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1" r:id="rId6"/>
    <p:sldId id="266" r:id="rId7"/>
    <p:sldId id="260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257F43-477A-09F3-08C3-0335140ACD98}" v="76" dt="2022-03-26T11:28:12.8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60" y="4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ca Sorina Bratu (2109991)" userId="S::2109991@student.uwtsd.ac.uk::21945eba-d030-4bfe-9f58-6bfb3ff8ac4f" providerId="AD" clId="Web-{DB257F43-477A-09F3-08C3-0335140ACD98}"/>
    <pc:docChg chg="modSld">
      <pc:chgData name="Florica Sorina Bratu (2109991)" userId="S::2109991@student.uwtsd.ac.uk::21945eba-d030-4bfe-9f58-6bfb3ff8ac4f" providerId="AD" clId="Web-{DB257F43-477A-09F3-08C3-0335140ACD98}" dt="2022-03-26T11:28:12.827" v="75" actId="20577"/>
      <pc:docMkLst>
        <pc:docMk/>
      </pc:docMkLst>
      <pc:sldChg chg="modSp">
        <pc:chgData name="Florica Sorina Bratu (2109991)" userId="S::2109991@student.uwtsd.ac.uk::21945eba-d030-4bfe-9f58-6bfb3ff8ac4f" providerId="AD" clId="Web-{DB257F43-477A-09F3-08C3-0335140ACD98}" dt="2022-03-26T11:28:12.827" v="75" actId="20577"/>
        <pc:sldMkLst>
          <pc:docMk/>
          <pc:sldMk cId="1201424546" sldId="257"/>
        </pc:sldMkLst>
        <pc:spChg chg="mod">
          <ac:chgData name="Florica Sorina Bratu (2109991)" userId="S::2109991@student.uwtsd.ac.uk::21945eba-d030-4bfe-9f58-6bfb3ff8ac4f" providerId="AD" clId="Web-{DB257F43-477A-09F3-08C3-0335140ACD98}" dt="2022-03-26T11:28:12.827" v="75" actId="20577"/>
          <ac:spMkLst>
            <pc:docMk/>
            <pc:sldMk cId="1201424546" sldId="257"/>
            <ac:spMk id="3" creationId="{918AE197-3DA3-4683-8D5D-5D3526F60A8E}"/>
          </ac:spMkLst>
        </pc:spChg>
      </pc:sldChg>
      <pc:sldChg chg="modSp">
        <pc:chgData name="Florica Sorina Bratu (2109991)" userId="S::2109991@student.uwtsd.ac.uk::21945eba-d030-4bfe-9f58-6bfb3ff8ac4f" providerId="AD" clId="Web-{DB257F43-477A-09F3-08C3-0335140ACD98}" dt="2022-03-26T11:27:20.232" v="62" actId="20577"/>
        <pc:sldMkLst>
          <pc:docMk/>
          <pc:sldMk cId="3965959870" sldId="258"/>
        </pc:sldMkLst>
        <pc:spChg chg="mod">
          <ac:chgData name="Florica Sorina Bratu (2109991)" userId="S::2109991@student.uwtsd.ac.uk::21945eba-d030-4bfe-9f58-6bfb3ff8ac4f" providerId="AD" clId="Web-{DB257F43-477A-09F3-08C3-0335140ACD98}" dt="2022-03-26T11:27:20.232" v="62" actId="20577"/>
          <ac:spMkLst>
            <pc:docMk/>
            <pc:sldMk cId="3965959870" sldId="258"/>
            <ac:spMk id="3" creationId="{D19B23F0-3EDC-4DC0-AE66-F55736828A3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1494CD-3278-49B8-8A30-CEA443ADAB0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FC7C8B-0C86-42BD-9663-7D5789DE89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Communication is the most important ingredient for business success.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3303D9-564E-4744-B13A-E3AD90BAC2F2}" type="parTrans" cxnId="{B22C8B88-CA47-4227-9093-0A1A7EE9C90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1136E2-1F12-46A8-8C0A-49F4E78A91D8}" type="sibTrans" cxnId="{B22C8B88-CA47-4227-9093-0A1A7EE9C90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F65A51-5DC1-41D4-833E-D34FF49940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>
              <a:latin typeface="Arial" panose="020B0604020202020204" pitchFamily="34" charset="0"/>
              <a:cs typeface="Arial" panose="020B0604020202020204" pitchFamily="34" charset="0"/>
            </a:rPr>
            <a:t>The benefits of an effective communication: internal and external (clients and suppliers):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9F2E9C-B13D-46D9-AD61-5242DAEA31EC}" type="parTrans" cxnId="{C1AC81C7-1663-44BB-AF1E-8C83080C68B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641DAB-8A0F-4040-9580-5A7714CF90CB}" type="sibTrans" cxnId="{C1AC81C7-1663-44BB-AF1E-8C83080C68B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788C97-AB24-47F0-A865-AEE5C1DE70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-build strong employee relationship;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D340E3-9CC1-4E34-AEFC-4207750456A1}" type="parTrans" cxnId="{7FB46174-C741-4871-BAE6-D8EBE8F1F1F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32EF80-B82F-4BD0-8452-697253F186B4}" type="sibTrans" cxnId="{7FB46174-C741-4871-BAE6-D8EBE8F1F1F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F2CC99-17E6-45F0-AC6A-63F2D1A202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-build a strong relationship with clients and suppliers;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58E0F4-6207-4439-BB3D-83CCA351C5A4}" type="parTrans" cxnId="{59E840E5-BDEE-4AF4-9596-A7273B92079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57D6C0-1917-4CF4-AB13-F90FAE74A0C3}" type="sibTrans" cxnId="{59E840E5-BDEE-4AF4-9596-A7273B92079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12F570-0AFD-4DE5-B624-DDFEABAF9F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>
              <a:latin typeface="Arial" panose="020B0604020202020204" pitchFamily="34" charset="0"/>
              <a:cs typeface="Arial" panose="020B0604020202020204" pitchFamily="34" charset="0"/>
            </a:rPr>
            <a:t>- helps with decision making;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F2A67D-EBF7-408B-AD50-126AF214164A}" type="parTrans" cxnId="{7E1EA734-FC6B-4DD0-9309-AD4FDA28F3D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1DC3F3-92C2-45C3-9559-3B778DDDA75F}" type="sibTrans" cxnId="{7E1EA734-FC6B-4DD0-9309-AD4FDA28F3D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26D04E-4FC8-45CC-8040-FDFFB75155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- Improved employee management.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C76011-DD56-4B35-B1A9-11E3AB3D002D}" type="parTrans" cxnId="{DA6C1196-90B9-4A19-85A2-2A574E50548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39B915-633B-42B2-9E3F-CC80E4DFBDC6}" type="sibTrans" cxnId="{DA6C1196-90B9-4A19-85A2-2A574E50548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BDF81F-0098-40D5-8501-05F4CF45AEB5}" type="pres">
      <dgm:prSet presAssocID="{311494CD-3278-49B8-8A30-CEA443ADAB0A}" presName="root" presStyleCnt="0">
        <dgm:presLayoutVars>
          <dgm:dir/>
          <dgm:resizeHandles val="exact"/>
        </dgm:presLayoutVars>
      </dgm:prSet>
      <dgm:spPr/>
    </dgm:pt>
    <dgm:pt modelId="{A14EA078-00F8-4DAE-849D-95AD0B2281D3}" type="pres">
      <dgm:prSet presAssocID="{BFFC7C8B-0C86-42BD-9663-7D5789DE89B8}" presName="compNode" presStyleCnt="0"/>
      <dgm:spPr/>
    </dgm:pt>
    <dgm:pt modelId="{99C11C0A-372C-43A1-B1CB-F02D3E9E8832}" type="pres">
      <dgm:prSet presAssocID="{BFFC7C8B-0C86-42BD-9663-7D5789DE89B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8F936BA-C0D1-4C1E-8D7D-6367F42D2B2B}" type="pres">
      <dgm:prSet presAssocID="{BFFC7C8B-0C86-42BD-9663-7D5789DE89B8}" presName="spaceRect" presStyleCnt="0"/>
      <dgm:spPr/>
    </dgm:pt>
    <dgm:pt modelId="{50AC4DFC-BE80-49B5-A16F-2E2B66113D00}" type="pres">
      <dgm:prSet presAssocID="{BFFC7C8B-0C86-42BD-9663-7D5789DE89B8}" presName="textRect" presStyleLbl="revTx" presStyleIdx="0" presStyleCnt="6">
        <dgm:presLayoutVars>
          <dgm:chMax val="1"/>
          <dgm:chPref val="1"/>
        </dgm:presLayoutVars>
      </dgm:prSet>
      <dgm:spPr/>
    </dgm:pt>
    <dgm:pt modelId="{523F8E99-50F8-495C-A0D0-12B45D1233B9}" type="pres">
      <dgm:prSet presAssocID="{6F1136E2-1F12-46A8-8C0A-49F4E78A91D8}" presName="sibTrans" presStyleCnt="0"/>
      <dgm:spPr/>
    </dgm:pt>
    <dgm:pt modelId="{402208E3-E2F6-485E-B150-F3FF6EA0A7F8}" type="pres">
      <dgm:prSet presAssocID="{CDF65A51-5DC1-41D4-833E-D34FF4994010}" presName="compNode" presStyleCnt="0"/>
      <dgm:spPr/>
    </dgm:pt>
    <dgm:pt modelId="{C16DA77A-F52D-4BFC-A7C2-F9F5CAD79763}" type="pres">
      <dgm:prSet presAssocID="{CDF65A51-5DC1-41D4-833E-D34FF499401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9E5781E4-7949-4D8D-806E-C40A9A2CE14D}" type="pres">
      <dgm:prSet presAssocID="{CDF65A51-5DC1-41D4-833E-D34FF4994010}" presName="spaceRect" presStyleCnt="0"/>
      <dgm:spPr/>
    </dgm:pt>
    <dgm:pt modelId="{4778994B-945D-4C87-A901-0A45982477EE}" type="pres">
      <dgm:prSet presAssocID="{CDF65A51-5DC1-41D4-833E-D34FF4994010}" presName="textRect" presStyleLbl="revTx" presStyleIdx="1" presStyleCnt="6">
        <dgm:presLayoutVars>
          <dgm:chMax val="1"/>
          <dgm:chPref val="1"/>
        </dgm:presLayoutVars>
      </dgm:prSet>
      <dgm:spPr/>
    </dgm:pt>
    <dgm:pt modelId="{2A0D0E9C-38AF-4E5B-8645-F5E118161012}" type="pres">
      <dgm:prSet presAssocID="{BF641DAB-8A0F-4040-9580-5A7714CF90CB}" presName="sibTrans" presStyleCnt="0"/>
      <dgm:spPr/>
    </dgm:pt>
    <dgm:pt modelId="{57179178-CC67-4C33-98EB-CB948062A239}" type="pres">
      <dgm:prSet presAssocID="{D1788C97-AB24-47F0-A865-AEE5C1DE7018}" presName="compNode" presStyleCnt="0"/>
      <dgm:spPr/>
    </dgm:pt>
    <dgm:pt modelId="{36EE3F0D-1D3F-4290-92A3-A3C9146E48B3}" type="pres">
      <dgm:prSet presAssocID="{D1788C97-AB24-47F0-A865-AEE5C1DE701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11FD68B-37D5-4DE0-B34F-91FC388D8012}" type="pres">
      <dgm:prSet presAssocID="{D1788C97-AB24-47F0-A865-AEE5C1DE7018}" presName="spaceRect" presStyleCnt="0"/>
      <dgm:spPr/>
    </dgm:pt>
    <dgm:pt modelId="{63BA16B0-0B4F-49D1-BCED-7ABE6B59CE2C}" type="pres">
      <dgm:prSet presAssocID="{D1788C97-AB24-47F0-A865-AEE5C1DE7018}" presName="textRect" presStyleLbl="revTx" presStyleIdx="2" presStyleCnt="6">
        <dgm:presLayoutVars>
          <dgm:chMax val="1"/>
          <dgm:chPref val="1"/>
        </dgm:presLayoutVars>
      </dgm:prSet>
      <dgm:spPr/>
    </dgm:pt>
    <dgm:pt modelId="{1F2470B9-6CCD-424E-941F-BDF1B1D3E707}" type="pres">
      <dgm:prSet presAssocID="{EA32EF80-B82F-4BD0-8452-697253F186B4}" presName="sibTrans" presStyleCnt="0"/>
      <dgm:spPr/>
    </dgm:pt>
    <dgm:pt modelId="{FBEBB7DD-330F-45AB-AE70-0F4721E49460}" type="pres">
      <dgm:prSet presAssocID="{B3F2CC99-17E6-45F0-AC6A-63F2D1A20211}" presName="compNode" presStyleCnt="0"/>
      <dgm:spPr/>
    </dgm:pt>
    <dgm:pt modelId="{E4231634-39A2-4757-A385-5508B4167E2B}" type="pres">
      <dgm:prSet presAssocID="{B3F2CC99-17E6-45F0-AC6A-63F2D1A2021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8A099828-B036-45DB-A4F7-5F001F1DCAF6}" type="pres">
      <dgm:prSet presAssocID="{B3F2CC99-17E6-45F0-AC6A-63F2D1A20211}" presName="spaceRect" presStyleCnt="0"/>
      <dgm:spPr/>
    </dgm:pt>
    <dgm:pt modelId="{9AB48A90-D103-425C-944E-87CA4B23A30A}" type="pres">
      <dgm:prSet presAssocID="{B3F2CC99-17E6-45F0-AC6A-63F2D1A20211}" presName="textRect" presStyleLbl="revTx" presStyleIdx="3" presStyleCnt="6">
        <dgm:presLayoutVars>
          <dgm:chMax val="1"/>
          <dgm:chPref val="1"/>
        </dgm:presLayoutVars>
      </dgm:prSet>
      <dgm:spPr/>
    </dgm:pt>
    <dgm:pt modelId="{760AD61E-3955-45E8-B395-7B260A398394}" type="pres">
      <dgm:prSet presAssocID="{EC57D6C0-1917-4CF4-AB13-F90FAE74A0C3}" presName="sibTrans" presStyleCnt="0"/>
      <dgm:spPr/>
    </dgm:pt>
    <dgm:pt modelId="{665EC16B-177D-49AE-9F5D-128E2884D2E9}" type="pres">
      <dgm:prSet presAssocID="{7412F570-0AFD-4DE5-B624-DDFEABAF9FC7}" presName="compNode" presStyleCnt="0"/>
      <dgm:spPr/>
    </dgm:pt>
    <dgm:pt modelId="{6B1754E6-EC1A-47F2-821B-3BF9D2C893F2}" type="pres">
      <dgm:prSet presAssocID="{7412F570-0AFD-4DE5-B624-DDFEABAF9FC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751F921C-6932-4261-8507-99C0121AACF0}" type="pres">
      <dgm:prSet presAssocID="{7412F570-0AFD-4DE5-B624-DDFEABAF9FC7}" presName="spaceRect" presStyleCnt="0"/>
      <dgm:spPr/>
    </dgm:pt>
    <dgm:pt modelId="{E3206242-15E7-45FE-814B-FC58991DA6F6}" type="pres">
      <dgm:prSet presAssocID="{7412F570-0AFD-4DE5-B624-DDFEABAF9FC7}" presName="textRect" presStyleLbl="revTx" presStyleIdx="4" presStyleCnt="6">
        <dgm:presLayoutVars>
          <dgm:chMax val="1"/>
          <dgm:chPref val="1"/>
        </dgm:presLayoutVars>
      </dgm:prSet>
      <dgm:spPr/>
    </dgm:pt>
    <dgm:pt modelId="{D3BD6347-9645-479C-8178-BB1F976A2A65}" type="pres">
      <dgm:prSet presAssocID="{AD1DC3F3-92C2-45C3-9559-3B778DDDA75F}" presName="sibTrans" presStyleCnt="0"/>
      <dgm:spPr/>
    </dgm:pt>
    <dgm:pt modelId="{73492CCD-451D-40F3-95B1-2EE044EBC60B}" type="pres">
      <dgm:prSet presAssocID="{0126D04E-4FC8-45CC-8040-FDFFB751555E}" presName="compNode" presStyleCnt="0"/>
      <dgm:spPr/>
    </dgm:pt>
    <dgm:pt modelId="{FFEC936B-9E76-4D0E-9CC2-F656C6D005DB}" type="pres">
      <dgm:prSet presAssocID="{0126D04E-4FC8-45CC-8040-FDFFB751555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9756C29-4373-4413-8EBF-81DFD997E1DE}" type="pres">
      <dgm:prSet presAssocID="{0126D04E-4FC8-45CC-8040-FDFFB751555E}" presName="spaceRect" presStyleCnt="0"/>
      <dgm:spPr/>
    </dgm:pt>
    <dgm:pt modelId="{9705A2DD-911A-478E-AC61-EB544AC78DB0}" type="pres">
      <dgm:prSet presAssocID="{0126D04E-4FC8-45CC-8040-FDFFB751555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E9C8311-4A02-4B40-B64C-66375D9E47F3}" type="presOf" srcId="{BFFC7C8B-0C86-42BD-9663-7D5789DE89B8}" destId="{50AC4DFC-BE80-49B5-A16F-2E2B66113D00}" srcOrd="0" destOrd="0" presId="urn:microsoft.com/office/officeart/2018/2/layout/IconLabelList"/>
    <dgm:cxn modelId="{7E1EA734-FC6B-4DD0-9309-AD4FDA28F3DA}" srcId="{311494CD-3278-49B8-8A30-CEA443ADAB0A}" destId="{7412F570-0AFD-4DE5-B624-DDFEABAF9FC7}" srcOrd="4" destOrd="0" parTransId="{25F2A67D-EBF7-408B-AD50-126AF214164A}" sibTransId="{AD1DC3F3-92C2-45C3-9559-3B778DDDA75F}"/>
    <dgm:cxn modelId="{7FB46174-C741-4871-BAE6-D8EBE8F1F1FE}" srcId="{311494CD-3278-49B8-8A30-CEA443ADAB0A}" destId="{D1788C97-AB24-47F0-A865-AEE5C1DE7018}" srcOrd="2" destOrd="0" parTransId="{E4D340E3-9CC1-4E34-AEFC-4207750456A1}" sibTransId="{EA32EF80-B82F-4BD0-8452-697253F186B4}"/>
    <dgm:cxn modelId="{3190577C-24A3-484D-AD7C-8A2D8C3687A1}" type="presOf" srcId="{D1788C97-AB24-47F0-A865-AEE5C1DE7018}" destId="{63BA16B0-0B4F-49D1-BCED-7ABE6B59CE2C}" srcOrd="0" destOrd="0" presId="urn:microsoft.com/office/officeart/2018/2/layout/IconLabelList"/>
    <dgm:cxn modelId="{A8F53786-9A99-466B-AD9C-3617A7F9A0F2}" type="presOf" srcId="{311494CD-3278-49B8-8A30-CEA443ADAB0A}" destId="{87BDF81F-0098-40D5-8501-05F4CF45AEB5}" srcOrd="0" destOrd="0" presId="urn:microsoft.com/office/officeart/2018/2/layout/IconLabelList"/>
    <dgm:cxn modelId="{B22C8B88-CA47-4227-9093-0A1A7EE9C90C}" srcId="{311494CD-3278-49B8-8A30-CEA443ADAB0A}" destId="{BFFC7C8B-0C86-42BD-9663-7D5789DE89B8}" srcOrd="0" destOrd="0" parTransId="{4F3303D9-564E-4744-B13A-E3AD90BAC2F2}" sibTransId="{6F1136E2-1F12-46A8-8C0A-49F4E78A91D8}"/>
    <dgm:cxn modelId="{DA6C1196-90B9-4A19-85A2-2A574E505486}" srcId="{311494CD-3278-49B8-8A30-CEA443ADAB0A}" destId="{0126D04E-4FC8-45CC-8040-FDFFB751555E}" srcOrd="5" destOrd="0" parTransId="{32C76011-DD56-4B35-B1A9-11E3AB3D002D}" sibTransId="{4C39B915-633B-42B2-9E3F-CC80E4DFBDC6}"/>
    <dgm:cxn modelId="{28F8D0A9-116C-450B-8ADF-4C3BC6764A4B}" type="presOf" srcId="{0126D04E-4FC8-45CC-8040-FDFFB751555E}" destId="{9705A2DD-911A-478E-AC61-EB544AC78DB0}" srcOrd="0" destOrd="0" presId="urn:microsoft.com/office/officeart/2018/2/layout/IconLabelList"/>
    <dgm:cxn modelId="{C1AC81C7-1663-44BB-AF1E-8C83080C68B0}" srcId="{311494CD-3278-49B8-8A30-CEA443ADAB0A}" destId="{CDF65A51-5DC1-41D4-833E-D34FF4994010}" srcOrd="1" destOrd="0" parTransId="{869F2E9C-B13D-46D9-AD61-5242DAEA31EC}" sibTransId="{BF641DAB-8A0F-4040-9580-5A7714CF90CB}"/>
    <dgm:cxn modelId="{C0C8B6C7-61AF-49C7-A1AD-76B6684B0888}" type="presOf" srcId="{B3F2CC99-17E6-45F0-AC6A-63F2D1A20211}" destId="{9AB48A90-D103-425C-944E-87CA4B23A30A}" srcOrd="0" destOrd="0" presId="urn:microsoft.com/office/officeart/2018/2/layout/IconLabelList"/>
    <dgm:cxn modelId="{7F50F7CF-B2B3-4FCC-B6D3-9031A58D2D52}" type="presOf" srcId="{CDF65A51-5DC1-41D4-833E-D34FF4994010}" destId="{4778994B-945D-4C87-A901-0A45982477EE}" srcOrd="0" destOrd="0" presId="urn:microsoft.com/office/officeart/2018/2/layout/IconLabelList"/>
    <dgm:cxn modelId="{59E840E5-BDEE-4AF4-9596-A7273B92079B}" srcId="{311494CD-3278-49B8-8A30-CEA443ADAB0A}" destId="{B3F2CC99-17E6-45F0-AC6A-63F2D1A20211}" srcOrd="3" destOrd="0" parTransId="{6B58E0F4-6207-4439-BB3D-83CCA351C5A4}" sibTransId="{EC57D6C0-1917-4CF4-AB13-F90FAE74A0C3}"/>
    <dgm:cxn modelId="{B855B3FA-616B-4E23-BBC5-E8D7CB13B14B}" type="presOf" srcId="{7412F570-0AFD-4DE5-B624-DDFEABAF9FC7}" destId="{E3206242-15E7-45FE-814B-FC58991DA6F6}" srcOrd="0" destOrd="0" presId="urn:microsoft.com/office/officeart/2018/2/layout/IconLabelList"/>
    <dgm:cxn modelId="{813C2159-E35E-4BFA-A09A-C6E54B4C3C6C}" type="presParOf" srcId="{87BDF81F-0098-40D5-8501-05F4CF45AEB5}" destId="{A14EA078-00F8-4DAE-849D-95AD0B2281D3}" srcOrd="0" destOrd="0" presId="urn:microsoft.com/office/officeart/2018/2/layout/IconLabelList"/>
    <dgm:cxn modelId="{7ABAA785-1AFF-4A1A-A5BA-000A81E5DF76}" type="presParOf" srcId="{A14EA078-00F8-4DAE-849D-95AD0B2281D3}" destId="{99C11C0A-372C-43A1-B1CB-F02D3E9E8832}" srcOrd="0" destOrd="0" presId="urn:microsoft.com/office/officeart/2018/2/layout/IconLabelList"/>
    <dgm:cxn modelId="{71563CD1-6826-4380-8A72-647BADFD4A30}" type="presParOf" srcId="{A14EA078-00F8-4DAE-849D-95AD0B2281D3}" destId="{88F936BA-C0D1-4C1E-8D7D-6367F42D2B2B}" srcOrd="1" destOrd="0" presId="urn:microsoft.com/office/officeart/2018/2/layout/IconLabelList"/>
    <dgm:cxn modelId="{F22F843C-E904-464C-AA43-12D9F4BD06A3}" type="presParOf" srcId="{A14EA078-00F8-4DAE-849D-95AD0B2281D3}" destId="{50AC4DFC-BE80-49B5-A16F-2E2B66113D00}" srcOrd="2" destOrd="0" presId="urn:microsoft.com/office/officeart/2018/2/layout/IconLabelList"/>
    <dgm:cxn modelId="{0BEFB8EB-0AA4-4BE9-9484-BE1A23BAAB88}" type="presParOf" srcId="{87BDF81F-0098-40D5-8501-05F4CF45AEB5}" destId="{523F8E99-50F8-495C-A0D0-12B45D1233B9}" srcOrd="1" destOrd="0" presId="urn:microsoft.com/office/officeart/2018/2/layout/IconLabelList"/>
    <dgm:cxn modelId="{175B6B2C-2FCB-4288-B0D0-BB2252F66D82}" type="presParOf" srcId="{87BDF81F-0098-40D5-8501-05F4CF45AEB5}" destId="{402208E3-E2F6-485E-B150-F3FF6EA0A7F8}" srcOrd="2" destOrd="0" presId="urn:microsoft.com/office/officeart/2018/2/layout/IconLabelList"/>
    <dgm:cxn modelId="{F8968DDA-0E13-4AC3-8232-84DB57A44B0B}" type="presParOf" srcId="{402208E3-E2F6-485E-B150-F3FF6EA0A7F8}" destId="{C16DA77A-F52D-4BFC-A7C2-F9F5CAD79763}" srcOrd="0" destOrd="0" presId="urn:microsoft.com/office/officeart/2018/2/layout/IconLabelList"/>
    <dgm:cxn modelId="{DE02D480-2137-4C97-AC86-237862635E1A}" type="presParOf" srcId="{402208E3-E2F6-485E-B150-F3FF6EA0A7F8}" destId="{9E5781E4-7949-4D8D-806E-C40A9A2CE14D}" srcOrd="1" destOrd="0" presId="urn:microsoft.com/office/officeart/2018/2/layout/IconLabelList"/>
    <dgm:cxn modelId="{B8A01AB7-7FA4-4FE6-A74E-3222A0F51558}" type="presParOf" srcId="{402208E3-E2F6-485E-B150-F3FF6EA0A7F8}" destId="{4778994B-945D-4C87-A901-0A45982477EE}" srcOrd="2" destOrd="0" presId="urn:microsoft.com/office/officeart/2018/2/layout/IconLabelList"/>
    <dgm:cxn modelId="{8AD7B847-525C-414B-89BD-623088E8DC9C}" type="presParOf" srcId="{87BDF81F-0098-40D5-8501-05F4CF45AEB5}" destId="{2A0D0E9C-38AF-4E5B-8645-F5E118161012}" srcOrd="3" destOrd="0" presId="urn:microsoft.com/office/officeart/2018/2/layout/IconLabelList"/>
    <dgm:cxn modelId="{D6E938B6-1EC8-4E83-8865-EA53C867BE77}" type="presParOf" srcId="{87BDF81F-0098-40D5-8501-05F4CF45AEB5}" destId="{57179178-CC67-4C33-98EB-CB948062A239}" srcOrd="4" destOrd="0" presId="urn:microsoft.com/office/officeart/2018/2/layout/IconLabelList"/>
    <dgm:cxn modelId="{5EF18583-9F46-42CD-91E0-011C43A469D3}" type="presParOf" srcId="{57179178-CC67-4C33-98EB-CB948062A239}" destId="{36EE3F0D-1D3F-4290-92A3-A3C9146E48B3}" srcOrd="0" destOrd="0" presId="urn:microsoft.com/office/officeart/2018/2/layout/IconLabelList"/>
    <dgm:cxn modelId="{83423CB2-A68B-47A2-B278-8D1AEAB7A379}" type="presParOf" srcId="{57179178-CC67-4C33-98EB-CB948062A239}" destId="{E11FD68B-37D5-4DE0-B34F-91FC388D8012}" srcOrd="1" destOrd="0" presId="urn:microsoft.com/office/officeart/2018/2/layout/IconLabelList"/>
    <dgm:cxn modelId="{85AFD9CC-EBF9-4EBA-9FB2-4F038F9519BA}" type="presParOf" srcId="{57179178-CC67-4C33-98EB-CB948062A239}" destId="{63BA16B0-0B4F-49D1-BCED-7ABE6B59CE2C}" srcOrd="2" destOrd="0" presId="urn:microsoft.com/office/officeart/2018/2/layout/IconLabelList"/>
    <dgm:cxn modelId="{C379BF11-C74F-49BB-912D-53555A43E1AA}" type="presParOf" srcId="{87BDF81F-0098-40D5-8501-05F4CF45AEB5}" destId="{1F2470B9-6CCD-424E-941F-BDF1B1D3E707}" srcOrd="5" destOrd="0" presId="urn:microsoft.com/office/officeart/2018/2/layout/IconLabelList"/>
    <dgm:cxn modelId="{4DFDFA2E-F666-4F29-84D8-334B657963AF}" type="presParOf" srcId="{87BDF81F-0098-40D5-8501-05F4CF45AEB5}" destId="{FBEBB7DD-330F-45AB-AE70-0F4721E49460}" srcOrd="6" destOrd="0" presId="urn:microsoft.com/office/officeart/2018/2/layout/IconLabelList"/>
    <dgm:cxn modelId="{C8C4DC0B-F088-4636-96E8-C1AB2948B6E6}" type="presParOf" srcId="{FBEBB7DD-330F-45AB-AE70-0F4721E49460}" destId="{E4231634-39A2-4757-A385-5508B4167E2B}" srcOrd="0" destOrd="0" presId="urn:microsoft.com/office/officeart/2018/2/layout/IconLabelList"/>
    <dgm:cxn modelId="{3D2277FC-3C2E-4F77-B919-9E6E13E4CFEF}" type="presParOf" srcId="{FBEBB7DD-330F-45AB-AE70-0F4721E49460}" destId="{8A099828-B036-45DB-A4F7-5F001F1DCAF6}" srcOrd="1" destOrd="0" presId="urn:microsoft.com/office/officeart/2018/2/layout/IconLabelList"/>
    <dgm:cxn modelId="{0BD5E7FD-DA53-43E2-9B87-89E8EEEF3A6A}" type="presParOf" srcId="{FBEBB7DD-330F-45AB-AE70-0F4721E49460}" destId="{9AB48A90-D103-425C-944E-87CA4B23A30A}" srcOrd="2" destOrd="0" presId="urn:microsoft.com/office/officeart/2018/2/layout/IconLabelList"/>
    <dgm:cxn modelId="{717DF04C-24BB-4AE9-965E-E30783A9B239}" type="presParOf" srcId="{87BDF81F-0098-40D5-8501-05F4CF45AEB5}" destId="{760AD61E-3955-45E8-B395-7B260A398394}" srcOrd="7" destOrd="0" presId="urn:microsoft.com/office/officeart/2018/2/layout/IconLabelList"/>
    <dgm:cxn modelId="{830166EA-5136-4C6C-90AD-0F9E3FFD317D}" type="presParOf" srcId="{87BDF81F-0098-40D5-8501-05F4CF45AEB5}" destId="{665EC16B-177D-49AE-9F5D-128E2884D2E9}" srcOrd="8" destOrd="0" presId="urn:microsoft.com/office/officeart/2018/2/layout/IconLabelList"/>
    <dgm:cxn modelId="{9F333AD5-7714-48A2-ABB1-55ADE04CD444}" type="presParOf" srcId="{665EC16B-177D-49AE-9F5D-128E2884D2E9}" destId="{6B1754E6-EC1A-47F2-821B-3BF9D2C893F2}" srcOrd="0" destOrd="0" presId="urn:microsoft.com/office/officeart/2018/2/layout/IconLabelList"/>
    <dgm:cxn modelId="{C4F69B16-D681-4205-A251-C6287A419190}" type="presParOf" srcId="{665EC16B-177D-49AE-9F5D-128E2884D2E9}" destId="{751F921C-6932-4261-8507-99C0121AACF0}" srcOrd="1" destOrd="0" presId="urn:microsoft.com/office/officeart/2018/2/layout/IconLabelList"/>
    <dgm:cxn modelId="{6C08EDD8-4B61-491A-9C43-422FC8234288}" type="presParOf" srcId="{665EC16B-177D-49AE-9F5D-128E2884D2E9}" destId="{E3206242-15E7-45FE-814B-FC58991DA6F6}" srcOrd="2" destOrd="0" presId="urn:microsoft.com/office/officeart/2018/2/layout/IconLabelList"/>
    <dgm:cxn modelId="{4BD80316-5B43-4B31-9786-4BFA1B86D57A}" type="presParOf" srcId="{87BDF81F-0098-40D5-8501-05F4CF45AEB5}" destId="{D3BD6347-9645-479C-8178-BB1F976A2A65}" srcOrd="9" destOrd="0" presId="urn:microsoft.com/office/officeart/2018/2/layout/IconLabelList"/>
    <dgm:cxn modelId="{3B9EB775-F9DF-407C-92FB-23D0C2B7E483}" type="presParOf" srcId="{87BDF81F-0098-40D5-8501-05F4CF45AEB5}" destId="{73492CCD-451D-40F3-95B1-2EE044EBC60B}" srcOrd="10" destOrd="0" presId="urn:microsoft.com/office/officeart/2018/2/layout/IconLabelList"/>
    <dgm:cxn modelId="{66FA8E9F-0A5B-43D9-9955-F93E7A9EC539}" type="presParOf" srcId="{73492CCD-451D-40F3-95B1-2EE044EBC60B}" destId="{FFEC936B-9E76-4D0E-9CC2-F656C6D005DB}" srcOrd="0" destOrd="0" presId="urn:microsoft.com/office/officeart/2018/2/layout/IconLabelList"/>
    <dgm:cxn modelId="{3682D303-DB39-4E1B-9EC2-4BF41AFA210B}" type="presParOf" srcId="{73492CCD-451D-40F3-95B1-2EE044EBC60B}" destId="{F9756C29-4373-4413-8EBF-81DFD997E1DE}" srcOrd="1" destOrd="0" presId="urn:microsoft.com/office/officeart/2018/2/layout/IconLabelList"/>
    <dgm:cxn modelId="{094487BC-EAA3-4F88-98C0-08F7EE2D71CE}" type="presParOf" srcId="{73492CCD-451D-40F3-95B1-2EE044EBC60B}" destId="{9705A2DD-911A-478E-AC61-EB544AC78DB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C11C0A-372C-43A1-B1CB-F02D3E9E8832}">
      <dsp:nvSpPr>
        <dsp:cNvPr id="0" name=""/>
        <dsp:cNvSpPr/>
      </dsp:nvSpPr>
      <dsp:spPr>
        <a:xfrm>
          <a:off x="725438" y="426929"/>
          <a:ext cx="654960" cy="6549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C4DFC-BE80-49B5-A16F-2E2B66113D00}">
      <dsp:nvSpPr>
        <dsp:cNvPr id="0" name=""/>
        <dsp:cNvSpPr/>
      </dsp:nvSpPr>
      <dsp:spPr>
        <a:xfrm>
          <a:off x="325184" y="1333619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latin typeface="Arial" panose="020B0604020202020204" pitchFamily="34" charset="0"/>
              <a:cs typeface="Arial" panose="020B0604020202020204" pitchFamily="34" charset="0"/>
            </a:rPr>
            <a:t>Communication is the most important ingredient for business success.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184" y="1333619"/>
        <a:ext cx="1455468" cy="582187"/>
      </dsp:txXfrm>
    </dsp:sp>
    <dsp:sp modelId="{C16DA77A-F52D-4BFC-A7C2-F9F5CAD79763}">
      <dsp:nvSpPr>
        <dsp:cNvPr id="0" name=""/>
        <dsp:cNvSpPr/>
      </dsp:nvSpPr>
      <dsp:spPr>
        <a:xfrm>
          <a:off x="2435614" y="426929"/>
          <a:ext cx="654960" cy="6549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78994B-945D-4C87-A901-0A45982477EE}">
      <dsp:nvSpPr>
        <dsp:cNvPr id="0" name=""/>
        <dsp:cNvSpPr/>
      </dsp:nvSpPr>
      <dsp:spPr>
        <a:xfrm>
          <a:off x="2035360" y="1333619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>
              <a:latin typeface="Arial" panose="020B0604020202020204" pitchFamily="34" charset="0"/>
              <a:cs typeface="Arial" panose="020B0604020202020204" pitchFamily="34" charset="0"/>
            </a:rPr>
            <a:t>The benefits of an effective communication: internal and external (clients and suppliers):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35360" y="1333619"/>
        <a:ext cx="1455468" cy="582187"/>
      </dsp:txXfrm>
    </dsp:sp>
    <dsp:sp modelId="{36EE3F0D-1D3F-4290-92A3-A3C9146E48B3}">
      <dsp:nvSpPr>
        <dsp:cNvPr id="0" name=""/>
        <dsp:cNvSpPr/>
      </dsp:nvSpPr>
      <dsp:spPr>
        <a:xfrm>
          <a:off x="4145790" y="426929"/>
          <a:ext cx="654960" cy="6549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A16B0-0B4F-49D1-BCED-7ABE6B59CE2C}">
      <dsp:nvSpPr>
        <dsp:cNvPr id="0" name=""/>
        <dsp:cNvSpPr/>
      </dsp:nvSpPr>
      <dsp:spPr>
        <a:xfrm>
          <a:off x="3745536" y="1333619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latin typeface="Arial" panose="020B0604020202020204" pitchFamily="34" charset="0"/>
              <a:cs typeface="Arial" panose="020B0604020202020204" pitchFamily="34" charset="0"/>
            </a:rPr>
            <a:t>-build strong employee relationship;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5536" y="1333619"/>
        <a:ext cx="1455468" cy="582187"/>
      </dsp:txXfrm>
    </dsp:sp>
    <dsp:sp modelId="{E4231634-39A2-4757-A385-5508B4167E2B}">
      <dsp:nvSpPr>
        <dsp:cNvPr id="0" name=""/>
        <dsp:cNvSpPr/>
      </dsp:nvSpPr>
      <dsp:spPr>
        <a:xfrm>
          <a:off x="5855965" y="426929"/>
          <a:ext cx="654960" cy="6549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48A90-D103-425C-944E-87CA4B23A30A}">
      <dsp:nvSpPr>
        <dsp:cNvPr id="0" name=""/>
        <dsp:cNvSpPr/>
      </dsp:nvSpPr>
      <dsp:spPr>
        <a:xfrm>
          <a:off x="5455711" y="1333619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latin typeface="Arial" panose="020B0604020202020204" pitchFamily="34" charset="0"/>
              <a:cs typeface="Arial" panose="020B0604020202020204" pitchFamily="34" charset="0"/>
            </a:rPr>
            <a:t>-build a strong relationship with clients and suppliers;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55711" y="1333619"/>
        <a:ext cx="1455468" cy="582187"/>
      </dsp:txXfrm>
    </dsp:sp>
    <dsp:sp modelId="{6B1754E6-EC1A-47F2-821B-3BF9D2C893F2}">
      <dsp:nvSpPr>
        <dsp:cNvPr id="0" name=""/>
        <dsp:cNvSpPr/>
      </dsp:nvSpPr>
      <dsp:spPr>
        <a:xfrm>
          <a:off x="7566141" y="426929"/>
          <a:ext cx="654960" cy="6549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06242-15E7-45FE-814B-FC58991DA6F6}">
      <dsp:nvSpPr>
        <dsp:cNvPr id="0" name=""/>
        <dsp:cNvSpPr/>
      </dsp:nvSpPr>
      <dsp:spPr>
        <a:xfrm>
          <a:off x="7165887" y="1333619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>
              <a:latin typeface="Arial" panose="020B0604020202020204" pitchFamily="34" charset="0"/>
              <a:cs typeface="Arial" panose="020B0604020202020204" pitchFamily="34" charset="0"/>
            </a:rPr>
            <a:t>- helps with decision making;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65887" y="1333619"/>
        <a:ext cx="1455468" cy="582187"/>
      </dsp:txXfrm>
    </dsp:sp>
    <dsp:sp modelId="{FFEC936B-9E76-4D0E-9CC2-F656C6D005DB}">
      <dsp:nvSpPr>
        <dsp:cNvPr id="0" name=""/>
        <dsp:cNvSpPr/>
      </dsp:nvSpPr>
      <dsp:spPr>
        <a:xfrm>
          <a:off x="4145790" y="2279674"/>
          <a:ext cx="654960" cy="6549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5A2DD-911A-478E-AC61-EB544AC78DB0}">
      <dsp:nvSpPr>
        <dsp:cNvPr id="0" name=""/>
        <dsp:cNvSpPr/>
      </dsp:nvSpPr>
      <dsp:spPr>
        <a:xfrm>
          <a:off x="3745536" y="3186363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latin typeface="Arial" panose="020B0604020202020204" pitchFamily="34" charset="0"/>
              <a:cs typeface="Arial" panose="020B0604020202020204" pitchFamily="34" charset="0"/>
            </a:rPr>
            <a:t>- Improved employee management.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5536" y="3186363"/>
        <a:ext cx="1455468" cy="5821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845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566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84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846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18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947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558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08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37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702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940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82150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43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5673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636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0343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676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38B7B2C-B8CC-40B5-BE01-88FFAECDD7C1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B4E8AB-0D8A-4481-9758-F0E6C9BCD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927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luccios.com/about-us/" TargetMode="External"/><Relationship Id="rId2" Type="http://schemas.openxmlformats.org/officeDocument/2006/relationships/hyperlink" Target="https://courses.lumenlearning.com/wm-principlesofmanagement/chapter/channels-of-business-communica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estaurantexperts.com/8-Barriers-To-Effective-Communication-v-103.html" TargetMode="External"/><Relationship Id="rId4" Type="http://schemas.openxmlformats.org/officeDocument/2006/relationships/hyperlink" Target="https://www.itslimited.com/blog/news/the-importance-of-effective-communication-in-busin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35F1F-3211-4BA7-84E7-F7690D1F96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1565564"/>
          </a:xfrm>
        </p:spPr>
        <p:txBody>
          <a:bodyPr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STRATEGIES FOR EFFECTIVE COMMUNICATION IN CARLUCCIO’S RESTAURANTS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021250-6D00-4187-834F-6AE5E4DDEA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5553" y="3641174"/>
            <a:ext cx="4769118" cy="1997626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BMSW4002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RICHMOND LAMPTEY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Florica Bratu, 2109991,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ioana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Dumitru, 2025727,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mihai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tincu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2109992.</a:t>
            </a:r>
          </a:p>
        </p:txBody>
      </p:sp>
    </p:spTree>
    <p:extLst>
      <p:ext uri="{BB962C8B-B14F-4D97-AF65-F5344CB8AC3E}">
        <p14:creationId xmlns:p14="http://schemas.microsoft.com/office/powerpoint/2010/main" val="3738172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1C4CD-20EA-4174-9AF3-B58DBCC2E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Carluccio’s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Restaurants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AE197-3DA3-4683-8D5D-5D3526F60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Started in 1991, when Antonio and Priscila open a food shop in New Street, London, finest quality regional Italian food;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In 1999 they open the first Carluccio’s Caffe in Market Place, as a continuation of their successful food shop, an authentic Italian restaurant;</a:t>
            </a:r>
          </a:p>
          <a:p>
            <a:pPr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  <a:p>
            <a:pPr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  <a:p>
            <a:pPr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 descr="A group of people sitting outside a restaurant&#10;&#10;Description automatically generated with low confidence">
            <a:extLst>
              <a:ext uri="{FF2B5EF4-FFF2-40B4-BE49-F238E27FC236}">
                <a16:creationId xmlns:a16="http://schemas.microsoft.com/office/drawing/2014/main" id="{E95997DD-9150-4AC4-86D6-D9930106BF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6384" y="2548281"/>
            <a:ext cx="4882690" cy="366201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01424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33317-AE8F-4E33-A2E9-7F548A3E5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4795482" cy="65198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Carluccio’s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aim</a:t>
            </a:r>
          </a:p>
        </p:txBody>
      </p:sp>
      <p:pic>
        <p:nvPicPr>
          <p:cNvPr id="5" name="Picture 4" descr="An old person holding a glass of wine&#10;&#10;Description automatically generated with medium confidence">
            <a:extLst>
              <a:ext uri="{FF2B5EF4-FFF2-40B4-BE49-F238E27FC236}">
                <a16:creationId xmlns:a16="http://schemas.microsoft.com/office/drawing/2014/main" id="{ADBBA151-D296-4317-90B7-F34DBD190A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486"/>
          <a:stretch/>
        </p:blipFill>
        <p:spPr>
          <a:xfrm>
            <a:off x="6094410" y="609601"/>
            <a:ext cx="5449889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6" name="Rectangle 9">
            <a:extLst>
              <a:ext uri="{FF2B5EF4-FFF2-40B4-BE49-F238E27FC236}">
                <a16:creationId xmlns:a16="http://schemas.microsoft.com/office/drawing/2014/main" id="{DC111578-7105-4228-B481-A1CA45D18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B23F0-3EDC-4DC0-AE66-F55736828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1653586"/>
            <a:ext cx="4797256" cy="45948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buFontTx/>
              <a:buChar char="-"/>
            </a:pPr>
            <a:r>
              <a:rPr lang="en-GB" dirty="0">
                <a:latin typeface="Arial"/>
                <a:cs typeface="Arial"/>
              </a:rPr>
              <a:t>To offer great quality,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Authentic Italian food at sensible prices,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dirty="0">
                <a:latin typeface="Arial"/>
                <a:cs typeface="Arial"/>
              </a:rPr>
              <a:t>To offer informal but superior service to the customers;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dirty="0">
                <a:latin typeface="Arial"/>
                <a:cs typeface="Arial"/>
              </a:rPr>
              <a:t>Antonio’s moto, MOF,MOF: minimum of fuss and of course maximum of flavour.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latin typeface="Arial"/>
                <a:cs typeface="Arial"/>
              </a:rPr>
              <a:t>Today across the UK and Ireland there are 30 restaurants, the franchise business being located in Middle East.</a:t>
            </a:r>
          </a:p>
        </p:txBody>
      </p:sp>
    </p:spTree>
    <p:extLst>
      <p:ext uri="{BB962C8B-B14F-4D97-AF65-F5344CB8AC3E}">
        <p14:creationId xmlns:p14="http://schemas.microsoft.com/office/powerpoint/2010/main" val="39659598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2D473-AAF0-4C12-A094-9A3A882E2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Benefits of effective communication on the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Carluccio’s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restaurants business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455E33-9E91-71BF-5B35-653888C802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9390322"/>
              </p:ext>
            </p:extLst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2060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524C30-F292-426D-875B-5E1CC2B22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  <a:t>How should </a:t>
            </a:r>
            <a:r>
              <a:rPr lang="en-GB" sz="3300" err="1">
                <a:latin typeface="Arial" panose="020B0604020202020204" pitchFamily="34" charset="0"/>
                <a:cs typeface="Arial" panose="020B0604020202020204" pitchFamily="34" charset="0"/>
              </a:rPr>
              <a:t>Carluccio’s</a:t>
            </a:r>
            <a: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  <a:t> restaurants use the theories relating to models of communication</a:t>
            </a:r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1605A5F9-C42B-4039-8364-68429EC43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restaurant should use the Wilbur Schramm’s Model (1971), in this  model the essential elements of the communication are the feedback and noise.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this industry the customers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very important, this is the way that the restaurant can gain or louse customers.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noise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caused by a dissatisfied customer which can induce the feeling of displeasure to other customers.</a:t>
            </a:r>
          </a:p>
        </p:txBody>
      </p:sp>
      <p:pic>
        <p:nvPicPr>
          <p:cNvPr id="20" name="Graphic 6" descr="Communications">
            <a:extLst>
              <a:ext uri="{FF2B5EF4-FFF2-40B4-BE49-F238E27FC236}">
                <a16:creationId xmlns:a16="http://schemas.microsoft.com/office/drawing/2014/main" id="{39FF8FA7-42F8-08F0-5FDB-2DDD58ADFA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86720" y="2548281"/>
            <a:ext cx="3662018" cy="366201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969738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E298436C-5FB5-A73E-61E2-C7D25FAB36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55" r="24785" b="2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669E7-332C-4AB9-AB7F-DD466A8CC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3587" y="1018310"/>
            <a:ext cx="5418213" cy="530629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feedback: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-face-to-face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interpersonal communication feedback,(verbal)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Written feedback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digital feedback forms,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media,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Online survey,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can implement this because they will simply identify the feedback of the services, staff, favourite dishes of the customers.</a:t>
            </a:r>
          </a:p>
        </p:txBody>
      </p:sp>
    </p:spTree>
    <p:extLst>
      <p:ext uri="{BB962C8B-B14F-4D97-AF65-F5344CB8AC3E}">
        <p14:creationId xmlns:p14="http://schemas.microsoft.com/office/powerpoint/2010/main" val="1215413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C25A2D-908B-4FCB-9E0E-7979039DE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Barriers that can prevent effective communication between </a:t>
            </a:r>
            <a:r>
              <a:rPr lang="en-GB" sz="2900" err="1">
                <a:latin typeface="Arial" panose="020B0604020202020204" pitchFamily="34" charset="0"/>
                <a:cs typeface="Arial" panose="020B0604020202020204" pitchFamily="34" charset="0"/>
              </a:rPr>
              <a:t>Carluccio’s</a:t>
            </a: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 restaurants and the stakeholders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0414FFC-FA21-474F-BEC0-9563F7E6E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feedback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the problems will not be identified and solved);</a:t>
            </a:r>
          </a:p>
          <a:p>
            <a:pPr>
              <a:buFontTx/>
              <a:buChar char="-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self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esteem ( the employees need to feel that their work it is valued);</a:t>
            </a:r>
          </a:p>
          <a:p>
            <a:pPr>
              <a:buFontTx/>
              <a:buChar char="-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barriers and cultural differences (use code words and abbreviations, use an interpret);</a:t>
            </a:r>
          </a:p>
          <a:p>
            <a:pPr>
              <a:buFontTx/>
              <a:buChar char="-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enough listening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practice active listening, listen as much if not more than you speak).</a:t>
            </a:r>
          </a:p>
          <a:p>
            <a:pPr>
              <a:buFontTx/>
              <a:buChar char="-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A970453F-006B-2BFD-E3C8-6093B8E7F4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86720" y="2548281"/>
            <a:ext cx="3662018" cy="366201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184933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D0975-CC08-4522-B959-A790D201D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276329"/>
          </a:xfrm>
        </p:spPr>
        <p:txBody>
          <a:bodyPr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Channels of communication used by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Carluccio’s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4799B-5381-4B4F-A2B8-E3293D6E8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355273"/>
            <a:ext cx="8946541" cy="3893126"/>
          </a:xfrm>
        </p:spPr>
        <p:txBody>
          <a:bodyPr/>
          <a:lstStyle/>
          <a:p>
            <a:pPr>
              <a:buFontTx/>
              <a:buChar char="-"/>
            </a:pPr>
            <a:r>
              <a:rPr lang="en-GB" b="1" dirty="0"/>
              <a:t>ELECTRONIC</a:t>
            </a:r>
            <a:r>
              <a:rPr lang="en-GB" dirty="0"/>
              <a:t>, online bookings, online reviews, communication apps ( restaurant POS), digital advertising, Social media;</a:t>
            </a:r>
          </a:p>
          <a:p>
            <a:pPr>
              <a:buFontTx/>
              <a:buChar char="-"/>
            </a:pPr>
            <a:r>
              <a:rPr lang="en-GB" b="1" dirty="0"/>
              <a:t>WRITTEN</a:t>
            </a:r>
            <a:r>
              <a:rPr lang="en-GB" dirty="0"/>
              <a:t>, e-mail (with the suppliers, the customers, the other restaurant); </a:t>
            </a:r>
          </a:p>
          <a:p>
            <a:pPr>
              <a:buFontTx/>
              <a:buChar char="-"/>
            </a:pPr>
            <a:r>
              <a:rPr lang="en-GB" b="1" dirty="0"/>
              <a:t>FACE TO FACE</a:t>
            </a:r>
            <a:r>
              <a:rPr lang="en-GB" dirty="0"/>
              <a:t>, direct feedback, </a:t>
            </a:r>
          </a:p>
          <a:p>
            <a:pPr>
              <a:buFontTx/>
              <a:buChar char="-"/>
            </a:pPr>
            <a:r>
              <a:rPr lang="en-GB" b="1" dirty="0"/>
              <a:t>MOBILE, </a:t>
            </a:r>
            <a:r>
              <a:rPr lang="en-GB" dirty="0"/>
              <a:t>telephonic booking, complain;</a:t>
            </a: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927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4B9A1-E7B7-4416-869B-A08898CEF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Channels that can be used to improve communication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59C58B-F661-4D8C-FF21-DE99FBD8B8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16" r="29975"/>
          <a:stretch/>
        </p:blipFill>
        <p:spPr>
          <a:xfrm>
            <a:off x="5701480" y="0"/>
            <a:ext cx="756013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86EAD8C-E6F5-45BA-86CF-3EED09D84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16B4A-2C70-4DCB-A135-A8476BCCB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 to face channel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Staff meeting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they are very important for a good communication;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Electronical,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emails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they need to answer to each feedback, and to improve the quality of the restaurant.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2020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83446-DB15-4F17-ADFD-B58417502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C6219-35E6-43E5-B5F3-2264A8BA5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>
            <a:normAutofit/>
          </a:bodyPr>
          <a:lstStyle/>
          <a:p>
            <a:pPr marL="0" indent="457200">
              <a:spcBef>
                <a:spcPts val="0"/>
              </a:spcBef>
              <a:spcAft>
                <a:spcPts val="600"/>
              </a:spcAft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it is very important, being able to communicate is the most important skill of all life. </a:t>
            </a:r>
          </a:p>
          <a:p>
            <a:pPr marL="0" indent="457200">
              <a:spcBef>
                <a:spcPts val="0"/>
              </a:spcBef>
              <a:spcAft>
                <a:spcPts val="600"/>
              </a:spcAft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can help all aspects of life, from professional to social life.</a:t>
            </a:r>
          </a:p>
          <a:p>
            <a:pPr marL="0" indent="457200">
              <a:spcBef>
                <a:spcPts val="0"/>
              </a:spcBef>
              <a:spcAft>
                <a:spcPts val="600"/>
              </a:spcAft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conclusion, many problems in a restaurant come from poor communication, and it can be avoid just by implementing procedures that can help you avoid problems with scheduling, order placement, inventory control, bookings.</a:t>
            </a:r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638F1E0D-FD10-D97B-9A24-2AC0CAA0CE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86720" y="2548281"/>
            <a:ext cx="3662018" cy="366201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921546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AB944-DC20-4CF1-BD58-29BC115AC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97467-342B-4EA0-AB7E-8AF342DB5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46662"/>
            <a:ext cx="8946541" cy="49017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Channels of effective communication,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https://courses.lumenlearning.com/wm-principlesofmanagement/chapter/channels-of-business-communication/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accessed on 22.03.22 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Carluccio’s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restaurant platform, available at: </a:t>
            </a:r>
            <a:r>
              <a:rPr lang="en-GB" dirty="0">
                <a:solidFill>
                  <a:srgbClr val="C4E46E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https://www.carluccios.com/about-us/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accessed on 17.03.22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importance of effective communication in business,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https://www.itslimited.com/blog/news/the-importance-of-effective-communication-in-business/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accessed on 17.03.22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 Barriers of effective communication,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http://www.restaurantexperts.com/8-Barriers-To-Effective-Communication-v-103.html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accessed on 21.03.22,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Rayudu, C., 2009, Communication, Global Media, Mumbai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0387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6299</TotalTime>
  <Words>689</Words>
  <Application>Microsoft Office PowerPoint</Application>
  <PresentationFormat>Widescreen</PresentationFormat>
  <Paragraphs>57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STRATEGIES FOR EFFECTIVE COMMUNICATION IN CARLUCCIO’S RESTAURANTS</vt:lpstr>
      <vt:lpstr>Carluccio’s Restaurants</vt:lpstr>
      <vt:lpstr>Carluccio’s aim</vt:lpstr>
      <vt:lpstr>Benefits of effective communication on the Carluccio’s restaurants business process</vt:lpstr>
      <vt:lpstr>How should Carluccio’s restaurants use the theories relating to models of communication</vt:lpstr>
      <vt:lpstr>PowerPoint Presentation</vt:lpstr>
      <vt:lpstr>Barriers that can prevent effective communication between Carluccio’s restaurants and the stakeholders</vt:lpstr>
      <vt:lpstr>Channels of communication used by Carluccio’s </vt:lpstr>
      <vt:lpstr>Channels that can be used to improve communication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CARLUCCIO’S RESTAURANTS</dc:title>
  <dc:creator>Florica Bratu (2109991)</dc:creator>
  <cp:lastModifiedBy>Florica Bratu (2109991)</cp:lastModifiedBy>
  <cp:revision>27</cp:revision>
  <dcterms:created xsi:type="dcterms:W3CDTF">2022-03-19T09:47:56Z</dcterms:created>
  <dcterms:modified xsi:type="dcterms:W3CDTF">2022-03-26T11:28:14Z</dcterms:modified>
</cp:coreProperties>
</file>