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6.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4" r:id="rId2"/>
    <p:sldMasterId id="2147483670" r:id="rId3"/>
    <p:sldMasterId id="2147483678" r:id="rId4"/>
    <p:sldMasterId id="2147483681" r:id="rId5"/>
    <p:sldMasterId id="2147483685" r:id="rId6"/>
    <p:sldMasterId id="2147483690" r:id="rId7"/>
  </p:sldMasterIdLst>
  <p:notesMasterIdLst>
    <p:notesMasterId r:id="rId50"/>
  </p:notesMasterIdLst>
  <p:sldIdLst>
    <p:sldId id="256" r:id="rId8"/>
    <p:sldId id="257" r:id="rId9"/>
    <p:sldId id="258" r:id="rId10"/>
    <p:sldId id="259" r:id="rId11"/>
    <p:sldId id="260" r:id="rId12"/>
    <p:sldId id="303" r:id="rId13"/>
    <p:sldId id="262" r:id="rId14"/>
    <p:sldId id="263" r:id="rId15"/>
    <p:sldId id="264" r:id="rId16"/>
    <p:sldId id="265" r:id="rId17"/>
    <p:sldId id="267" r:id="rId18"/>
    <p:sldId id="268" r:id="rId19"/>
    <p:sldId id="269" r:id="rId20"/>
    <p:sldId id="270" r:id="rId21"/>
    <p:sldId id="284" r:id="rId22"/>
    <p:sldId id="285" r:id="rId23"/>
    <p:sldId id="296" r:id="rId24"/>
    <p:sldId id="286" r:id="rId25"/>
    <p:sldId id="297" r:id="rId26"/>
    <p:sldId id="287" r:id="rId27"/>
    <p:sldId id="288" r:id="rId28"/>
    <p:sldId id="289" r:id="rId29"/>
    <p:sldId id="290" r:id="rId30"/>
    <p:sldId id="291" r:id="rId31"/>
    <p:sldId id="292" r:id="rId32"/>
    <p:sldId id="271" r:id="rId33"/>
    <p:sldId id="272" r:id="rId34"/>
    <p:sldId id="279" r:id="rId35"/>
    <p:sldId id="280" r:id="rId36"/>
    <p:sldId id="298" r:id="rId37"/>
    <p:sldId id="275" r:id="rId38"/>
    <p:sldId id="276" r:id="rId39"/>
    <p:sldId id="278" r:id="rId40"/>
    <p:sldId id="281" r:id="rId41"/>
    <p:sldId id="294" r:id="rId42"/>
    <p:sldId id="299" r:id="rId43"/>
    <p:sldId id="295" r:id="rId44"/>
    <p:sldId id="300" r:id="rId45"/>
    <p:sldId id="301" r:id="rId46"/>
    <p:sldId id="302" r:id="rId47"/>
    <p:sldId id="293" r:id="rId48"/>
    <p:sldId id="283"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2F4D53-51CC-27F4-243C-71B64E56B729}" v="59" dt="2024-09-06T10:35:40.9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74545" autoAdjust="0"/>
  </p:normalViewPr>
  <p:slideViewPr>
    <p:cSldViewPr snapToGrid="0">
      <p:cViewPr varScale="1">
        <p:scale>
          <a:sx n="83" d="100"/>
          <a:sy n="83" d="100"/>
        </p:scale>
        <p:origin x="150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notesMaster" Target="notesMasters/notesMaster1.xml"/><Relationship Id="rId55" Type="http://schemas.microsoft.com/office/2015/10/relationships/revisionInfo" Target="revisionInfo.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theme" Target="theme/theme1.xml"/><Relationship Id="rId5" Type="http://schemas.openxmlformats.org/officeDocument/2006/relationships/slideMaster" Target="slideMasters/slideMaster5.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8" Type="http://schemas.openxmlformats.org/officeDocument/2006/relationships/slide" Target="slides/slide1.xml"/><Relationship Id="rId51"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s>
</file>

<file path=ppt/diagrams/_rels/data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4" Type="http://schemas.openxmlformats.org/officeDocument/2006/relationships/image" Target="../media/image36.svg"/></Relationships>
</file>

<file path=ppt/diagrams/_rels/data5.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svg"/><Relationship Id="rId1" Type="http://schemas.openxmlformats.org/officeDocument/2006/relationships/image" Target="../media/image37.svg"/></Relationships>
</file>

<file path=ppt/diagrams/_rels/data6.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svg"/><Relationship Id="rId1" Type="http://schemas.openxmlformats.org/officeDocument/2006/relationships/image" Target="../media/image40.svg"/></Relationships>
</file>

<file path=ppt/diagrams/_rels/data7.xml.rels><?xml version="1.0" encoding="UTF-8" standalone="yes"?>
<Relationships xmlns="http://schemas.openxmlformats.org/package/2006/relationships"><Relationship Id="rId2" Type="http://schemas.openxmlformats.org/officeDocument/2006/relationships/image" Target="../media/image49.svg"/><Relationship Id="rId1" Type="http://schemas.openxmlformats.org/officeDocument/2006/relationships/image" Target="../media/image48.svg"/></Relationships>
</file>

<file path=ppt/diagrams/_rels/data8.xml.rels><?xml version="1.0" encoding="UTF-8" standalone="yes"?>
<Relationships xmlns="http://schemas.openxmlformats.org/package/2006/relationships"><Relationship Id="rId3" Type="http://schemas.openxmlformats.org/officeDocument/2006/relationships/image" Target="../media/image52.svg"/><Relationship Id="rId2" Type="http://schemas.openxmlformats.org/officeDocument/2006/relationships/image" Target="../media/image51.svg"/><Relationship Id="rId1" Type="http://schemas.openxmlformats.org/officeDocument/2006/relationships/image" Target="../media/image50.svg"/></Relationships>
</file>

<file path=ppt/diagrams/_rels/data10.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54.svg"/><Relationship Id="rId1" Type="http://schemas.openxmlformats.org/officeDocument/2006/relationships/image" Target="../media/image53.svg"/></Relationships>
</file>

<file path=ppt/diagrams/_rels/data11.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svg"/><Relationship Id="rId1" Type="http://schemas.openxmlformats.org/officeDocument/2006/relationships/image" Target="../media/image56.svg"/></Relationships>
</file>

<file path=ppt/diagrams/_rels/data12.xml.rels><?xml version="1.0" encoding="UTF-8" standalone="yes"?>
<Relationships xmlns="http://schemas.openxmlformats.org/package/2006/relationships"><Relationship Id="rId3" Type="http://schemas.openxmlformats.org/officeDocument/2006/relationships/image" Target="../media/image62.svg"/><Relationship Id="rId2" Type="http://schemas.openxmlformats.org/officeDocument/2006/relationships/image" Target="../media/image61.svg"/><Relationship Id="rId1" Type="http://schemas.openxmlformats.org/officeDocument/2006/relationships/image" Target="../media/image6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4" Type="http://schemas.openxmlformats.org/officeDocument/2006/relationships/image" Target="../media/image3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svg"/><Relationship Id="rId1" Type="http://schemas.openxmlformats.org/officeDocument/2006/relationships/image" Target="../media/image37.svg"/></Relationships>
</file>

<file path=ppt/diagrams/_rels/drawing6.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svg"/><Relationship Id="rId1" Type="http://schemas.openxmlformats.org/officeDocument/2006/relationships/image" Target="../media/image40.svg"/></Relationships>
</file>

<file path=ppt/diagrams/_rels/drawing7.xml.rels><?xml version="1.0" encoding="UTF-8" standalone="yes"?>
<Relationships xmlns="http://schemas.openxmlformats.org/package/2006/relationships"><Relationship Id="rId2" Type="http://schemas.openxmlformats.org/officeDocument/2006/relationships/image" Target="../media/image49.svg"/><Relationship Id="rId1" Type="http://schemas.openxmlformats.org/officeDocument/2006/relationships/image" Target="../media/image48.svg"/></Relationships>
</file>

<file path=ppt/diagrams/_rels/drawing8.xml.rels><?xml version="1.0" encoding="UTF-8" standalone="yes"?>
<Relationships xmlns="http://schemas.openxmlformats.org/package/2006/relationships"><Relationship Id="rId3" Type="http://schemas.openxmlformats.org/officeDocument/2006/relationships/image" Target="../media/image52.svg"/><Relationship Id="rId2" Type="http://schemas.openxmlformats.org/officeDocument/2006/relationships/image" Target="../media/image51.svg"/><Relationship Id="rId1" Type="http://schemas.openxmlformats.org/officeDocument/2006/relationships/image" Target="../media/image50.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54.svg"/><Relationship Id="rId1" Type="http://schemas.openxmlformats.org/officeDocument/2006/relationships/image" Target="../media/image53.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svg"/><Relationship Id="rId1" Type="http://schemas.openxmlformats.org/officeDocument/2006/relationships/image" Target="../media/image56.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62.svg"/><Relationship Id="rId2" Type="http://schemas.openxmlformats.org/officeDocument/2006/relationships/image" Target="../media/image61.svg"/><Relationship Id="rId1" Type="http://schemas.openxmlformats.org/officeDocument/2006/relationships/image" Target="../media/image6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508DC2-3E6B-4A78-8479-7FFFA4C52F5F}" type="doc">
      <dgm:prSet loTypeId="urn:microsoft.com/office/officeart/2005/8/layout/hierarchy1#2" loCatId="hierarchy" qsTypeId="urn:microsoft.com/office/officeart/2005/8/quickstyle/simple1" qsCatId="simple" csTypeId="urn:microsoft.com/office/officeart/2005/8/colors/accent1_2" csCatId="accent1"/>
      <dgm:spPr/>
      <dgm:t>
        <a:bodyPr numCol="1"/>
        <a:lstStyle/>
        <a:p>
          <a:endParaRPr lang="en-US"/>
        </a:p>
      </dgm:t>
    </dgm:pt>
    <dgm:pt modelId="{9A88968C-115F-4E9F-B16D-33037501F751}">
      <dgm:prSet/>
      <dgm:spPr/>
      <dgm:t>
        <a:bodyPr numCol="1"/>
        <a:lstStyle/>
        <a:p>
          <a:r>
            <a:rPr lang="en-GB" altLang="en-GB"/>
            <a:t>Williams et al (2021) assert that generic, cliché comments provides lack of specificity and hinders entrepreneurial behaviours. </a:t>
          </a:r>
          <a:endParaRPr lang="en-US"/>
        </a:p>
      </dgm:t>
    </dgm:pt>
    <dgm:pt modelId="{018ACFB0-697A-4348-8A4A-A610974AFD49}" type="parTrans" cxnId="{3571AAEF-E348-4890-B943-9EF37377E3D1}">
      <dgm:prSet/>
      <dgm:spPr/>
      <dgm:t>
        <a:bodyPr numCol="1"/>
        <a:lstStyle/>
        <a:p>
          <a:endParaRPr lang="en-US"/>
        </a:p>
      </dgm:t>
    </dgm:pt>
    <dgm:pt modelId="{9C7DF691-903B-4185-A43D-B5C004A51E22}" type="sibTrans" cxnId="{3571AAEF-E348-4890-B943-9EF37377E3D1}">
      <dgm:prSet/>
      <dgm:spPr/>
      <dgm:t>
        <a:bodyPr numCol="1"/>
        <a:lstStyle/>
        <a:p>
          <a:endParaRPr lang="en-US"/>
        </a:p>
      </dgm:t>
    </dgm:pt>
    <dgm:pt modelId="{08534850-B263-40B4-BC76-2E182D27D735}">
      <dgm:prSet/>
      <dgm:spPr/>
      <dgm:t>
        <a:bodyPr numCol="1"/>
        <a:lstStyle/>
        <a:p>
          <a:r>
            <a:rPr lang="en-GB" altLang="en-GB"/>
            <a:t>What is the difference between simply conserving resources (at seemingly all costs) and acting in ways that are creative, generative, and expansive? (Williams et al., 2021)? </a:t>
          </a:r>
          <a:endParaRPr lang="en-US"/>
        </a:p>
      </dgm:t>
    </dgm:pt>
    <dgm:pt modelId="{0F7F030C-F048-4CB6-8023-2A7F8A5F9D8D}" type="parTrans" cxnId="{2F41987E-8CC4-41F2-A89C-49ADFF7B03FD}">
      <dgm:prSet/>
      <dgm:spPr/>
      <dgm:t>
        <a:bodyPr numCol="1"/>
        <a:lstStyle/>
        <a:p>
          <a:endParaRPr lang="en-US"/>
        </a:p>
      </dgm:t>
    </dgm:pt>
    <dgm:pt modelId="{DA2360FF-4E9D-4724-B0CE-F27715223B32}" type="sibTrans" cxnId="{2F41987E-8CC4-41F2-A89C-49ADFF7B03FD}">
      <dgm:prSet/>
      <dgm:spPr/>
      <dgm:t>
        <a:bodyPr numCol="1"/>
        <a:lstStyle/>
        <a:p>
          <a:endParaRPr lang="en-US"/>
        </a:p>
      </dgm:t>
    </dgm:pt>
    <dgm:pt modelId="{A2C84F3D-65E6-48C5-91E8-35CA3BE17478}" type="pres">
      <dgm:prSet presAssocID="{34508DC2-3E6B-4A78-8479-7FFFA4C52F5F}" presName="hierChild1" presStyleCnt="0">
        <dgm:presLayoutVars>
          <dgm:chPref val="1"/>
          <dgm:dir/>
          <dgm:animOne val="branch"/>
          <dgm:animLvl val="lvl"/>
          <dgm:resizeHandles/>
        </dgm:presLayoutVars>
      </dgm:prSet>
      <dgm:spPr/>
    </dgm:pt>
    <dgm:pt modelId="{2E65AEFA-5AD4-4884-AA56-233C792120DD}" type="pres">
      <dgm:prSet presAssocID="{9A88968C-115F-4E9F-B16D-33037501F751}" presName="hierRoot1" presStyleCnt="0"/>
      <dgm:spPr/>
    </dgm:pt>
    <dgm:pt modelId="{A64466ED-2762-4A38-A04D-987C8BBF32BE}" type="pres">
      <dgm:prSet presAssocID="{9A88968C-115F-4E9F-B16D-33037501F751}" presName="composite" presStyleCnt="0"/>
      <dgm:spPr/>
    </dgm:pt>
    <dgm:pt modelId="{3C38D378-0A48-49A4-81A7-942E46C8D46F}" type="pres">
      <dgm:prSet presAssocID="{9A88968C-115F-4E9F-B16D-33037501F751}" presName="background" presStyleLbl="node0" presStyleIdx="0" presStyleCnt="2"/>
      <dgm:spPr/>
    </dgm:pt>
    <dgm:pt modelId="{EF6F7C00-301C-4554-82ED-8B4B7F832BD0}" type="pres">
      <dgm:prSet presAssocID="{9A88968C-115F-4E9F-B16D-33037501F751}" presName="text" presStyleLbl="fgAcc0" presStyleIdx="0" presStyleCnt="2">
        <dgm:presLayoutVars>
          <dgm:chPref val="3"/>
        </dgm:presLayoutVars>
      </dgm:prSet>
      <dgm:spPr/>
    </dgm:pt>
    <dgm:pt modelId="{EF9C35C1-12C6-442D-A2B9-975D70F88A3C}" type="pres">
      <dgm:prSet presAssocID="{9A88968C-115F-4E9F-B16D-33037501F751}" presName="hierChild2" presStyleCnt="0"/>
      <dgm:spPr/>
    </dgm:pt>
    <dgm:pt modelId="{2D3C5F66-F3A4-4685-83B5-BEC6A9BCC664}" type="pres">
      <dgm:prSet presAssocID="{08534850-B263-40B4-BC76-2E182D27D735}" presName="hierRoot1" presStyleCnt="0"/>
      <dgm:spPr/>
    </dgm:pt>
    <dgm:pt modelId="{5ED8A7C1-BDAE-4834-8D57-19F9488F0CE4}" type="pres">
      <dgm:prSet presAssocID="{08534850-B263-40B4-BC76-2E182D27D735}" presName="composite" presStyleCnt="0"/>
      <dgm:spPr/>
    </dgm:pt>
    <dgm:pt modelId="{0F277BAC-4989-4509-8D4C-057F415AB3B8}" type="pres">
      <dgm:prSet presAssocID="{08534850-B263-40B4-BC76-2E182D27D735}" presName="background" presStyleLbl="node0" presStyleIdx="1" presStyleCnt="2"/>
      <dgm:spPr/>
    </dgm:pt>
    <dgm:pt modelId="{EB833720-0859-4049-BC23-08DC21F9257C}" type="pres">
      <dgm:prSet presAssocID="{08534850-B263-40B4-BC76-2E182D27D735}" presName="text" presStyleLbl="fgAcc0" presStyleIdx="1" presStyleCnt="2">
        <dgm:presLayoutVars>
          <dgm:chPref val="3"/>
        </dgm:presLayoutVars>
      </dgm:prSet>
      <dgm:spPr/>
    </dgm:pt>
    <dgm:pt modelId="{95E2054A-845E-471E-B0C7-C92339EC8794}" type="pres">
      <dgm:prSet presAssocID="{08534850-B263-40B4-BC76-2E182D27D735}" presName="hierChild2" presStyleCnt="0"/>
      <dgm:spPr/>
    </dgm:pt>
  </dgm:ptLst>
  <dgm:cxnLst>
    <dgm:cxn modelId="{6398371F-5714-4BE6-942F-FC8340658541}" type="presOf" srcId="{34508DC2-3E6B-4A78-8479-7FFFA4C52F5F}" destId="{A2C84F3D-65E6-48C5-91E8-35CA3BE17478}" srcOrd="0" destOrd="0" presId="urn:microsoft.com/office/officeart/2005/8/layout/hierarchy1#2"/>
    <dgm:cxn modelId="{F7DED471-6356-4A69-9040-E856EA6FA6D0}" type="presOf" srcId="{9A88968C-115F-4E9F-B16D-33037501F751}" destId="{EF6F7C00-301C-4554-82ED-8B4B7F832BD0}" srcOrd="0" destOrd="0" presId="urn:microsoft.com/office/officeart/2005/8/layout/hierarchy1#2"/>
    <dgm:cxn modelId="{2F41987E-8CC4-41F2-A89C-49ADFF7B03FD}" srcId="{34508DC2-3E6B-4A78-8479-7FFFA4C52F5F}" destId="{08534850-B263-40B4-BC76-2E182D27D735}" srcOrd="1" destOrd="0" parTransId="{0F7F030C-F048-4CB6-8023-2A7F8A5F9D8D}" sibTransId="{DA2360FF-4E9D-4724-B0CE-F27715223B32}"/>
    <dgm:cxn modelId="{CDFED9D5-346B-4A0E-801E-B82423555118}" type="presOf" srcId="{08534850-B263-40B4-BC76-2E182D27D735}" destId="{EB833720-0859-4049-BC23-08DC21F9257C}" srcOrd="0" destOrd="0" presId="urn:microsoft.com/office/officeart/2005/8/layout/hierarchy1#2"/>
    <dgm:cxn modelId="{3571AAEF-E348-4890-B943-9EF37377E3D1}" srcId="{34508DC2-3E6B-4A78-8479-7FFFA4C52F5F}" destId="{9A88968C-115F-4E9F-B16D-33037501F751}" srcOrd="0" destOrd="0" parTransId="{018ACFB0-697A-4348-8A4A-A610974AFD49}" sibTransId="{9C7DF691-903B-4185-A43D-B5C004A51E22}"/>
    <dgm:cxn modelId="{2325984B-18D9-4FF1-B46F-F2D171B81BBC}" type="presParOf" srcId="{A2C84F3D-65E6-48C5-91E8-35CA3BE17478}" destId="{2E65AEFA-5AD4-4884-AA56-233C792120DD}" srcOrd="0" destOrd="0" presId="urn:microsoft.com/office/officeart/2005/8/layout/hierarchy1#2"/>
    <dgm:cxn modelId="{0DB22F90-8DEA-456E-9423-74613DE016BE}" type="presParOf" srcId="{2E65AEFA-5AD4-4884-AA56-233C792120DD}" destId="{A64466ED-2762-4A38-A04D-987C8BBF32BE}" srcOrd="0" destOrd="0" presId="urn:microsoft.com/office/officeart/2005/8/layout/hierarchy1#2"/>
    <dgm:cxn modelId="{DB3C5BBD-1296-4A0E-95F4-FED6714DD2A2}" type="presParOf" srcId="{A64466ED-2762-4A38-A04D-987C8BBF32BE}" destId="{3C38D378-0A48-49A4-81A7-942E46C8D46F}" srcOrd="0" destOrd="0" presId="urn:microsoft.com/office/officeart/2005/8/layout/hierarchy1#2"/>
    <dgm:cxn modelId="{871F6A20-9F59-4AEA-926E-83E7CB239EC2}" type="presParOf" srcId="{A64466ED-2762-4A38-A04D-987C8BBF32BE}" destId="{EF6F7C00-301C-4554-82ED-8B4B7F832BD0}" srcOrd="1" destOrd="0" presId="urn:microsoft.com/office/officeart/2005/8/layout/hierarchy1#2"/>
    <dgm:cxn modelId="{D40106A9-EBB3-4B4C-8787-9586A52345C9}" type="presParOf" srcId="{2E65AEFA-5AD4-4884-AA56-233C792120DD}" destId="{EF9C35C1-12C6-442D-A2B9-975D70F88A3C}" srcOrd="1" destOrd="0" presId="urn:microsoft.com/office/officeart/2005/8/layout/hierarchy1#2"/>
    <dgm:cxn modelId="{25D3734E-7DC1-42DA-9853-3F475866C5CE}" type="presParOf" srcId="{A2C84F3D-65E6-48C5-91E8-35CA3BE17478}" destId="{2D3C5F66-F3A4-4685-83B5-BEC6A9BCC664}" srcOrd="1" destOrd="0" presId="urn:microsoft.com/office/officeart/2005/8/layout/hierarchy1#2"/>
    <dgm:cxn modelId="{2A0F9494-D32E-4777-83F0-AF9D2F1218F9}" type="presParOf" srcId="{2D3C5F66-F3A4-4685-83B5-BEC6A9BCC664}" destId="{5ED8A7C1-BDAE-4834-8D57-19F9488F0CE4}" srcOrd="0" destOrd="0" presId="urn:microsoft.com/office/officeart/2005/8/layout/hierarchy1#2"/>
    <dgm:cxn modelId="{3A9065F4-AF2C-4309-AAEE-E9A370A020DB}" type="presParOf" srcId="{5ED8A7C1-BDAE-4834-8D57-19F9488F0CE4}" destId="{0F277BAC-4989-4509-8D4C-057F415AB3B8}" srcOrd="0" destOrd="0" presId="urn:microsoft.com/office/officeart/2005/8/layout/hierarchy1#2"/>
    <dgm:cxn modelId="{88BAD8E5-B45A-480F-8108-4BEC8BF1537A}" type="presParOf" srcId="{5ED8A7C1-BDAE-4834-8D57-19F9488F0CE4}" destId="{EB833720-0859-4049-BC23-08DC21F9257C}" srcOrd="1" destOrd="0" presId="urn:microsoft.com/office/officeart/2005/8/layout/hierarchy1#2"/>
    <dgm:cxn modelId="{D1FA006C-92BE-499D-9F10-9C8EA06EFDC7}" type="presParOf" srcId="{2D3C5F66-F3A4-4685-83B5-BEC6A9BCC664}" destId="{95E2054A-845E-471E-B0C7-C92339EC8794}" srcOrd="1" destOrd="0" presId="urn:microsoft.com/office/officeart/2005/8/layout/hierarchy1#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B7C088-F4A8-4A0F-9973-8E00165A1277}" type="doc">
      <dgm:prSet loTypeId="urn:microsoft.com/office/officeart/2016/7/layout/LinearBlockProcessNumbered#1" loCatId="process" qsTypeId="urn:microsoft.com/office/officeart/2005/8/quickstyle/simple1" qsCatId="simple" csTypeId="urn:microsoft.com/office/officeart/2005/8/colors/colorful1" csCatId="colorful"/>
      <dgm:spPr/>
      <dgm:t>
        <a:bodyPr numCol="1"/>
        <a:lstStyle/>
        <a:p>
          <a:endParaRPr lang="en-US"/>
        </a:p>
      </dgm:t>
    </dgm:pt>
    <dgm:pt modelId="{993D7997-B85E-4E4C-8522-3931930F5486}">
      <dgm:prSet/>
      <dgm:spPr/>
      <dgm:t>
        <a:bodyPr numCol="1"/>
        <a:lstStyle/>
        <a:p>
          <a:r>
            <a:rPr lang="en-GB" altLang="en-GB"/>
            <a:t>Efficiency: Doing more with less.</a:t>
          </a:r>
          <a:endParaRPr lang="en-US"/>
        </a:p>
      </dgm:t>
    </dgm:pt>
    <dgm:pt modelId="{6484A1F5-C1E0-41A3-8DFD-437EAE7960B8}" type="parTrans" cxnId="{37B8EAC5-EC08-47ED-A1B9-95EEF6456BC9}">
      <dgm:prSet/>
      <dgm:spPr/>
      <dgm:t>
        <a:bodyPr numCol="1"/>
        <a:lstStyle/>
        <a:p>
          <a:endParaRPr lang="en-US"/>
        </a:p>
      </dgm:t>
    </dgm:pt>
    <dgm:pt modelId="{6CE3D902-9264-4DAE-BB84-EA66AF11E9F6}" type="sibTrans" cxnId="{37B8EAC5-EC08-47ED-A1B9-95EEF6456BC9}">
      <dgm:prSet phldrT="01"/>
      <dgm:spPr/>
      <dgm:t>
        <a:bodyPr numCol="1"/>
        <a:lstStyle/>
        <a:p>
          <a:r>
            <a:rPr lang="en-US"/>
            <a:t>01</a:t>
          </a:r>
        </a:p>
      </dgm:t>
    </dgm:pt>
    <dgm:pt modelId="{C0E4AEFE-AD39-4F21-AA32-67C46F13D4F3}">
      <dgm:prSet/>
      <dgm:spPr/>
      <dgm:t>
        <a:bodyPr numCol="1"/>
        <a:lstStyle/>
        <a:p>
          <a:r>
            <a:rPr lang="en-GB" altLang="en-GB"/>
            <a:t>Innovation: Finding creative solutions.</a:t>
          </a:r>
          <a:endParaRPr lang="en-US"/>
        </a:p>
      </dgm:t>
    </dgm:pt>
    <dgm:pt modelId="{84B7DFBC-8A43-436A-B1B9-1500FE6FC52A}" type="parTrans" cxnId="{BDDE1B6B-D4B2-43F8-BDB8-27BF04EE78AD}">
      <dgm:prSet/>
      <dgm:spPr/>
      <dgm:t>
        <a:bodyPr numCol="1"/>
        <a:lstStyle/>
        <a:p>
          <a:endParaRPr lang="en-US"/>
        </a:p>
      </dgm:t>
    </dgm:pt>
    <dgm:pt modelId="{98DA8A3C-D6F4-4667-A5A7-D105F7FB3106}" type="sibTrans" cxnId="{BDDE1B6B-D4B2-43F8-BDB8-27BF04EE78AD}">
      <dgm:prSet phldrT="02"/>
      <dgm:spPr/>
      <dgm:t>
        <a:bodyPr numCol="1"/>
        <a:lstStyle/>
        <a:p>
          <a:r>
            <a:rPr lang="en-US"/>
            <a:t>02</a:t>
          </a:r>
        </a:p>
      </dgm:t>
    </dgm:pt>
    <dgm:pt modelId="{F32C2A00-723B-4613-A61D-910B8D36ACD0}">
      <dgm:prSet/>
      <dgm:spPr/>
      <dgm:t>
        <a:bodyPr numCol="1"/>
        <a:lstStyle/>
        <a:p>
          <a:r>
            <a:rPr lang="en-GB" altLang="en-GB"/>
            <a:t>Resilience: Adapting to changing circumstances.</a:t>
          </a:r>
          <a:endParaRPr lang="en-US"/>
        </a:p>
      </dgm:t>
    </dgm:pt>
    <dgm:pt modelId="{C6598183-FDE9-4CE6-AFE6-7E6508A693FB}" type="parTrans" cxnId="{695EF7B7-EF15-41A9-A3A5-B57C4C45BA17}">
      <dgm:prSet/>
      <dgm:spPr/>
      <dgm:t>
        <a:bodyPr numCol="1"/>
        <a:lstStyle/>
        <a:p>
          <a:endParaRPr lang="en-US"/>
        </a:p>
      </dgm:t>
    </dgm:pt>
    <dgm:pt modelId="{3E202D03-6166-4EC2-9122-C14E7B4C687D}" type="sibTrans" cxnId="{695EF7B7-EF15-41A9-A3A5-B57C4C45BA17}">
      <dgm:prSet phldrT="03"/>
      <dgm:spPr/>
      <dgm:t>
        <a:bodyPr numCol="1"/>
        <a:lstStyle/>
        <a:p>
          <a:r>
            <a:rPr lang="en-US"/>
            <a:t>03</a:t>
          </a:r>
        </a:p>
      </dgm:t>
    </dgm:pt>
    <dgm:pt modelId="{D23E6EEA-B785-4364-A997-C1B9969D0087}">
      <dgm:prSet/>
      <dgm:spPr/>
      <dgm:t>
        <a:bodyPr numCol="1"/>
        <a:lstStyle/>
        <a:p>
          <a:r>
            <a:rPr lang="en-GB" altLang="en-GB"/>
            <a:t>Cost-effectiveness: Achieving goals within budget constraints.</a:t>
          </a:r>
          <a:endParaRPr lang="en-US"/>
        </a:p>
      </dgm:t>
    </dgm:pt>
    <dgm:pt modelId="{DCAB13EC-5900-4821-8D0B-F5705631C07D}" type="parTrans" cxnId="{A8D5518B-BA4B-459B-913B-7BDECE636CB6}">
      <dgm:prSet/>
      <dgm:spPr/>
      <dgm:t>
        <a:bodyPr numCol="1"/>
        <a:lstStyle/>
        <a:p>
          <a:endParaRPr lang="en-US"/>
        </a:p>
      </dgm:t>
    </dgm:pt>
    <dgm:pt modelId="{196CA0BC-676E-4EE2-BAD0-8ADA68146639}" type="sibTrans" cxnId="{A8D5518B-BA4B-459B-913B-7BDECE636CB6}">
      <dgm:prSet phldrT="04"/>
      <dgm:spPr/>
      <dgm:t>
        <a:bodyPr numCol="1"/>
        <a:lstStyle/>
        <a:p>
          <a:r>
            <a:rPr lang="en-US"/>
            <a:t>04</a:t>
          </a:r>
        </a:p>
      </dgm:t>
    </dgm:pt>
    <dgm:pt modelId="{C85D54C2-6D77-462A-A1B3-C391216142AB}" type="pres">
      <dgm:prSet presAssocID="{39B7C088-F4A8-4A0F-9973-8E00165A1277}" presName="Name0" presStyleCnt="0">
        <dgm:presLayoutVars>
          <dgm:animLvl val="lvl"/>
          <dgm:resizeHandles val="exact"/>
        </dgm:presLayoutVars>
      </dgm:prSet>
      <dgm:spPr/>
    </dgm:pt>
    <dgm:pt modelId="{9F72537C-156A-4FCA-B4A8-DE66D578414E}" type="pres">
      <dgm:prSet presAssocID="{993D7997-B85E-4E4C-8522-3931930F5486}" presName="compositeNode" presStyleCnt="0">
        <dgm:presLayoutVars>
          <dgm:bulletEnabled val="1"/>
        </dgm:presLayoutVars>
      </dgm:prSet>
      <dgm:spPr/>
    </dgm:pt>
    <dgm:pt modelId="{6E840256-5A6C-4325-A1E1-41FBC5DFA131}" type="pres">
      <dgm:prSet presAssocID="{993D7997-B85E-4E4C-8522-3931930F5486}" presName="bgRect" presStyleLbl="alignNode1" presStyleIdx="0" presStyleCnt="4"/>
      <dgm:spPr/>
    </dgm:pt>
    <dgm:pt modelId="{DF554149-6DDF-44FF-A84F-540793C7E389}" type="pres">
      <dgm:prSet presAssocID="{6CE3D902-9264-4DAE-BB84-EA66AF11E9F6}" presName="sibTransNodeRect" presStyleLbl="alignNode1" presStyleIdx="0" presStyleCnt="4">
        <dgm:presLayoutVars>
          <dgm:chMax val="0"/>
          <dgm:bulletEnabled val="1"/>
        </dgm:presLayoutVars>
      </dgm:prSet>
      <dgm:spPr/>
    </dgm:pt>
    <dgm:pt modelId="{0DB5F2DA-2516-4F92-957D-91EB8386FDAE}" type="pres">
      <dgm:prSet presAssocID="{993D7997-B85E-4E4C-8522-3931930F5486}" presName="nodeRect" presStyleLbl="alignNode1" presStyleIdx="0" presStyleCnt="4">
        <dgm:presLayoutVars>
          <dgm:bulletEnabled val="1"/>
        </dgm:presLayoutVars>
      </dgm:prSet>
      <dgm:spPr/>
    </dgm:pt>
    <dgm:pt modelId="{04FBA97A-48A8-491A-863B-1D5704142E75}" type="pres">
      <dgm:prSet presAssocID="{6CE3D902-9264-4DAE-BB84-EA66AF11E9F6}" presName="sibTrans" presStyleCnt="0"/>
      <dgm:spPr/>
    </dgm:pt>
    <dgm:pt modelId="{22C4D162-3E5C-4A68-BA3A-75A546C20AB4}" type="pres">
      <dgm:prSet presAssocID="{C0E4AEFE-AD39-4F21-AA32-67C46F13D4F3}" presName="compositeNode" presStyleCnt="0">
        <dgm:presLayoutVars>
          <dgm:bulletEnabled val="1"/>
        </dgm:presLayoutVars>
      </dgm:prSet>
      <dgm:spPr/>
    </dgm:pt>
    <dgm:pt modelId="{0BD7A53E-049B-4AA1-977F-CD5BF30EA442}" type="pres">
      <dgm:prSet presAssocID="{C0E4AEFE-AD39-4F21-AA32-67C46F13D4F3}" presName="bgRect" presStyleLbl="alignNode1" presStyleIdx="1" presStyleCnt="4"/>
      <dgm:spPr/>
    </dgm:pt>
    <dgm:pt modelId="{1A03B3FA-428B-4863-B92E-CCBEA16FBE65}" type="pres">
      <dgm:prSet presAssocID="{98DA8A3C-D6F4-4667-A5A7-D105F7FB3106}" presName="sibTransNodeRect" presStyleLbl="alignNode1" presStyleIdx="1" presStyleCnt="4">
        <dgm:presLayoutVars>
          <dgm:chMax val="0"/>
          <dgm:bulletEnabled val="1"/>
        </dgm:presLayoutVars>
      </dgm:prSet>
      <dgm:spPr/>
    </dgm:pt>
    <dgm:pt modelId="{041837E6-24E5-4D57-91C1-31EB5A99B9D4}" type="pres">
      <dgm:prSet presAssocID="{C0E4AEFE-AD39-4F21-AA32-67C46F13D4F3}" presName="nodeRect" presStyleLbl="alignNode1" presStyleIdx="1" presStyleCnt="4">
        <dgm:presLayoutVars>
          <dgm:bulletEnabled val="1"/>
        </dgm:presLayoutVars>
      </dgm:prSet>
      <dgm:spPr/>
    </dgm:pt>
    <dgm:pt modelId="{7750C8B0-9311-461B-9C33-EDBCA615C75A}" type="pres">
      <dgm:prSet presAssocID="{98DA8A3C-D6F4-4667-A5A7-D105F7FB3106}" presName="sibTrans" presStyleCnt="0"/>
      <dgm:spPr/>
    </dgm:pt>
    <dgm:pt modelId="{EA946468-9881-41FB-841F-5375E3FB7F03}" type="pres">
      <dgm:prSet presAssocID="{F32C2A00-723B-4613-A61D-910B8D36ACD0}" presName="compositeNode" presStyleCnt="0">
        <dgm:presLayoutVars>
          <dgm:bulletEnabled val="1"/>
        </dgm:presLayoutVars>
      </dgm:prSet>
      <dgm:spPr/>
    </dgm:pt>
    <dgm:pt modelId="{60912F00-1F83-45CB-BC67-8AEEBC8A8B3A}" type="pres">
      <dgm:prSet presAssocID="{F32C2A00-723B-4613-A61D-910B8D36ACD0}" presName="bgRect" presStyleLbl="alignNode1" presStyleIdx="2" presStyleCnt="4"/>
      <dgm:spPr/>
    </dgm:pt>
    <dgm:pt modelId="{04993264-C9D4-4CFB-A3FB-18B9C7C3C67F}" type="pres">
      <dgm:prSet presAssocID="{3E202D03-6166-4EC2-9122-C14E7B4C687D}" presName="sibTransNodeRect" presStyleLbl="alignNode1" presStyleIdx="2" presStyleCnt="4">
        <dgm:presLayoutVars>
          <dgm:chMax val="0"/>
          <dgm:bulletEnabled val="1"/>
        </dgm:presLayoutVars>
      </dgm:prSet>
      <dgm:spPr/>
    </dgm:pt>
    <dgm:pt modelId="{344A59B9-C210-44D8-8EFE-64B4D758A62E}" type="pres">
      <dgm:prSet presAssocID="{F32C2A00-723B-4613-A61D-910B8D36ACD0}" presName="nodeRect" presStyleLbl="alignNode1" presStyleIdx="2" presStyleCnt="4">
        <dgm:presLayoutVars>
          <dgm:bulletEnabled val="1"/>
        </dgm:presLayoutVars>
      </dgm:prSet>
      <dgm:spPr/>
    </dgm:pt>
    <dgm:pt modelId="{22764839-5415-4B8C-B3B8-E639BC4A036E}" type="pres">
      <dgm:prSet presAssocID="{3E202D03-6166-4EC2-9122-C14E7B4C687D}" presName="sibTrans" presStyleCnt="0"/>
      <dgm:spPr/>
    </dgm:pt>
    <dgm:pt modelId="{0316ABC6-DD51-40BB-BE9C-0E5D75A5A141}" type="pres">
      <dgm:prSet presAssocID="{D23E6EEA-B785-4364-A997-C1B9969D0087}" presName="compositeNode" presStyleCnt="0">
        <dgm:presLayoutVars>
          <dgm:bulletEnabled val="1"/>
        </dgm:presLayoutVars>
      </dgm:prSet>
      <dgm:spPr/>
    </dgm:pt>
    <dgm:pt modelId="{B2F7B9C1-C466-424C-803A-B41DB7A5F746}" type="pres">
      <dgm:prSet presAssocID="{D23E6EEA-B785-4364-A997-C1B9969D0087}" presName="bgRect" presStyleLbl="alignNode1" presStyleIdx="3" presStyleCnt="4"/>
      <dgm:spPr/>
    </dgm:pt>
    <dgm:pt modelId="{E24E9765-DF6D-4263-A54E-52FCED778E14}" type="pres">
      <dgm:prSet presAssocID="{196CA0BC-676E-4EE2-BAD0-8ADA68146639}" presName="sibTransNodeRect" presStyleLbl="alignNode1" presStyleIdx="3" presStyleCnt="4">
        <dgm:presLayoutVars>
          <dgm:chMax val="0"/>
          <dgm:bulletEnabled val="1"/>
        </dgm:presLayoutVars>
      </dgm:prSet>
      <dgm:spPr/>
    </dgm:pt>
    <dgm:pt modelId="{99D000C8-3C14-4877-9F23-44B9EB99D72D}" type="pres">
      <dgm:prSet presAssocID="{D23E6EEA-B785-4364-A997-C1B9969D0087}" presName="nodeRect" presStyleLbl="alignNode1" presStyleIdx="3" presStyleCnt="4">
        <dgm:presLayoutVars>
          <dgm:bulletEnabled val="1"/>
        </dgm:presLayoutVars>
      </dgm:prSet>
      <dgm:spPr/>
    </dgm:pt>
  </dgm:ptLst>
  <dgm:cxnLst>
    <dgm:cxn modelId="{2340730F-8A37-48FD-B0C3-5B6157A9394A}" type="presOf" srcId="{6CE3D902-9264-4DAE-BB84-EA66AF11E9F6}" destId="{DF554149-6DDF-44FF-A84F-540793C7E389}" srcOrd="0" destOrd="0" presId="urn:microsoft.com/office/officeart/2016/7/layout/LinearBlockProcessNumbered#1"/>
    <dgm:cxn modelId="{3B01AE19-FA15-4412-AE44-A29654DDCB16}" type="presOf" srcId="{D23E6EEA-B785-4364-A997-C1B9969D0087}" destId="{B2F7B9C1-C466-424C-803A-B41DB7A5F746}" srcOrd="0" destOrd="0" presId="urn:microsoft.com/office/officeart/2016/7/layout/LinearBlockProcessNumbered#1"/>
    <dgm:cxn modelId="{A113C31A-D3EC-4647-B773-F4EE3872C3CD}" type="presOf" srcId="{98DA8A3C-D6F4-4667-A5A7-D105F7FB3106}" destId="{1A03B3FA-428B-4863-B92E-CCBEA16FBE65}" srcOrd="0" destOrd="0" presId="urn:microsoft.com/office/officeart/2016/7/layout/LinearBlockProcessNumbered#1"/>
    <dgm:cxn modelId="{D7521622-CFAF-44D0-932B-EA0B9899AE4E}" type="presOf" srcId="{C0E4AEFE-AD39-4F21-AA32-67C46F13D4F3}" destId="{0BD7A53E-049B-4AA1-977F-CD5BF30EA442}" srcOrd="0" destOrd="0" presId="urn:microsoft.com/office/officeart/2016/7/layout/LinearBlockProcessNumbered#1"/>
    <dgm:cxn modelId="{A2DBCD36-04C4-4549-A3B0-9A261B354551}" type="presOf" srcId="{993D7997-B85E-4E4C-8522-3931930F5486}" destId="{6E840256-5A6C-4325-A1E1-41FBC5DFA131}" srcOrd="0" destOrd="0" presId="urn:microsoft.com/office/officeart/2016/7/layout/LinearBlockProcessNumbered#1"/>
    <dgm:cxn modelId="{BDDE1B6B-D4B2-43F8-BDB8-27BF04EE78AD}" srcId="{39B7C088-F4A8-4A0F-9973-8E00165A1277}" destId="{C0E4AEFE-AD39-4F21-AA32-67C46F13D4F3}" srcOrd="1" destOrd="0" parTransId="{84B7DFBC-8A43-436A-B1B9-1500FE6FC52A}" sibTransId="{98DA8A3C-D6F4-4667-A5A7-D105F7FB3106}"/>
    <dgm:cxn modelId="{206C9272-DFFC-426D-9351-889A8A0116C2}" type="presOf" srcId="{F32C2A00-723B-4613-A61D-910B8D36ACD0}" destId="{344A59B9-C210-44D8-8EFE-64B4D758A62E}" srcOrd="1" destOrd="0" presId="urn:microsoft.com/office/officeart/2016/7/layout/LinearBlockProcessNumbered#1"/>
    <dgm:cxn modelId="{ECD90E81-3931-4248-AA85-6E31EAAFDC4A}" type="presOf" srcId="{C0E4AEFE-AD39-4F21-AA32-67C46F13D4F3}" destId="{041837E6-24E5-4D57-91C1-31EB5A99B9D4}" srcOrd="1" destOrd="0" presId="urn:microsoft.com/office/officeart/2016/7/layout/LinearBlockProcessNumbered#1"/>
    <dgm:cxn modelId="{A8D5518B-BA4B-459B-913B-7BDECE636CB6}" srcId="{39B7C088-F4A8-4A0F-9973-8E00165A1277}" destId="{D23E6EEA-B785-4364-A997-C1B9969D0087}" srcOrd="3" destOrd="0" parTransId="{DCAB13EC-5900-4821-8D0B-F5705631C07D}" sibTransId="{196CA0BC-676E-4EE2-BAD0-8ADA68146639}"/>
    <dgm:cxn modelId="{695EF7B7-EF15-41A9-A3A5-B57C4C45BA17}" srcId="{39B7C088-F4A8-4A0F-9973-8E00165A1277}" destId="{F32C2A00-723B-4613-A61D-910B8D36ACD0}" srcOrd="2" destOrd="0" parTransId="{C6598183-FDE9-4CE6-AFE6-7E6508A693FB}" sibTransId="{3E202D03-6166-4EC2-9122-C14E7B4C687D}"/>
    <dgm:cxn modelId="{26843BBE-857F-4A8F-85D1-9F03F74F4176}" type="presOf" srcId="{993D7997-B85E-4E4C-8522-3931930F5486}" destId="{0DB5F2DA-2516-4F92-957D-91EB8386FDAE}" srcOrd="1" destOrd="0" presId="urn:microsoft.com/office/officeart/2016/7/layout/LinearBlockProcessNumbered#1"/>
    <dgm:cxn modelId="{37B8EAC5-EC08-47ED-A1B9-95EEF6456BC9}" srcId="{39B7C088-F4A8-4A0F-9973-8E00165A1277}" destId="{993D7997-B85E-4E4C-8522-3931930F5486}" srcOrd="0" destOrd="0" parTransId="{6484A1F5-C1E0-41A3-8DFD-437EAE7960B8}" sibTransId="{6CE3D902-9264-4DAE-BB84-EA66AF11E9F6}"/>
    <dgm:cxn modelId="{ADCCCBCF-DA6B-4413-B841-F8E7AEC1EBE2}" type="presOf" srcId="{3E202D03-6166-4EC2-9122-C14E7B4C687D}" destId="{04993264-C9D4-4CFB-A3FB-18B9C7C3C67F}" srcOrd="0" destOrd="0" presId="urn:microsoft.com/office/officeart/2016/7/layout/LinearBlockProcessNumbered#1"/>
    <dgm:cxn modelId="{923C4FD6-AAB9-4EB5-858D-58966B018CD6}" type="presOf" srcId="{39B7C088-F4A8-4A0F-9973-8E00165A1277}" destId="{C85D54C2-6D77-462A-A1B3-C391216142AB}" srcOrd="0" destOrd="0" presId="urn:microsoft.com/office/officeart/2016/7/layout/LinearBlockProcessNumbered#1"/>
    <dgm:cxn modelId="{8D8A21D9-AF7B-4124-BE15-93D86AE6CE35}" type="presOf" srcId="{196CA0BC-676E-4EE2-BAD0-8ADA68146639}" destId="{E24E9765-DF6D-4263-A54E-52FCED778E14}" srcOrd="0" destOrd="0" presId="urn:microsoft.com/office/officeart/2016/7/layout/LinearBlockProcessNumbered#1"/>
    <dgm:cxn modelId="{F49609ED-EA07-4F87-A704-63909625AFFE}" type="presOf" srcId="{D23E6EEA-B785-4364-A997-C1B9969D0087}" destId="{99D000C8-3C14-4877-9F23-44B9EB99D72D}" srcOrd="1" destOrd="0" presId="urn:microsoft.com/office/officeart/2016/7/layout/LinearBlockProcessNumbered#1"/>
    <dgm:cxn modelId="{AC81A7FD-7A35-4CE3-BC05-D5C607C8BF7E}" type="presOf" srcId="{F32C2A00-723B-4613-A61D-910B8D36ACD0}" destId="{60912F00-1F83-45CB-BC67-8AEEBC8A8B3A}" srcOrd="0" destOrd="0" presId="urn:microsoft.com/office/officeart/2016/7/layout/LinearBlockProcessNumbered#1"/>
    <dgm:cxn modelId="{2FECB73D-28E5-49CF-A94F-8A03780A6BA4}" type="presParOf" srcId="{C85D54C2-6D77-462A-A1B3-C391216142AB}" destId="{9F72537C-156A-4FCA-B4A8-DE66D578414E}" srcOrd="0" destOrd="0" presId="urn:microsoft.com/office/officeart/2016/7/layout/LinearBlockProcessNumbered#1"/>
    <dgm:cxn modelId="{BD6F6B3A-CD51-44E8-8EED-56EDF14602DD}" type="presParOf" srcId="{9F72537C-156A-4FCA-B4A8-DE66D578414E}" destId="{6E840256-5A6C-4325-A1E1-41FBC5DFA131}" srcOrd="0" destOrd="0" presId="urn:microsoft.com/office/officeart/2016/7/layout/LinearBlockProcessNumbered#1"/>
    <dgm:cxn modelId="{B7A43BA2-E88F-44CD-9FBF-E3939C4551A7}" type="presParOf" srcId="{9F72537C-156A-4FCA-B4A8-DE66D578414E}" destId="{DF554149-6DDF-44FF-A84F-540793C7E389}" srcOrd="1" destOrd="0" presId="urn:microsoft.com/office/officeart/2016/7/layout/LinearBlockProcessNumbered#1"/>
    <dgm:cxn modelId="{289C9D4A-E459-400C-A4A9-2B5B328580CE}" type="presParOf" srcId="{9F72537C-156A-4FCA-B4A8-DE66D578414E}" destId="{0DB5F2DA-2516-4F92-957D-91EB8386FDAE}" srcOrd="2" destOrd="0" presId="urn:microsoft.com/office/officeart/2016/7/layout/LinearBlockProcessNumbered#1"/>
    <dgm:cxn modelId="{B97A3D5B-46B2-4EA2-A0DF-7922CFCDFD64}" type="presParOf" srcId="{C85D54C2-6D77-462A-A1B3-C391216142AB}" destId="{04FBA97A-48A8-491A-863B-1D5704142E75}" srcOrd="1" destOrd="0" presId="urn:microsoft.com/office/officeart/2016/7/layout/LinearBlockProcessNumbered#1"/>
    <dgm:cxn modelId="{602C344B-F6CC-443F-B0BB-EC707198C95F}" type="presParOf" srcId="{C85D54C2-6D77-462A-A1B3-C391216142AB}" destId="{22C4D162-3E5C-4A68-BA3A-75A546C20AB4}" srcOrd="2" destOrd="0" presId="urn:microsoft.com/office/officeart/2016/7/layout/LinearBlockProcessNumbered#1"/>
    <dgm:cxn modelId="{40F13E04-170F-4B7E-8791-3243DFC29843}" type="presParOf" srcId="{22C4D162-3E5C-4A68-BA3A-75A546C20AB4}" destId="{0BD7A53E-049B-4AA1-977F-CD5BF30EA442}" srcOrd="0" destOrd="0" presId="urn:microsoft.com/office/officeart/2016/7/layout/LinearBlockProcessNumbered#1"/>
    <dgm:cxn modelId="{097AB83B-DFAE-433E-A485-438456F3D6AE}" type="presParOf" srcId="{22C4D162-3E5C-4A68-BA3A-75A546C20AB4}" destId="{1A03B3FA-428B-4863-B92E-CCBEA16FBE65}" srcOrd="1" destOrd="0" presId="urn:microsoft.com/office/officeart/2016/7/layout/LinearBlockProcessNumbered#1"/>
    <dgm:cxn modelId="{351A77EF-55B6-421D-A484-20AE82B65654}" type="presParOf" srcId="{22C4D162-3E5C-4A68-BA3A-75A546C20AB4}" destId="{041837E6-24E5-4D57-91C1-31EB5A99B9D4}" srcOrd="2" destOrd="0" presId="urn:microsoft.com/office/officeart/2016/7/layout/LinearBlockProcessNumbered#1"/>
    <dgm:cxn modelId="{AC577374-268E-484D-B000-FC4822F166FF}" type="presParOf" srcId="{C85D54C2-6D77-462A-A1B3-C391216142AB}" destId="{7750C8B0-9311-461B-9C33-EDBCA615C75A}" srcOrd="3" destOrd="0" presId="urn:microsoft.com/office/officeart/2016/7/layout/LinearBlockProcessNumbered#1"/>
    <dgm:cxn modelId="{9CDE7072-F88D-4C02-B428-C3EB749B53A0}" type="presParOf" srcId="{C85D54C2-6D77-462A-A1B3-C391216142AB}" destId="{EA946468-9881-41FB-841F-5375E3FB7F03}" srcOrd="4" destOrd="0" presId="urn:microsoft.com/office/officeart/2016/7/layout/LinearBlockProcessNumbered#1"/>
    <dgm:cxn modelId="{57E876ED-EFCF-439C-AF25-879003F65FF4}" type="presParOf" srcId="{EA946468-9881-41FB-841F-5375E3FB7F03}" destId="{60912F00-1F83-45CB-BC67-8AEEBC8A8B3A}" srcOrd="0" destOrd="0" presId="urn:microsoft.com/office/officeart/2016/7/layout/LinearBlockProcessNumbered#1"/>
    <dgm:cxn modelId="{B69EFD0F-BD02-4F32-B374-2361B0760CD4}" type="presParOf" srcId="{EA946468-9881-41FB-841F-5375E3FB7F03}" destId="{04993264-C9D4-4CFB-A3FB-18B9C7C3C67F}" srcOrd="1" destOrd="0" presId="urn:microsoft.com/office/officeart/2016/7/layout/LinearBlockProcessNumbered#1"/>
    <dgm:cxn modelId="{B53A97FC-C05D-43C8-BA2C-A62DA112181C}" type="presParOf" srcId="{EA946468-9881-41FB-841F-5375E3FB7F03}" destId="{344A59B9-C210-44D8-8EFE-64B4D758A62E}" srcOrd="2" destOrd="0" presId="urn:microsoft.com/office/officeart/2016/7/layout/LinearBlockProcessNumbered#1"/>
    <dgm:cxn modelId="{C7A90355-D793-4C2C-9F1F-E6F1632645A2}" type="presParOf" srcId="{C85D54C2-6D77-462A-A1B3-C391216142AB}" destId="{22764839-5415-4B8C-B3B8-E639BC4A036E}" srcOrd="5" destOrd="0" presId="urn:microsoft.com/office/officeart/2016/7/layout/LinearBlockProcessNumbered#1"/>
    <dgm:cxn modelId="{A705FA6F-4713-4B01-AF60-181383E33A32}" type="presParOf" srcId="{C85D54C2-6D77-462A-A1B3-C391216142AB}" destId="{0316ABC6-DD51-40BB-BE9C-0E5D75A5A141}" srcOrd="6" destOrd="0" presId="urn:microsoft.com/office/officeart/2016/7/layout/LinearBlockProcessNumbered#1"/>
    <dgm:cxn modelId="{444298E8-7843-448B-BA91-7D0E1FC63769}" type="presParOf" srcId="{0316ABC6-DD51-40BB-BE9C-0E5D75A5A141}" destId="{B2F7B9C1-C466-424C-803A-B41DB7A5F746}" srcOrd="0" destOrd="0" presId="urn:microsoft.com/office/officeart/2016/7/layout/LinearBlockProcessNumbered#1"/>
    <dgm:cxn modelId="{470960C6-279D-4B2E-84A2-49F197CC92E4}" type="presParOf" srcId="{0316ABC6-DD51-40BB-BE9C-0E5D75A5A141}" destId="{E24E9765-DF6D-4263-A54E-52FCED778E14}" srcOrd="1" destOrd="0" presId="urn:microsoft.com/office/officeart/2016/7/layout/LinearBlockProcessNumbered#1"/>
    <dgm:cxn modelId="{8E06DBB1-2547-44AB-B55B-F3295CA05966}" type="presParOf" srcId="{0316ABC6-DD51-40BB-BE9C-0E5D75A5A141}" destId="{99D000C8-3C14-4877-9F23-44B9EB99D72D}" srcOrd="2" destOrd="0" presId="urn:microsoft.com/office/officeart/2016/7/layout/LinearBlockProcessNumbere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BADEF7-2F47-4144-847F-48E0AECF5320}" type="doc">
      <dgm:prSet loTypeId="urn:microsoft.com/office/officeart/2018/2/layout/IconVerticalSolidList#2" loCatId="icon" qsTypeId="urn:microsoft.com/office/officeart/2005/8/quickstyle/simple1" qsCatId="simple" csTypeId="urn:microsoft.com/office/officeart/2005/8/colors/accent1_2" csCatId="accent1" phldr="1"/>
      <dgm:spPr/>
      <dgm:t>
        <a:bodyPr numCol="1"/>
        <a:lstStyle/>
        <a:p>
          <a:endParaRPr lang="en-US"/>
        </a:p>
      </dgm:t>
    </dgm:pt>
    <dgm:pt modelId="{1F3342AF-E567-40AF-B903-1C20CD218BD0}">
      <dgm:prSet/>
      <dgm:spPr/>
      <dgm:t>
        <a:bodyPr numCol="1"/>
        <a:lstStyle/>
        <a:p>
          <a:pPr>
            <a:lnSpc>
              <a:spcPct val="100000"/>
            </a:lnSpc>
          </a:pPr>
          <a:r>
            <a:rPr lang="en-GB" altLang="en-GB"/>
            <a:t>Adaptability: Embracing change and adjusting strategies.</a:t>
          </a:r>
          <a:endParaRPr lang="en-US"/>
        </a:p>
      </dgm:t>
    </dgm:pt>
    <dgm:pt modelId="{848D3D75-8963-473D-AF12-029009361F07}" type="parTrans" cxnId="{E32E5F77-FC02-45BE-AF22-FAAA205B8C08}">
      <dgm:prSet/>
      <dgm:spPr/>
      <dgm:t>
        <a:bodyPr numCol="1"/>
        <a:lstStyle/>
        <a:p>
          <a:endParaRPr lang="en-US"/>
        </a:p>
      </dgm:t>
    </dgm:pt>
    <dgm:pt modelId="{EF31F766-CCE4-4E4E-A9AC-1AC823480FCD}" type="sibTrans" cxnId="{E32E5F77-FC02-45BE-AF22-FAAA205B8C08}">
      <dgm:prSet/>
      <dgm:spPr/>
      <dgm:t>
        <a:bodyPr numCol="1"/>
        <a:lstStyle/>
        <a:p>
          <a:endParaRPr lang="en-US"/>
        </a:p>
      </dgm:t>
    </dgm:pt>
    <dgm:pt modelId="{417430F1-2ABC-4378-9DA2-A8FCB412F131}">
      <dgm:prSet/>
      <dgm:spPr/>
      <dgm:t>
        <a:bodyPr numCol="1"/>
        <a:lstStyle/>
        <a:p>
          <a:pPr>
            <a:lnSpc>
              <a:spcPct val="100000"/>
            </a:lnSpc>
          </a:pPr>
          <a:r>
            <a:rPr lang="en-GB" altLang="en-GB"/>
            <a:t>Creativity: Thinking outside the box (Divergent Thinking)</a:t>
          </a:r>
          <a:endParaRPr lang="en-US" dirty="0"/>
        </a:p>
      </dgm:t>
    </dgm:pt>
    <dgm:pt modelId="{0735274A-B376-400B-8206-6D3BBFD5D1D3}" type="parTrans" cxnId="{35A88612-DD5D-415B-8F62-E981488E3EC2}">
      <dgm:prSet/>
      <dgm:spPr/>
      <dgm:t>
        <a:bodyPr numCol="1"/>
        <a:lstStyle/>
        <a:p>
          <a:endParaRPr lang="en-US"/>
        </a:p>
      </dgm:t>
    </dgm:pt>
    <dgm:pt modelId="{F3937AF3-2B12-48D6-8803-A15DC8DF7538}" type="sibTrans" cxnId="{35A88612-DD5D-415B-8F62-E981488E3EC2}">
      <dgm:prSet/>
      <dgm:spPr/>
      <dgm:t>
        <a:bodyPr numCol="1"/>
        <a:lstStyle/>
        <a:p>
          <a:endParaRPr lang="en-US"/>
        </a:p>
      </dgm:t>
    </dgm:pt>
    <dgm:pt modelId="{A1DF8AA9-EB1C-42EC-B7BF-4543C5E702A1}">
      <dgm:prSet/>
      <dgm:spPr/>
      <dgm:t>
        <a:bodyPr numCol="1"/>
        <a:lstStyle/>
        <a:p>
          <a:pPr>
            <a:lnSpc>
              <a:spcPct val="100000"/>
            </a:lnSpc>
          </a:pPr>
          <a:r>
            <a:rPr lang="en-GB" altLang="en-GB"/>
            <a:t>Resilience: Bouncing back from setbacks.</a:t>
          </a:r>
          <a:endParaRPr lang="en-US"/>
        </a:p>
      </dgm:t>
    </dgm:pt>
    <dgm:pt modelId="{472642A3-EE04-4DF0-ACF5-B5BB247EA887}" type="parTrans" cxnId="{A1CD8FDE-1970-452D-8437-9938AB8BF869}">
      <dgm:prSet/>
      <dgm:spPr/>
      <dgm:t>
        <a:bodyPr numCol="1"/>
        <a:lstStyle/>
        <a:p>
          <a:endParaRPr lang="en-US"/>
        </a:p>
      </dgm:t>
    </dgm:pt>
    <dgm:pt modelId="{D39744E2-FF7A-4DBB-9EB0-093D5EDE6E54}" type="sibTrans" cxnId="{A1CD8FDE-1970-452D-8437-9938AB8BF869}">
      <dgm:prSet/>
      <dgm:spPr/>
      <dgm:t>
        <a:bodyPr numCol="1"/>
        <a:lstStyle/>
        <a:p>
          <a:endParaRPr lang="en-US"/>
        </a:p>
      </dgm:t>
    </dgm:pt>
    <dgm:pt modelId="{2E43BE57-523A-4AD2-9865-F9B96ED439A8}">
      <dgm:prSet/>
      <dgm:spPr/>
      <dgm:t>
        <a:bodyPr numCol="1"/>
        <a:lstStyle/>
        <a:p>
          <a:pPr>
            <a:lnSpc>
              <a:spcPct val="100000"/>
            </a:lnSpc>
          </a:pPr>
          <a:r>
            <a:rPr lang="en-GB" altLang="en-GB"/>
            <a:t>Problem-solving: Finding solutions with available resources. (Convergent Thinking)</a:t>
          </a:r>
          <a:endParaRPr lang="en-US" dirty="0"/>
        </a:p>
      </dgm:t>
    </dgm:pt>
    <dgm:pt modelId="{64AEF44D-A7C1-4275-A436-444583924A0D}" type="parTrans" cxnId="{BFDAE82E-9E6D-48A8-893C-5189202D0082}">
      <dgm:prSet/>
      <dgm:spPr/>
      <dgm:t>
        <a:bodyPr numCol="1"/>
        <a:lstStyle/>
        <a:p>
          <a:endParaRPr lang="en-US"/>
        </a:p>
      </dgm:t>
    </dgm:pt>
    <dgm:pt modelId="{9DD797AA-BB60-4259-8511-91F1A2B1D4D8}" type="sibTrans" cxnId="{BFDAE82E-9E6D-48A8-893C-5189202D0082}">
      <dgm:prSet/>
      <dgm:spPr/>
      <dgm:t>
        <a:bodyPr numCol="1"/>
        <a:lstStyle/>
        <a:p>
          <a:endParaRPr lang="en-US"/>
        </a:p>
      </dgm:t>
    </dgm:pt>
    <dgm:pt modelId="{93E7820B-3E04-45FA-8215-7C3B297A8938}" type="pres">
      <dgm:prSet presAssocID="{E3BADEF7-2F47-4144-847F-48E0AECF5320}" presName="root" presStyleCnt="0">
        <dgm:presLayoutVars>
          <dgm:dir/>
          <dgm:resizeHandles val="exact"/>
        </dgm:presLayoutVars>
      </dgm:prSet>
      <dgm:spPr/>
    </dgm:pt>
    <dgm:pt modelId="{2F61641C-C6DE-4140-87B3-84887D86CB21}" type="pres">
      <dgm:prSet presAssocID="{1F3342AF-E567-40AF-B903-1C20CD218BD0}" presName="compNode" presStyleCnt="0"/>
      <dgm:spPr/>
    </dgm:pt>
    <dgm:pt modelId="{A4050904-5368-4371-89CD-F693F357B28C}" type="pres">
      <dgm:prSet presAssocID="{1F3342AF-E567-40AF-B903-1C20CD218BD0}" presName="bgRect" presStyleLbl="bgShp" presStyleIdx="0" presStyleCnt="4"/>
      <dgm:spPr/>
    </dgm:pt>
    <dgm:pt modelId="{0B7A501F-6438-4D96-AB17-EE2AF6BA26D5}" type="pres">
      <dgm:prSet presAssocID="{1F3342AF-E567-40AF-B903-1C20CD218BD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Playbook"/>
        </a:ext>
      </dgm:extLst>
    </dgm:pt>
    <dgm:pt modelId="{3A40F603-AFC6-44B9-AA45-77E8768E8211}" type="pres">
      <dgm:prSet presAssocID="{1F3342AF-E567-40AF-B903-1C20CD218BD0}" presName="spaceRect" presStyleCnt="0"/>
      <dgm:spPr/>
    </dgm:pt>
    <dgm:pt modelId="{ECDF51EC-C721-43E0-8E44-003BA2235ED9}" type="pres">
      <dgm:prSet presAssocID="{1F3342AF-E567-40AF-B903-1C20CD218BD0}" presName="parTx" presStyleLbl="revTx" presStyleIdx="0" presStyleCnt="4">
        <dgm:presLayoutVars>
          <dgm:chMax val="0"/>
          <dgm:chPref val="0"/>
        </dgm:presLayoutVars>
      </dgm:prSet>
      <dgm:spPr/>
    </dgm:pt>
    <dgm:pt modelId="{9F247C1E-B1DD-4886-A930-D8E4549C38F1}" type="pres">
      <dgm:prSet presAssocID="{EF31F766-CCE4-4E4E-A9AC-1AC823480FCD}" presName="sibTrans" presStyleCnt="0"/>
      <dgm:spPr/>
    </dgm:pt>
    <dgm:pt modelId="{9F65CC70-2846-4053-8168-3D4FF3F7C91F}" type="pres">
      <dgm:prSet presAssocID="{417430F1-2ABC-4378-9DA2-A8FCB412F131}" presName="compNode" presStyleCnt="0"/>
      <dgm:spPr/>
    </dgm:pt>
    <dgm:pt modelId="{82F30C9F-64C2-4A8E-A4D1-0399F473F790}" type="pres">
      <dgm:prSet presAssocID="{417430F1-2ABC-4378-9DA2-A8FCB412F131}" presName="bgRect" presStyleLbl="bgShp" presStyleIdx="1" presStyleCnt="4"/>
      <dgm:spPr/>
    </dgm:pt>
    <dgm:pt modelId="{9927039B-C659-4C3C-BF07-00157FF97886}" type="pres">
      <dgm:prSet presAssocID="{417430F1-2ABC-4378-9DA2-A8FCB412F131}"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A280653C-F300-40C8-B68D-488F859D0DEA}" type="pres">
      <dgm:prSet presAssocID="{417430F1-2ABC-4378-9DA2-A8FCB412F131}" presName="spaceRect" presStyleCnt="0"/>
      <dgm:spPr/>
    </dgm:pt>
    <dgm:pt modelId="{B6DC9C76-1144-4972-A545-E801FD6B2E60}" type="pres">
      <dgm:prSet presAssocID="{417430F1-2ABC-4378-9DA2-A8FCB412F131}" presName="parTx" presStyleLbl="revTx" presStyleIdx="1" presStyleCnt="4">
        <dgm:presLayoutVars>
          <dgm:chMax val="0"/>
          <dgm:chPref val="0"/>
        </dgm:presLayoutVars>
      </dgm:prSet>
      <dgm:spPr/>
    </dgm:pt>
    <dgm:pt modelId="{05963EF6-27A1-4E14-8C32-BAD7B3E7C5B8}" type="pres">
      <dgm:prSet presAssocID="{F3937AF3-2B12-48D6-8803-A15DC8DF7538}" presName="sibTrans" presStyleCnt="0"/>
      <dgm:spPr/>
    </dgm:pt>
    <dgm:pt modelId="{46DB90B2-683C-4DE5-89BC-EEF64A2E4685}" type="pres">
      <dgm:prSet presAssocID="{A1DF8AA9-EB1C-42EC-B7BF-4543C5E702A1}" presName="compNode" presStyleCnt="0"/>
      <dgm:spPr/>
    </dgm:pt>
    <dgm:pt modelId="{9994C997-F82C-43F4-AF44-FF28CFB49030}" type="pres">
      <dgm:prSet presAssocID="{A1DF8AA9-EB1C-42EC-B7BF-4543C5E702A1}" presName="bgRect" presStyleLbl="bgShp" presStyleIdx="2" presStyleCnt="4"/>
      <dgm:spPr/>
    </dgm:pt>
    <dgm:pt modelId="{7093C4E6-64AE-4C94-9C45-2CBA9DE48DCF}" type="pres">
      <dgm:prSet presAssocID="{A1DF8AA9-EB1C-42EC-B7BF-4543C5E702A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Plant"/>
        </a:ext>
      </dgm:extLst>
    </dgm:pt>
    <dgm:pt modelId="{C3D06A0E-573D-4CD7-AC04-905DD1068775}" type="pres">
      <dgm:prSet presAssocID="{A1DF8AA9-EB1C-42EC-B7BF-4543C5E702A1}" presName="spaceRect" presStyleCnt="0"/>
      <dgm:spPr/>
    </dgm:pt>
    <dgm:pt modelId="{BA097644-A7B8-4068-8A93-DDD7B41759C1}" type="pres">
      <dgm:prSet presAssocID="{A1DF8AA9-EB1C-42EC-B7BF-4543C5E702A1}" presName="parTx" presStyleLbl="revTx" presStyleIdx="2" presStyleCnt="4">
        <dgm:presLayoutVars>
          <dgm:chMax val="0"/>
          <dgm:chPref val="0"/>
        </dgm:presLayoutVars>
      </dgm:prSet>
      <dgm:spPr/>
    </dgm:pt>
    <dgm:pt modelId="{193896CD-BC8E-4768-A994-C963B4CD48D0}" type="pres">
      <dgm:prSet presAssocID="{D39744E2-FF7A-4DBB-9EB0-093D5EDE6E54}" presName="sibTrans" presStyleCnt="0"/>
      <dgm:spPr/>
    </dgm:pt>
    <dgm:pt modelId="{93205C8E-6A66-41E3-A3EA-D0AA6975F7EC}" type="pres">
      <dgm:prSet presAssocID="{2E43BE57-523A-4AD2-9865-F9B96ED439A8}" presName="compNode" presStyleCnt="0"/>
      <dgm:spPr/>
    </dgm:pt>
    <dgm:pt modelId="{31984969-DDDA-4050-89D9-F087171DA8FC}" type="pres">
      <dgm:prSet presAssocID="{2E43BE57-523A-4AD2-9865-F9B96ED439A8}" presName="bgRect" presStyleLbl="bgShp" presStyleIdx="3" presStyleCnt="4"/>
      <dgm:spPr/>
    </dgm:pt>
    <dgm:pt modelId="{C0B10F02-2449-432E-BEFA-93B47B51F76C}" type="pres">
      <dgm:prSet presAssocID="{2E43BE57-523A-4AD2-9865-F9B96ED439A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ze"/>
        </a:ext>
      </dgm:extLst>
    </dgm:pt>
    <dgm:pt modelId="{52B12842-BD15-4E0B-ABE7-45BD71AEFEEA}" type="pres">
      <dgm:prSet presAssocID="{2E43BE57-523A-4AD2-9865-F9B96ED439A8}" presName="spaceRect" presStyleCnt="0"/>
      <dgm:spPr/>
    </dgm:pt>
    <dgm:pt modelId="{B6774E2C-1592-4C4F-BD42-A437D25F5C74}" type="pres">
      <dgm:prSet presAssocID="{2E43BE57-523A-4AD2-9865-F9B96ED439A8}" presName="parTx" presStyleLbl="revTx" presStyleIdx="3" presStyleCnt="4">
        <dgm:presLayoutVars>
          <dgm:chMax val="0"/>
          <dgm:chPref val="0"/>
        </dgm:presLayoutVars>
      </dgm:prSet>
      <dgm:spPr/>
    </dgm:pt>
  </dgm:ptLst>
  <dgm:cxnLst>
    <dgm:cxn modelId="{3014520C-830B-4525-BC13-AE763B9DC6CD}" type="presOf" srcId="{2E43BE57-523A-4AD2-9865-F9B96ED439A8}" destId="{B6774E2C-1592-4C4F-BD42-A437D25F5C74}" srcOrd="0" destOrd="0" presId="urn:microsoft.com/office/officeart/2018/2/layout/IconVerticalSolidList#2"/>
    <dgm:cxn modelId="{35A88612-DD5D-415B-8F62-E981488E3EC2}" srcId="{E3BADEF7-2F47-4144-847F-48E0AECF5320}" destId="{417430F1-2ABC-4378-9DA2-A8FCB412F131}" srcOrd="1" destOrd="0" parTransId="{0735274A-B376-400B-8206-6D3BBFD5D1D3}" sibTransId="{F3937AF3-2B12-48D6-8803-A15DC8DF7538}"/>
    <dgm:cxn modelId="{BFDAE82E-9E6D-48A8-893C-5189202D0082}" srcId="{E3BADEF7-2F47-4144-847F-48E0AECF5320}" destId="{2E43BE57-523A-4AD2-9865-F9B96ED439A8}" srcOrd="3" destOrd="0" parTransId="{64AEF44D-A7C1-4275-A436-444583924A0D}" sibTransId="{9DD797AA-BB60-4259-8511-91F1A2B1D4D8}"/>
    <dgm:cxn modelId="{FB9DB434-B5BD-4268-BF25-EC60EE33867E}" type="presOf" srcId="{E3BADEF7-2F47-4144-847F-48E0AECF5320}" destId="{93E7820B-3E04-45FA-8215-7C3B297A8938}" srcOrd="0" destOrd="0" presId="urn:microsoft.com/office/officeart/2018/2/layout/IconVerticalSolidList#2"/>
    <dgm:cxn modelId="{934D1C40-1F51-4123-9B1F-49BA0832C8FE}" type="presOf" srcId="{A1DF8AA9-EB1C-42EC-B7BF-4543C5E702A1}" destId="{BA097644-A7B8-4068-8A93-DDD7B41759C1}" srcOrd="0" destOrd="0" presId="urn:microsoft.com/office/officeart/2018/2/layout/IconVerticalSolidList#2"/>
    <dgm:cxn modelId="{78ACCD42-91FB-4297-888F-1A5697C59BDE}" type="presOf" srcId="{1F3342AF-E567-40AF-B903-1C20CD218BD0}" destId="{ECDF51EC-C721-43E0-8E44-003BA2235ED9}" srcOrd="0" destOrd="0" presId="urn:microsoft.com/office/officeart/2018/2/layout/IconVerticalSolidList#2"/>
    <dgm:cxn modelId="{E32E5F77-FC02-45BE-AF22-FAAA205B8C08}" srcId="{E3BADEF7-2F47-4144-847F-48E0AECF5320}" destId="{1F3342AF-E567-40AF-B903-1C20CD218BD0}" srcOrd="0" destOrd="0" parTransId="{848D3D75-8963-473D-AF12-029009361F07}" sibTransId="{EF31F766-CCE4-4E4E-A9AC-1AC823480FCD}"/>
    <dgm:cxn modelId="{A1CD8FDE-1970-452D-8437-9938AB8BF869}" srcId="{E3BADEF7-2F47-4144-847F-48E0AECF5320}" destId="{A1DF8AA9-EB1C-42EC-B7BF-4543C5E702A1}" srcOrd="2" destOrd="0" parTransId="{472642A3-EE04-4DF0-ACF5-B5BB247EA887}" sibTransId="{D39744E2-FF7A-4DBB-9EB0-093D5EDE6E54}"/>
    <dgm:cxn modelId="{A55C8AED-FB95-474B-95E7-D71A5D814DBA}" type="presOf" srcId="{417430F1-2ABC-4378-9DA2-A8FCB412F131}" destId="{B6DC9C76-1144-4972-A545-E801FD6B2E60}" srcOrd="0" destOrd="0" presId="urn:microsoft.com/office/officeart/2018/2/layout/IconVerticalSolidList#2"/>
    <dgm:cxn modelId="{F533D285-0241-4C01-A750-8966881C65D4}" type="presParOf" srcId="{93E7820B-3E04-45FA-8215-7C3B297A8938}" destId="{2F61641C-C6DE-4140-87B3-84887D86CB21}" srcOrd="0" destOrd="0" presId="urn:microsoft.com/office/officeart/2018/2/layout/IconVerticalSolidList#2"/>
    <dgm:cxn modelId="{2E8628E9-B731-493E-B7D5-169C7903BB42}" type="presParOf" srcId="{2F61641C-C6DE-4140-87B3-84887D86CB21}" destId="{A4050904-5368-4371-89CD-F693F357B28C}" srcOrd="0" destOrd="0" presId="urn:microsoft.com/office/officeart/2018/2/layout/IconVerticalSolidList#2"/>
    <dgm:cxn modelId="{D36E6AEE-9DB2-4487-8D08-68433EB9B641}" type="presParOf" srcId="{2F61641C-C6DE-4140-87B3-84887D86CB21}" destId="{0B7A501F-6438-4D96-AB17-EE2AF6BA26D5}" srcOrd="1" destOrd="0" presId="urn:microsoft.com/office/officeart/2018/2/layout/IconVerticalSolidList#2"/>
    <dgm:cxn modelId="{78FD796D-A721-44AC-8BA3-02DC0510A541}" type="presParOf" srcId="{2F61641C-C6DE-4140-87B3-84887D86CB21}" destId="{3A40F603-AFC6-44B9-AA45-77E8768E8211}" srcOrd="2" destOrd="0" presId="urn:microsoft.com/office/officeart/2018/2/layout/IconVerticalSolidList#2"/>
    <dgm:cxn modelId="{1DA6AFCB-B185-4798-85BA-786FD60AD079}" type="presParOf" srcId="{2F61641C-C6DE-4140-87B3-84887D86CB21}" destId="{ECDF51EC-C721-43E0-8E44-003BA2235ED9}" srcOrd="3" destOrd="0" presId="urn:microsoft.com/office/officeart/2018/2/layout/IconVerticalSolidList#2"/>
    <dgm:cxn modelId="{CC65A7CA-BAFA-406F-B66B-5F4B95593080}" type="presParOf" srcId="{93E7820B-3E04-45FA-8215-7C3B297A8938}" destId="{9F247C1E-B1DD-4886-A930-D8E4549C38F1}" srcOrd="1" destOrd="0" presId="urn:microsoft.com/office/officeart/2018/2/layout/IconVerticalSolidList#2"/>
    <dgm:cxn modelId="{A3530D4E-F0D9-4F07-9B9C-FCB9AB77C4AD}" type="presParOf" srcId="{93E7820B-3E04-45FA-8215-7C3B297A8938}" destId="{9F65CC70-2846-4053-8168-3D4FF3F7C91F}" srcOrd="2" destOrd="0" presId="urn:microsoft.com/office/officeart/2018/2/layout/IconVerticalSolidList#2"/>
    <dgm:cxn modelId="{706E72FE-127C-4842-8EBA-FAD75A0881CB}" type="presParOf" srcId="{9F65CC70-2846-4053-8168-3D4FF3F7C91F}" destId="{82F30C9F-64C2-4A8E-A4D1-0399F473F790}" srcOrd="0" destOrd="0" presId="urn:microsoft.com/office/officeart/2018/2/layout/IconVerticalSolidList#2"/>
    <dgm:cxn modelId="{1A5E0DCC-04A6-452E-8186-0B80B9A1E3B8}" type="presParOf" srcId="{9F65CC70-2846-4053-8168-3D4FF3F7C91F}" destId="{9927039B-C659-4C3C-BF07-00157FF97886}" srcOrd="1" destOrd="0" presId="urn:microsoft.com/office/officeart/2018/2/layout/IconVerticalSolidList#2"/>
    <dgm:cxn modelId="{62A50A87-CE5B-4872-983F-BF934F5411A4}" type="presParOf" srcId="{9F65CC70-2846-4053-8168-3D4FF3F7C91F}" destId="{A280653C-F300-40C8-B68D-488F859D0DEA}" srcOrd="2" destOrd="0" presId="urn:microsoft.com/office/officeart/2018/2/layout/IconVerticalSolidList#2"/>
    <dgm:cxn modelId="{C2B31160-CA1B-414F-A650-8FA6EE3180C3}" type="presParOf" srcId="{9F65CC70-2846-4053-8168-3D4FF3F7C91F}" destId="{B6DC9C76-1144-4972-A545-E801FD6B2E60}" srcOrd="3" destOrd="0" presId="urn:microsoft.com/office/officeart/2018/2/layout/IconVerticalSolidList#2"/>
    <dgm:cxn modelId="{A22EDD3F-5432-4B63-884D-9AB89FB2A961}" type="presParOf" srcId="{93E7820B-3E04-45FA-8215-7C3B297A8938}" destId="{05963EF6-27A1-4E14-8C32-BAD7B3E7C5B8}" srcOrd="3" destOrd="0" presId="urn:microsoft.com/office/officeart/2018/2/layout/IconVerticalSolidList#2"/>
    <dgm:cxn modelId="{BCD8A7EC-FFB9-401A-B9E2-DEF12F24D9C5}" type="presParOf" srcId="{93E7820B-3E04-45FA-8215-7C3B297A8938}" destId="{46DB90B2-683C-4DE5-89BC-EEF64A2E4685}" srcOrd="4" destOrd="0" presId="urn:microsoft.com/office/officeart/2018/2/layout/IconVerticalSolidList#2"/>
    <dgm:cxn modelId="{DCB37D60-E558-448F-A648-638F761F8D6E}" type="presParOf" srcId="{46DB90B2-683C-4DE5-89BC-EEF64A2E4685}" destId="{9994C997-F82C-43F4-AF44-FF28CFB49030}" srcOrd="0" destOrd="0" presId="urn:microsoft.com/office/officeart/2018/2/layout/IconVerticalSolidList#2"/>
    <dgm:cxn modelId="{8F7FC185-3855-4625-B211-0ACF1DA47094}" type="presParOf" srcId="{46DB90B2-683C-4DE5-89BC-EEF64A2E4685}" destId="{7093C4E6-64AE-4C94-9C45-2CBA9DE48DCF}" srcOrd="1" destOrd="0" presId="urn:microsoft.com/office/officeart/2018/2/layout/IconVerticalSolidList#2"/>
    <dgm:cxn modelId="{76FF98E5-957A-4361-AF1B-DF7F17546BDE}" type="presParOf" srcId="{46DB90B2-683C-4DE5-89BC-EEF64A2E4685}" destId="{C3D06A0E-573D-4CD7-AC04-905DD1068775}" srcOrd="2" destOrd="0" presId="urn:microsoft.com/office/officeart/2018/2/layout/IconVerticalSolidList#2"/>
    <dgm:cxn modelId="{4C1BA520-3B79-4AE8-BD44-BDFCE8B00012}" type="presParOf" srcId="{46DB90B2-683C-4DE5-89BC-EEF64A2E4685}" destId="{BA097644-A7B8-4068-8A93-DDD7B41759C1}" srcOrd="3" destOrd="0" presId="urn:microsoft.com/office/officeart/2018/2/layout/IconVerticalSolidList#2"/>
    <dgm:cxn modelId="{C4A3CFC3-8D1F-4224-AB83-FFDE06DE0A98}" type="presParOf" srcId="{93E7820B-3E04-45FA-8215-7C3B297A8938}" destId="{193896CD-BC8E-4768-A994-C963B4CD48D0}" srcOrd="5" destOrd="0" presId="urn:microsoft.com/office/officeart/2018/2/layout/IconVerticalSolidList#2"/>
    <dgm:cxn modelId="{CCE022FA-C374-42F3-8321-0FD5358D9B67}" type="presParOf" srcId="{93E7820B-3E04-45FA-8215-7C3B297A8938}" destId="{93205C8E-6A66-41E3-A3EA-D0AA6975F7EC}" srcOrd="6" destOrd="0" presId="urn:microsoft.com/office/officeart/2018/2/layout/IconVerticalSolidList#2"/>
    <dgm:cxn modelId="{0178E835-A0E2-4A33-9ABF-F09D46DB3BA7}" type="presParOf" srcId="{93205C8E-6A66-41E3-A3EA-D0AA6975F7EC}" destId="{31984969-DDDA-4050-89D9-F087171DA8FC}" srcOrd="0" destOrd="0" presId="urn:microsoft.com/office/officeart/2018/2/layout/IconVerticalSolidList#2"/>
    <dgm:cxn modelId="{19772BE9-824D-4D30-B628-49293AED508C}" type="presParOf" srcId="{93205C8E-6A66-41E3-A3EA-D0AA6975F7EC}" destId="{C0B10F02-2449-432E-BEFA-93B47B51F76C}" srcOrd="1" destOrd="0" presId="urn:microsoft.com/office/officeart/2018/2/layout/IconVerticalSolidList#2"/>
    <dgm:cxn modelId="{96D77EE5-C64C-456C-B040-9771B0C2DFAC}" type="presParOf" srcId="{93205C8E-6A66-41E3-A3EA-D0AA6975F7EC}" destId="{52B12842-BD15-4E0B-ABE7-45BD71AEFEEA}" srcOrd="2" destOrd="0" presId="urn:microsoft.com/office/officeart/2018/2/layout/IconVerticalSolidList#2"/>
    <dgm:cxn modelId="{D54B508B-3AB7-49ED-9D6F-A291DE882A32}" type="presParOf" srcId="{93205C8E-6A66-41E3-A3EA-D0AA6975F7EC}" destId="{B6774E2C-1592-4C4F-BD42-A437D25F5C74}" srcOrd="3" destOrd="0" presId="urn:microsoft.com/office/officeart/2018/2/layout/IconVerticalSolid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8EBB47-3653-4446-B9DC-0D895BA2C350}" type="doc">
      <dgm:prSet loTypeId="urn:microsoft.com/office/officeart/2016/7/layout/VerticalHollowActionList" loCatId="List" qsTypeId="urn:microsoft.com/office/officeart/2005/8/quickstyle/simple1" qsCatId="simple" csTypeId="urn:microsoft.com/office/officeart/2005/8/colors/accent1_2" csCatId="accent1" phldr="1"/>
      <dgm:spPr/>
      <dgm:t>
        <a:bodyPr numCol="1"/>
        <a:lstStyle/>
        <a:p>
          <a:endParaRPr lang="en-US"/>
        </a:p>
      </dgm:t>
    </dgm:pt>
    <dgm:pt modelId="{69D1BF3B-61B1-4004-826A-91040F57FA4C}">
      <dgm:prSet/>
      <dgm:spPr/>
      <dgm:t>
        <a:bodyPr numCol="1"/>
        <a:lstStyle/>
        <a:p>
          <a:r>
            <a:rPr lang="en-US"/>
            <a:t>Embrace</a:t>
          </a:r>
        </a:p>
      </dgm:t>
    </dgm:pt>
    <dgm:pt modelId="{33A8CF9D-6BE4-4938-83C0-6C6C93C439BE}" type="parTrans" cxnId="{ECD1CA13-CBAC-4005-8B26-E6E01E8FED89}">
      <dgm:prSet/>
      <dgm:spPr/>
      <dgm:t>
        <a:bodyPr numCol="1"/>
        <a:lstStyle/>
        <a:p>
          <a:endParaRPr lang="en-US"/>
        </a:p>
      </dgm:t>
    </dgm:pt>
    <dgm:pt modelId="{934AC97D-1876-4857-9EE6-A718EEF30523}" type="sibTrans" cxnId="{ECD1CA13-CBAC-4005-8B26-E6E01E8FED89}">
      <dgm:prSet/>
      <dgm:spPr/>
      <dgm:t>
        <a:bodyPr numCol="1"/>
        <a:lstStyle/>
        <a:p>
          <a:endParaRPr lang="en-US"/>
        </a:p>
      </dgm:t>
    </dgm:pt>
    <dgm:pt modelId="{C8B20E0D-B66F-41F1-B55A-9C66588E6989}">
      <dgm:prSet/>
      <dgm:spPr/>
      <dgm:t>
        <a:bodyPr numCol="1"/>
        <a:lstStyle/>
        <a:p>
          <a:r>
            <a:rPr lang="en-US"/>
            <a:t>Embrace Constraints: See limitations as opportunities for creativity.</a:t>
          </a:r>
        </a:p>
      </dgm:t>
    </dgm:pt>
    <dgm:pt modelId="{ACAF4964-62D0-476D-BCE8-745F3BCF7F8D}" type="parTrans" cxnId="{131EF069-7ED4-489A-B1BF-836613B12B0B}">
      <dgm:prSet/>
      <dgm:spPr/>
      <dgm:t>
        <a:bodyPr numCol="1"/>
        <a:lstStyle/>
        <a:p>
          <a:endParaRPr lang="en-US"/>
        </a:p>
      </dgm:t>
    </dgm:pt>
    <dgm:pt modelId="{99476655-854B-443F-988F-F7812C60A39F}" type="sibTrans" cxnId="{131EF069-7ED4-489A-B1BF-836613B12B0B}">
      <dgm:prSet/>
      <dgm:spPr/>
      <dgm:t>
        <a:bodyPr numCol="1"/>
        <a:lstStyle/>
        <a:p>
          <a:endParaRPr lang="en-US"/>
        </a:p>
      </dgm:t>
    </dgm:pt>
    <dgm:pt modelId="{D2831141-C209-46F1-B41C-E2F6A70F9C81}">
      <dgm:prSet/>
      <dgm:spPr/>
      <dgm:t>
        <a:bodyPr numCol="1"/>
        <a:lstStyle/>
        <a:p>
          <a:r>
            <a:rPr lang="en-US"/>
            <a:t>Think</a:t>
          </a:r>
        </a:p>
      </dgm:t>
    </dgm:pt>
    <dgm:pt modelId="{E9B26762-F83E-4013-AEA2-80BDAA8ABD32}" type="parTrans" cxnId="{C1E75D3D-FD6B-4EAC-8303-ED0FBEC7C0F9}">
      <dgm:prSet/>
      <dgm:spPr/>
      <dgm:t>
        <a:bodyPr numCol="1"/>
        <a:lstStyle/>
        <a:p>
          <a:endParaRPr lang="en-US"/>
        </a:p>
      </dgm:t>
    </dgm:pt>
    <dgm:pt modelId="{34C929A1-3B1E-4373-BA09-9F57B60A2BA2}" type="sibTrans" cxnId="{C1E75D3D-FD6B-4EAC-8303-ED0FBEC7C0F9}">
      <dgm:prSet/>
      <dgm:spPr/>
      <dgm:t>
        <a:bodyPr numCol="1"/>
        <a:lstStyle/>
        <a:p>
          <a:endParaRPr lang="en-US"/>
        </a:p>
      </dgm:t>
    </dgm:pt>
    <dgm:pt modelId="{AC90F1B6-601B-4B21-B8D3-DDCE69B6715C}">
      <dgm:prSet/>
      <dgm:spPr/>
      <dgm:t>
        <a:bodyPr numCol="1"/>
        <a:lstStyle/>
        <a:p>
          <a:r>
            <a:rPr lang="en-US"/>
            <a:t>Think Outside the Box: Encourage unconventional ideas.</a:t>
          </a:r>
        </a:p>
      </dgm:t>
    </dgm:pt>
    <dgm:pt modelId="{E9BC072C-8D0E-45BE-A0E6-4B3BB1C9E922}" type="parTrans" cxnId="{DAF5A13C-6F6F-44D2-B251-44B87DA1E3C5}">
      <dgm:prSet/>
      <dgm:spPr/>
      <dgm:t>
        <a:bodyPr numCol="1"/>
        <a:lstStyle/>
        <a:p>
          <a:endParaRPr lang="en-US"/>
        </a:p>
      </dgm:t>
    </dgm:pt>
    <dgm:pt modelId="{8CD86D1C-108D-45E6-8CC6-584B46932921}" type="sibTrans" cxnId="{DAF5A13C-6F6F-44D2-B251-44B87DA1E3C5}">
      <dgm:prSet/>
      <dgm:spPr/>
      <dgm:t>
        <a:bodyPr numCol="1"/>
        <a:lstStyle/>
        <a:p>
          <a:endParaRPr lang="en-US"/>
        </a:p>
      </dgm:t>
    </dgm:pt>
    <dgm:pt modelId="{362D5668-80F7-4553-8C72-85258E505444}">
      <dgm:prSet/>
      <dgm:spPr/>
      <dgm:t>
        <a:bodyPr numCol="1"/>
        <a:lstStyle/>
        <a:p>
          <a:r>
            <a:rPr lang="en-US"/>
            <a:t>Collaborate</a:t>
          </a:r>
        </a:p>
      </dgm:t>
    </dgm:pt>
    <dgm:pt modelId="{1E136AD1-4C85-41DE-A9AB-36A23F1E97FF}" type="parTrans" cxnId="{B2EF0A2E-3A0D-4C20-8223-45EB14B57AC3}">
      <dgm:prSet/>
      <dgm:spPr/>
      <dgm:t>
        <a:bodyPr numCol="1"/>
        <a:lstStyle/>
        <a:p>
          <a:endParaRPr lang="en-US"/>
        </a:p>
      </dgm:t>
    </dgm:pt>
    <dgm:pt modelId="{98C65EED-99A2-4609-92AD-51C24B01DD29}" type="sibTrans" cxnId="{B2EF0A2E-3A0D-4C20-8223-45EB14B57AC3}">
      <dgm:prSet/>
      <dgm:spPr/>
      <dgm:t>
        <a:bodyPr numCol="1"/>
        <a:lstStyle/>
        <a:p>
          <a:endParaRPr lang="en-US"/>
        </a:p>
      </dgm:t>
    </dgm:pt>
    <dgm:pt modelId="{9488152A-8274-4F8F-8683-A50383EC036B}">
      <dgm:prSet/>
      <dgm:spPr/>
      <dgm:t>
        <a:bodyPr numCol="1"/>
        <a:lstStyle/>
        <a:p>
          <a:r>
            <a:rPr lang="en-US"/>
            <a:t>Collaborate: Pool resources and ideas.</a:t>
          </a:r>
        </a:p>
      </dgm:t>
    </dgm:pt>
    <dgm:pt modelId="{A8D835B5-EFA0-4966-8514-CF5D1F04A312}" type="parTrans" cxnId="{BDA355F2-C2F2-4B86-B8F0-58082156429D}">
      <dgm:prSet/>
      <dgm:spPr/>
      <dgm:t>
        <a:bodyPr numCol="1"/>
        <a:lstStyle/>
        <a:p>
          <a:endParaRPr lang="en-US"/>
        </a:p>
      </dgm:t>
    </dgm:pt>
    <dgm:pt modelId="{424C27A2-2514-4327-B828-FC59940475BD}" type="sibTrans" cxnId="{BDA355F2-C2F2-4B86-B8F0-58082156429D}">
      <dgm:prSet/>
      <dgm:spPr/>
      <dgm:t>
        <a:bodyPr numCol="1"/>
        <a:lstStyle/>
        <a:p>
          <a:endParaRPr lang="en-US"/>
        </a:p>
      </dgm:t>
    </dgm:pt>
    <dgm:pt modelId="{F338BDCB-2488-4EC5-B61D-87A96DCD37C9}">
      <dgm:prSet/>
      <dgm:spPr/>
      <dgm:t>
        <a:bodyPr numCol="1"/>
        <a:lstStyle/>
        <a:p>
          <a:r>
            <a:rPr lang="en-US" dirty="0" err="1"/>
            <a:t>Prioritise</a:t>
          </a:r>
          <a:endParaRPr lang="en-US" dirty="0"/>
        </a:p>
      </dgm:t>
    </dgm:pt>
    <dgm:pt modelId="{BF9999B1-3C80-4B4A-80B8-36F4D867A0A9}" type="parTrans" cxnId="{474483CA-9EB4-424A-8B68-BA6359D442C4}">
      <dgm:prSet/>
      <dgm:spPr/>
      <dgm:t>
        <a:bodyPr numCol="1"/>
        <a:lstStyle/>
        <a:p>
          <a:endParaRPr lang="en-US"/>
        </a:p>
      </dgm:t>
    </dgm:pt>
    <dgm:pt modelId="{32DC528A-3DCB-4621-861D-11C5232ADF30}" type="sibTrans" cxnId="{474483CA-9EB4-424A-8B68-BA6359D442C4}">
      <dgm:prSet/>
      <dgm:spPr/>
      <dgm:t>
        <a:bodyPr numCol="1"/>
        <a:lstStyle/>
        <a:p>
          <a:endParaRPr lang="en-US"/>
        </a:p>
      </dgm:t>
    </dgm:pt>
    <dgm:pt modelId="{95843AF7-1C09-4922-A782-440A9D90B96E}">
      <dgm:prSet/>
      <dgm:spPr/>
      <dgm:t>
        <a:bodyPr numCol="1"/>
        <a:lstStyle/>
        <a:p>
          <a:r>
            <a:rPr lang="en-US" dirty="0" err="1"/>
            <a:t>Prioritise</a:t>
          </a:r>
          <a:r>
            <a:rPr lang="en-US" dirty="0"/>
            <a:t>: Focus on high-impact activities.</a:t>
          </a:r>
        </a:p>
      </dgm:t>
    </dgm:pt>
    <dgm:pt modelId="{A76222CC-687A-46E7-ADD7-85C4E9CDB80A}" type="parTrans" cxnId="{69541862-61D7-417A-93CA-D8A29E007664}">
      <dgm:prSet/>
      <dgm:spPr/>
      <dgm:t>
        <a:bodyPr numCol="1"/>
        <a:lstStyle/>
        <a:p>
          <a:endParaRPr lang="en-US"/>
        </a:p>
      </dgm:t>
    </dgm:pt>
    <dgm:pt modelId="{3B8D9C7E-65F1-49E4-BE63-1C9A041889E9}" type="sibTrans" cxnId="{69541862-61D7-417A-93CA-D8A29E007664}">
      <dgm:prSet/>
      <dgm:spPr/>
      <dgm:t>
        <a:bodyPr numCol="1"/>
        <a:lstStyle/>
        <a:p>
          <a:endParaRPr lang="en-US"/>
        </a:p>
      </dgm:t>
    </dgm:pt>
    <dgm:pt modelId="{9EC54E76-E720-418E-937C-04694003A1C7}">
      <dgm:prSet/>
      <dgm:spPr/>
      <dgm:t>
        <a:bodyPr numCol="1"/>
        <a:lstStyle/>
        <a:p>
          <a:r>
            <a:rPr lang="en-US"/>
            <a:t>Adapt and grow in</a:t>
          </a:r>
        </a:p>
      </dgm:t>
    </dgm:pt>
    <dgm:pt modelId="{E14DF801-09B9-4CD4-88C5-0392C2D521FE}" type="parTrans" cxnId="{365FE747-A449-4426-8E27-D5B48FE2946C}">
      <dgm:prSet/>
      <dgm:spPr/>
      <dgm:t>
        <a:bodyPr numCol="1"/>
        <a:lstStyle/>
        <a:p>
          <a:endParaRPr lang="en-US"/>
        </a:p>
      </dgm:t>
    </dgm:pt>
    <dgm:pt modelId="{156B3824-8EF9-4A48-8C81-CEDD153B5A02}" type="sibTrans" cxnId="{365FE747-A449-4426-8E27-D5B48FE2946C}">
      <dgm:prSet/>
      <dgm:spPr/>
      <dgm:t>
        <a:bodyPr numCol="1"/>
        <a:lstStyle/>
        <a:p>
          <a:endParaRPr lang="en-US"/>
        </a:p>
      </dgm:t>
    </dgm:pt>
    <dgm:pt modelId="{1E200D45-69FA-4BEB-94DB-695D2E5E9154}">
      <dgm:prSet/>
      <dgm:spPr/>
      <dgm:t>
        <a:bodyPr numCol="1"/>
        <a:lstStyle/>
        <a:p>
          <a:r>
            <a:rPr lang="en-US"/>
            <a:t>Continuous Learning: Adapt and grow in changing situations.</a:t>
          </a:r>
        </a:p>
      </dgm:t>
    </dgm:pt>
    <dgm:pt modelId="{FAB59F33-8486-484B-B045-B2CA74634E36}" type="parTrans" cxnId="{F47498E4-4245-46A1-99B0-7AF16D4F20B1}">
      <dgm:prSet/>
      <dgm:spPr/>
      <dgm:t>
        <a:bodyPr numCol="1"/>
        <a:lstStyle/>
        <a:p>
          <a:endParaRPr lang="en-US"/>
        </a:p>
      </dgm:t>
    </dgm:pt>
    <dgm:pt modelId="{07AC892E-BEF0-46F3-AC16-E9C4673D14CF}" type="sibTrans" cxnId="{F47498E4-4245-46A1-99B0-7AF16D4F20B1}">
      <dgm:prSet/>
      <dgm:spPr/>
      <dgm:t>
        <a:bodyPr numCol="1"/>
        <a:lstStyle/>
        <a:p>
          <a:endParaRPr lang="en-US"/>
        </a:p>
      </dgm:t>
    </dgm:pt>
    <dgm:pt modelId="{16F30E14-7DF1-41C9-9CA4-23634C9144BA}" type="pres">
      <dgm:prSet presAssocID="{F58EBB47-3653-4446-B9DC-0D895BA2C350}" presName="Name0" presStyleCnt="0">
        <dgm:presLayoutVars>
          <dgm:dir/>
          <dgm:animLvl val="lvl"/>
          <dgm:resizeHandles val="exact"/>
        </dgm:presLayoutVars>
      </dgm:prSet>
      <dgm:spPr/>
    </dgm:pt>
    <dgm:pt modelId="{7C31EA58-36F6-4F4D-9CA5-36E0AB98F951}" type="pres">
      <dgm:prSet presAssocID="{69D1BF3B-61B1-4004-826A-91040F57FA4C}" presName="linNode" presStyleCnt="0"/>
      <dgm:spPr/>
    </dgm:pt>
    <dgm:pt modelId="{43774C50-7193-4B34-B8A0-6199B6834E77}" type="pres">
      <dgm:prSet presAssocID="{69D1BF3B-61B1-4004-826A-91040F57FA4C}" presName="parentText" presStyleLbl="solidFgAcc1" presStyleIdx="0" presStyleCnt="5">
        <dgm:presLayoutVars>
          <dgm:chMax val="1"/>
          <dgm:bulletEnabled/>
        </dgm:presLayoutVars>
      </dgm:prSet>
      <dgm:spPr/>
    </dgm:pt>
    <dgm:pt modelId="{66E42A78-0AF4-4B7C-B199-080816452354}" type="pres">
      <dgm:prSet presAssocID="{69D1BF3B-61B1-4004-826A-91040F57FA4C}" presName="descendantText" presStyleLbl="alignNode1" presStyleIdx="0" presStyleCnt="5">
        <dgm:presLayoutVars>
          <dgm:bulletEnabled/>
        </dgm:presLayoutVars>
      </dgm:prSet>
      <dgm:spPr/>
    </dgm:pt>
    <dgm:pt modelId="{3C79C56A-BEAF-4575-B9F3-1F54EBBD7649}" type="pres">
      <dgm:prSet presAssocID="{934AC97D-1876-4857-9EE6-A718EEF30523}" presName="sp" presStyleCnt="0"/>
      <dgm:spPr/>
    </dgm:pt>
    <dgm:pt modelId="{DBC63BC9-3472-4050-BF58-4565CA323E50}" type="pres">
      <dgm:prSet presAssocID="{D2831141-C209-46F1-B41C-E2F6A70F9C81}" presName="linNode" presStyleCnt="0"/>
      <dgm:spPr/>
    </dgm:pt>
    <dgm:pt modelId="{6CB0AA75-58DA-451E-8C5E-64EF19F51ACA}" type="pres">
      <dgm:prSet presAssocID="{D2831141-C209-46F1-B41C-E2F6A70F9C81}" presName="parentText" presStyleLbl="solidFgAcc1" presStyleIdx="1" presStyleCnt="5">
        <dgm:presLayoutVars>
          <dgm:chMax val="1"/>
          <dgm:bulletEnabled/>
        </dgm:presLayoutVars>
      </dgm:prSet>
      <dgm:spPr/>
    </dgm:pt>
    <dgm:pt modelId="{82020C24-D542-4B14-8F57-48F92AB0C883}" type="pres">
      <dgm:prSet presAssocID="{D2831141-C209-46F1-B41C-E2F6A70F9C81}" presName="descendantText" presStyleLbl="alignNode1" presStyleIdx="1" presStyleCnt="5">
        <dgm:presLayoutVars>
          <dgm:bulletEnabled/>
        </dgm:presLayoutVars>
      </dgm:prSet>
      <dgm:spPr/>
    </dgm:pt>
    <dgm:pt modelId="{8A521E72-6FDF-45E5-AC83-B7EABF2B069F}" type="pres">
      <dgm:prSet presAssocID="{34C929A1-3B1E-4373-BA09-9F57B60A2BA2}" presName="sp" presStyleCnt="0"/>
      <dgm:spPr/>
    </dgm:pt>
    <dgm:pt modelId="{C68C5281-3E5D-471C-8020-B2A1480B91FA}" type="pres">
      <dgm:prSet presAssocID="{362D5668-80F7-4553-8C72-85258E505444}" presName="linNode" presStyleCnt="0"/>
      <dgm:spPr/>
    </dgm:pt>
    <dgm:pt modelId="{B1CE3720-3904-4EE9-A4CE-B077C8BA539C}" type="pres">
      <dgm:prSet presAssocID="{362D5668-80F7-4553-8C72-85258E505444}" presName="parentText" presStyleLbl="solidFgAcc1" presStyleIdx="2" presStyleCnt="5">
        <dgm:presLayoutVars>
          <dgm:chMax val="1"/>
          <dgm:bulletEnabled/>
        </dgm:presLayoutVars>
      </dgm:prSet>
      <dgm:spPr/>
    </dgm:pt>
    <dgm:pt modelId="{AA0DD257-4D14-4F0C-903D-6A716AC030C5}" type="pres">
      <dgm:prSet presAssocID="{362D5668-80F7-4553-8C72-85258E505444}" presName="descendantText" presStyleLbl="alignNode1" presStyleIdx="2" presStyleCnt="5">
        <dgm:presLayoutVars>
          <dgm:bulletEnabled/>
        </dgm:presLayoutVars>
      </dgm:prSet>
      <dgm:spPr/>
    </dgm:pt>
    <dgm:pt modelId="{53FB49AB-FAB7-4FF2-9D60-9CE8FDA0A6A9}" type="pres">
      <dgm:prSet presAssocID="{98C65EED-99A2-4609-92AD-51C24B01DD29}" presName="sp" presStyleCnt="0"/>
      <dgm:spPr/>
    </dgm:pt>
    <dgm:pt modelId="{7855BB9C-E790-4F72-AD7B-01A12A20DD03}" type="pres">
      <dgm:prSet presAssocID="{F338BDCB-2488-4EC5-B61D-87A96DCD37C9}" presName="linNode" presStyleCnt="0"/>
      <dgm:spPr/>
    </dgm:pt>
    <dgm:pt modelId="{1B8CF82F-5025-4C22-9FEE-6A2474CB906C}" type="pres">
      <dgm:prSet presAssocID="{F338BDCB-2488-4EC5-B61D-87A96DCD37C9}" presName="parentText" presStyleLbl="solidFgAcc1" presStyleIdx="3" presStyleCnt="5">
        <dgm:presLayoutVars>
          <dgm:chMax val="1"/>
          <dgm:bulletEnabled/>
        </dgm:presLayoutVars>
      </dgm:prSet>
      <dgm:spPr/>
    </dgm:pt>
    <dgm:pt modelId="{5132F5AE-79FC-490A-A22D-FFD284317234}" type="pres">
      <dgm:prSet presAssocID="{F338BDCB-2488-4EC5-B61D-87A96DCD37C9}" presName="descendantText" presStyleLbl="alignNode1" presStyleIdx="3" presStyleCnt="5">
        <dgm:presLayoutVars>
          <dgm:bulletEnabled/>
        </dgm:presLayoutVars>
      </dgm:prSet>
      <dgm:spPr/>
    </dgm:pt>
    <dgm:pt modelId="{33F26719-3299-4F8A-AA8D-76484F3FB764}" type="pres">
      <dgm:prSet presAssocID="{32DC528A-3DCB-4621-861D-11C5232ADF30}" presName="sp" presStyleCnt="0"/>
      <dgm:spPr/>
    </dgm:pt>
    <dgm:pt modelId="{8EE9BE92-CE6F-4524-B2E2-6E83E94E6648}" type="pres">
      <dgm:prSet presAssocID="{9EC54E76-E720-418E-937C-04694003A1C7}" presName="linNode" presStyleCnt="0"/>
      <dgm:spPr/>
    </dgm:pt>
    <dgm:pt modelId="{20B1BF91-0D58-4DAF-92C4-9393745D0273}" type="pres">
      <dgm:prSet presAssocID="{9EC54E76-E720-418E-937C-04694003A1C7}" presName="parentText" presStyleLbl="solidFgAcc1" presStyleIdx="4" presStyleCnt="5">
        <dgm:presLayoutVars>
          <dgm:chMax val="1"/>
          <dgm:bulletEnabled/>
        </dgm:presLayoutVars>
      </dgm:prSet>
      <dgm:spPr/>
    </dgm:pt>
    <dgm:pt modelId="{2E8133FA-6C1A-4A92-B6EF-ED5BE1125955}" type="pres">
      <dgm:prSet presAssocID="{9EC54E76-E720-418E-937C-04694003A1C7}" presName="descendantText" presStyleLbl="alignNode1" presStyleIdx="4" presStyleCnt="5">
        <dgm:presLayoutVars>
          <dgm:bulletEnabled/>
        </dgm:presLayoutVars>
      </dgm:prSet>
      <dgm:spPr/>
    </dgm:pt>
  </dgm:ptLst>
  <dgm:cxnLst>
    <dgm:cxn modelId="{ECD1CA13-CBAC-4005-8B26-E6E01E8FED89}" srcId="{F58EBB47-3653-4446-B9DC-0D895BA2C350}" destId="{69D1BF3B-61B1-4004-826A-91040F57FA4C}" srcOrd="0" destOrd="0" parTransId="{33A8CF9D-6BE4-4938-83C0-6C6C93C439BE}" sibTransId="{934AC97D-1876-4857-9EE6-A718EEF30523}"/>
    <dgm:cxn modelId="{5A6A921D-FBEF-4F82-ADCC-3A11BC1C16AB}" type="presOf" srcId="{AC90F1B6-601B-4B21-B8D3-DDCE69B6715C}" destId="{82020C24-D542-4B14-8F57-48F92AB0C883}" srcOrd="0" destOrd="0" presId="urn:microsoft.com/office/officeart/2016/7/layout/VerticalHollowActionList"/>
    <dgm:cxn modelId="{B2EF0A2E-3A0D-4C20-8223-45EB14B57AC3}" srcId="{F58EBB47-3653-4446-B9DC-0D895BA2C350}" destId="{362D5668-80F7-4553-8C72-85258E505444}" srcOrd="2" destOrd="0" parTransId="{1E136AD1-4C85-41DE-A9AB-36A23F1E97FF}" sibTransId="{98C65EED-99A2-4609-92AD-51C24B01DD29}"/>
    <dgm:cxn modelId="{DAF5A13C-6F6F-44D2-B251-44B87DA1E3C5}" srcId="{D2831141-C209-46F1-B41C-E2F6A70F9C81}" destId="{AC90F1B6-601B-4B21-B8D3-DDCE69B6715C}" srcOrd="0" destOrd="0" parTransId="{E9BC072C-8D0E-45BE-A0E6-4B3BB1C9E922}" sibTransId="{8CD86D1C-108D-45E6-8CC6-584B46932921}"/>
    <dgm:cxn modelId="{C1E75D3D-FD6B-4EAC-8303-ED0FBEC7C0F9}" srcId="{F58EBB47-3653-4446-B9DC-0D895BA2C350}" destId="{D2831141-C209-46F1-B41C-E2F6A70F9C81}" srcOrd="1" destOrd="0" parTransId="{E9B26762-F83E-4013-AEA2-80BDAA8ABD32}" sibTransId="{34C929A1-3B1E-4373-BA09-9F57B60A2BA2}"/>
    <dgm:cxn modelId="{69541862-61D7-417A-93CA-D8A29E007664}" srcId="{F338BDCB-2488-4EC5-B61D-87A96DCD37C9}" destId="{95843AF7-1C09-4922-A782-440A9D90B96E}" srcOrd="0" destOrd="0" parTransId="{A76222CC-687A-46E7-ADD7-85C4E9CDB80A}" sibTransId="{3B8D9C7E-65F1-49E4-BE63-1C9A041889E9}"/>
    <dgm:cxn modelId="{696BE842-D949-402A-8BB8-2AE2B888E9E3}" type="presOf" srcId="{D2831141-C209-46F1-B41C-E2F6A70F9C81}" destId="{6CB0AA75-58DA-451E-8C5E-64EF19F51ACA}" srcOrd="0" destOrd="0" presId="urn:microsoft.com/office/officeart/2016/7/layout/VerticalHollowActionList"/>
    <dgm:cxn modelId="{365FE747-A449-4426-8E27-D5B48FE2946C}" srcId="{F58EBB47-3653-4446-B9DC-0D895BA2C350}" destId="{9EC54E76-E720-418E-937C-04694003A1C7}" srcOrd="4" destOrd="0" parTransId="{E14DF801-09B9-4CD4-88C5-0392C2D521FE}" sibTransId="{156B3824-8EF9-4A48-8C81-CEDD153B5A02}"/>
    <dgm:cxn modelId="{131EF069-7ED4-489A-B1BF-836613B12B0B}" srcId="{69D1BF3B-61B1-4004-826A-91040F57FA4C}" destId="{C8B20E0D-B66F-41F1-B55A-9C66588E6989}" srcOrd="0" destOrd="0" parTransId="{ACAF4964-62D0-476D-BCE8-745F3BCF7F8D}" sibTransId="{99476655-854B-443F-988F-F7812C60A39F}"/>
    <dgm:cxn modelId="{032C5357-BD41-4D68-B483-7A05F2502A74}" type="presOf" srcId="{C8B20E0D-B66F-41F1-B55A-9C66588E6989}" destId="{66E42A78-0AF4-4B7C-B199-080816452354}" srcOrd="0" destOrd="0" presId="urn:microsoft.com/office/officeart/2016/7/layout/VerticalHollowActionList"/>
    <dgm:cxn modelId="{33F6B95A-7722-46C1-9F76-8A839A5C19D8}" type="presOf" srcId="{F338BDCB-2488-4EC5-B61D-87A96DCD37C9}" destId="{1B8CF82F-5025-4C22-9FEE-6A2474CB906C}" srcOrd="0" destOrd="0" presId="urn:microsoft.com/office/officeart/2016/7/layout/VerticalHollowActionList"/>
    <dgm:cxn modelId="{C6AF6880-DDD5-4A91-AF28-36733D67F07C}" type="presOf" srcId="{95843AF7-1C09-4922-A782-440A9D90B96E}" destId="{5132F5AE-79FC-490A-A22D-FFD284317234}" srcOrd="0" destOrd="0" presId="urn:microsoft.com/office/officeart/2016/7/layout/VerticalHollowActionList"/>
    <dgm:cxn modelId="{5E0CFFB1-3544-464F-9A07-026E478B4CAB}" type="presOf" srcId="{69D1BF3B-61B1-4004-826A-91040F57FA4C}" destId="{43774C50-7193-4B34-B8A0-6199B6834E77}" srcOrd="0" destOrd="0" presId="urn:microsoft.com/office/officeart/2016/7/layout/VerticalHollowActionList"/>
    <dgm:cxn modelId="{0A317EC5-E4BB-498E-BB7D-100B9D381116}" type="presOf" srcId="{9488152A-8274-4F8F-8683-A50383EC036B}" destId="{AA0DD257-4D14-4F0C-903D-6A716AC030C5}" srcOrd="0" destOrd="0" presId="urn:microsoft.com/office/officeart/2016/7/layout/VerticalHollowActionList"/>
    <dgm:cxn modelId="{3C15C3C9-7469-4EF8-A303-3247143450B5}" type="presOf" srcId="{F58EBB47-3653-4446-B9DC-0D895BA2C350}" destId="{16F30E14-7DF1-41C9-9CA4-23634C9144BA}" srcOrd="0" destOrd="0" presId="urn:microsoft.com/office/officeart/2016/7/layout/VerticalHollowActionList"/>
    <dgm:cxn modelId="{474483CA-9EB4-424A-8B68-BA6359D442C4}" srcId="{F58EBB47-3653-4446-B9DC-0D895BA2C350}" destId="{F338BDCB-2488-4EC5-B61D-87A96DCD37C9}" srcOrd="3" destOrd="0" parTransId="{BF9999B1-3C80-4B4A-80B8-36F4D867A0A9}" sibTransId="{32DC528A-3DCB-4621-861D-11C5232ADF30}"/>
    <dgm:cxn modelId="{D89431E3-E2EA-4AED-A182-483914EBB451}" type="presOf" srcId="{9EC54E76-E720-418E-937C-04694003A1C7}" destId="{20B1BF91-0D58-4DAF-92C4-9393745D0273}" srcOrd="0" destOrd="0" presId="urn:microsoft.com/office/officeart/2016/7/layout/VerticalHollowActionList"/>
    <dgm:cxn modelId="{F47498E4-4245-46A1-99B0-7AF16D4F20B1}" srcId="{9EC54E76-E720-418E-937C-04694003A1C7}" destId="{1E200D45-69FA-4BEB-94DB-695D2E5E9154}" srcOrd="0" destOrd="0" parTransId="{FAB59F33-8486-484B-B045-B2CA74634E36}" sibTransId="{07AC892E-BEF0-46F3-AC16-E9C4673D14CF}"/>
    <dgm:cxn modelId="{E8C83CF1-4232-47E6-9789-C089AF1F7B18}" type="presOf" srcId="{362D5668-80F7-4553-8C72-85258E505444}" destId="{B1CE3720-3904-4EE9-A4CE-B077C8BA539C}" srcOrd="0" destOrd="0" presId="urn:microsoft.com/office/officeart/2016/7/layout/VerticalHollowActionList"/>
    <dgm:cxn modelId="{462C4AF2-F033-4A45-A20B-07082CA24A37}" type="presOf" srcId="{1E200D45-69FA-4BEB-94DB-695D2E5E9154}" destId="{2E8133FA-6C1A-4A92-B6EF-ED5BE1125955}" srcOrd="0" destOrd="0" presId="urn:microsoft.com/office/officeart/2016/7/layout/VerticalHollowActionList"/>
    <dgm:cxn modelId="{BDA355F2-C2F2-4B86-B8F0-58082156429D}" srcId="{362D5668-80F7-4553-8C72-85258E505444}" destId="{9488152A-8274-4F8F-8683-A50383EC036B}" srcOrd="0" destOrd="0" parTransId="{A8D835B5-EFA0-4966-8514-CF5D1F04A312}" sibTransId="{424C27A2-2514-4327-B828-FC59940475BD}"/>
    <dgm:cxn modelId="{0C072D1C-EE45-4E05-AF32-935853B13645}" type="presParOf" srcId="{16F30E14-7DF1-41C9-9CA4-23634C9144BA}" destId="{7C31EA58-36F6-4F4D-9CA5-36E0AB98F951}" srcOrd="0" destOrd="0" presId="urn:microsoft.com/office/officeart/2016/7/layout/VerticalHollowActionList"/>
    <dgm:cxn modelId="{AB46E5F2-9E21-4A77-9F9B-F01635BDEF5D}" type="presParOf" srcId="{7C31EA58-36F6-4F4D-9CA5-36E0AB98F951}" destId="{43774C50-7193-4B34-B8A0-6199B6834E77}" srcOrd="0" destOrd="0" presId="urn:microsoft.com/office/officeart/2016/7/layout/VerticalHollowActionList"/>
    <dgm:cxn modelId="{7D1A5685-7284-4A2E-9F64-D196E3CBB70B}" type="presParOf" srcId="{7C31EA58-36F6-4F4D-9CA5-36E0AB98F951}" destId="{66E42A78-0AF4-4B7C-B199-080816452354}" srcOrd="1" destOrd="0" presId="urn:microsoft.com/office/officeart/2016/7/layout/VerticalHollowActionList"/>
    <dgm:cxn modelId="{BA3E6B9B-82DE-46C3-B6E7-CA4751FAFE67}" type="presParOf" srcId="{16F30E14-7DF1-41C9-9CA4-23634C9144BA}" destId="{3C79C56A-BEAF-4575-B9F3-1F54EBBD7649}" srcOrd="1" destOrd="0" presId="urn:microsoft.com/office/officeart/2016/7/layout/VerticalHollowActionList"/>
    <dgm:cxn modelId="{FF386AC1-8760-457A-9E18-6FD5E25E44D5}" type="presParOf" srcId="{16F30E14-7DF1-41C9-9CA4-23634C9144BA}" destId="{DBC63BC9-3472-4050-BF58-4565CA323E50}" srcOrd="2" destOrd="0" presId="urn:microsoft.com/office/officeart/2016/7/layout/VerticalHollowActionList"/>
    <dgm:cxn modelId="{8A182ED0-A0B3-46CE-A948-EB1F36C3D640}" type="presParOf" srcId="{DBC63BC9-3472-4050-BF58-4565CA323E50}" destId="{6CB0AA75-58DA-451E-8C5E-64EF19F51ACA}" srcOrd="0" destOrd="0" presId="urn:microsoft.com/office/officeart/2016/7/layout/VerticalHollowActionList"/>
    <dgm:cxn modelId="{10A3A2AA-0048-4586-AF72-94EF1BFD9D8E}" type="presParOf" srcId="{DBC63BC9-3472-4050-BF58-4565CA323E50}" destId="{82020C24-D542-4B14-8F57-48F92AB0C883}" srcOrd="1" destOrd="0" presId="urn:microsoft.com/office/officeart/2016/7/layout/VerticalHollowActionList"/>
    <dgm:cxn modelId="{5DBFEFBD-3658-47F8-A0BE-36D98E8A928F}" type="presParOf" srcId="{16F30E14-7DF1-41C9-9CA4-23634C9144BA}" destId="{8A521E72-6FDF-45E5-AC83-B7EABF2B069F}" srcOrd="3" destOrd="0" presId="urn:microsoft.com/office/officeart/2016/7/layout/VerticalHollowActionList"/>
    <dgm:cxn modelId="{5E629755-3FF2-47BF-AA52-F1B494A105F2}" type="presParOf" srcId="{16F30E14-7DF1-41C9-9CA4-23634C9144BA}" destId="{C68C5281-3E5D-471C-8020-B2A1480B91FA}" srcOrd="4" destOrd="0" presId="urn:microsoft.com/office/officeart/2016/7/layout/VerticalHollowActionList"/>
    <dgm:cxn modelId="{E557E3CC-B1C6-4D23-AED4-9AF7742E23BD}" type="presParOf" srcId="{C68C5281-3E5D-471C-8020-B2A1480B91FA}" destId="{B1CE3720-3904-4EE9-A4CE-B077C8BA539C}" srcOrd="0" destOrd="0" presId="urn:microsoft.com/office/officeart/2016/7/layout/VerticalHollowActionList"/>
    <dgm:cxn modelId="{AF4202AA-266D-47B7-A5C6-5EB0B186D8B7}" type="presParOf" srcId="{C68C5281-3E5D-471C-8020-B2A1480B91FA}" destId="{AA0DD257-4D14-4F0C-903D-6A716AC030C5}" srcOrd="1" destOrd="0" presId="urn:microsoft.com/office/officeart/2016/7/layout/VerticalHollowActionList"/>
    <dgm:cxn modelId="{C32563A5-3806-4B2E-8E24-0BB905C3D84C}" type="presParOf" srcId="{16F30E14-7DF1-41C9-9CA4-23634C9144BA}" destId="{53FB49AB-FAB7-4FF2-9D60-9CE8FDA0A6A9}" srcOrd="5" destOrd="0" presId="urn:microsoft.com/office/officeart/2016/7/layout/VerticalHollowActionList"/>
    <dgm:cxn modelId="{32E65978-C6BF-4EF0-9770-FDEA8814CFF0}" type="presParOf" srcId="{16F30E14-7DF1-41C9-9CA4-23634C9144BA}" destId="{7855BB9C-E790-4F72-AD7B-01A12A20DD03}" srcOrd="6" destOrd="0" presId="urn:microsoft.com/office/officeart/2016/7/layout/VerticalHollowActionList"/>
    <dgm:cxn modelId="{27FD8636-DC40-42EA-9B48-56194A8D6C90}" type="presParOf" srcId="{7855BB9C-E790-4F72-AD7B-01A12A20DD03}" destId="{1B8CF82F-5025-4C22-9FEE-6A2474CB906C}" srcOrd="0" destOrd="0" presId="urn:microsoft.com/office/officeart/2016/7/layout/VerticalHollowActionList"/>
    <dgm:cxn modelId="{C77C9C9D-4164-4D56-A2ED-CBEF567DB9D9}" type="presParOf" srcId="{7855BB9C-E790-4F72-AD7B-01A12A20DD03}" destId="{5132F5AE-79FC-490A-A22D-FFD284317234}" srcOrd="1" destOrd="0" presId="urn:microsoft.com/office/officeart/2016/7/layout/VerticalHollowActionList"/>
    <dgm:cxn modelId="{915DC337-1F8A-487F-B260-D1FD9C748CE7}" type="presParOf" srcId="{16F30E14-7DF1-41C9-9CA4-23634C9144BA}" destId="{33F26719-3299-4F8A-AA8D-76484F3FB764}" srcOrd="7" destOrd="0" presId="urn:microsoft.com/office/officeart/2016/7/layout/VerticalHollowActionList"/>
    <dgm:cxn modelId="{3A9451E1-1DEA-4A1C-8B18-052377AC61BA}" type="presParOf" srcId="{16F30E14-7DF1-41C9-9CA4-23634C9144BA}" destId="{8EE9BE92-CE6F-4524-B2E2-6E83E94E6648}" srcOrd="8" destOrd="0" presId="urn:microsoft.com/office/officeart/2016/7/layout/VerticalHollowActionList"/>
    <dgm:cxn modelId="{204D0EF0-04B9-4FC7-8BB5-2470FFC16AE9}" type="presParOf" srcId="{8EE9BE92-CE6F-4524-B2E2-6E83E94E6648}" destId="{20B1BF91-0D58-4DAF-92C4-9393745D0273}" srcOrd="0" destOrd="0" presId="urn:microsoft.com/office/officeart/2016/7/layout/VerticalHollowActionList"/>
    <dgm:cxn modelId="{1DA248B8-67ED-4F2B-B22A-D203FF2E1019}" type="presParOf" srcId="{8EE9BE92-CE6F-4524-B2E2-6E83E94E6648}" destId="{2E8133FA-6C1A-4A92-B6EF-ED5BE1125955}"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8A49954-4DFC-454E-935D-E8725F7DCA5A}" type="doc">
      <dgm:prSet loTypeId="urn:microsoft.com/office/officeart/2018/2/layout/IconVerticalSolidList#3" loCatId="icon" qsTypeId="urn:microsoft.com/office/officeart/2005/8/quickstyle/simple1" qsCatId="simple" csTypeId="urn:microsoft.com/office/officeart/2005/8/colors/accent1_2" csCatId="accent1" phldr="1"/>
      <dgm:spPr/>
      <dgm:t>
        <a:bodyPr numCol="1"/>
        <a:lstStyle/>
        <a:p>
          <a:endParaRPr lang="en-US"/>
        </a:p>
      </dgm:t>
    </dgm:pt>
    <dgm:pt modelId="{38BA3D59-0674-4EF4-BE62-4D68D40DA51D}">
      <dgm:prSet/>
      <dgm:spPr/>
      <dgm:t>
        <a:bodyPr numCol="1"/>
        <a:lstStyle/>
        <a:p>
          <a:pPr>
            <a:lnSpc>
              <a:spcPct val="100000"/>
            </a:lnSpc>
          </a:pPr>
          <a:r>
            <a:rPr lang="en-GB" altLang="en-GB"/>
            <a:t>Sustainable Living: Reduce, reuse, recycle.</a:t>
          </a:r>
          <a:endParaRPr lang="en-US"/>
        </a:p>
      </dgm:t>
    </dgm:pt>
    <dgm:pt modelId="{E8B9DEC6-B194-4C6E-A710-26879D97C87F}" type="parTrans" cxnId="{9725A7D4-81FF-4F80-8780-6EE5D7F65352}">
      <dgm:prSet/>
      <dgm:spPr/>
      <dgm:t>
        <a:bodyPr numCol="1"/>
        <a:lstStyle/>
        <a:p>
          <a:endParaRPr lang="en-US"/>
        </a:p>
      </dgm:t>
    </dgm:pt>
    <dgm:pt modelId="{DC86D7A9-BA00-472B-9769-1079C225CFC6}" type="sibTrans" cxnId="{9725A7D4-81FF-4F80-8780-6EE5D7F65352}">
      <dgm:prSet/>
      <dgm:spPr/>
      <dgm:t>
        <a:bodyPr numCol="1"/>
        <a:lstStyle/>
        <a:p>
          <a:endParaRPr lang="en-US"/>
        </a:p>
      </dgm:t>
    </dgm:pt>
    <dgm:pt modelId="{C8AF9651-954A-48A8-B197-41F9FF9F7ECF}">
      <dgm:prSet/>
      <dgm:spPr/>
      <dgm:t>
        <a:bodyPr numCol="1"/>
        <a:lstStyle/>
        <a:p>
          <a:pPr>
            <a:lnSpc>
              <a:spcPct val="100000"/>
            </a:lnSpc>
          </a:pPr>
          <a:r>
            <a:rPr lang="en-GB" altLang="en-GB" dirty="0"/>
            <a:t>DIY Culture: Crafting and repairing instead of buying new.</a:t>
          </a:r>
          <a:endParaRPr lang="en-US" dirty="0"/>
        </a:p>
      </dgm:t>
    </dgm:pt>
    <dgm:pt modelId="{997A5ED4-FDFA-4DF8-866C-DE7D4C853A91}" type="parTrans" cxnId="{29296AF4-1E94-47CC-8AEB-93F7CB6384D7}">
      <dgm:prSet/>
      <dgm:spPr/>
      <dgm:t>
        <a:bodyPr numCol="1"/>
        <a:lstStyle/>
        <a:p>
          <a:endParaRPr lang="en-US"/>
        </a:p>
      </dgm:t>
    </dgm:pt>
    <dgm:pt modelId="{782FEEE4-70C6-4867-B6E9-E33403BD2914}" type="sibTrans" cxnId="{29296AF4-1E94-47CC-8AEB-93F7CB6384D7}">
      <dgm:prSet/>
      <dgm:spPr/>
      <dgm:t>
        <a:bodyPr numCol="1"/>
        <a:lstStyle/>
        <a:p>
          <a:endParaRPr lang="en-US"/>
        </a:p>
      </dgm:t>
    </dgm:pt>
    <dgm:pt modelId="{0896AB2B-2FAD-4BF5-9920-CC8CC229F637}">
      <dgm:prSet/>
      <dgm:spPr/>
      <dgm:t>
        <a:bodyPr numCol="1"/>
        <a:lstStyle/>
        <a:p>
          <a:pPr>
            <a:lnSpc>
              <a:spcPct val="100000"/>
            </a:lnSpc>
          </a:pPr>
          <a:r>
            <a:rPr lang="en-GB" altLang="en-GB" dirty="0"/>
            <a:t>Time Management: Prioritise tasks for maximum productivity.</a:t>
          </a:r>
          <a:endParaRPr lang="en-US" dirty="0"/>
        </a:p>
      </dgm:t>
    </dgm:pt>
    <dgm:pt modelId="{282AC3FF-916F-4D72-B89C-650C381BA703}" type="parTrans" cxnId="{4DAD90C0-44F4-4B8B-BD40-C1F9911D7392}">
      <dgm:prSet/>
      <dgm:spPr/>
      <dgm:t>
        <a:bodyPr numCol="1"/>
        <a:lstStyle/>
        <a:p>
          <a:endParaRPr lang="en-US"/>
        </a:p>
      </dgm:t>
    </dgm:pt>
    <dgm:pt modelId="{62B022C0-3C69-48A2-8319-8D38DABA1DDC}" type="sibTrans" cxnId="{4DAD90C0-44F4-4B8B-BD40-C1F9911D7392}">
      <dgm:prSet/>
      <dgm:spPr/>
      <dgm:t>
        <a:bodyPr numCol="1"/>
        <a:lstStyle/>
        <a:p>
          <a:endParaRPr lang="en-US"/>
        </a:p>
      </dgm:t>
    </dgm:pt>
    <dgm:pt modelId="{42C3BB29-64D9-41F0-8BBF-F82628073993}" type="pres">
      <dgm:prSet presAssocID="{68A49954-4DFC-454E-935D-E8725F7DCA5A}" presName="root" presStyleCnt="0">
        <dgm:presLayoutVars>
          <dgm:dir/>
          <dgm:resizeHandles val="exact"/>
        </dgm:presLayoutVars>
      </dgm:prSet>
      <dgm:spPr/>
    </dgm:pt>
    <dgm:pt modelId="{8C640624-C384-4577-8F6A-30AEDC3393FF}" type="pres">
      <dgm:prSet presAssocID="{38BA3D59-0674-4EF4-BE62-4D68D40DA51D}" presName="compNode" presStyleCnt="0"/>
      <dgm:spPr/>
    </dgm:pt>
    <dgm:pt modelId="{A3AE464D-0ED2-4C7D-816A-A775E795C263}" type="pres">
      <dgm:prSet presAssocID="{38BA3D59-0674-4EF4-BE62-4D68D40DA51D}" presName="bgRect" presStyleLbl="bgShp" presStyleIdx="0" presStyleCnt="3"/>
      <dgm:spPr/>
    </dgm:pt>
    <dgm:pt modelId="{CD5C2E8D-503A-4FB6-B6C7-5F0500CD02C5}" type="pres">
      <dgm:prSet presAssocID="{38BA3D59-0674-4EF4-BE62-4D68D40DA51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Recycle Sign"/>
        </a:ext>
      </dgm:extLst>
    </dgm:pt>
    <dgm:pt modelId="{B96C8117-54F2-4576-A64A-51B1CCE2E8E6}" type="pres">
      <dgm:prSet presAssocID="{38BA3D59-0674-4EF4-BE62-4D68D40DA51D}" presName="spaceRect" presStyleCnt="0"/>
      <dgm:spPr/>
    </dgm:pt>
    <dgm:pt modelId="{A96EF520-1A4B-469E-878C-B6577098F391}" type="pres">
      <dgm:prSet presAssocID="{38BA3D59-0674-4EF4-BE62-4D68D40DA51D}" presName="parTx" presStyleLbl="revTx" presStyleIdx="0" presStyleCnt="3">
        <dgm:presLayoutVars>
          <dgm:chMax val="0"/>
          <dgm:chPref val="0"/>
        </dgm:presLayoutVars>
      </dgm:prSet>
      <dgm:spPr/>
    </dgm:pt>
    <dgm:pt modelId="{BC77DF57-BD1F-484E-8235-B21D26140AFE}" type="pres">
      <dgm:prSet presAssocID="{DC86D7A9-BA00-472B-9769-1079C225CFC6}" presName="sibTrans" presStyleCnt="0"/>
      <dgm:spPr/>
    </dgm:pt>
    <dgm:pt modelId="{E4EC096D-1FE0-4A9B-949C-0B4C8AFB983D}" type="pres">
      <dgm:prSet presAssocID="{C8AF9651-954A-48A8-B197-41F9FF9F7ECF}" presName="compNode" presStyleCnt="0"/>
      <dgm:spPr/>
    </dgm:pt>
    <dgm:pt modelId="{0AAC107A-9BB5-4977-BB37-222856A46794}" type="pres">
      <dgm:prSet presAssocID="{C8AF9651-954A-48A8-B197-41F9FF9F7ECF}" presName="bgRect" presStyleLbl="bgShp" presStyleIdx="1" presStyleCnt="3"/>
      <dgm:spPr/>
    </dgm:pt>
    <dgm:pt modelId="{C38BE477-83B6-400B-BC47-130ED32176C7}" type="pres">
      <dgm:prSet presAssocID="{C8AF9651-954A-48A8-B197-41F9FF9F7EC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elder"/>
        </a:ext>
      </dgm:extLst>
    </dgm:pt>
    <dgm:pt modelId="{BE77927E-ACF6-4E76-BF82-BDD08E6536B1}" type="pres">
      <dgm:prSet presAssocID="{C8AF9651-954A-48A8-B197-41F9FF9F7ECF}" presName="spaceRect" presStyleCnt="0"/>
      <dgm:spPr/>
    </dgm:pt>
    <dgm:pt modelId="{CE9C5E08-6F85-42A3-97A0-FF08AD049882}" type="pres">
      <dgm:prSet presAssocID="{C8AF9651-954A-48A8-B197-41F9FF9F7ECF}" presName="parTx" presStyleLbl="revTx" presStyleIdx="1" presStyleCnt="3">
        <dgm:presLayoutVars>
          <dgm:chMax val="0"/>
          <dgm:chPref val="0"/>
        </dgm:presLayoutVars>
      </dgm:prSet>
      <dgm:spPr/>
    </dgm:pt>
    <dgm:pt modelId="{5C8FA327-9E71-45DB-8C46-C8B11A4A83F9}" type="pres">
      <dgm:prSet presAssocID="{782FEEE4-70C6-4867-B6E9-E33403BD2914}" presName="sibTrans" presStyleCnt="0"/>
      <dgm:spPr/>
    </dgm:pt>
    <dgm:pt modelId="{B2A63465-7882-4945-A7D4-2F5A8D3DBD08}" type="pres">
      <dgm:prSet presAssocID="{0896AB2B-2FAD-4BF5-9920-CC8CC229F637}" presName="compNode" presStyleCnt="0"/>
      <dgm:spPr/>
    </dgm:pt>
    <dgm:pt modelId="{92B5828C-255E-451B-92EB-8ACBC1078639}" type="pres">
      <dgm:prSet presAssocID="{0896AB2B-2FAD-4BF5-9920-CC8CC229F637}" presName="bgRect" presStyleLbl="bgShp" presStyleIdx="2" presStyleCnt="3"/>
      <dgm:spPr/>
    </dgm:pt>
    <dgm:pt modelId="{7018DEB0-8368-4F36-9838-096A3661447B}" type="pres">
      <dgm:prSet presAssocID="{0896AB2B-2FAD-4BF5-9920-CC8CC229F63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topwatch"/>
        </a:ext>
      </dgm:extLst>
    </dgm:pt>
    <dgm:pt modelId="{4B972D79-11AD-445B-9A2A-CA579E60416B}" type="pres">
      <dgm:prSet presAssocID="{0896AB2B-2FAD-4BF5-9920-CC8CC229F637}" presName="spaceRect" presStyleCnt="0"/>
      <dgm:spPr/>
    </dgm:pt>
    <dgm:pt modelId="{684F152E-270B-4518-89C4-597E54049757}" type="pres">
      <dgm:prSet presAssocID="{0896AB2B-2FAD-4BF5-9920-CC8CC229F637}" presName="parTx" presStyleLbl="revTx" presStyleIdx="2" presStyleCnt="3">
        <dgm:presLayoutVars>
          <dgm:chMax val="0"/>
          <dgm:chPref val="0"/>
        </dgm:presLayoutVars>
      </dgm:prSet>
      <dgm:spPr/>
    </dgm:pt>
  </dgm:ptLst>
  <dgm:cxnLst>
    <dgm:cxn modelId="{6B401D4E-6AB5-4201-8FF2-5256923754A7}" type="presOf" srcId="{38BA3D59-0674-4EF4-BE62-4D68D40DA51D}" destId="{A96EF520-1A4B-469E-878C-B6577098F391}" srcOrd="0" destOrd="0" presId="urn:microsoft.com/office/officeart/2018/2/layout/IconVerticalSolidList#3"/>
    <dgm:cxn modelId="{0E7A6153-8DAC-41D6-A818-967DA39B6D41}" type="presOf" srcId="{0896AB2B-2FAD-4BF5-9920-CC8CC229F637}" destId="{684F152E-270B-4518-89C4-597E54049757}" srcOrd="0" destOrd="0" presId="urn:microsoft.com/office/officeart/2018/2/layout/IconVerticalSolidList#3"/>
    <dgm:cxn modelId="{4DAD90C0-44F4-4B8B-BD40-C1F9911D7392}" srcId="{68A49954-4DFC-454E-935D-E8725F7DCA5A}" destId="{0896AB2B-2FAD-4BF5-9920-CC8CC229F637}" srcOrd="2" destOrd="0" parTransId="{282AC3FF-916F-4D72-B89C-650C381BA703}" sibTransId="{62B022C0-3C69-48A2-8319-8D38DABA1DDC}"/>
    <dgm:cxn modelId="{9725A7D4-81FF-4F80-8780-6EE5D7F65352}" srcId="{68A49954-4DFC-454E-935D-E8725F7DCA5A}" destId="{38BA3D59-0674-4EF4-BE62-4D68D40DA51D}" srcOrd="0" destOrd="0" parTransId="{E8B9DEC6-B194-4C6E-A710-26879D97C87F}" sibTransId="{DC86D7A9-BA00-472B-9769-1079C225CFC6}"/>
    <dgm:cxn modelId="{29296AF4-1E94-47CC-8AEB-93F7CB6384D7}" srcId="{68A49954-4DFC-454E-935D-E8725F7DCA5A}" destId="{C8AF9651-954A-48A8-B197-41F9FF9F7ECF}" srcOrd="1" destOrd="0" parTransId="{997A5ED4-FDFA-4DF8-866C-DE7D4C853A91}" sibTransId="{782FEEE4-70C6-4867-B6E9-E33403BD2914}"/>
    <dgm:cxn modelId="{76AFA1F8-9C65-4938-87A5-8564A0237DDA}" type="presOf" srcId="{C8AF9651-954A-48A8-B197-41F9FF9F7ECF}" destId="{CE9C5E08-6F85-42A3-97A0-FF08AD049882}" srcOrd="0" destOrd="0" presId="urn:microsoft.com/office/officeart/2018/2/layout/IconVerticalSolidList#3"/>
    <dgm:cxn modelId="{4C463AFD-50BF-42D1-ADE0-37B16B3DBDC3}" type="presOf" srcId="{68A49954-4DFC-454E-935D-E8725F7DCA5A}" destId="{42C3BB29-64D9-41F0-8BBF-F82628073993}" srcOrd="0" destOrd="0" presId="urn:microsoft.com/office/officeart/2018/2/layout/IconVerticalSolidList#3"/>
    <dgm:cxn modelId="{B87A3E13-BBEC-4D44-A866-2575A6EFCFB1}" type="presParOf" srcId="{42C3BB29-64D9-41F0-8BBF-F82628073993}" destId="{8C640624-C384-4577-8F6A-30AEDC3393FF}" srcOrd="0" destOrd="0" presId="urn:microsoft.com/office/officeart/2018/2/layout/IconVerticalSolidList#3"/>
    <dgm:cxn modelId="{BDA47964-14C7-4E35-9072-7D2D11F15843}" type="presParOf" srcId="{8C640624-C384-4577-8F6A-30AEDC3393FF}" destId="{A3AE464D-0ED2-4C7D-816A-A775E795C263}" srcOrd="0" destOrd="0" presId="urn:microsoft.com/office/officeart/2018/2/layout/IconVerticalSolidList#3"/>
    <dgm:cxn modelId="{D458FE23-A307-441C-A12E-A968E3C3832B}" type="presParOf" srcId="{8C640624-C384-4577-8F6A-30AEDC3393FF}" destId="{CD5C2E8D-503A-4FB6-B6C7-5F0500CD02C5}" srcOrd="1" destOrd="0" presId="urn:microsoft.com/office/officeart/2018/2/layout/IconVerticalSolidList#3"/>
    <dgm:cxn modelId="{68E9219B-3EBA-4BC4-BBF7-3E729797F0C4}" type="presParOf" srcId="{8C640624-C384-4577-8F6A-30AEDC3393FF}" destId="{B96C8117-54F2-4576-A64A-51B1CCE2E8E6}" srcOrd="2" destOrd="0" presId="urn:microsoft.com/office/officeart/2018/2/layout/IconVerticalSolidList#3"/>
    <dgm:cxn modelId="{6EB2237F-0915-4B5F-B0A2-5094971A198F}" type="presParOf" srcId="{8C640624-C384-4577-8F6A-30AEDC3393FF}" destId="{A96EF520-1A4B-469E-878C-B6577098F391}" srcOrd="3" destOrd="0" presId="urn:microsoft.com/office/officeart/2018/2/layout/IconVerticalSolidList#3"/>
    <dgm:cxn modelId="{64C0E390-6E91-41C3-967E-EE16CD9D12D7}" type="presParOf" srcId="{42C3BB29-64D9-41F0-8BBF-F82628073993}" destId="{BC77DF57-BD1F-484E-8235-B21D26140AFE}" srcOrd="1" destOrd="0" presId="urn:microsoft.com/office/officeart/2018/2/layout/IconVerticalSolidList#3"/>
    <dgm:cxn modelId="{A85A4DCA-42C8-4848-A1F2-775F65022427}" type="presParOf" srcId="{42C3BB29-64D9-41F0-8BBF-F82628073993}" destId="{E4EC096D-1FE0-4A9B-949C-0B4C8AFB983D}" srcOrd="2" destOrd="0" presId="urn:microsoft.com/office/officeart/2018/2/layout/IconVerticalSolidList#3"/>
    <dgm:cxn modelId="{02103E86-5F5C-478B-9D11-AA255A18D9F5}" type="presParOf" srcId="{E4EC096D-1FE0-4A9B-949C-0B4C8AFB983D}" destId="{0AAC107A-9BB5-4977-BB37-222856A46794}" srcOrd="0" destOrd="0" presId="urn:microsoft.com/office/officeart/2018/2/layout/IconVerticalSolidList#3"/>
    <dgm:cxn modelId="{79EBBABB-0CFF-4A92-AD6A-D757C4B50099}" type="presParOf" srcId="{E4EC096D-1FE0-4A9B-949C-0B4C8AFB983D}" destId="{C38BE477-83B6-400B-BC47-130ED32176C7}" srcOrd="1" destOrd="0" presId="urn:microsoft.com/office/officeart/2018/2/layout/IconVerticalSolidList#3"/>
    <dgm:cxn modelId="{D1FAF2EE-AAEB-45ED-80F3-A9FE63DA0EBB}" type="presParOf" srcId="{E4EC096D-1FE0-4A9B-949C-0B4C8AFB983D}" destId="{BE77927E-ACF6-4E76-BF82-BDD08E6536B1}" srcOrd="2" destOrd="0" presId="urn:microsoft.com/office/officeart/2018/2/layout/IconVerticalSolidList#3"/>
    <dgm:cxn modelId="{2DF1BE40-50B7-48AF-87FB-4F358F8BDCBF}" type="presParOf" srcId="{E4EC096D-1FE0-4A9B-949C-0B4C8AFB983D}" destId="{CE9C5E08-6F85-42A3-97A0-FF08AD049882}" srcOrd="3" destOrd="0" presId="urn:microsoft.com/office/officeart/2018/2/layout/IconVerticalSolidList#3"/>
    <dgm:cxn modelId="{14DFA653-81F6-492B-9CAF-14421CD4C5CF}" type="presParOf" srcId="{42C3BB29-64D9-41F0-8BBF-F82628073993}" destId="{5C8FA327-9E71-45DB-8C46-C8B11A4A83F9}" srcOrd="3" destOrd="0" presId="urn:microsoft.com/office/officeart/2018/2/layout/IconVerticalSolidList#3"/>
    <dgm:cxn modelId="{00BB5D7A-7555-4D21-84FC-DAFBFFA70F9F}" type="presParOf" srcId="{42C3BB29-64D9-41F0-8BBF-F82628073993}" destId="{B2A63465-7882-4945-A7D4-2F5A8D3DBD08}" srcOrd="4" destOrd="0" presId="urn:microsoft.com/office/officeart/2018/2/layout/IconVerticalSolidList#3"/>
    <dgm:cxn modelId="{CAC1FC1B-E86E-46CB-92D3-7C3A3DB6EE6E}" type="presParOf" srcId="{B2A63465-7882-4945-A7D4-2F5A8D3DBD08}" destId="{92B5828C-255E-451B-92EB-8ACBC1078639}" srcOrd="0" destOrd="0" presId="urn:microsoft.com/office/officeart/2018/2/layout/IconVerticalSolidList#3"/>
    <dgm:cxn modelId="{D91A963D-20C0-480C-A150-DCD8CF0241DD}" type="presParOf" srcId="{B2A63465-7882-4945-A7D4-2F5A8D3DBD08}" destId="{7018DEB0-8368-4F36-9838-096A3661447B}" srcOrd="1" destOrd="0" presId="urn:microsoft.com/office/officeart/2018/2/layout/IconVerticalSolidList#3"/>
    <dgm:cxn modelId="{9F5C1851-45D9-4C0A-8182-97153854F6A3}" type="presParOf" srcId="{B2A63465-7882-4945-A7D4-2F5A8D3DBD08}" destId="{4B972D79-11AD-445B-9A2A-CA579E60416B}" srcOrd="2" destOrd="0" presId="urn:microsoft.com/office/officeart/2018/2/layout/IconVerticalSolidList#3"/>
    <dgm:cxn modelId="{BAE9082F-0CAE-4106-9F22-46A26CF625D6}" type="presParOf" srcId="{B2A63465-7882-4945-A7D4-2F5A8D3DBD08}" destId="{684F152E-270B-4518-89C4-597E54049757}" srcOrd="3" destOrd="0" presId="urn:microsoft.com/office/officeart/2018/2/layout/IconVerticalSolid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A41DB62-219A-40C4-BF55-CF36855B5AA9}" type="doc">
      <dgm:prSet loTypeId="urn:microsoft.com/office/officeart/2018/2/layout/IconVerticalSolidList#4" loCatId="icon" qsTypeId="urn:microsoft.com/office/officeart/2005/8/quickstyle/simple1" qsCatId="simple" csTypeId="urn:microsoft.com/office/officeart/2005/8/colors/accent1_2" csCatId="accent1" phldr="1"/>
      <dgm:spPr/>
      <dgm:t>
        <a:bodyPr numCol="1"/>
        <a:lstStyle/>
        <a:p>
          <a:endParaRPr lang="en-US"/>
        </a:p>
      </dgm:t>
    </dgm:pt>
    <dgm:pt modelId="{997B32F5-BEC5-4587-A56C-71CE15644C58}">
      <dgm:prSet/>
      <dgm:spPr/>
      <dgm:t>
        <a:bodyPr numCol="1"/>
        <a:lstStyle/>
        <a:p>
          <a:pPr>
            <a:lnSpc>
              <a:spcPct val="100000"/>
            </a:lnSpc>
          </a:pPr>
          <a:r>
            <a:rPr lang="en-GB" altLang="en-GB"/>
            <a:t>Fear of Failure: Overcoming the fear of making mistakes.</a:t>
          </a:r>
          <a:endParaRPr lang="en-US"/>
        </a:p>
      </dgm:t>
    </dgm:pt>
    <dgm:pt modelId="{29E27EE4-5FBE-4536-81B0-E34AE9F2BA7D}" type="parTrans" cxnId="{551E4CAF-3A0D-484E-8D80-B3B0A478C71F}">
      <dgm:prSet/>
      <dgm:spPr/>
      <dgm:t>
        <a:bodyPr numCol="1"/>
        <a:lstStyle/>
        <a:p>
          <a:endParaRPr lang="en-US"/>
        </a:p>
      </dgm:t>
    </dgm:pt>
    <dgm:pt modelId="{8D11D97C-7E3C-4F84-9D74-6BB16FFB00A9}" type="sibTrans" cxnId="{551E4CAF-3A0D-484E-8D80-B3B0A478C71F}">
      <dgm:prSet/>
      <dgm:spPr/>
      <dgm:t>
        <a:bodyPr numCol="1"/>
        <a:lstStyle/>
        <a:p>
          <a:endParaRPr lang="en-US"/>
        </a:p>
      </dgm:t>
    </dgm:pt>
    <dgm:pt modelId="{D4516F9F-B18B-420B-92D3-8AAED79C5460}">
      <dgm:prSet/>
      <dgm:spPr/>
      <dgm:t>
        <a:bodyPr numCol="1"/>
        <a:lstStyle/>
        <a:p>
          <a:pPr>
            <a:lnSpc>
              <a:spcPct val="100000"/>
            </a:lnSpc>
          </a:pPr>
          <a:r>
            <a:rPr lang="en-GB" altLang="en-GB"/>
            <a:t>Lack of Creativity: Encouraging a culture of innovation.</a:t>
          </a:r>
          <a:endParaRPr lang="en-US"/>
        </a:p>
      </dgm:t>
    </dgm:pt>
    <dgm:pt modelId="{AE0C7A70-E7FC-4A73-9DA1-39A0942110EB}" type="parTrans" cxnId="{603A5132-362D-434D-B25F-94D4E85C7C84}">
      <dgm:prSet/>
      <dgm:spPr/>
      <dgm:t>
        <a:bodyPr numCol="1"/>
        <a:lstStyle/>
        <a:p>
          <a:endParaRPr lang="en-US"/>
        </a:p>
      </dgm:t>
    </dgm:pt>
    <dgm:pt modelId="{25376C02-903F-4B99-B345-58E9922B7792}" type="sibTrans" cxnId="{603A5132-362D-434D-B25F-94D4E85C7C84}">
      <dgm:prSet/>
      <dgm:spPr/>
      <dgm:t>
        <a:bodyPr numCol="1"/>
        <a:lstStyle/>
        <a:p>
          <a:endParaRPr lang="en-US"/>
        </a:p>
      </dgm:t>
    </dgm:pt>
    <dgm:pt modelId="{54F47310-53A4-407B-B3D8-1A6EB9E2823B}">
      <dgm:prSet/>
      <dgm:spPr/>
      <dgm:t>
        <a:bodyPr numCol="1"/>
        <a:lstStyle/>
        <a:p>
          <a:pPr>
            <a:lnSpc>
              <a:spcPct val="100000"/>
            </a:lnSpc>
          </a:pPr>
          <a:r>
            <a:rPr lang="en-GB" altLang="en-GB"/>
            <a:t>Resistance to Change: Promoting adaptability.</a:t>
          </a:r>
          <a:endParaRPr lang="en-US"/>
        </a:p>
      </dgm:t>
    </dgm:pt>
    <dgm:pt modelId="{3A7B1B64-0FC8-4A0E-8B56-57D119DAC374}" type="parTrans" cxnId="{FE77AF14-2678-4D8E-BACE-FBF8CEB06E72}">
      <dgm:prSet/>
      <dgm:spPr/>
      <dgm:t>
        <a:bodyPr numCol="1"/>
        <a:lstStyle/>
        <a:p>
          <a:endParaRPr lang="en-US"/>
        </a:p>
      </dgm:t>
    </dgm:pt>
    <dgm:pt modelId="{559458E9-DFA0-4C1C-84A6-BECF82AAB1CD}" type="sibTrans" cxnId="{FE77AF14-2678-4D8E-BACE-FBF8CEB06E72}">
      <dgm:prSet/>
      <dgm:spPr/>
      <dgm:t>
        <a:bodyPr numCol="1"/>
        <a:lstStyle/>
        <a:p>
          <a:endParaRPr lang="en-US"/>
        </a:p>
      </dgm:t>
    </dgm:pt>
    <dgm:pt modelId="{29166DDC-7425-4388-8F45-2E1CBCE233D5}" type="pres">
      <dgm:prSet presAssocID="{1A41DB62-219A-40C4-BF55-CF36855B5AA9}" presName="root" presStyleCnt="0">
        <dgm:presLayoutVars>
          <dgm:dir/>
          <dgm:resizeHandles val="exact"/>
        </dgm:presLayoutVars>
      </dgm:prSet>
      <dgm:spPr/>
    </dgm:pt>
    <dgm:pt modelId="{8B72D9C1-62ED-4B97-AB05-C1076A35387B}" type="pres">
      <dgm:prSet presAssocID="{997B32F5-BEC5-4587-A56C-71CE15644C58}" presName="compNode" presStyleCnt="0"/>
      <dgm:spPr/>
    </dgm:pt>
    <dgm:pt modelId="{C5EA165B-B0DA-4E80-AFB0-9C24EE914F79}" type="pres">
      <dgm:prSet presAssocID="{997B32F5-BEC5-4587-A56C-71CE15644C58}" presName="bgRect" presStyleLbl="bgShp" presStyleIdx="0" presStyleCnt="3"/>
      <dgm:spPr/>
    </dgm:pt>
    <dgm:pt modelId="{EBCB6E51-671D-42D0-A0D7-038190AA9908}" type="pres">
      <dgm:prSet presAssocID="{997B32F5-BEC5-4587-A56C-71CE15644C58}"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Danger"/>
        </a:ext>
      </dgm:extLst>
    </dgm:pt>
    <dgm:pt modelId="{6515366B-436A-4FDD-874D-CF074D1F99DF}" type="pres">
      <dgm:prSet presAssocID="{997B32F5-BEC5-4587-A56C-71CE15644C58}" presName="spaceRect" presStyleCnt="0"/>
      <dgm:spPr/>
    </dgm:pt>
    <dgm:pt modelId="{E7E483DE-0524-41BE-8CF5-D2CB84F3E998}" type="pres">
      <dgm:prSet presAssocID="{997B32F5-BEC5-4587-A56C-71CE15644C58}" presName="parTx" presStyleLbl="revTx" presStyleIdx="0" presStyleCnt="3">
        <dgm:presLayoutVars>
          <dgm:chMax val="0"/>
          <dgm:chPref val="0"/>
        </dgm:presLayoutVars>
      </dgm:prSet>
      <dgm:spPr/>
    </dgm:pt>
    <dgm:pt modelId="{4C926581-3446-432B-870E-037E8E6559C0}" type="pres">
      <dgm:prSet presAssocID="{8D11D97C-7E3C-4F84-9D74-6BB16FFB00A9}" presName="sibTrans" presStyleCnt="0"/>
      <dgm:spPr/>
    </dgm:pt>
    <dgm:pt modelId="{E2C49B31-3007-41AE-B612-CCEFD54EB3A4}" type="pres">
      <dgm:prSet presAssocID="{D4516F9F-B18B-420B-92D3-8AAED79C5460}" presName="compNode" presStyleCnt="0"/>
      <dgm:spPr/>
    </dgm:pt>
    <dgm:pt modelId="{DC815597-D811-4FA9-A2C5-6D9BFECB81DD}" type="pres">
      <dgm:prSet presAssocID="{D4516F9F-B18B-420B-92D3-8AAED79C5460}" presName="bgRect" presStyleLbl="bgShp" presStyleIdx="1" presStyleCnt="3"/>
      <dgm:spPr/>
    </dgm:pt>
    <dgm:pt modelId="{7BA6F49F-BF5B-4F51-8672-44EE2DEA0FC5}" type="pres">
      <dgm:prSet presAssocID="{D4516F9F-B18B-420B-92D3-8AAED79C5460}"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Brainstorm"/>
        </a:ext>
      </dgm:extLst>
    </dgm:pt>
    <dgm:pt modelId="{77B0D57A-836C-4689-8223-7D41E755BB33}" type="pres">
      <dgm:prSet presAssocID="{D4516F9F-B18B-420B-92D3-8AAED79C5460}" presName="spaceRect" presStyleCnt="0"/>
      <dgm:spPr/>
    </dgm:pt>
    <dgm:pt modelId="{39DBBF0E-6AAC-412B-A4D2-4347E3E0AC47}" type="pres">
      <dgm:prSet presAssocID="{D4516F9F-B18B-420B-92D3-8AAED79C5460}" presName="parTx" presStyleLbl="revTx" presStyleIdx="1" presStyleCnt="3">
        <dgm:presLayoutVars>
          <dgm:chMax val="0"/>
          <dgm:chPref val="0"/>
        </dgm:presLayoutVars>
      </dgm:prSet>
      <dgm:spPr/>
    </dgm:pt>
    <dgm:pt modelId="{C330B50A-2BB7-48C3-A03D-3EFD2B74BAD1}" type="pres">
      <dgm:prSet presAssocID="{25376C02-903F-4B99-B345-58E9922B7792}" presName="sibTrans" presStyleCnt="0"/>
      <dgm:spPr/>
    </dgm:pt>
    <dgm:pt modelId="{11EA5B57-AB95-412C-A5CA-789E284D11E0}" type="pres">
      <dgm:prSet presAssocID="{54F47310-53A4-407B-B3D8-1A6EB9E2823B}" presName="compNode" presStyleCnt="0"/>
      <dgm:spPr/>
    </dgm:pt>
    <dgm:pt modelId="{11FB3FFC-7411-4485-B610-F2190A493376}" type="pres">
      <dgm:prSet presAssocID="{54F47310-53A4-407B-B3D8-1A6EB9E2823B}" presName="bgRect" presStyleLbl="bgShp" presStyleIdx="2" presStyleCnt="3"/>
      <dgm:spPr/>
    </dgm:pt>
    <dgm:pt modelId="{1F931E23-C02C-41BC-AEFF-6B7A2B7DCF72}" type="pres">
      <dgm:prSet presAssocID="{54F47310-53A4-407B-B3D8-1A6EB9E2823B}"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Minimize"/>
        </a:ext>
      </dgm:extLst>
    </dgm:pt>
    <dgm:pt modelId="{79E225DD-73E2-41F8-8453-AA34E6621A04}" type="pres">
      <dgm:prSet presAssocID="{54F47310-53A4-407B-B3D8-1A6EB9E2823B}" presName="spaceRect" presStyleCnt="0"/>
      <dgm:spPr/>
    </dgm:pt>
    <dgm:pt modelId="{1617D32B-6058-4E54-809C-B6B74A1247D4}" type="pres">
      <dgm:prSet presAssocID="{54F47310-53A4-407B-B3D8-1A6EB9E2823B}" presName="parTx" presStyleLbl="revTx" presStyleIdx="2" presStyleCnt="3">
        <dgm:presLayoutVars>
          <dgm:chMax val="0"/>
          <dgm:chPref val="0"/>
        </dgm:presLayoutVars>
      </dgm:prSet>
      <dgm:spPr/>
    </dgm:pt>
  </dgm:ptLst>
  <dgm:cxnLst>
    <dgm:cxn modelId="{FE77AF14-2678-4D8E-BACE-FBF8CEB06E72}" srcId="{1A41DB62-219A-40C4-BF55-CF36855B5AA9}" destId="{54F47310-53A4-407B-B3D8-1A6EB9E2823B}" srcOrd="2" destOrd="0" parTransId="{3A7B1B64-0FC8-4A0E-8B56-57D119DAC374}" sibTransId="{559458E9-DFA0-4C1C-84A6-BECF82AAB1CD}"/>
    <dgm:cxn modelId="{603A5132-362D-434D-B25F-94D4E85C7C84}" srcId="{1A41DB62-219A-40C4-BF55-CF36855B5AA9}" destId="{D4516F9F-B18B-420B-92D3-8AAED79C5460}" srcOrd="1" destOrd="0" parTransId="{AE0C7A70-E7FC-4A73-9DA1-39A0942110EB}" sibTransId="{25376C02-903F-4B99-B345-58E9922B7792}"/>
    <dgm:cxn modelId="{C2FE4F3A-F20B-43C8-AD15-05D620C8B389}" type="presOf" srcId="{1A41DB62-219A-40C4-BF55-CF36855B5AA9}" destId="{29166DDC-7425-4388-8F45-2E1CBCE233D5}" srcOrd="0" destOrd="0" presId="urn:microsoft.com/office/officeart/2018/2/layout/IconVerticalSolidList#4"/>
    <dgm:cxn modelId="{04AD3289-5195-4708-8067-D95165421724}" type="presOf" srcId="{54F47310-53A4-407B-B3D8-1A6EB9E2823B}" destId="{1617D32B-6058-4E54-809C-B6B74A1247D4}" srcOrd="0" destOrd="0" presId="urn:microsoft.com/office/officeart/2018/2/layout/IconVerticalSolidList#4"/>
    <dgm:cxn modelId="{551E4CAF-3A0D-484E-8D80-B3B0A478C71F}" srcId="{1A41DB62-219A-40C4-BF55-CF36855B5AA9}" destId="{997B32F5-BEC5-4587-A56C-71CE15644C58}" srcOrd="0" destOrd="0" parTransId="{29E27EE4-5FBE-4536-81B0-E34AE9F2BA7D}" sibTransId="{8D11D97C-7E3C-4F84-9D74-6BB16FFB00A9}"/>
    <dgm:cxn modelId="{D96DE4B5-FD34-47CB-AEC1-46844EA0168B}" type="presOf" srcId="{D4516F9F-B18B-420B-92D3-8AAED79C5460}" destId="{39DBBF0E-6AAC-412B-A4D2-4347E3E0AC47}" srcOrd="0" destOrd="0" presId="urn:microsoft.com/office/officeart/2018/2/layout/IconVerticalSolidList#4"/>
    <dgm:cxn modelId="{B55D0BFE-2EF5-4FD9-98E7-E1749ABA6029}" type="presOf" srcId="{997B32F5-BEC5-4587-A56C-71CE15644C58}" destId="{E7E483DE-0524-41BE-8CF5-D2CB84F3E998}" srcOrd="0" destOrd="0" presId="urn:microsoft.com/office/officeart/2018/2/layout/IconVerticalSolidList#4"/>
    <dgm:cxn modelId="{BB164044-E800-45B2-A038-E1CDD75D661E}" type="presParOf" srcId="{29166DDC-7425-4388-8F45-2E1CBCE233D5}" destId="{8B72D9C1-62ED-4B97-AB05-C1076A35387B}" srcOrd="0" destOrd="0" presId="urn:microsoft.com/office/officeart/2018/2/layout/IconVerticalSolidList#4"/>
    <dgm:cxn modelId="{9677964A-D094-44E6-A09C-A3FC0A33E0AC}" type="presParOf" srcId="{8B72D9C1-62ED-4B97-AB05-C1076A35387B}" destId="{C5EA165B-B0DA-4E80-AFB0-9C24EE914F79}" srcOrd="0" destOrd="0" presId="urn:microsoft.com/office/officeart/2018/2/layout/IconVerticalSolidList#4"/>
    <dgm:cxn modelId="{73D7B1A1-F3EE-461C-A29E-3720CA63B28B}" type="presParOf" srcId="{8B72D9C1-62ED-4B97-AB05-C1076A35387B}" destId="{EBCB6E51-671D-42D0-A0D7-038190AA9908}" srcOrd="1" destOrd="0" presId="urn:microsoft.com/office/officeart/2018/2/layout/IconVerticalSolidList#4"/>
    <dgm:cxn modelId="{21E04A75-C9FF-434B-A4D2-BBDCD0B5C83B}" type="presParOf" srcId="{8B72D9C1-62ED-4B97-AB05-C1076A35387B}" destId="{6515366B-436A-4FDD-874D-CF074D1F99DF}" srcOrd="2" destOrd="0" presId="urn:microsoft.com/office/officeart/2018/2/layout/IconVerticalSolidList#4"/>
    <dgm:cxn modelId="{C92AFECB-126A-44FA-8F95-E4078BADEED1}" type="presParOf" srcId="{8B72D9C1-62ED-4B97-AB05-C1076A35387B}" destId="{E7E483DE-0524-41BE-8CF5-D2CB84F3E998}" srcOrd="3" destOrd="0" presId="urn:microsoft.com/office/officeart/2018/2/layout/IconVerticalSolidList#4"/>
    <dgm:cxn modelId="{4678AE90-350A-45F6-AD61-BFC2FB76A731}" type="presParOf" srcId="{29166DDC-7425-4388-8F45-2E1CBCE233D5}" destId="{4C926581-3446-432B-870E-037E8E6559C0}" srcOrd="1" destOrd="0" presId="urn:microsoft.com/office/officeart/2018/2/layout/IconVerticalSolidList#4"/>
    <dgm:cxn modelId="{C8F44F7E-013C-4AA3-8C79-80F83DE99355}" type="presParOf" srcId="{29166DDC-7425-4388-8F45-2E1CBCE233D5}" destId="{E2C49B31-3007-41AE-B612-CCEFD54EB3A4}" srcOrd="2" destOrd="0" presId="urn:microsoft.com/office/officeart/2018/2/layout/IconVerticalSolidList#4"/>
    <dgm:cxn modelId="{4523D2ED-094F-4B5F-B05F-32D7D5D2E20B}" type="presParOf" srcId="{E2C49B31-3007-41AE-B612-CCEFD54EB3A4}" destId="{DC815597-D811-4FA9-A2C5-6D9BFECB81DD}" srcOrd="0" destOrd="0" presId="urn:microsoft.com/office/officeart/2018/2/layout/IconVerticalSolidList#4"/>
    <dgm:cxn modelId="{40611C3B-10B3-4410-8E82-96146F2A3081}" type="presParOf" srcId="{E2C49B31-3007-41AE-B612-CCEFD54EB3A4}" destId="{7BA6F49F-BF5B-4F51-8672-44EE2DEA0FC5}" srcOrd="1" destOrd="0" presId="urn:microsoft.com/office/officeart/2018/2/layout/IconVerticalSolidList#4"/>
    <dgm:cxn modelId="{C59885FD-5D16-4D34-B7D9-0872EF3FC97F}" type="presParOf" srcId="{E2C49B31-3007-41AE-B612-CCEFD54EB3A4}" destId="{77B0D57A-836C-4689-8223-7D41E755BB33}" srcOrd="2" destOrd="0" presId="urn:microsoft.com/office/officeart/2018/2/layout/IconVerticalSolidList#4"/>
    <dgm:cxn modelId="{2EA36626-E685-425A-9493-7BA8E0F92931}" type="presParOf" srcId="{E2C49B31-3007-41AE-B612-CCEFD54EB3A4}" destId="{39DBBF0E-6AAC-412B-A4D2-4347E3E0AC47}" srcOrd="3" destOrd="0" presId="urn:microsoft.com/office/officeart/2018/2/layout/IconVerticalSolidList#4"/>
    <dgm:cxn modelId="{24676E4F-E482-489C-B625-8B93DC8C4BB9}" type="presParOf" srcId="{29166DDC-7425-4388-8F45-2E1CBCE233D5}" destId="{C330B50A-2BB7-48C3-A03D-3EFD2B74BAD1}" srcOrd="3" destOrd="0" presId="urn:microsoft.com/office/officeart/2018/2/layout/IconVerticalSolidList#4"/>
    <dgm:cxn modelId="{57A1FDA0-EA2D-4655-880F-475915C258B9}" type="presParOf" srcId="{29166DDC-7425-4388-8F45-2E1CBCE233D5}" destId="{11EA5B57-AB95-412C-A5CA-789E284D11E0}" srcOrd="4" destOrd="0" presId="urn:microsoft.com/office/officeart/2018/2/layout/IconVerticalSolidList#4"/>
    <dgm:cxn modelId="{490087C3-0EB8-409B-A662-2C8283FEE307}" type="presParOf" srcId="{11EA5B57-AB95-412C-A5CA-789E284D11E0}" destId="{11FB3FFC-7411-4485-B610-F2190A493376}" srcOrd="0" destOrd="0" presId="urn:microsoft.com/office/officeart/2018/2/layout/IconVerticalSolidList#4"/>
    <dgm:cxn modelId="{D47AC818-4B3B-4A35-86DD-CCB77DBD90D3}" type="presParOf" srcId="{11EA5B57-AB95-412C-A5CA-789E284D11E0}" destId="{1F931E23-C02C-41BC-AEFF-6B7A2B7DCF72}" srcOrd="1" destOrd="0" presId="urn:microsoft.com/office/officeart/2018/2/layout/IconVerticalSolidList#4"/>
    <dgm:cxn modelId="{B344C577-A9A9-4E15-A68F-ED48459D2F3E}" type="presParOf" srcId="{11EA5B57-AB95-412C-A5CA-789E284D11E0}" destId="{79E225DD-73E2-41F8-8453-AA34E6621A04}" srcOrd="2" destOrd="0" presId="urn:microsoft.com/office/officeart/2018/2/layout/IconVerticalSolidList#4"/>
    <dgm:cxn modelId="{A822BF72-39D3-4BA5-BF55-88A25382081B}" type="presParOf" srcId="{11EA5B57-AB95-412C-A5CA-789E284D11E0}" destId="{1617D32B-6058-4E54-809C-B6B74A1247D4}" srcOrd="3" destOrd="0" presId="urn:microsoft.com/office/officeart/2018/2/layout/IconVerticalSolid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3706AB4-B10C-4335-A87E-C085EF7581FC}" type="doc">
      <dgm:prSet loTypeId="urn:microsoft.com/office/officeart/2018/2/layout/IconVerticalSolidList" loCatId="icon" qsTypeId="urn:microsoft.com/office/officeart/2005/8/quickstyle/simple1" qsCatId="simple" csTypeId="urn:microsoft.com/office/officeart/2005/8/colors/accent1_2" csCatId="accent1" phldr="1"/>
      <dgm:spPr/>
      <dgm:t>
        <a:bodyPr numCol="1"/>
        <a:lstStyle/>
        <a:p>
          <a:endParaRPr lang="en-US"/>
        </a:p>
      </dgm:t>
    </dgm:pt>
    <dgm:pt modelId="{39D7915A-FBBA-4F36-82C1-89E043B4C57C}">
      <dgm:prSet/>
      <dgm:spPr/>
      <dgm:t>
        <a:bodyPr numCol="1"/>
        <a:lstStyle/>
        <a:p>
          <a:pPr>
            <a:lnSpc>
              <a:spcPct val="100000"/>
            </a:lnSpc>
          </a:pPr>
          <a:r>
            <a:rPr lang="en-GB" altLang="en-GB"/>
            <a:t>Providing increased funds does not necessarily equate to being resourceful. </a:t>
          </a:r>
          <a:endParaRPr lang="en-US"/>
        </a:p>
      </dgm:t>
    </dgm:pt>
    <dgm:pt modelId="{1605051C-93E4-4212-A47C-2534B3483CC7}" type="parTrans" cxnId="{24FA5327-63ED-4FA2-B0D3-4FAB8F07A928}">
      <dgm:prSet/>
      <dgm:spPr/>
      <dgm:t>
        <a:bodyPr numCol="1"/>
        <a:lstStyle/>
        <a:p>
          <a:endParaRPr lang="en-US"/>
        </a:p>
      </dgm:t>
    </dgm:pt>
    <dgm:pt modelId="{7C6F41F7-765E-46AC-9273-4ED0F934CC3E}" type="sibTrans" cxnId="{24FA5327-63ED-4FA2-B0D3-4FAB8F07A928}">
      <dgm:prSet/>
      <dgm:spPr/>
      <dgm:t>
        <a:bodyPr numCol="1"/>
        <a:lstStyle/>
        <a:p>
          <a:endParaRPr lang="en-US"/>
        </a:p>
      </dgm:t>
    </dgm:pt>
    <dgm:pt modelId="{DA604009-F5A8-42B3-B86C-D3712D42382C}">
      <dgm:prSet/>
      <dgm:spPr/>
      <dgm:t>
        <a:bodyPr numCol="1"/>
        <a:lstStyle/>
        <a:p>
          <a:pPr>
            <a:lnSpc>
              <a:spcPct val="100000"/>
            </a:lnSpc>
          </a:pPr>
          <a:r>
            <a:rPr lang="en-GB" altLang="en-GB"/>
            <a:t>However, having sufficient resources significantly helps the function of provisions. </a:t>
          </a:r>
          <a:endParaRPr lang="en-US"/>
        </a:p>
      </dgm:t>
    </dgm:pt>
    <dgm:pt modelId="{8CD13952-3346-4B9B-B133-CAE877088973}" type="parTrans" cxnId="{EB7667BD-08C8-42F2-8DE7-0E33C952FEED}">
      <dgm:prSet/>
      <dgm:spPr/>
      <dgm:t>
        <a:bodyPr numCol="1"/>
        <a:lstStyle/>
        <a:p>
          <a:endParaRPr lang="en-US"/>
        </a:p>
      </dgm:t>
    </dgm:pt>
    <dgm:pt modelId="{7E7CD7C1-DFED-4784-BA6F-91A0F1C2085D}" type="sibTrans" cxnId="{EB7667BD-08C8-42F2-8DE7-0E33C952FEED}">
      <dgm:prSet/>
      <dgm:spPr/>
      <dgm:t>
        <a:bodyPr numCol="1"/>
        <a:lstStyle/>
        <a:p>
          <a:endParaRPr lang="en-US"/>
        </a:p>
      </dgm:t>
    </dgm:pt>
    <dgm:pt modelId="{8F42FB36-8597-48EF-94EB-5C011F1F0CCE}" type="pres">
      <dgm:prSet presAssocID="{A3706AB4-B10C-4335-A87E-C085EF7581FC}" presName="root" presStyleCnt="0">
        <dgm:presLayoutVars>
          <dgm:dir/>
          <dgm:resizeHandles val="exact"/>
        </dgm:presLayoutVars>
      </dgm:prSet>
      <dgm:spPr/>
    </dgm:pt>
    <dgm:pt modelId="{67E858D1-B4E5-4A11-821E-DA425382B9A3}" type="pres">
      <dgm:prSet presAssocID="{39D7915A-FBBA-4F36-82C1-89E043B4C57C}" presName="compNode" presStyleCnt="0"/>
      <dgm:spPr/>
    </dgm:pt>
    <dgm:pt modelId="{3CA57DC2-2E6E-4BF2-8E60-232C659D8835}" type="pres">
      <dgm:prSet presAssocID="{39D7915A-FBBA-4F36-82C1-89E043B4C57C}" presName="bgRect" presStyleLbl="bgShp" presStyleIdx="0" presStyleCnt="2"/>
      <dgm:spPr/>
    </dgm:pt>
    <dgm:pt modelId="{40D54F9F-DF8C-48A4-B154-16394285573A}" type="pres">
      <dgm:prSet presAssocID="{39D7915A-FBBA-4F36-82C1-89E043B4C57C}"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Euro"/>
        </a:ext>
      </dgm:extLst>
    </dgm:pt>
    <dgm:pt modelId="{E6DD329C-CAD8-4EB9-B349-99B017B07424}" type="pres">
      <dgm:prSet presAssocID="{39D7915A-FBBA-4F36-82C1-89E043B4C57C}" presName="spaceRect" presStyleCnt="0"/>
      <dgm:spPr/>
    </dgm:pt>
    <dgm:pt modelId="{BBE878D2-1CC8-412E-895A-CFF66D91FF37}" type="pres">
      <dgm:prSet presAssocID="{39D7915A-FBBA-4F36-82C1-89E043B4C57C}" presName="parTx" presStyleLbl="revTx" presStyleIdx="0" presStyleCnt="2">
        <dgm:presLayoutVars>
          <dgm:chMax val="0"/>
          <dgm:chPref val="0"/>
        </dgm:presLayoutVars>
      </dgm:prSet>
      <dgm:spPr/>
    </dgm:pt>
    <dgm:pt modelId="{00FE7D3C-AD94-42F5-BBFC-CEDA59CA4AEA}" type="pres">
      <dgm:prSet presAssocID="{7C6F41F7-765E-46AC-9273-4ED0F934CC3E}" presName="sibTrans" presStyleCnt="0"/>
      <dgm:spPr/>
    </dgm:pt>
    <dgm:pt modelId="{2321EA17-9666-4B53-89B6-4E329C6CE2AE}" type="pres">
      <dgm:prSet presAssocID="{DA604009-F5A8-42B3-B86C-D3712D42382C}" presName="compNode" presStyleCnt="0"/>
      <dgm:spPr/>
    </dgm:pt>
    <dgm:pt modelId="{DA3A76D8-A257-4D6D-AC4A-E1AA5E55E2D6}" type="pres">
      <dgm:prSet presAssocID="{DA604009-F5A8-42B3-B86C-D3712D42382C}" presName="bgRect" presStyleLbl="bgShp" presStyleIdx="1" presStyleCnt="2"/>
      <dgm:spPr/>
    </dgm:pt>
    <dgm:pt modelId="{C3143B97-2395-439F-AA0B-4A69B8FC53E2}" type="pres">
      <dgm:prSet presAssocID="{DA604009-F5A8-42B3-B86C-D3712D42382C}"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49F2C6D4-E9D7-4D6D-80F5-390F41DB665F}" type="pres">
      <dgm:prSet presAssocID="{DA604009-F5A8-42B3-B86C-D3712D42382C}" presName="spaceRect" presStyleCnt="0"/>
      <dgm:spPr/>
    </dgm:pt>
    <dgm:pt modelId="{50EE4F55-3CD5-44D8-A16C-95DB168D006E}" type="pres">
      <dgm:prSet presAssocID="{DA604009-F5A8-42B3-B86C-D3712D42382C}" presName="parTx" presStyleLbl="revTx" presStyleIdx="1" presStyleCnt="2">
        <dgm:presLayoutVars>
          <dgm:chMax val="0"/>
          <dgm:chPref val="0"/>
        </dgm:presLayoutVars>
      </dgm:prSet>
      <dgm:spPr/>
    </dgm:pt>
  </dgm:ptLst>
  <dgm:cxnLst>
    <dgm:cxn modelId="{24FA5327-63ED-4FA2-B0D3-4FAB8F07A928}" srcId="{A3706AB4-B10C-4335-A87E-C085EF7581FC}" destId="{39D7915A-FBBA-4F36-82C1-89E043B4C57C}" srcOrd="0" destOrd="0" parTransId="{1605051C-93E4-4212-A47C-2534B3483CC7}" sibTransId="{7C6F41F7-765E-46AC-9273-4ED0F934CC3E}"/>
    <dgm:cxn modelId="{13306C85-4393-41E7-ABE1-1302B30F57D6}" type="presOf" srcId="{A3706AB4-B10C-4335-A87E-C085EF7581FC}" destId="{8F42FB36-8597-48EF-94EB-5C011F1F0CCE}" srcOrd="0" destOrd="0" presId="urn:microsoft.com/office/officeart/2018/2/layout/IconVerticalSolidList"/>
    <dgm:cxn modelId="{EB7667BD-08C8-42F2-8DE7-0E33C952FEED}" srcId="{A3706AB4-B10C-4335-A87E-C085EF7581FC}" destId="{DA604009-F5A8-42B3-B86C-D3712D42382C}" srcOrd="1" destOrd="0" parTransId="{8CD13952-3346-4B9B-B133-CAE877088973}" sibTransId="{7E7CD7C1-DFED-4784-BA6F-91A0F1C2085D}"/>
    <dgm:cxn modelId="{68153DBF-CC27-4E26-8CF1-3A30290CF186}" type="presOf" srcId="{39D7915A-FBBA-4F36-82C1-89E043B4C57C}" destId="{BBE878D2-1CC8-412E-895A-CFF66D91FF37}" srcOrd="0" destOrd="0" presId="urn:microsoft.com/office/officeart/2018/2/layout/IconVerticalSolidList"/>
    <dgm:cxn modelId="{05FAE3EF-8CCC-48E8-81D6-1DD784685B90}" type="presOf" srcId="{DA604009-F5A8-42B3-B86C-D3712D42382C}" destId="{50EE4F55-3CD5-44D8-A16C-95DB168D006E}" srcOrd="0" destOrd="0" presId="urn:microsoft.com/office/officeart/2018/2/layout/IconVerticalSolidList"/>
    <dgm:cxn modelId="{6E2E39CB-E499-492B-966D-F32335367ECB}" type="presParOf" srcId="{8F42FB36-8597-48EF-94EB-5C011F1F0CCE}" destId="{67E858D1-B4E5-4A11-821E-DA425382B9A3}" srcOrd="0" destOrd="0" presId="urn:microsoft.com/office/officeart/2018/2/layout/IconVerticalSolidList"/>
    <dgm:cxn modelId="{3E1FDABF-A3BB-41EE-8018-DDD5D2ED85CD}" type="presParOf" srcId="{67E858D1-B4E5-4A11-821E-DA425382B9A3}" destId="{3CA57DC2-2E6E-4BF2-8E60-232C659D8835}" srcOrd="0" destOrd="0" presId="urn:microsoft.com/office/officeart/2018/2/layout/IconVerticalSolidList"/>
    <dgm:cxn modelId="{0BB68C31-DE02-4678-9E1A-84A88F2D1966}" type="presParOf" srcId="{67E858D1-B4E5-4A11-821E-DA425382B9A3}" destId="{40D54F9F-DF8C-48A4-B154-16394285573A}" srcOrd="1" destOrd="0" presId="urn:microsoft.com/office/officeart/2018/2/layout/IconVerticalSolidList"/>
    <dgm:cxn modelId="{1858DB84-D149-445F-881B-5A9FECBE399A}" type="presParOf" srcId="{67E858D1-B4E5-4A11-821E-DA425382B9A3}" destId="{E6DD329C-CAD8-4EB9-B349-99B017B07424}" srcOrd="2" destOrd="0" presId="urn:microsoft.com/office/officeart/2018/2/layout/IconVerticalSolidList"/>
    <dgm:cxn modelId="{E1A00357-43EB-4756-852F-D23EB3167D9F}" type="presParOf" srcId="{67E858D1-B4E5-4A11-821E-DA425382B9A3}" destId="{BBE878D2-1CC8-412E-895A-CFF66D91FF37}" srcOrd="3" destOrd="0" presId="urn:microsoft.com/office/officeart/2018/2/layout/IconVerticalSolidList"/>
    <dgm:cxn modelId="{D75AD309-B995-4038-8906-E0DA026565CD}" type="presParOf" srcId="{8F42FB36-8597-48EF-94EB-5C011F1F0CCE}" destId="{00FE7D3C-AD94-42F5-BBFC-CEDA59CA4AEA}" srcOrd="1" destOrd="0" presId="urn:microsoft.com/office/officeart/2018/2/layout/IconVerticalSolidList"/>
    <dgm:cxn modelId="{8E8BEA25-D301-4300-9E85-6DC4DE69DE61}" type="presParOf" srcId="{8F42FB36-8597-48EF-94EB-5C011F1F0CCE}" destId="{2321EA17-9666-4B53-89B6-4E329C6CE2AE}" srcOrd="2" destOrd="0" presId="urn:microsoft.com/office/officeart/2018/2/layout/IconVerticalSolidList"/>
    <dgm:cxn modelId="{D2482951-B9FA-47C9-B268-5CA3F94BD47F}" type="presParOf" srcId="{2321EA17-9666-4B53-89B6-4E329C6CE2AE}" destId="{DA3A76D8-A257-4D6D-AC4A-E1AA5E55E2D6}" srcOrd="0" destOrd="0" presId="urn:microsoft.com/office/officeart/2018/2/layout/IconVerticalSolidList"/>
    <dgm:cxn modelId="{AFB0E2DA-173F-4F4C-9505-7686F37352DF}" type="presParOf" srcId="{2321EA17-9666-4B53-89B6-4E329C6CE2AE}" destId="{C3143B97-2395-439F-AA0B-4A69B8FC53E2}" srcOrd="1" destOrd="0" presId="urn:microsoft.com/office/officeart/2018/2/layout/IconVerticalSolidList"/>
    <dgm:cxn modelId="{0342F24E-DCF9-44CA-B5C6-541C47FBDE4C}" type="presParOf" srcId="{2321EA17-9666-4B53-89B6-4E329C6CE2AE}" destId="{49F2C6D4-E9D7-4D6D-80F5-390F41DB665F}" srcOrd="2" destOrd="0" presId="urn:microsoft.com/office/officeart/2018/2/layout/IconVerticalSolidList"/>
    <dgm:cxn modelId="{8B2CCCD1-013D-4758-A22F-5E372AA4C45E}" type="presParOf" srcId="{2321EA17-9666-4B53-89B6-4E329C6CE2AE}" destId="{50EE4F55-3CD5-44D8-A16C-95DB168D006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116493D-3862-4182-AF6B-994B31C7A5D6}" type="doc">
      <dgm:prSet loTypeId="urn:microsoft.com/office/officeart/2018/2/layout/IconVerticalSolidList#5" loCatId="icon" qsTypeId="urn:microsoft.com/office/officeart/2005/8/quickstyle/simple1" qsCatId="simple" csTypeId="urn:microsoft.com/office/officeart/2018/5/colors/Iconchunking_neutralbg_colorful1" csCatId="colorful" phldr="1"/>
      <dgm:spPr/>
      <dgm:t>
        <a:bodyPr numCol="1"/>
        <a:lstStyle/>
        <a:p>
          <a:endParaRPr lang="en-US"/>
        </a:p>
      </dgm:t>
    </dgm:pt>
    <dgm:pt modelId="{5294291B-1B85-4FF4-81C4-CB18F7CBBDDA}">
      <dgm:prSet/>
      <dgm:spPr/>
      <dgm:t>
        <a:bodyPr numCol="1"/>
        <a:lstStyle/>
        <a:p>
          <a:r>
            <a:rPr lang="en-GB" altLang="en-GB"/>
            <a:t>Human Resources </a:t>
          </a:r>
          <a:endParaRPr lang="en-US"/>
        </a:p>
      </dgm:t>
    </dgm:pt>
    <dgm:pt modelId="{563F49F7-4B3B-4DEE-850F-EB23D64A4930}" type="parTrans" cxnId="{E469D813-48A6-460D-B9F1-AF8FD7576D7F}">
      <dgm:prSet/>
      <dgm:spPr/>
      <dgm:t>
        <a:bodyPr numCol="1"/>
        <a:lstStyle/>
        <a:p>
          <a:endParaRPr lang="en-US"/>
        </a:p>
      </dgm:t>
    </dgm:pt>
    <dgm:pt modelId="{8127A3DE-6AEA-48B4-98E9-D7D6C815735F}" type="sibTrans" cxnId="{E469D813-48A6-460D-B9F1-AF8FD7576D7F}">
      <dgm:prSet/>
      <dgm:spPr/>
      <dgm:t>
        <a:bodyPr numCol="1"/>
        <a:lstStyle/>
        <a:p>
          <a:endParaRPr lang="en-US"/>
        </a:p>
      </dgm:t>
    </dgm:pt>
    <dgm:pt modelId="{0635097F-8A42-4DBD-A756-65122F500B6E}">
      <dgm:prSet/>
      <dgm:spPr/>
      <dgm:t>
        <a:bodyPr numCol="1"/>
        <a:lstStyle/>
        <a:p>
          <a:r>
            <a:rPr lang="en-GB" altLang="en-GB"/>
            <a:t>Financial Resources </a:t>
          </a:r>
          <a:endParaRPr lang="en-US"/>
        </a:p>
      </dgm:t>
    </dgm:pt>
    <dgm:pt modelId="{B712E90A-3F51-4AC0-B269-72D3F8C3FE28}" type="parTrans" cxnId="{85F8B378-45ED-4A73-9070-219A9EE17925}">
      <dgm:prSet/>
      <dgm:spPr/>
      <dgm:t>
        <a:bodyPr numCol="1"/>
        <a:lstStyle/>
        <a:p>
          <a:endParaRPr lang="en-US"/>
        </a:p>
      </dgm:t>
    </dgm:pt>
    <dgm:pt modelId="{4E9914CC-7AA8-424E-9EED-AAA59E4B0851}" type="sibTrans" cxnId="{85F8B378-45ED-4A73-9070-219A9EE17925}">
      <dgm:prSet/>
      <dgm:spPr/>
      <dgm:t>
        <a:bodyPr numCol="1"/>
        <a:lstStyle/>
        <a:p>
          <a:endParaRPr lang="en-US"/>
        </a:p>
      </dgm:t>
    </dgm:pt>
    <dgm:pt modelId="{D9F8D096-4839-4FD3-992B-2D6E2AC6BE4D}">
      <dgm:prSet/>
      <dgm:spPr/>
      <dgm:t>
        <a:bodyPr numCol="1"/>
        <a:lstStyle/>
        <a:p>
          <a:r>
            <a:rPr lang="en-GB" altLang="en-GB" dirty="0"/>
            <a:t>Technological Resources </a:t>
          </a:r>
          <a:endParaRPr lang="en-US" dirty="0"/>
        </a:p>
      </dgm:t>
    </dgm:pt>
    <dgm:pt modelId="{1560C9E0-FB1F-4798-B266-D0C832C57B0F}" type="parTrans" cxnId="{DB6D4CF5-A569-4119-9CF4-50E0E780C316}">
      <dgm:prSet/>
      <dgm:spPr/>
      <dgm:t>
        <a:bodyPr numCol="1"/>
        <a:lstStyle/>
        <a:p>
          <a:endParaRPr lang="en-US"/>
        </a:p>
      </dgm:t>
    </dgm:pt>
    <dgm:pt modelId="{CAEDE625-9090-4981-9ABE-E1B872377BE4}" type="sibTrans" cxnId="{DB6D4CF5-A569-4119-9CF4-50E0E780C316}">
      <dgm:prSet/>
      <dgm:spPr/>
      <dgm:t>
        <a:bodyPr numCol="1"/>
        <a:lstStyle/>
        <a:p>
          <a:endParaRPr lang="en-US"/>
        </a:p>
      </dgm:t>
    </dgm:pt>
    <dgm:pt modelId="{E74F3359-795D-46E2-9C1B-BCD676423B8C}" type="pres">
      <dgm:prSet presAssocID="{3116493D-3862-4182-AF6B-994B31C7A5D6}" presName="root" presStyleCnt="0">
        <dgm:presLayoutVars>
          <dgm:dir/>
          <dgm:resizeHandles val="exact"/>
        </dgm:presLayoutVars>
      </dgm:prSet>
      <dgm:spPr/>
    </dgm:pt>
    <dgm:pt modelId="{8B26C6BE-0BAD-461A-A576-B813BEF9EA9E}" type="pres">
      <dgm:prSet presAssocID="{5294291B-1B85-4FF4-81C4-CB18F7CBBDDA}" presName="compNode" presStyleCnt="0"/>
      <dgm:spPr/>
    </dgm:pt>
    <dgm:pt modelId="{30B564AA-8B20-4A35-84B5-BD7559691ABB}" type="pres">
      <dgm:prSet presAssocID="{5294291B-1B85-4FF4-81C4-CB18F7CBBDDA}" presName="bgRect" presStyleLbl="bgShp" presStyleIdx="0" presStyleCnt="3" custLinFactNeighborX="1668" custLinFactNeighborY="-32667"/>
      <dgm:spPr/>
    </dgm:pt>
    <dgm:pt modelId="{BC6AAA2A-44BA-46B6-BF1F-846E5CB80E52}" type="pres">
      <dgm:prSet presAssocID="{5294291B-1B85-4FF4-81C4-CB18F7CBBDD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ycle with People"/>
        </a:ext>
      </dgm:extLst>
    </dgm:pt>
    <dgm:pt modelId="{81758B00-1EFE-461C-B8E2-383BB04A8455}" type="pres">
      <dgm:prSet presAssocID="{5294291B-1B85-4FF4-81C4-CB18F7CBBDDA}" presName="spaceRect" presStyleCnt="0"/>
      <dgm:spPr/>
    </dgm:pt>
    <dgm:pt modelId="{BDF2B8DE-D3E6-40A1-B23A-48B6692888F4}" type="pres">
      <dgm:prSet presAssocID="{5294291B-1B85-4FF4-81C4-CB18F7CBBDDA}" presName="parTx" presStyleLbl="revTx" presStyleIdx="0" presStyleCnt="3">
        <dgm:presLayoutVars>
          <dgm:chMax val="0"/>
          <dgm:chPref val="0"/>
        </dgm:presLayoutVars>
      </dgm:prSet>
      <dgm:spPr/>
    </dgm:pt>
    <dgm:pt modelId="{57017147-0E3C-40F5-8C43-947647F4B204}" type="pres">
      <dgm:prSet presAssocID="{8127A3DE-6AEA-48B4-98E9-D7D6C815735F}" presName="sibTrans" presStyleCnt="0"/>
      <dgm:spPr/>
    </dgm:pt>
    <dgm:pt modelId="{C92D8ABF-F5D8-4C20-BB43-930104E2E50E}" type="pres">
      <dgm:prSet presAssocID="{0635097F-8A42-4DBD-A756-65122F500B6E}" presName="compNode" presStyleCnt="0"/>
      <dgm:spPr/>
    </dgm:pt>
    <dgm:pt modelId="{B4153516-767B-4A46-A556-DDBDBAE973B8}" type="pres">
      <dgm:prSet presAssocID="{0635097F-8A42-4DBD-A756-65122F500B6E}" presName="bgRect" presStyleLbl="bgShp" presStyleIdx="1" presStyleCnt="3"/>
      <dgm:spPr/>
    </dgm:pt>
    <dgm:pt modelId="{1D1C482B-682D-4FCC-A576-AA72D2D934B9}" type="pres">
      <dgm:prSet presAssocID="{0635097F-8A42-4DBD-A756-65122F500B6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7EAE943E-C198-4F56-BD96-6DC4CD0FD5E2}" type="pres">
      <dgm:prSet presAssocID="{0635097F-8A42-4DBD-A756-65122F500B6E}" presName="spaceRect" presStyleCnt="0"/>
      <dgm:spPr/>
    </dgm:pt>
    <dgm:pt modelId="{8E51CFA6-DE91-40AF-8501-B986161C5F6D}" type="pres">
      <dgm:prSet presAssocID="{0635097F-8A42-4DBD-A756-65122F500B6E}" presName="parTx" presStyleLbl="revTx" presStyleIdx="1" presStyleCnt="3">
        <dgm:presLayoutVars>
          <dgm:chMax val="0"/>
          <dgm:chPref val="0"/>
        </dgm:presLayoutVars>
      </dgm:prSet>
      <dgm:spPr/>
    </dgm:pt>
    <dgm:pt modelId="{55757E65-CE9F-4D64-828B-473AC566A060}" type="pres">
      <dgm:prSet presAssocID="{4E9914CC-7AA8-424E-9EED-AAA59E4B0851}" presName="sibTrans" presStyleCnt="0"/>
      <dgm:spPr/>
    </dgm:pt>
    <dgm:pt modelId="{7AEA934C-2F72-4883-8C83-4B567948D2E4}" type="pres">
      <dgm:prSet presAssocID="{D9F8D096-4839-4FD3-992B-2D6E2AC6BE4D}" presName="compNode" presStyleCnt="0"/>
      <dgm:spPr/>
    </dgm:pt>
    <dgm:pt modelId="{54E3D9F7-B169-4EFB-AB97-F790B827F532}" type="pres">
      <dgm:prSet presAssocID="{D9F8D096-4839-4FD3-992B-2D6E2AC6BE4D}" presName="bgRect" presStyleLbl="bgShp" presStyleIdx="2" presStyleCnt="3" custLinFactNeighborX="371" custLinFactNeighborY="-7975"/>
      <dgm:spPr/>
    </dgm:pt>
    <dgm:pt modelId="{3C75AC32-62E9-4009-9EE8-165F4012F537}" type="pres">
      <dgm:prSet presAssocID="{D9F8D096-4839-4FD3-992B-2D6E2AC6BE4D}"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mputer"/>
        </a:ext>
      </dgm:extLst>
    </dgm:pt>
    <dgm:pt modelId="{9F655636-779E-4364-A827-8D368BB551F6}" type="pres">
      <dgm:prSet presAssocID="{D9F8D096-4839-4FD3-992B-2D6E2AC6BE4D}" presName="spaceRect" presStyleCnt="0"/>
      <dgm:spPr/>
    </dgm:pt>
    <dgm:pt modelId="{52CE6BDD-58D8-4B55-8512-17A84A24A8EC}" type="pres">
      <dgm:prSet presAssocID="{D9F8D096-4839-4FD3-992B-2D6E2AC6BE4D}" presName="parTx" presStyleLbl="revTx" presStyleIdx="2" presStyleCnt="3">
        <dgm:presLayoutVars>
          <dgm:chMax val="0"/>
          <dgm:chPref val="0"/>
        </dgm:presLayoutVars>
      </dgm:prSet>
      <dgm:spPr/>
    </dgm:pt>
  </dgm:ptLst>
  <dgm:cxnLst>
    <dgm:cxn modelId="{E469D813-48A6-460D-B9F1-AF8FD7576D7F}" srcId="{3116493D-3862-4182-AF6B-994B31C7A5D6}" destId="{5294291B-1B85-4FF4-81C4-CB18F7CBBDDA}" srcOrd="0" destOrd="0" parTransId="{563F49F7-4B3B-4DEE-850F-EB23D64A4930}" sibTransId="{8127A3DE-6AEA-48B4-98E9-D7D6C815735F}"/>
    <dgm:cxn modelId="{4FCA8940-3205-4C6C-85F5-325747774B16}" type="presOf" srcId="{0635097F-8A42-4DBD-A756-65122F500B6E}" destId="{8E51CFA6-DE91-40AF-8501-B986161C5F6D}" srcOrd="0" destOrd="0" presId="urn:microsoft.com/office/officeart/2018/2/layout/IconVerticalSolidList#5"/>
    <dgm:cxn modelId="{85F8B378-45ED-4A73-9070-219A9EE17925}" srcId="{3116493D-3862-4182-AF6B-994B31C7A5D6}" destId="{0635097F-8A42-4DBD-A756-65122F500B6E}" srcOrd="1" destOrd="0" parTransId="{B712E90A-3F51-4AC0-B269-72D3F8C3FE28}" sibTransId="{4E9914CC-7AA8-424E-9EED-AAA59E4B0851}"/>
    <dgm:cxn modelId="{49F09284-09AD-441C-AAF1-D8A447AE37EA}" type="presOf" srcId="{5294291B-1B85-4FF4-81C4-CB18F7CBBDDA}" destId="{BDF2B8DE-D3E6-40A1-B23A-48B6692888F4}" srcOrd="0" destOrd="0" presId="urn:microsoft.com/office/officeart/2018/2/layout/IconVerticalSolidList#5"/>
    <dgm:cxn modelId="{CA138DAF-14FB-4623-8575-FD99D8B6D488}" type="presOf" srcId="{3116493D-3862-4182-AF6B-994B31C7A5D6}" destId="{E74F3359-795D-46E2-9C1B-BCD676423B8C}" srcOrd="0" destOrd="0" presId="urn:microsoft.com/office/officeart/2018/2/layout/IconVerticalSolidList#5"/>
    <dgm:cxn modelId="{D910CEB3-AA43-49A5-8618-9AB5951D6FBD}" type="presOf" srcId="{D9F8D096-4839-4FD3-992B-2D6E2AC6BE4D}" destId="{52CE6BDD-58D8-4B55-8512-17A84A24A8EC}" srcOrd="0" destOrd="0" presId="urn:microsoft.com/office/officeart/2018/2/layout/IconVerticalSolidList#5"/>
    <dgm:cxn modelId="{DB6D4CF5-A569-4119-9CF4-50E0E780C316}" srcId="{3116493D-3862-4182-AF6B-994B31C7A5D6}" destId="{D9F8D096-4839-4FD3-992B-2D6E2AC6BE4D}" srcOrd="2" destOrd="0" parTransId="{1560C9E0-FB1F-4798-B266-D0C832C57B0F}" sibTransId="{CAEDE625-9090-4981-9ABE-E1B872377BE4}"/>
    <dgm:cxn modelId="{593F67F7-C068-4486-9192-5DCCE20A209B}" type="presParOf" srcId="{E74F3359-795D-46E2-9C1B-BCD676423B8C}" destId="{8B26C6BE-0BAD-461A-A576-B813BEF9EA9E}" srcOrd="0" destOrd="0" presId="urn:microsoft.com/office/officeart/2018/2/layout/IconVerticalSolidList#5"/>
    <dgm:cxn modelId="{FC7C3B4C-88FD-400C-9FFE-4688848DD084}" type="presParOf" srcId="{8B26C6BE-0BAD-461A-A576-B813BEF9EA9E}" destId="{30B564AA-8B20-4A35-84B5-BD7559691ABB}" srcOrd="0" destOrd="0" presId="urn:microsoft.com/office/officeart/2018/2/layout/IconVerticalSolidList#5"/>
    <dgm:cxn modelId="{E1786035-404D-400A-8195-9E1ADE197A9F}" type="presParOf" srcId="{8B26C6BE-0BAD-461A-A576-B813BEF9EA9E}" destId="{BC6AAA2A-44BA-46B6-BF1F-846E5CB80E52}" srcOrd="1" destOrd="0" presId="urn:microsoft.com/office/officeart/2018/2/layout/IconVerticalSolidList#5"/>
    <dgm:cxn modelId="{C675A2FA-DE07-4C47-BD0E-1241892CCC9F}" type="presParOf" srcId="{8B26C6BE-0BAD-461A-A576-B813BEF9EA9E}" destId="{81758B00-1EFE-461C-B8E2-383BB04A8455}" srcOrd="2" destOrd="0" presId="urn:microsoft.com/office/officeart/2018/2/layout/IconVerticalSolidList#5"/>
    <dgm:cxn modelId="{816BA817-07FA-4B1C-B359-1685F028DC3E}" type="presParOf" srcId="{8B26C6BE-0BAD-461A-A576-B813BEF9EA9E}" destId="{BDF2B8DE-D3E6-40A1-B23A-48B6692888F4}" srcOrd="3" destOrd="0" presId="urn:microsoft.com/office/officeart/2018/2/layout/IconVerticalSolidList#5"/>
    <dgm:cxn modelId="{4C8DB2D2-5642-4D17-8D77-B2496229A1BD}" type="presParOf" srcId="{E74F3359-795D-46E2-9C1B-BCD676423B8C}" destId="{57017147-0E3C-40F5-8C43-947647F4B204}" srcOrd="1" destOrd="0" presId="urn:microsoft.com/office/officeart/2018/2/layout/IconVerticalSolidList#5"/>
    <dgm:cxn modelId="{E744FFC3-920F-4351-A885-DF1910D87A42}" type="presParOf" srcId="{E74F3359-795D-46E2-9C1B-BCD676423B8C}" destId="{C92D8ABF-F5D8-4C20-BB43-930104E2E50E}" srcOrd="2" destOrd="0" presId="urn:microsoft.com/office/officeart/2018/2/layout/IconVerticalSolidList#5"/>
    <dgm:cxn modelId="{662B395B-4846-4A95-A1A9-0F980A8EB922}" type="presParOf" srcId="{C92D8ABF-F5D8-4C20-BB43-930104E2E50E}" destId="{B4153516-767B-4A46-A556-DDBDBAE973B8}" srcOrd="0" destOrd="0" presId="urn:microsoft.com/office/officeart/2018/2/layout/IconVerticalSolidList#5"/>
    <dgm:cxn modelId="{4D03C1D2-F600-443C-ABF9-B1E4A7C0BB04}" type="presParOf" srcId="{C92D8ABF-F5D8-4C20-BB43-930104E2E50E}" destId="{1D1C482B-682D-4FCC-A576-AA72D2D934B9}" srcOrd="1" destOrd="0" presId="urn:microsoft.com/office/officeart/2018/2/layout/IconVerticalSolidList#5"/>
    <dgm:cxn modelId="{F9C82D97-95BC-4EE2-A8F6-D6C502C71E0B}" type="presParOf" srcId="{C92D8ABF-F5D8-4C20-BB43-930104E2E50E}" destId="{7EAE943E-C198-4F56-BD96-6DC4CD0FD5E2}" srcOrd="2" destOrd="0" presId="urn:microsoft.com/office/officeart/2018/2/layout/IconVerticalSolidList#5"/>
    <dgm:cxn modelId="{481F5D36-5E60-4C95-A827-6D9089839D3E}" type="presParOf" srcId="{C92D8ABF-F5D8-4C20-BB43-930104E2E50E}" destId="{8E51CFA6-DE91-40AF-8501-B986161C5F6D}" srcOrd="3" destOrd="0" presId="urn:microsoft.com/office/officeart/2018/2/layout/IconVerticalSolidList#5"/>
    <dgm:cxn modelId="{12A342AF-38B8-44FF-AEED-F35CD7238D53}" type="presParOf" srcId="{E74F3359-795D-46E2-9C1B-BCD676423B8C}" destId="{55757E65-CE9F-4D64-828B-473AC566A060}" srcOrd="3" destOrd="0" presId="urn:microsoft.com/office/officeart/2018/2/layout/IconVerticalSolidList#5"/>
    <dgm:cxn modelId="{39B95B5C-6D64-4B1C-A4BC-62B0CA7B8EDE}" type="presParOf" srcId="{E74F3359-795D-46E2-9C1B-BCD676423B8C}" destId="{7AEA934C-2F72-4883-8C83-4B567948D2E4}" srcOrd="4" destOrd="0" presId="urn:microsoft.com/office/officeart/2018/2/layout/IconVerticalSolidList#5"/>
    <dgm:cxn modelId="{6F1930D5-3E5C-4E62-BEBD-FAF12296AC66}" type="presParOf" srcId="{7AEA934C-2F72-4883-8C83-4B567948D2E4}" destId="{54E3D9F7-B169-4EFB-AB97-F790B827F532}" srcOrd="0" destOrd="0" presId="urn:microsoft.com/office/officeart/2018/2/layout/IconVerticalSolidList#5"/>
    <dgm:cxn modelId="{BECDDA74-213F-4444-99B4-3152767F43B3}" type="presParOf" srcId="{7AEA934C-2F72-4883-8C83-4B567948D2E4}" destId="{3C75AC32-62E9-4009-9EE8-165F4012F537}" srcOrd="1" destOrd="0" presId="urn:microsoft.com/office/officeart/2018/2/layout/IconVerticalSolidList#5"/>
    <dgm:cxn modelId="{043CBE7C-14B2-4E46-8DE0-902AC319109C}" type="presParOf" srcId="{7AEA934C-2F72-4883-8C83-4B567948D2E4}" destId="{9F655636-779E-4364-A827-8D368BB551F6}" srcOrd="2" destOrd="0" presId="urn:microsoft.com/office/officeart/2018/2/layout/IconVerticalSolidList#5"/>
    <dgm:cxn modelId="{E1DD2EB6-1F33-43D8-8A47-53AD00F17D57}" type="presParOf" srcId="{7AEA934C-2F72-4883-8C83-4B567948D2E4}" destId="{52CE6BDD-58D8-4B55-8512-17A84A24A8EC}" srcOrd="3" destOrd="0" presId="urn:microsoft.com/office/officeart/2018/2/layout/IconVerticalSolid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9D1D55F-F5FB-4AA3-82C7-E36A23B57E8C}" type="doc">
      <dgm:prSet loTypeId="urn:microsoft.com/office/officeart/2008/layout/LinedList#1" loCatId="list" qsTypeId="urn:microsoft.com/office/officeart/2005/8/quickstyle/simple1" qsCatId="simple" csTypeId="urn:microsoft.com/office/officeart/2005/8/colors/colorful2" csCatId="colorful"/>
      <dgm:spPr/>
      <dgm:t>
        <a:bodyPr numCol="1"/>
        <a:lstStyle/>
        <a:p>
          <a:endParaRPr lang="en-US"/>
        </a:p>
      </dgm:t>
    </dgm:pt>
    <dgm:pt modelId="{BF68B648-7B55-4F16-A5EC-49AF18DDCDCB}">
      <dgm:prSet/>
      <dgm:spPr/>
      <dgm:t>
        <a:bodyPr numCol="1"/>
        <a:lstStyle/>
        <a:p>
          <a:r>
            <a:rPr lang="en-GB" altLang="en-GB"/>
            <a:t>The advancement of technology has accelerated within the 21</a:t>
          </a:r>
          <a:r>
            <a:rPr lang="en-GB" altLang="en-GB" baseline="30000"/>
            <a:t>ST</a:t>
          </a:r>
          <a:r>
            <a:rPr lang="en-GB" altLang="en-GB"/>
            <a:t> Century. </a:t>
          </a:r>
          <a:endParaRPr lang="en-US"/>
        </a:p>
      </dgm:t>
    </dgm:pt>
    <dgm:pt modelId="{0D18493A-5AD5-4D9D-A07B-72F3F4E8C983}" type="parTrans" cxnId="{6257C233-DB67-4A53-97E0-73BCECD7CC2E}">
      <dgm:prSet/>
      <dgm:spPr/>
      <dgm:t>
        <a:bodyPr numCol="1"/>
        <a:lstStyle/>
        <a:p>
          <a:endParaRPr lang="en-US"/>
        </a:p>
      </dgm:t>
    </dgm:pt>
    <dgm:pt modelId="{78B16521-235D-4F53-A35B-E31CF75985EE}" type="sibTrans" cxnId="{6257C233-DB67-4A53-97E0-73BCECD7CC2E}">
      <dgm:prSet/>
      <dgm:spPr/>
      <dgm:t>
        <a:bodyPr numCol="1"/>
        <a:lstStyle/>
        <a:p>
          <a:endParaRPr lang="en-US"/>
        </a:p>
      </dgm:t>
    </dgm:pt>
    <dgm:pt modelId="{EA964441-3C92-4CCD-B8CF-2165F6F647B2}">
      <dgm:prSet/>
      <dgm:spPr/>
      <dgm:t>
        <a:bodyPr numCol="1"/>
        <a:lstStyle/>
        <a:p>
          <a:r>
            <a:rPr lang="en-GB" altLang="en-GB"/>
            <a:t>Health care systems are including various technological provisions to increase cost-effectiveness and efficiency </a:t>
          </a:r>
          <a:endParaRPr lang="en-US"/>
        </a:p>
      </dgm:t>
    </dgm:pt>
    <dgm:pt modelId="{B554BB18-BFB3-4F72-B7D6-4F3C07896AB6}" type="parTrans" cxnId="{42D3CF73-99B4-4C79-91FD-6C4E52A0EB49}">
      <dgm:prSet/>
      <dgm:spPr/>
      <dgm:t>
        <a:bodyPr numCol="1"/>
        <a:lstStyle/>
        <a:p>
          <a:endParaRPr lang="en-US"/>
        </a:p>
      </dgm:t>
    </dgm:pt>
    <dgm:pt modelId="{1ED589E5-E163-4CE4-8827-015E766BD0FF}" type="sibTrans" cxnId="{42D3CF73-99B4-4C79-91FD-6C4E52A0EB49}">
      <dgm:prSet/>
      <dgm:spPr/>
      <dgm:t>
        <a:bodyPr numCol="1"/>
        <a:lstStyle/>
        <a:p>
          <a:endParaRPr lang="en-US"/>
        </a:p>
      </dgm:t>
    </dgm:pt>
    <dgm:pt modelId="{908B7C83-5143-4F29-8EFD-E4539DFF3F49}">
      <dgm:prSet/>
      <dgm:spPr/>
      <dgm:t>
        <a:bodyPr numCol="1"/>
        <a:lstStyle/>
        <a:p>
          <a:r>
            <a:rPr lang="en-GB" altLang="en-GB"/>
            <a:t>Utilisation of Augmented Reality (AR) Nursing Training</a:t>
          </a:r>
          <a:endParaRPr lang="en-US"/>
        </a:p>
      </dgm:t>
    </dgm:pt>
    <dgm:pt modelId="{95BA1DA2-E678-414E-A32B-E4E8CE70D487}" type="parTrans" cxnId="{0EF7A15E-9B98-47EA-8015-FBA45606578E}">
      <dgm:prSet/>
      <dgm:spPr/>
      <dgm:t>
        <a:bodyPr numCol="1"/>
        <a:lstStyle/>
        <a:p>
          <a:endParaRPr lang="en-US"/>
        </a:p>
      </dgm:t>
    </dgm:pt>
    <dgm:pt modelId="{DCDF4400-08B2-43BF-9B11-383FE11F1548}" type="sibTrans" cxnId="{0EF7A15E-9B98-47EA-8015-FBA45606578E}">
      <dgm:prSet/>
      <dgm:spPr/>
      <dgm:t>
        <a:bodyPr numCol="1"/>
        <a:lstStyle/>
        <a:p>
          <a:endParaRPr lang="en-US"/>
        </a:p>
      </dgm:t>
    </dgm:pt>
    <dgm:pt modelId="{B14821D9-92F9-4F4A-B4B4-32B7C7EE1E46}">
      <dgm:prSet/>
      <dgm:spPr/>
      <dgm:t>
        <a:bodyPr numCol="1"/>
        <a:lstStyle/>
        <a:p>
          <a:r>
            <a:rPr lang="en-GB" altLang="en-GB"/>
            <a:t>Digital Systems (Digital Health Records) </a:t>
          </a:r>
          <a:endParaRPr lang="en-US"/>
        </a:p>
      </dgm:t>
    </dgm:pt>
    <dgm:pt modelId="{A9AAD360-A307-43C5-BF67-1E88FE878886}" type="parTrans" cxnId="{6D4A1650-A83F-4AE2-A045-080C42DCAC2B}">
      <dgm:prSet/>
      <dgm:spPr/>
      <dgm:t>
        <a:bodyPr numCol="1"/>
        <a:lstStyle/>
        <a:p>
          <a:endParaRPr lang="en-US"/>
        </a:p>
      </dgm:t>
    </dgm:pt>
    <dgm:pt modelId="{F8D6B6A5-2879-4A56-9C27-581145A6D64F}" type="sibTrans" cxnId="{6D4A1650-A83F-4AE2-A045-080C42DCAC2B}">
      <dgm:prSet/>
      <dgm:spPr/>
      <dgm:t>
        <a:bodyPr numCol="1"/>
        <a:lstStyle/>
        <a:p>
          <a:endParaRPr lang="en-US"/>
        </a:p>
      </dgm:t>
    </dgm:pt>
    <dgm:pt modelId="{C30416C5-2959-423D-BA56-2ACBDBB185A7}">
      <dgm:prSet/>
      <dgm:spPr/>
      <dgm:t>
        <a:bodyPr numCol="1"/>
        <a:lstStyle/>
        <a:p>
          <a:r>
            <a:rPr lang="en-GB" altLang="en-GB"/>
            <a:t>Artificial Intelligence for diagnostic processes (Dementia) </a:t>
          </a:r>
          <a:endParaRPr lang="en-US"/>
        </a:p>
      </dgm:t>
    </dgm:pt>
    <dgm:pt modelId="{794E13EA-D645-4046-8786-AE4B7FB2B19C}" type="parTrans" cxnId="{83A5A84B-910C-4171-B67B-C30D6CA97CBB}">
      <dgm:prSet/>
      <dgm:spPr/>
      <dgm:t>
        <a:bodyPr numCol="1"/>
        <a:lstStyle/>
        <a:p>
          <a:endParaRPr lang="en-US"/>
        </a:p>
      </dgm:t>
    </dgm:pt>
    <dgm:pt modelId="{F018926F-929A-4CB9-995E-B9ADD9D7A744}" type="sibTrans" cxnId="{83A5A84B-910C-4171-B67B-C30D6CA97CBB}">
      <dgm:prSet/>
      <dgm:spPr/>
      <dgm:t>
        <a:bodyPr numCol="1"/>
        <a:lstStyle/>
        <a:p>
          <a:endParaRPr lang="en-US"/>
        </a:p>
      </dgm:t>
    </dgm:pt>
    <dgm:pt modelId="{4DD33548-1FF1-49B9-9081-E550F11DB9EB}" type="pres">
      <dgm:prSet presAssocID="{89D1D55F-F5FB-4AA3-82C7-E36A23B57E8C}" presName="vert0" presStyleCnt="0">
        <dgm:presLayoutVars>
          <dgm:dir/>
          <dgm:animOne val="branch"/>
          <dgm:animLvl val="lvl"/>
        </dgm:presLayoutVars>
      </dgm:prSet>
      <dgm:spPr/>
    </dgm:pt>
    <dgm:pt modelId="{BE982936-02F7-4DDD-A1F1-B73749C35918}" type="pres">
      <dgm:prSet presAssocID="{BF68B648-7B55-4F16-A5EC-49AF18DDCDCB}" presName="thickLine" presStyleLbl="alignNode1" presStyleIdx="0" presStyleCnt="5"/>
      <dgm:spPr/>
    </dgm:pt>
    <dgm:pt modelId="{E3CC12E4-A82E-4480-BC1F-C366C4DC5266}" type="pres">
      <dgm:prSet presAssocID="{BF68B648-7B55-4F16-A5EC-49AF18DDCDCB}" presName="horz1" presStyleCnt="0"/>
      <dgm:spPr/>
    </dgm:pt>
    <dgm:pt modelId="{E045905B-EA65-4DC9-AF51-A91F7433E41F}" type="pres">
      <dgm:prSet presAssocID="{BF68B648-7B55-4F16-A5EC-49AF18DDCDCB}" presName="tx1" presStyleLbl="revTx" presStyleIdx="0" presStyleCnt="5"/>
      <dgm:spPr/>
    </dgm:pt>
    <dgm:pt modelId="{3319833B-92DD-428B-BAA9-A3CF1DCB7CD8}" type="pres">
      <dgm:prSet presAssocID="{BF68B648-7B55-4F16-A5EC-49AF18DDCDCB}" presName="vert1" presStyleCnt="0"/>
      <dgm:spPr/>
    </dgm:pt>
    <dgm:pt modelId="{0BB98B51-8109-4499-BF41-34630BB6F8C1}" type="pres">
      <dgm:prSet presAssocID="{EA964441-3C92-4CCD-B8CF-2165F6F647B2}" presName="thickLine" presStyleLbl="alignNode1" presStyleIdx="1" presStyleCnt="5"/>
      <dgm:spPr/>
    </dgm:pt>
    <dgm:pt modelId="{F8FADAA5-9266-4881-9A2A-5D201AA7AF6A}" type="pres">
      <dgm:prSet presAssocID="{EA964441-3C92-4CCD-B8CF-2165F6F647B2}" presName="horz1" presStyleCnt="0"/>
      <dgm:spPr/>
    </dgm:pt>
    <dgm:pt modelId="{76E78EB5-5AB9-4E95-8A89-E0C2586F6833}" type="pres">
      <dgm:prSet presAssocID="{EA964441-3C92-4CCD-B8CF-2165F6F647B2}" presName="tx1" presStyleLbl="revTx" presStyleIdx="1" presStyleCnt="5"/>
      <dgm:spPr/>
    </dgm:pt>
    <dgm:pt modelId="{3552D267-F2E1-4205-BAB9-A8F72B8067D2}" type="pres">
      <dgm:prSet presAssocID="{EA964441-3C92-4CCD-B8CF-2165F6F647B2}" presName="vert1" presStyleCnt="0"/>
      <dgm:spPr/>
    </dgm:pt>
    <dgm:pt modelId="{4479FC52-2C63-4331-83A0-72281004B656}" type="pres">
      <dgm:prSet presAssocID="{908B7C83-5143-4F29-8EFD-E4539DFF3F49}" presName="thickLine" presStyleLbl="alignNode1" presStyleIdx="2" presStyleCnt="5"/>
      <dgm:spPr/>
    </dgm:pt>
    <dgm:pt modelId="{1295D616-6012-49C5-8CE3-9266C40CA749}" type="pres">
      <dgm:prSet presAssocID="{908B7C83-5143-4F29-8EFD-E4539DFF3F49}" presName="horz1" presStyleCnt="0"/>
      <dgm:spPr/>
    </dgm:pt>
    <dgm:pt modelId="{25255AD7-A60C-41E4-A8E5-E4A91486695F}" type="pres">
      <dgm:prSet presAssocID="{908B7C83-5143-4F29-8EFD-E4539DFF3F49}" presName="tx1" presStyleLbl="revTx" presStyleIdx="2" presStyleCnt="5"/>
      <dgm:spPr/>
    </dgm:pt>
    <dgm:pt modelId="{AB6819AF-976B-4699-A324-6C50EA718B2F}" type="pres">
      <dgm:prSet presAssocID="{908B7C83-5143-4F29-8EFD-E4539DFF3F49}" presName="vert1" presStyleCnt="0"/>
      <dgm:spPr/>
    </dgm:pt>
    <dgm:pt modelId="{61D429D7-0173-475B-B37E-AB3A745068EB}" type="pres">
      <dgm:prSet presAssocID="{B14821D9-92F9-4F4A-B4B4-32B7C7EE1E46}" presName="thickLine" presStyleLbl="alignNode1" presStyleIdx="3" presStyleCnt="5"/>
      <dgm:spPr/>
    </dgm:pt>
    <dgm:pt modelId="{C2296FF7-FEF7-4C47-AC6F-FAD294C912FF}" type="pres">
      <dgm:prSet presAssocID="{B14821D9-92F9-4F4A-B4B4-32B7C7EE1E46}" presName="horz1" presStyleCnt="0"/>
      <dgm:spPr/>
    </dgm:pt>
    <dgm:pt modelId="{BA2ABE57-0657-49FF-873B-E06404F2A751}" type="pres">
      <dgm:prSet presAssocID="{B14821D9-92F9-4F4A-B4B4-32B7C7EE1E46}" presName="tx1" presStyleLbl="revTx" presStyleIdx="3" presStyleCnt="5"/>
      <dgm:spPr/>
    </dgm:pt>
    <dgm:pt modelId="{0D65BB3B-E36D-4BE6-AA32-0F320091270D}" type="pres">
      <dgm:prSet presAssocID="{B14821D9-92F9-4F4A-B4B4-32B7C7EE1E46}" presName="vert1" presStyleCnt="0"/>
      <dgm:spPr/>
    </dgm:pt>
    <dgm:pt modelId="{44375902-5212-4747-9A86-65ED43128894}" type="pres">
      <dgm:prSet presAssocID="{C30416C5-2959-423D-BA56-2ACBDBB185A7}" presName="thickLine" presStyleLbl="alignNode1" presStyleIdx="4" presStyleCnt="5"/>
      <dgm:spPr/>
    </dgm:pt>
    <dgm:pt modelId="{0CF6AECF-777F-4D0F-8C19-62D45CC44609}" type="pres">
      <dgm:prSet presAssocID="{C30416C5-2959-423D-BA56-2ACBDBB185A7}" presName="horz1" presStyleCnt="0"/>
      <dgm:spPr/>
    </dgm:pt>
    <dgm:pt modelId="{DA65DD32-8062-4FB5-A7AE-4DFB2D09B615}" type="pres">
      <dgm:prSet presAssocID="{C30416C5-2959-423D-BA56-2ACBDBB185A7}" presName="tx1" presStyleLbl="revTx" presStyleIdx="4" presStyleCnt="5"/>
      <dgm:spPr/>
    </dgm:pt>
    <dgm:pt modelId="{86093EEE-0012-47F2-A50B-F1CFA2AA448A}" type="pres">
      <dgm:prSet presAssocID="{C30416C5-2959-423D-BA56-2ACBDBB185A7}" presName="vert1" presStyleCnt="0"/>
      <dgm:spPr/>
    </dgm:pt>
  </dgm:ptLst>
  <dgm:cxnLst>
    <dgm:cxn modelId="{6257C233-DB67-4A53-97E0-73BCECD7CC2E}" srcId="{89D1D55F-F5FB-4AA3-82C7-E36A23B57E8C}" destId="{BF68B648-7B55-4F16-A5EC-49AF18DDCDCB}" srcOrd="0" destOrd="0" parTransId="{0D18493A-5AD5-4D9D-A07B-72F3F4E8C983}" sibTransId="{78B16521-235D-4F53-A35B-E31CF75985EE}"/>
    <dgm:cxn modelId="{B45B4738-4032-4364-B6F7-D6AEE18EACA0}" type="presOf" srcId="{EA964441-3C92-4CCD-B8CF-2165F6F647B2}" destId="{76E78EB5-5AB9-4E95-8A89-E0C2586F6833}" srcOrd="0" destOrd="0" presId="urn:microsoft.com/office/officeart/2008/layout/LinedList#1"/>
    <dgm:cxn modelId="{0EF7A15E-9B98-47EA-8015-FBA45606578E}" srcId="{89D1D55F-F5FB-4AA3-82C7-E36A23B57E8C}" destId="{908B7C83-5143-4F29-8EFD-E4539DFF3F49}" srcOrd="2" destOrd="0" parTransId="{95BA1DA2-E678-414E-A32B-E4E8CE70D487}" sibTransId="{DCDF4400-08B2-43BF-9B11-383FE11F1548}"/>
    <dgm:cxn modelId="{66BF4845-0846-4BAF-9CCD-E2A4D3D6D8A4}" type="presOf" srcId="{908B7C83-5143-4F29-8EFD-E4539DFF3F49}" destId="{25255AD7-A60C-41E4-A8E5-E4A91486695F}" srcOrd="0" destOrd="0" presId="urn:microsoft.com/office/officeart/2008/layout/LinedList#1"/>
    <dgm:cxn modelId="{83A5A84B-910C-4171-B67B-C30D6CA97CBB}" srcId="{89D1D55F-F5FB-4AA3-82C7-E36A23B57E8C}" destId="{C30416C5-2959-423D-BA56-2ACBDBB185A7}" srcOrd="4" destOrd="0" parTransId="{794E13EA-D645-4046-8786-AE4B7FB2B19C}" sibTransId="{F018926F-929A-4CB9-995E-B9ADD9D7A744}"/>
    <dgm:cxn modelId="{48148B6F-DB4F-4530-A3B7-38D5B56E8068}" type="presOf" srcId="{C30416C5-2959-423D-BA56-2ACBDBB185A7}" destId="{DA65DD32-8062-4FB5-A7AE-4DFB2D09B615}" srcOrd="0" destOrd="0" presId="urn:microsoft.com/office/officeart/2008/layout/LinedList#1"/>
    <dgm:cxn modelId="{6D4A1650-A83F-4AE2-A045-080C42DCAC2B}" srcId="{89D1D55F-F5FB-4AA3-82C7-E36A23B57E8C}" destId="{B14821D9-92F9-4F4A-B4B4-32B7C7EE1E46}" srcOrd="3" destOrd="0" parTransId="{A9AAD360-A307-43C5-BF67-1E88FE878886}" sibTransId="{F8D6B6A5-2879-4A56-9C27-581145A6D64F}"/>
    <dgm:cxn modelId="{42D3CF73-99B4-4C79-91FD-6C4E52A0EB49}" srcId="{89D1D55F-F5FB-4AA3-82C7-E36A23B57E8C}" destId="{EA964441-3C92-4CCD-B8CF-2165F6F647B2}" srcOrd="1" destOrd="0" parTransId="{B554BB18-BFB3-4F72-B7D6-4F3C07896AB6}" sibTransId="{1ED589E5-E163-4CE4-8827-015E766BD0FF}"/>
    <dgm:cxn modelId="{469A3655-2304-4B7C-813D-DAFF45C8CFFC}" type="presOf" srcId="{BF68B648-7B55-4F16-A5EC-49AF18DDCDCB}" destId="{E045905B-EA65-4DC9-AF51-A91F7433E41F}" srcOrd="0" destOrd="0" presId="urn:microsoft.com/office/officeart/2008/layout/LinedList#1"/>
    <dgm:cxn modelId="{43D9DF7D-E5EC-4ACE-BE86-0C2609A6FF24}" type="presOf" srcId="{B14821D9-92F9-4F4A-B4B4-32B7C7EE1E46}" destId="{BA2ABE57-0657-49FF-873B-E06404F2A751}" srcOrd="0" destOrd="0" presId="urn:microsoft.com/office/officeart/2008/layout/LinedList#1"/>
    <dgm:cxn modelId="{E31E64BA-6029-4D0B-86CA-75DF9BC04064}" type="presOf" srcId="{89D1D55F-F5FB-4AA3-82C7-E36A23B57E8C}" destId="{4DD33548-1FF1-49B9-9081-E550F11DB9EB}" srcOrd="0" destOrd="0" presId="urn:microsoft.com/office/officeart/2008/layout/LinedList#1"/>
    <dgm:cxn modelId="{6C39B9D1-4467-4C71-9409-311CEFA15291}" type="presParOf" srcId="{4DD33548-1FF1-49B9-9081-E550F11DB9EB}" destId="{BE982936-02F7-4DDD-A1F1-B73749C35918}" srcOrd="0" destOrd="0" presId="urn:microsoft.com/office/officeart/2008/layout/LinedList#1"/>
    <dgm:cxn modelId="{488746B4-06F1-4610-8CBE-CCAAE3ABF33E}" type="presParOf" srcId="{4DD33548-1FF1-49B9-9081-E550F11DB9EB}" destId="{E3CC12E4-A82E-4480-BC1F-C366C4DC5266}" srcOrd="1" destOrd="0" presId="urn:microsoft.com/office/officeart/2008/layout/LinedList#1"/>
    <dgm:cxn modelId="{C977ED92-B986-4A28-958E-54F539FFDA24}" type="presParOf" srcId="{E3CC12E4-A82E-4480-BC1F-C366C4DC5266}" destId="{E045905B-EA65-4DC9-AF51-A91F7433E41F}" srcOrd="0" destOrd="0" presId="urn:microsoft.com/office/officeart/2008/layout/LinedList#1"/>
    <dgm:cxn modelId="{8C314580-7ABB-46E8-960D-DF052EC3A2F6}" type="presParOf" srcId="{E3CC12E4-A82E-4480-BC1F-C366C4DC5266}" destId="{3319833B-92DD-428B-BAA9-A3CF1DCB7CD8}" srcOrd="1" destOrd="0" presId="urn:microsoft.com/office/officeart/2008/layout/LinedList#1"/>
    <dgm:cxn modelId="{98B36F9D-E728-4553-B212-F82FE293013C}" type="presParOf" srcId="{4DD33548-1FF1-49B9-9081-E550F11DB9EB}" destId="{0BB98B51-8109-4499-BF41-34630BB6F8C1}" srcOrd="2" destOrd="0" presId="urn:microsoft.com/office/officeart/2008/layout/LinedList#1"/>
    <dgm:cxn modelId="{E0CC55BB-C60E-4E70-84D7-9BB75231687C}" type="presParOf" srcId="{4DD33548-1FF1-49B9-9081-E550F11DB9EB}" destId="{F8FADAA5-9266-4881-9A2A-5D201AA7AF6A}" srcOrd="3" destOrd="0" presId="urn:microsoft.com/office/officeart/2008/layout/LinedList#1"/>
    <dgm:cxn modelId="{A83ED5B3-F8B0-4993-9480-17A177B5EEC6}" type="presParOf" srcId="{F8FADAA5-9266-4881-9A2A-5D201AA7AF6A}" destId="{76E78EB5-5AB9-4E95-8A89-E0C2586F6833}" srcOrd="0" destOrd="0" presId="urn:microsoft.com/office/officeart/2008/layout/LinedList#1"/>
    <dgm:cxn modelId="{1D4FB4DD-9040-402A-BCC3-33F3B1BEEB7E}" type="presParOf" srcId="{F8FADAA5-9266-4881-9A2A-5D201AA7AF6A}" destId="{3552D267-F2E1-4205-BAB9-A8F72B8067D2}" srcOrd="1" destOrd="0" presId="urn:microsoft.com/office/officeart/2008/layout/LinedList#1"/>
    <dgm:cxn modelId="{17D5D756-65DF-49DE-9F8F-4B95B6C6BDDC}" type="presParOf" srcId="{4DD33548-1FF1-49B9-9081-E550F11DB9EB}" destId="{4479FC52-2C63-4331-83A0-72281004B656}" srcOrd="4" destOrd="0" presId="urn:microsoft.com/office/officeart/2008/layout/LinedList#1"/>
    <dgm:cxn modelId="{A66FCF43-E0AC-4407-9EFB-C13506991EA4}" type="presParOf" srcId="{4DD33548-1FF1-49B9-9081-E550F11DB9EB}" destId="{1295D616-6012-49C5-8CE3-9266C40CA749}" srcOrd="5" destOrd="0" presId="urn:microsoft.com/office/officeart/2008/layout/LinedList#1"/>
    <dgm:cxn modelId="{3062DAC0-BBA9-4D29-B24C-992D5E6CB0F7}" type="presParOf" srcId="{1295D616-6012-49C5-8CE3-9266C40CA749}" destId="{25255AD7-A60C-41E4-A8E5-E4A91486695F}" srcOrd="0" destOrd="0" presId="urn:microsoft.com/office/officeart/2008/layout/LinedList#1"/>
    <dgm:cxn modelId="{803E8C75-06A4-4558-85A4-DC3A23A8A089}" type="presParOf" srcId="{1295D616-6012-49C5-8CE3-9266C40CA749}" destId="{AB6819AF-976B-4699-A324-6C50EA718B2F}" srcOrd="1" destOrd="0" presId="urn:microsoft.com/office/officeart/2008/layout/LinedList#1"/>
    <dgm:cxn modelId="{E8670888-E68B-4500-A956-0AD48A9E03AA}" type="presParOf" srcId="{4DD33548-1FF1-49B9-9081-E550F11DB9EB}" destId="{61D429D7-0173-475B-B37E-AB3A745068EB}" srcOrd="6" destOrd="0" presId="urn:microsoft.com/office/officeart/2008/layout/LinedList#1"/>
    <dgm:cxn modelId="{38B4F5AC-5E94-4575-AD57-9D1BAA32499B}" type="presParOf" srcId="{4DD33548-1FF1-49B9-9081-E550F11DB9EB}" destId="{C2296FF7-FEF7-4C47-AC6F-FAD294C912FF}" srcOrd="7" destOrd="0" presId="urn:microsoft.com/office/officeart/2008/layout/LinedList#1"/>
    <dgm:cxn modelId="{1809EFAA-B78A-4C90-BA6A-DC9A36EE192C}" type="presParOf" srcId="{C2296FF7-FEF7-4C47-AC6F-FAD294C912FF}" destId="{BA2ABE57-0657-49FF-873B-E06404F2A751}" srcOrd="0" destOrd="0" presId="urn:microsoft.com/office/officeart/2008/layout/LinedList#1"/>
    <dgm:cxn modelId="{3CB1FE81-A8ED-4511-85F3-FF665FCF6366}" type="presParOf" srcId="{C2296FF7-FEF7-4C47-AC6F-FAD294C912FF}" destId="{0D65BB3B-E36D-4BE6-AA32-0F320091270D}" srcOrd="1" destOrd="0" presId="urn:microsoft.com/office/officeart/2008/layout/LinedList#1"/>
    <dgm:cxn modelId="{3DC5864E-BBAB-409F-A4B4-077BD699DEDD}" type="presParOf" srcId="{4DD33548-1FF1-49B9-9081-E550F11DB9EB}" destId="{44375902-5212-4747-9A86-65ED43128894}" srcOrd="8" destOrd="0" presId="urn:microsoft.com/office/officeart/2008/layout/LinedList#1"/>
    <dgm:cxn modelId="{51DBC703-A57F-41C8-8229-CF335F858EA1}" type="presParOf" srcId="{4DD33548-1FF1-49B9-9081-E550F11DB9EB}" destId="{0CF6AECF-777F-4D0F-8C19-62D45CC44609}" srcOrd="9" destOrd="0" presId="urn:microsoft.com/office/officeart/2008/layout/LinedList#1"/>
    <dgm:cxn modelId="{90D84798-0473-45FC-A4C6-0117DD88D182}" type="presParOf" srcId="{0CF6AECF-777F-4D0F-8C19-62D45CC44609}" destId="{DA65DD32-8062-4FB5-A7AE-4DFB2D09B615}" srcOrd="0" destOrd="0" presId="urn:microsoft.com/office/officeart/2008/layout/LinedList#1"/>
    <dgm:cxn modelId="{D851DB4E-AA2C-4759-94BB-627A6C0B1873}" type="presParOf" srcId="{0CF6AECF-777F-4D0F-8C19-62D45CC44609}" destId="{86093EEE-0012-47F2-A50B-F1CFA2AA448A}" srcOrd="1" destOrd="0" presId="urn:microsoft.com/office/officeart/2008/layout/Lined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81BCC72-2170-46B5-8843-59E96DF2E291}" type="doc">
      <dgm:prSet loTypeId="urn:microsoft.com/office/officeart/2018/2/layout/IconVerticalSolidList" loCatId="icon" qsTypeId="urn:microsoft.com/office/officeart/2005/8/quickstyle/simple1" qsCatId="simple" csTypeId="urn:microsoft.com/office/officeart/2005/8/colors/accent1_2" csCatId="accent1" phldr="1"/>
      <dgm:spPr/>
      <dgm:t>
        <a:bodyPr numCol="1"/>
        <a:lstStyle/>
        <a:p>
          <a:endParaRPr lang="en-US"/>
        </a:p>
      </dgm:t>
    </dgm:pt>
    <dgm:pt modelId="{9CE645EE-49C9-482B-9429-3CA2E9E0DD36}">
      <dgm:prSet/>
      <dgm:spPr/>
      <dgm:t>
        <a:bodyPr numCol="1"/>
        <a:lstStyle/>
        <a:p>
          <a:pPr>
            <a:lnSpc>
              <a:spcPct val="100000"/>
            </a:lnSpc>
          </a:pPr>
          <a:r>
            <a:rPr lang="en-GB" altLang="en-GB"/>
            <a:t>Telemedicine and Remote Monitoring: Expanding healthcare services beyond traditional settings</a:t>
          </a:r>
          <a:endParaRPr lang="en-US"/>
        </a:p>
      </dgm:t>
    </dgm:pt>
    <dgm:pt modelId="{D68C3748-B595-4042-8309-ED08179A2D4A}" type="parTrans" cxnId="{5EE447AC-759B-4817-A701-BE358DFCF66F}">
      <dgm:prSet/>
      <dgm:spPr/>
      <dgm:t>
        <a:bodyPr numCol="1"/>
        <a:lstStyle/>
        <a:p>
          <a:endParaRPr lang="en-US"/>
        </a:p>
      </dgm:t>
    </dgm:pt>
    <dgm:pt modelId="{42F0FA3A-1AF6-465D-9FF5-D44E045C12D4}" type="sibTrans" cxnId="{5EE447AC-759B-4817-A701-BE358DFCF66F}">
      <dgm:prSet/>
      <dgm:spPr/>
      <dgm:t>
        <a:bodyPr numCol="1"/>
        <a:lstStyle/>
        <a:p>
          <a:endParaRPr lang="en-US"/>
        </a:p>
      </dgm:t>
    </dgm:pt>
    <dgm:pt modelId="{09E0D33F-6F40-411D-9F97-3B5C412044E8}">
      <dgm:prSet/>
      <dgm:spPr/>
      <dgm:t>
        <a:bodyPr numCol="1"/>
        <a:lstStyle/>
        <a:p>
          <a:pPr>
            <a:lnSpc>
              <a:spcPct val="100000"/>
            </a:lnSpc>
          </a:pPr>
          <a:r>
            <a:rPr lang="en-GB" altLang="en-GB"/>
            <a:t>Health Information Systems: Improving data management and patient care</a:t>
          </a:r>
          <a:endParaRPr lang="en-US"/>
        </a:p>
      </dgm:t>
    </dgm:pt>
    <dgm:pt modelId="{76ED1252-92CE-4C64-8B86-F70F9B0342EF}" type="parTrans" cxnId="{D423BD57-B878-4193-8F79-BDFD5A895551}">
      <dgm:prSet/>
      <dgm:spPr/>
      <dgm:t>
        <a:bodyPr numCol="1"/>
        <a:lstStyle/>
        <a:p>
          <a:endParaRPr lang="en-US"/>
        </a:p>
      </dgm:t>
    </dgm:pt>
    <dgm:pt modelId="{EB1668BA-04B9-471B-918B-7F50D837E6C4}" type="sibTrans" cxnId="{D423BD57-B878-4193-8F79-BDFD5A895551}">
      <dgm:prSet/>
      <dgm:spPr/>
      <dgm:t>
        <a:bodyPr numCol="1"/>
        <a:lstStyle/>
        <a:p>
          <a:endParaRPr lang="en-US"/>
        </a:p>
      </dgm:t>
    </dgm:pt>
    <dgm:pt modelId="{BB0101CC-468E-4D19-B798-15F71999D6DD}">
      <dgm:prSet/>
      <dgm:spPr/>
      <dgm:t>
        <a:bodyPr numCol="1"/>
        <a:lstStyle/>
        <a:p>
          <a:pPr>
            <a:lnSpc>
              <a:spcPct val="100000"/>
            </a:lnSpc>
          </a:pPr>
          <a:r>
            <a:rPr lang="en-GB" altLang="en-GB"/>
            <a:t>Automation: Streamlining administrative tasks for efficiency</a:t>
          </a:r>
          <a:endParaRPr lang="en-US"/>
        </a:p>
      </dgm:t>
    </dgm:pt>
    <dgm:pt modelId="{2132BD1A-9468-4227-AFC0-BDB50755CE1C}" type="parTrans" cxnId="{4C136A19-5F7B-4B2B-BF10-53887154FF39}">
      <dgm:prSet/>
      <dgm:spPr/>
      <dgm:t>
        <a:bodyPr numCol="1"/>
        <a:lstStyle/>
        <a:p>
          <a:endParaRPr lang="en-US"/>
        </a:p>
      </dgm:t>
    </dgm:pt>
    <dgm:pt modelId="{47EEAACA-8115-49B8-9C5E-9C138B0BD7E8}" type="sibTrans" cxnId="{4C136A19-5F7B-4B2B-BF10-53887154FF39}">
      <dgm:prSet/>
      <dgm:spPr/>
      <dgm:t>
        <a:bodyPr numCol="1"/>
        <a:lstStyle/>
        <a:p>
          <a:endParaRPr lang="en-US"/>
        </a:p>
      </dgm:t>
    </dgm:pt>
    <dgm:pt modelId="{1D9AC017-7364-434D-9E5F-70FAC33C57DB}" type="pres">
      <dgm:prSet presAssocID="{881BCC72-2170-46B5-8843-59E96DF2E291}" presName="root" presStyleCnt="0">
        <dgm:presLayoutVars>
          <dgm:dir/>
          <dgm:resizeHandles val="exact"/>
        </dgm:presLayoutVars>
      </dgm:prSet>
      <dgm:spPr/>
    </dgm:pt>
    <dgm:pt modelId="{C5888E9E-B6EC-46D3-BC42-23530C1D6702}" type="pres">
      <dgm:prSet presAssocID="{9CE645EE-49C9-482B-9429-3CA2E9E0DD36}" presName="compNode" presStyleCnt="0"/>
      <dgm:spPr/>
    </dgm:pt>
    <dgm:pt modelId="{3293DD01-ABDA-4F9B-8FEF-92B2635CA0BB}" type="pres">
      <dgm:prSet presAssocID="{9CE645EE-49C9-482B-9429-3CA2E9E0DD36}" presName="bgRect" presStyleLbl="bgShp" presStyleIdx="0" presStyleCnt="3"/>
      <dgm:spPr/>
    </dgm:pt>
    <dgm:pt modelId="{F8CE6F3E-047C-4423-A29F-46FB9FB510B6}" type="pres">
      <dgm:prSet presAssocID="{9CE645EE-49C9-482B-9429-3CA2E9E0DD3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3DFE0991-EAD5-4D98-9C34-6D07869B0291}" type="pres">
      <dgm:prSet presAssocID="{9CE645EE-49C9-482B-9429-3CA2E9E0DD36}" presName="spaceRect" presStyleCnt="0"/>
      <dgm:spPr/>
    </dgm:pt>
    <dgm:pt modelId="{4B468699-8C08-439C-A2BF-3EFD5AECFDD1}" type="pres">
      <dgm:prSet presAssocID="{9CE645EE-49C9-482B-9429-3CA2E9E0DD36}" presName="parTx" presStyleLbl="revTx" presStyleIdx="0" presStyleCnt="3">
        <dgm:presLayoutVars>
          <dgm:chMax val="0"/>
          <dgm:chPref val="0"/>
        </dgm:presLayoutVars>
      </dgm:prSet>
      <dgm:spPr/>
    </dgm:pt>
    <dgm:pt modelId="{7CABD21C-262B-4A17-B527-3597F9563041}" type="pres">
      <dgm:prSet presAssocID="{42F0FA3A-1AF6-465D-9FF5-D44E045C12D4}" presName="sibTrans" presStyleCnt="0"/>
      <dgm:spPr/>
    </dgm:pt>
    <dgm:pt modelId="{12B89385-2BF6-438A-BFA1-C24847C1844A}" type="pres">
      <dgm:prSet presAssocID="{09E0D33F-6F40-411D-9F97-3B5C412044E8}" presName="compNode" presStyleCnt="0"/>
      <dgm:spPr/>
    </dgm:pt>
    <dgm:pt modelId="{0C913727-BB28-47BB-A5DB-F42784F56FB9}" type="pres">
      <dgm:prSet presAssocID="{09E0D33F-6F40-411D-9F97-3B5C412044E8}" presName="bgRect" presStyleLbl="bgShp" presStyleIdx="1" presStyleCnt="3"/>
      <dgm:spPr/>
    </dgm:pt>
    <dgm:pt modelId="{DF173003-9452-4657-9DF5-82FF257B31C7}" type="pres">
      <dgm:prSet presAssocID="{09E0D33F-6F40-411D-9F97-3B5C412044E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4522AB47-1E67-4368-8C82-3C5C27D28811}" type="pres">
      <dgm:prSet presAssocID="{09E0D33F-6F40-411D-9F97-3B5C412044E8}" presName="spaceRect" presStyleCnt="0"/>
      <dgm:spPr/>
    </dgm:pt>
    <dgm:pt modelId="{598FBCCA-AEAE-4F70-9417-829FA4A5687C}" type="pres">
      <dgm:prSet presAssocID="{09E0D33F-6F40-411D-9F97-3B5C412044E8}" presName="parTx" presStyleLbl="revTx" presStyleIdx="1" presStyleCnt="3">
        <dgm:presLayoutVars>
          <dgm:chMax val="0"/>
          <dgm:chPref val="0"/>
        </dgm:presLayoutVars>
      </dgm:prSet>
      <dgm:spPr/>
    </dgm:pt>
    <dgm:pt modelId="{56FA1C6E-18F3-4CB0-8A6B-245D38C2FD57}" type="pres">
      <dgm:prSet presAssocID="{EB1668BA-04B9-471B-918B-7F50D837E6C4}" presName="sibTrans" presStyleCnt="0"/>
      <dgm:spPr/>
    </dgm:pt>
    <dgm:pt modelId="{1D11297B-0D92-489E-96C5-FA163C228C6C}" type="pres">
      <dgm:prSet presAssocID="{BB0101CC-468E-4D19-B798-15F71999D6DD}" presName="compNode" presStyleCnt="0"/>
      <dgm:spPr/>
    </dgm:pt>
    <dgm:pt modelId="{B89AA477-D5D8-4AA2-A3EA-1A388E8AA8DA}" type="pres">
      <dgm:prSet presAssocID="{BB0101CC-468E-4D19-B798-15F71999D6DD}" presName="bgRect" presStyleLbl="bgShp" presStyleIdx="2" presStyleCnt="3"/>
      <dgm:spPr/>
    </dgm:pt>
    <dgm:pt modelId="{7644197A-F8F7-4150-A0B3-7D327E218F58}" type="pres">
      <dgm:prSet presAssocID="{BB0101CC-468E-4D19-B798-15F71999D6DD}"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ierarchy"/>
        </a:ext>
      </dgm:extLst>
    </dgm:pt>
    <dgm:pt modelId="{D125533B-92E1-406A-9CB7-BA2E9A0BA95C}" type="pres">
      <dgm:prSet presAssocID="{BB0101CC-468E-4D19-B798-15F71999D6DD}" presName="spaceRect" presStyleCnt="0"/>
      <dgm:spPr/>
    </dgm:pt>
    <dgm:pt modelId="{9FCE90FC-8D1E-4344-A6D8-22CCED512D2E}" type="pres">
      <dgm:prSet presAssocID="{BB0101CC-468E-4D19-B798-15F71999D6DD}" presName="parTx" presStyleLbl="revTx" presStyleIdx="2" presStyleCnt="3">
        <dgm:presLayoutVars>
          <dgm:chMax val="0"/>
          <dgm:chPref val="0"/>
        </dgm:presLayoutVars>
      </dgm:prSet>
      <dgm:spPr/>
    </dgm:pt>
  </dgm:ptLst>
  <dgm:cxnLst>
    <dgm:cxn modelId="{4C136A19-5F7B-4B2B-BF10-53887154FF39}" srcId="{881BCC72-2170-46B5-8843-59E96DF2E291}" destId="{BB0101CC-468E-4D19-B798-15F71999D6DD}" srcOrd="2" destOrd="0" parTransId="{2132BD1A-9468-4227-AFC0-BDB50755CE1C}" sibTransId="{47EEAACA-8115-49B8-9C5E-9C138B0BD7E8}"/>
    <dgm:cxn modelId="{F538622B-D826-4AEC-98F3-37C9EBA807C7}" type="presOf" srcId="{881BCC72-2170-46B5-8843-59E96DF2E291}" destId="{1D9AC017-7364-434D-9E5F-70FAC33C57DB}" srcOrd="0" destOrd="0" presId="urn:microsoft.com/office/officeart/2018/2/layout/IconVerticalSolidList"/>
    <dgm:cxn modelId="{D423BD57-B878-4193-8F79-BDFD5A895551}" srcId="{881BCC72-2170-46B5-8843-59E96DF2E291}" destId="{09E0D33F-6F40-411D-9F97-3B5C412044E8}" srcOrd="1" destOrd="0" parTransId="{76ED1252-92CE-4C64-8B86-F70F9B0342EF}" sibTransId="{EB1668BA-04B9-471B-918B-7F50D837E6C4}"/>
    <dgm:cxn modelId="{A5BFE096-A491-445F-984F-39C51EA8C695}" type="presOf" srcId="{BB0101CC-468E-4D19-B798-15F71999D6DD}" destId="{9FCE90FC-8D1E-4344-A6D8-22CCED512D2E}" srcOrd="0" destOrd="0" presId="urn:microsoft.com/office/officeart/2018/2/layout/IconVerticalSolidList"/>
    <dgm:cxn modelId="{5EE447AC-759B-4817-A701-BE358DFCF66F}" srcId="{881BCC72-2170-46B5-8843-59E96DF2E291}" destId="{9CE645EE-49C9-482B-9429-3CA2E9E0DD36}" srcOrd="0" destOrd="0" parTransId="{D68C3748-B595-4042-8309-ED08179A2D4A}" sibTransId="{42F0FA3A-1AF6-465D-9FF5-D44E045C12D4}"/>
    <dgm:cxn modelId="{76EC02C5-00C8-452A-93EB-137C676F66B4}" type="presOf" srcId="{09E0D33F-6F40-411D-9F97-3B5C412044E8}" destId="{598FBCCA-AEAE-4F70-9417-829FA4A5687C}" srcOrd="0" destOrd="0" presId="urn:microsoft.com/office/officeart/2018/2/layout/IconVerticalSolidList"/>
    <dgm:cxn modelId="{3F828DC5-2B77-462E-8B41-36D0C94932C8}" type="presOf" srcId="{9CE645EE-49C9-482B-9429-3CA2E9E0DD36}" destId="{4B468699-8C08-439C-A2BF-3EFD5AECFDD1}" srcOrd="0" destOrd="0" presId="urn:microsoft.com/office/officeart/2018/2/layout/IconVerticalSolidList"/>
    <dgm:cxn modelId="{3748427C-C3F3-4B4E-9C56-319FC67ADB42}" type="presParOf" srcId="{1D9AC017-7364-434D-9E5F-70FAC33C57DB}" destId="{C5888E9E-B6EC-46D3-BC42-23530C1D6702}" srcOrd="0" destOrd="0" presId="urn:microsoft.com/office/officeart/2018/2/layout/IconVerticalSolidList"/>
    <dgm:cxn modelId="{081A29D2-C7F0-434C-A9D4-12F2EB0FA89C}" type="presParOf" srcId="{C5888E9E-B6EC-46D3-BC42-23530C1D6702}" destId="{3293DD01-ABDA-4F9B-8FEF-92B2635CA0BB}" srcOrd="0" destOrd="0" presId="urn:microsoft.com/office/officeart/2018/2/layout/IconVerticalSolidList"/>
    <dgm:cxn modelId="{9044FC13-1B2F-47FB-BD3E-C69BBEE07949}" type="presParOf" srcId="{C5888E9E-B6EC-46D3-BC42-23530C1D6702}" destId="{F8CE6F3E-047C-4423-A29F-46FB9FB510B6}" srcOrd="1" destOrd="0" presId="urn:microsoft.com/office/officeart/2018/2/layout/IconVerticalSolidList"/>
    <dgm:cxn modelId="{C2A3D048-0C54-47F6-84D5-40D8C392D4BC}" type="presParOf" srcId="{C5888E9E-B6EC-46D3-BC42-23530C1D6702}" destId="{3DFE0991-EAD5-4D98-9C34-6D07869B0291}" srcOrd="2" destOrd="0" presId="urn:microsoft.com/office/officeart/2018/2/layout/IconVerticalSolidList"/>
    <dgm:cxn modelId="{40E66672-E45F-4A85-B7C0-D7DD81187A64}" type="presParOf" srcId="{C5888E9E-B6EC-46D3-BC42-23530C1D6702}" destId="{4B468699-8C08-439C-A2BF-3EFD5AECFDD1}" srcOrd="3" destOrd="0" presId="urn:microsoft.com/office/officeart/2018/2/layout/IconVerticalSolidList"/>
    <dgm:cxn modelId="{8EBF536E-C407-4CC9-8546-C49E3B402683}" type="presParOf" srcId="{1D9AC017-7364-434D-9E5F-70FAC33C57DB}" destId="{7CABD21C-262B-4A17-B527-3597F9563041}" srcOrd="1" destOrd="0" presId="urn:microsoft.com/office/officeart/2018/2/layout/IconVerticalSolidList"/>
    <dgm:cxn modelId="{B693291F-5705-4596-B003-1EA3E76FF927}" type="presParOf" srcId="{1D9AC017-7364-434D-9E5F-70FAC33C57DB}" destId="{12B89385-2BF6-438A-BFA1-C24847C1844A}" srcOrd="2" destOrd="0" presId="urn:microsoft.com/office/officeart/2018/2/layout/IconVerticalSolidList"/>
    <dgm:cxn modelId="{5D51A4E4-CEF0-415D-869B-3D4B002670A7}" type="presParOf" srcId="{12B89385-2BF6-438A-BFA1-C24847C1844A}" destId="{0C913727-BB28-47BB-A5DB-F42784F56FB9}" srcOrd="0" destOrd="0" presId="urn:microsoft.com/office/officeart/2018/2/layout/IconVerticalSolidList"/>
    <dgm:cxn modelId="{2043B478-F2D6-4D91-9F66-15F6C9BC62A7}" type="presParOf" srcId="{12B89385-2BF6-438A-BFA1-C24847C1844A}" destId="{DF173003-9452-4657-9DF5-82FF257B31C7}" srcOrd="1" destOrd="0" presId="urn:microsoft.com/office/officeart/2018/2/layout/IconVerticalSolidList"/>
    <dgm:cxn modelId="{75AB4D44-E9DA-4187-8905-A1B833812B42}" type="presParOf" srcId="{12B89385-2BF6-438A-BFA1-C24847C1844A}" destId="{4522AB47-1E67-4368-8C82-3C5C27D28811}" srcOrd="2" destOrd="0" presId="urn:microsoft.com/office/officeart/2018/2/layout/IconVerticalSolidList"/>
    <dgm:cxn modelId="{561D017E-527A-49A5-A860-6DDB375F4BD6}" type="presParOf" srcId="{12B89385-2BF6-438A-BFA1-C24847C1844A}" destId="{598FBCCA-AEAE-4F70-9417-829FA4A5687C}" srcOrd="3" destOrd="0" presId="urn:microsoft.com/office/officeart/2018/2/layout/IconVerticalSolidList"/>
    <dgm:cxn modelId="{243BD013-E466-4CCE-8049-383C0684829A}" type="presParOf" srcId="{1D9AC017-7364-434D-9E5F-70FAC33C57DB}" destId="{56FA1C6E-18F3-4CB0-8A6B-245D38C2FD57}" srcOrd="3" destOrd="0" presId="urn:microsoft.com/office/officeart/2018/2/layout/IconVerticalSolidList"/>
    <dgm:cxn modelId="{8CD1863A-3EE7-4902-8C0B-F45D23A9B175}" type="presParOf" srcId="{1D9AC017-7364-434D-9E5F-70FAC33C57DB}" destId="{1D11297B-0D92-489E-96C5-FA163C228C6C}" srcOrd="4" destOrd="0" presId="urn:microsoft.com/office/officeart/2018/2/layout/IconVerticalSolidList"/>
    <dgm:cxn modelId="{0245D98B-8575-48F8-906C-609597D5123B}" type="presParOf" srcId="{1D11297B-0D92-489E-96C5-FA163C228C6C}" destId="{B89AA477-D5D8-4AA2-A3EA-1A388E8AA8DA}" srcOrd="0" destOrd="0" presId="urn:microsoft.com/office/officeart/2018/2/layout/IconVerticalSolidList"/>
    <dgm:cxn modelId="{D06C9ABA-B0A2-4ECA-BAB0-C4D94F01E638}" type="presParOf" srcId="{1D11297B-0D92-489E-96C5-FA163C228C6C}" destId="{7644197A-F8F7-4150-A0B3-7D327E218F58}" srcOrd="1" destOrd="0" presId="urn:microsoft.com/office/officeart/2018/2/layout/IconVerticalSolidList"/>
    <dgm:cxn modelId="{7F862ACE-921B-4E51-8F84-A4A4521DBBBF}" type="presParOf" srcId="{1D11297B-0D92-489E-96C5-FA163C228C6C}" destId="{D125533B-92E1-406A-9CB7-BA2E9A0BA95C}" srcOrd="2" destOrd="0" presId="urn:microsoft.com/office/officeart/2018/2/layout/IconVerticalSolidList"/>
    <dgm:cxn modelId="{7A159DA7-0D35-42D6-A481-E70CE28C869B}" type="presParOf" srcId="{1D11297B-0D92-489E-96C5-FA163C228C6C}" destId="{9FCE90FC-8D1E-4344-A6D8-22CCED512D2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17F9C79-FBD4-417C-8D5D-97365E5F9620}" type="doc">
      <dgm:prSet loTypeId="urn:microsoft.com/office/officeart/2018/2/layout/IconLabelList" loCatId="icon" qsTypeId="urn:microsoft.com/office/officeart/2005/8/quickstyle/simple1" qsCatId="simple" csTypeId="urn:microsoft.com/office/officeart/2005/8/colors/accent2_2" csCatId="accent2" phldr="1"/>
      <dgm:spPr/>
      <dgm:t>
        <a:bodyPr numCol="1"/>
        <a:lstStyle/>
        <a:p>
          <a:endParaRPr lang="en-US"/>
        </a:p>
      </dgm:t>
    </dgm:pt>
    <dgm:pt modelId="{E43C85B5-F5C2-47C5-9558-33DEF1DD8E35}">
      <dgm:prSet/>
      <dgm:spPr/>
      <dgm:t>
        <a:bodyPr numCol="1"/>
        <a:lstStyle/>
        <a:p>
          <a:pPr>
            <a:lnSpc>
              <a:spcPct val="100000"/>
            </a:lnSpc>
          </a:pPr>
          <a:r>
            <a:rPr lang="en-GB" altLang="en-GB"/>
            <a:t>Training and Development: Investing in continuous training for staff</a:t>
          </a:r>
          <a:endParaRPr lang="en-US"/>
        </a:p>
      </dgm:t>
    </dgm:pt>
    <dgm:pt modelId="{601837C1-0FB3-4996-8164-71DCFED632E9}" type="parTrans" cxnId="{27A232B4-EDFA-451E-829C-557B42E94346}">
      <dgm:prSet/>
      <dgm:spPr/>
      <dgm:t>
        <a:bodyPr numCol="1"/>
        <a:lstStyle/>
        <a:p>
          <a:endParaRPr lang="en-US"/>
        </a:p>
      </dgm:t>
    </dgm:pt>
    <dgm:pt modelId="{C9A77805-A566-4353-A6EE-5D055B3D1978}" type="sibTrans" cxnId="{27A232B4-EDFA-451E-829C-557B42E94346}">
      <dgm:prSet/>
      <dgm:spPr/>
      <dgm:t>
        <a:bodyPr numCol="1"/>
        <a:lstStyle/>
        <a:p>
          <a:endParaRPr lang="en-US"/>
        </a:p>
      </dgm:t>
    </dgm:pt>
    <dgm:pt modelId="{2FB7E245-FF23-42A1-8722-04E1EDF2781C}">
      <dgm:prSet/>
      <dgm:spPr/>
      <dgm:t>
        <a:bodyPr numCol="1"/>
        <a:lstStyle/>
        <a:p>
          <a:pPr>
            <a:lnSpc>
              <a:spcPct val="100000"/>
            </a:lnSpc>
          </a:pPr>
          <a:r>
            <a:rPr lang="en-GB" altLang="en-GB"/>
            <a:t>Multidisciplinary Teams: Emphasizing collaboration and teamwork</a:t>
          </a:r>
          <a:endParaRPr lang="en-US"/>
        </a:p>
      </dgm:t>
    </dgm:pt>
    <dgm:pt modelId="{4D6CA6B6-A226-4971-BAFB-E61782C60A9E}" type="parTrans" cxnId="{1F02B06A-D802-4294-ABEC-948D1BCE0C70}">
      <dgm:prSet/>
      <dgm:spPr/>
      <dgm:t>
        <a:bodyPr numCol="1"/>
        <a:lstStyle/>
        <a:p>
          <a:endParaRPr lang="en-US"/>
        </a:p>
      </dgm:t>
    </dgm:pt>
    <dgm:pt modelId="{3CEF58D2-AB84-49E0-BE4B-BF542B6F5BD4}" type="sibTrans" cxnId="{1F02B06A-D802-4294-ABEC-948D1BCE0C70}">
      <dgm:prSet/>
      <dgm:spPr/>
      <dgm:t>
        <a:bodyPr numCol="1"/>
        <a:lstStyle/>
        <a:p>
          <a:endParaRPr lang="en-US"/>
        </a:p>
      </dgm:t>
    </dgm:pt>
    <dgm:pt modelId="{305553D5-88D3-416F-8D2C-98D8B909D7E9}">
      <dgm:prSet/>
      <dgm:spPr/>
      <dgm:t>
        <a:bodyPr numCol="1"/>
        <a:lstStyle/>
        <a:p>
          <a:pPr>
            <a:lnSpc>
              <a:spcPct val="100000"/>
            </a:lnSpc>
          </a:pPr>
          <a:r>
            <a:rPr lang="en-GB" altLang="en-GB"/>
            <a:t>Employee Well-being Programs: Addressing staff burnout and enhancing morale</a:t>
          </a:r>
          <a:endParaRPr lang="en-US"/>
        </a:p>
      </dgm:t>
    </dgm:pt>
    <dgm:pt modelId="{5C6BDA6E-CB81-4F9F-9102-A32F48F43835}" type="parTrans" cxnId="{8DE746AA-DF27-42ED-89B4-4CF264C0B859}">
      <dgm:prSet/>
      <dgm:spPr/>
      <dgm:t>
        <a:bodyPr numCol="1"/>
        <a:lstStyle/>
        <a:p>
          <a:endParaRPr lang="en-US"/>
        </a:p>
      </dgm:t>
    </dgm:pt>
    <dgm:pt modelId="{A3051533-1742-49E4-BB5A-93AC89095812}" type="sibTrans" cxnId="{8DE746AA-DF27-42ED-89B4-4CF264C0B859}">
      <dgm:prSet/>
      <dgm:spPr/>
      <dgm:t>
        <a:bodyPr numCol="1"/>
        <a:lstStyle/>
        <a:p>
          <a:endParaRPr lang="en-US"/>
        </a:p>
      </dgm:t>
    </dgm:pt>
    <dgm:pt modelId="{13E9B4EA-E127-433E-97F4-3086F034CB4A}" type="pres">
      <dgm:prSet presAssocID="{317F9C79-FBD4-417C-8D5D-97365E5F9620}" presName="root" presStyleCnt="0">
        <dgm:presLayoutVars>
          <dgm:dir/>
          <dgm:resizeHandles val="exact"/>
        </dgm:presLayoutVars>
      </dgm:prSet>
      <dgm:spPr/>
    </dgm:pt>
    <dgm:pt modelId="{C80D7EE2-B3DE-4125-98D0-D55948C54FF4}" type="pres">
      <dgm:prSet presAssocID="{E43C85B5-F5C2-47C5-9558-33DEF1DD8E35}" presName="compNode" presStyleCnt="0"/>
      <dgm:spPr/>
    </dgm:pt>
    <dgm:pt modelId="{3BE54AB0-5B8E-4981-8CEA-18044C3CC377}" type="pres">
      <dgm:prSet presAssocID="{E43C85B5-F5C2-47C5-9558-33DEF1DD8E3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siness Growth"/>
        </a:ext>
      </dgm:extLst>
    </dgm:pt>
    <dgm:pt modelId="{44E2F5DF-100D-4156-89BD-C2E5B269C6E4}" type="pres">
      <dgm:prSet presAssocID="{E43C85B5-F5C2-47C5-9558-33DEF1DD8E35}" presName="spaceRect" presStyleCnt="0"/>
      <dgm:spPr/>
    </dgm:pt>
    <dgm:pt modelId="{A69358D4-3C56-443D-B540-EF9F1FD2D952}" type="pres">
      <dgm:prSet presAssocID="{E43C85B5-F5C2-47C5-9558-33DEF1DD8E35}" presName="textRect" presStyleLbl="revTx" presStyleIdx="0" presStyleCnt="3">
        <dgm:presLayoutVars>
          <dgm:chMax val="1"/>
          <dgm:chPref val="1"/>
        </dgm:presLayoutVars>
      </dgm:prSet>
      <dgm:spPr/>
    </dgm:pt>
    <dgm:pt modelId="{B15815E6-2750-4EDA-BC0B-D574973DD25E}" type="pres">
      <dgm:prSet presAssocID="{C9A77805-A566-4353-A6EE-5D055B3D1978}" presName="sibTrans" presStyleCnt="0"/>
      <dgm:spPr/>
    </dgm:pt>
    <dgm:pt modelId="{829BCAE4-B7B5-4D82-8036-4AC959182006}" type="pres">
      <dgm:prSet presAssocID="{2FB7E245-FF23-42A1-8722-04E1EDF2781C}" presName="compNode" presStyleCnt="0"/>
      <dgm:spPr/>
    </dgm:pt>
    <dgm:pt modelId="{731D233B-144E-4564-BBB9-F5554E72E71B}" type="pres">
      <dgm:prSet presAssocID="{2FB7E245-FF23-42A1-8722-04E1EDF2781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75AB462E-BCE6-4811-859A-32E40C1979B4}" type="pres">
      <dgm:prSet presAssocID="{2FB7E245-FF23-42A1-8722-04E1EDF2781C}" presName="spaceRect" presStyleCnt="0"/>
      <dgm:spPr/>
    </dgm:pt>
    <dgm:pt modelId="{13FA042B-8E33-4D82-8A45-AB8C4E4BF856}" type="pres">
      <dgm:prSet presAssocID="{2FB7E245-FF23-42A1-8722-04E1EDF2781C}" presName="textRect" presStyleLbl="revTx" presStyleIdx="1" presStyleCnt="3">
        <dgm:presLayoutVars>
          <dgm:chMax val="1"/>
          <dgm:chPref val="1"/>
        </dgm:presLayoutVars>
      </dgm:prSet>
      <dgm:spPr/>
    </dgm:pt>
    <dgm:pt modelId="{2B296ABC-2ACA-4FDA-83F4-9B944A001F80}" type="pres">
      <dgm:prSet presAssocID="{3CEF58D2-AB84-49E0-BE4B-BF542B6F5BD4}" presName="sibTrans" presStyleCnt="0"/>
      <dgm:spPr/>
    </dgm:pt>
    <dgm:pt modelId="{2CC44097-2382-4681-B0AB-1448658990B2}" type="pres">
      <dgm:prSet presAssocID="{305553D5-88D3-416F-8D2C-98D8B909D7E9}" presName="compNode" presStyleCnt="0"/>
      <dgm:spPr/>
    </dgm:pt>
    <dgm:pt modelId="{4F469005-12B3-440A-9AA9-2D51EFFF9603}" type="pres">
      <dgm:prSet presAssocID="{305553D5-88D3-416F-8D2C-98D8B909D7E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edical"/>
        </a:ext>
      </dgm:extLst>
    </dgm:pt>
    <dgm:pt modelId="{9C083373-850E-494A-B9BF-D4E2AD8F6327}" type="pres">
      <dgm:prSet presAssocID="{305553D5-88D3-416F-8D2C-98D8B909D7E9}" presName="spaceRect" presStyleCnt="0"/>
      <dgm:spPr/>
    </dgm:pt>
    <dgm:pt modelId="{E47830D1-D7DC-4402-99B7-7C609BE584DC}" type="pres">
      <dgm:prSet presAssocID="{305553D5-88D3-416F-8D2C-98D8B909D7E9}" presName="textRect" presStyleLbl="revTx" presStyleIdx="2" presStyleCnt="3">
        <dgm:presLayoutVars>
          <dgm:chMax val="1"/>
          <dgm:chPref val="1"/>
        </dgm:presLayoutVars>
      </dgm:prSet>
      <dgm:spPr/>
    </dgm:pt>
  </dgm:ptLst>
  <dgm:cxnLst>
    <dgm:cxn modelId="{E7750F2B-25A7-4372-91CB-58898E7B026D}" type="presOf" srcId="{E43C85B5-F5C2-47C5-9558-33DEF1DD8E35}" destId="{A69358D4-3C56-443D-B540-EF9F1FD2D952}" srcOrd="0" destOrd="0" presId="urn:microsoft.com/office/officeart/2018/2/layout/IconLabelList"/>
    <dgm:cxn modelId="{98D9C533-35CA-46CD-A9A0-A44595766160}" type="presOf" srcId="{317F9C79-FBD4-417C-8D5D-97365E5F9620}" destId="{13E9B4EA-E127-433E-97F4-3086F034CB4A}" srcOrd="0" destOrd="0" presId="urn:microsoft.com/office/officeart/2018/2/layout/IconLabelList"/>
    <dgm:cxn modelId="{AE480245-C980-4BD7-B1B2-2B87F3220104}" type="presOf" srcId="{305553D5-88D3-416F-8D2C-98D8B909D7E9}" destId="{E47830D1-D7DC-4402-99B7-7C609BE584DC}" srcOrd="0" destOrd="0" presId="urn:microsoft.com/office/officeart/2018/2/layout/IconLabelList"/>
    <dgm:cxn modelId="{1F02B06A-D802-4294-ABEC-948D1BCE0C70}" srcId="{317F9C79-FBD4-417C-8D5D-97365E5F9620}" destId="{2FB7E245-FF23-42A1-8722-04E1EDF2781C}" srcOrd="1" destOrd="0" parTransId="{4D6CA6B6-A226-4971-BAFB-E61782C60A9E}" sibTransId="{3CEF58D2-AB84-49E0-BE4B-BF542B6F5BD4}"/>
    <dgm:cxn modelId="{0E4DA359-0122-4C59-B7DD-ED7D8201CCC8}" type="presOf" srcId="{2FB7E245-FF23-42A1-8722-04E1EDF2781C}" destId="{13FA042B-8E33-4D82-8A45-AB8C4E4BF856}" srcOrd="0" destOrd="0" presId="urn:microsoft.com/office/officeart/2018/2/layout/IconLabelList"/>
    <dgm:cxn modelId="{8DE746AA-DF27-42ED-89B4-4CF264C0B859}" srcId="{317F9C79-FBD4-417C-8D5D-97365E5F9620}" destId="{305553D5-88D3-416F-8D2C-98D8B909D7E9}" srcOrd="2" destOrd="0" parTransId="{5C6BDA6E-CB81-4F9F-9102-A32F48F43835}" sibTransId="{A3051533-1742-49E4-BB5A-93AC89095812}"/>
    <dgm:cxn modelId="{27A232B4-EDFA-451E-829C-557B42E94346}" srcId="{317F9C79-FBD4-417C-8D5D-97365E5F9620}" destId="{E43C85B5-F5C2-47C5-9558-33DEF1DD8E35}" srcOrd="0" destOrd="0" parTransId="{601837C1-0FB3-4996-8164-71DCFED632E9}" sibTransId="{C9A77805-A566-4353-A6EE-5D055B3D1978}"/>
    <dgm:cxn modelId="{0B80D25D-E80D-4D8C-8E46-B1464211061E}" type="presParOf" srcId="{13E9B4EA-E127-433E-97F4-3086F034CB4A}" destId="{C80D7EE2-B3DE-4125-98D0-D55948C54FF4}" srcOrd="0" destOrd="0" presId="urn:microsoft.com/office/officeart/2018/2/layout/IconLabelList"/>
    <dgm:cxn modelId="{CC4B0E99-6760-41DD-8D51-D710A93FD2ED}" type="presParOf" srcId="{C80D7EE2-B3DE-4125-98D0-D55948C54FF4}" destId="{3BE54AB0-5B8E-4981-8CEA-18044C3CC377}" srcOrd="0" destOrd="0" presId="urn:microsoft.com/office/officeart/2018/2/layout/IconLabelList"/>
    <dgm:cxn modelId="{AB40FD51-C742-47CC-9E5E-88C93D1B8C69}" type="presParOf" srcId="{C80D7EE2-B3DE-4125-98D0-D55948C54FF4}" destId="{44E2F5DF-100D-4156-89BD-C2E5B269C6E4}" srcOrd="1" destOrd="0" presId="urn:microsoft.com/office/officeart/2018/2/layout/IconLabelList"/>
    <dgm:cxn modelId="{D1594D10-03BE-411F-BF30-9E4D101A44B9}" type="presParOf" srcId="{C80D7EE2-B3DE-4125-98D0-D55948C54FF4}" destId="{A69358D4-3C56-443D-B540-EF9F1FD2D952}" srcOrd="2" destOrd="0" presId="urn:microsoft.com/office/officeart/2018/2/layout/IconLabelList"/>
    <dgm:cxn modelId="{CD48976B-89A2-4CCC-B625-97867247CF79}" type="presParOf" srcId="{13E9B4EA-E127-433E-97F4-3086F034CB4A}" destId="{B15815E6-2750-4EDA-BC0B-D574973DD25E}" srcOrd="1" destOrd="0" presId="urn:microsoft.com/office/officeart/2018/2/layout/IconLabelList"/>
    <dgm:cxn modelId="{85D9E269-84E4-409C-A236-FB0EE52C9C49}" type="presParOf" srcId="{13E9B4EA-E127-433E-97F4-3086F034CB4A}" destId="{829BCAE4-B7B5-4D82-8036-4AC959182006}" srcOrd="2" destOrd="0" presId="urn:microsoft.com/office/officeart/2018/2/layout/IconLabelList"/>
    <dgm:cxn modelId="{E18F0F4B-9B71-4523-9375-B5D3D8086A62}" type="presParOf" srcId="{829BCAE4-B7B5-4D82-8036-4AC959182006}" destId="{731D233B-144E-4564-BBB9-F5554E72E71B}" srcOrd="0" destOrd="0" presId="urn:microsoft.com/office/officeart/2018/2/layout/IconLabelList"/>
    <dgm:cxn modelId="{56313579-799E-46E8-84BC-6465053F44AF}" type="presParOf" srcId="{829BCAE4-B7B5-4D82-8036-4AC959182006}" destId="{75AB462E-BCE6-4811-859A-32E40C1979B4}" srcOrd="1" destOrd="0" presId="urn:microsoft.com/office/officeart/2018/2/layout/IconLabelList"/>
    <dgm:cxn modelId="{AE6323F5-3C10-41D1-B329-C6697DB42681}" type="presParOf" srcId="{829BCAE4-B7B5-4D82-8036-4AC959182006}" destId="{13FA042B-8E33-4D82-8A45-AB8C4E4BF856}" srcOrd="2" destOrd="0" presId="urn:microsoft.com/office/officeart/2018/2/layout/IconLabelList"/>
    <dgm:cxn modelId="{226A1B9C-0F62-44F0-9D20-9FC5887152DB}" type="presParOf" srcId="{13E9B4EA-E127-433E-97F4-3086F034CB4A}" destId="{2B296ABC-2ACA-4FDA-83F4-9B944A001F80}" srcOrd="3" destOrd="0" presId="urn:microsoft.com/office/officeart/2018/2/layout/IconLabelList"/>
    <dgm:cxn modelId="{CCB07DFE-9184-4915-BACE-1E48B935E864}" type="presParOf" srcId="{13E9B4EA-E127-433E-97F4-3086F034CB4A}" destId="{2CC44097-2382-4681-B0AB-1448658990B2}" srcOrd="4" destOrd="0" presId="urn:microsoft.com/office/officeart/2018/2/layout/IconLabelList"/>
    <dgm:cxn modelId="{F5C7C979-5B3B-4E38-9AA5-497DDEAEA556}" type="presParOf" srcId="{2CC44097-2382-4681-B0AB-1448658990B2}" destId="{4F469005-12B3-440A-9AA9-2D51EFFF9603}" srcOrd="0" destOrd="0" presId="urn:microsoft.com/office/officeart/2018/2/layout/IconLabelList"/>
    <dgm:cxn modelId="{BF15DF8C-6522-427B-BE9D-64AFBA5FC900}" type="presParOf" srcId="{2CC44097-2382-4681-B0AB-1448658990B2}" destId="{9C083373-850E-494A-B9BF-D4E2AD8F6327}" srcOrd="1" destOrd="0" presId="urn:microsoft.com/office/officeart/2018/2/layout/IconLabelList"/>
    <dgm:cxn modelId="{01BD1B57-8ADC-425B-9F71-8ACC0A016784}" type="presParOf" srcId="{2CC44097-2382-4681-B0AB-1448658990B2}" destId="{E47830D1-D7DC-4402-99B7-7C609BE584D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3CEA659-AAB9-4521-A029-9AE7204E79D5}" type="doc">
      <dgm:prSet loTypeId="urn:microsoft.com/office/officeart/2018/2/layout/IconVerticalSolidList#1" loCatId="icon" qsTypeId="urn:microsoft.com/office/officeart/2005/8/quickstyle/simple1" qsCatId="simple" csTypeId="urn:microsoft.com/office/officeart/2005/8/colors/accent1_2" csCatId="accent1" phldr="1"/>
      <dgm:spPr/>
      <dgm:t>
        <a:bodyPr numCol="1"/>
        <a:lstStyle/>
        <a:p>
          <a:endParaRPr lang="en-US"/>
        </a:p>
      </dgm:t>
    </dgm:pt>
    <dgm:pt modelId="{893EC8A0-D161-4F3F-8778-981DC59881F2}">
      <dgm:prSet/>
      <dgm:spPr/>
      <dgm:t>
        <a:bodyPr numCol="1"/>
        <a:lstStyle/>
        <a:p>
          <a:r>
            <a:rPr lang="en-GB" altLang="en-GB" dirty="0"/>
            <a:t>Budget Optimisation: Strategies for effective budget allocation</a:t>
          </a:r>
          <a:endParaRPr lang="en-US" dirty="0"/>
        </a:p>
      </dgm:t>
    </dgm:pt>
    <dgm:pt modelId="{15E64327-99A5-4BD5-99E0-44E4D2F32AC9}" type="parTrans" cxnId="{EBF78FF4-1E6A-4116-8F50-7D9DC72A3FC1}">
      <dgm:prSet/>
      <dgm:spPr/>
      <dgm:t>
        <a:bodyPr numCol="1"/>
        <a:lstStyle/>
        <a:p>
          <a:endParaRPr lang="en-US"/>
        </a:p>
      </dgm:t>
    </dgm:pt>
    <dgm:pt modelId="{90211229-3D0E-4253-BA43-BB73FBE6F5F4}" type="sibTrans" cxnId="{EBF78FF4-1E6A-4116-8F50-7D9DC72A3FC1}">
      <dgm:prSet/>
      <dgm:spPr/>
      <dgm:t>
        <a:bodyPr numCol="1"/>
        <a:lstStyle/>
        <a:p>
          <a:endParaRPr lang="en-US"/>
        </a:p>
      </dgm:t>
    </dgm:pt>
    <dgm:pt modelId="{527D5DC4-B0E9-4E8E-8F4A-844FE5C026A3}">
      <dgm:prSet/>
      <dgm:spPr/>
      <dgm:t>
        <a:bodyPr numCol="1"/>
        <a:lstStyle/>
        <a:p>
          <a:r>
            <a:rPr lang="en-GB" altLang="en-GB"/>
            <a:t>Cost-Effective Practices: Identifying and implementing cost-saving measures</a:t>
          </a:r>
          <a:endParaRPr lang="en-US"/>
        </a:p>
      </dgm:t>
    </dgm:pt>
    <dgm:pt modelId="{6170667E-5721-4628-987E-F0170A83CCB0}" type="parTrans" cxnId="{CC6CC692-79EC-4304-BA5B-BCA58666DE9C}">
      <dgm:prSet/>
      <dgm:spPr/>
      <dgm:t>
        <a:bodyPr numCol="1"/>
        <a:lstStyle/>
        <a:p>
          <a:endParaRPr lang="en-US"/>
        </a:p>
      </dgm:t>
    </dgm:pt>
    <dgm:pt modelId="{CE46847F-0932-4D28-A12B-2EDE4A36D702}" type="sibTrans" cxnId="{CC6CC692-79EC-4304-BA5B-BCA58666DE9C}">
      <dgm:prSet/>
      <dgm:spPr/>
      <dgm:t>
        <a:bodyPr numCol="1"/>
        <a:lstStyle/>
        <a:p>
          <a:endParaRPr lang="en-US"/>
        </a:p>
      </dgm:t>
    </dgm:pt>
    <dgm:pt modelId="{E1ACEA30-6DA8-4DE8-AC96-571E716C31AE}">
      <dgm:prSet/>
      <dgm:spPr/>
      <dgm:t>
        <a:bodyPr numCol="1"/>
        <a:lstStyle/>
        <a:p>
          <a:r>
            <a:rPr lang="en-GB" altLang="en-GB"/>
            <a:t>Partnerships and Grants: Exploring external funding opportunities</a:t>
          </a:r>
          <a:endParaRPr lang="en-US"/>
        </a:p>
      </dgm:t>
    </dgm:pt>
    <dgm:pt modelId="{47ABB5BE-44B4-490E-A5B0-8EE688C343EC}" type="parTrans" cxnId="{6931360D-7A99-4947-B0A0-607FAED79FB6}">
      <dgm:prSet/>
      <dgm:spPr/>
      <dgm:t>
        <a:bodyPr numCol="1"/>
        <a:lstStyle/>
        <a:p>
          <a:endParaRPr lang="en-US"/>
        </a:p>
      </dgm:t>
    </dgm:pt>
    <dgm:pt modelId="{0542D33C-B305-47B5-A66E-CF6DAE4A0381}" type="sibTrans" cxnId="{6931360D-7A99-4947-B0A0-607FAED79FB6}">
      <dgm:prSet/>
      <dgm:spPr/>
      <dgm:t>
        <a:bodyPr numCol="1"/>
        <a:lstStyle/>
        <a:p>
          <a:endParaRPr lang="en-US"/>
        </a:p>
      </dgm:t>
    </dgm:pt>
    <dgm:pt modelId="{5A3B3A84-F4D4-4116-95A4-D42396EAAC37}" type="pres">
      <dgm:prSet presAssocID="{C3CEA659-AAB9-4521-A029-9AE7204E79D5}" presName="root" presStyleCnt="0">
        <dgm:presLayoutVars>
          <dgm:dir/>
          <dgm:resizeHandles val="exact"/>
        </dgm:presLayoutVars>
      </dgm:prSet>
      <dgm:spPr/>
    </dgm:pt>
    <dgm:pt modelId="{7F8E6687-361F-41F8-9CA2-E26657F55E76}" type="pres">
      <dgm:prSet presAssocID="{893EC8A0-D161-4F3F-8778-981DC59881F2}" presName="compNode" presStyleCnt="0"/>
      <dgm:spPr/>
    </dgm:pt>
    <dgm:pt modelId="{BDD83942-4A2C-4233-9CAE-04396ED7DF70}" type="pres">
      <dgm:prSet presAssocID="{893EC8A0-D161-4F3F-8778-981DC59881F2}" presName="bgRect" presStyleLbl="bgShp" presStyleIdx="0" presStyleCnt="3"/>
      <dgm:spPr/>
    </dgm:pt>
    <dgm:pt modelId="{84B0A916-5B9C-4605-9046-799DDD997FC4}" type="pres">
      <dgm:prSet presAssocID="{893EC8A0-D161-4F3F-8778-981DC59881F2}"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ins"/>
        </a:ext>
      </dgm:extLst>
    </dgm:pt>
    <dgm:pt modelId="{64B538AC-C06B-44EC-99D8-36E372742D7F}" type="pres">
      <dgm:prSet presAssocID="{893EC8A0-D161-4F3F-8778-981DC59881F2}" presName="spaceRect" presStyleCnt="0"/>
      <dgm:spPr/>
    </dgm:pt>
    <dgm:pt modelId="{9F5C5036-C8D6-4844-A810-C8DC31AFC382}" type="pres">
      <dgm:prSet presAssocID="{893EC8A0-D161-4F3F-8778-981DC59881F2}" presName="parTx" presStyleLbl="revTx" presStyleIdx="0" presStyleCnt="3">
        <dgm:presLayoutVars>
          <dgm:chMax val="0"/>
          <dgm:chPref val="0"/>
        </dgm:presLayoutVars>
      </dgm:prSet>
      <dgm:spPr/>
    </dgm:pt>
    <dgm:pt modelId="{6FF6C4D5-6614-477E-9A6F-83585C1CEE11}" type="pres">
      <dgm:prSet presAssocID="{90211229-3D0E-4253-BA43-BB73FBE6F5F4}" presName="sibTrans" presStyleCnt="0"/>
      <dgm:spPr/>
    </dgm:pt>
    <dgm:pt modelId="{112E38B9-D8A6-48EE-9698-F0992B175C5F}" type="pres">
      <dgm:prSet presAssocID="{527D5DC4-B0E9-4E8E-8F4A-844FE5C026A3}" presName="compNode" presStyleCnt="0"/>
      <dgm:spPr/>
    </dgm:pt>
    <dgm:pt modelId="{4D485CDA-FC71-4295-A166-61EEAC9003C8}" type="pres">
      <dgm:prSet presAssocID="{527D5DC4-B0E9-4E8E-8F4A-844FE5C026A3}" presName="bgRect" presStyleLbl="bgShp" presStyleIdx="1" presStyleCnt="3"/>
      <dgm:spPr/>
    </dgm:pt>
    <dgm:pt modelId="{F758D9C2-8B63-41D3-970C-AD12D9FD402F}" type="pres">
      <dgm:prSet presAssocID="{527D5DC4-B0E9-4E8E-8F4A-844FE5C026A3}"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ggy Bank"/>
        </a:ext>
      </dgm:extLst>
    </dgm:pt>
    <dgm:pt modelId="{6BE305DD-0267-4758-9698-E652A77C9DE1}" type="pres">
      <dgm:prSet presAssocID="{527D5DC4-B0E9-4E8E-8F4A-844FE5C026A3}" presName="spaceRect" presStyleCnt="0"/>
      <dgm:spPr/>
    </dgm:pt>
    <dgm:pt modelId="{AE5330E1-96F4-4A49-828C-742F155EE01E}" type="pres">
      <dgm:prSet presAssocID="{527D5DC4-B0E9-4E8E-8F4A-844FE5C026A3}" presName="parTx" presStyleLbl="revTx" presStyleIdx="1" presStyleCnt="3">
        <dgm:presLayoutVars>
          <dgm:chMax val="0"/>
          <dgm:chPref val="0"/>
        </dgm:presLayoutVars>
      </dgm:prSet>
      <dgm:spPr/>
    </dgm:pt>
    <dgm:pt modelId="{8FA7D3D4-5F6C-478A-98FB-6E529F8A949A}" type="pres">
      <dgm:prSet presAssocID="{CE46847F-0932-4D28-A12B-2EDE4A36D702}" presName="sibTrans" presStyleCnt="0"/>
      <dgm:spPr/>
    </dgm:pt>
    <dgm:pt modelId="{63A459F0-CCFC-438E-B1C7-014DB2F73CB3}" type="pres">
      <dgm:prSet presAssocID="{E1ACEA30-6DA8-4DE8-AC96-571E716C31AE}" presName="compNode" presStyleCnt="0"/>
      <dgm:spPr/>
    </dgm:pt>
    <dgm:pt modelId="{E4C24486-659E-47AE-81A7-52559B898B36}" type="pres">
      <dgm:prSet presAssocID="{E1ACEA30-6DA8-4DE8-AC96-571E716C31AE}" presName="bgRect" presStyleLbl="bgShp" presStyleIdx="2" presStyleCnt="3"/>
      <dgm:spPr/>
    </dgm:pt>
    <dgm:pt modelId="{5A6050BF-1041-4689-B69B-DD8149C035E1}" type="pres">
      <dgm:prSet presAssocID="{E1ACEA30-6DA8-4DE8-AC96-571E716C31AE}"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ey"/>
        </a:ext>
      </dgm:extLst>
    </dgm:pt>
    <dgm:pt modelId="{5D05B77E-5317-4C19-944D-79782A81760D}" type="pres">
      <dgm:prSet presAssocID="{E1ACEA30-6DA8-4DE8-AC96-571E716C31AE}" presName="spaceRect" presStyleCnt="0"/>
      <dgm:spPr/>
    </dgm:pt>
    <dgm:pt modelId="{CB46BF6F-333B-46B4-9286-E3DCF4B6D752}" type="pres">
      <dgm:prSet presAssocID="{E1ACEA30-6DA8-4DE8-AC96-571E716C31AE}" presName="parTx" presStyleLbl="revTx" presStyleIdx="2" presStyleCnt="3">
        <dgm:presLayoutVars>
          <dgm:chMax val="0"/>
          <dgm:chPref val="0"/>
        </dgm:presLayoutVars>
      </dgm:prSet>
      <dgm:spPr/>
    </dgm:pt>
  </dgm:ptLst>
  <dgm:cxnLst>
    <dgm:cxn modelId="{6931360D-7A99-4947-B0A0-607FAED79FB6}" srcId="{C3CEA659-AAB9-4521-A029-9AE7204E79D5}" destId="{E1ACEA30-6DA8-4DE8-AC96-571E716C31AE}" srcOrd="2" destOrd="0" parTransId="{47ABB5BE-44B4-490E-A5B0-8EE688C343EC}" sibTransId="{0542D33C-B305-47B5-A66E-CF6DAE4A0381}"/>
    <dgm:cxn modelId="{CC6CC692-79EC-4304-BA5B-BCA58666DE9C}" srcId="{C3CEA659-AAB9-4521-A029-9AE7204E79D5}" destId="{527D5DC4-B0E9-4E8E-8F4A-844FE5C026A3}" srcOrd="1" destOrd="0" parTransId="{6170667E-5721-4628-987E-F0170A83CCB0}" sibTransId="{CE46847F-0932-4D28-A12B-2EDE4A36D702}"/>
    <dgm:cxn modelId="{CD34819A-9283-4AAC-B39B-06ECF1E299D1}" type="presOf" srcId="{527D5DC4-B0E9-4E8E-8F4A-844FE5C026A3}" destId="{AE5330E1-96F4-4A49-828C-742F155EE01E}" srcOrd="0" destOrd="0" presId="urn:microsoft.com/office/officeart/2018/2/layout/IconVerticalSolidList#1"/>
    <dgm:cxn modelId="{ECA07CC5-A2E1-40B9-B879-75EBD06F7AEF}" type="presOf" srcId="{893EC8A0-D161-4F3F-8778-981DC59881F2}" destId="{9F5C5036-C8D6-4844-A810-C8DC31AFC382}" srcOrd="0" destOrd="0" presId="urn:microsoft.com/office/officeart/2018/2/layout/IconVerticalSolidList#1"/>
    <dgm:cxn modelId="{3E9FD1DB-DCA4-4D71-8618-C6E7E3B2CEBF}" type="presOf" srcId="{C3CEA659-AAB9-4521-A029-9AE7204E79D5}" destId="{5A3B3A84-F4D4-4116-95A4-D42396EAAC37}" srcOrd="0" destOrd="0" presId="urn:microsoft.com/office/officeart/2018/2/layout/IconVerticalSolidList#1"/>
    <dgm:cxn modelId="{DCAE98F2-C1AF-45DB-B496-0ADCE2231C37}" type="presOf" srcId="{E1ACEA30-6DA8-4DE8-AC96-571E716C31AE}" destId="{CB46BF6F-333B-46B4-9286-E3DCF4B6D752}" srcOrd="0" destOrd="0" presId="urn:microsoft.com/office/officeart/2018/2/layout/IconVerticalSolidList#1"/>
    <dgm:cxn modelId="{EBF78FF4-1E6A-4116-8F50-7D9DC72A3FC1}" srcId="{C3CEA659-AAB9-4521-A029-9AE7204E79D5}" destId="{893EC8A0-D161-4F3F-8778-981DC59881F2}" srcOrd="0" destOrd="0" parTransId="{15E64327-99A5-4BD5-99E0-44E4D2F32AC9}" sibTransId="{90211229-3D0E-4253-BA43-BB73FBE6F5F4}"/>
    <dgm:cxn modelId="{385652A2-5D1E-4E34-BBB5-93808CC3CFBA}" type="presParOf" srcId="{5A3B3A84-F4D4-4116-95A4-D42396EAAC37}" destId="{7F8E6687-361F-41F8-9CA2-E26657F55E76}" srcOrd="0" destOrd="0" presId="urn:microsoft.com/office/officeart/2018/2/layout/IconVerticalSolidList#1"/>
    <dgm:cxn modelId="{EB797286-5F56-4663-8B3E-1DC48A59CF38}" type="presParOf" srcId="{7F8E6687-361F-41F8-9CA2-E26657F55E76}" destId="{BDD83942-4A2C-4233-9CAE-04396ED7DF70}" srcOrd="0" destOrd="0" presId="urn:microsoft.com/office/officeart/2018/2/layout/IconVerticalSolidList#1"/>
    <dgm:cxn modelId="{75BE53A6-C7E1-468E-950B-9C90392CBD3F}" type="presParOf" srcId="{7F8E6687-361F-41F8-9CA2-E26657F55E76}" destId="{84B0A916-5B9C-4605-9046-799DDD997FC4}" srcOrd="1" destOrd="0" presId="urn:microsoft.com/office/officeart/2018/2/layout/IconVerticalSolidList#1"/>
    <dgm:cxn modelId="{6EB6A728-87D4-489B-970A-BCB1413CE6BE}" type="presParOf" srcId="{7F8E6687-361F-41F8-9CA2-E26657F55E76}" destId="{64B538AC-C06B-44EC-99D8-36E372742D7F}" srcOrd="2" destOrd="0" presId="urn:microsoft.com/office/officeart/2018/2/layout/IconVerticalSolidList#1"/>
    <dgm:cxn modelId="{9CE4D443-BAAD-4F30-8643-080BE264D8C0}" type="presParOf" srcId="{7F8E6687-361F-41F8-9CA2-E26657F55E76}" destId="{9F5C5036-C8D6-4844-A810-C8DC31AFC382}" srcOrd="3" destOrd="0" presId="urn:microsoft.com/office/officeart/2018/2/layout/IconVerticalSolidList#1"/>
    <dgm:cxn modelId="{EDBF80A3-B9DA-4647-A52B-7EBCD92DBBD7}" type="presParOf" srcId="{5A3B3A84-F4D4-4116-95A4-D42396EAAC37}" destId="{6FF6C4D5-6614-477E-9A6F-83585C1CEE11}" srcOrd="1" destOrd="0" presId="urn:microsoft.com/office/officeart/2018/2/layout/IconVerticalSolidList#1"/>
    <dgm:cxn modelId="{C987DD14-84AA-44D8-A420-740D2B7E53A8}" type="presParOf" srcId="{5A3B3A84-F4D4-4116-95A4-D42396EAAC37}" destId="{112E38B9-D8A6-48EE-9698-F0992B175C5F}" srcOrd="2" destOrd="0" presId="urn:microsoft.com/office/officeart/2018/2/layout/IconVerticalSolidList#1"/>
    <dgm:cxn modelId="{6A8CFF60-9D89-4A28-BD8C-0B0D349CF991}" type="presParOf" srcId="{112E38B9-D8A6-48EE-9698-F0992B175C5F}" destId="{4D485CDA-FC71-4295-A166-61EEAC9003C8}" srcOrd="0" destOrd="0" presId="urn:microsoft.com/office/officeart/2018/2/layout/IconVerticalSolidList#1"/>
    <dgm:cxn modelId="{836FE714-6564-4B09-9ECC-6DCDC1260FEB}" type="presParOf" srcId="{112E38B9-D8A6-48EE-9698-F0992B175C5F}" destId="{F758D9C2-8B63-41D3-970C-AD12D9FD402F}" srcOrd="1" destOrd="0" presId="urn:microsoft.com/office/officeart/2018/2/layout/IconVerticalSolidList#1"/>
    <dgm:cxn modelId="{28AD0053-8A20-4731-8D74-F764F90D483D}" type="presParOf" srcId="{112E38B9-D8A6-48EE-9698-F0992B175C5F}" destId="{6BE305DD-0267-4758-9698-E652A77C9DE1}" srcOrd="2" destOrd="0" presId="urn:microsoft.com/office/officeart/2018/2/layout/IconVerticalSolidList#1"/>
    <dgm:cxn modelId="{DD9D9C6A-8103-4B2E-BF24-CB767083506E}" type="presParOf" srcId="{112E38B9-D8A6-48EE-9698-F0992B175C5F}" destId="{AE5330E1-96F4-4A49-828C-742F155EE01E}" srcOrd="3" destOrd="0" presId="urn:microsoft.com/office/officeart/2018/2/layout/IconVerticalSolidList#1"/>
    <dgm:cxn modelId="{7FB47C4D-94FC-4366-9033-42EA2046CD78}" type="presParOf" srcId="{5A3B3A84-F4D4-4116-95A4-D42396EAAC37}" destId="{8FA7D3D4-5F6C-478A-98FB-6E529F8A949A}" srcOrd="3" destOrd="0" presId="urn:microsoft.com/office/officeart/2018/2/layout/IconVerticalSolidList#1"/>
    <dgm:cxn modelId="{2230213D-18CE-4BBC-AA29-6B36A29037B8}" type="presParOf" srcId="{5A3B3A84-F4D4-4116-95A4-D42396EAAC37}" destId="{63A459F0-CCFC-438E-B1C7-014DB2F73CB3}" srcOrd="4" destOrd="0" presId="urn:microsoft.com/office/officeart/2018/2/layout/IconVerticalSolidList#1"/>
    <dgm:cxn modelId="{312D8C76-7242-4BA2-8B8A-E362921A1EC9}" type="presParOf" srcId="{63A459F0-CCFC-438E-B1C7-014DB2F73CB3}" destId="{E4C24486-659E-47AE-81A7-52559B898B36}" srcOrd="0" destOrd="0" presId="urn:microsoft.com/office/officeart/2018/2/layout/IconVerticalSolidList#1"/>
    <dgm:cxn modelId="{8240141E-D9E2-489F-A453-9C9385DE3262}" type="presParOf" srcId="{63A459F0-CCFC-438E-B1C7-014DB2F73CB3}" destId="{5A6050BF-1041-4689-B69B-DD8149C035E1}" srcOrd="1" destOrd="0" presId="urn:microsoft.com/office/officeart/2018/2/layout/IconVerticalSolidList#1"/>
    <dgm:cxn modelId="{0AB89031-FA20-4884-B0AD-68F191B61B74}" type="presParOf" srcId="{63A459F0-CCFC-438E-B1C7-014DB2F73CB3}" destId="{5D05B77E-5317-4C19-944D-79782A81760D}" srcOrd="2" destOrd="0" presId="urn:microsoft.com/office/officeart/2018/2/layout/IconVerticalSolidList#1"/>
    <dgm:cxn modelId="{5401FD0A-B3CC-4B1C-AFCB-7144704B6E71}" type="presParOf" srcId="{63A459F0-CCFC-438E-B1C7-014DB2F73CB3}" destId="{CB46BF6F-333B-46B4-9286-E3DCF4B6D752}" srcOrd="3" destOrd="0" presId="urn:microsoft.com/office/officeart/2018/2/layout/IconVerticalSolid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38D378-0A48-49A4-81A7-942E46C8D46F}">
      <dsp:nvSpPr>
        <dsp:cNvPr id="0" name=""/>
        <dsp:cNvSpPr/>
      </dsp:nvSpPr>
      <dsp:spPr>
        <a:xfrm>
          <a:off x="107352" y="496"/>
          <a:ext cx="4828326" cy="30659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6F7C00-301C-4554-82ED-8B4B7F832BD0}">
      <dsp:nvSpPr>
        <dsp:cNvPr id="0" name=""/>
        <dsp:cNvSpPr/>
      </dsp:nvSpPr>
      <dsp:spPr>
        <a:xfrm>
          <a:off x="643832" y="510153"/>
          <a:ext cx="4828326" cy="306598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altLang="en-GB" sz="2700" kern="1200"/>
            <a:t>Williams et al (2021) assert that generic, cliché comments provides lack of specificity and hinders entrepreneurial behaviours. </a:t>
          </a:r>
          <a:endParaRPr lang="en-US" sz="2700" kern="1200"/>
        </a:p>
      </dsp:txBody>
      <dsp:txXfrm>
        <a:off x="733632" y="599953"/>
        <a:ext cx="4648726" cy="2886387"/>
      </dsp:txXfrm>
    </dsp:sp>
    <dsp:sp modelId="{0F277BAC-4989-4509-8D4C-057F415AB3B8}">
      <dsp:nvSpPr>
        <dsp:cNvPr id="0" name=""/>
        <dsp:cNvSpPr/>
      </dsp:nvSpPr>
      <dsp:spPr>
        <a:xfrm>
          <a:off x="6008640" y="496"/>
          <a:ext cx="4828326" cy="30659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833720-0859-4049-BC23-08DC21F9257C}">
      <dsp:nvSpPr>
        <dsp:cNvPr id="0" name=""/>
        <dsp:cNvSpPr/>
      </dsp:nvSpPr>
      <dsp:spPr>
        <a:xfrm>
          <a:off x="6545121" y="510153"/>
          <a:ext cx="4828326" cy="306598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altLang="en-GB" sz="2700" kern="1200"/>
            <a:t>What is the difference between simply conserving resources (at seemingly all costs) and acting in ways that are creative, generative, and expansive? (Williams et al., 2021)? </a:t>
          </a:r>
          <a:endParaRPr lang="en-US" sz="2700" kern="1200"/>
        </a:p>
      </dsp:txBody>
      <dsp:txXfrm>
        <a:off x="6634921" y="599953"/>
        <a:ext cx="4648726" cy="28863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840256-5A6C-4325-A1E1-41FBC5DFA131}">
      <dsp:nvSpPr>
        <dsp:cNvPr id="0" name=""/>
        <dsp:cNvSpPr/>
      </dsp:nvSpPr>
      <dsp:spPr>
        <a:xfrm>
          <a:off x="224" y="163740"/>
          <a:ext cx="2707630" cy="324915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7454" tIns="0" rIns="267454" bIns="330200" numCol="1" spcCol="1270" anchor="t" anchorCtr="0">
          <a:noAutofit/>
        </a:bodyPr>
        <a:lstStyle/>
        <a:p>
          <a:pPr marL="0" lvl="0" indent="0" algn="l" defTabSz="1022350">
            <a:lnSpc>
              <a:spcPct val="90000"/>
            </a:lnSpc>
            <a:spcBef>
              <a:spcPct val="0"/>
            </a:spcBef>
            <a:spcAft>
              <a:spcPct val="35000"/>
            </a:spcAft>
            <a:buNone/>
          </a:pPr>
          <a:r>
            <a:rPr lang="en-GB" altLang="en-GB" sz="2300" kern="1200"/>
            <a:t>Efficiency: Doing more with less.</a:t>
          </a:r>
          <a:endParaRPr lang="en-US" sz="2300" kern="1200"/>
        </a:p>
      </dsp:txBody>
      <dsp:txXfrm>
        <a:off x="224" y="1463403"/>
        <a:ext cx="2707630" cy="1949493"/>
      </dsp:txXfrm>
    </dsp:sp>
    <dsp:sp modelId="{DF554149-6DDF-44FF-A84F-540793C7E389}">
      <dsp:nvSpPr>
        <dsp:cNvPr id="0" name=""/>
        <dsp:cNvSpPr/>
      </dsp:nvSpPr>
      <dsp:spPr>
        <a:xfrm>
          <a:off x="224" y="163740"/>
          <a:ext cx="2707630" cy="129966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67454" tIns="165100" rIns="2674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224" y="163740"/>
        <a:ext cx="2707630" cy="1299662"/>
      </dsp:txXfrm>
    </dsp:sp>
    <dsp:sp modelId="{0BD7A53E-049B-4AA1-977F-CD5BF30EA442}">
      <dsp:nvSpPr>
        <dsp:cNvPr id="0" name=""/>
        <dsp:cNvSpPr/>
      </dsp:nvSpPr>
      <dsp:spPr>
        <a:xfrm>
          <a:off x="2924464" y="163740"/>
          <a:ext cx="2707630" cy="3249156"/>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7454" tIns="0" rIns="267454" bIns="330200" numCol="1" spcCol="1270" anchor="t" anchorCtr="0">
          <a:noAutofit/>
        </a:bodyPr>
        <a:lstStyle/>
        <a:p>
          <a:pPr marL="0" lvl="0" indent="0" algn="l" defTabSz="1022350">
            <a:lnSpc>
              <a:spcPct val="90000"/>
            </a:lnSpc>
            <a:spcBef>
              <a:spcPct val="0"/>
            </a:spcBef>
            <a:spcAft>
              <a:spcPct val="35000"/>
            </a:spcAft>
            <a:buNone/>
          </a:pPr>
          <a:r>
            <a:rPr lang="en-GB" altLang="en-GB" sz="2300" kern="1200"/>
            <a:t>Innovation: Finding creative solutions.</a:t>
          </a:r>
          <a:endParaRPr lang="en-US" sz="2300" kern="1200"/>
        </a:p>
      </dsp:txBody>
      <dsp:txXfrm>
        <a:off x="2924464" y="1463403"/>
        <a:ext cx="2707630" cy="1949493"/>
      </dsp:txXfrm>
    </dsp:sp>
    <dsp:sp modelId="{1A03B3FA-428B-4863-B92E-CCBEA16FBE65}">
      <dsp:nvSpPr>
        <dsp:cNvPr id="0" name=""/>
        <dsp:cNvSpPr/>
      </dsp:nvSpPr>
      <dsp:spPr>
        <a:xfrm>
          <a:off x="2924464" y="163740"/>
          <a:ext cx="2707630" cy="129966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67454" tIns="165100" rIns="2674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2924464" y="163740"/>
        <a:ext cx="2707630" cy="1299662"/>
      </dsp:txXfrm>
    </dsp:sp>
    <dsp:sp modelId="{60912F00-1F83-45CB-BC67-8AEEBC8A8B3A}">
      <dsp:nvSpPr>
        <dsp:cNvPr id="0" name=""/>
        <dsp:cNvSpPr/>
      </dsp:nvSpPr>
      <dsp:spPr>
        <a:xfrm>
          <a:off x="5848705" y="163740"/>
          <a:ext cx="2707630" cy="3249156"/>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7454" tIns="0" rIns="267454" bIns="330200" numCol="1" spcCol="1270" anchor="t" anchorCtr="0">
          <a:noAutofit/>
        </a:bodyPr>
        <a:lstStyle/>
        <a:p>
          <a:pPr marL="0" lvl="0" indent="0" algn="l" defTabSz="1022350">
            <a:lnSpc>
              <a:spcPct val="90000"/>
            </a:lnSpc>
            <a:spcBef>
              <a:spcPct val="0"/>
            </a:spcBef>
            <a:spcAft>
              <a:spcPct val="35000"/>
            </a:spcAft>
            <a:buNone/>
          </a:pPr>
          <a:r>
            <a:rPr lang="en-GB" altLang="en-GB" sz="2300" kern="1200"/>
            <a:t>Resilience: Adapting to changing circumstances.</a:t>
          </a:r>
          <a:endParaRPr lang="en-US" sz="2300" kern="1200"/>
        </a:p>
      </dsp:txBody>
      <dsp:txXfrm>
        <a:off x="5848705" y="1463403"/>
        <a:ext cx="2707630" cy="1949493"/>
      </dsp:txXfrm>
    </dsp:sp>
    <dsp:sp modelId="{04993264-C9D4-4CFB-A3FB-18B9C7C3C67F}">
      <dsp:nvSpPr>
        <dsp:cNvPr id="0" name=""/>
        <dsp:cNvSpPr/>
      </dsp:nvSpPr>
      <dsp:spPr>
        <a:xfrm>
          <a:off x="5848705" y="163740"/>
          <a:ext cx="2707630" cy="129966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67454" tIns="165100" rIns="2674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5848705" y="163740"/>
        <a:ext cx="2707630" cy="1299662"/>
      </dsp:txXfrm>
    </dsp:sp>
    <dsp:sp modelId="{B2F7B9C1-C466-424C-803A-B41DB7A5F746}">
      <dsp:nvSpPr>
        <dsp:cNvPr id="0" name=""/>
        <dsp:cNvSpPr/>
      </dsp:nvSpPr>
      <dsp:spPr>
        <a:xfrm>
          <a:off x="8772945" y="163740"/>
          <a:ext cx="2707630" cy="3249156"/>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7454" tIns="0" rIns="267454" bIns="330200" numCol="1" spcCol="1270" anchor="t" anchorCtr="0">
          <a:noAutofit/>
        </a:bodyPr>
        <a:lstStyle/>
        <a:p>
          <a:pPr marL="0" lvl="0" indent="0" algn="l" defTabSz="1022350">
            <a:lnSpc>
              <a:spcPct val="90000"/>
            </a:lnSpc>
            <a:spcBef>
              <a:spcPct val="0"/>
            </a:spcBef>
            <a:spcAft>
              <a:spcPct val="35000"/>
            </a:spcAft>
            <a:buNone/>
          </a:pPr>
          <a:r>
            <a:rPr lang="en-GB" altLang="en-GB" sz="2300" kern="1200"/>
            <a:t>Cost-effectiveness: Achieving goals within budget constraints.</a:t>
          </a:r>
          <a:endParaRPr lang="en-US" sz="2300" kern="1200"/>
        </a:p>
      </dsp:txBody>
      <dsp:txXfrm>
        <a:off x="8772945" y="1463403"/>
        <a:ext cx="2707630" cy="1949493"/>
      </dsp:txXfrm>
    </dsp:sp>
    <dsp:sp modelId="{E24E9765-DF6D-4263-A54E-52FCED778E14}">
      <dsp:nvSpPr>
        <dsp:cNvPr id="0" name=""/>
        <dsp:cNvSpPr/>
      </dsp:nvSpPr>
      <dsp:spPr>
        <a:xfrm>
          <a:off x="8772945" y="163740"/>
          <a:ext cx="2707630" cy="129966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67454" tIns="165100" rIns="267454" bIns="165100" numCol="1" spcCol="1270" anchor="ctr" anchorCtr="0">
          <a:noAutofit/>
        </a:bodyPr>
        <a:lstStyle/>
        <a:p>
          <a:pPr marL="0" lvl="0" indent="0" algn="l" defTabSz="2933700">
            <a:lnSpc>
              <a:spcPct val="90000"/>
            </a:lnSpc>
            <a:spcBef>
              <a:spcPct val="0"/>
            </a:spcBef>
            <a:spcAft>
              <a:spcPct val="35000"/>
            </a:spcAft>
            <a:buNone/>
          </a:pPr>
          <a:r>
            <a:rPr lang="en-US" sz="6600" kern="1200"/>
            <a:t>04</a:t>
          </a:r>
        </a:p>
      </dsp:txBody>
      <dsp:txXfrm>
        <a:off x="8772945" y="163740"/>
        <a:ext cx="2707630" cy="12996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050904-5368-4371-89CD-F693F357B28C}">
      <dsp:nvSpPr>
        <dsp:cNvPr id="0" name=""/>
        <dsp:cNvSpPr/>
      </dsp:nvSpPr>
      <dsp:spPr>
        <a:xfrm>
          <a:off x="0" y="1484"/>
          <a:ext cx="11480800" cy="75235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7A501F-6438-4D96-AB17-EE2AF6BA26D5}">
      <dsp:nvSpPr>
        <dsp:cNvPr id="0" name=""/>
        <dsp:cNvSpPr/>
      </dsp:nvSpPr>
      <dsp:spPr>
        <a:xfrm>
          <a:off x="227586" y="170763"/>
          <a:ext cx="413793" cy="4137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DF51EC-C721-43E0-8E44-003BA2235ED9}">
      <dsp:nvSpPr>
        <dsp:cNvPr id="0" name=""/>
        <dsp:cNvSpPr/>
      </dsp:nvSpPr>
      <dsp:spPr>
        <a:xfrm>
          <a:off x="868965" y="1484"/>
          <a:ext cx="10611834" cy="75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24" tIns="79624" rIns="79624" bIns="79624" numCol="1" spcCol="1270" anchor="ctr" anchorCtr="0">
          <a:noAutofit/>
        </a:bodyPr>
        <a:lstStyle/>
        <a:p>
          <a:pPr marL="0" lvl="0" indent="0" algn="l" defTabSz="977900">
            <a:lnSpc>
              <a:spcPct val="100000"/>
            </a:lnSpc>
            <a:spcBef>
              <a:spcPct val="0"/>
            </a:spcBef>
            <a:spcAft>
              <a:spcPct val="35000"/>
            </a:spcAft>
            <a:buNone/>
          </a:pPr>
          <a:r>
            <a:rPr lang="en-GB" altLang="en-GB" sz="2200" kern="1200"/>
            <a:t>Adaptability: Embracing change and adjusting strategies.</a:t>
          </a:r>
          <a:endParaRPr lang="en-US" sz="2200" kern="1200"/>
        </a:p>
      </dsp:txBody>
      <dsp:txXfrm>
        <a:off x="868965" y="1484"/>
        <a:ext cx="10611834" cy="752351"/>
      </dsp:txXfrm>
    </dsp:sp>
    <dsp:sp modelId="{82F30C9F-64C2-4A8E-A4D1-0399F473F790}">
      <dsp:nvSpPr>
        <dsp:cNvPr id="0" name=""/>
        <dsp:cNvSpPr/>
      </dsp:nvSpPr>
      <dsp:spPr>
        <a:xfrm>
          <a:off x="0" y="941923"/>
          <a:ext cx="11480800" cy="75235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27039B-C659-4C3C-BF07-00157FF97886}">
      <dsp:nvSpPr>
        <dsp:cNvPr id="0" name=""/>
        <dsp:cNvSpPr/>
      </dsp:nvSpPr>
      <dsp:spPr>
        <a:xfrm>
          <a:off x="227586" y="1111202"/>
          <a:ext cx="413793" cy="4137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DC9C76-1144-4972-A545-E801FD6B2E60}">
      <dsp:nvSpPr>
        <dsp:cNvPr id="0" name=""/>
        <dsp:cNvSpPr/>
      </dsp:nvSpPr>
      <dsp:spPr>
        <a:xfrm>
          <a:off x="868965" y="941923"/>
          <a:ext cx="10611834" cy="75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24" tIns="79624" rIns="79624" bIns="79624" numCol="1" spcCol="1270" anchor="ctr" anchorCtr="0">
          <a:noAutofit/>
        </a:bodyPr>
        <a:lstStyle/>
        <a:p>
          <a:pPr marL="0" lvl="0" indent="0" algn="l" defTabSz="977900">
            <a:lnSpc>
              <a:spcPct val="100000"/>
            </a:lnSpc>
            <a:spcBef>
              <a:spcPct val="0"/>
            </a:spcBef>
            <a:spcAft>
              <a:spcPct val="35000"/>
            </a:spcAft>
            <a:buNone/>
          </a:pPr>
          <a:r>
            <a:rPr lang="en-GB" altLang="en-GB" sz="2200" kern="1200"/>
            <a:t>Creativity: Thinking outside the box (Divergent Thinking)</a:t>
          </a:r>
          <a:endParaRPr lang="en-US" sz="2200" kern="1200" dirty="0"/>
        </a:p>
      </dsp:txBody>
      <dsp:txXfrm>
        <a:off x="868965" y="941923"/>
        <a:ext cx="10611834" cy="752351"/>
      </dsp:txXfrm>
    </dsp:sp>
    <dsp:sp modelId="{9994C997-F82C-43F4-AF44-FF28CFB49030}">
      <dsp:nvSpPr>
        <dsp:cNvPr id="0" name=""/>
        <dsp:cNvSpPr/>
      </dsp:nvSpPr>
      <dsp:spPr>
        <a:xfrm>
          <a:off x="0" y="1882362"/>
          <a:ext cx="11480800" cy="75235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93C4E6-64AE-4C94-9C45-2CBA9DE48DCF}">
      <dsp:nvSpPr>
        <dsp:cNvPr id="0" name=""/>
        <dsp:cNvSpPr/>
      </dsp:nvSpPr>
      <dsp:spPr>
        <a:xfrm>
          <a:off x="227586" y="2051641"/>
          <a:ext cx="413793" cy="4137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097644-A7B8-4068-8A93-DDD7B41759C1}">
      <dsp:nvSpPr>
        <dsp:cNvPr id="0" name=""/>
        <dsp:cNvSpPr/>
      </dsp:nvSpPr>
      <dsp:spPr>
        <a:xfrm>
          <a:off x="868965" y="1882362"/>
          <a:ext cx="10611834" cy="75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24" tIns="79624" rIns="79624" bIns="79624" numCol="1" spcCol="1270" anchor="ctr" anchorCtr="0">
          <a:noAutofit/>
        </a:bodyPr>
        <a:lstStyle/>
        <a:p>
          <a:pPr marL="0" lvl="0" indent="0" algn="l" defTabSz="977900">
            <a:lnSpc>
              <a:spcPct val="100000"/>
            </a:lnSpc>
            <a:spcBef>
              <a:spcPct val="0"/>
            </a:spcBef>
            <a:spcAft>
              <a:spcPct val="35000"/>
            </a:spcAft>
            <a:buNone/>
          </a:pPr>
          <a:r>
            <a:rPr lang="en-GB" altLang="en-GB" sz="2200" kern="1200"/>
            <a:t>Resilience: Bouncing back from setbacks.</a:t>
          </a:r>
          <a:endParaRPr lang="en-US" sz="2200" kern="1200"/>
        </a:p>
      </dsp:txBody>
      <dsp:txXfrm>
        <a:off x="868965" y="1882362"/>
        <a:ext cx="10611834" cy="752351"/>
      </dsp:txXfrm>
    </dsp:sp>
    <dsp:sp modelId="{31984969-DDDA-4050-89D9-F087171DA8FC}">
      <dsp:nvSpPr>
        <dsp:cNvPr id="0" name=""/>
        <dsp:cNvSpPr/>
      </dsp:nvSpPr>
      <dsp:spPr>
        <a:xfrm>
          <a:off x="0" y="2822802"/>
          <a:ext cx="11480800" cy="75235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B10F02-2449-432E-BEFA-93B47B51F76C}">
      <dsp:nvSpPr>
        <dsp:cNvPr id="0" name=""/>
        <dsp:cNvSpPr/>
      </dsp:nvSpPr>
      <dsp:spPr>
        <a:xfrm>
          <a:off x="227586" y="2992081"/>
          <a:ext cx="413793" cy="4137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74E2C-1592-4C4F-BD42-A437D25F5C74}">
      <dsp:nvSpPr>
        <dsp:cNvPr id="0" name=""/>
        <dsp:cNvSpPr/>
      </dsp:nvSpPr>
      <dsp:spPr>
        <a:xfrm>
          <a:off x="868965" y="2822802"/>
          <a:ext cx="10611834" cy="75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24" tIns="79624" rIns="79624" bIns="79624" numCol="1" spcCol="1270" anchor="ctr" anchorCtr="0">
          <a:noAutofit/>
        </a:bodyPr>
        <a:lstStyle/>
        <a:p>
          <a:pPr marL="0" lvl="0" indent="0" algn="l" defTabSz="977900">
            <a:lnSpc>
              <a:spcPct val="100000"/>
            </a:lnSpc>
            <a:spcBef>
              <a:spcPct val="0"/>
            </a:spcBef>
            <a:spcAft>
              <a:spcPct val="35000"/>
            </a:spcAft>
            <a:buNone/>
          </a:pPr>
          <a:r>
            <a:rPr lang="en-GB" altLang="en-GB" sz="2200" kern="1200"/>
            <a:t>Problem-solving: Finding solutions with available resources. (Convergent Thinking)</a:t>
          </a:r>
          <a:endParaRPr lang="en-US" sz="2200" kern="1200" dirty="0"/>
        </a:p>
      </dsp:txBody>
      <dsp:txXfrm>
        <a:off x="868965" y="2822802"/>
        <a:ext cx="10611834" cy="7523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42A78-0AF4-4B7C-B199-080816452354}">
      <dsp:nvSpPr>
        <dsp:cNvPr id="0" name=""/>
        <dsp:cNvSpPr/>
      </dsp:nvSpPr>
      <dsp:spPr>
        <a:xfrm>
          <a:off x="2296160" y="1554"/>
          <a:ext cx="9184640" cy="68197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8208" tIns="173221" rIns="178208" bIns="173221" numCol="1" spcCol="1270" anchor="ctr" anchorCtr="0">
          <a:noAutofit/>
        </a:bodyPr>
        <a:lstStyle/>
        <a:p>
          <a:pPr marL="0" lvl="0" indent="0" algn="l" defTabSz="755650">
            <a:lnSpc>
              <a:spcPct val="90000"/>
            </a:lnSpc>
            <a:spcBef>
              <a:spcPct val="0"/>
            </a:spcBef>
            <a:spcAft>
              <a:spcPct val="35000"/>
            </a:spcAft>
            <a:buNone/>
          </a:pPr>
          <a:r>
            <a:rPr lang="en-US" sz="1700" kern="1200"/>
            <a:t>Embrace Constraints: See limitations as opportunities for creativity.</a:t>
          </a:r>
        </a:p>
      </dsp:txBody>
      <dsp:txXfrm>
        <a:off x="2296160" y="1554"/>
        <a:ext cx="9184640" cy="681971"/>
      </dsp:txXfrm>
    </dsp:sp>
    <dsp:sp modelId="{43774C50-7193-4B34-B8A0-6199B6834E77}">
      <dsp:nvSpPr>
        <dsp:cNvPr id="0" name=""/>
        <dsp:cNvSpPr/>
      </dsp:nvSpPr>
      <dsp:spPr>
        <a:xfrm>
          <a:off x="0" y="1554"/>
          <a:ext cx="2296160" cy="681971"/>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505" tIns="67364" rIns="121505" bIns="67364" numCol="1" spcCol="1270" anchor="ctr" anchorCtr="0">
          <a:noAutofit/>
        </a:bodyPr>
        <a:lstStyle/>
        <a:p>
          <a:pPr marL="0" lvl="0" indent="0" algn="ctr" defTabSz="933450">
            <a:lnSpc>
              <a:spcPct val="90000"/>
            </a:lnSpc>
            <a:spcBef>
              <a:spcPct val="0"/>
            </a:spcBef>
            <a:spcAft>
              <a:spcPct val="35000"/>
            </a:spcAft>
            <a:buNone/>
          </a:pPr>
          <a:r>
            <a:rPr lang="en-US" sz="2100" kern="1200"/>
            <a:t>Embrace</a:t>
          </a:r>
        </a:p>
      </dsp:txBody>
      <dsp:txXfrm>
        <a:off x="0" y="1554"/>
        <a:ext cx="2296160" cy="681971"/>
      </dsp:txXfrm>
    </dsp:sp>
    <dsp:sp modelId="{82020C24-D542-4B14-8F57-48F92AB0C883}">
      <dsp:nvSpPr>
        <dsp:cNvPr id="0" name=""/>
        <dsp:cNvSpPr/>
      </dsp:nvSpPr>
      <dsp:spPr>
        <a:xfrm>
          <a:off x="2296160" y="724443"/>
          <a:ext cx="9184640" cy="68197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8208" tIns="173221" rIns="178208" bIns="173221" numCol="1" spcCol="1270" anchor="ctr" anchorCtr="0">
          <a:noAutofit/>
        </a:bodyPr>
        <a:lstStyle/>
        <a:p>
          <a:pPr marL="0" lvl="0" indent="0" algn="l" defTabSz="755650">
            <a:lnSpc>
              <a:spcPct val="90000"/>
            </a:lnSpc>
            <a:spcBef>
              <a:spcPct val="0"/>
            </a:spcBef>
            <a:spcAft>
              <a:spcPct val="35000"/>
            </a:spcAft>
            <a:buNone/>
          </a:pPr>
          <a:r>
            <a:rPr lang="en-US" sz="1700" kern="1200"/>
            <a:t>Think Outside the Box: Encourage unconventional ideas.</a:t>
          </a:r>
        </a:p>
      </dsp:txBody>
      <dsp:txXfrm>
        <a:off x="2296160" y="724443"/>
        <a:ext cx="9184640" cy="681971"/>
      </dsp:txXfrm>
    </dsp:sp>
    <dsp:sp modelId="{6CB0AA75-58DA-451E-8C5E-64EF19F51ACA}">
      <dsp:nvSpPr>
        <dsp:cNvPr id="0" name=""/>
        <dsp:cNvSpPr/>
      </dsp:nvSpPr>
      <dsp:spPr>
        <a:xfrm>
          <a:off x="0" y="724443"/>
          <a:ext cx="2296160" cy="681971"/>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505" tIns="67364" rIns="121505" bIns="67364" numCol="1" spcCol="1270" anchor="ctr" anchorCtr="0">
          <a:noAutofit/>
        </a:bodyPr>
        <a:lstStyle/>
        <a:p>
          <a:pPr marL="0" lvl="0" indent="0" algn="ctr" defTabSz="933450">
            <a:lnSpc>
              <a:spcPct val="90000"/>
            </a:lnSpc>
            <a:spcBef>
              <a:spcPct val="0"/>
            </a:spcBef>
            <a:spcAft>
              <a:spcPct val="35000"/>
            </a:spcAft>
            <a:buNone/>
          </a:pPr>
          <a:r>
            <a:rPr lang="en-US" sz="2100" kern="1200"/>
            <a:t>Think</a:t>
          </a:r>
        </a:p>
      </dsp:txBody>
      <dsp:txXfrm>
        <a:off x="0" y="724443"/>
        <a:ext cx="2296160" cy="681971"/>
      </dsp:txXfrm>
    </dsp:sp>
    <dsp:sp modelId="{AA0DD257-4D14-4F0C-903D-6A716AC030C5}">
      <dsp:nvSpPr>
        <dsp:cNvPr id="0" name=""/>
        <dsp:cNvSpPr/>
      </dsp:nvSpPr>
      <dsp:spPr>
        <a:xfrm>
          <a:off x="2296160" y="1447333"/>
          <a:ext cx="9184640" cy="68197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8208" tIns="173221" rIns="178208" bIns="173221" numCol="1" spcCol="1270" anchor="ctr" anchorCtr="0">
          <a:noAutofit/>
        </a:bodyPr>
        <a:lstStyle/>
        <a:p>
          <a:pPr marL="0" lvl="0" indent="0" algn="l" defTabSz="755650">
            <a:lnSpc>
              <a:spcPct val="90000"/>
            </a:lnSpc>
            <a:spcBef>
              <a:spcPct val="0"/>
            </a:spcBef>
            <a:spcAft>
              <a:spcPct val="35000"/>
            </a:spcAft>
            <a:buNone/>
          </a:pPr>
          <a:r>
            <a:rPr lang="en-US" sz="1700" kern="1200"/>
            <a:t>Collaborate: Pool resources and ideas.</a:t>
          </a:r>
        </a:p>
      </dsp:txBody>
      <dsp:txXfrm>
        <a:off x="2296160" y="1447333"/>
        <a:ext cx="9184640" cy="681971"/>
      </dsp:txXfrm>
    </dsp:sp>
    <dsp:sp modelId="{B1CE3720-3904-4EE9-A4CE-B077C8BA539C}">
      <dsp:nvSpPr>
        <dsp:cNvPr id="0" name=""/>
        <dsp:cNvSpPr/>
      </dsp:nvSpPr>
      <dsp:spPr>
        <a:xfrm>
          <a:off x="0" y="1447333"/>
          <a:ext cx="2296160" cy="681971"/>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505" tIns="67364" rIns="121505" bIns="67364" numCol="1" spcCol="1270" anchor="ctr" anchorCtr="0">
          <a:noAutofit/>
        </a:bodyPr>
        <a:lstStyle/>
        <a:p>
          <a:pPr marL="0" lvl="0" indent="0" algn="ctr" defTabSz="933450">
            <a:lnSpc>
              <a:spcPct val="90000"/>
            </a:lnSpc>
            <a:spcBef>
              <a:spcPct val="0"/>
            </a:spcBef>
            <a:spcAft>
              <a:spcPct val="35000"/>
            </a:spcAft>
            <a:buNone/>
          </a:pPr>
          <a:r>
            <a:rPr lang="en-US" sz="2100" kern="1200"/>
            <a:t>Collaborate</a:t>
          </a:r>
        </a:p>
      </dsp:txBody>
      <dsp:txXfrm>
        <a:off x="0" y="1447333"/>
        <a:ext cx="2296160" cy="681971"/>
      </dsp:txXfrm>
    </dsp:sp>
    <dsp:sp modelId="{5132F5AE-79FC-490A-A22D-FFD284317234}">
      <dsp:nvSpPr>
        <dsp:cNvPr id="0" name=""/>
        <dsp:cNvSpPr/>
      </dsp:nvSpPr>
      <dsp:spPr>
        <a:xfrm>
          <a:off x="2296160" y="2170222"/>
          <a:ext cx="9184640" cy="68197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8208" tIns="173221" rIns="178208" bIns="173221" numCol="1" spcCol="1270" anchor="ctr" anchorCtr="0">
          <a:noAutofit/>
        </a:bodyPr>
        <a:lstStyle/>
        <a:p>
          <a:pPr marL="0" lvl="0" indent="0" algn="l" defTabSz="755650">
            <a:lnSpc>
              <a:spcPct val="90000"/>
            </a:lnSpc>
            <a:spcBef>
              <a:spcPct val="0"/>
            </a:spcBef>
            <a:spcAft>
              <a:spcPct val="35000"/>
            </a:spcAft>
            <a:buNone/>
          </a:pPr>
          <a:r>
            <a:rPr lang="en-US" sz="1700" kern="1200" dirty="0" err="1"/>
            <a:t>Prioritise</a:t>
          </a:r>
          <a:r>
            <a:rPr lang="en-US" sz="1700" kern="1200" dirty="0"/>
            <a:t>: Focus on high-impact activities.</a:t>
          </a:r>
        </a:p>
      </dsp:txBody>
      <dsp:txXfrm>
        <a:off x="2296160" y="2170222"/>
        <a:ext cx="9184640" cy="681971"/>
      </dsp:txXfrm>
    </dsp:sp>
    <dsp:sp modelId="{1B8CF82F-5025-4C22-9FEE-6A2474CB906C}">
      <dsp:nvSpPr>
        <dsp:cNvPr id="0" name=""/>
        <dsp:cNvSpPr/>
      </dsp:nvSpPr>
      <dsp:spPr>
        <a:xfrm>
          <a:off x="0" y="2170222"/>
          <a:ext cx="2296160" cy="681971"/>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505" tIns="67364" rIns="121505" bIns="67364" numCol="1" spcCol="1270" anchor="ctr" anchorCtr="0">
          <a:noAutofit/>
        </a:bodyPr>
        <a:lstStyle/>
        <a:p>
          <a:pPr marL="0" lvl="0" indent="0" algn="ctr" defTabSz="933450">
            <a:lnSpc>
              <a:spcPct val="90000"/>
            </a:lnSpc>
            <a:spcBef>
              <a:spcPct val="0"/>
            </a:spcBef>
            <a:spcAft>
              <a:spcPct val="35000"/>
            </a:spcAft>
            <a:buNone/>
          </a:pPr>
          <a:r>
            <a:rPr lang="en-US" sz="2100" kern="1200" dirty="0" err="1"/>
            <a:t>Prioritise</a:t>
          </a:r>
          <a:endParaRPr lang="en-US" sz="2100" kern="1200" dirty="0"/>
        </a:p>
      </dsp:txBody>
      <dsp:txXfrm>
        <a:off x="0" y="2170222"/>
        <a:ext cx="2296160" cy="681971"/>
      </dsp:txXfrm>
    </dsp:sp>
    <dsp:sp modelId="{2E8133FA-6C1A-4A92-B6EF-ED5BE1125955}">
      <dsp:nvSpPr>
        <dsp:cNvPr id="0" name=""/>
        <dsp:cNvSpPr/>
      </dsp:nvSpPr>
      <dsp:spPr>
        <a:xfrm>
          <a:off x="2296160" y="2893112"/>
          <a:ext cx="9184640" cy="68197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8208" tIns="173221" rIns="178208" bIns="173221" numCol="1" spcCol="1270" anchor="ctr" anchorCtr="0">
          <a:noAutofit/>
        </a:bodyPr>
        <a:lstStyle/>
        <a:p>
          <a:pPr marL="0" lvl="0" indent="0" algn="l" defTabSz="755650">
            <a:lnSpc>
              <a:spcPct val="90000"/>
            </a:lnSpc>
            <a:spcBef>
              <a:spcPct val="0"/>
            </a:spcBef>
            <a:spcAft>
              <a:spcPct val="35000"/>
            </a:spcAft>
            <a:buNone/>
          </a:pPr>
          <a:r>
            <a:rPr lang="en-US" sz="1700" kern="1200"/>
            <a:t>Continuous Learning: Adapt and grow in changing situations.</a:t>
          </a:r>
        </a:p>
      </dsp:txBody>
      <dsp:txXfrm>
        <a:off x="2296160" y="2893112"/>
        <a:ext cx="9184640" cy="681971"/>
      </dsp:txXfrm>
    </dsp:sp>
    <dsp:sp modelId="{20B1BF91-0D58-4DAF-92C4-9393745D0273}">
      <dsp:nvSpPr>
        <dsp:cNvPr id="0" name=""/>
        <dsp:cNvSpPr/>
      </dsp:nvSpPr>
      <dsp:spPr>
        <a:xfrm>
          <a:off x="0" y="2893112"/>
          <a:ext cx="2296160" cy="681971"/>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505" tIns="67364" rIns="121505" bIns="67364" numCol="1" spcCol="1270" anchor="ctr" anchorCtr="0">
          <a:noAutofit/>
        </a:bodyPr>
        <a:lstStyle/>
        <a:p>
          <a:pPr marL="0" lvl="0" indent="0" algn="ctr" defTabSz="933450">
            <a:lnSpc>
              <a:spcPct val="90000"/>
            </a:lnSpc>
            <a:spcBef>
              <a:spcPct val="0"/>
            </a:spcBef>
            <a:spcAft>
              <a:spcPct val="35000"/>
            </a:spcAft>
            <a:buNone/>
          </a:pPr>
          <a:r>
            <a:rPr lang="en-US" sz="2100" kern="1200"/>
            <a:t>Adapt and grow in</a:t>
          </a:r>
        </a:p>
      </dsp:txBody>
      <dsp:txXfrm>
        <a:off x="0" y="2893112"/>
        <a:ext cx="2296160" cy="6819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AE464D-0ED2-4C7D-816A-A775E795C263}">
      <dsp:nvSpPr>
        <dsp:cNvPr id="0" name=""/>
        <dsp:cNvSpPr/>
      </dsp:nvSpPr>
      <dsp:spPr>
        <a:xfrm>
          <a:off x="0" y="436"/>
          <a:ext cx="11480800" cy="10216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5C2E8D-503A-4FB6-B6C7-5F0500CD02C5}">
      <dsp:nvSpPr>
        <dsp:cNvPr id="0" name=""/>
        <dsp:cNvSpPr/>
      </dsp:nvSpPr>
      <dsp:spPr>
        <a:xfrm>
          <a:off x="309048" y="230307"/>
          <a:ext cx="561905" cy="5619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6EF520-1A4B-469E-878C-B6577098F391}">
      <dsp:nvSpPr>
        <dsp:cNvPr id="0" name=""/>
        <dsp:cNvSpPr/>
      </dsp:nvSpPr>
      <dsp:spPr>
        <a:xfrm>
          <a:off x="1180002" y="436"/>
          <a:ext cx="10300797"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1111250">
            <a:lnSpc>
              <a:spcPct val="100000"/>
            </a:lnSpc>
            <a:spcBef>
              <a:spcPct val="0"/>
            </a:spcBef>
            <a:spcAft>
              <a:spcPct val="35000"/>
            </a:spcAft>
            <a:buNone/>
          </a:pPr>
          <a:r>
            <a:rPr lang="en-GB" altLang="en-GB" sz="2500" kern="1200"/>
            <a:t>Sustainable Living: Reduce, reuse, recycle.</a:t>
          </a:r>
          <a:endParaRPr lang="en-US" sz="2500" kern="1200"/>
        </a:p>
      </dsp:txBody>
      <dsp:txXfrm>
        <a:off x="1180002" y="436"/>
        <a:ext cx="10300797" cy="1021647"/>
      </dsp:txXfrm>
    </dsp:sp>
    <dsp:sp modelId="{0AAC107A-9BB5-4977-BB37-222856A46794}">
      <dsp:nvSpPr>
        <dsp:cNvPr id="0" name=""/>
        <dsp:cNvSpPr/>
      </dsp:nvSpPr>
      <dsp:spPr>
        <a:xfrm>
          <a:off x="0" y="1277495"/>
          <a:ext cx="11480800" cy="10216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8BE477-83B6-400B-BC47-130ED32176C7}">
      <dsp:nvSpPr>
        <dsp:cNvPr id="0" name=""/>
        <dsp:cNvSpPr/>
      </dsp:nvSpPr>
      <dsp:spPr>
        <a:xfrm>
          <a:off x="309048" y="1507366"/>
          <a:ext cx="561905" cy="5619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9C5E08-6F85-42A3-97A0-FF08AD049882}">
      <dsp:nvSpPr>
        <dsp:cNvPr id="0" name=""/>
        <dsp:cNvSpPr/>
      </dsp:nvSpPr>
      <dsp:spPr>
        <a:xfrm>
          <a:off x="1180002" y="1277495"/>
          <a:ext cx="10300797"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1111250">
            <a:lnSpc>
              <a:spcPct val="100000"/>
            </a:lnSpc>
            <a:spcBef>
              <a:spcPct val="0"/>
            </a:spcBef>
            <a:spcAft>
              <a:spcPct val="35000"/>
            </a:spcAft>
            <a:buNone/>
          </a:pPr>
          <a:r>
            <a:rPr lang="en-GB" altLang="en-GB" sz="2500" kern="1200" dirty="0"/>
            <a:t>DIY Culture: Crafting and repairing instead of buying new.</a:t>
          </a:r>
          <a:endParaRPr lang="en-US" sz="2500" kern="1200" dirty="0"/>
        </a:p>
      </dsp:txBody>
      <dsp:txXfrm>
        <a:off x="1180002" y="1277495"/>
        <a:ext cx="10300797" cy="1021647"/>
      </dsp:txXfrm>
    </dsp:sp>
    <dsp:sp modelId="{92B5828C-255E-451B-92EB-8ACBC1078639}">
      <dsp:nvSpPr>
        <dsp:cNvPr id="0" name=""/>
        <dsp:cNvSpPr/>
      </dsp:nvSpPr>
      <dsp:spPr>
        <a:xfrm>
          <a:off x="0" y="2554554"/>
          <a:ext cx="11480800" cy="10216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18DEB0-8368-4F36-9838-096A3661447B}">
      <dsp:nvSpPr>
        <dsp:cNvPr id="0" name=""/>
        <dsp:cNvSpPr/>
      </dsp:nvSpPr>
      <dsp:spPr>
        <a:xfrm>
          <a:off x="309048" y="2784424"/>
          <a:ext cx="561905" cy="5619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4F152E-270B-4518-89C4-597E54049757}">
      <dsp:nvSpPr>
        <dsp:cNvPr id="0" name=""/>
        <dsp:cNvSpPr/>
      </dsp:nvSpPr>
      <dsp:spPr>
        <a:xfrm>
          <a:off x="1180002" y="2554554"/>
          <a:ext cx="10300797"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1111250">
            <a:lnSpc>
              <a:spcPct val="100000"/>
            </a:lnSpc>
            <a:spcBef>
              <a:spcPct val="0"/>
            </a:spcBef>
            <a:spcAft>
              <a:spcPct val="35000"/>
            </a:spcAft>
            <a:buNone/>
          </a:pPr>
          <a:r>
            <a:rPr lang="en-GB" altLang="en-GB" sz="2500" kern="1200" dirty="0"/>
            <a:t>Time Management: Prioritise tasks for maximum productivity.</a:t>
          </a:r>
          <a:endParaRPr lang="en-US" sz="2500" kern="1200" dirty="0"/>
        </a:p>
      </dsp:txBody>
      <dsp:txXfrm>
        <a:off x="1180002" y="2554554"/>
        <a:ext cx="10300797" cy="102164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EA165B-B0DA-4E80-AFB0-9C24EE914F79}">
      <dsp:nvSpPr>
        <dsp:cNvPr id="0" name=""/>
        <dsp:cNvSpPr/>
      </dsp:nvSpPr>
      <dsp:spPr>
        <a:xfrm>
          <a:off x="0" y="436"/>
          <a:ext cx="11480800" cy="10216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CB6E51-671D-42D0-A0D7-038190AA9908}">
      <dsp:nvSpPr>
        <dsp:cNvPr id="0" name=""/>
        <dsp:cNvSpPr/>
      </dsp:nvSpPr>
      <dsp:spPr>
        <a:xfrm>
          <a:off x="309048" y="230307"/>
          <a:ext cx="561905" cy="5619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E483DE-0524-41BE-8CF5-D2CB84F3E998}">
      <dsp:nvSpPr>
        <dsp:cNvPr id="0" name=""/>
        <dsp:cNvSpPr/>
      </dsp:nvSpPr>
      <dsp:spPr>
        <a:xfrm>
          <a:off x="1180002" y="436"/>
          <a:ext cx="10300797"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1111250">
            <a:lnSpc>
              <a:spcPct val="100000"/>
            </a:lnSpc>
            <a:spcBef>
              <a:spcPct val="0"/>
            </a:spcBef>
            <a:spcAft>
              <a:spcPct val="35000"/>
            </a:spcAft>
            <a:buNone/>
          </a:pPr>
          <a:r>
            <a:rPr lang="en-GB" altLang="en-GB" sz="2500" kern="1200"/>
            <a:t>Fear of Failure: Overcoming the fear of making mistakes.</a:t>
          </a:r>
          <a:endParaRPr lang="en-US" sz="2500" kern="1200"/>
        </a:p>
      </dsp:txBody>
      <dsp:txXfrm>
        <a:off x="1180002" y="436"/>
        <a:ext cx="10300797" cy="1021647"/>
      </dsp:txXfrm>
    </dsp:sp>
    <dsp:sp modelId="{DC815597-D811-4FA9-A2C5-6D9BFECB81DD}">
      <dsp:nvSpPr>
        <dsp:cNvPr id="0" name=""/>
        <dsp:cNvSpPr/>
      </dsp:nvSpPr>
      <dsp:spPr>
        <a:xfrm>
          <a:off x="0" y="1277495"/>
          <a:ext cx="11480800" cy="10216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A6F49F-BF5B-4F51-8672-44EE2DEA0FC5}">
      <dsp:nvSpPr>
        <dsp:cNvPr id="0" name=""/>
        <dsp:cNvSpPr/>
      </dsp:nvSpPr>
      <dsp:spPr>
        <a:xfrm>
          <a:off x="309048" y="1507366"/>
          <a:ext cx="561905" cy="5619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DBBF0E-6AAC-412B-A4D2-4347E3E0AC47}">
      <dsp:nvSpPr>
        <dsp:cNvPr id="0" name=""/>
        <dsp:cNvSpPr/>
      </dsp:nvSpPr>
      <dsp:spPr>
        <a:xfrm>
          <a:off x="1180002" y="1277495"/>
          <a:ext cx="10300797"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1111250">
            <a:lnSpc>
              <a:spcPct val="100000"/>
            </a:lnSpc>
            <a:spcBef>
              <a:spcPct val="0"/>
            </a:spcBef>
            <a:spcAft>
              <a:spcPct val="35000"/>
            </a:spcAft>
            <a:buNone/>
          </a:pPr>
          <a:r>
            <a:rPr lang="en-GB" altLang="en-GB" sz="2500" kern="1200"/>
            <a:t>Lack of Creativity: Encouraging a culture of innovation.</a:t>
          </a:r>
          <a:endParaRPr lang="en-US" sz="2500" kern="1200"/>
        </a:p>
      </dsp:txBody>
      <dsp:txXfrm>
        <a:off x="1180002" y="1277495"/>
        <a:ext cx="10300797" cy="1021647"/>
      </dsp:txXfrm>
    </dsp:sp>
    <dsp:sp modelId="{11FB3FFC-7411-4485-B610-F2190A493376}">
      <dsp:nvSpPr>
        <dsp:cNvPr id="0" name=""/>
        <dsp:cNvSpPr/>
      </dsp:nvSpPr>
      <dsp:spPr>
        <a:xfrm>
          <a:off x="0" y="2554554"/>
          <a:ext cx="11480800" cy="10216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931E23-C02C-41BC-AEFF-6B7A2B7DCF72}">
      <dsp:nvSpPr>
        <dsp:cNvPr id="0" name=""/>
        <dsp:cNvSpPr/>
      </dsp:nvSpPr>
      <dsp:spPr>
        <a:xfrm>
          <a:off x="309048" y="2784424"/>
          <a:ext cx="561905" cy="5619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17D32B-6058-4E54-809C-B6B74A1247D4}">
      <dsp:nvSpPr>
        <dsp:cNvPr id="0" name=""/>
        <dsp:cNvSpPr/>
      </dsp:nvSpPr>
      <dsp:spPr>
        <a:xfrm>
          <a:off x="1180002" y="2554554"/>
          <a:ext cx="10300797"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1111250">
            <a:lnSpc>
              <a:spcPct val="100000"/>
            </a:lnSpc>
            <a:spcBef>
              <a:spcPct val="0"/>
            </a:spcBef>
            <a:spcAft>
              <a:spcPct val="35000"/>
            </a:spcAft>
            <a:buNone/>
          </a:pPr>
          <a:r>
            <a:rPr lang="en-GB" altLang="en-GB" sz="2500" kern="1200"/>
            <a:t>Resistance to Change: Promoting adaptability.</a:t>
          </a:r>
          <a:endParaRPr lang="en-US" sz="2500" kern="1200"/>
        </a:p>
      </dsp:txBody>
      <dsp:txXfrm>
        <a:off x="1180002" y="2554554"/>
        <a:ext cx="10300797" cy="102164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A57DC2-2E6E-4BF2-8E60-232C659D8835}">
      <dsp:nvSpPr>
        <dsp:cNvPr id="0" name=""/>
        <dsp:cNvSpPr/>
      </dsp:nvSpPr>
      <dsp:spPr>
        <a:xfrm>
          <a:off x="0" y="593344"/>
          <a:ext cx="11594969" cy="109540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D54F9F-DF8C-48A4-B154-16394285573A}">
      <dsp:nvSpPr>
        <dsp:cNvPr id="0" name=""/>
        <dsp:cNvSpPr/>
      </dsp:nvSpPr>
      <dsp:spPr>
        <a:xfrm>
          <a:off x="331359" y="839810"/>
          <a:ext cx="602472" cy="6024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E878D2-1CC8-412E-895A-CFF66D91FF37}">
      <dsp:nvSpPr>
        <dsp:cNvPr id="0" name=""/>
        <dsp:cNvSpPr/>
      </dsp:nvSpPr>
      <dsp:spPr>
        <a:xfrm>
          <a:off x="1265192" y="593344"/>
          <a:ext cx="10329776" cy="109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930" tIns="115930" rIns="115930" bIns="115930" numCol="1" spcCol="1270" anchor="ctr" anchorCtr="0">
          <a:noAutofit/>
        </a:bodyPr>
        <a:lstStyle/>
        <a:p>
          <a:pPr marL="0" lvl="0" indent="0" algn="l" defTabSz="1111250">
            <a:lnSpc>
              <a:spcPct val="100000"/>
            </a:lnSpc>
            <a:spcBef>
              <a:spcPct val="0"/>
            </a:spcBef>
            <a:spcAft>
              <a:spcPct val="35000"/>
            </a:spcAft>
            <a:buNone/>
          </a:pPr>
          <a:r>
            <a:rPr lang="en-GB" altLang="en-GB" sz="2500" kern="1200"/>
            <a:t>Providing increased funds does not necessarily equate to being resourceful. </a:t>
          </a:r>
          <a:endParaRPr lang="en-US" sz="2500" kern="1200"/>
        </a:p>
      </dsp:txBody>
      <dsp:txXfrm>
        <a:off x="1265192" y="593344"/>
        <a:ext cx="10329776" cy="1095404"/>
      </dsp:txXfrm>
    </dsp:sp>
    <dsp:sp modelId="{DA3A76D8-A257-4D6D-AC4A-E1AA5E55E2D6}">
      <dsp:nvSpPr>
        <dsp:cNvPr id="0" name=""/>
        <dsp:cNvSpPr/>
      </dsp:nvSpPr>
      <dsp:spPr>
        <a:xfrm>
          <a:off x="0" y="1962600"/>
          <a:ext cx="11594969" cy="109540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143B97-2395-439F-AA0B-4A69B8FC53E2}">
      <dsp:nvSpPr>
        <dsp:cNvPr id="0" name=""/>
        <dsp:cNvSpPr/>
      </dsp:nvSpPr>
      <dsp:spPr>
        <a:xfrm>
          <a:off x="331359" y="2209066"/>
          <a:ext cx="602472" cy="6024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EE4F55-3CD5-44D8-A16C-95DB168D006E}">
      <dsp:nvSpPr>
        <dsp:cNvPr id="0" name=""/>
        <dsp:cNvSpPr/>
      </dsp:nvSpPr>
      <dsp:spPr>
        <a:xfrm>
          <a:off x="1265192" y="1962600"/>
          <a:ext cx="10329776" cy="1095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930" tIns="115930" rIns="115930" bIns="115930" numCol="1" spcCol="1270" anchor="ctr" anchorCtr="0">
          <a:noAutofit/>
        </a:bodyPr>
        <a:lstStyle/>
        <a:p>
          <a:pPr marL="0" lvl="0" indent="0" algn="l" defTabSz="1111250">
            <a:lnSpc>
              <a:spcPct val="100000"/>
            </a:lnSpc>
            <a:spcBef>
              <a:spcPct val="0"/>
            </a:spcBef>
            <a:spcAft>
              <a:spcPct val="35000"/>
            </a:spcAft>
            <a:buNone/>
          </a:pPr>
          <a:r>
            <a:rPr lang="en-GB" altLang="en-GB" sz="2500" kern="1200"/>
            <a:t>However, having sufficient resources significantly helps the function of provisions. </a:t>
          </a:r>
          <a:endParaRPr lang="en-US" sz="2500" kern="1200"/>
        </a:p>
      </dsp:txBody>
      <dsp:txXfrm>
        <a:off x="1265192" y="1962600"/>
        <a:ext cx="10329776" cy="10954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B564AA-8B20-4A35-84B5-BD7559691ABB}">
      <dsp:nvSpPr>
        <dsp:cNvPr id="0" name=""/>
        <dsp:cNvSpPr/>
      </dsp:nvSpPr>
      <dsp:spPr>
        <a:xfrm>
          <a:off x="0" y="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6AAA2A-44BA-46B6-BF1F-846E5CB80E52}">
      <dsp:nvSpPr>
        <dsp:cNvPr id="0" name=""/>
        <dsp:cNvSpPr/>
      </dsp:nvSpPr>
      <dsp:spPr>
        <a:xfrm>
          <a:off x="482961" y="359909"/>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F2B8DE-D3E6-40A1-B23A-48B6692888F4}">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altLang="en-GB" sz="2500" kern="1200"/>
            <a:t>Human Resources </a:t>
          </a:r>
          <a:endParaRPr lang="en-US" sz="2500" kern="1200"/>
        </a:p>
      </dsp:txBody>
      <dsp:txXfrm>
        <a:off x="1844034" y="682"/>
        <a:ext cx="4401230" cy="1596566"/>
      </dsp:txXfrm>
    </dsp:sp>
    <dsp:sp modelId="{B4153516-767B-4A46-A556-DDBDBAE973B8}">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1C482B-682D-4FCC-A576-AA72D2D934B9}">
      <dsp:nvSpPr>
        <dsp:cNvPr id="0" name=""/>
        <dsp:cNvSpPr/>
      </dsp:nvSpPr>
      <dsp:spPr>
        <a:xfrm>
          <a:off x="482961" y="2355617"/>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51CFA6-DE91-40AF-8501-B986161C5F6D}">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altLang="en-GB" sz="2500" kern="1200"/>
            <a:t>Financial Resources </a:t>
          </a:r>
          <a:endParaRPr lang="en-US" sz="2500" kern="1200"/>
        </a:p>
      </dsp:txBody>
      <dsp:txXfrm>
        <a:off x="1844034" y="1996390"/>
        <a:ext cx="4401230" cy="1596566"/>
      </dsp:txXfrm>
    </dsp:sp>
    <dsp:sp modelId="{54E3D9F7-B169-4EFB-AB97-F790B827F532}">
      <dsp:nvSpPr>
        <dsp:cNvPr id="0" name=""/>
        <dsp:cNvSpPr/>
      </dsp:nvSpPr>
      <dsp:spPr>
        <a:xfrm>
          <a:off x="0" y="386477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75AC32-62E9-4009-9EE8-165F4012F537}">
      <dsp:nvSpPr>
        <dsp:cNvPr id="0" name=""/>
        <dsp:cNvSpPr/>
      </dsp:nvSpPr>
      <dsp:spPr>
        <a:xfrm>
          <a:off x="482961" y="4351325"/>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CE6BDD-58D8-4B55-8512-17A84A24A8EC}">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altLang="en-GB" sz="2500" kern="1200" dirty="0"/>
            <a:t>Technological Resources </a:t>
          </a:r>
          <a:endParaRPr lang="en-US" sz="2500" kern="1200" dirty="0"/>
        </a:p>
      </dsp:txBody>
      <dsp:txXfrm>
        <a:off x="1844034" y="3992098"/>
        <a:ext cx="4401230" cy="15965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982936-02F7-4DDD-A1F1-B73749C35918}">
      <dsp:nvSpPr>
        <dsp:cNvPr id="0" name=""/>
        <dsp:cNvSpPr/>
      </dsp:nvSpPr>
      <dsp:spPr>
        <a:xfrm>
          <a:off x="0" y="682"/>
          <a:ext cx="6245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45905B-EA65-4DC9-AF51-A91F7433E41F}">
      <dsp:nvSpPr>
        <dsp:cNvPr id="0" name=""/>
        <dsp:cNvSpPr/>
      </dsp:nvSpPr>
      <dsp:spPr>
        <a:xfrm>
          <a:off x="0" y="682"/>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altLang="en-GB" sz="2200" kern="1200"/>
            <a:t>The advancement of technology has accelerated within the 21</a:t>
          </a:r>
          <a:r>
            <a:rPr lang="en-GB" altLang="en-GB" sz="2200" kern="1200" baseline="30000"/>
            <a:t>ST</a:t>
          </a:r>
          <a:r>
            <a:rPr lang="en-GB" altLang="en-GB" sz="2200" kern="1200"/>
            <a:t> Century. </a:t>
          </a:r>
          <a:endParaRPr lang="en-US" sz="2200" kern="1200"/>
        </a:p>
      </dsp:txBody>
      <dsp:txXfrm>
        <a:off x="0" y="682"/>
        <a:ext cx="6245265" cy="1117596"/>
      </dsp:txXfrm>
    </dsp:sp>
    <dsp:sp modelId="{0BB98B51-8109-4499-BF41-34630BB6F8C1}">
      <dsp:nvSpPr>
        <dsp:cNvPr id="0" name=""/>
        <dsp:cNvSpPr/>
      </dsp:nvSpPr>
      <dsp:spPr>
        <a:xfrm>
          <a:off x="0" y="1118278"/>
          <a:ext cx="6245265"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E78EB5-5AB9-4E95-8A89-E0C2586F6833}">
      <dsp:nvSpPr>
        <dsp:cNvPr id="0" name=""/>
        <dsp:cNvSpPr/>
      </dsp:nvSpPr>
      <dsp:spPr>
        <a:xfrm>
          <a:off x="0" y="1118278"/>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altLang="en-GB" sz="2200" kern="1200"/>
            <a:t>Health care systems are including various technological provisions to increase cost-effectiveness and efficiency </a:t>
          </a:r>
          <a:endParaRPr lang="en-US" sz="2200" kern="1200"/>
        </a:p>
      </dsp:txBody>
      <dsp:txXfrm>
        <a:off x="0" y="1118278"/>
        <a:ext cx="6245265" cy="1117596"/>
      </dsp:txXfrm>
    </dsp:sp>
    <dsp:sp modelId="{4479FC52-2C63-4331-83A0-72281004B656}">
      <dsp:nvSpPr>
        <dsp:cNvPr id="0" name=""/>
        <dsp:cNvSpPr/>
      </dsp:nvSpPr>
      <dsp:spPr>
        <a:xfrm>
          <a:off x="0" y="2235875"/>
          <a:ext cx="624526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255AD7-A60C-41E4-A8E5-E4A91486695F}">
      <dsp:nvSpPr>
        <dsp:cNvPr id="0" name=""/>
        <dsp:cNvSpPr/>
      </dsp:nvSpPr>
      <dsp:spPr>
        <a:xfrm>
          <a:off x="0" y="2235875"/>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altLang="en-GB" sz="2200" kern="1200"/>
            <a:t>Utilisation of Augmented Reality (AR) Nursing Training</a:t>
          </a:r>
          <a:endParaRPr lang="en-US" sz="2200" kern="1200"/>
        </a:p>
      </dsp:txBody>
      <dsp:txXfrm>
        <a:off x="0" y="2235875"/>
        <a:ext cx="6245265" cy="1117596"/>
      </dsp:txXfrm>
    </dsp:sp>
    <dsp:sp modelId="{61D429D7-0173-475B-B37E-AB3A745068EB}">
      <dsp:nvSpPr>
        <dsp:cNvPr id="0" name=""/>
        <dsp:cNvSpPr/>
      </dsp:nvSpPr>
      <dsp:spPr>
        <a:xfrm>
          <a:off x="0" y="3353471"/>
          <a:ext cx="6245265"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2ABE57-0657-49FF-873B-E06404F2A751}">
      <dsp:nvSpPr>
        <dsp:cNvPr id="0" name=""/>
        <dsp:cNvSpPr/>
      </dsp:nvSpPr>
      <dsp:spPr>
        <a:xfrm>
          <a:off x="0" y="3353471"/>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altLang="en-GB" sz="2200" kern="1200"/>
            <a:t>Digital Systems (Digital Health Records) </a:t>
          </a:r>
          <a:endParaRPr lang="en-US" sz="2200" kern="1200"/>
        </a:p>
      </dsp:txBody>
      <dsp:txXfrm>
        <a:off x="0" y="3353471"/>
        <a:ext cx="6245265" cy="1117596"/>
      </dsp:txXfrm>
    </dsp:sp>
    <dsp:sp modelId="{44375902-5212-4747-9A86-65ED43128894}">
      <dsp:nvSpPr>
        <dsp:cNvPr id="0" name=""/>
        <dsp:cNvSpPr/>
      </dsp:nvSpPr>
      <dsp:spPr>
        <a:xfrm>
          <a:off x="0" y="4471068"/>
          <a:ext cx="624526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65DD32-8062-4FB5-A7AE-4DFB2D09B615}">
      <dsp:nvSpPr>
        <dsp:cNvPr id="0" name=""/>
        <dsp:cNvSpPr/>
      </dsp:nvSpPr>
      <dsp:spPr>
        <a:xfrm>
          <a:off x="0" y="4471068"/>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altLang="en-GB" sz="2200" kern="1200"/>
            <a:t>Artificial Intelligence for diagnostic processes (Dementia) </a:t>
          </a:r>
          <a:endParaRPr lang="en-US" sz="2200" kern="1200"/>
        </a:p>
      </dsp:txBody>
      <dsp:txXfrm>
        <a:off x="0" y="4471068"/>
        <a:ext cx="6245265" cy="111759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93DD01-ABDA-4F9B-8FEF-92B2635CA0BB}">
      <dsp:nvSpPr>
        <dsp:cNvPr id="0" name=""/>
        <dsp:cNvSpPr/>
      </dsp:nvSpPr>
      <dsp:spPr>
        <a:xfrm>
          <a:off x="0" y="445"/>
          <a:ext cx="11594969" cy="10429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CE6F3E-047C-4423-A29F-46FB9FB510B6}">
      <dsp:nvSpPr>
        <dsp:cNvPr id="0" name=""/>
        <dsp:cNvSpPr/>
      </dsp:nvSpPr>
      <dsp:spPr>
        <a:xfrm>
          <a:off x="315503" y="235117"/>
          <a:ext cx="573643" cy="573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468699-8C08-439C-A2BF-3EFD5AECFDD1}">
      <dsp:nvSpPr>
        <dsp:cNvPr id="0" name=""/>
        <dsp:cNvSpPr/>
      </dsp:nvSpPr>
      <dsp:spPr>
        <a:xfrm>
          <a:off x="1204650" y="445"/>
          <a:ext cx="10390318" cy="104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3" tIns="110383" rIns="110383" bIns="110383" numCol="1" spcCol="1270" anchor="ctr" anchorCtr="0">
          <a:noAutofit/>
        </a:bodyPr>
        <a:lstStyle/>
        <a:p>
          <a:pPr marL="0" lvl="0" indent="0" algn="l" defTabSz="1111250">
            <a:lnSpc>
              <a:spcPct val="100000"/>
            </a:lnSpc>
            <a:spcBef>
              <a:spcPct val="0"/>
            </a:spcBef>
            <a:spcAft>
              <a:spcPct val="35000"/>
            </a:spcAft>
            <a:buNone/>
          </a:pPr>
          <a:r>
            <a:rPr lang="en-GB" altLang="en-GB" sz="2500" kern="1200"/>
            <a:t>Telemedicine and Remote Monitoring: Expanding healthcare services beyond traditional settings</a:t>
          </a:r>
          <a:endParaRPr lang="en-US" sz="2500" kern="1200"/>
        </a:p>
      </dsp:txBody>
      <dsp:txXfrm>
        <a:off x="1204650" y="445"/>
        <a:ext cx="10390318" cy="1042987"/>
      </dsp:txXfrm>
    </dsp:sp>
    <dsp:sp modelId="{0C913727-BB28-47BB-A5DB-F42784F56FB9}">
      <dsp:nvSpPr>
        <dsp:cNvPr id="0" name=""/>
        <dsp:cNvSpPr/>
      </dsp:nvSpPr>
      <dsp:spPr>
        <a:xfrm>
          <a:off x="0" y="1304180"/>
          <a:ext cx="11594969" cy="10429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173003-9452-4657-9DF5-82FF257B31C7}">
      <dsp:nvSpPr>
        <dsp:cNvPr id="0" name=""/>
        <dsp:cNvSpPr/>
      </dsp:nvSpPr>
      <dsp:spPr>
        <a:xfrm>
          <a:off x="315503" y="1538852"/>
          <a:ext cx="573643" cy="573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8FBCCA-AEAE-4F70-9417-829FA4A5687C}">
      <dsp:nvSpPr>
        <dsp:cNvPr id="0" name=""/>
        <dsp:cNvSpPr/>
      </dsp:nvSpPr>
      <dsp:spPr>
        <a:xfrm>
          <a:off x="1204650" y="1304180"/>
          <a:ext cx="10390318" cy="104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3" tIns="110383" rIns="110383" bIns="110383" numCol="1" spcCol="1270" anchor="ctr" anchorCtr="0">
          <a:noAutofit/>
        </a:bodyPr>
        <a:lstStyle/>
        <a:p>
          <a:pPr marL="0" lvl="0" indent="0" algn="l" defTabSz="1111250">
            <a:lnSpc>
              <a:spcPct val="100000"/>
            </a:lnSpc>
            <a:spcBef>
              <a:spcPct val="0"/>
            </a:spcBef>
            <a:spcAft>
              <a:spcPct val="35000"/>
            </a:spcAft>
            <a:buNone/>
          </a:pPr>
          <a:r>
            <a:rPr lang="en-GB" altLang="en-GB" sz="2500" kern="1200"/>
            <a:t>Health Information Systems: Improving data management and patient care</a:t>
          </a:r>
          <a:endParaRPr lang="en-US" sz="2500" kern="1200"/>
        </a:p>
      </dsp:txBody>
      <dsp:txXfrm>
        <a:off x="1204650" y="1304180"/>
        <a:ext cx="10390318" cy="1042987"/>
      </dsp:txXfrm>
    </dsp:sp>
    <dsp:sp modelId="{B89AA477-D5D8-4AA2-A3EA-1A388E8AA8DA}">
      <dsp:nvSpPr>
        <dsp:cNvPr id="0" name=""/>
        <dsp:cNvSpPr/>
      </dsp:nvSpPr>
      <dsp:spPr>
        <a:xfrm>
          <a:off x="0" y="2607915"/>
          <a:ext cx="11594969" cy="10429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44197A-F8F7-4150-A0B3-7D327E218F58}">
      <dsp:nvSpPr>
        <dsp:cNvPr id="0" name=""/>
        <dsp:cNvSpPr/>
      </dsp:nvSpPr>
      <dsp:spPr>
        <a:xfrm>
          <a:off x="315503" y="2842587"/>
          <a:ext cx="573643" cy="573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CE90FC-8D1E-4344-A6D8-22CCED512D2E}">
      <dsp:nvSpPr>
        <dsp:cNvPr id="0" name=""/>
        <dsp:cNvSpPr/>
      </dsp:nvSpPr>
      <dsp:spPr>
        <a:xfrm>
          <a:off x="1204650" y="2607915"/>
          <a:ext cx="10390318" cy="104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3" tIns="110383" rIns="110383" bIns="110383" numCol="1" spcCol="1270" anchor="ctr" anchorCtr="0">
          <a:noAutofit/>
        </a:bodyPr>
        <a:lstStyle/>
        <a:p>
          <a:pPr marL="0" lvl="0" indent="0" algn="l" defTabSz="1111250">
            <a:lnSpc>
              <a:spcPct val="100000"/>
            </a:lnSpc>
            <a:spcBef>
              <a:spcPct val="0"/>
            </a:spcBef>
            <a:spcAft>
              <a:spcPct val="35000"/>
            </a:spcAft>
            <a:buNone/>
          </a:pPr>
          <a:r>
            <a:rPr lang="en-GB" altLang="en-GB" sz="2500" kern="1200"/>
            <a:t>Automation: Streamlining administrative tasks for efficiency</a:t>
          </a:r>
          <a:endParaRPr lang="en-US" sz="2500" kern="1200"/>
        </a:p>
      </dsp:txBody>
      <dsp:txXfrm>
        <a:off x="1204650" y="2607915"/>
        <a:ext cx="10390318" cy="104298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54AB0-5B8E-4981-8CEA-18044C3CC377}">
      <dsp:nvSpPr>
        <dsp:cNvPr id="0" name=""/>
        <dsp:cNvSpPr/>
      </dsp:nvSpPr>
      <dsp:spPr>
        <a:xfrm>
          <a:off x="1103019" y="487519"/>
          <a:ext cx="1490754" cy="14907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9358D4-3C56-443D-B540-EF9F1FD2D952}">
      <dsp:nvSpPr>
        <dsp:cNvPr id="0" name=""/>
        <dsp:cNvSpPr/>
      </dsp:nvSpPr>
      <dsp:spPr>
        <a:xfrm>
          <a:off x="192002"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altLang="en-GB" sz="1500" kern="1200"/>
            <a:t>Training and Development: Investing in continuous training for staff</a:t>
          </a:r>
          <a:endParaRPr lang="en-US" sz="1500" kern="1200"/>
        </a:p>
      </dsp:txBody>
      <dsp:txXfrm>
        <a:off x="192002" y="2368414"/>
        <a:ext cx="3312788" cy="720000"/>
      </dsp:txXfrm>
    </dsp:sp>
    <dsp:sp modelId="{731D233B-144E-4564-BBB9-F5554E72E71B}">
      <dsp:nvSpPr>
        <dsp:cNvPr id="0" name=""/>
        <dsp:cNvSpPr/>
      </dsp:nvSpPr>
      <dsp:spPr>
        <a:xfrm>
          <a:off x="4995546" y="487519"/>
          <a:ext cx="1490754" cy="14907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FA042B-8E33-4D82-8A45-AB8C4E4BF856}">
      <dsp:nvSpPr>
        <dsp:cNvPr id="0" name=""/>
        <dsp:cNvSpPr/>
      </dsp:nvSpPr>
      <dsp:spPr>
        <a:xfrm>
          <a:off x="4084529"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altLang="en-GB" sz="1500" kern="1200"/>
            <a:t>Multidisciplinary Teams: Emphasizing collaboration and teamwork</a:t>
          </a:r>
          <a:endParaRPr lang="en-US" sz="1500" kern="1200"/>
        </a:p>
      </dsp:txBody>
      <dsp:txXfrm>
        <a:off x="4084529" y="2368414"/>
        <a:ext cx="3312788" cy="720000"/>
      </dsp:txXfrm>
    </dsp:sp>
    <dsp:sp modelId="{4F469005-12B3-440A-9AA9-2D51EFFF9603}">
      <dsp:nvSpPr>
        <dsp:cNvPr id="0" name=""/>
        <dsp:cNvSpPr/>
      </dsp:nvSpPr>
      <dsp:spPr>
        <a:xfrm>
          <a:off x="8888072" y="487519"/>
          <a:ext cx="1490754" cy="14907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7830D1-D7DC-4402-99B7-7C609BE584DC}">
      <dsp:nvSpPr>
        <dsp:cNvPr id="0" name=""/>
        <dsp:cNvSpPr/>
      </dsp:nvSpPr>
      <dsp:spPr>
        <a:xfrm>
          <a:off x="7977055"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altLang="en-GB" sz="1500" kern="1200"/>
            <a:t>Employee Well-being Programs: Addressing staff burnout and enhancing morale</a:t>
          </a:r>
          <a:endParaRPr lang="en-US" sz="1500" kern="1200"/>
        </a:p>
      </dsp:txBody>
      <dsp:txXfrm>
        <a:off x="7977055" y="2368414"/>
        <a:ext cx="3312788"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D83942-4A2C-4233-9CAE-04396ED7DF70}">
      <dsp:nvSpPr>
        <dsp:cNvPr id="0" name=""/>
        <dsp:cNvSpPr/>
      </dsp:nvSpPr>
      <dsp:spPr>
        <a:xfrm>
          <a:off x="0" y="436"/>
          <a:ext cx="11481847" cy="10214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B0A916-5B9C-4605-9046-799DDD997FC4}">
      <dsp:nvSpPr>
        <dsp:cNvPr id="0" name=""/>
        <dsp:cNvSpPr/>
      </dsp:nvSpPr>
      <dsp:spPr>
        <a:xfrm>
          <a:off x="308987" y="230261"/>
          <a:ext cx="561795" cy="5617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5C5036-C8D6-4844-A810-C8DC31AFC382}">
      <dsp:nvSpPr>
        <dsp:cNvPr id="0" name=""/>
        <dsp:cNvSpPr/>
      </dsp:nvSpPr>
      <dsp:spPr>
        <a:xfrm>
          <a:off x="1179770" y="436"/>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1111250">
            <a:lnSpc>
              <a:spcPct val="90000"/>
            </a:lnSpc>
            <a:spcBef>
              <a:spcPct val="0"/>
            </a:spcBef>
            <a:spcAft>
              <a:spcPct val="35000"/>
            </a:spcAft>
            <a:buNone/>
          </a:pPr>
          <a:r>
            <a:rPr lang="en-GB" altLang="en-GB" sz="2500" kern="1200" dirty="0"/>
            <a:t>Budget Optimisation: Strategies for effective budget allocation</a:t>
          </a:r>
          <a:endParaRPr lang="en-US" sz="2500" kern="1200" dirty="0"/>
        </a:p>
      </dsp:txBody>
      <dsp:txXfrm>
        <a:off x="1179770" y="436"/>
        <a:ext cx="10302076" cy="1021445"/>
      </dsp:txXfrm>
    </dsp:sp>
    <dsp:sp modelId="{4D485CDA-FC71-4295-A166-61EEAC9003C8}">
      <dsp:nvSpPr>
        <dsp:cNvPr id="0" name=""/>
        <dsp:cNvSpPr/>
      </dsp:nvSpPr>
      <dsp:spPr>
        <a:xfrm>
          <a:off x="0" y="1277244"/>
          <a:ext cx="11481847" cy="10214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58D9C2-8B63-41D3-970C-AD12D9FD402F}">
      <dsp:nvSpPr>
        <dsp:cNvPr id="0" name=""/>
        <dsp:cNvSpPr/>
      </dsp:nvSpPr>
      <dsp:spPr>
        <a:xfrm>
          <a:off x="308987" y="1507069"/>
          <a:ext cx="561795" cy="5617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5330E1-96F4-4A49-828C-742F155EE01E}">
      <dsp:nvSpPr>
        <dsp:cNvPr id="0" name=""/>
        <dsp:cNvSpPr/>
      </dsp:nvSpPr>
      <dsp:spPr>
        <a:xfrm>
          <a:off x="1179770" y="1277244"/>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1111250">
            <a:lnSpc>
              <a:spcPct val="90000"/>
            </a:lnSpc>
            <a:spcBef>
              <a:spcPct val="0"/>
            </a:spcBef>
            <a:spcAft>
              <a:spcPct val="35000"/>
            </a:spcAft>
            <a:buNone/>
          </a:pPr>
          <a:r>
            <a:rPr lang="en-GB" altLang="en-GB" sz="2500" kern="1200"/>
            <a:t>Cost-Effective Practices: Identifying and implementing cost-saving measures</a:t>
          </a:r>
          <a:endParaRPr lang="en-US" sz="2500" kern="1200"/>
        </a:p>
      </dsp:txBody>
      <dsp:txXfrm>
        <a:off x="1179770" y="1277244"/>
        <a:ext cx="10302076" cy="1021445"/>
      </dsp:txXfrm>
    </dsp:sp>
    <dsp:sp modelId="{E4C24486-659E-47AE-81A7-52559B898B36}">
      <dsp:nvSpPr>
        <dsp:cNvPr id="0" name=""/>
        <dsp:cNvSpPr/>
      </dsp:nvSpPr>
      <dsp:spPr>
        <a:xfrm>
          <a:off x="0" y="2554051"/>
          <a:ext cx="11481847" cy="10214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6050BF-1041-4689-B69B-DD8149C035E1}">
      <dsp:nvSpPr>
        <dsp:cNvPr id="0" name=""/>
        <dsp:cNvSpPr/>
      </dsp:nvSpPr>
      <dsp:spPr>
        <a:xfrm>
          <a:off x="308987" y="2783876"/>
          <a:ext cx="561795" cy="5617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46BF6F-333B-46B4-9286-E3DCF4B6D752}">
      <dsp:nvSpPr>
        <dsp:cNvPr id="0" name=""/>
        <dsp:cNvSpPr/>
      </dsp:nvSpPr>
      <dsp:spPr>
        <a:xfrm>
          <a:off x="1179770" y="2554051"/>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1111250">
            <a:lnSpc>
              <a:spcPct val="90000"/>
            </a:lnSpc>
            <a:spcBef>
              <a:spcPct val="0"/>
            </a:spcBef>
            <a:spcAft>
              <a:spcPct val="35000"/>
            </a:spcAft>
            <a:buNone/>
          </a:pPr>
          <a:r>
            <a:rPr lang="en-GB" altLang="en-GB" sz="2500" kern="1200"/>
            <a:t>Partnerships and Grants: Exploring external funding opportunities</a:t>
          </a:r>
          <a:endParaRPr lang="en-US" sz="2500" kern="1200"/>
        </a:p>
      </dsp:txBody>
      <dsp:txXfrm>
        <a:off x="1179770" y="2554051"/>
        <a:ext cx="10302076" cy="102144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2">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shape xmlns:r="http://schemas.openxmlformats.org/officeDocument/2006/relationships" r:blip="">
      <dgm:adjLst/>
    </dgm:shape>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layoutNode name="composite">
            <dgm:alg type="composite"/>
            <dgm:shape xmlns:r="http://schemas.openxmlformats.org/officeDocument/2006/relationships" r:blip="">
              <dgm:adjLst/>
            </dgm:shape>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alg type="tx"/>
              <dgm:shape xmlns:r="http://schemas.openxmlformats.org/officeDocument/2006/relationships" type="roundRect" r:blip="">
                <dgm:adjLst>
                  <dgm:adj idx="1" val="0.1"/>
                </dgm:adjLst>
              </dgm:shape>
              <dgm:varLst>
                <dgm:chPref val="3"/>
              </dgm:varLst>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dgm:layoutNode name="hierChild2">
            <dgm:shape xmlns:r="http://schemas.openxmlformats.org/officeDocument/2006/relationships" r:blip="">
              <dgm:adjLst/>
            </dgm:shape>
            <dgm:choose name="Name5">
              <dgm:if name="Name6" func="var" arg="dir" op="equ" val="norm">
                <dgm:alg type="hierChild">
                  <dgm:param type="linDir" val="fromL"/>
                </dgm:alg>
              </dgm:if>
              <dgm:else name="Name7">
                <dgm:alg type="hierChild">
                  <dgm:param type="linDir" val="fromR"/>
                </dgm:alg>
              </dgm:else>
            </dgm:choos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layoutNode name="composite2">
                    <dgm:alg type="composite"/>
                    <dgm:shape xmlns:r="http://schemas.openxmlformats.org/officeDocument/2006/relationships" r:blip="">
                      <dgm:adjLst/>
                    </dgm:shape>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alg type="tx"/>
                      <dgm:shape xmlns:r="http://schemas.openxmlformats.org/officeDocument/2006/relationships" type="roundRect" r:blip="">
                        <dgm:adjLst>
                          <dgm:adj idx="1" val="0.1"/>
                        </dgm:adjLst>
                      </dgm:shape>
                      <dgm:varLst>
                        <dgm:chPref val="3"/>
                      </dgm:varLst>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dgm:layoutNode name="hierChild3">
                    <dgm:shape xmlns:r="http://schemas.openxmlformats.org/officeDocument/2006/relationships" r:blip="">
                      <dgm:adjLst/>
                    </dgm:shape>
                    <dgm:choose name="Name12">
                      <dgm:if name="Name13" func="var" arg="dir" op="equ" val="norm">
                        <dgm:alg type="hierChild">
                          <dgm:param type="linDir" val="fromL"/>
                        </dgm:alg>
                      </dgm:if>
                      <dgm:else name="Name14">
                        <dgm:alg type="hierChild">
                          <dgm:param type="linDir" val="fromR"/>
                        </dgm:alg>
                      </dgm:else>
                    </dgm:choos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layoutNode name="composite3">
                            <dgm:alg type="composite"/>
                            <dgm:shape xmlns:r="http://schemas.openxmlformats.org/officeDocument/2006/relationships" r:blip="">
                              <dgm:adjLst/>
                            </dgm:shape>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alg type="tx"/>
                              <dgm:shape xmlns:r="http://schemas.openxmlformats.org/officeDocument/2006/relationships" type="roundRect" r:blip="">
                                <dgm:adjLst>
                                  <dgm:adj idx="1" val="0.1"/>
                                </dgm:adjLst>
                              </dgm:shape>
                              <dgm:varLst>
                                <dgm:chPref val="3"/>
                              </dgm:varLst>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dgm:layoutNode name="hierChild4">
                            <dgm:shape xmlns:r="http://schemas.openxmlformats.org/officeDocument/2006/relationships" r:blip="">
                              <dgm:adjLst/>
                            </dgm:shape>
                            <dgm:choose name="Name19">
                              <dgm:if name="Name20" func="var" arg="dir" op="equ" val="norm">
                                <dgm:alg type="hierChild">
                                  <dgm:param type="linDir" val="fromL"/>
                                </dgm:alg>
                              </dgm:if>
                              <dgm:else name="Name21">
                                <dgm:alg type="hierChild">
                                  <dgm:param type="linDir" val="fromR"/>
                                </dgm:alg>
                              </dgm:else>
                            </dgm:choose>
                            <dgm:presOf/>
                            <dgm:constrLst/>
                            <dgm:ruleLst/>
                            <dgm:forEach name="repeat" axis="ch">
                              <dgm:forEach name="Name22" axis="self" ptType="parTrans" cnt="1">
                                <dgm:layoutNode name="Name23">
                                  <dgm:shape xmlns:r="http://schemas.openxmlformats.org/officeDocument/2006/relationships" type="conn" r:blip="" zOrderOff="-999">
                                    <dgm:adjLst/>
                                  </dgm:shape>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layoutNode name="composite4">
                                    <dgm:alg type="composite"/>
                                    <dgm:shape xmlns:r="http://schemas.openxmlformats.org/officeDocument/2006/relationships" r:blip="">
                                      <dgm:adjLst/>
                                    </dgm:shape>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alg type="tx"/>
                                      <dgm:shape xmlns:r="http://schemas.openxmlformats.org/officeDocument/2006/relationships" type="roundRect" r:blip="">
                                        <dgm:adjLst>
                                          <dgm:adj idx="1" val="0.1"/>
                                        </dgm:adjLst>
                                      </dgm:shape>
                                      <dgm:varLst>
                                        <dgm:chPref val="3"/>
                                      </dgm:varLst>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dgm:layoutNode name="hierChild5">
                                    <dgm:shape xmlns:r="http://schemas.openxmlformats.org/officeDocument/2006/relationships" r:blip="">
                                      <dgm:adjLst/>
                                    </dgm:shape>
                                    <dgm:choose name="Name28">
                                      <dgm:if name="Name29" func="var" arg="dir" op="equ" val="norm">
                                        <dgm:alg type="hierChild">
                                          <dgm:param type="linDir" val="fromL"/>
                                        </dgm:alg>
                                      </dgm:if>
                                      <dgm:else name="Name30">
                                        <dgm:alg type="hierChild">
                                          <dgm:param type="linDir" val="fromR"/>
                                        </dgm:alg>
                                      </dgm:else>
                                    </dgm:choose>
                                    <dgm:presOf/>
                                    <dgm:constrLst/>
                                    <dgm:ruleLst/>
                                    <dgm:forEach name="Name31" ref="repeat"/>
                                  </dgm:layoutNode>
                                  <dgm:presOf/>
                                  <dgm:constrLst>
                                    <dgm:constr type="bendDist" for="des" ptType="parTrans" refType="sp" fact="0.5"/>
                                  </dgm:constrLst>
                                  <dgm:ruleLst/>
                                </dgm:layoutNode>
                              </dgm:forEach>
                            </dgm:forEach>
                          </dgm:layoutNode>
                          <dgm:presOf/>
                          <dgm:constrLst>
                            <dgm:constr type="bendDist" for="des" ptType="parTrans" refType="sp" fact="0.5"/>
                          </dgm:constrLst>
                          <dgm:ruleLst/>
                        </dgm:layoutNode>
                      </dgm:forEach>
                    </dgm:forEach>
                  </dgm:layoutNode>
                  <dgm:presOf/>
                  <dgm:constrLst>
                    <dgm:constr type="bendDist" for="des" ptType="parTrans" refType="sp" fact="0.5"/>
                  </dgm:constrLst>
                  <dgm:ruleLst/>
                </dgm:layoutNode>
              </dgm:forEach>
            </dgm:forEach>
          </dgm:layoutNode>
          <dgm:presOf/>
          <dgm:constrLst>
            <dgm:constr type="bendDist" for="des" ptType="parTrans" refType="sp" fact="0.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1">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numCol="1"/>
            <a:lstStyle/>
            <a:p>
              <a:r>
                <a:t>01</a:t>
              </a:r>
            </a:p>
          </dgm:t>
        </dgm:pt>
        <dgm:pt modelId="201" type="sibTrans" cxnId="5">
          <dgm:prSet phldrT="2"/>
          <dgm:t>
            <a:bodyPr numCol="1"/>
            <a:lstStyle/>
            <a:p>
              <a:r>
                <a:t>02</a:t>
              </a:r>
            </a:p>
          </dgm:t>
        </dgm:pt>
        <dgm:pt modelId="301" type="sibTrans" cxnId="6">
          <dgm:prSet phldrT="3"/>
          <dgm:t>
            <a:bodyPr numCol="1"/>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alg type="lin">
      <dgm:param type="linDir" val="fromL"/>
      <dgm:param type="nodeVertAlign" val="t"/>
    </dgm:alg>
    <dgm:shape xmlns:r="http://schemas.openxmlformats.org/officeDocument/2006/relationships" r:blip="">
      <dgm:adjLst/>
    </dgm:shape>
    <dgm:varLst>
      <dgm:animLvl val="lvl"/>
      <dgm:resizeHandles val="exact"/>
    </dgm:varLst>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alg type="composite"/>
        <dgm:layoutNode name="bgRect" styleLbl="alignNode1">
          <dgm:alg type="sp"/>
          <dgm:shape xmlns:r="http://schemas.openxmlformats.org/officeDocument/2006/relationships" type="rect" r:blip="">
            <dgm:adjLst>
              <dgm:adj idx="1" val="0.05"/>
            </dgm:adjLst>
          </dgm:shape>
          <dgm:presOf axis="self"/>
          <dgm:constrLst/>
          <dgm:ruleLst/>
        </dgm:layoutNode>
        <dgm:layoutNode name="nodeRect" styleLbl="alignNode1" moveWith="bgRect">
          <dgm:alg type="tx">
            <dgm:param type="parTxLTRAlign" val="l"/>
            <dgm:param type="parTxRTLAlign" val="r"/>
            <dgm:param type="txAnchorVert" val="t"/>
            <dgm:param type="stBulletLvl" val="2"/>
          </dgm:alg>
          <dgm:shape xmlns:r="http://schemas.openxmlformats.org/officeDocument/2006/relationships" type="rect" r:blip="" hideGeom="1">
            <dgm:adjLst/>
          </dgm:shape>
          <dgm:varLst>
            <dgm:bulletEnabled val="1"/>
          </dgm:varLst>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varLst>
          <dgm:bulletEnabled val="1"/>
        </dgm:varLst>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forEach name="Name19" axis="followSib" ptType="sibTrans" hideLastTrans="0" cnt="1">
          <dgm:layoutNode name="sibTransNodeRect" styleLbl="alignNode1">
            <dgm:alg type="tx">
              <dgm:param type="parTxLTRAlign" val="l"/>
              <dgm:param type="parTxRTLAlign" val="l"/>
            </dgm:alg>
            <dgm:shape xmlns:r="http://schemas.openxmlformats.org/officeDocument/2006/relationships" type="rect" r:blip="" hideGeom="1">
              <dgm:adjLst/>
            </dgm:shape>
            <dgm:varLst>
              <dgm:chMax val="0"/>
              <dgm:bulletEnabled val="1"/>
            </dgm:varLst>
            <dgm:presOf axis="self"/>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2">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shape xmlns:r="http://schemas.openxmlformats.org/officeDocument/2006/relationships" r:blip="">
      <dgm:adjLst/>
    </dgm:shape>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varLst>
            <dgm:chMax val="0"/>
            <dgm:chPref val="0"/>
          </dgm:varLst>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choose name="Name12">
          <dgm:if name="Name13" axis="ch" ptType="node" func="cnt" op="gte" val="1">
            <dgm:layoutNode name="desTx" styleLbl="revTx">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varLst/>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shape xmlns:r="http://schemas.openxmlformats.org/officeDocument/2006/relationships" r:blip="">
      <dgm:adjLst/>
    </dgm:shape>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shape xmlns:r="http://schemas.openxmlformats.org/officeDocument/2006/relationships" r:blip="">
          <dgm:adjLst/>
        </dgm:shape>
        <dgm:layoutNode name="parentText" styleLbl="solidFgAcc1">
          <dgm:alg type="tx"/>
          <dgm:shape xmlns:r="http://schemas.openxmlformats.org/officeDocument/2006/relationships" type="rect" r:blip="" zOrderOff="3">
            <dgm:adjLst/>
          </dgm:shape>
          <dgm:varLst>
            <dgm:chMax val="1"/>
            <dgm:bulletEnabled/>
          </dgm:varLst>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alg type="tx">
            <dgm:param type="stBulletLvl" val="0"/>
            <dgm:param type="parTxLTRAlign" val="l"/>
            <dgm:param type="shpTxLTRAlignCh" val="l"/>
            <dgm:param type="parTxRTLAlign" val="r"/>
            <dgm:param type="shpTxRTLAlignCh" val="r"/>
          </dgm:alg>
          <dgm:varLst>
            <dgm:bulletEnabled/>
          </dgm:varLst>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choose name="Name5">
          <dgm:if name="Name6" func="var" arg="dir" op="equ" val="norm">
            <dgm:alg type="lin">
              <dgm:param type="linDir" val="fromL"/>
            </dgm:alg>
          </dgm:if>
          <dgm:else name="Name7">
            <dgm:alg type="lin">
              <dgm:param type="linDir" val="fromR"/>
            </dgm:alg>
          </dgm:else>
        </dgm:choos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3">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shape xmlns:r="http://schemas.openxmlformats.org/officeDocument/2006/relationships" r:blip="">
      <dgm:adjLst/>
    </dgm:shape>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varLst>
            <dgm:chMax val="0"/>
            <dgm:chPref val="0"/>
          </dgm:varLst>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choose name="Name12">
          <dgm:if name="Name13" axis="ch" ptType="node" func="cnt" op="gte" val="1">
            <dgm:layoutNode name="desTx" styleLbl="revTx">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varLst/>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4">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shape xmlns:r="http://schemas.openxmlformats.org/officeDocument/2006/relationships" r:blip="">
      <dgm:adjLst/>
    </dgm:shape>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varLst>
            <dgm:chMax val="0"/>
            <dgm:chPref val="0"/>
          </dgm:varLst>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choose name="Name12">
          <dgm:if name="Name13" axis="ch" ptType="node" func="cnt" op="gte" val="1">
            <dgm:layoutNode name="desTx" styleLbl="revTx">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varLst/>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5">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shape xmlns:r="http://schemas.openxmlformats.org/officeDocument/2006/relationships" r:blip="">
      <dgm:adjLst/>
    </dgm:shape>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varLst>
            <dgm:chMax val="0"/>
            <dgm:chPref val="0"/>
          </dgm:varLst>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choose name="Name12">
          <dgm:if name="Name13" axis="ch" ptType="node" func="cnt" op="gte" val="1">
            <dgm:layoutNode name="desTx" styleLbl="revTx">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varLst/>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1">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shape xmlns:r="http://schemas.openxmlformats.org/officeDocument/2006/relationships" r:blip="">
      <dgm:adjLst/>
    </dgm:shape>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shape xmlns:r="http://schemas.openxmlformats.org/officeDocument/2006/relationships" r:blip="">
          <dgm:adjLst/>
        </dgm:shap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shape xmlns:r="http://schemas.openxmlformats.org/officeDocument/2006/relationships" r:blip="">
            <dgm:adjLst/>
          </dgm:shape>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shape xmlns:r="http://schemas.openxmlformats.org/officeDocument/2006/relationships" r:blip="">
                  <dgm:adjLst/>
                </dgm:shape>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presOf/>
                <dgm:forEach name="Name26" axis="ch" ptType="node">
                  <dgm:layoutNode name="horz3">
                    <dgm:shape xmlns:r="http://schemas.openxmlformats.org/officeDocument/2006/relationships" r:blip="">
                      <dgm:adjLst/>
                    </dgm:shap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shape xmlns:r="http://schemas.openxmlformats.org/officeDocument/2006/relationships" r:blip="">
                        <dgm:adjLst/>
                      </dgm:shape>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presOf/>
                      <dgm:forEach name="Name33" axis="ch" ptType="node">
                        <dgm:layoutNode name="horz4">
                          <dgm:shape xmlns:r="http://schemas.openxmlformats.org/officeDocument/2006/relationships" r:blip="">
                            <dgm:adjLst/>
                          </dgm:shap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type="rect" r:blip="">
                              <dgm:adjLst/>
                            </dgm:shape>
                            <dgm:varLst>
                              <dgm:bulletEnabled val="1"/>
                            </dgm:varLst>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presOf/>
                        </dgm:layoutNode>
                      </dgm:forEach>
                    </dgm:layoutNode>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presOf/>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presOf/>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choose name="Name4">
          <dgm:if name="Name5" func="var" arg="dir" op="equ" val="norm">
            <dgm:alg type="lin">
              <dgm:param type="linDir" val="fromL"/>
              <dgm:param type="nodeVertAlign" val="t"/>
            </dgm:alg>
          </dgm:if>
          <dgm:else name="Name6">
            <dgm:alg type="lin">
              <dgm:param type="linDir" val="fromR"/>
              <dgm:param type="nodeVertAlign" val="t"/>
            </dgm:alg>
          </dgm:else>
        </dgm:choos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1">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shape xmlns:r="http://schemas.openxmlformats.org/officeDocument/2006/relationships" r:blip="">
      <dgm:adjLst/>
    </dgm:shape>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varLst>
            <dgm:chMax val="0"/>
            <dgm:chPref val="0"/>
          </dgm:varLst>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choose name="Name12">
          <dgm:if name="Name13" axis="ch" ptType="node" func="cnt" op="gte" val="1">
            <dgm:layoutNode name="desTx" styleLbl="revTx">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varLst/>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numCol="1" rtlCol="0"/>
          <a:lstStyle>
            <a:lvl1pPr algn="l">
              <a:defRPr sz="1200"/>
            </a:lvl1pPr>
          </a:lstStyle>
          <a:p>
            <a:endParaRPr lang="en-GB" alt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numCol="1" rtlCol="0"/>
          <a:lstStyle>
            <a:lvl1pPr algn="r">
              <a:defRPr sz="1200"/>
            </a:lvl1pPr>
          </a:lstStyle>
          <a:p>
            <a:fld id="{E221752A-27EC-4F48-B7A0-E25E03B7D460}" type="datetimeFigureOut">
              <a:rPr lang="en-GB" altLang="en-GB" smtClean="0"/>
              <a:t>17/09/2026</a:t>
            </a:fld>
            <a:endParaRPr lang="en-GB" alt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numCol="1" rtlCol="0" anchor="ctr"/>
          <a:lstStyle/>
          <a:p>
            <a:endParaRPr lang="en-GB" alt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numCol="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lt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numCol="1" rtlCol="0" anchor="b"/>
          <a:lstStyle>
            <a:lvl1pPr algn="l">
              <a:defRPr sz="1200"/>
            </a:lvl1pPr>
          </a:lstStyle>
          <a:p>
            <a:endParaRPr lang="en-GB" alt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numCol="1" rtlCol="0" anchor="b"/>
          <a:lstStyle>
            <a:lvl1pPr algn="r">
              <a:defRPr sz="1200"/>
            </a:lvl1pPr>
          </a:lstStyle>
          <a:p>
            <a:fld id="{18D49DBD-1FAE-4506-A243-3DE5CA7F300E}" type="slidenum">
              <a:rPr lang="en-GB" altLang="en-GB" smtClean="0"/>
              <a:t>‹#›</a:t>
            </a:fld>
            <a:endParaRPr lang="en-GB" altLang="en-GB"/>
          </a:p>
        </p:txBody>
      </p:sp>
    </p:spTree>
    <p:extLst>
      <p:ext uri="{BB962C8B-B14F-4D97-AF65-F5344CB8AC3E}">
        <p14:creationId xmlns:p14="http://schemas.microsoft.com/office/powerpoint/2010/main" val="16694320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CjNtrkKBSXU"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youtube.com/watch?v=IRkox6HSs7k"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Journal Article Link: https://www.researchgate.net/publication/328197375_Resourcefulness_Current_Insights_and_Future_Directions_for_Family_Scholars_and_Clinicians </a:t>
            </a:r>
          </a:p>
        </p:txBody>
      </p:sp>
      <p:sp>
        <p:nvSpPr>
          <p:cNvPr id="4" name="Slide Number Placeholder 3"/>
          <p:cNvSpPr>
            <a:spLocks noGrp="1"/>
          </p:cNvSpPr>
          <p:nvPr>
            <p:ph type="sldNum" sz="quarter" idx="5"/>
          </p:nvPr>
        </p:nvSpPr>
        <p:spPr/>
        <p:txBody>
          <a:bodyPr numCol="1"/>
          <a:lstStyle/>
          <a:p>
            <a:fld id="{18D49DBD-1FAE-4506-A243-3DE5CA7F300E}" type="slidenum">
              <a:rPr lang="en-GB" altLang="en-GB" smtClean="0"/>
              <a:t>3</a:t>
            </a:fld>
            <a:endParaRPr lang="en-GB" altLang="en-GB"/>
          </a:p>
        </p:txBody>
      </p:sp>
    </p:spTree>
    <p:extLst>
      <p:ext uri="{BB962C8B-B14F-4D97-AF65-F5344CB8AC3E}">
        <p14:creationId xmlns:p14="http://schemas.microsoft.com/office/powerpoint/2010/main" val="2965058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Unexpected bills: statistics increase significantly, particularly for those living with a disability (66%). </a:t>
            </a:r>
          </a:p>
        </p:txBody>
      </p:sp>
      <p:sp>
        <p:nvSpPr>
          <p:cNvPr id="4" name="Slide Number Placeholder 3"/>
          <p:cNvSpPr>
            <a:spLocks noGrp="1"/>
          </p:cNvSpPr>
          <p:nvPr>
            <p:ph type="sldNum" sz="quarter" idx="5"/>
          </p:nvPr>
        </p:nvSpPr>
        <p:spPr/>
        <p:txBody>
          <a:bodyPr numCol="1"/>
          <a:lstStyle/>
          <a:p>
            <a:fld id="{18D49DBD-1FAE-4506-A243-3DE5CA7F300E}" type="slidenum">
              <a:rPr lang="en-GB" altLang="en-GB" smtClean="0"/>
              <a:t>5</a:t>
            </a:fld>
            <a:endParaRPr lang="en-GB" altLang="en-GB"/>
          </a:p>
        </p:txBody>
      </p:sp>
    </p:spTree>
    <p:extLst>
      <p:ext uri="{BB962C8B-B14F-4D97-AF65-F5344CB8AC3E}">
        <p14:creationId xmlns:p14="http://schemas.microsoft.com/office/powerpoint/2010/main" val="40931204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UK inflation increases to 3.1% as fuel costs and gas prices surge - YouTube</a:t>
            </a:r>
            <a:endParaRPr lang="en-GB" dirty="0"/>
          </a:p>
        </p:txBody>
      </p:sp>
      <p:sp>
        <p:nvSpPr>
          <p:cNvPr id="4" name="Slide Number Placeholder 3"/>
          <p:cNvSpPr>
            <a:spLocks noGrp="1"/>
          </p:cNvSpPr>
          <p:nvPr>
            <p:ph type="sldNum" sz="quarter" idx="5"/>
          </p:nvPr>
        </p:nvSpPr>
        <p:spPr/>
        <p:txBody>
          <a:bodyPr/>
          <a:lstStyle/>
          <a:p>
            <a:fld id="{18D49DBD-1FAE-4506-A243-3DE5CA7F300E}" type="slidenum">
              <a:rPr lang="en-GB" altLang="en-GB" smtClean="0"/>
              <a:t>6</a:t>
            </a:fld>
            <a:endParaRPr lang="en-GB" altLang="en-GB"/>
          </a:p>
        </p:txBody>
      </p:sp>
    </p:spTree>
    <p:extLst>
      <p:ext uri="{BB962C8B-B14F-4D97-AF65-F5344CB8AC3E}">
        <p14:creationId xmlns:p14="http://schemas.microsoft.com/office/powerpoint/2010/main" val="2559223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dirty="0"/>
          </a:p>
        </p:txBody>
      </p:sp>
      <p:sp>
        <p:nvSpPr>
          <p:cNvPr id="4" name="Slide Number Placeholder 3"/>
          <p:cNvSpPr>
            <a:spLocks noGrp="1"/>
          </p:cNvSpPr>
          <p:nvPr>
            <p:ph type="sldNum" sz="quarter" idx="5"/>
          </p:nvPr>
        </p:nvSpPr>
        <p:spPr/>
        <p:txBody>
          <a:bodyPr numCol="1"/>
          <a:lstStyle/>
          <a:p>
            <a:fld id="{18D49DBD-1FAE-4506-A243-3DE5CA7F300E}" type="slidenum">
              <a:rPr lang="en-GB" altLang="en-GB" smtClean="0"/>
              <a:t>7</a:t>
            </a:fld>
            <a:endParaRPr lang="en-GB" altLang="en-GB"/>
          </a:p>
        </p:txBody>
      </p:sp>
    </p:spTree>
    <p:extLst>
      <p:ext uri="{BB962C8B-B14F-4D97-AF65-F5344CB8AC3E}">
        <p14:creationId xmlns:p14="http://schemas.microsoft.com/office/powerpoint/2010/main" val="2109163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Cliché comments such as “ make more with less” and “everyday underdog”.</a:t>
            </a:r>
          </a:p>
          <a:p>
            <a:r>
              <a:rPr lang="en-GB" altLang="en-GB" dirty="0"/>
              <a:t>The oversimplification of resourcefulness has the potential impact on developing entrepreneurial skills. </a:t>
            </a:r>
          </a:p>
          <a:p>
            <a:endParaRPr lang="en-GB" altLang="en-GB" dirty="0"/>
          </a:p>
          <a:p>
            <a:pPr fontAlgn="t"/>
            <a:r>
              <a:rPr lang="en-GB" sz="1200" b="1" i="0" kern="1200" dirty="0">
                <a:solidFill>
                  <a:schemeClr val="tx1"/>
                </a:solidFill>
                <a:effectLst/>
                <a:latin typeface="+mn-lt"/>
                <a:ea typeface="+mn-ea"/>
                <a:cs typeface="+mn-cs"/>
              </a:rPr>
              <a:t>Resourcefulness vs Cost Cutting</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Cost Cutting</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Uses fewer resources</a:t>
            </a:r>
          </a:p>
          <a:p>
            <a:pPr lvl="0" fontAlgn="t"/>
            <a:r>
              <a:rPr lang="en-GB" sz="1200" b="0" i="0" kern="1200" dirty="0">
                <a:solidFill>
                  <a:schemeClr val="tx1"/>
                </a:solidFill>
                <a:effectLst/>
                <a:latin typeface="+mn-lt"/>
                <a:ea typeface="+mn-ea"/>
                <a:cs typeface="+mn-cs"/>
              </a:rPr>
              <a:t>Focuses on reducing spending</a:t>
            </a:r>
          </a:p>
          <a:p>
            <a:pPr lvl="0" fontAlgn="t"/>
            <a:r>
              <a:rPr lang="en-GB" sz="1200" b="0" i="0" kern="1200" dirty="0">
                <a:solidFill>
                  <a:schemeClr val="tx1"/>
                </a:solidFill>
                <a:effectLst/>
                <a:latin typeface="+mn-lt"/>
                <a:ea typeface="+mn-ea"/>
                <a:cs typeface="+mn-cs"/>
              </a:rPr>
              <a:t>Can sometimes reduce quality</a:t>
            </a:r>
          </a:p>
          <a:p>
            <a:pPr fontAlgn="t"/>
            <a:r>
              <a:rPr lang="en-GB" sz="1200" b="1" i="0" kern="1200" dirty="0">
                <a:solidFill>
                  <a:schemeClr val="tx1"/>
                </a:solidFill>
                <a:effectLst/>
                <a:latin typeface="+mn-lt"/>
                <a:ea typeface="+mn-ea"/>
                <a:cs typeface="+mn-cs"/>
              </a:rPr>
              <a:t>Resourcefulness</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Uses resources creatively</a:t>
            </a:r>
          </a:p>
          <a:p>
            <a:pPr lvl="0" fontAlgn="t"/>
            <a:r>
              <a:rPr lang="en-GB" sz="1200" b="0" i="0" kern="1200" dirty="0">
                <a:solidFill>
                  <a:schemeClr val="tx1"/>
                </a:solidFill>
                <a:effectLst/>
                <a:latin typeface="+mn-lt"/>
                <a:ea typeface="+mn-ea"/>
                <a:cs typeface="+mn-cs"/>
              </a:rPr>
              <a:t>Finds new opportunities</a:t>
            </a:r>
          </a:p>
          <a:p>
            <a:pPr lvl="0" fontAlgn="t"/>
            <a:r>
              <a:rPr lang="en-GB" sz="1200" b="0" i="0" kern="1200" dirty="0">
                <a:solidFill>
                  <a:schemeClr val="tx1"/>
                </a:solidFill>
                <a:effectLst/>
                <a:latin typeface="+mn-lt"/>
                <a:ea typeface="+mn-ea"/>
                <a:cs typeface="+mn-cs"/>
              </a:rPr>
              <a:t>Creates additional value</a:t>
            </a:r>
          </a:p>
          <a:p>
            <a:pPr lvl="0" fontAlgn="t"/>
            <a:r>
              <a:rPr lang="en-GB" sz="1200" b="0" i="0" kern="1200" dirty="0">
                <a:solidFill>
                  <a:schemeClr val="tx1"/>
                </a:solidFill>
                <a:effectLst/>
                <a:latin typeface="+mn-lt"/>
                <a:ea typeface="+mn-ea"/>
                <a:cs typeface="+mn-cs"/>
              </a:rPr>
              <a:t>Supports innovation and entrepreneurship</a:t>
            </a:r>
          </a:p>
          <a:p>
            <a:pPr fontAlgn="t"/>
            <a:r>
              <a:rPr lang="en-GB" sz="1200" b="1" i="0" kern="1200" dirty="0">
                <a:solidFill>
                  <a:schemeClr val="tx1"/>
                </a:solidFill>
                <a:effectLst/>
                <a:latin typeface="+mn-lt"/>
                <a:ea typeface="+mn-ea"/>
                <a:cs typeface="+mn-cs"/>
              </a:rPr>
              <a:t>Reflection Question</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How could a health or social care organisation create more value for service users without increasing its budget?</a:t>
            </a:r>
          </a:p>
          <a:p>
            <a:endParaRPr lang="en-GB" altLang="en-GB" dirty="0"/>
          </a:p>
        </p:txBody>
      </p:sp>
      <p:sp>
        <p:nvSpPr>
          <p:cNvPr id="4" name="Slide Number Placeholder 3"/>
          <p:cNvSpPr>
            <a:spLocks noGrp="1"/>
          </p:cNvSpPr>
          <p:nvPr>
            <p:ph type="sldNum" sz="quarter" idx="5"/>
          </p:nvPr>
        </p:nvSpPr>
        <p:spPr/>
        <p:txBody>
          <a:bodyPr numCol="1"/>
          <a:lstStyle/>
          <a:p>
            <a:fld id="{18D49DBD-1FAE-4506-A243-3DE5CA7F300E}" type="slidenum">
              <a:rPr lang="en-GB" altLang="en-GB" smtClean="0"/>
              <a:t>8</a:t>
            </a:fld>
            <a:endParaRPr lang="en-GB" altLang="en-GB"/>
          </a:p>
        </p:txBody>
      </p:sp>
    </p:spTree>
    <p:extLst>
      <p:ext uri="{BB962C8B-B14F-4D97-AF65-F5344CB8AC3E}">
        <p14:creationId xmlns:p14="http://schemas.microsoft.com/office/powerpoint/2010/main" val="13583892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dirty="0"/>
          </a:p>
        </p:txBody>
      </p:sp>
      <p:sp>
        <p:nvSpPr>
          <p:cNvPr id="4" name="Slide Number Placeholder 3"/>
          <p:cNvSpPr>
            <a:spLocks noGrp="1"/>
          </p:cNvSpPr>
          <p:nvPr>
            <p:ph type="sldNum" sz="quarter" idx="5"/>
          </p:nvPr>
        </p:nvSpPr>
        <p:spPr/>
        <p:txBody>
          <a:bodyPr numCol="1"/>
          <a:lstStyle/>
          <a:p>
            <a:fld id="{18D49DBD-1FAE-4506-A243-3DE5CA7F300E}" type="slidenum">
              <a:rPr lang="en-GB" altLang="en-GB" smtClean="0"/>
              <a:t>9</a:t>
            </a:fld>
            <a:endParaRPr lang="en-GB" altLang="en-GB"/>
          </a:p>
        </p:txBody>
      </p:sp>
    </p:spTree>
    <p:extLst>
      <p:ext uri="{BB962C8B-B14F-4D97-AF65-F5344CB8AC3E}">
        <p14:creationId xmlns:p14="http://schemas.microsoft.com/office/powerpoint/2010/main" val="2864681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Within the context of business, being resourceful can make a business thrive or dive. </a:t>
            </a:r>
          </a:p>
          <a:p>
            <a:endParaRPr lang="en-GB" altLang="en-GB" dirty="0"/>
          </a:p>
          <a:p>
            <a:r>
              <a:rPr lang="en-GB" altLang="en-GB" dirty="0"/>
              <a:t>Cost-efficacy: Optimize processes for efficiency </a:t>
            </a:r>
          </a:p>
          <a:p>
            <a:r>
              <a:rPr lang="en-GB" altLang="en-GB" dirty="0"/>
              <a:t>Innovation: Generating novel ideas </a:t>
            </a:r>
          </a:p>
          <a:p>
            <a:r>
              <a:rPr lang="en-GB" altLang="en-GB" dirty="0"/>
              <a:t>Agility: Being flexible and adaptable to deal with unexpected challenges </a:t>
            </a:r>
          </a:p>
          <a:p>
            <a:endParaRPr lang="en-GB" altLang="en-GB" dirty="0"/>
          </a:p>
        </p:txBody>
      </p:sp>
      <p:sp>
        <p:nvSpPr>
          <p:cNvPr id="4" name="Slide Number Placeholder 3"/>
          <p:cNvSpPr>
            <a:spLocks noGrp="1"/>
          </p:cNvSpPr>
          <p:nvPr>
            <p:ph type="sldNum" sz="quarter" idx="5"/>
          </p:nvPr>
        </p:nvSpPr>
        <p:spPr/>
        <p:txBody>
          <a:bodyPr numCol="1"/>
          <a:lstStyle/>
          <a:p>
            <a:fld id="{18D49DBD-1FAE-4506-A243-3DE5CA7F300E}" type="slidenum">
              <a:rPr lang="en-GB" altLang="en-GB" smtClean="0"/>
              <a:t>10</a:t>
            </a:fld>
            <a:endParaRPr lang="en-GB" altLang="en-GB"/>
          </a:p>
        </p:txBody>
      </p:sp>
    </p:spTree>
    <p:extLst>
      <p:ext uri="{BB962C8B-B14F-4D97-AF65-F5344CB8AC3E}">
        <p14:creationId xmlns:p14="http://schemas.microsoft.com/office/powerpoint/2010/main" val="865286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dirty="0"/>
          </a:p>
        </p:txBody>
      </p:sp>
      <p:sp>
        <p:nvSpPr>
          <p:cNvPr id="4" name="Slide Number Placeholder 3"/>
          <p:cNvSpPr>
            <a:spLocks noGrp="1"/>
          </p:cNvSpPr>
          <p:nvPr>
            <p:ph type="sldNum" sz="quarter" idx="5"/>
          </p:nvPr>
        </p:nvSpPr>
        <p:spPr/>
        <p:txBody>
          <a:bodyPr numCol="1"/>
          <a:lstStyle/>
          <a:p>
            <a:fld id="{18D49DBD-1FAE-4506-A243-3DE5CA7F300E}" type="slidenum">
              <a:rPr lang="en-GB" altLang="en-GB" smtClean="0"/>
              <a:t>11</a:t>
            </a:fld>
            <a:endParaRPr lang="en-GB" altLang="en-GB"/>
          </a:p>
        </p:txBody>
      </p:sp>
    </p:spTree>
    <p:extLst>
      <p:ext uri="{BB962C8B-B14F-4D97-AF65-F5344CB8AC3E}">
        <p14:creationId xmlns:p14="http://schemas.microsoft.com/office/powerpoint/2010/main" val="16977485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dirty="0"/>
          </a:p>
        </p:txBody>
      </p:sp>
      <p:sp>
        <p:nvSpPr>
          <p:cNvPr id="4" name="Slide Number Placeholder 3"/>
          <p:cNvSpPr>
            <a:spLocks noGrp="1"/>
          </p:cNvSpPr>
          <p:nvPr>
            <p:ph type="sldNum" sz="quarter" idx="5"/>
          </p:nvPr>
        </p:nvSpPr>
        <p:spPr/>
        <p:txBody>
          <a:bodyPr numCol="1"/>
          <a:lstStyle/>
          <a:p>
            <a:fld id="{18D49DBD-1FAE-4506-A243-3DE5CA7F300E}" type="slidenum">
              <a:rPr lang="en-GB" altLang="en-GB" smtClean="0"/>
              <a:t>13</a:t>
            </a:fld>
            <a:endParaRPr lang="en-GB" altLang="en-GB"/>
          </a:p>
        </p:txBody>
      </p:sp>
    </p:spTree>
    <p:extLst>
      <p:ext uri="{BB962C8B-B14F-4D97-AF65-F5344CB8AC3E}">
        <p14:creationId xmlns:p14="http://schemas.microsoft.com/office/powerpoint/2010/main" val="30403725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algn="l">
              <a:buFont typeface="+mj-lt"/>
              <a:buAutoNum type="arabicPeriod"/>
            </a:pPr>
            <a:r>
              <a:rPr lang="en-GB" b="0" i="0" u="none" strike="noStrike" dirty="0">
                <a:effectLst/>
                <a:latin typeface="-apple-system"/>
              </a:rPr>
              <a:t>Add some competition! This will help your students get engaged, especially the ultra-competitive types. Tell them that the group with the MOST solutions will win …</a:t>
            </a:r>
          </a:p>
          <a:p>
            <a:pPr algn="l">
              <a:buFont typeface="+mj-lt"/>
              <a:buNone/>
            </a:pPr>
            <a:r>
              <a:rPr lang="en-GB" b="0" i="0" u="none" strike="noStrike" dirty="0">
                <a:effectLst/>
                <a:latin typeface="-apple-system"/>
              </a:rPr>
              <a:t>10 minutes </a:t>
            </a:r>
          </a:p>
          <a:p>
            <a:pPr algn="l">
              <a:buFont typeface="+mj-lt"/>
              <a:buAutoNum type="arabicPeriod"/>
            </a:pPr>
            <a:r>
              <a:rPr lang="en-GB" b="0" i="0" u="none" strike="noStrike" dirty="0">
                <a:effectLst/>
                <a:latin typeface="-apple-system"/>
              </a:rPr>
              <a:t>Paper clip as prompt</a:t>
            </a:r>
          </a:p>
          <a:p>
            <a:endParaRPr lang="en-US" dirty="0"/>
          </a:p>
          <a:p>
            <a:endParaRPr lang="en-US" dirty="0"/>
          </a:p>
          <a:p>
            <a:r>
              <a:rPr lang="en-US" dirty="0"/>
              <a:t>Post- Activity, get students to reflect upon their experience. Did they find it challenging or easy? </a:t>
            </a:r>
          </a:p>
          <a:p>
            <a:r>
              <a:rPr lang="en-US" dirty="0"/>
              <a:t>Students accessing watching activity, please make use of online forum and title activity:</a:t>
            </a:r>
          </a:p>
        </p:txBody>
      </p:sp>
      <p:sp>
        <p:nvSpPr>
          <p:cNvPr id="4" name="Slide Number Placeholder 3"/>
          <p:cNvSpPr>
            <a:spLocks noGrp="1"/>
          </p:cNvSpPr>
          <p:nvPr>
            <p:ph type="sldNum" sz="quarter" idx="5"/>
          </p:nvPr>
        </p:nvSpPr>
        <p:spPr/>
        <p:txBody>
          <a:bodyPr/>
          <a:lstStyle/>
          <a:p>
            <a:fld id="{84A8CD38-4732-3D42-A94B-2A69E5CA5AA5}" type="slidenum">
              <a:rPr lang="en-US" smtClean="0"/>
              <a:t>15</a:t>
            </a:fld>
            <a:endParaRPr lang="en-US"/>
          </a:p>
        </p:txBody>
      </p:sp>
    </p:spTree>
    <p:extLst>
      <p:ext uri="{BB962C8B-B14F-4D97-AF65-F5344CB8AC3E}">
        <p14:creationId xmlns:p14="http://schemas.microsoft.com/office/powerpoint/2010/main" val="906157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Post activity: Ask students which activity did they find the most challenging or easiest? The answers from each activity will identify whether a student is a convergent or divergent thinker.</a:t>
            </a:r>
          </a:p>
        </p:txBody>
      </p:sp>
      <p:sp>
        <p:nvSpPr>
          <p:cNvPr id="4" name="Slide Number Placeholder 3"/>
          <p:cNvSpPr>
            <a:spLocks noGrp="1"/>
          </p:cNvSpPr>
          <p:nvPr>
            <p:ph type="sldNum" sz="quarter" idx="5"/>
          </p:nvPr>
        </p:nvSpPr>
        <p:spPr/>
        <p:txBody>
          <a:bodyPr/>
          <a:lstStyle/>
          <a:p>
            <a:fld id="{84A8CD38-4732-3D42-A94B-2A69E5CA5AA5}" type="slidenum">
              <a:rPr lang="en-US" smtClean="0"/>
              <a:t>16</a:t>
            </a:fld>
            <a:endParaRPr lang="en-US"/>
          </a:p>
        </p:txBody>
      </p:sp>
    </p:spTree>
    <p:extLst>
      <p:ext uri="{BB962C8B-B14F-4D97-AF65-F5344CB8AC3E}">
        <p14:creationId xmlns:p14="http://schemas.microsoft.com/office/powerpoint/2010/main" val="21874933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B143D6-1B61-ABF7-D29E-0A987E0DD7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8182BE-64FE-F38C-9CF0-AD01007E38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163768-040A-E293-9901-9806A206776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3983AE9-7A0A-2429-BA10-DB59358D5254}"/>
              </a:ext>
            </a:extLst>
          </p:cNvPr>
          <p:cNvSpPr>
            <a:spLocks noGrp="1"/>
          </p:cNvSpPr>
          <p:nvPr>
            <p:ph type="sldNum" sz="quarter" idx="5"/>
          </p:nvPr>
        </p:nvSpPr>
        <p:spPr/>
        <p:txBody>
          <a:bodyPr/>
          <a:lstStyle/>
          <a:p>
            <a:fld id="{84A8CD38-4732-3D42-A94B-2A69E5CA5AA5}" type="slidenum">
              <a:rPr lang="en-US" smtClean="0"/>
              <a:t>17</a:t>
            </a:fld>
            <a:endParaRPr lang="en-US"/>
          </a:p>
        </p:txBody>
      </p:sp>
    </p:spTree>
    <p:extLst>
      <p:ext uri="{BB962C8B-B14F-4D97-AF65-F5344CB8AC3E}">
        <p14:creationId xmlns:p14="http://schemas.microsoft.com/office/powerpoint/2010/main" val="22878058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Question example: </a:t>
            </a:r>
          </a:p>
          <a:p>
            <a:r>
              <a:rPr lang="en-US" dirty="0"/>
              <a:t>Suppose that [social media ] never occurred. How would life within the world function differently today?</a:t>
            </a:r>
          </a:p>
          <a:p>
            <a:r>
              <a:rPr lang="en-US" dirty="0"/>
              <a:t>Creativity plays an important role to reach an answer/solution. It encourages individuals to develop a range of ideas </a:t>
            </a:r>
          </a:p>
          <a:p>
            <a:r>
              <a:rPr lang="en-GB" b="0" i="0" u="none" strike="noStrike" dirty="0">
                <a:solidFill>
                  <a:srgbClr val="202122"/>
                </a:solidFill>
                <a:effectLst/>
                <a:latin typeface="Arial" panose="020B0604020202020204" pitchFamily="34" charset="0"/>
              </a:rPr>
              <a:t>It typically occurs in a spontaneous, free-flowing, "non-linear" manner, such that many ideas are generated in an emergent cognitive fashion</a:t>
            </a:r>
            <a:endParaRPr lang="en-US" dirty="0"/>
          </a:p>
        </p:txBody>
      </p:sp>
      <p:sp>
        <p:nvSpPr>
          <p:cNvPr id="4" name="Slide Number Placeholder 3"/>
          <p:cNvSpPr>
            <a:spLocks noGrp="1"/>
          </p:cNvSpPr>
          <p:nvPr>
            <p:ph type="sldNum" sz="quarter" idx="5"/>
          </p:nvPr>
        </p:nvSpPr>
        <p:spPr/>
        <p:txBody>
          <a:bodyPr/>
          <a:lstStyle/>
          <a:p>
            <a:fld id="{84A8CD38-4732-3D42-A94B-2A69E5CA5AA5}" type="slidenum">
              <a:rPr lang="en-US" smtClean="0"/>
              <a:t>18</a:t>
            </a:fld>
            <a:endParaRPr lang="en-US"/>
          </a:p>
        </p:txBody>
      </p:sp>
    </p:spTree>
    <p:extLst>
      <p:ext uri="{BB962C8B-B14F-4D97-AF65-F5344CB8AC3E}">
        <p14:creationId xmlns:p14="http://schemas.microsoft.com/office/powerpoint/2010/main" val="6476663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0B15F6-4633-6E42-DBBA-75BCC1ECDF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2940F6-77C7-EB58-A268-E18D3CA187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E412F3-2DCF-7A86-BFEC-0567DB4ADBF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F2A0D5C-5AFB-A86B-E1E3-BB9360A4DF34}"/>
              </a:ext>
            </a:extLst>
          </p:cNvPr>
          <p:cNvSpPr>
            <a:spLocks noGrp="1"/>
          </p:cNvSpPr>
          <p:nvPr>
            <p:ph type="sldNum" sz="quarter" idx="5"/>
          </p:nvPr>
        </p:nvSpPr>
        <p:spPr/>
        <p:txBody>
          <a:bodyPr/>
          <a:lstStyle/>
          <a:p>
            <a:fld id="{84A8CD38-4732-3D42-A94B-2A69E5CA5AA5}" type="slidenum">
              <a:rPr lang="en-US" smtClean="0"/>
              <a:t>19</a:t>
            </a:fld>
            <a:endParaRPr lang="en-US"/>
          </a:p>
        </p:txBody>
      </p:sp>
    </p:spTree>
    <p:extLst>
      <p:ext uri="{BB962C8B-B14F-4D97-AF65-F5344CB8AC3E}">
        <p14:creationId xmlns:p14="http://schemas.microsoft.com/office/powerpoint/2010/main" val="15929706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Verdana" panose="020B0604030504040204" pitchFamily="34" charset="0"/>
              </a:rPr>
              <a:t>With convergent thinking, you are trying to find a single best solution to a given problem. Examples are multiple choice tests, math quizzes, spelling tests and many other standardised tests in education systems. Convergent thinking is systematic and logical (Williams 2003)</a:t>
            </a:r>
          </a:p>
          <a:p>
            <a:r>
              <a:rPr lang="en-GB" b="0" i="0" u="none" strike="noStrike" dirty="0">
                <a:solidFill>
                  <a:srgbClr val="000000"/>
                </a:solidFill>
                <a:effectLst/>
                <a:latin typeface="Verdana" panose="020B0604030504040204" pitchFamily="34" charset="0"/>
              </a:rPr>
              <a:t>Convergent thinking also requires individuals to evaluate presented solutions to determine the best one. </a:t>
            </a:r>
            <a:endParaRPr lang="en-US" dirty="0"/>
          </a:p>
        </p:txBody>
      </p:sp>
      <p:sp>
        <p:nvSpPr>
          <p:cNvPr id="4" name="Slide Number Placeholder 3"/>
          <p:cNvSpPr>
            <a:spLocks noGrp="1"/>
          </p:cNvSpPr>
          <p:nvPr>
            <p:ph type="sldNum" sz="quarter" idx="5"/>
          </p:nvPr>
        </p:nvSpPr>
        <p:spPr/>
        <p:txBody>
          <a:bodyPr/>
          <a:lstStyle/>
          <a:p>
            <a:fld id="{84A8CD38-4732-3D42-A94B-2A69E5CA5AA5}" type="slidenum">
              <a:rPr lang="en-US" smtClean="0"/>
              <a:t>20</a:t>
            </a:fld>
            <a:endParaRPr lang="en-US"/>
          </a:p>
        </p:txBody>
      </p:sp>
    </p:spTree>
    <p:extLst>
      <p:ext uri="{BB962C8B-B14F-4D97-AF65-F5344CB8AC3E}">
        <p14:creationId xmlns:p14="http://schemas.microsoft.com/office/powerpoint/2010/main" val="3392974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Divergent thinkers are individuals who can generate a variety of creative ideas , whereas convergent thinking are those who can use factors or existing ideas to provide solutions. </a:t>
            </a:r>
          </a:p>
          <a:p>
            <a:endParaRPr lang="en-US" dirty="0"/>
          </a:p>
          <a:p>
            <a:r>
              <a:rPr lang="en-US" dirty="0"/>
              <a:t>Encourage students to think about the strengths and weaknesses of both types of thinking. </a:t>
            </a:r>
          </a:p>
        </p:txBody>
      </p:sp>
      <p:sp>
        <p:nvSpPr>
          <p:cNvPr id="4" name="Slide Number Placeholder 3"/>
          <p:cNvSpPr>
            <a:spLocks noGrp="1"/>
          </p:cNvSpPr>
          <p:nvPr>
            <p:ph type="sldNum" sz="quarter" idx="5"/>
          </p:nvPr>
        </p:nvSpPr>
        <p:spPr/>
        <p:txBody>
          <a:bodyPr/>
          <a:lstStyle/>
          <a:p>
            <a:fld id="{84A8CD38-4732-3D42-A94B-2A69E5CA5AA5}" type="slidenum">
              <a:rPr lang="en-US" smtClean="0"/>
              <a:t>21</a:t>
            </a:fld>
            <a:endParaRPr lang="en-US"/>
          </a:p>
        </p:txBody>
      </p:sp>
    </p:spTree>
    <p:extLst>
      <p:ext uri="{BB962C8B-B14F-4D97-AF65-F5344CB8AC3E}">
        <p14:creationId xmlns:p14="http://schemas.microsoft.com/office/powerpoint/2010/main" val="9372459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not the task for the portfolio assessment. They should be reflecting on the paperclip activity</a:t>
            </a:r>
          </a:p>
          <a:p>
            <a:r>
              <a:rPr lang="en-GB" dirty="0"/>
              <a:t>Use the Age UK  resource on Moodle to help</a:t>
            </a:r>
          </a:p>
        </p:txBody>
      </p:sp>
      <p:sp>
        <p:nvSpPr>
          <p:cNvPr id="4" name="Slide Number Placeholder 3"/>
          <p:cNvSpPr>
            <a:spLocks noGrp="1"/>
          </p:cNvSpPr>
          <p:nvPr>
            <p:ph type="sldNum" sz="quarter" idx="5"/>
          </p:nvPr>
        </p:nvSpPr>
        <p:spPr/>
        <p:txBody>
          <a:bodyPr/>
          <a:lstStyle/>
          <a:p>
            <a:fld id="{18D49DBD-1FAE-4506-A243-3DE5CA7F300E}" type="slidenum">
              <a:rPr lang="en-GB" altLang="en-GB" smtClean="0"/>
              <a:t>24</a:t>
            </a:fld>
            <a:endParaRPr lang="en-GB" altLang="en-GB"/>
          </a:p>
        </p:txBody>
      </p:sp>
    </p:spTree>
    <p:extLst>
      <p:ext uri="{BB962C8B-B14F-4D97-AF65-F5344CB8AC3E}">
        <p14:creationId xmlns:p14="http://schemas.microsoft.com/office/powerpoint/2010/main" val="24833785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dirty="0"/>
          </a:p>
        </p:txBody>
      </p:sp>
      <p:sp>
        <p:nvSpPr>
          <p:cNvPr id="4" name="Slide Number Placeholder 3"/>
          <p:cNvSpPr>
            <a:spLocks noGrp="1"/>
          </p:cNvSpPr>
          <p:nvPr>
            <p:ph type="sldNum" sz="quarter" idx="5"/>
          </p:nvPr>
        </p:nvSpPr>
        <p:spPr/>
        <p:txBody>
          <a:bodyPr numCol="1"/>
          <a:lstStyle/>
          <a:p>
            <a:fld id="{18D49DBD-1FAE-4506-A243-3DE5CA7F300E}" type="slidenum">
              <a:rPr lang="en-GB" altLang="en-GB" smtClean="0"/>
              <a:t>29</a:t>
            </a:fld>
            <a:endParaRPr lang="en-GB" altLang="en-GB"/>
          </a:p>
        </p:txBody>
      </p:sp>
    </p:spTree>
    <p:extLst>
      <p:ext uri="{BB962C8B-B14F-4D97-AF65-F5344CB8AC3E}">
        <p14:creationId xmlns:p14="http://schemas.microsoft.com/office/powerpoint/2010/main" val="37311275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students how technology will be necessary in their component 2 poster and pitch idea</a:t>
            </a:r>
          </a:p>
          <a:p>
            <a:endParaRPr lang="en-GB" dirty="0"/>
          </a:p>
          <a:p>
            <a:r>
              <a:rPr lang="en-GB" dirty="0">
                <a:hlinkClick r:id="rId3"/>
              </a:rPr>
              <a:t>How we're using technology to improve healthcare</a:t>
            </a:r>
            <a:endParaRPr lang="en-GB" dirty="0"/>
          </a:p>
          <a:p>
            <a:endParaRPr lang="en-GB" dirty="0"/>
          </a:p>
        </p:txBody>
      </p:sp>
      <p:sp>
        <p:nvSpPr>
          <p:cNvPr id="4" name="Slide Number Placeholder 3"/>
          <p:cNvSpPr>
            <a:spLocks noGrp="1"/>
          </p:cNvSpPr>
          <p:nvPr>
            <p:ph type="sldNum" sz="quarter" idx="5"/>
          </p:nvPr>
        </p:nvSpPr>
        <p:spPr/>
        <p:txBody>
          <a:bodyPr/>
          <a:lstStyle/>
          <a:p>
            <a:fld id="{18D49DBD-1FAE-4506-A243-3DE5CA7F300E}" type="slidenum">
              <a:rPr lang="en-GB" altLang="en-GB" smtClean="0"/>
              <a:t>30</a:t>
            </a:fld>
            <a:endParaRPr lang="en-GB" altLang="en-GB"/>
          </a:p>
        </p:txBody>
      </p:sp>
    </p:spTree>
    <p:extLst>
      <p:ext uri="{BB962C8B-B14F-4D97-AF65-F5344CB8AC3E}">
        <p14:creationId xmlns:p14="http://schemas.microsoft.com/office/powerpoint/2010/main" val="8501661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dirty="0"/>
          </a:p>
        </p:txBody>
      </p:sp>
      <p:sp>
        <p:nvSpPr>
          <p:cNvPr id="4" name="Slide Number Placeholder 3"/>
          <p:cNvSpPr>
            <a:spLocks noGrp="1"/>
          </p:cNvSpPr>
          <p:nvPr>
            <p:ph type="sldNum" sz="quarter" idx="5"/>
          </p:nvPr>
        </p:nvSpPr>
        <p:spPr/>
        <p:txBody>
          <a:bodyPr numCol="1"/>
          <a:lstStyle/>
          <a:p>
            <a:fld id="{18D49DBD-1FAE-4506-A243-3DE5CA7F300E}" type="slidenum">
              <a:rPr lang="en-GB" altLang="en-GB" smtClean="0"/>
              <a:t>31</a:t>
            </a:fld>
            <a:endParaRPr lang="en-GB" altLang="en-GB"/>
          </a:p>
        </p:txBody>
      </p:sp>
    </p:spTree>
    <p:extLst>
      <p:ext uri="{BB962C8B-B14F-4D97-AF65-F5344CB8AC3E}">
        <p14:creationId xmlns:p14="http://schemas.microsoft.com/office/powerpoint/2010/main" val="34380486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Retaining existing staff and recruiting new and previously left staff is multifaceted; however, retention and recruitment can be linked to motivation. As explored in week 2, motivation drives creativity and engagement. For example, many individuals who pursue a vocation such as nursing typically do it for personal reasons which may correlate with intrinsic motivation. Whilst the pursuit of vocational careers may generally stem from intrinsic motivation, however recognition of their hard work, whether pay increase, awards, feedback and promotion are also things which people value, which are linked to extrinsic motivation. </a:t>
            </a:r>
          </a:p>
          <a:p>
            <a:endParaRPr lang="en-GB" altLang="en-GB" dirty="0"/>
          </a:p>
          <a:p>
            <a:r>
              <a:rPr lang="en-GB" altLang="en-GB" dirty="0"/>
              <a:t>It is important for organizations to facilitate maintaining intrinsic motivation but to provide structures and environments that also promotes extrinsic motivation. </a:t>
            </a:r>
          </a:p>
        </p:txBody>
      </p:sp>
      <p:sp>
        <p:nvSpPr>
          <p:cNvPr id="4" name="Slide Number Placeholder 3"/>
          <p:cNvSpPr>
            <a:spLocks noGrp="1"/>
          </p:cNvSpPr>
          <p:nvPr>
            <p:ph type="sldNum" sz="quarter" idx="5"/>
          </p:nvPr>
        </p:nvSpPr>
        <p:spPr/>
        <p:txBody>
          <a:bodyPr numCol="1"/>
          <a:lstStyle/>
          <a:p>
            <a:fld id="{18D49DBD-1FAE-4506-A243-3DE5CA7F300E}" type="slidenum">
              <a:rPr lang="en-GB" altLang="en-GB" smtClean="0"/>
              <a:t>32</a:t>
            </a:fld>
            <a:endParaRPr lang="en-GB" altLang="en-GB"/>
          </a:p>
        </p:txBody>
      </p:sp>
    </p:spTree>
    <p:extLst>
      <p:ext uri="{BB962C8B-B14F-4D97-AF65-F5344CB8AC3E}">
        <p14:creationId xmlns:p14="http://schemas.microsoft.com/office/powerpoint/2010/main" val="9754753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Video 1 (top): Digital transformation in health and social care | NHSX</a:t>
            </a:r>
          </a:p>
          <a:p>
            <a:r>
              <a:rPr lang="en-GB" altLang="en-GB" dirty="0"/>
              <a:t>Video 2: Digital Health and Care WALES</a:t>
            </a:r>
          </a:p>
          <a:p>
            <a:r>
              <a:rPr lang="en-GB" altLang="en-GB" dirty="0"/>
              <a:t>Video: 3: Digital Medicine Transformation (Wales)</a:t>
            </a:r>
          </a:p>
          <a:p>
            <a:r>
              <a:rPr lang="en-GB" altLang="en-GB" dirty="0"/>
              <a:t>Video 4: Collaboration of Mental Health Services (England) </a:t>
            </a:r>
          </a:p>
          <a:p>
            <a:endParaRPr lang="en-GB" altLang="en-GB" dirty="0"/>
          </a:p>
          <a:p>
            <a:r>
              <a:rPr lang="en-GB" altLang="en-GB" dirty="0"/>
              <a:t>If you are pressed for time, I would recommend watch the first 2 videos and encourage students to watch videos 3 and 4 in their </a:t>
            </a:r>
            <a:r>
              <a:rPr lang="en-GB" altLang="en-GB"/>
              <a:t>own time. </a:t>
            </a:r>
            <a:endParaRPr lang="en-GB" altLang="en-GB" dirty="0"/>
          </a:p>
        </p:txBody>
      </p:sp>
      <p:sp>
        <p:nvSpPr>
          <p:cNvPr id="4" name="Slide Number Placeholder 3"/>
          <p:cNvSpPr>
            <a:spLocks noGrp="1"/>
          </p:cNvSpPr>
          <p:nvPr>
            <p:ph type="sldNum" sz="quarter" idx="5"/>
          </p:nvPr>
        </p:nvSpPr>
        <p:spPr/>
        <p:txBody>
          <a:bodyPr numCol="1"/>
          <a:lstStyle/>
          <a:p>
            <a:fld id="{18D49DBD-1FAE-4506-A243-3DE5CA7F300E}" type="slidenum">
              <a:rPr lang="en-GB" altLang="en-GB" smtClean="0"/>
              <a:t>34</a:t>
            </a:fld>
            <a:endParaRPr lang="en-GB" altLang="en-GB"/>
          </a:p>
        </p:txBody>
      </p:sp>
    </p:spTree>
    <p:extLst>
      <p:ext uri="{BB962C8B-B14F-4D97-AF65-F5344CB8AC3E}">
        <p14:creationId xmlns:p14="http://schemas.microsoft.com/office/powerpoint/2010/main" val="23886175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49DBD-1FAE-4506-A243-3DE5CA7F300E}" type="slidenum">
              <a:rPr lang="en-GB" altLang="en-GB" smtClean="0"/>
              <a:t>37</a:t>
            </a:fld>
            <a:endParaRPr lang="en-GB" altLang="en-GB"/>
          </a:p>
        </p:txBody>
      </p:sp>
    </p:spTree>
    <p:extLst>
      <p:ext uri="{BB962C8B-B14F-4D97-AF65-F5344CB8AC3E}">
        <p14:creationId xmlns:p14="http://schemas.microsoft.com/office/powerpoint/2010/main" val="7828787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Abrahams (2015) https://eprints.leedsbeckett.ac.uk/id/eprint/1540/6/2015_abraham_BIB_gender-creativity-overview-submission.pdf</a:t>
            </a:r>
          </a:p>
          <a:p>
            <a:endParaRPr lang="en-GB" dirty="0"/>
          </a:p>
          <a:p>
            <a:endParaRPr lang="en-GB" dirty="0"/>
          </a:p>
        </p:txBody>
      </p:sp>
      <p:sp>
        <p:nvSpPr>
          <p:cNvPr id="4" name="Slide Number Placeholder 3"/>
          <p:cNvSpPr>
            <a:spLocks noGrp="1"/>
          </p:cNvSpPr>
          <p:nvPr>
            <p:ph type="sldNum" sz="quarter" idx="5"/>
          </p:nvPr>
        </p:nvSpPr>
        <p:spPr/>
        <p:txBody>
          <a:bodyPr/>
          <a:lstStyle/>
          <a:p>
            <a:fld id="{3D165018-0A45-4E6D-8D7D-3B89431F1E14}" type="slidenum">
              <a:rPr lang="en-GB" smtClean="0"/>
              <a:t>41</a:t>
            </a:fld>
            <a:endParaRPr lang="en-GB"/>
          </a:p>
        </p:txBody>
      </p:sp>
    </p:spTree>
    <p:extLst>
      <p:ext uri="{BB962C8B-B14F-4D97-AF65-F5344CB8AC3E}">
        <p14:creationId xmlns:p14="http://schemas.microsoft.com/office/powerpoint/2010/main" val="38232733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Williams et al (2021) Link: https://wrap.warwick.ac.uk/156394/1/WRAP-breaking-boundaries-creatively-generate-value-role-resourcefulness-entrepreneurship-Ucbasaran-2021.pdf</a:t>
            </a:r>
          </a:p>
        </p:txBody>
      </p:sp>
      <p:sp>
        <p:nvSpPr>
          <p:cNvPr id="4" name="Slide Number Placeholder 3"/>
          <p:cNvSpPr>
            <a:spLocks noGrp="1"/>
          </p:cNvSpPr>
          <p:nvPr>
            <p:ph type="sldNum" sz="quarter" idx="5"/>
          </p:nvPr>
        </p:nvSpPr>
        <p:spPr/>
        <p:txBody>
          <a:bodyPr numCol="1"/>
          <a:lstStyle/>
          <a:p>
            <a:fld id="{18D49DBD-1FAE-4506-A243-3DE5CA7F300E}" type="slidenum">
              <a:rPr lang="en-GB" altLang="en-GB" smtClean="0"/>
              <a:t>42</a:t>
            </a:fld>
            <a:endParaRPr lang="en-GB" altLang="en-GB"/>
          </a:p>
        </p:txBody>
      </p:sp>
    </p:spTree>
    <p:extLst>
      <p:ext uri="{BB962C8B-B14F-4D97-AF65-F5344CB8AC3E}">
        <p14:creationId xmlns:p14="http://schemas.microsoft.com/office/powerpoint/2010/main" val="3506999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76827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numCol="1"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numCol="1"/>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numCol="1"/>
          <a:lstStyle/>
          <a:p>
            <a:fld id="{6A4B53A7-3209-46A6-9454-F38EAC8F11E7}" type="datetimeFigureOut">
              <a:rPr lang="en-US" smtClean="0"/>
              <a:t>9/17/2026</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numCol="1"/>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numCol="1"/>
          <a:lstStyle/>
          <a:p>
            <a:fld id="{27CE633F-9882-4A5C-83A2-1109D0C73261}" type="slidenum">
              <a:rPr lang="en-US" smtClean="0"/>
              <a:t>‹#›</a:t>
            </a:fld>
            <a:endParaRPr lang="en-US"/>
          </a:p>
        </p:txBody>
      </p:sp>
    </p:spTree>
    <p:extLst>
      <p:ext uri="{BB962C8B-B14F-4D97-AF65-F5344CB8AC3E}">
        <p14:creationId xmlns:p14="http://schemas.microsoft.com/office/powerpoint/2010/main" val="1701671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numCol="1"/>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numCol="1"/>
          <a:lstStyle/>
          <a:p>
            <a:fld id="{6A4B53A7-3209-46A6-9454-F38EAC8F11E7}" type="datetimeFigureOut">
              <a:rPr lang="en-US" smtClean="0"/>
              <a:t>9/17/2026</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numCol="1"/>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numCol="1"/>
          <a:lstStyle/>
          <a:p>
            <a:fld id="{27CE633F-9882-4A5C-83A2-1109D0C73261}" type="slidenum">
              <a:rPr lang="en-US" smtClean="0"/>
              <a:t>‹#›</a:t>
            </a:fld>
            <a:endParaRPr lang="en-US"/>
          </a:p>
        </p:txBody>
      </p:sp>
    </p:spTree>
    <p:extLst>
      <p:ext uri="{BB962C8B-B14F-4D97-AF65-F5344CB8AC3E}">
        <p14:creationId xmlns:p14="http://schemas.microsoft.com/office/powerpoint/2010/main" val="1267940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885538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77477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9649765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45286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0529714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502892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65413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414454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003511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5291451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986311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832070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457922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225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numCol="1"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numCol="1"/>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numCol="1"/>
          <a:lstStyle/>
          <a:p>
            <a:fld id="{6A4B53A7-3209-46A6-9454-F38EAC8F11E7}" type="datetimeFigureOut">
              <a:rPr lang="en-US" smtClean="0"/>
              <a:t>9/17/2026</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numCol="1"/>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numCol="1"/>
          <a:lstStyle/>
          <a:p>
            <a:fld id="{27CE633F-9882-4A5C-83A2-1109D0C73261}" type="slidenum">
              <a:rPr lang="en-US" smtClean="0"/>
              <a:t>‹#›</a:t>
            </a:fld>
            <a:endParaRPr lang="en-US"/>
          </a:p>
        </p:txBody>
      </p:sp>
    </p:spTree>
    <p:extLst>
      <p:ext uri="{BB962C8B-B14F-4D97-AF65-F5344CB8AC3E}">
        <p14:creationId xmlns:p14="http://schemas.microsoft.com/office/powerpoint/2010/main" val="23996154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numCol="1"/>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numCol="1"/>
          <a:lstStyle/>
          <a:p>
            <a:fld id="{6A4B53A7-3209-46A6-9454-F38EAC8F11E7}" type="datetimeFigureOut">
              <a:rPr lang="en-US" smtClean="0"/>
              <a:t>9/17/2026</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numCol="1"/>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numCol="1"/>
          <a:lstStyle/>
          <a:p>
            <a:fld id="{27CE633F-9882-4A5C-83A2-1109D0C73261}" type="slidenum">
              <a:rPr lang="en-US" smtClean="0"/>
              <a:t>‹#›</a:t>
            </a:fld>
            <a:endParaRPr lang="en-US"/>
          </a:p>
        </p:txBody>
      </p:sp>
    </p:spTree>
    <p:extLst>
      <p:ext uri="{BB962C8B-B14F-4D97-AF65-F5344CB8AC3E}">
        <p14:creationId xmlns:p14="http://schemas.microsoft.com/office/powerpoint/2010/main" val="14695021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763029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199043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601827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784221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221907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018632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D2BD76-ACB6-46A7-9B4C-4165016F0BB9}" type="datetimeFigureOut">
              <a:rPr lang="en-GB" smtClean="0"/>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CFEDA-DDE9-4722-9A21-D89BBEA2A51E}" type="slidenum">
              <a:rPr lang="en-GB" smtClean="0"/>
              <a:t>‹#›</a:t>
            </a:fld>
            <a:endParaRPr lang="en-GB"/>
          </a:p>
        </p:txBody>
      </p:sp>
    </p:spTree>
    <p:extLst>
      <p:ext uri="{BB962C8B-B14F-4D97-AF65-F5344CB8AC3E}">
        <p14:creationId xmlns:p14="http://schemas.microsoft.com/office/powerpoint/2010/main" val="37563623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20899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947123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8066588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245583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5389034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017575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18160205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6368852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9.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image" Target="../media/image19.png"/><Relationship Id="rId5" Type="http://schemas.openxmlformats.org/officeDocument/2006/relationships/theme" Target="../theme/theme6.xml"/><Relationship Id="rId4" Type="http://schemas.openxmlformats.org/officeDocument/2006/relationships/slideLayout" Target="../slideLayouts/slideLayout2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4B53A7-3209-46A6-9454-F38EAC8F11E7}" type="datetimeFigureOut">
              <a:rPr lang="en-US" smtClean="0"/>
              <a:pPr/>
              <a:t>9/17/2026</a:t>
            </a:fld>
            <a:endParaRPr lang="en-US" dirty="0"/>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CE633F-9882-4A5C-83A2-1109D0C73261}" type="slidenum">
              <a:rPr lang="en-US" smtClean="0"/>
              <a:pPr/>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7949939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495138607"/>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262871729"/>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67787548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99" r:id="rId3"/>
    <p:sldLayoutId id="214748370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19294832"/>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5482639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0880528"/>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9.xml"/><Relationship Id="rId1" Type="http://schemas.openxmlformats.org/officeDocument/2006/relationships/video" Target="https://www.youtube.com/embed/CjNtrkKBSXU?feature=oembed" TargetMode="External"/><Relationship Id="rId4" Type="http://schemas.openxmlformats.org/officeDocument/2006/relationships/image" Target="../media/image30.jpeg"/></Relationships>
</file>

<file path=ppt/slides/_rels/slide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1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1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1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9.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3" Type="http://schemas.openxmlformats.org/officeDocument/2006/relationships/hyperlink" Target="https://theblog.adobe.com/creative-problem-solving-important/" TargetMode="External"/><Relationship Id="rId2" Type="http://schemas.openxmlformats.org/officeDocument/2006/relationships/notesSlide" Target="../notesSlides/notesSlide13.xml"/><Relationship Id="rId1" Type="http://schemas.openxmlformats.org/officeDocument/2006/relationships/slideLayout" Target="../slideLayouts/slideLayout19.xml"/><Relationship Id="rId4" Type="http://schemas.openxmlformats.org/officeDocument/2006/relationships/image" Target="../media/image45.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9.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9.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8.xml"/><Relationship Id="rId1" Type="http://schemas.openxmlformats.org/officeDocument/2006/relationships/slideLayout" Target="../slideLayouts/slideLayout1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9.xml"/><Relationship Id="rId1" Type="http://schemas.openxmlformats.org/officeDocument/2006/relationships/video" Target="https://www.youtube.com/embed/IRkox6HSs7k?feature=oembed" TargetMode="External"/><Relationship Id="rId4" Type="http://schemas.openxmlformats.org/officeDocument/2006/relationships/image" Target="../media/image55.jpeg"/></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0.xml"/><Relationship Id="rId1" Type="http://schemas.openxmlformats.org/officeDocument/2006/relationships/slideLayout" Target="../slideLayouts/slideLayout1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1.xml"/><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6.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4.xml.rels><?xml version="1.0" encoding="UTF-8" standalone="yes"?>
<Relationships xmlns="http://schemas.openxmlformats.org/package/2006/relationships"><Relationship Id="rId8" Type="http://schemas.openxmlformats.org/officeDocument/2006/relationships/image" Target="../media/image65.jpeg"/><Relationship Id="rId3" Type="http://schemas.openxmlformats.org/officeDocument/2006/relationships/video" Target="https://www.youtube.com/embed/V4J0FX_Ifk4?start=96&amp;feature=oembed" TargetMode="External"/><Relationship Id="rId7" Type="http://schemas.openxmlformats.org/officeDocument/2006/relationships/image" Target="../media/image64.jpeg"/><Relationship Id="rId2" Type="http://schemas.openxmlformats.org/officeDocument/2006/relationships/video" Target="https://www.youtube.com/embed/_EiuE-Nkp14?feature=oembed" TargetMode="External"/><Relationship Id="rId1" Type="http://schemas.openxmlformats.org/officeDocument/2006/relationships/video" Target="https://www.youtube.com/embed/VS1qpKaDgMI?feature=oembed" TargetMode="External"/><Relationship Id="rId6" Type="http://schemas.openxmlformats.org/officeDocument/2006/relationships/image" Target="../media/image63.jpeg"/><Relationship Id="rId5" Type="http://schemas.openxmlformats.org/officeDocument/2006/relationships/notesSlide" Target="../notesSlides/notesSlide22.xml"/><Relationship Id="rId4"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23.xml"/><Relationship Id="rId1" Type="http://schemas.openxmlformats.org/officeDocument/2006/relationships/slideLayout" Target="../slideLayouts/slideLayout19.xml"/><Relationship Id="rId5" Type="http://schemas.openxmlformats.org/officeDocument/2006/relationships/image" Target="../media/image69.png"/><Relationship Id="rId4" Type="http://schemas.openxmlformats.org/officeDocument/2006/relationships/image" Target="../media/image68.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1.xml.rels><?xml version="1.0" encoding="UTF-8" standalone="yes"?>
<Relationships xmlns="http://schemas.openxmlformats.org/package/2006/relationships"><Relationship Id="rId3" Type="http://schemas.openxmlformats.org/officeDocument/2006/relationships/hyperlink" Target="https://doi.org/10.1007/s11682-015-9410-8" TargetMode="External"/><Relationship Id="rId2" Type="http://schemas.openxmlformats.org/officeDocument/2006/relationships/notesSlide" Target="../notesSlides/notesSlide24.xml"/><Relationship Id="rId1" Type="http://schemas.openxmlformats.org/officeDocument/2006/relationships/slideLayout" Target="../slideLayouts/slideLayout19.xml"/><Relationship Id="rId4" Type="http://schemas.openxmlformats.org/officeDocument/2006/relationships/hyperlink" Target="https://www.mentalhealth.org.uk/sites/default/files/2022-06/MHF-Winston-Churchill-Memorial-Trust-Creativity-Innovation-Findings.pdf"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ons.gov.uk/economy/inflationandpriceindices/articles/costofliving/latestinsights" TargetMode="External"/><Relationship Id="rId2" Type="http://schemas.openxmlformats.org/officeDocument/2006/relationships/notesSlide" Target="../notesSlides/notesSlide25.xml"/><Relationship Id="rId1" Type="http://schemas.openxmlformats.org/officeDocument/2006/relationships/slideLayout" Target="../slideLayouts/slideLayout19.xml"/><Relationship Id="rId4" Type="http://schemas.openxmlformats.org/officeDocument/2006/relationships/hyperlink" Target="https://www.kingsfund.org.uk/projects/positions/nhs-workforce?gclid=Cj0KCQiAwP6sBhDAARIsAPfK_wa9OxkqOnRmjxowWxtSma4eZmi32GCKzYjEfZOogrwiMtIn1ttiz0saAmsZEALw_wc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9" descr="A close-up of a network  Description automatically generated">
            <a:extLst>
              <a:ext uri="{FF2B5EF4-FFF2-40B4-BE49-F238E27FC236}">
                <a16:creationId xmlns:a16="http://schemas.microsoft.com/office/drawing/2014/main" id="{DCB87EBA-ABA2-BD1D-DF63-BD9A2BB4335C}"/>
              </a:ext>
            </a:extLst>
          </p:cNvPr>
          <p:cNvPicPr>
            <a:picLocks noChangeAspect="1"/>
          </p:cNvPicPr>
          <p:nvPr/>
        </p:nvPicPr>
        <p:blipFill rotWithShape="1">
          <a:blip r:embed="rId2">
            <a:duotone>
              <a:schemeClr val="accent1">
                <a:shade val="45000"/>
                <a:satMod val="135000"/>
              </a:schemeClr>
              <a:prstClr val="white"/>
            </a:duotone>
            <a:alphaModFix amt="35000"/>
          </a:blip>
          <a:srcRect t="7734" b="1904"/>
          <a:stretch/>
        </p:blipFill>
        <p:spPr>
          <a:xfrm>
            <a:off x="20" y="-8877"/>
            <a:ext cx="12191980" cy="6858000"/>
          </a:xfrm>
          <a:prstGeom prst="rect">
            <a:avLst/>
          </a:prstGeom>
        </p:spPr>
      </p:pic>
      <p:sp>
        <p:nvSpPr>
          <p:cNvPr id="2" name="Title 1">
            <a:extLst>
              <a:ext uri="{FF2B5EF4-FFF2-40B4-BE49-F238E27FC236}">
                <a16:creationId xmlns:a16="http://schemas.microsoft.com/office/drawing/2014/main" id="{06BFF29B-E003-3654-FC41-F0F32303B94B}"/>
              </a:ext>
            </a:extLst>
          </p:cNvPr>
          <p:cNvSpPr>
            <a:spLocks noGrp="1"/>
          </p:cNvSpPr>
          <p:nvPr>
            <p:ph type="ctrTitle"/>
          </p:nvPr>
        </p:nvSpPr>
        <p:spPr>
          <a:xfrm>
            <a:off x="1256275" y="773953"/>
            <a:ext cx="9679449" cy="2847058"/>
          </a:xfrm>
        </p:spPr>
        <p:txBody>
          <a:bodyPr numCol="1" anchor="b">
            <a:normAutofit fontScale="90000"/>
          </a:bodyPr>
          <a:lstStyle/>
          <a:p>
            <a:pPr algn="ctr"/>
            <a:r>
              <a:rPr lang="en-GB" altLang="en-GB" sz="7200" dirty="0">
                <a:solidFill>
                  <a:srgbClr val="FFFFFF"/>
                </a:solidFill>
              </a:rPr>
              <a:t>How to be resourceful: </a:t>
            </a:r>
            <a:br>
              <a:rPr lang="en-GB" altLang="en-GB" sz="7200" dirty="0">
                <a:solidFill>
                  <a:srgbClr val="FFFFFF"/>
                </a:solidFill>
              </a:rPr>
            </a:br>
            <a:r>
              <a:rPr lang="en-GB" altLang="en-GB" sz="7200" dirty="0">
                <a:solidFill>
                  <a:srgbClr val="FFFFFF"/>
                </a:solidFill>
              </a:rPr>
              <a:t>Making More with Less </a:t>
            </a:r>
          </a:p>
        </p:txBody>
      </p:sp>
    </p:spTree>
    <p:extLst>
      <p:ext uri="{BB962C8B-B14F-4D97-AF65-F5344CB8AC3E}">
        <p14:creationId xmlns:p14="http://schemas.microsoft.com/office/powerpoint/2010/main" val="2013464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3E4F2-EAA8-BC6C-6367-045B6A4F214D}"/>
              </a:ext>
            </a:extLst>
          </p:cNvPr>
          <p:cNvSpPr>
            <a:spLocks noGrp="1"/>
          </p:cNvSpPr>
          <p:nvPr>
            <p:ph type="title"/>
          </p:nvPr>
        </p:nvSpPr>
        <p:spPr/>
        <p:txBody>
          <a:bodyPr numCol="1"/>
          <a:lstStyle/>
          <a:p>
            <a:pPr algn="ctr"/>
            <a:r>
              <a:rPr lang="en-GB" altLang="en-GB" b="1" dirty="0"/>
              <a:t>Content Page </a:t>
            </a:r>
          </a:p>
        </p:txBody>
      </p:sp>
      <p:sp>
        <p:nvSpPr>
          <p:cNvPr id="3" name="Content Placeholder 2">
            <a:extLst>
              <a:ext uri="{FF2B5EF4-FFF2-40B4-BE49-F238E27FC236}">
                <a16:creationId xmlns:a16="http://schemas.microsoft.com/office/drawing/2014/main" id="{CBA68918-E4DC-330A-36E6-0579BD875340}"/>
              </a:ext>
            </a:extLst>
          </p:cNvPr>
          <p:cNvSpPr>
            <a:spLocks noGrp="1"/>
          </p:cNvSpPr>
          <p:nvPr>
            <p:ph idx="1"/>
          </p:nvPr>
        </p:nvSpPr>
        <p:spPr/>
        <p:txBody>
          <a:bodyPr numCol="1"/>
          <a:lstStyle/>
          <a:p>
            <a:r>
              <a:rPr lang="en-GB" altLang="en-GB" dirty="0"/>
              <a:t>United Kingdom context </a:t>
            </a:r>
          </a:p>
          <a:p>
            <a:r>
              <a:rPr lang="en-GB" altLang="en-GB" dirty="0"/>
              <a:t>The concept of resourcefulness</a:t>
            </a:r>
          </a:p>
          <a:p>
            <a:r>
              <a:rPr lang="en-GB" altLang="en-GB" dirty="0"/>
              <a:t>The value of resourcefulness </a:t>
            </a:r>
          </a:p>
          <a:p>
            <a:r>
              <a:rPr lang="en-GB" altLang="en-GB" dirty="0"/>
              <a:t>Resourcefulness and entrepreneurship</a:t>
            </a:r>
          </a:p>
          <a:p>
            <a:r>
              <a:rPr lang="en-GB" altLang="en-GB" dirty="0"/>
              <a:t>Developing resourcefulness  </a:t>
            </a:r>
          </a:p>
          <a:p>
            <a:r>
              <a:rPr lang="en-GB" altLang="en-GB" dirty="0"/>
              <a:t>Challenges of being resourceful</a:t>
            </a:r>
          </a:p>
          <a:p>
            <a:pPr marL="0" indent="0">
              <a:buNone/>
            </a:pPr>
            <a:endParaRPr lang="en-GB" altLang="en-GB" dirty="0"/>
          </a:p>
        </p:txBody>
      </p:sp>
    </p:spTree>
    <p:extLst>
      <p:ext uri="{BB962C8B-B14F-4D97-AF65-F5344CB8AC3E}">
        <p14:creationId xmlns:p14="http://schemas.microsoft.com/office/powerpoint/2010/main" val="20532737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F67EB-D176-A22B-170B-FF27EACC8CFD}"/>
              </a:ext>
            </a:extLst>
          </p:cNvPr>
          <p:cNvSpPr>
            <a:spLocks noGrp="1"/>
          </p:cNvSpPr>
          <p:nvPr>
            <p:ph type="title"/>
          </p:nvPr>
        </p:nvSpPr>
        <p:spPr>
          <a:xfrm>
            <a:off x="660400" y="-421711"/>
            <a:ext cx="10515600" cy="1290181"/>
          </a:xfrm>
        </p:spPr>
        <p:txBody>
          <a:bodyPr numCol="1">
            <a:normAutofit fontScale="90000"/>
          </a:bodyPr>
          <a:lstStyle/>
          <a:p>
            <a:pPr algn="ctr"/>
            <a:r>
              <a:rPr lang="en-GB" altLang="en-GB" dirty="0"/>
              <a:t> </a:t>
            </a:r>
            <a:br>
              <a:rPr lang="en-GB" altLang="en-GB" dirty="0"/>
            </a:br>
            <a:r>
              <a:rPr lang="en-GB" altLang="en-GB" b="1" dirty="0"/>
              <a:t>Context</a:t>
            </a:r>
            <a:r>
              <a:rPr lang="en-GB" altLang="en-GB" dirty="0"/>
              <a:t> </a:t>
            </a:r>
          </a:p>
        </p:txBody>
      </p:sp>
      <p:sp>
        <p:nvSpPr>
          <p:cNvPr id="3" name="Content Placeholder 2">
            <a:extLst>
              <a:ext uri="{FF2B5EF4-FFF2-40B4-BE49-F238E27FC236}">
                <a16:creationId xmlns:a16="http://schemas.microsoft.com/office/drawing/2014/main" id="{58F042AA-9844-3385-BD97-44B2CD58FF24}"/>
              </a:ext>
            </a:extLst>
          </p:cNvPr>
          <p:cNvSpPr>
            <a:spLocks noGrp="1"/>
          </p:cNvSpPr>
          <p:nvPr>
            <p:ph idx="1"/>
          </p:nvPr>
        </p:nvSpPr>
        <p:spPr>
          <a:xfrm>
            <a:off x="91858" y="868470"/>
            <a:ext cx="12100142" cy="5032375"/>
          </a:xfrm>
        </p:spPr>
        <p:txBody>
          <a:bodyPr numCol="1">
            <a:normAutofit/>
          </a:bodyPr>
          <a:lstStyle/>
          <a:p>
            <a:pPr marL="0" indent="0">
              <a:buNone/>
            </a:pPr>
            <a:r>
              <a:rPr lang="en-GB" altLang="en-GB" dirty="0"/>
              <a:t>Societies worldwide have faced economic hardship at some point, often due to recessions.</a:t>
            </a:r>
          </a:p>
          <a:p>
            <a:pPr marL="0" indent="0">
              <a:buNone/>
            </a:pPr>
            <a:r>
              <a:rPr lang="en-GB" altLang="en-GB" dirty="0"/>
              <a:t>These economic challenges create stressors - especially in areas like education (academia) and employment, that can negatively affect people’s mental and physical health. </a:t>
            </a:r>
          </a:p>
          <a:p>
            <a:pPr marL="0" indent="0">
              <a:buNone/>
            </a:pPr>
            <a:r>
              <a:rPr lang="en-GB" altLang="en-GB" dirty="0"/>
              <a:t>Poor wellbeing: Overall decline in health and life satisfaction.</a:t>
            </a:r>
          </a:p>
          <a:p>
            <a:pPr marL="0" indent="0">
              <a:buNone/>
            </a:pPr>
            <a:r>
              <a:rPr lang="en-GB" altLang="en-GB" dirty="0"/>
              <a:t>Increased stress: Higher levels of psychological pressure.</a:t>
            </a:r>
          </a:p>
          <a:p>
            <a:pPr marL="0" indent="0">
              <a:buNone/>
            </a:pPr>
            <a:r>
              <a:rPr lang="en-GB" altLang="en-GB" dirty="0"/>
              <a:t>Development of mental health problems: Conditions such as anxiety or depression.</a:t>
            </a:r>
          </a:p>
          <a:p>
            <a:pPr marL="0" indent="0">
              <a:buNone/>
            </a:pPr>
            <a:r>
              <a:rPr lang="en-GB" altLang="en-GB" dirty="0"/>
              <a:t>Violence: Aggressive behaviours that may arise from stress and frustration</a:t>
            </a:r>
            <a:br>
              <a:rPr lang="en-GB" altLang="en-GB" dirty="0"/>
            </a:br>
            <a:r>
              <a:rPr lang="en-GB" altLang="en-GB" dirty="0"/>
              <a:t>(Li et al., 2018)</a:t>
            </a:r>
          </a:p>
          <a:p>
            <a:endParaRPr lang="en-GB" altLang="en-GB" dirty="0"/>
          </a:p>
          <a:p>
            <a:pPr marL="0" indent="0">
              <a:buNone/>
            </a:pPr>
            <a:endParaRPr lang="en-GB" altLang="en-GB" dirty="0"/>
          </a:p>
          <a:p>
            <a:pPr marL="0" indent="0">
              <a:buNone/>
            </a:pPr>
            <a:endParaRPr lang="en-GB" altLang="en-GB" dirty="0"/>
          </a:p>
          <a:p>
            <a:endParaRPr lang="en-GB" altLang="en-GB" dirty="0"/>
          </a:p>
          <a:p>
            <a:pPr marL="0" indent="0">
              <a:buNone/>
            </a:pPr>
            <a:endParaRPr lang="en-GB" altLang="en-GB" dirty="0"/>
          </a:p>
        </p:txBody>
      </p:sp>
    </p:spTree>
    <p:extLst>
      <p:ext uri="{BB962C8B-B14F-4D97-AF65-F5344CB8AC3E}">
        <p14:creationId xmlns:p14="http://schemas.microsoft.com/office/powerpoint/2010/main" val="3075180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FF354-ABA2-FFE2-D965-9DA2EF22FCB9}"/>
              </a:ext>
            </a:extLst>
          </p:cNvPr>
          <p:cNvSpPr>
            <a:spLocks noGrp="1"/>
          </p:cNvSpPr>
          <p:nvPr>
            <p:ph type="title"/>
          </p:nvPr>
        </p:nvSpPr>
        <p:spPr/>
        <p:txBody>
          <a:bodyPr numCol="1"/>
          <a:lstStyle/>
          <a:p>
            <a:pPr algn="ctr"/>
            <a:r>
              <a:rPr lang="en-GB" altLang="en-GB" b="1" dirty="0"/>
              <a:t>Context</a:t>
            </a:r>
            <a:r>
              <a:rPr lang="en-GB" altLang="en-GB" dirty="0"/>
              <a:t> </a:t>
            </a:r>
          </a:p>
        </p:txBody>
      </p:sp>
      <p:sp>
        <p:nvSpPr>
          <p:cNvPr id="3" name="Content Placeholder 2">
            <a:extLst>
              <a:ext uri="{FF2B5EF4-FFF2-40B4-BE49-F238E27FC236}">
                <a16:creationId xmlns:a16="http://schemas.microsoft.com/office/drawing/2014/main" id="{A87D4A68-D0D1-2EE8-1B07-7B873F26EF36}"/>
              </a:ext>
            </a:extLst>
          </p:cNvPr>
          <p:cNvSpPr>
            <a:spLocks noGrp="1"/>
          </p:cNvSpPr>
          <p:nvPr>
            <p:ph idx="1"/>
          </p:nvPr>
        </p:nvSpPr>
        <p:spPr>
          <a:xfrm>
            <a:off x="609600" y="1690688"/>
            <a:ext cx="11353800" cy="5032375"/>
          </a:xfrm>
        </p:spPr>
        <p:txBody>
          <a:bodyPr numCol="1">
            <a:normAutofit/>
          </a:bodyPr>
          <a:lstStyle/>
          <a:p>
            <a:pPr marL="0" indent="0">
              <a:buNone/>
            </a:pPr>
            <a:endParaRPr lang="en-GB" altLang="en-GB" dirty="0"/>
          </a:p>
          <a:p>
            <a:pPr marL="0" indent="0">
              <a:buNone/>
            </a:pPr>
            <a:endParaRPr lang="en-GB" altLang="en-GB" dirty="0"/>
          </a:p>
        </p:txBody>
      </p:sp>
      <p:sp>
        <p:nvSpPr>
          <p:cNvPr id="6" name="TextBox 5">
            <a:extLst>
              <a:ext uri="{FF2B5EF4-FFF2-40B4-BE49-F238E27FC236}">
                <a16:creationId xmlns:a16="http://schemas.microsoft.com/office/drawing/2014/main" id="{3BE92F9B-4A29-E1A6-9391-986480D4B677}"/>
              </a:ext>
            </a:extLst>
          </p:cNvPr>
          <p:cNvSpPr txBox="1"/>
          <p:nvPr/>
        </p:nvSpPr>
        <p:spPr>
          <a:xfrm>
            <a:off x="439838" y="1690688"/>
            <a:ext cx="11393943" cy="3693319"/>
          </a:xfrm>
          <a:prstGeom prst="rect">
            <a:avLst/>
          </a:prstGeom>
          <a:noFill/>
        </p:spPr>
        <p:txBody>
          <a:bodyPr wrap="square">
            <a:spAutoFit/>
          </a:bodyPr>
          <a:lstStyle/>
          <a:p>
            <a:pPr marL="285750" indent="-285750">
              <a:buFont typeface="Arial" panose="020B0604020202020204" pitchFamily="34" charset="0"/>
              <a:buChar char="•"/>
            </a:pPr>
            <a:r>
              <a:rPr lang="en-GB" sz="2400" dirty="0"/>
              <a:t>Although inflation has fallen significantly from its peak of 11.1% in October 2022 to around 2.6-3.0% during 2025, many households continue to experience financial pressures as prices remain much higher than before the cost-of-living crisis.</a:t>
            </a:r>
          </a:p>
          <a:p>
            <a:pPr marL="285750" indent="-285750">
              <a:buFont typeface="Arial" panose="020B0604020202020204" pitchFamily="34" charset="0"/>
              <a:buChar char="•"/>
            </a:pPr>
            <a:r>
              <a:rPr lang="en-GB" sz="2400" dirty="0"/>
              <a:t>63% of adults report spending less on non-essential items because of increased living costs.</a:t>
            </a:r>
          </a:p>
          <a:p>
            <a:pPr marL="285750" indent="-285750">
              <a:buFont typeface="Arial" panose="020B0604020202020204" pitchFamily="34" charset="0"/>
              <a:buChar char="•"/>
            </a:pPr>
            <a:r>
              <a:rPr lang="en-GB" sz="2400" dirty="0"/>
              <a:t>41% of adults report using less gas and electricity at home to manage rising costs.</a:t>
            </a:r>
          </a:p>
          <a:p>
            <a:pPr marL="285750" indent="-285750">
              <a:buFont typeface="Arial" panose="020B0604020202020204" pitchFamily="34" charset="0"/>
              <a:buChar char="•"/>
            </a:pPr>
            <a:r>
              <a:rPr lang="en-GB" sz="2400" dirty="0"/>
              <a:t>24% of adults find it fairly or very difficult to get by financially.</a:t>
            </a:r>
          </a:p>
          <a:p>
            <a:pPr marL="285750" indent="-285750">
              <a:buFont typeface="Arial" panose="020B0604020202020204" pitchFamily="34" charset="0"/>
              <a:buChar char="•"/>
            </a:pPr>
            <a:r>
              <a:rPr lang="en-GB" sz="2400" dirty="0"/>
              <a:t>40% of adults report spending less on food shopping and other essentials because of cost-of-living pressures.</a:t>
            </a:r>
          </a:p>
          <a:p>
            <a:r>
              <a:rPr lang="en-GB" dirty="0"/>
              <a:t>(Office for National Statistics, 2025)</a:t>
            </a:r>
          </a:p>
        </p:txBody>
      </p:sp>
    </p:spTree>
    <p:extLst>
      <p:ext uri="{BB962C8B-B14F-4D97-AF65-F5344CB8AC3E}">
        <p14:creationId xmlns:p14="http://schemas.microsoft.com/office/powerpoint/2010/main" val="1864508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384F9-587B-714E-A080-4E0E477EB210}"/>
              </a:ext>
            </a:extLst>
          </p:cNvPr>
          <p:cNvSpPr>
            <a:spLocks noGrp="1"/>
          </p:cNvSpPr>
          <p:nvPr>
            <p:ph type="title"/>
          </p:nvPr>
        </p:nvSpPr>
        <p:spPr/>
        <p:txBody>
          <a:bodyPr numCol="1"/>
          <a:lstStyle/>
          <a:p>
            <a:pPr algn="ctr"/>
            <a:r>
              <a:rPr lang="en-GB" altLang="en-GB" b="1" dirty="0"/>
              <a:t>Context </a:t>
            </a:r>
          </a:p>
        </p:txBody>
      </p:sp>
      <p:sp>
        <p:nvSpPr>
          <p:cNvPr id="3" name="Content Placeholder 2">
            <a:extLst>
              <a:ext uri="{FF2B5EF4-FFF2-40B4-BE49-F238E27FC236}">
                <a16:creationId xmlns:a16="http://schemas.microsoft.com/office/drawing/2014/main" id="{F274EE77-BE65-3332-483A-7F2335BC6E74}"/>
              </a:ext>
            </a:extLst>
          </p:cNvPr>
          <p:cNvSpPr>
            <a:spLocks noGrp="1"/>
          </p:cNvSpPr>
          <p:nvPr>
            <p:ph idx="1"/>
          </p:nvPr>
        </p:nvSpPr>
        <p:spPr/>
        <p:txBody>
          <a:bodyPr numCol="1">
            <a:normAutofit fontScale="85000" lnSpcReduction="10000"/>
          </a:bodyPr>
          <a:lstStyle/>
          <a:p>
            <a:r>
              <a:rPr lang="en-GB" altLang="en-GB" dirty="0"/>
              <a:t>Private rents increased by 5.5% in England, 7.1% in Wales and 3.4% in Scotland in the year to September 2025.</a:t>
            </a:r>
          </a:p>
          <a:p>
            <a:r>
              <a:rPr lang="en-GB" altLang="en-GB" dirty="0"/>
              <a:t>56% of adults reported that their cost of living had increased in the previous month.</a:t>
            </a:r>
          </a:p>
          <a:p>
            <a:r>
              <a:rPr lang="en-GB" altLang="en-GB" dirty="0"/>
              <a:t>94% of those experiencing higher living costs attributed this to increased food prices.</a:t>
            </a:r>
          </a:p>
          <a:p>
            <a:r>
              <a:rPr lang="en-GB" altLang="en-GB" dirty="0"/>
              <a:t>68% of those experiencing higher living costs attributed this to increased fuel prices.</a:t>
            </a:r>
          </a:p>
          <a:p>
            <a:r>
              <a:rPr lang="en-GB" altLang="en-GB" dirty="0"/>
              <a:t>55% of single-parent households experienced some form of financial vulnerability, compared with 19% of two-parent households.</a:t>
            </a:r>
          </a:p>
          <a:p>
            <a:pPr marL="0" indent="0">
              <a:buNone/>
            </a:pPr>
            <a:r>
              <a:rPr lang="en-GB" altLang="en-GB" dirty="0"/>
              <a:t>(Office for National Statistics, 2025)</a:t>
            </a:r>
          </a:p>
        </p:txBody>
      </p:sp>
    </p:spTree>
    <p:extLst>
      <p:ext uri="{BB962C8B-B14F-4D97-AF65-F5344CB8AC3E}">
        <p14:creationId xmlns:p14="http://schemas.microsoft.com/office/powerpoint/2010/main" val="1338684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BFDB9-762B-5191-7D9C-FB5B4E4D926B}"/>
              </a:ext>
            </a:extLst>
          </p:cNvPr>
          <p:cNvSpPr>
            <a:spLocks noGrp="1"/>
          </p:cNvSpPr>
          <p:nvPr>
            <p:ph type="title"/>
          </p:nvPr>
        </p:nvSpPr>
        <p:spPr/>
        <p:txBody>
          <a:bodyPr/>
          <a:lstStyle/>
          <a:p>
            <a:r>
              <a:rPr lang="en-GB" dirty="0"/>
              <a:t>Inflation and Rising Costs</a:t>
            </a:r>
          </a:p>
        </p:txBody>
      </p:sp>
      <p:pic>
        <p:nvPicPr>
          <p:cNvPr id="4" name="Online Media 3" title="UK inflation increases to 3.1% as fuel costs and gas prices surge">
            <a:hlinkClick r:id="" action="ppaction://media"/>
            <a:extLst>
              <a:ext uri="{FF2B5EF4-FFF2-40B4-BE49-F238E27FC236}">
                <a16:creationId xmlns:a16="http://schemas.microsoft.com/office/drawing/2014/main" id="{202A3259-002A-C19D-98AE-63C31BCA2F24}"/>
              </a:ext>
            </a:extLst>
          </p:cNvPr>
          <p:cNvPicPr>
            <a:picLocks noGrp="1" noRot="1" noChangeAspect="1"/>
          </p:cNvPicPr>
          <p:nvPr>
            <p:ph idx="1"/>
            <a:videoFile r:link="rId1"/>
          </p:nvPr>
        </p:nvPicPr>
        <p:blipFill>
          <a:blip r:embed="rId4"/>
          <a:stretch>
            <a:fillRect/>
          </a:stretch>
        </p:blipFill>
        <p:spPr>
          <a:xfrm>
            <a:off x="2933700" y="1825625"/>
            <a:ext cx="6330950" cy="3576638"/>
          </a:xfrm>
          <a:prstGeom prst="rect">
            <a:avLst/>
          </a:prstGeom>
        </p:spPr>
      </p:pic>
    </p:spTree>
    <p:extLst>
      <p:ext uri="{BB962C8B-B14F-4D97-AF65-F5344CB8AC3E}">
        <p14:creationId xmlns:p14="http://schemas.microsoft.com/office/powerpoint/2010/main" val="1873614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583B8-95CD-3284-C11E-4FB5D31FD593}"/>
              </a:ext>
            </a:extLst>
          </p:cNvPr>
          <p:cNvSpPr>
            <a:spLocks noGrp="1"/>
          </p:cNvSpPr>
          <p:nvPr>
            <p:ph type="title"/>
          </p:nvPr>
        </p:nvSpPr>
        <p:spPr>
          <a:xfrm>
            <a:off x="6412091" y="501651"/>
            <a:ext cx="4395340" cy="1716255"/>
          </a:xfrm>
        </p:spPr>
        <p:txBody>
          <a:bodyPr numCol="1" anchor="b">
            <a:normAutofit/>
          </a:bodyPr>
          <a:lstStyle/>
          <a:p>
            <a:r>
              <a:rPr lang="en-GB" altLang="en-GB" sz="4200" dirty="0"/>
              <a:t>Resourcefulness </a:t>
            </a:r>
          </a:p>
        </p:txBody>
      </p:sp>
      <p:sp>
        <p:nvSpPr>
          <p:cNvPr id="3" name="Content Placeholder 2">
            <a:extLst>
              <a:ext uri="{FF2B5EF4-FFF2-40B4-BE49-F238E27FC236}">
                <a16:creationId xmlns:a16="http://schemas.microsoft.com/office/drawing/2014/main" id="{91DA15AE-6F38-17D2-4076-6F7BFFBD1383}"/>
              </a:ext>
            </a:extLst>
          </p:cNvPr>
          <p:cNvSpPr>
            <a:spLocks noGrp="1"/>
          </p:cNvSpPr>
          <p:nvPr>
            <p:ph idx="1"/>
          </p:nvPr>
        </p:nvSpPr>
        <p:spPr>
          <a:xfrm>
            <a:off x="5806251" y="2645922"/>
            <a:ext cx="5779910" cy="3710427"/>
          </a:xfrm>
        </p:spPr>
        <p:txBody>
          <a:bodyPr numCol="1" anchor="t">
            <a:normAutofit/>
          </a:bodyPr>
          <a:lstStyle/>
          <a:p>
            <a:pPr marL="0" indent="0" algn="ctr">
              <a:lnSpc>
                <a:spcPct val="150000"/>
              </a:lnSpc>
              <a:buNone/>
            </a:pPr>
            <a:r>
              <a:rPr lang="en-GB" altLang="en-GB" sz="2400" dirty="0"/>
              <a:t>“The ability to find quick and clever ways to overcome difficulties”</a:t>
            </a:r>
          </a:p>
          <a:p>
            <a:pPr>
              <a:lnSpc>
                <a:spcPct val="150000"/>
              </a:lnSpc>
            </a:pPr>
            <a:r>
              <a:rPr lang="en-GB" altLang="en-GB" sz="2400" dirty="0"/>
              <a:t>You are using what you have </a:t>
            </a:r>
          </a:p>
          <a:p>
            <a:pPr>
              <a:lnSpc>
                <a:spcPct val="150000"/>
              </a:lnSpc>
            </a:pPr>
            <a:r>
              <a:rPr lang="en-GB" altLang="en-GB" sz="2400" dirty="0"/>
              <a:t>Working smarter, not harder. </a:t>
            </a:r>
          </a:p>
          <a:p>
            <a:pPr marL="0" indent="0">
              <a:buNone/>
            </a:pPr>
            <a:endParaRPr lang="en-GB" altLang="en-GB" sz="1800" dirty="0"/>
          </a:p>
        </p:txBody>
      </p:sp>
      <p:pic>
        <p:nvPicPr>
          <p:cNvPr id="1026" name="Picture 2" descr="Work Smarter Not Harder is Poor Advice">
            <a:extLst>
              <a:ext uri="{FF2B5EF4-FFF2-40B4-BE49-F238E27FC236}">
                <a16:creationId xmlns:a16="http://schemas.microsoft.com/office/drawing/2014/main" id="{850C05EB-1268-4860-9935-B9CA0B7C978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a:xfrm>
            <a:off x="279143" y="2325932"/>
            <a:ext cx="5221625" cy="2206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95031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B6605-B85B-8171-211D-BA8590976A0F}"/>
              </a:ext>
            </a:extLst>
          </p:cNvPr>
          <p:cNvSpPr>
            <a:spLocks noGrp="1"/>
          </p:cNvSpPr>
          <p:nvPr>
            <p:ph type="title"/>
          </p:nvPr>
        </p:nvSpPr>
        <p:spPr>
          <a:xfrm>
            <a:off x="838200" y="365125"/>
            <a:ext cx="9842237" cy="1325563"/>
          </a:xfrm>
        </p:spPr>
        <p:txBody>
          <a:bodyPr numCol="1">
            <a:normAutofit/>
          </a:bodyPr>
          <a:lstStyle/>
          <a:p>
            <a:pPr algn="ctr"/>
            <a:r>
              <a:rPr lang="en-GB" altLang="en-GB" dirty="0"/>
              <a:t>Resourcefulness and Entrepreneurship </a:t>
            </a:r>
          </a:p>
        </p:txBody>
      </p:sp>
      <p:graphicFrame>
        <p:nvGraphicFramePr>
          <p:cNvPr id="5" name="Content Placeholder 2">
            <a:extLst>
              <a:ext uri="{FF2B5EF4-FFF2-40B4-BE49-F238E27FC236}">
                <a16:creationId xmlns:a16="http://schemas.microsoft.com/office/drawing/2014/main" id="{94B60A4A-0A46-B106-04C9-7BFB38E10766}"/>
              </a:ext>
            </a:extLst>
          </p:cNvPr>
          <p:cNvGraphicFramePr>
            <a:graphicFrameLocks noGrp="1"/>
          </p:cNvGraphicFramePr>
          <p:nvPr>
            <p:ph idx="1"/>
            <p:extLst>
              <p:ext uri="{D42A27DB-BD31-4B8C-83A1-F6EECF244321}">
                <p14:modId xmlns:p14="http://schemas.microsoft.com/office/powerpoint/2010/main" val="150629692"/>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6642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01EBD-E81E-899D-3726-B20828E016E6}"/>
              </a:ext>
            </a:extLst>
          </p:cNvPr>
          <p:cNvSpPr>
            <a:spLocks noGrp="1"/>
          </p:cNvSpPr>
          <p:nvPr>
            <p:ph type="title"/>
          </p:nvPr>
        </p:nvSpPr>
        <p:spPr>
          <a:xfrm>
            <a:off x="3506755" y="365125"/>
            <a:ext cx="7161245" cy="1325563"/>
          </a:xfrm>
        </p:spPr>
        <p:txBody>
          <a:bodyPr numCol="1">
            <a:normAutofit/>
          </a:bodyPr>
          <a:lstStyle/>
          <a:p>
            <a:r>
              <a:rPr lang="en-GB" altLang="en-GB" sz="3600"/>
              <a:t>The Value of resourcefulness </a:t>
            </a:r>
          </a:p>
        </p:txBody>
      </p:sp>
      <p:graphicFrame>
        <p:nvGraphicFramePr>
          <p:cNvPr id="5" name="Content Placeholder 2">
            <a:extLst>
              <a:ext uri="{FF2B5EF4-FFF2-40B4-BE49-F238E27FC236}">
                <a16:creationId xmlns:a16="http://schemas.microsoft.com/office/drawing/2014/main" id="{297B5D97-71E3-E26C-28C2-E13C9FB17F44}"/>
              </a:ext>
            </a:extLst>
          </p:cNvPr>
          <p:cNvGraphicFramePr>
            <a:graphicFrameLocks noGrp="1"/>
          </p:cNvGraphicFramePr>
          <p:nvPr>
            <p:ph idx="1"/>
            <p:extLst>
              <p:ext uri="{D42A27DB-BD31-4B8C-83A1-F6EECF244321}">
                <p14:modId xmlns:p14="http://schemas.microsoft.com/office/powerpoint/2010/main" val="3746532243"/>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0618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ABA985B-4179-55DA-B085-335531DC87B3}"/>
              </a:ext>
            </a:extLst>
          </p:cNvPr>
          <p:cNvPicPr>
            <a:picLocks noGrp="1" noChangeAspect="1"/>
          </p:cNvPicPr>
          <p:nvPr>
            <p:ph idx="1"/>
          </p:nvPr>
        </p:nvPicPr>
        <p:blipFill rotWithShape="1">
          <a:blip r:embed="rId3"/>
          <a:srcRect t="4703" b="7386"/>
          <a:stretch/>
        </p:blipFill>
        <p:spPr>
          <a:xfrm>
            <a:off x="1741548" y="349121"/>
            <a:ext cx="8708903" cy="4765882"/>
          </a:xfrm>
          <a:prstGeom prst="rect">
            <a:avLst/>
          </a:prstGeom>
        </p:spPr>
      </p:pic>
    </p:spTree>
    <p:extLst>
      <p:ext uri="{BB962C8B-B14F-4D97-AF65-F5344CB8AC3E}">
        <p14:creationId xmlns:p14="http://schemas.microsoft.com/office/powerpoint/2010/main" val="1024450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52D33-F21B-3292-6EB9-3377189ACDF7}"/>
              </a:ext>
            </a:extLst>
          </p:cNvPr>
          <p:cNvSpPr>
            <a:spLocks noGrp="1"/>
          </p:cNvSpPr>
          <p:nvPr>
            <p:ph type="title"/>
          </p:nvPr>
        </p:nvSpPr>
        <p:spPr/>
        <p:txBody>
          <a:bodyPr numCol="1"/>
          <a:lstStyle/>
          <a:p>
            <a:r>
              <a:rPr lang="en-GB" altLang="en-GB"/>
              <a:t>Characteristics of a resourceful person </a:t>
            </a:r>
            <a:endParaRPr lang="en-GB" altLang="en-GB" dirty="0"/>
          </a:p>
        </p:txBody>
      </p:sp>
      <p:graphicFrame>
        <p:nvGraphicFramePr>
          <p:cNvPr id="19" name="Content Placeholder 2">
            <a:extLst>
              <a:ext uri="{FF2B5EF4-FFF2-40B4-BE49-F238E27FC236}">
                <a16:creationId xmlns:a16="http://schemas.microsoft.com/office/drawing/2014/main" id="{2523D19B-F0A9-17DA-BDCE-FB37A538FF3E}"/>
              </a:ext>
            </a:extLst>
          </p:cNvPr>
          <p:cNvGraphicFramePr>
            <a:graphicFrameLocks noGrp="1"/>
          </p:cNvGraphicFramePr>
          <p:nvPr>
            <p:ph idx="1"/>
            <p:extLst>
              <p:ext uri="{D42A27DB-BD31-4B8C-83A1-F6EECF244321}">
                <p14:modId xmlns:p14="http://schemas.microsoft.com/office/powerpoint/2010/main" val="4117668119"/>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26492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11E5-4EF7-E5E0-EE08-BFACB2CADDBD}"/>
              </a:ext>
            </a:extLst>
          </p:cNvPr>
          <p:cNvSpPr>
            <a:spLocks noGrp="1"/>
          </p:cNvSpPr>
          <p:nvPr>
            <p:ph type="title"/>
          </p:nvPr>
        </p:nvSpPr>
        <p:spPr/>
        <p:txBody>
          <a:bodyPr numCol="1"/>
          <a:lstStyle/>
          <a:p>
            <a:r>
              <a:rPr lang="en-GB" altLang="en-GB" dirty="0"/>
              <a:t>Tips for Developing Resourcefulness </a:t>
            </a:r>
          </a:p>
        </p:txBody>
      </p:sp>
      <p:graphicFrame>
        <p:nvGraphicFramePr>
          <p:cNvPr id="5" name="Content Placeholder 2">
            <a:extLst>
              <a:ext uri="{FF2B5EF4-FFF2-40B4-BE49-F238E27FC236}">
                <a16:creationId xmlns:a16="http://schemas.microsoft.com/office/drawing/2014/main" id="{5D9C1DB0-D8BF-9B8D-9156-BF34769B48AF}"/>
              </a:ext>
            </a:extLst>
          </p:cNvPr>
          <p:cNvGraphicFramePr>
            <a:graphicFrameLocks noGrp="1"/>
          </p:cNvGraphicFramePr>
          <p:nvPr>
            <p:ph idx="1"/>
            <p:extLst>
              <p:ext uri="{D42A27DB-BD31-4B8C-83A1-F6EECF244321}">
                <p14:modId xmlns:p14="http://schemas.microsoft.com/office/powerpoint/2010/main" val="83747121"/>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90879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3488B-535C-7D39-594D-88F73A66F3A7}"/>
              </a:ext>
            </a:extLst>
          </p:cNvPr>
          <p:cNvSpPr>
            <a:spLocks noGrp="1"/>
          </p:cNvSpPr>
          <p:nvPr>
            <p:ph type="title"/>
          </p:nvPr>
        </p:nvSpPr>
        <p:spPr/>
        <p:txBody>
          <a:bodyPr numCol="1"/>
          <a:lstStyle/>
          <a:p>
            <a:pPr algn="ctr"/>
            <a:r>
              <a:rPr lang="en-GB" altLang="en-GB" dirty="0"/>
              <a:t>Resourcefulness in everyday life</a:t>
            </a:r>
          </a:p>
        </p:txBody>
      </p:sp>
      <p:graphicFrame>
        <p:nvGraphicFramePr>
          <p:cNvPr id="5" name="Content Placeholder 2">
            <a:extLst>
              <a:ext uri="{FF2B5EF4-FFF2-40B4-BE49-F238E27FC236}">
                <a16:creationId xmlns:a16="http://schemas.microsoft.com/office/drawing/2014/main" id="{CA081074-C4A6-AEB9-7716-333CAD195D25}"/>
              </a:ext>
            </a:extLst>
          </p:cNvPr>
          <p:cNvGraphicFramePr>
            <a:graphicFrameLocks noGrp="1"/>
          </p:cNvGraphicFramePr>
          <p:nvPr>
            <p:ph idx="1"/>
            <p:extLst>
              <p:ext uri="{D42A27DB-BD31-4B8C-83A1-F6EECF244321}">
                <p14:modId xmlns:p14="http://schemas.microsoft.com/office/powerpoint/2010/main" val="416390988"/>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32598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6AE89-D1C1-908D-1E82-9E97B23A75D1}"/>
              </a:ext>
            </a:extLst>
          </p:cNvPr>
          <p:cNvSpPr>
            <a:spLocks noGrp="1"/>
          </p:cNvSpPr>
          <p:nvPr>
            <p:ph type="title"/>
          </p:nvPr>
        </p:nvSpPr>
        <p:spPr/>
        <p:txBody>
          <a:bodyPr numCol="1"/>
          <a:lstStyle/>
          <a:p>
            <a:r>
              <a:rPr lang="en-GB" altLang="en-GB" dirty="0"/>
              <a:t>Challenges of being resourceful </a:t>
            </a:r>
          </a:p>
        </p:txBody>
      </p:sp>
      <p:graphicFrame>
        <p:nvGraphicFramePr>
          <p:cNvPr id="5" name="Content Placeholder 2">
            <a:extLst>
              <a:ext uri="{FF2B5EF4-FFF2-40B4-BE49-F238E27FC236}">
                <a16:creationId xmlns:a16="http://schemas.microsoft.com/office/drawing/2014/main" id="{A954BD63-F23C-084C-7F37-8322329E7190}"/>
              </a:ext>
            </a:extLst>
          </p:cNvPr>
          <p:cNvGraphicFramePr>
            <a:graphicFrameLocks noGrp="1"/>
          </p:cNvGraphicFramePr>
          <p:nvPr>
            <p:ph idx="1"/>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22789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EE7B2-3433-5BB3-946B-3C498211FAAC}"/>
              </a:ext>
            </a:extLst>
          </p:cNvPr>
          <p:cNvSpPr>
            <a:spLocks noGrp="1"/>
          </p:cNvSpPr>
          <p:nvPr>
            <p:ph type="title"/>
          </p:nvPr>
        </p:nvSpPr>
        <p:spPr>
          <a:xfrm>
            <a:off x="1580569" y="319280"/>
            <a:ext cx="9486690" cy="1235123"/>
          </a:xfrm>
        </p:spPr>
        <p:txBody>
          <a:bodyPr>
            <a:noAutofit/>
          </a:bodyPr>
          <a:lstStyle/>
          <a:p>
            <a:pPr algn="ctr"/>
            <a:r>
              <a:rPr lang="en-US" b="1" dirty="0">
                <a:latin typeface="+mn-lt"/>
              </a:rPr>
              <a:t>Creativity and Resourcefulness in Practice </a:t>
            </a:r>
            <a:br>
              <a:rPr lang="en-US" b="1" dirty="0">
                <a:latin typeface="+mn-lt"/>
              </a:rPr>
            </a:br>
            <a:r>
              <a:rPr lang="en-US" b="1" dirty="0">
                <a:latin typeface="+mn-lt"/>
              </a:rPr>
              <a:t>Activity 1: Paper Clip </a:t>
            </a:r>
          </a:p>
        </p:txBody>
      </p:sp>
      <p:sp>
        <p:nvSpPr>
          <p:cNvPr id="3" name="Content Placeholder 2">
            <a:extLst>
              <a:ext uri="{FF2B5EF4-FFF2-40B4-BE49-F238E27FC236}">
                <a16:creationId xmlns:a16="http://schemas.microsoft.com/office/drawing/2014/main" id="{9735381E-E91D-4387-AD56-A5BAD7352463}"/>
              </a:ext>
            </a:extLst>
          </p:cNvPr>
          <p:cNvSpPr>
            <a:spLocks noGrp="1"/>
          </p:cNvSpPr>
          <p:nvPr>
            <p:ph idx="1"/>
          </p:nvPr>
        </p:nvSpPr>
        <p:spPr>
          <a:xfrm>
            <a:off x="172122" y="1550468"/>
            <a:ext cx="7629966" cy="5331417"/>
          </a:xfrm>
        </p:spPr>
        <p:txBody>
          <a:bodyPr vert="horz" lIns="91440" tIns="45720" rIns="91440" bIns="45720" numCol="1" rtlCol="0" anchor="t">
            <a:normAutofit/>
          </a:bodyPr>
          <a:lstStyle/>
          <a:p>
            <a:pPr marL="0" indent="0">
              <a:buNone/>
            </a:pPr>
            <a:r>
              <a:rPr lang="en-GB" sz="2800" dirty="0">
                <a:latin typeface="Arial" panose="020B0604020202020204" pitchFamily="34" charset="0"/>
                <a:cs typeface="Arial" panose="020B0604020202020204" pitchFamily="34" charset="0"/>
              </a:rPr>
              <a:t>Part 1: </a:t>
            </a:r>
          </a:p>
          <a:p>
            <a:pPr marL="0" indent="0">
              <a:buNone/>
            </a:pPr>
            <a:r>
              <a:rPr lang="en-GB" sz="2800" dirty="0">
                <a:latin typeface="Arial"/>
                <a:cs typeface="Arial"/>
              </a:rPr>
              <a:t>In groups of 3-5, you will have 10 </a:t>
            </a:r>
            <a:r>
              <a:rPr lang="en-GB" dirty="0">
                <a:latin typeface="Arial"/>
                <a:cs typeface="Arial"/>
              </a:rPr>
              <a:t>minutes</a:t>
            </a:r>
            <a:r>
              <a:rPr lang="en-GB" sz="2800" dirty="0">
                <a:latin typeface="Arial"/>
                <a:cs typeface="Arial"/>
              </a:rPr>
              <a:t> to generate as many uses as possible for a paperclip.  </a:t>
            </a:r>
          </a:p>
          <a:p>
            <a:pPr marL="0" indent="0">
              <a:buNone/>
            </a:pPr>
            <a:endParaRPr lang="en-GB" sz="2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Part 2:</a:t>
            </a:r>
          </a:p>
          <a:p>
            <a:pPr marL="0" indent="0">
              <a:buNone/>
            </a:pPr>
            <a:r>
              <a:rPr lang="en-GB" sz="2800" dirty="0">
                <a:latin typeface="Arial"/>
                <a:cs typeface="Arial"/>
              </a:rPr>
              <a:t> Individual reflect upon part 1 and make notes concerning the experience/process</a:t>
            </a:r>
            <a:r>
              <a:rPr lang="en-GB" dirty="0">
                <a:latin typeface="Arial"/>
                <a:cs typeface="Arial"/>
              </a:rPr>
              <a:t> for Task 2 of your portfolio</a:t>
            </a:r>
            <a:endParaRPr lang="en-GB" sz="2800" dirty="0">
              <a:latin typeface="Arial"/>
              <a:cs typeface="Arial"/>
            </a:endParaRPr>
          </a:p>
          <a:p>
            <a:pPr marL="0" indent="0">
              <a:buNone/>
            </a:pPr>
            <a:endParaRPr lang="en-GB" dirty="0">
              <a:latin typeface="-apple-system"/>
            </a:endParaRPr>
          </a:p>
          <a:p>
            <a:pPr marL="0" indent="0">
              <a:buNone/>
            </a:pPr>
            <a:endParaRPr lang="en-GB" dirty="0">
              <a:latin typeface="-apple-system"/>
            </a:endParaRPr>
          </a:p>
          <a:p>
            <a:pPr marL="0" indent="0">
              <a:buNone/>
            </a:pPr>
            <a:endParaRPr lang="en-GB" dirty="0">
              <a:latin typeface="-apple-system"/>
            </a:endParaRPr>
          </a:p>
          <a:p>
            <a:pPr marL="0" indent="0">
              <a:buNone/>
            </a:pPr>
            <a:endParaRPr lang="en-GB" dirty="0">
              <a:latin typeface="-apple-system"/>
            </a:endParaRPr>
          </a:p>
          <a:p>
            <a:endParaRPr lang="en-US" dirty="0"/>
          </a:p>
        </p:txBody>
      </p:sp>
      <p:pic>
        <p:nvPicPr>
          <p:cNvPr id="9218" name="Picture 2" descr="Use a Paperclip to Test Your Sense of Touch – Experiment Exchange">
            <a:extLst>
              <a:ext uri="{FF2B5EF4-FFF2-40B4-BE49-F238E27FC236}">
                <a16:creationId xmlns:a16="http://schemas.microsoft.com/office/drawing/2014/main" id="{F057CF58-9A4D-6022-D14D-CCEA7905367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43124" y="2068190"/>
            <a:ext cx="3611880" cy="3611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27544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66924-D977-739B-DF9A-4E29CD58E1C1}"/>
              </a:ext>
            </a:extLst>
          </p:cNvPr>
          <p:cNvSpPr>
            <a:spLocks noGrp="1"/>
          </p:cNvSpPr>
          <p:nvPr>
            <p:ph type="title"/>
          </p:nvPr>
        </p:nvSpPr>
        <p:spPr>
          <a:xfrm>
            <a:off x="1587710" y="455362"/>
            <a:ext cx="9486690" cy="1550419"/>
          </a:xfrm>
        </p:spPr>
        <p:txBody>
          <a:bodyPr>
            <a:noAutofit/>
          </a:bodyPr>
          <a:lstStyle/>
          <a:p>
            <a:pPr algn="ctr"/>
            <a:r>
              <a:rPr lang="en-US" b="1" dirty="0">
                <a:latin typeface="+mn-lt"/>
              </a:rPr>
              <a:t>Creativity in Practice </a:t>
            </a:r>
            <a:br>
              <a:rPr lang="en-US" b="1" dirty="0">
                <a:latin typeface="+mn-lt"/>
              </a:rPr>
            </a:br>
            <a:r>
              <a:rPr lang="en-US" b="1" dirty="0">
                <a:latin typeface="+mn-lt"/>
              </a:rPr>
              <a:t>Activity 2: Paper Clip </a:t>
            </a:r>
          </a:p>
        </p:txBody>
      </p:sp>
      <p:sp>
        <p:nvSpPr>
          <p:cNvPr id="3" name="Content Placeholder 2">
            <a:extLst>
              <a:ext uri="{FF2B5EF4-FFF2-40B4-BE49-F238E27FC236}">
                <a16:creationId xmlns:a16="http://schemas.microsoft.com/office/drawing/2014/main" id="{BCC12435-1738-7E1B-1FA6-126D7C8E5A4C}"/>
              </a:ext>
            </a:extLst>
          </p:cNvPr>
          <p:cNvSpPr>
            <a:spLocks noGrp="1"/>
          </p:cNvSpPr>
          <p:nvPr>
            <p:ph idx="1"/>
          </p:nvPr>
        </p:nvSpPr>
        <p:spPr>
          <a:xfrm>
            <a:off x="419549" y="2160588"/>
            <a:ext cx="7141714" cy="3925887"/>
          </a:xfrm>
        </p:spPr>
        <p:txBody>
          <a:bodyPr>
            <a:normAutofit/>
          </a:bodyPr>
          <a:lstStyle/>
          <a:p>
            <a:pPr>
              <a:lnSpc>
                <a:spcPct val="200000"/>
              </a:lnSpc>
            </a:pPr>
            <a:r>
              <a:rPr lang="en-US" sz="2400" dirty="0"/>
              <a:t>Using the ideas generated from activity 1, examine each on to determine whether its actually possible and whether it’s the best choice. </a:t>
            </a:r>
          </a:p>
          <a:p>
            <a:pPr>
              <a:lnSpc>
                <a:spcPct val="200000"/>
              </a:lnSpc>
            </a:pPr>
            <a:r>
              <a:rPr lang="en-US" sz="2400" dirty="0"/>
              <a:t>You will have 10  minutes to complete this activity. </a:t>
            </a:r>
          </a:p>
          <a:p>
            <a:endParaRPr lang="en-US" dirty="0"/>
          </a:p>
        </p:txBody>
      </p:sp>
      <p:pic>
        <p:nvPicPr>
          <p:cNvPr id="14338" name="Picture 2" descr="7 Toxic Thinking Mistakes That Will Keep You From Being Mentally Strong |  Inc.com">
            <a:extLst>
              <a:ext uri="{FF2B5EF4-FFF2-40B4-BE49-F238E27FC236}">
                <a16:creationId xmlns:a16="http://schemas.microsoft.com/office/drawing/2014/main" id="{43DC204B-EE75-10B5-EF99-2BF026D2C4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631" r="25444" b="1"/>
          <a:stretch/>
        </p:blipFill>
        <p:spPr bwMode="auto">
          <a:xfrm>
            <a:off x="8040361" y="1882633"/>
            <a:ext cx="3611880" cy="36166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1742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7F0A5C-FA47-7FC6-3C37-1D53723C6D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E870EB-A361-C255-74B2-35DB6FF9E74F}"/>
              </a:ext>
            </a:extLst>
          </p:cNvPr>
          <p:cNvSpPr>
            <a:spLocks noGrp="1"/>
          </p:cNvSpPr>
          <p:nvPr>
            <p:ph type="title"/>
          </p:nvPr>
        </p:nvSpPr>
        <p:spPr>
          <a:xfrm>
            <a:off x="1587710" y="455362"/>
            <a:ext cx="9486690" cy="1550419"/>
          </a:xfrm>
        </p:spPr>
        <p:txBody>
          <a:bodyPr>
            <a:noAutofit/>
          </a:bodyPr>
          <a:lstStyle/>
          <a:p>
            <a:pPr algn="ctr"/>
            <a:r>
              <a:rPr lang="en-US" b="1" dirty="0">
                <a:latin typeface="+mn-lt"/>
              </a:rPr>
              <a:t>Divergent Thinking</a:t>
            </a:r>
          </a:p>
        </p:txBody>
      </p:sp>
      <p:sp>
        <p:nvSpPr>
          <p:cNvPr id="3" name="Content Placeholder 2">
            <a:extLst>
              <a:ext uri="{FF2B5EF4-FFF2-40B4-BE49-F238E27FC236}">
                <a16:creationId xmlns:a16="http://schemas.microsoft.com/office/drawing/2014/main" id="{3F585DFE-636D-5FDB-AD88-9DCEA885BB85}"/>
              </a:ext>
            </a:extLst>
          </p:cNvPr>
          <p:cNvSpPr>
            <a:spLocks noGrp="1"/>
          </p:cNvSpPr>
          <p:nvPr>
            <p:ph idx="1"/>
          </p:nvPr>
        </p:nvSpPr>
        <p:spPr>
          <a:xfrm>
            <a:off x="913356" y="2005781"/>
            <a:ext cx="10365287" cy="3925887"/>
          </a:xfrm>
        </p:spPr>
        <p:txBody>
          <a:bodyPr>
            <a:normAutofit/>
          </a:bodyPr>
          <a:lstStyle/>
          <a:p>
            <a:pPr marL="0" indent="0">
              <a:lnSpc>
                <a:spcPct val="200000"/>
              </a:lnSpc>
              <a:buNone/>
            </a:pPr>
            <a:r>
              <a:rPr lang="en-GB" sz="2000" b="1" dirty="0">
                <a:latin typeface="Arial" panose="020B0604020202020204" pitchFamily="34" charset="0"/>
                <a:cs typeface="Arial" panose="020B0604020202020204" pitchFamily="34" charset="0"/>
              </a:rPr>
              <a:t>Divergent thinking </a:t>
            </a:r>
            <a:r>
              <a:rPr lang="en-GB" sz="2000" dirty="0">
                <a:latin typeface="Arial" panose="020B0604020202020204" pitchFamily="34" charset="0"/>
                <a:cs typeface="Arial" panose="020B0604020202020204" pitchFamily="34" charset="0"/>
              </a:rPr>
              <a:t>involves generating a wide range of possible solutions or ideas to a given problem or question. It emphasizes creativity, flexibility, and the exploration of multiple perspectives or alternatives, often used in brainstorming, artistic creation, or problem-solving tasks that have no single, definitive solution.</a:t>
            </a:r>
            <a:r>
              <a:rPr lang="en-US" sz="3200" dirty="0">
                <a:latin typeface="Arial" panose="020B0604020202020204" pitchFamily="34" charset="0"/>
                <a:cs typeface="Arial" panose="020B0604020202020204" pitchFamily="34" charset="0"/>
              </a:rPr>
              <a:t>. </a:t>
            </a:r>
          </a:p>
          <a:p>
            <a:endParaRPr lang="en-US" sz="3600" dirty="0"/>
          </a:p>
        </p:txBody>
      </p:sp>
    </p:spTree>
    <p:extLst>
      <p:ext uri="{BB962C8B-B14F-4D97-AF65-F5344CB8AC3E}">
        <p14:creationId xmlns:p14="http://schemas.microsoft.com/office/powerpoint/2010/main" val="3031611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6C3EF-54DB-8ECF-E1B4-DBA7A6F74431}"/>
              </a:ext>
            </a:extLst>
          </p:cNvPr>
          <p:cNvSpPr>
            <a:spLocks noGrp="1"/>
          </p:cNvSpPr>
          <p:nvPr>
            <p:ph type="title"/>
          </p:nvPr>
        </p:nvSpPr>
        <p:spPr>
          <a:xfrm>
            <a:off x="358219" y="365125"/>
            <a:ext cx="11481847" cy="1325563"/>
          </a:xfrm>
        </p:spPr>
        <p:txBody>
          <a:bodyPr anchor="ctr">
            <a:normAutofit/>
          </a:bodyPr>
          <a:lstStyle/>
          <a:p>
            <a:r>
              <a:rPr lang="en-US" b="1"/>
              <a:t>Divergent Thinking</a:t>
            </a:r>
          </a:p>
        </p:txBody>
      </p:sp>
      <p:sp>
        <p:nvSpPr>
          <p:cNvPr id="3" name="Content Placeholder 2">
            <a:extLst>
              <a:ext uri="{FF2B5EF4-FFF2-40B4-BE49-F238E27FC236}">
                <a16:creationId xmlns:a16="http://schemas.microsoft.com/office/drawing/2014/main" id="{A9A4D85C-51BC-3E3E-8D5C-46DCBC75F753}"/>
              </a:ext>
            </a:extLst>
          </p:cNvPr>
          <p:cNvSpPr>
            <a:spLocks noGrp="1"/>
          </p:cNvSpPr>
          <p:nvPr>
            <p:ph idx="1"/>
          </p:nvPr>
        </p:nvSpPr>
        <p:spPr>
          <a:xfrm>
            <a:off x="358219" y="1825625"/>
            <a:ext cx="5645673" cy="3575934"/>
          </a:xfrm>
        </p:spPr>
        <p:txBody>
          <a:bodyPr>
            <a:normAutofit/>
          </a:bodyPr>
          <a:lstStyle/>
          <a:p>
            <a:r>
              <a:rPr lang="en-GB" i="0" u="none" strike="noStrike">
                <a:effectLst/>
              </a:rPr>
              <a:t>Divergent thinking begins starts with a prompt that encourages critical thinking diverging towards distinct answers.</a:t>
            </a:r>
          </a:p>
          <a:p>
            <a:r>
              <a:rPr lang="en-GB" i="0" u="none" strike="noStrike">
                <a:effectLst/>
              </a:rPr>
              <a:t>Creativity plays an </a:t>
            </a:r>
            <a:r>
              <a:rPr lang="en-GB" i="0" u="sng">
                <a:effectLst/>
                <a:hlinkClick r:id="rId3">
                  <a:extLst>
                    <a:ext uri="{A12FA001-AC4F-418D-AE19-62706E023703}">
                      <ahyp:hlinkClr xmlns:ahyp="http://schemas.microsoft.com/office/drawing/2018/hyperlinkcolor" val="tx"/>
                    </a:ext>
                  </a:extLst>
                </a:hlinkClick>
              </a:rPr>
              <a:t>important role</a:t>
            </a:r>
            <a:r>
              <a:rPr lang="en-GB" i="0" u="sng">
                <a:effectLst/>
              </a:rPr>
              <a:t>.</a:t>
            </a:r>
          </a:p>
          <a:p>
            <a:r>
              <a:rPr lang="en-GB"/>
              <a:t>Typically occurs spontaneously and free-flowing</a:t>
            </a:r>
          </a:p>
          <a:p>
            <a:endParaRPr lang="en-GB" b="0" i="0" u="none" strike="noStrike">
              <a:effectLst/>
            </a:endParaRPr>
          </a:p>
          <a:p>
            <a:endParaRPr lang="en-GB"/>
          </a:p>
          <a:p>
            <a:pPr marL="0" indent="0">
              <a:buNone/>
            </a:pPr>
            <a:endParaRPr lang="en-GB" b="1" i="0" u="none" strike="noStrike">
              <a:effectLst/>
            </a:endParaRPr>
          </a:p>
        </p:txBody>
      </p:sp>
      <p:pic>
        <p:nvPicPr>
          <p:cNvPr id="2050" name="Picture 2" descr="The Rise of Creative Thinking ...">
            <a:extLst>
              <a:ext uri="{FF2B5EF4-FFF2-40B4-BE49-F238E27FC236}">
                <a16:creationId xmlns:a16="http://schemas.microsoft.com/office/drawing/2014/main" id="{AE2FAF5E-DAC0-E4E2-48F3-CCC19EC1C3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1" b="4819"/>
          <a:stretch/>
        </p:blipFill>
        <p:spPr bwMode="auto">
          <a:xfrm>
            <a:off x="6194392" y="1825625"/>
            <a:ext cx="5645673" cy="3575934"/>
          </a:xfrm>
          <a:prstGeom prst="rect">
            <a:avLst/>
          </a:prstGeom>
          <a:solidFill>
            <a:srgbClr val="FFFFFF"/>
          </a:solidFill>
        </p:spPr>
      </p:pic>
    </p:spTree>
    <p:extLst>
      <p:ext uri="{BB962C8B-B14F-4D97-AF65-F5344CB8AC3E}">
        <p14:creationId xmlns:p14="http://schemas.microsoft.com/office/powerpoint/2010/main" val="21229702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512A16-A8E4-681A-7463-3176D05864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7363C7-C5D8-DE87-DA7E-B5433B273C69}"/>
              </a:ext>
            </a:extLst>
          </p:cNvPr>
          <p:cNvSpPr>
            <a:spLocks noGrp="1"/>
          </p:cNvSpPr>
          <p:nvPr>
            <p:ph type="title"/>
          </p:nvPr>
        </p:nvSpPr>
        <p:spPr>
          <a:xfrm>
            <a:off x="1587710" y="455362"/>
            <a:ext cx="9486690" cy="1550419"/>
          </a:xfrm>
        </p:spPr>
        <p:txBody>
          <a:bodyPr>
            <a:noAutofit/>
          </a:bodyPr>
          <a:lstStyle/>
          <a:p>
            <a:pPr algn="ctr"/>
            <a:r>
              <a:rPr lang="en-US" b="1" dirty="0">
                <a:latin typeface="+mn-lt"/>
              </a:rPr>
              <a:t>Convergent Thinking</a:t>
            </a:r>
          </a:p>
        </p:txBody>
      </p:sp>
      <p:sp>
        <p:nvSpPr>
          <p:cNvPr id="3" name="Content Placeholder 2">
            <a:extLst>
              <a:ext uri="{FF2B5EF4-FFF2-40B4-BE49-F238E27FC236}">
                <a16:creationId xmlns:a16="http://schemas.microsoft.com/office/drawing/2014/main" id="{73059AF5-246C-5827-7CFD-8561C4BF0536}"/>
              </a:ext>
            </a:extLst>
          </p:cNvPr>
          <p:cNvSpPr>
            <a:spLocks noGrp="1"/>
          </p:cNvSpPr>
          <p:nvPr>
            <p:ph idx="1"/>
          </p:nvPr>
        </p:nvSpPr>
        <p:spPr>
          <a:xfrm>
            <a:off x="1253465" y="2110937"/>
            <a:ext cx="9164580" cy="3925887"/>
          </a:xfrm>
        </p:spPr>
        <p:txBody>
          <a:bodyPr>
            <a:normAutofit/>
          </a:bodyPr>
          <a:lstStyle/>
          <a:p>
            <a:r>
              <a:rPr lang="en-GB" b="1" dirty="0">
                <a:latin typeface="Arial" panose="020B0604020202020204" pitchFamily="34" charset="0"/>
                <a:cs typeface="Arial" panose="020B0604020202020204" pitchFamily="34" charset="0"/>
              </a:rPr>
              <a:t>Convergent thinking</a:t>
            </a:r>
            <a:r>
              <a:rPr lang="en-GB" dirty="0">
                <a:latin typeface="Arial" panose="020B0604020202020204" pitchFamily="34" charset="0"/>
                <a:cs typeface="Arial" panose="020B0604020202020204" pitchFamily="34" charset="0"/>
              </a:rPr>
              <a:t> refers to the cognitive process of focusing on finding a single, correct solution to a problem by narrowing down options and applying logical reasoning.</a:t>
            </a:r>
          </a:p>
          <a:p>
            <a:r>
              <a:rPr lang="en-GB" dirty="0">
                <a:latin typeface="Arial" panose="020B0604020202020204" pitchFamily="34" charset="0"/>
                <a:cs typeface="Arial" panose="020B0604020202020204" pitchFamily="34" charset="0"/>
              </a:rPr>
              <a:t> It is typically used in situations where there is a clear, defined answer, such as solving mathematical equations or answering factual questions.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4439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95EC4-82AF-A684-42C0-B83F59695676}"/>
              </a:ext>
            </a:extLst>
          </p:cNvPr>
          <p:cNvSpPr>
            <a:spLocks noGrp="1"/>
          </p:cNvSpPr>
          <p:nvPr>
            <p:ph type="title"/>
          </p:nvPr>
        </p:nvSpPr>
        <p:spPr>
          <a:xfrm>
            <a:off x="358219" y="365125"/>
            <a:ext cx="11481847" cy="1325563"/>
          </a:xfrm>
        </p:spPr>
        <p:txBody>
          <a:bodyPr anchor="ctr">
            <a:normAutofit/>
          </a:bodyPr>
          <a:lstStyle/>
          <a:p>
            <a:r>
              <a:rPr lang="en-US" b="1"/>
              <a:t>Convergent Thinking </a:t>
            </a:r>
          </a:p>
        </p:txBody>
      </p:sp>
      <p:sp>
        <p:nvSpPr>
          <p:cNvPr id="3" name="Content Placeholder 2">
            <a:extLst>
              <a:ext uri="{FF2B5EF4-FFF2-40B4-BE49-F238E27FC236}">
                <a16:creationId xmlns:a16="http://schemas.microsoft.com/office/drawing/2014/main" id="{5B7720FE-52E9-5DF0-934F-1E5D9725F888}"/>
              </a:ext>
            </a:extLst>
          </p:cNvPr>
          <p:cNvSpPr>
            <a:spLocks noGrp="1"/>
          </p:cNvSpPr>
          <p:nvPr>
            <p:ph idx="1"/>
          </p:nvPr>
        </p:nvSpPr>
        <p:spPr>
          <a:xfrm>
            <a:off x="358219" y="1825625"/>
            <a:ext cx="7903942" cy="3575934"/>
          </a:xfrm>
        </p:spPr>
        <p:txBody>
          <a:bodyPr>
            <a:normAutofit/>
          </a:bodyPr>
          <a:lstStyle/>
          <a:p>
            <a:r>
              <a:rPr lang="en-GB" sz="2600" b="0" i="0" u="none" strike="noStrike">
                <a:effectLst/>
              </a:rPr>
              <a:t>Joy Paul Guilford in 1967 coined convergent thinking.</a:t>
            </a:r>
          </a:p>
          <a:p>
            <a:r>
              <a:rPr lang="en-GB" sz="2600"/>
              <a:t>Attempting to find a best, single solution to a given problem. </a:t>
            </a:r>
          </a:p>
          <a:p>
            <a:pPr marL="0" indent="0">
              <a:buNone/>
            </a:pPr>
            <a:r>
              <a:rPr lang="en-GB" sz="2600" b="0" i="0" u="none" strike="noStrike">
                <a:effectLst/>
              </a:rPr>
              <a:t>Examples include: </a:t>
            </a:r>
          </a:p>
          <a:p>
            <a:r>
              <a:rPr lang="en-GB" sz="2600"/>
              <a:t>Multiple Choice Tests</a:t>
            </a:r>
          </a:p>
          <a:p>
            <a:r>
              <a:rPr lang="en-GB" sz="2600" b="0" i="0" u="none" strike="noStrike">
                <a:effectLst/>
              </a:rPr>
              <a:t>Quizzes</a:t>
            </a:r>
          </a:p>
          <a:p>
            <a:r>
              <a:rPr lang="en-GB" sz="2600"/>
              <a:t>Tests</a:t>
            </a:r>
          </a:p>
          <a:p>
            <a:endParaRPr lang="en-GB" sz="2600"/>
          </a:p>
          <a:p>
            <a:pPr marL="0" indent="0">
              <a:buNone/>
            </a:pPr>
            <a:endParaRPr lang="en-GB" sz="2600" b="0" i="0" u="none" strike="noStrike">
              <a:effectLst/>
            </a:endParaRPr>
          </a:p>
          <a:p>
            <a:endParaRPr lang="en-US" sz="2600"/>
          </a:p>
        </p:txBody>
      </p:sp>
      <p:pic>
        <p:nvPicPr>
          <p:cNvPr id="1026" name="Picture 2" descr="Person Thinking Icon Images – Browse ...">
            <a:extLst>
              <a:ext uri="{FF2B5EF4-FFF2-40B4-BE49-F238E27FC236}">
                <a16:creationId xmlns:a16="http://schemas.microsoft.com/office/drawing/2014/main" id="{82DE7C92-31F8-0524-D6A7-7A65E278CD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359" r="1" b="1"/>
          <a:stretch/>
        </p:blipFill>
        <p:spPr bwMode="auto">
          <a:xfrm>
            <a:off x="8452661" y="1825625"/>
            <a:ext cx="3387404" cy="3575934"/>
          </a:xfrm>
          <a:prstGeom prst="rect">
            <a:avLst/>
          </a:prstGeom>
          <a:solidFill>
            <a:srgbClr val="FFFFFF"/>
          </a:solidFill>
        </p:spPr>
      </p:pic>
    </p:spTree>
    <p:extLst>
      <p:ext uri="{BB962C8B-B14F-4D97-AF65-F5344CB8AC3E}">
        <p14:creationId xmlns:p14="http://schemas.microsoft.com/office/powerpoint/2010/main" val="18188160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Beyond facts: divergent thinking - Ness Labs">
            <a:extLst>
              <a:ext uri="{FF2B5EF4-FFF2-40B4-BE49-F238E27FC236}">
                <a16:creationId xmlns:a16="http://schemas.microsoft.com/office/drawing/2014/main" id="{5944CFE2-79AA-CA66-8481-E34953423DC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5"/>
          <a:stretch/>
        </p:blipFill>
        <p:spPr bwMode="auto">
          <a:xfrm>
            <a:off x="20" y="10"/>
            <a:ext cx="12188932"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27416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EA2D0-AF33-AF18-96FB-483CEDF43578}"/>
              </a:ext>
            </a:extLst>
          </p:cNvPr>
          <p:cNvSpPr>
            <a:spLocks noGrp="1"/>
          </p:cNvSpPr>
          <p:nvPr>
            <p:ph type="title"/>
          </p:nvPr>
        </p:nvSpPr>
        <p:spPr/>
        <p:txBody>
          <a:bodyPr/>
          <a:lstStyle/>
          <a:p>
            <a:r>
              <a:rPr lang="en-GB" b="1" dirty="0">
                <a:latin typeface="+mn-lt"/>
              </a:rPr>
              <a:t>Examples of Divergent Thinking </a:t>
            </a:r>
          </a:p>
        </p:txBody>
      </p:sp>
      <p:sp>
        <p:nvSpPr>
          <p:cNvPr id="3" name="Content Placeholder 2">
            <a:extLst>
              <a:ext uri="{FF2B5EF4-FFF2-40B4-BE49-F238E27FC236}">
                <a16:creationId xmlns:a16="http://schemas.microsoft.com/office/drawing/2014/main" id="{46870B7B-4A73-7F04-FEC4-3D0DD1B118AF}"/>
              </a:ext>
            </a:extLst>
          </p:cNvPr>
          <p:cNvSpPr>
            <a:spLocks noGrp="1"/>
          </p:cNvSpPr>
          <p:nvPr>
            <p:ph idx="1"/>
          </p:nvPr>
        </p:nvSpPr>
        <p:spPr/>
        <p:txBody>
          <a:bodyPr>
            <a:normAutofit fontScale="77500" lnSpcReduction="20000"/>
          </a:bodyPr>
          <a:lstStyle/>
          <a:p>
            <a:pPr>
              <a:lnSpc>
                <a:spcPct val="200000"/>
              </a:lnSpc>
            </a:pPr>
            <a:r>
              <a:rPr lang="en-GB" dirty="0"/>
              <a:t>Brainstorming </a:t>
            </a:r>
          </a:p>
          <a:p>
            <a:pPr>
              <a:lnSpc>
                <a:spcPct val="200000"/>
              </a:lnSpc>
            </a:pPr>
            <a:r>
              <a:rPr lang="en-GB" dirty="0"/>
              <a:t>Mind mapping </a:t>
            </a:r>
          </a:p>
          <a:p>
            <a:pPr>
              <a:lnSpc>
                <a:spcPct val="200000"/>
              </a:lnSpc>
            </a:pPr>
            <a:r>
              <a:rPr lang="en-GB" dirty="0"/>
              <a:t>Creative Drawing</a:t>
            </a:r>
          </a:p>
          <a:p>
            <a:pPr>
              <a:lnSpc>
                <a:spcPct val="200000"/>
              </a:lnSpc>
            </a:pPr>
            <a:r>
              <a:rPr lang="en-GB" dirty="0"/>
              <a:t>Reverse Thinking (Reversing the problem) </a:t>
            </a:r>
          </a:p>
          <a:p>
            <a:pPr>
              <a:lnSpc>
                <a:spcPct val="200000"/>
              </a:lnSpc>
            </a:pPr>
            <a:r>
              <a:rPr lang="en-GB" dirty="0"/>
              <a:t>Idea Cards </a:t>
            </a:r>
          </a:p>
        </p:txBody>
      </p:sp>
    </p:spTree>
    <p:extLst>
      <p:ext uri="{BB962C8B-B14F-4D97-AF65-F5344CB8AC3E}">
        <p14:creationId xmlns:p14="http://schemas.microsoft.com/office/powerpoint/2010/main" val="13148581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F0B80-5FF7-9AC2-F5C7-48D99A545C40}"/>
              </a:ext>
            </a:extLst>
          </p:cNvPr>
          <p:cNvSpPr>
            <a:spLocks noGrp="1"/>
          </p:cNvSpPr>
          <p:nvPr>
            <p:ph type="title"/>
          </p:nvPr>
        </p:nvSpPr>
        <p:spPr/>
        <p:txBody>
          <a:bodyPr/>
          <a:lstStyle/>
          <a:p>
            <a:pPr algn="ctr"/>
            <a:r>
              <a:rPr lang="en-GB" dirty="0"/>
              <a:t>Examples of Convergent Thinking </a:t>
            </a:r>
          </a:p>
        </p:txBody>
      </p:sp>
      <p:sp>
        <p:nvSpPr>
          <p:cNvPr id="3" name="Content Placeholder 2">
            <a:extLst>
              <a:ext uri="{FF2B5EF4-FFF2-40B4-BE49-F238E27FC236}">
                <a16:creationId xmlns:a16="http://schemas.microsoft.com/office/drawing/2014/main" id="{278B0617-2903-EEB2-1F21-0534E78E6EF1}"/>
              </a:ext>
            </a:extLst>
          </p:cNvPr>
          <p:cNvSpPr>
            <a:spLocks noGrp="1"/>
          </p:cNvSpPr>
          <p:nvPr>
            <p:ph idx="1"/>
          </p:nvPr>
        </p:nvSpPr>
        <p:spPr/>
        <p:txBody>
          <a:bodyPr>
            <a:normAutofit fontScale="77500" lnSpcReduction="20000"/>
          </a:bodyPr>
          <a:lstStyle/>
          <a:p>
            <a:pPr>
              <a:lnSpc>
                <a:spcPct val="200000"/>
              </a:lnSpc>
            </a:pPr>
            <a:r>
              <a:rPr lang="en-GB" dirty="0"/>
              <a:t>Decision-Making Scenarios </a:t>
            </a:r>
          </a:p>
          <a:p>
            <a:pPr>
              <a:lnSpc>
                <a:spcPct val="200000"/>
              </a:lnSpc>
            </a:pPr>
            <a:r>
              <a:rPr lang="en-GB" dirty="0"/>
              <a:t>Ranking and Prioritising </a:t>
            </a:r>
          </a:p>
          <a:p>
            <a:pPr>
              <a:lnSpc>
                <a:spcPct val="200000"/>
              </a:lnSpc>
            </a:pPr>
            <a:r>
              <a:rPr lang="en-GB" dirty="0"/>
              <a:t>SWOT Analysis</a:t>
            </a:r>
          </a:p>
          <a:p>
            <a:pPr>
              <a:lnSpc>
                <a:spcPct val="200000"/>
              </a:lnSpc>
            </a:pPr>
            <a:r>
              <a:rPr lang="en-GB" dirty="0"/>
              <a:t>Contrasting and Comparting </a:t>
            </a:r>
          </a:p>
          <a:p>
            <a:pPr>
              <a:lnSpc>
                <a:spcPct val="200000"/>
              </a:lnSpc>
            </a:pPr>
            <a:r>
              <a:rPr lang="en-GB" dirty="0"/>
              <a:t>Evaluation Existing Solution </a:t>
            </a:r>
          </a:p>
        </p:txBody>
      </p:sp>
    </p:spTree>
    <p:extLst>
      <p:ext uri="{BB962C8B-B14F-4D97-AF65-F5344CB8AC3E}">
        <p14:creationId xmlns:p14="http://schemas.microsoft.com/office/powerpoint/2010/main" val="24429200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A6A46-78FB-E163-85FF-0527CBE3C709}"/>
              </a:ext>
            </a:extLst>
          </p:cNvPr>
          <p:cNvSpPr>
            <a:spLocks noGrp="1"/>
          </p:cNvSpPr>
          <p:nvPr>
            <p:ph type="title"/>
          </p:nvPr>
        </p:nvSpPr>
        <p:spPr/>
        <p:txBody>
          <a:bodyPr>
            <a:normAutofit/>
          </a:bodyPr>
          <a:lstStyle/>
          <a:p>
            <a:pPr algn="ctr"/>
            <a:r>
              <a:rPr lang="en-GB" b="1" dirty="0">
                <a:latin typeface="+mn-lt"/>
              </a:rPr>
              <a:t>Divergent and Convergent thinking: </a:t>
            </a:r>
            <a:br>
              <a:rPr lang="en-GB" b="1" dirty="0">
                <a:latin typeface="+mn-lt"/>
              </a:rPr>
            </a:br>
            <a:r>
              <a:rPr lang="en-GB" b="1" dirty="0">
                <a:latin typeface="+mn-lt"/>
              </a:rPr>
              <a:t>A Case Study </a:t>
            </a:r>
          </a:p>
        </p:txBody>
      </p:sp>
      <p:sp>
        <p:nvSpPr>
          <p:cNvPr id="3" name="Content Placeholder 2">
            <a:extLst>
              <a:ext uri="{FF2B5EF4-FFF2-40B4-BE49-F238E27FC236}">
                <a16:creationId xmlns:a16="http://schemas.microsoft.com/office/drawing/2014/main" id="{B0CB18CA-4E9F-A276-99D5-671C409C2307}"/>
              </a:ext>
            </a:extLst>
          </p:cNvPr>
          <p:cNvSpPr>
            <a:spLocks noGrp="1"/>
          </p:cNvSpPr>
          <p:nvPr>
            <p:ph idx="1"/>
          </p:nvPr>
        </p:nvSpPr>
        <p:spPr/>
        <p:txBody>
          <a:bodyPr>
            <a:normAutofit fontScale="40000" lnSpcReduction="20000"/>
          </a:bodyPr>
          <a:lstStyle/>
          <a:p>
            <a:pPr marL="0" indent="0">
              <a:lnSpc>
                <a:spcPct val="150000"/>
              </a:lnSpc>
              <a:buNone/>
            </a:pPr>
            <a:r>
              <a:rPr lang="en-GB" sz="4500" dirty="0"/>
              <a:t>Mrs. Thompson is an 80-year-old woman living alone in her own home. She has been experiencing a decline in physical health, limited mobility, and occasional feelings of loneliness. While she is in relatively good mental health, her overall wellbeing is compromised due to these challenges. A group of students, tasked with improving Mrs. Thompson's wellbeing, is asked to apply divergent thinking to generate creative and holistic solutions.</a:t>
            </a:r>
          </a:p>
          <a:p>
            <a:pPr marL="0" indent="0">
              <a:lnSpc>
                <a:spcPct val="150000"/>
              </a:lnSpc>
              <a:buNone/>
            </a:pPr>
            <a:endParaRPr lang="en-GB" sz="4500" dirty="0"/>
          </a:p>
          <a:p>
            <a:pPr marL="0" indent="0">
              <a:lnSpc>
                <a:spcPct val="150000"/>
              </a:lnSpc>
              <a:buNone/>
            </a:pPr>
            <a:r>
              <a:rPr lang="en-GB" sz="4500" b="1" dirty="0"/>
              <a:t>Students are required to use </a:t>
            </a:r>
            <a:r>
              <a:rPr lang="en-GB" sz="4500" b="1" dirty="0">
                <a:solidFill>
                  <a:srgbClr val="FF0000"/>
                </a:solidFill>
              </a:rPr>
              <a:t>divergent</a:t>
            </a:r>
            <a:r>
              <a:rPr lang="en-GB" sz="4500" b="1" dirty="0"/>
              <a:t> and </a:t>
            </a:r>
            <a:r>
              <a:rPr lang="en-GB" sz="4500" b="1" dirty="0">
                <a:solidFill>
                  <a:srgbClr val="0070C0"/>
                </a:solidFill>
              </a:rPr>
              <a:t>convergent </a:t>
            </a:r>
            <a:r>
              <a:rPr lang="en-GB" sz="4500" b="1" dirty="0"/>
              <a:t>thinking (techniques covered within previous slides) to provide ideas of how to improve Mrs. Thompson’s wellbeing. Please refer to he Age UK report on the Moodle page week 2.</a:t>
            </a:r>
          </a:p>
          <a:p>
            <a:pPr marL="0" indent="0">
              <a:lnSpc>
                <a:spcPct val="150000"/>
              </a:lnSpc>
              <a:buNone/>
            </a:pPr>
            <a:endParaRPr lang="en-GB" dirty="0"/>
          </a:p>
        </p:txBody>
      </p:sp>
    </p:spTree>
    <p:extLst>
      <p:ext uri="{BB962C8B-B14F-4D97-AF65-F5344CB8AC3E}">
        <p14:creationId xmlns:p14="http://schemas.microsoft.com/office/powerpoint/2010/main" val="42623854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93338-5C5E-CFF7-9E5C-935B7A5411CA}"/>
              </a:ext>
            </a:extLst>
          </p:cNvPr>
          <p:cNvSpPr>
            <a:spLocks noGrp="1"/>
          </p:cNvSpPr>
          <p:nvPr>
            <p:ph type="title"/>
          </p:nvPr>
        </p:nvSpPr>
        <p:spPr/>
        <p:txBody>
          <a:bodyPr/>
          <a:lstStyle/>
          <a:p>
            <a:pPr algn="ctr"/>
            <a:r>
              <a:rPr lang="en-GB" b="1" dirty="0">
                <a:latin typeface="+mn-lt"/>
              </a:rPr>
              <a:t>Module Recap so far</a:t>
            </a:r>
          </a:p>
        </p:txBody>
      </p:sp>
      <p:sp>
        <p:nvSpPr>
          <p:cNvPr id="3" name="Content Placeholder 2">
            <a:extLst>
              <a:ext uri="{FF2B5EF4-FFF2-40B4-BE49-F238E27FC236}">
                <a16:creationId xmlns:a16="http://schemas.microsoft.com/office/drawing/2014/main" id="{7D0BBDC5-94B2-4685-B64B-60106B6E670D}"/>
              </a:ext>
            </a:extLst>
          </p:cNvPr>
          <p:cNvSpPr>
            <a:spLocks noGrp="1"/>
          </p:cNvSpPr>
          <p:nvPr>
            <p:ph idx="1"/>
          </p:nvPr>
        </p:nvSpPr>
        <p:spPr/>
        <p:txBody>
          <a:bodyPr>
            <a:normAutofit/>
          </a:bodyPr>
          <a:lstStyle/>
          <a:p>
            <a:pPr>
              <a:lnSpc>
                <a:spcPct val="150000"/>
              </a:lnSpc>
            </a:pPr>
            <a:r>
              <a:rPr lang="en-GB" sz="2400" dirty="0"/>
              <a:t>What is creativity and why is it important?</a:t>
            </a:r>
          </a:p>
          <a:p>
            <a:pPr>
              <a:lnSpc>
                <a:spcPct val="150000"/>
              </a:lnSpc>
            </a:pPr>
            <a:r>
              <a:rPr lang="en-GB" sz="2400" dirty="0"/>
              <a:t>Can you provide an explanation of one of the models covered within the lesson? </a:t>
            </a:r>
          </a:p>
          <a:p>
            <a:pPr>
              <a:lnSpc>
                <a:spcPct val="150000"/>
              </a:lnSpc>
            </a:pPr>
            <a:r>
              <a:rPr lang="en-GB" sz="2400" dirty="0"/>
              <a:t>What is the difference between convergent and divergent thinking? </a:t>
            </a:r>
          </a:p>
          <a:p>
            <a:pPr>
              <a:lnSpc>
                <a:spcPct val="150000"/>
              </a:lnSpc>
            </a:pPr>
            <a:r>
              <a:rPr lang="en-GB" sz="2400" dirty="0"/>
              <a:t>What are the strengths and weaknesses of convergent and divergent thinking? </a:t>
            </a:r>
          </a:p>
          <a:p>
            <a:pPr>
              <a:lnSpc>
                <a:spcPct val="150000"/>
              </a:lnSpc>
            </a:pPr>
            <a:r>
              <a:rPr lang="en-GB" sz="2400" dirty="0"/>
              <a:t>How can creativity impact wellbeing? </a:t>
            </a:r>
          </a:p>
        </p:txBody>
      </p:sp>
    </p:spTree>
    <p:extLst>
      <p:ext uri="{BB962C8B-B14F-4D97-AF65-F5344CB8AC3E}">
        <p14:creationId xmlns:p14="http://schemas.microsoft.com/office/powerpoint/2010/main" val="31806314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520C4-2DCB-AFC5-B4F7-C02E7E6A8101}"/>
              </a:ext>
            </a:extLst>
          </p:cNvPr>
          <p:cNvSpPr>
            <a:spLocks noGrp="1"/>
          </p:cNvSpPr>
          <p:nvPr>
            <p:ph type="title"/>
          </p:nvPr>
        </p:nvSpPr>
        <p:spPr>
          <a:xfrm>
            <a:off x="301657" y="1420926"/>
            <a:ext cx="11594969" cy="1325563"/>
          </a:xfrm>
        </p:spPr>
        <p:txBody>
          <a:bodyPr numCol="1" anchor="ctr">
            <a:normAutofit/>
          </a:bodyPr>
          <a:lstStyle/>
          <a:p>
            <a:r>
              <a:rPr lang="en-GB" altLang="en-GB"/>
              <a:t>Resourcefulness within HSC </a:t>
            </a:r>
          </a:p>
        </p:txBody>
      </p:sp>
      <p:graphicFrame>
        <p:nvGraphicFramePr>
          <p:cNvPr id="5" name="Content Placeholder 2">
            <a:extLst>
              <a:ext uri="{FF2B5EF4-FFF2-40B4-BE49-F238E27FC236}">
                <a16:creationId xmlns:a16="http://schemas.microsoft.com/office/drawing/2014/main" id="{65FD069C-78BD-C9CE-BE8E-58C7BB67A7D8}"/>
              </a:ext>
            </a:extLst>
          </p:cNvPr>
          <p:cNvGraphicFramePr>
            <a:graphicFrameLocks noGrp="1"/>
          </p:cNvGraphicFramePr>
          <p:nvPr>
            <p:ph idx="1"/>
            <p:extLst>
              <p:ext uri="{D42A27DB-BD31-4B8C-83A1-F6EECF244321}">
                <p14:modId xmlns:p14="http://schemas.microsoft.com/office/powerpoint/2010/main" val="1353026171"/>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26902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9D462-E4F4-23E8-D987-7AA79DFB148B}"/>
              </a:ext>
            </a:extLst>
          </p:cNvPr>
          <p:cNvSpPr>
            <a:spLocks noGrp="1"/>
          </p:cNvSpPr>
          <p:nvPr>
            <p:ph type="title"/>
          </p:nvPr>
        </p:nvSpPr>
        <p:spPr>
          <a:xfrm>
            <a:off x="479394" y="1070800"/>
            <a:ext cx="3939688" cy="5583126"/>
          </a:xfrm>
        </p:spPr>
        <p:txBody>
          <a:bodyPr numCol="1">
            <a:normAutofit/>
          </a:bodyPr>
          <a:lstStyle/>
          <a:p>
            <a:pPr algn="r"/>
            <a:r>
              <a:rPr lang="en-GB" altLang="en-GB" sz="5600"/>
              <a:t>Resources within HSC</a:t>
            </a:r>
          </a:p>
        </p:txBody>
      </p:sp>
      <p:graphicFrame>
        <p:nvGraphicFramePr>
          <p:cNvPr id="5" name="Content Placeholder 2">
            <a:extLst>
              <a:ext uri="{FF2B5EF4-FFF2-40B4-BE49-F238E27FC236}">
                <a16:creationId xmlns:a16="http://schemas.microsoft.com/office/drawing/2014/main" id="{30CC3021-A41B-A0FB-5705-C8DBC9E94380}"/>
              </a:ext>
            </a:extLst>
          </p:cNvPr>
          <p:cNvGraphicFramePr>
            <a:graphicFrameLocks noGrp="1"/>
          </p:cNvGraphicFramePr>
          <p:nvPr>
            <p:ph idx="1"/>
            <p:extLst>
              <p:ext uri="{D42A27DB-BD31-4B8C-83A1-F6EECF244321}">
                <p14:modId xmlns:p14="http://schemas.microsoft.com/office/powerpoint/2010/main" val="2302568144"/>
              </p:ext>
            </p:extLst>
          </p:nvPr>
        </p:nvGraphicFramePr>
        <p:xfrm>
          <a:off x="4784444" y="98526"/>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76565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31336-F080-F39A-6BED-81E77007EA88}"/>
              </a:ext>
            </a:extLst>
          </p:cNvPr>
          <p:cNvSpPr>
            <a:spLocks noGrp="1"/>
          </p:cNvSpPr>
          <p:nvPr>
            <p:ph type="title"/>
          </p:nvPr>
        </p:nvSpPr>
        <p:spPr>
          <a:xfrm>
            <a:off x="479394" y="1070800"/>
            <a:ext cx="3939688" cy="5583126"/>
          </a:xfrm>
        </p:spPr>
        <p:txBody>
          <a:bodyPr numCol="1">
            <a:normAutofit/>
          </a:bodyPr>
          <a:lstStyle/>
          <a:p>
            <a:pPr algn="r"/>
            <a:r>
              <a:rPr lang="en-GB" altLang="en-GB" sz="5000"/>
              <a:t>Technology Resource</a:t>
            </a:r>
          </a:p>
        </p:txBody>
      </p:sp>
      <p:graphicFrame>
        <p:nvGraphicFramePr>
          <p:cNvPr id="5" name="Content Placeholder 2">
            <a:extLst>
              <a:ext uri="{FF2B5EF4-FFF2-40B4-BE49-F238E27FC236}">
                <a16:creationId xmlns:a16="http://schemas.microsoft.com/office/drawing/2014/main" id="{F297B8BF-1F7E-66C0-A7E8-8F19AA5EF59C}"/>
              </a:ext>
            </a:extLst>
          </p:cNvPr>
          <p:cNvGraphicFramePr>
            <a:graphicFrameLocks noGrp="1"/>
          </p:cNvGraphicFramePr>
          <p:nvPr>
            <p:ph idx="1"/>
            <p:extLst>
              <p:ext uri="{D42A27DB-BD31-4B8C-83A1-F6EECF244321}">
                <p14:modId xmlns:p14="http://schemas.microsoft.com/office/powerpoint/2010/main" val="1662808912"/>
              </p:ext>
            </p:extLst>
          </p:nvPr>
        </p:nvGraphicFramePr>
        <p:xfrm>
          <a:off x="5039087" y="272146"/>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01366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02DB-9B2F-CB7C-0F0D-00FC8129CC22}"/>
              </a:ext>
            </a:extLst>
          </p:cNvPr>
          <p:cNvSpPr>
            <a:spLocks noGrp="1"/>
          </p:cNvSpPr>
          <p:nvPr>
            <p:ph type="title"/>
          </p:nvPr>
        </p:nvSpPr>
        <p:spPr>
          <a:xfrm>
            <a:off x="301657" y="1420926"/>
            <a:ext cx="11594969" cy="1325563"/>
          </a:xfrm>
        </p:spPr>
        <p:txBody>
          <a:bodyPr numCol="1" anchor="ctr">
            <a:normAutofit/>
          </a:bodyPr>
          <a:lstStyle/>
          <a:p>
            <a:r>
              <a:rPr lang="en-GB" altLang="en-GB"/>
              <a:t>Leveraging Technology</a:t>
            </a:r>
            <a:br>
              <a:rPr lang="en-GB" altLang="en-GB"/>
            </a:br>
            <a:endParaRPr lang="en-GB" altLang="en-GB"/>
          </a:p>
        </p:txBody>
      </p:sp>
      <p:graphicFrame>
        <p:nvGraphicFramePr>
          <p:cNvPr id="5" name="Content Placeholder 2">
            <a:extLst>
              <a:ext uri="{FF2B5EF4-FFF2-40B4-BE49-F238E27FC236}">
                <a16:creationId xmlns:a16="http://schemas.microsoft.com/office/drawing/2014/main" id="{692A0BCD-2A1A-AF90-1902-BE8D6721CD43}"/>
              </a:ext>
            </a:extLst>
          </p:cNvPr>
          <p:cNvGraphicFramePr>
            <a:graphicFrameLocks noGrp="1"/>
          </p:cNvGraphicFramePr>
          <p:nvPr>
            <p:ph idx="1"/>
            <p:extLst>
              <p:ext uri="{D42A27DB-BD31-4B8C-83A1-F6EECF244321}">
                <p14:modId xmlns:p14="http://schemas.microsoft.com/office/powerpoint/2010/main" val="3181133059"/>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3319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title="How we're using technology to improve healthcare">
            <a:hlinkClick r:id="" action="ppaction://media"/>
            <a:extLst>
              <a:ext uri="{FF2B5EF4-FFF2-40B4-BE49-F238E27FC236}">
                <a16:creationId xmlns:a16="http://schemas.microsoft.com/office/drawing/2014/main" id="{DB29F961-921C-A5FF-5EB3-F374421448B0}"/>
              </a:ext>
            </a:extLst>
          </p:cNvPr>
          <p:cNvPicPr>
            <a:picLocks noGrp="1" noRot="1" noChangeAspect="1"/>
          </p:cNvPicPr>
          <p:nvPr>
            <p:ph idx="1"/>
            <a:videoFile r:link="rId1"/>
          </p:nvPr>
        </p:nvPicPr>
        <p:blipFill>
          <a:blip r:embed="rId4"/>
          <a:stretch>
            <a:fillRect/>
          </a:stretch>
        </p:blipFill>
        <p:spPr>
          <a:xfrm>
            <a:off x="1960147" y="601883"/>
            <a:ext cx="8271706" cy="4673058"/>
          </a:xfrm>
          <a:prstGeom prst="rect">
            <a:avLst/>
          </a:prstGeom>
        </p:spPr>
      </p:pic>
    </p:spTree>
    <p:extLst>
      <p:ext uri="{BB962C8B-B14F-4D97-AF65-F5344CB8AC3E}">
        <p14:creationId xmlns:p14="http://schemas.microsoft.com/office/powerpoint/2010/main" val="1831011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2A05F-1FC7-BF42-BA24-FA54153C9940}"/>
              </a:ext>
            </a:extLst>
          </p:cNvPr>
          <p:cNvSpPr>
            <a:spLocks noGrp="1"/>
          </p:cNvSpPr>
          <p:nvPr>
            <p:ph type="title"/>
          </p:nvPr>
        </p:nvSpPr>
        <p:spPr>
          <a:xfrm>
            <a:off x="358219" y="365125"/>
            <a:ext cx="11481847" cy="1325563"/>
          </a:xfrm>
        </p:spPr>
        <p:txBody>
          <a:bodyPr numCol="1" anchor="ctr">
            <a:normAutofit/>
          </a:bodyPr>
          <a:lstStyle/>
          <a:p>
            <a:r>
              <a:rPr lang="en-GB" altLang="en-GB"/>
              <a:t>Maximizing Human Resources</a:t>
            </a:r>
          </a:p>
        </p:txBody>
      </p:sp>
      <p:graphicFrame>
        <p:nvGraphicFramePr>
          <p:cNvPr id="5" name="Content Placeholder 2">
            <a:extLst>
              <a:ext uri="{FF2B5EF4-FFF2-40B4-BE49-F238E27FC236}">
                <a16:creationId xmlns:a16="http://schemas.microsoft.com/office/drawing/2014/main" id="{360BDC9A-DCD3-F244-1FEC-0F96F4E3A913}"/>
              </a:ext>
            </a:extLst>
          </p:cNvPr>
          <p:cNvGraphicFramePr>
            <a:graphicFrameLocks noGrp="1"/>
          </p:cNvGraphicFramePr>
          <p:nvPr>
            <p:ph idx="1"/>
            <p:extLst>
              <p:ext uri="{D42A27DB-BD31-4B8C-83A1-F6EECF244321}">
                <p14:modId xmlns:p14="http://schemas.microsoft.com/office/powerpoint/2010/main" val="1178376206"/>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09105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5B4AE-AEB3-4571-92F1-6EA741BA5B27}"/>
              </a:ext>
            </a:extLst>
          </p:cNvPr>
          <p:cNvSpPr>
            <a:spLocks noGrp="1"/>
          </p:cNvSpPr>
          <p:nvPr>
            <p:ph type="title"/>
          </p:nvPr>
        </p:nvSpPr>
        <p:spPr>
          <a:xfrm>
            <a:off x="457200" y="1598246"/>
            <a:ext cx="4412419" cy="3626217"/>
          </a:xfrm>
        </p:spPr>
        <p:txBody>
          <a:bodyPr vert="horz" lIns="91440" tIns="45720" rIns="91440" bIns="45720" numCol="1" rtlCol="0" anchor="t">
            <a:normAutofit/>
          </a:bodyPr>
          <a:lstStyle/>
          <a:p>
            <a:pPr algn="r"/>
            <a:r>
              <a:rPr lang="en-US" sz="5000" b="1" i="0" kern="1200" cap="all" baseline="0" dirty="0">
                <a:solidFill>
                  <a:schemeClr val="bg1"/>
                </a:solidFill>
                <a:latin typeface="+mj-lt"/>
                <a:ea typeface="+mj-ea"/>
                <a:cs typeface="+mj-cs"/>
              </a:rPr>
              <a:t>Human Resource: NHS (England) Vision </a:t>
            </a:r>
          </a:p>
        </p:txBody>
      </p:sp>
      <p:pic>
        <p:nvPicPr>
          <p:cNvPr id="5" name="Content Placeholder 4">
            <a:extLst>
              <a:ext uri="{FF2B5EF4-FFF2-40B4-BE49-F238E27FC236}">
                <a16:creationId xmlns:a16="http://schemas.microsoft.com/office/drawing/2014/main" id="{10F6B480-5CBA-4907-B863-ED8DCE268BBA}"/>
              </a:ext>
            </a:extLst>
          </p:cNvPr>
          <p:cNvPicPr>
            <a:picLocks noGrp="1" noChangeAspect="1"/>
          </p:cNvPicPr>
          <p:nvPr>
            <p:ph idx="1"/>
          </p:nvPr>
        </p:nvPicPr>
        <p:blipFill>
          <a:blip r:embed="rId3"/>
          <a:stretch>
            <a:fillRect/>
          </a:stretch>
        </p:blipFill>
        <p:spPr>
          <a:xfrm>
            <a:off x="3141444" y="0"/>
            <a:ext cx="5555930" cy="5603418"/>
          </a:xfrm>
          <a:prstGeom prst="rect">
            <a:avLst/>
          </a:prstGeom>
        </p:spPr>
      </p:pic>
    </p:spTree>
    <p:extLst>
      <p:ext uri="{BB962C8B-B14F-4D97-AF65-F5344CB8AC3E}">
        <p14:creationId xmlns:p14="http://schemas.microsoft.com/office/powerpoint/2010/main" val="8805276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C3C86-F22B-34A8-4FB9-BF0C65206EC4}"/>
              </a:ext>
            </a:extLst>
          </p:cNvPr>
          <p:cNvSpPr>
            <a:spLocks noGrp="1"/>
          </p:cNvSpPr>
          <p:nvPr>
            <p:ph type="title"/>
          </p:nvPr>
        </p:nvSpPr>
        <p:spPr>
          <a:xfrm>
            <a:off x="358219" y="365125"/>
            <a:ext cx="11481847" cy="1325563"/>
          </a:xfrm>
        </p:spPr>
        <p:txBody>
          <a:bodyPr numCol="1" anchor="ctr">
            <a:normAutofit/>
          </a:bodyPr>
          <a:lstStyle/>
          <a:p>
            <a:r>
              <a:rPr lang="en-GB" altLang="en-GB"/>
              <a:t>Financial Resource Management</a:t>
            </a:r>
          </a:p>
        </p:txBody>
      </p:sp>
      <p:graphicFrame>
        <p:nvGraphicFramePr>
          <p:cNvPr id="5" name="Content Placeholder 2">
            <a:extLst>
              <a:ext uri="{FF2B5EF4-FFF2-40B4-BE49-F238E27FC236}">
                <a16:creationId xmlns:a16="http://schemas.microsoft.com/office/drawing/2014/main" id="{EAE51C28-90F7-2D56-31A6-9AB082BCF255}"/>
              </a:ext>
            </a:extLst>
          </p:cNvPr>
          <p:cNvGraphicFramePr>
            <a:graphicFrameLocks noGrp="1"/>
          </p:cNvGraphicFramePr>
          <p:nvPr>
            <p:ph idx="1"/>
            <p:extLst>
              <p:ext uri="{D42A27DB-BD31-4B8C-83A1-F6EECF244321}">
                <p14:modId xmlns:p14="http://schemas.microsoft.com/office/powerpoint/2010/main" val="3753988670"/>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76428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33DB0-72D3-60D8-93FB-77B4D0FBC3F3}"/>
              </a:ext>
            </a:extLst>
          </p:cNvPr>
          <p:cNvSpPr>
            <a:spLocks noGrp="1"/>
          </p:cNvSpPr>
          <p:nvPr>
            <p:ph type="title"/>
          </p:nvPr>
        </p:nvSpPr>
        <p:spPr>
          <a:xfrm>
            <a:off x="5811686" y="381935"/>
            <a:ext cx="5000704" cy="2344840"/>
          </a:xfrm>
        </p:spPr>
        <p:txBody>
          <a:bodyPr numCol="1" anchor="b">
            <a:normAutofit/>
          </a:bodyPr>
          <a:lstStyle/>
          <a:p>
            <a:r>
              <a:rPr lang="en-GB" altLang="en-GB" sz="4600"/>
              <a:t>Examples of HSC resourcefulness</a:t>
            </a:r>
          </a:p>
        </p:txBody>
      </p:sp>
      <p:pic>
        <p:nvPicPr>
          <p:cNvPr id="9" name="Online Media 8" title="Digital transformation in health and social care | NHSX">
            <a:hlinkClick r:id="" action="ppaction://media"/>
            <a:extLst>
              <a:ext uri="{FF2B5EF4-FFF2-40B4-BE49-F238E27FC236}">
                <a16:creationId xmlns:a16="http://schemas.microsoft.com/office/drawing/2014/main" id="{3F2FBD2B-2B96-B92E-9A2C-07513C36D0B7}"/>
              </a:ext>
            </a:extLst>
          </p:cNvPr>
          <p:cNvPicPr>
            <a:picLocks noRot="1" noChangeAspect="1"/>
          </p:cNvPicPr>
          <p:nvPr>
            <a:videoFile r:link="rId1"/>
          </p:nvPr>
        </p:nvPicPr>
        <p:blipFill>
          <a:blip r:embed="rId6"/>
          <a:stretch>
            <a:fillRect/>
          </a:stretch>
        </p:blipFill>
        <p:spPr>
          <a:xfrm>
            <a:off x="0" y="0"/>
            <a:ext cx="2907598" cy="1642793"/>
          </a:xfrm>
          <a:prstGeom prst="rect">
            <a:avLst/>
          </a:prstGeom>
        </p:spPr>
      </p:pic>
      <p:pic>
        <p:nvPicPr>
          <p:cNvPr id="5" name="Online Media 4" title="DMTP">
            <a:hlinkClick r:id="" action="ppaction://media"/>
            <a:extLst>
              <a:ext uri="{FF2B5EF4-FFF2-40B4-BE49-F238E27FC236}">
                <a16:creationId xmlns:a16="http://schemas.microsoft.com/office/drawing/2014/main" id="{0F6C950C-D76B-9B3E-316C-0117AEEAD515}"/>
              </a:ext>
            </a:extLst>
          </p:cNvPr>
          <p:cNvPicPr>
            <a:picLocks noRot="1" noChangeAspect="1"/>
          </p:cNvPicPr>
          <p:nvPr>
            <a:videoFile r:link="rId2"/>
          </p:nvPr>
        </p:nvPicPr>
        <p:blipFill>
          <a:blip r:embed="rId7"/>
          <a:stretch>
            <a:fillRect/>
          </a:stretch>
        </p:blipFill>
        <p:spPr>
          <a:xfrm>
            <a:off x="13340" y="1949265"/>
            <a:ext cx="2907598" cy="1642793"/>
          </a:xfrm>
          <a:prstGeom prst="rect">
            <a:avLst/>
          </a:prstGeom>
        </p:spPr>
      </p:pic>
      <p:pic>
        <p:nvPicPr>
          <p:cNvPr id="4" name="Online Media 3" title="NHS-led Provider Collaboratives: improving mental health, learning disability &amp; autism services">
            <a:hlinkClick r:id="" action="ppaction://media"/>
            <a:extLst>
              <a:ext uri="{FF2B5EF4-FFF2-40B4-BE49-F238E27FC236}">
                <a16:creationId xmlns:a16="http://schemas.microsoft.com/office/drawing/2014/main" id="{7252C6E4-4DF2-C1F5-8FAE-70D19C34A38D}"/>
              </a:ext>
            </a:extLst>
          </p:cNvPr>
          <p:cNvPicPr>
            <a:picLocks noRot="1" noChangeAspect="1"/>
          </p:cNvPicPr>
          <p:nvPr>
            <a:videoFile r:link="rId3"/>
          </p:nvPr>
        </p:nvPicPr>
        <p:blipFill>
          <a:blip r:embed="rId8"/>
          <a:stretch>
            <a:fillRect/>
          </a:stretch>
        </p:blipFill>
        <p:spPr>
          <a:xfrm>
            <a:off x="133991" y="3898530"/>
            <a:ext cx="2914269" cy="1646562"/>
          </a:xfrm>
          <a:prstGeom prst="rect">
            <a:avLst/>
          </a:prstGeom>
        </p:spPr>
      </p:pic>
      <p:sp>
        <p:nvSpPr>
          <p:cNvPr id="3" name="TextBox 2">
            <a:extLst>
              <a:ext uri="{FF2B5EF4-FFF2-40B4-BE49-F238E27FC236}">
                <a16:creationId xmlns:a16="http://schemas.microsoft.com/office/drawing/2014/main" id="{B7606AA7-641A-0BAA-FE57-14B0751C0709}"/>
              </a:ext>
            </a:extLst>
          </p:cNvPr>
          <p:cNvSpPr txBox="1"/>
          <p:nvPr/>
        </p:nvSpPr>
        <p:spPr>
          <a:xfrm>
            <a:off x="3669323" y="3592058"/>
            <a:ext cx="8049151" cy="1200329"/>
          </a:xfrm>
          <a:prstGeom prst="rect">
            <a:avLst/>
          </a:prstGeom>
          <a:noFill/>
        </p:spPr>
        <p:txBody>
          <a:bodyPr wrap="square" numCol="1" rtlCol="0">
            <a:spAutoFit/>
          </a:bodyPr>
          <a:lstStyle/>
          <a:p>
            <a:r>
              <a:rPr lang="en-GB" altLang="en-GB" sz="3600" dirty="0"/>
              <a:t>How can you be resourceful in your component 2 innovation/campaign?</a:t>
            </a:r>
          </a:p>
        </p:txBody>
      </p:sp>
    </p:spTree>
    <p:extLst>
      <p:ext uri="{BB962C8B-B14F-4D97-AF65-F5344CB8AC3E}">
        <p14:creationId xmlns:p14="http://schemas.microsoft.com/office/powerpoint/2010/main" val="780151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 restart="whenNotActive" fill="hold" evtFilter="cancelBubble" nodeType="interactiveSeq">
                <p:stCondLst>
                  <p:cond evt="onClick" delay="0">
                    <p:tgtEl>
                      <p:spTgt spid="4"/>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4"/>
                                        </p:tgtEl>
                                      </p:cBhvr>
                                    </p:cmd>
                                  </p:childTnLst>
                                </p:cTn>
                              </p:par>
                            </p:childTnLst>
                          </p:cTn>
                        </p:par>
                      </p:childTnLst>
                    </p:cTn>
                  </p:par>
                </p:childTnLst>
              </p:cTn>
              <p:nextCondLst>
                <p:cond evt="onClick" delay="0">
                  <p:tgtEl>
                    <p:spTgt spid="4"/>
                  </p:tgtEl>
                </p:cond>
              </p:nextCondLst>
            </p:seq>
            <p:seq concurrent="1" nextAc="seek">
              <p:cTn id="20" restart="whenNotActive" fill="hold" evtFilter="cancelBubble" nodeType="interactiveSeq">
                <p:stCondLst>
                  <p:cond evt="onClick" delay="0">
                    <p:tgtEl>
                      <p:spTgt spid="5"/>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5"/>
                                        </p:tgtEl>
                                      </p:cBhvr>
                                    </p:cmd>
                                  </p:childTnLst>
                                </p:cTn>
                              </p:par>
                            </p:childTnLst>
                          </p:cTn>
                        </p:par>
                      </p:childTnLst>
                    </p:cTn>
                  </p:par>
                </p:childTnLst>
              </p:cTn>
              <p:nextCondLst>
                <p:cond evt="onClick" delay="0">
                  <p:tgtEl>
                    <p:spTgt spid="5"/>
                  </p:tgtEl>
                </p:cond>
              </p:nextCondLst>
            </p:seq>
            <p:seq concurrent="1" nextAc="seek">
              <p:cTn id="25" restart="whenNotActive" fill="hold" evtFilter="cancelBubble" nodeType="interactiveSeq">
                <p:stCondLst>
                  <p:cond evt="onClick" delay="0">
                    <p:tgtEl>
                      <p:spTgt spid="9"/>
                    </p:tgtEl>
                  </p:cond>
                </p:stCondLst>
                <p:endSync evt="end" delay="0">
                  <p:rtn val="all"/>
                </p:endSync>
                <p:childTnLst>
                  <p:par>
                    <p:cTn id="26" fill="hold">
                      <p:stCondLst>
                        <p:cond delay="0"/>
                      </p:stCondLst>
                      <p:childTnLst>
                        <p:par>
                          <p:cTn id="27" fill="hold">
                            <p:stCondLst>
                              <p:cond delay="0"/>
                            </p:stCondLst>
                            <p:childTnLst>
                              <p:par>
                                <p:cTn id="28" presetID="2" presetClass="mediacall" presetSubtype="0" fill="hold" nodeType="clickEffect">
                                  <p:stCondLst>
                                    <p:cond delay="0"/>
                                  </p:stCondLst>
                                  <p:childTnLst>
                                    <p:cmd type="call" cmd="togglePause">
                                      <p:cBhvr>
                                        <p:cTn id="29" dur="1" fill="hold"/>
                                        <p:tgtEl>
                                          <p:spTgt spid="9"/>
                                        </p:tgtEl>
                                      </p:cBhvr>
                                    </p:cmd>
                                  </p:childTnLst>
                                </p:cTn>
                              </p:par>
                            </p:childTnLst>
                          </p:cTn>
                        </p:par>
                      </p:childTnLst>
                    </p:cTn>
                  </p:par>
                </p:childTnLst>
              </p:cTn>
              <p:nextCondLst>
                <p:cond evt="onClick" delay="0">
                  <p:tgtEl>
                    <p:spTgt spid="9"/>
                  </p:tgtEl>
                </p:cond>
              </p:nextCondLst>
            </p:seq>
            <p:video>
              <p:cMediaNode vol="80000">
                <p:cTn id="30" fill="hold" display="0">
                  <p:stCondLst>
                    <p:cond delay="indefinite"/>
                  </p:stCondLst>
                </p:cTn>
                <p:tgtEl>
                  <p:spTgt spid="4"/>
                </p:tgtEl>
              </p:cMediaNode>
            </p:video>
            <p:video>
              <p:cMediaNode vol="80000">
                <p:cTn id="31" fill="hold" display="0">
                  <p:stCondLst>
                    <p:cond delay="indefinite"/>
                  </p:stCondLst>
                </p:cTn>
                <p:tgtEl>
                  <p:spTgt spid="5"/>
                </p:tgtEl>
              </p:cMediaNode>
            </p:video>
            <p:video>
              <p:cMediaNode vol="80000">
                <p:cTn id="32" fill="hold" display="0">
                  <p:stCondLst>
                    <p:cond delay="indefinite"/>
                  </p:stCondLst>
                </p:cTn>
                <p:tgtEl>
                  <p:spTgt spid="9"/>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04627-367C-F9F3-3B34-B080E8E3F723}"/>
              </a:ext>
            </a:extLst>
          </p:cNvPr>
          <p:cNvSpPr>
            <a:spLocks noGrp="1"/>
          </p:cNvSpPr>
          <p:nvPr>
            <p:ph type="title"/>
          </p:nvPr>
        </p:nvSpPr>
        <p:spPr>
          <a:xfrm>
            <a:off x="366749" y="-112185"/>
            <a:ext cx="6155988" cy="1182927"/>
          </a:xfrm>
        </p:spPr>
        <p:txBody>
          <a:bodyPr anchor="b">
            <a:normAutofit/>
          </a:bodyPr>
          <a:lstStyle/>
          <a:p>
            <a:r>
              <a:rPr lang="en-GB" sz="5400" dirty="0">
                <a:ea typeface="Calibri Light"/>
                <a:cs typeface="Calibri Light"/>
              </a:rPr>
              <a:t>Task 2</a:t>
            </a:r>
            <a:endParaRPr lang="en-GB" sz="5400" dirty="0"/>
          </a:p>
        </p:txBody>
      </p:sp>
      <p:sp>
        <p:nvSpPr>
          <p:cNvPr id="3" name="Content Placeholder 2">
            <a:extLst>
              <a:ext uri="{FF2B5EF4-FFF2-40B4-BE49-F238E27FC236}">
                <a16:creationId xmlns:a16="http://schemas.microsoft.com/office/drawing/2014/main" id="{8B926042-30C1-07DF-6107-53F15361022B}"/>
              </a:ext>
            </a:extLst>
          </p:cNvPr>
          <p:cNvSpPr>
            <a:spLocks noGrp="1"/>
          </p:cNvSpPr>
          <p:nvPr>
            <p:ph idx="1"/>
          </p:nvPr>
        </p:nvSpPr>
        <p:spPr>
          <a:xfrm>
            <a:off x="601820" y="913592"/>
            <a:ext cx="6881532" cy="4278600"/>
          </a:xfrm>
        </p:spPr>
        <p:txBody>
          <a:bodyPr vert="horz" lIns="91440" tIns="45720" rIns="91440" bIns="45720" numCol="1" rtlCol="0" anchor="t">
            <a:noAutofit/>
          </a:bodyPr>
          <a:lstStyle/>
          <a:p>
            <a:pPr marL="0" indent="0">
              <a:buNone/>
            </a:pPr>
            <a:endParaRPr lang="en-GB" sz="1500" dirty="0">
              <a:latin typeface="Arial Nova"/>
              <a:ea typeface="Calibri"/>
              <a:cs typeface="Calibri"/>
            </a:endParaRPr>
          </a:p>
          <a:p>
            <a:pPr>
              <a:buNone/>
            </a:pPr>
            <a:r>
              <a:rPr lang="en-US" sz="2000" dirty="0">
                <a:latin typeface="Arial Nova"/>
                <a:ea typeface="Calibri"/>
                <a:cs typeface="Calibri"/>
              </a:rPr>
              <a:t>Self-Reflection of Group Activity</a:t>
            </a:r>
          </a:p>
          <a:p>
            <a:pPr>
              <a:buNone/>
            </a:pPr>
            <a:r>
              <a:rPr lang="en-US" sz="2000" i="1" dirty="0">
                <a:latin typeface="Arial Nova"/>
                <a:ea typeface="Calibri"/>
                <a:cs typeface="Calibri"/>
              </a:rPr>
              <a:t>Complete a self-Reflection on the Convergent/Divergent thinking </a:t>
            </a:r>
            <a:r>
              <a:rPr lang="en-US" sz="2000" b="1" i="1" u="sng" dirty="0">
                <a:latin typeface="Arial Nova"/>
                <a:ea typeface="Calibri"/>
                <a:cs typeface="Calibri"/>
              </a:rPr>
              <a:t>Paperclip</a:t>
            </a:r>
            <a:r>
              <a:rPr lang="en-US" sz="2000" i="1" dirty="0">
                <a:latin typeface="Arial Nova"/>
                <a:ea typeface="Calibri"/>
                <a:cs typeface="Calibri"/>
              </a:rPr>
              <a:t> class activity using a reflective model (250 words, 1 source)</a:t>
            </a:r>
          </a:p>
          <a:p>
            <a:pPr>
              <a:buNone/>
            </a:pPr>
            <a:r>
              <a:rPr lang="en-US" sz="2000" i="1" dirty="0">
                <a:latin typeface="Arial Nova"/>
                <a:ea typeface="Calibri"/>
                <a:cs typeface="Calibri"/>
              </a:rPr>
              <a:t>What did you do? How many ideas did you come up with? Did you play an integral role in developing ideas, or assessing the associated risk? How did you develop an understanding of divergent and convergent thinking?</a:t>
            </a:r>
            <a:endParaRPr lang="en-US" sz="2000" dirty="0">
              <a:latin typeface="Arial Nova"/>
              <a:ea typeface="Calibri"/>
              <a:cs typeface="Calibri"/>
            </a:endParaRPr>
          </a:p>
          <a:p>
            <a:pPr>
              <a:buNone/>
            </a:pPr>
            <a:endParaRPr lang="en-US" sz="2000" dirty="0">
              <a:latin typeface="Arial Nova"/>
              <a:ea typeface="Calibri"/>
              <a:cs typeface="Calibri"/>
            </a:endParaRPr>
          </a:p>
          <a:p>
            <a:pPr marL="0" indent="0">
              <a:buNone/>
            </a:pPr>
            <a:endParaRPr lang="en-GB" sz="2000" dirty="0">
              <a:latin typeface="Arial Nova"/>
              <a:ea typeface="Calibri"/>
              <a:cs typeface="Calibri"/>
            </a:endParaRPr>
          </a:p>
          <a:p>
            <a:pPr marL="0" indent="0">
              <a:buNone/>
            </a:pPr>
            <a:r>
              <a:rPr lang="en-GB" sz="2000" dirty="0">
                <a:latin typeface="Arial Nova"/>
                <a:ea typeface="Calibri"/>
                <a:cs typeface="Calibri"/>
              </a:rPr>
              <a:t>Each task will be combined to create your portfolio for Assessment 1. Please access the template on Moodle in the Assignment guidance tile</a:t>
            </a:r>
          </a:p>
        </p:txBody>
      </p:sp>
      <p:pic>
        <p:nvPicPr>
          <p:cNvPr id="3074" name="Picture 2" descr="ACCO Smooth Economy Paper Clip, Steel ...">
            <a:extLst>
              <a:ext uri="{FF2B5EF4-FFF2-40B4-BE49-F238E27FC236}">
                <a16:creationId xmlns:a16="http://schemas.microsoft.com/office/drawing/2014/main" id="{80F7C80C-4035-58DE-8DB0-EC6BA88D5B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18423" y="3309938"/>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The Gibbs Reflective Cycle - Free ...">
            <a:extLst>
              <a:ext uri="{FF2B5EF4-FFF2-40B4-BE49-F238E27FC236}">
                <a16:creationId xmlns:a16="http://schemas.microsoft.com/office/drawing/2014/main" id="{38D9723D-047C-29A2-992D-5B5ADA39BB82}"/>
              </a:ext>
            </a:extLst>
          </p:cNvPr>
          <p:cNvPicPr>
            <a:picLocks noChangeAspect="1"/>
          </p:cNvPicPr>
          <p:nvPr/>
        </p:nvPicPr>
        <p:blipFill>
          <a:blip r:embed="rId3"/>
          <a:stretch>
            <a:fillRect/>
          </a:stretch>
        </p:blipFill>
        <p:spPr>
          <a:xfrm>
            <a:off x="8186118" y="574993"/>
            <a:ext cx="2854007" cy="2854007"/>
          </a:xfrm>
          <a:prstGeom prst="rect">
            <a:avLst/>
          </a:prstGeom>
        </p:spPr>
      </p:pic>
    </p:spTree>
    <p:extLst>
      <p:ext uri="{BB962C8B-B14F-4D97-AF65-F5344CB8AC3E}">
        <p14:creationId xmlns:p14="http://schemas.microsoft.com/office/powerpoint/2010/main" val="37864378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1DBC3-4C7F-9E6B-7CFA-FDD649C4975C}"/>
              </a:ext>
            </a:extLst>
          </p:cNvPr>
          <p:cNvSpPr>
            <a:spLocks noGrp="1"/>
          </p:cNvSpPr>
          <p:nvPr>
            <p:ph type="title"/>
          </p:nvPr>
        </p:nvSpPr>
        <p:spPr/>
        <p:txBody>
          <a:bodyPr/>
          <a:lstStyle/>
          <a:p>
            <a:r>
              <a:rPr lang="en-GB" dirty="0"/>
              <a:t>Points to Consider</a:t>
            </a:r>
          </a:p>
        </p:txBody>
      </p:sp>
      <p:sp>
        <p:nvSpPr>
          <p:cNvPr id="3" name="Content Placeholder 2">
            <a:extLst>
              <a:ext uri="{FF2B5EF4-FFF2-40B4-BE49-F238E27FC236}">
                <a16:creationId xmlns:a16="http://schemas.microsoft.com/office/drawing/2014/main" id="{A075D49C-23A1-F675-8E2D-C1A17A3871DF}"/>
              </a:ext>
            </a:extLst>
          </p:cNvPr>
          <p:cNvSpPr>
            <a:spLocks noGrp="1"/>
          </p:cNvSpPr>
          <p:nvPr>
            <p:ph idx="1"/>
          </p:nvPr>
        </p:nvSpPr>
        <p:spPr/>
        <p:txBody>
          <a:bodyPr/>
          <a:lstStyle/>
          <a:p>
            <a:r>
              <a:rPr lang="en-GB" dirty="0"/>
              <a:t>Did everyone have an opportunity to contribute?</a:t>
            </a:r>
          </a:p>
          <a:p>
            <a:r>
              <a:rPr lang="en-GB" dirty="0"/>
              <a:t>Were you comfortable sharing creative ideas?</a:t>
            </a:r>
          </a:p>
          <a:p>
            <a:r>
              <a:rPr lang="en-GB" dirty="0"/>
              <a:t>Did the group reject any ideas too quickly?</a:t>
            </a:r>
          </a:p>
          <a:p>
            <a:r>
              <a:rPr lang="en-GB" dirty="0"/>
              <a:t>Did risk assessment help improve the quality of decisions?</a:t>
            </a:r>
          </a:p>
          <a:p>
            <a:r>
              <a:rPr lang="en-GB" dirty="0"/>
              <a:t>Which stage did you find easier: generating ideas or evaluating them?</a:t>
            </a:r>
          </a:p>
          <a:p>
            <a:r>
              <a:rPr lang="en-GB" dirty="0"/>
              <a:t>How did the activity change your understanding of creativity and innovation?</a:t>
            </a:r>
          </a:p>
        </p:txBody>
      </p:sp>
    </p:spTree>
    <p:extLst>
      <p:ext uri="{BB962C8B-B14F-4D97-AF65-F5344CB8AC3E}">
        <p14:creationId xmlns:p14="http://schemas.microsoft.com/office/powerpoint/2010/main" val="39930010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811E71-A81B-DD6E-A1DA-AB663824BF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EB58A8-B3C9-2E61-27F3-E2CB232FB778}"/>
              </a:ext>
            </a:extLst>
          </p:cNvPr>
          <p:cNvSpPr>
            <a:spLocks noGrp="1"/>
          </p:cNvSpPr>
          <p:nvPr>
            <p:ph type="title"/>
          </p:nvPr>
        </p:nvSpPr>
        <p:spPr>
          <a:xfrm>
            <a:off x="838200" y="179996"/>
            <a:ext cx="6155988" cy="1182927"/>
          </a:xfrm>
        </p:spPr>
        <p:txBody>
          <a:bodyPr anchor="b">
            <a:normAutofit/>
          </a:bodyPr>
          <a:lstStyle/>
          <a:p>
            <a:r>
              <a:rPr lang="en-GB" sz="5400" dirty="0">
                <a:cs typeface="Calibri Light"/>
              </a:rPr>
              <a:t>What is reflection?</a:t>
            </a:r>
            <a:endParaRPr lang="en-GB" sz="5400" dirty="0"/>
          </a:p>
        </p:txBody>
      </p:sp>
      <p:sp>
        <p:nvSpPr>
          <p:cNvPr id="6" name="Content Placeholder 5">
            <a:extLst>
              <a:ext uri="{FF2B5EF4-FFF2-40B4-BE49-F238E27FC236}">
                <a16:creationId xmlns:a16="http://schemas.microsoft.com/office/drawing/2014/main" id="{FD7E7404-BE46-B5B2-5D38-4EA7C50E4C42}"/>
              </a:ext>
            </a:extLst>
          </p:cNvPr>
          <p:cNvSpPr>
            <a:spLocks noGrp="1"/>
          </p:cNvSpPr>
          <p:nvPr>
            <p:ph idx="1"/>
          </p:nvPr>
        </p:nvSpPr>
        <p:spPr>
          <a:xfrm>
            <a:off x="838200" y="1826383"/>
            <a:ext cx="11900770" cy="4351338"/>
          </a:xfrm>
        </p:spPr>
        <p:txBody>
          <a:bodyPr/>
          <a:lstStyle/>
          <a:p>
            <a:r>
              <a:rPr lang="en-GB" dirty="0"/>
              <a:t>We will look at self reflection in more detail in week 9</a:t>
            </a:r>
          </a:p>
          <a:p>
            <a:r>
              <a:rPr lang="en-GB" dirty="0"/>
              <a:t>What do you already know about reflection?</a:t>
            </a:r>
          </a:p>
          <a:p>
            <a:r>
              <a:rPr lang="en-GB" dirty="0"/>
              <a:t>Activity: Can you name these reflective models and how they are used?</a:t>
            </a:r>
          </a:p>
        </p:txBody>
      </p:sp>
      <p:pic>
        <p:nvPicPr>
          <p:cNvPr id="7" name="Picture 6" descr="The Gibbs Reflective Cycle - Free ...">
            <a:extLst>
              <a:ext uri="{FF2B5EF4-FFF2-40B4-BE49-F238E27FC236}">
                <a16:creationId xmlns:a16="http://schemas.microsoft.com/office/drawing/2014/main" id="{0C273F8B-6A48-8890-35C7-0FF3C090974D}"/>
              </a:ext>
            </a:extLst>
          </p:cNvPr>
          <p:cNvPicPr>
            <a:picLocks noChangeAspect="1"/>
          </p:cNvPicPr>
          <p:nvPr/>
        </p:nvPicPr>
        <p:blipFill>
          <a:blip r:embed="rId3"/>
          <a:stretch>
            <a:fillRect/>
          </a:stretch>
        </p:blipFill>
        <p:spPr>
          <a:xfrm>
            <a:off x="1410358" y="3581400"/>
            <a:ext cx="1980542" cy="1980542"/>
          </a:xfrm>
          <a:prstGeom prst="rect">
            <a:avLst/>
          </a:prstGeom>
        </p:spPr>
      </p:pic>
      <p:sp>
        <p:nvSpPr>
          <p:cNvPr id="8" name="AutoShape 2" descr="Reflective practice on projects: 7 models to try">
            <a:extLst>
              <a:ext uri="{FF2B5EF4-FFF2-40B4-BE49-F238E27FC236}">
                <a16:creationId xmlns:a16="http://schemas.microsoft.com/office/drawing/2014/main" id="{AABF2A74-3277-0DC9-FC2A-45374EEDC04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reflective practice in CBT ...">
            <a:extLst>
              <a:ext uri="{FF2B5EF4-FFF2-40B4-BE49-F238E27FC236}">
                <a16:creationId xmlns:a16="http://schemas.microsoft.com/office/drawing/2014/main" id="{68CD5689-EB53-AD58-D74D-3A0A9C5CD5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82121" y="3486182"/>
            <a:ext cx="3732557" cy="217097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What is driscoll model of reflection?">
            <a:extLst>
              <a:ext uri="{FF2B5EF4-FFF2-40B4-BE49-F238E27FC236}">
                <a16:creationId xmlns:a16="http://schemas.microsoft.com/office/drawing/2014/main" id="{DB5232D2-4997-058D-44AF-164C3B124CA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96300" y="3429000"/>
            <a:ext cx="2364081" cy="23502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19455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70A3F-2C82-5227-7391-E7B5B1240A1E}"/>
              </a:ext>
            </a:extLst>
          </p:cNvPr>
          <p:cNvSpPr>
            <a:spLocks noGrp="1"/>
          </p:cNvSpPr>
          <p:nvPr>
            <p:ph type="title"/>
          </p:nvPr>
        </p:nvSpPr>
        <p:spPr/>
        <p:txBody>
          <a:bodyPr/>
          <a:lstStyle/>
          <a:p>
            <a:r>
              <a:rPr lang="en-GB" dirty="0"/>
              <a:t>Gibbs' Reflective Cycle (1988)</a:t>
            </a:r>
          </a:p>
        </p:txBody>
      </p:sp>
      <p:sp>
        <p:nvSpPr>
          <p:cNvPr id="3" name="Content Placeholder 2">
            <a:extLst>
              <a:ext uri="{FF2B5EF4-FFF2-40B4-BE49-F238E27FC236}">
                <a16:creationId xmlns:a16="http://schemas.microsoft.com/office/drawing/2014/main" id="{05531157-D8C2-F22E-8F84-D011B9FFDB16}"/>
              </a:ext>
            </a:extLst>
          </p:cNvPr>
          <p:cNvSpPr>
            <a:spLocks noGrp="1"/>
          </p:cNvSpPr>
          <p:nvPr>
            <p:ph idx="1"/>
          </p:nvPr>
        </p:nvSpPr>
        <p:spPr/>
        <p:txBody>
          <a:bodyPr>
            <a:normAutofit fontScale="92500" lnSpcReduction="20000"/>
          </a:bodyPr>
          <a:lstStyle/>
          <a:p>
            <a:r>
              <a:rPr lang="en-GB" dirty="0"/>
              <a:t>Description - What happened? Who was involved? What did you do?</a:t>
            </a:r>
          </a:p>
          <a:p>
            <a:r>
              <a:rPr lang="en-GB" dirty="0"/>
              <a:t>Feelings - What were you thinking and feeling at the time? How do you feel about it now? </a:t>
            </a:r>
          </a:p>
          <a:p>
            <a:r>
              <a:rPr lang="en-GB" dirty="0"/>
              <a:t>Evaluation - What went well? What did not go well? </a:t>
            </a:r>
          </a:p>
          <a:p>
            <a:r>
              <a:rPr lang="en-GB" dirty="0"/>
              <a:t>Analysis - Why did things happen this way? What sense can you make of the situation? Link to theory, evidence, or concepts where appropriate.</a:t>
            </a:r>
          </a:p>
          <a:p>
            <a:r>
              <a:rPr lang="en-GB" dirty="0"/>
              <a:t>Conclusion - What have you learned? What could you have done differently?</a:t>
            </a:r>
          </a:p>
          <a:p>
            <a:r>
              <a:rPr lang="en-GB" dirty="0"/>
              <a:t>Action Plan - If a similar situation occurred again, what would you do? How will you apply this learning in the future?</a:t>
            </a:r>
          </a:p>
        </p:txBody>
      </p:sp>
    </p:spTree>
    <p:extLst>
      <p:ext uri="{BB962C8B-B14F-4D97-AF65-F5344CB8AC3E}">
        <p14:creationId xmlns:p14="http://schemas.microsoft.com/office/powerpoint/2010/main" val="30307392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8887D-D3E3-5236-59F7-71C995F3C9E5}"/>
              </a:ext>
            </a:extLst>
          </p:cNvPr>
          <p:cNvSpPr>
            <a:spLocks noGrp="1"/>
          </p:cNvSpPr>
          <p:nvPr>
            <p:ph type="title"/>
          </p:nvPr>
        </p:nvSpPr>
        <p:spPr/>
        <p:txBody>
          <a:bodyPr/>
          <a:lstStyle/>
          <a:p>
            <a:r>
              <a:rPr lang="en-GB" dirty="0"/>
              <a:t>ERA Model of Reflection</a:t>
            </a:r>
          </a:p>
        </p:txBody>
      </p:sp>
      <p:sp>
        <p:nvSpPr>
          <p:cNvPr id="3" name="Content Placeholder 2">
            <a:extLst>
              <a:ext uri="{FF2B5EF4-FFF2-40B4-BE49-F238E27FC236}">
                <a16:creationId xmlns:a16="http://schemas.microsoft.com/office/drawing/2014/main" id="{61B1A709-4D53-8109-3DF4-85DF1344FAAE}"/>
              </a:ext>
            </a:extLst>
          </p:cNvPr>
          <p:cNvSpPr>
            <a:spLocks noGrp="1"/>
          </p:cNvSpPr>
          <p:nvPr>
            <p:ph idx="1"/>
          </p:nvPr>
        </p:nvSpPr>
        <p:spPr/>
        <p:txBody>
          <a:bodyPr>
            <a:normAutofit fontScale="85000" lnSpcReduction="20000"/>
          </a:bodyPr>
          <a:lstStyle/>
          <a:p>
            <a:pPr marL="0" indent="0">
              <a:buNone/>
            </a:pPr>
            <a:r>
              <a:rPr lang="en-GB" dirty="0"/>
              <a:t>E – Experience</a:t>
            </a:r>
          </a:p>
          <a:p>
            <a:r>
              <a:rPr lang="en-GB" dirty="0"/>
              <a:t>Describe what happened. What was the situation? What did you do? What was your role?</a:t>
            </a:r>
          </a:p>
          <a:p>
            <a:pPr marL="0" indent="0">
              <a:buNone/>
            </a:pPr>
            <a:r>
              <a:rPr lang="en-GB" dirty="0"/>
              <a:t>R – Reflection</a:t>
            </a:r>
          </a:p>
          <a:p>
            <a:r>
              <a:rPr lang="en-GB" dirty="0"/>
              <a:t>Analyse and evaluate the experience. What went well? What did not go well? What did you learn about yourself, others, or the situation? Why did things happen the way they did? </a:t>
            </a:r>
          </a:p>
          <a:p>
            <a:pPr marL="0" indent="0">
              <a:buNone/>
            </a:pPr>
            <a:r>
              <a:rPr lang="en-GB" dirty="0"/>
              <a:t>A – Action</a:t>
            </a:r>
          </a:p>
          <a:p>
            <a:r>
              <a:rPr lang="en-GB" dirty="0"/>
              <a:t>Consider what you will do next. How will this learning influence your future practice? What would you do differently? What skills or knowledge do you need to develop?</a:t>
            </a:r>
          </a:p>
        </p:txBody>
      </p:sp>
    </p:spTree>
    <p:extLst>
      <p:ext uri="{BB962C8B-B14F-4D97-AF65-F5344CB8AC3E}">
        <p14:creationId xmlns:p14="http://schemas.microsoft.com/office/powerpoint/2010/main" val="9436514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C1067-0C3B-37C3-D711-47E61753BCFE}"/>
              </a:ext>
            </a:extLst>
          </p:cNvPr>
          <p:cNvSpPr>
            <a:spLocks noGrp="1"/>
          </p:cNvSpPr>
          <p:nvPr>
            <p:ph type="title"/>
          </p:nvPr>
        </p:nvSpPr>
        <p:spPr/>
        <p:txBody>
          <a:bodyPr/>
          <a:lstStyle/>
          <a:p>
            <a:r>
              <a:rPr lang="en-GB" dirty="0"/>
              <a:t>What? So What? Now What? Model of Reflection</a:t>
            </a:r>
          </a:p>
        </p:txBody>
      </p:sp>
      <p:sp>
        <p:nvSpPr>
          <p:cNvPr id="3" name="Content Placeholder 2">
            <a:extLst>
              <a:ext uri="{FF2B5EF4-FFF2-40B4-BE49-F238E27FC236}">
                <a16:creationId xmlns:a16="http://schemas.microsoft.com/office/drawing/2014/main" id="{8694BF32-FC11-7EFA-CC3B-1E606200EAAD}"/>
              </a:ext>
            </a:extLst>
          </p:cNvPr>
          <p:cNvSpPr>
            <a:spLocks noGrp="1"/>
          </p:cNvSpPr>
          <p:nvPr>
            <p:ph idx="1"/>
          </p:nvPr>
        </p:nvSpPr>
        <p:spPr/>
        <p:txBody>
          <a:bodyPr>
            <a:normAutofit lnSpcReduction="10000"/>
          </a:bodyPr>
          <a:lstStyle/>
          <a:p>
            <a:r>
              <a:rPr lang="en-GB" dirty="0"/>
              <a:t>The "3 </a:t>
            </a:r>
            <a:r>
              <a:rPr lang="en-GB" dirty="0" err="1"/>
              <a:t>Whats</a:t>
            </a:r>
            <a:r>
              <a:rPr lang="en-GB" dirty="0"/>
              <a:t>" reflective model was developed by Driscoll (1994), based on earlier work by Terry Borton (1970).</a:t>
            </a:r>
          </a:p>
          <a:p>
            <a:r>
              <a:rPr lang="en-GB" dirty="0"/>
              <a:t>The Three Questions</a:t>
            </a:r>
          </a:p>
          <a:p>
            <a:r>
              <a:rPr lang="en-GB" dirty="0"/>
              <a:t>1. What? What happened? What did you do? What were the key events?</a:t>
            </a:r>
          </a:p>
          <a:p>
            <a:r>
              <a:rPr lang="en-GB" dirty="0"/>
              <a:t>2. So What? Why was this significant? What did you learn? How did you feel? What went well or not so well?</a:t>
            </a:r>
          </a:p>
          <a:p>
            <a:r>
              <a:rPr lang="en-GB" dirty="0"/>
              <a:t>3. Now What? What will you do differently next time? How will you apply this learning? What action plan do you have moving forward?</a:t>
            </a:r>
          </a:p>
        </p:txBody>
      </p:sp>
    </p:spTree>
    <p:extLst>
      <p:ext uri="{BB962C8B-B14F-4D97-AF65-F5344CB8AC3E}">
        <p14:creationId xmlns:p14="http://schemas.microsoft.com/office/powerpoint/2010/main" val="2235580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103C4-6E76-4772-B704-1FD0DB82DA9D}"/>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5026E2B0-74F8-344C-C38C-AB70A8B67215}"/>
              </a:ext>
            </a:extLst>
          </p:cNvPr>
          <p:cNvSpPr>
            <a:spLocks noGrp="1"/>
          </p:cNvSpPr>
          <p:nvPr>
            <p:ph idx="1"/>
          </p:nvPr>
        </p:nvSpPr>
        <p:spPr/>
        <p:txBody>
          <a:bodyPr>
            <a:normAutofit fontScale="70000" lnSpcReduction="20000"/>
          </a:bodyPr>
          <a:lstStyle/>
          <a:p>
            <a:r>
              <a:rPr lang="en-GB" dirty="0"/>
              <a:t>Abraham, A. G (2015) Gender and creativity: An overview of psychological and neuroscientific literature. Brain Imaging and Behaviour. DOI: </a:t>
            </a:r>
            <a:r>
              <a:rPr lang="en-GB" dirty="0">
                <a:hlinkClick r:id="rId3"/>
              </a:rPr>
              <a:t>https://doi.org/10.1007/s11682-015-9410-8</a:t>
            </a:r>
            <a:endParaRPr lang="en-GB" dirty="0"/>
          </a:p>
          <a:p>
            <a:r>
              <a:rPr lang="en-GB" dirty="0"/>
              <a:t>Pink, D. H. (2011). </a:t>
            </a:r>
            <a:r>
              <a:rPr lang="en-GB" i="1" dirty="0"/>
              <a:t>Drive: The Surprising Truth About What Motivates Us. </a:t>
            </a:r>
            <a:r>
              <a:rPr lang="en-GB" dirty="0"/>
              <a:t>New York: Riverhead Books.</a:t>
            </a:r>
          </a:p>
          <a:p>
            <a:r>
              <a:rPr lang="en-GB" dirty="0"/>
              <a:t>Ryan, R. M. and Deci, E. L. (2000). Intrinsic and extrinsic motivations: Classic definitions and new directions. </a:t>
            </a:r>
            <a:r>
              <a:rPr lang="en-GB" i="1" dirty="0"/>
              <a:t>Contemporary Educational Psychology</a:t>
            </a:r>
            <a:r>
              <a:rPr lang="en-GB" dirty="0"/>
              <a:t>, 25(1) pp.54–67.</a:t>
            </a:r>
          </a:p>
          <a:p>
            <a:r>
              <a:rPr lang="en-GB" dirty="0"/>
              <a:t>Ryan, R. M. and Connell, J. P. (1989). Perceived locus of causality and internalization: Examining reasons for acting in two domains. </a:t>
            </a:r>
            <a:r>
              <a:rPr lang="en-GB" i="1" dirty="0"/>
              <a:t>Journal of Personality and Social Psychology, </a:t>
            </a:r>
            <a:r>
              <a:rPr lang="en-GB" dirty="0"/>
              <a:t>57(5) pp.749–761.</a:t>
            </a:r>
          </a:p>
          <a:p>
            <a:r>
              <a:rPr lang="en-GB" dirty="0" err="1"/>
              <a:t>Coulton</a:t>
            </a:r>
            <a:r>
              <a:rPr lang="en-GB" dirty="0"/>
              <a:t>, S, Clift, S, </a:t>
            </a:r>
            <a:r>
              <a:rPr lang="en-GB" dirty="0" err="1"/>
              <a:t>Skingley</a:t>
            </a:r>
            <a:r>
              <a:rPr lang="en-GB" dirty="0"/>
              <a:t>, A. &amp; Rodriguez, J. (2015). Effectiveness and cost-effectiveness of community singing on mental </a:t>
            </a:r>
            <a:r>
              <a:rPr lang="en-GB" dirty="0" err="1"/>
              <a:t>healthrelated</a:t>
            </a:r>
            <a:r>
              <a:rPr lang="en-GB" dirty="0"/>
              <a:t> quality of life of older people: randomised controlled trial. </a:t>
            </a:r>
            <a:r>
              <a:rPr lang="en-GB" i="1" dirty="0"/>
              <a:t>Br. J. Psychiatry J. </a:t>
            </a:r>
            <a:r>
              <a:rPr lang="en-GB" i="1" dirty="0" err="1"/>
              <a:t>Ment</a:t>
            </a:r>
            <a:r>
              <a:rPr lang="en-GB" i="1" dirty="0"/>
              <a:t>. Sci. </a:t>
            </a:r>
            <a:r>
              <a:rPr lang="en-GB" dirty="0"/>
              <a:t>207 pp.250–255</a:t>
            </a:r>
          </a:p>
          <a:p>
            <a:r>
              <a:rPr lang="en-GB" dirty="0"/>
              <a:t>Mental Health Foundation (2020) </a:t>
            </a:r>
            <a:r>
              <a:rPr lang="en-GB" i="1" dirty="0"/>
              <a:t>Creativity and innovation: Findings from the Mental Health Fellowships</a:t>
            </a:r>
            <a:r>
              <a:rPr lang="en-GB" dirty="0"/>
              <a:t> Available at: </a:t>
            </a:r>
            <a:r>
              <a:rPr lang="en-GB" dirty="0">
                <a:hlinkClick r:id="rId4"/>
              </a:rPr>
              <a:t>https://www.mentalhealth.org.uk/sites/default/files/2022-06/MHF-Winston-Churchill-Memorial-Trust-Creativity-Innovation-Findings.pdf</a:t>
            </a:r>
            <a:r>
              <a:rPr lang="en-GB" dirty="0"/>
              <a:t>. </a:t>
            </a:r>
            <a:r>
              <a:rPr lang="en-GB"/>
              <a:t>(Accessed: 4 </a:t>
            </a:r>
            <a:r>
              <a:rPr lang="en-GB" dirty="0"/>
              <a:t>January 2024). </a:t>
            </a:r>
          </a:p>
        </p:txBody>
      </p:sp>
    </p:spTree>
    <p:extLst>
      <p:ext uri="{BB962C8B-B14F-4D97-AF65-F5344CB8AC3E}">
        <p14:creationId xmlns:p14="http://schemas.microsoft.com/office/powerpoint/2010/main" val="5872964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5CF53-BA4E-FAD6-0AAF-EE87E710719B}"/>
              </a:ext>
            </a:extLst>
          </p:cNvPr>
          <p:cNvSpPr>
            <a:spLocks noGrp="1"/>
          </p:cNvSpPr>
          <p:nvPr>
            <p:ph type="title"/>
          </p:nvPr>
        </p:nvSpPr>
        <p:spPr/>
        <p:txBody>
          <a:bodyPr numCol="1"/>
          <a:lstStyle/>
          <a:p>
            <a:r>
              <a:rPr lang="en-GB" altLang="en-GB" dirty="0"/>
              <a:t>Reference List </a:t>
            </a:r>
          </a:p>
        </p:txBody>
      </p:sp>
      <p:sp>
        <p:nvSpPr>
          <p:cNvPr id="3" name="Content Placeholder 2">
            <a:extLst>
              <a:ext uri="{FF2B5EF4-FFF2-40B4-BE49-F238E27FC236}">
                <a16:creationId xmlns:a16="http://schemas.microsoft.com/office/drawing/2014/main" id="{2F37DD8B-3328-C18D-7189-0659AA0BE5F1}"/>
              </a:ext>
            </a:extLst>
          </p:cNvPr>
          <p:cNvSpPr>
            <a:spLocks noGrp="1"/>
          </p:cNvSpPr>
          <p:nvPr>
            <p:ph idx="1"/>
          </p:nvPr>
        </p:nvSpPr>
        <p:spPr/>
        <p:txBody>
          <a:bodyPr numCol="1">
            <a:normAutofit/>
          </a:bodyPr>
          <a:lstStyle/>
          <a:p>
            <a:pPr marL="0" indent="0">
              <a:buNone/>
            </a:pPr>
            <a:r>
              <a:rPr lang="en-GB" altLang="en-GB" sz="1600" dirty="0"/>
              <a:t>Li, X., Theisen, A., Seo, C. and Sibley, S. D. (2018) Resourcefulness: Current Insights and Future Directions for Family Scholars and Clinicians. </a:t>
            </a:r>
            <a:r>
              <a:rPr lang="en-GB" altLang="en-GB" sz="1600" i="1" dirty="0"/>
              <a:t>The Family Journal: </a:t>
            </a:r>
            <a:r>
              <a:rPr lang="en-GB" altLang="en-GB" sz="1600" i="1" dirty="0" err="1"/>
              <a:t>Counseling</a:t>
            </a:r>
            <a:r>
              <a:rPr lang="en-GB" altLang="en-GB" sz="1600" i="1" dirty="0"/>
              <a:t> and Therapy for Couples and Families. 26 (4): pp.1-11. </a:t>
            </a:r>
            <a:endParaRPr lang="en-GB" altLang="en-GB" sz="1600" dirty="0"/>
          </a:p>
          <a:p>
            <a:pPr marL="0" indent="0">
              <a:buNone/>
            </a:pPr>
            <a:r>
              <a:rPr lang="en-GB" altLang="en-GB" sz="1600" dirty="0"/>
              <a:t>Office of National Statistics (2023) </a:t>
            </a:r>
            <a:r>
              <a:rPr lang="en-GB" altLang="en-GB" sz="1600" i="1" dirty="0"/>
              <a:t>Cost of living insights</a:t>
            </a:r>
            <a:r>
              <a:rPr lang="en-GB" altLang="en-GB" sz="1600" dirty="0"/>
              <a:t>.  [Online] Available at: </a:t>
            </a:r>
            <a:r>
              <a:rPr lang="en-GB" altLang="en-GB" sz="1600" dirty="0">
                <a:hlinkClick r:id="rId3"/>
              </a:rPr>
              <a:t>https://www.ons.gov.uk/economy/inflationandpriceindices/articles/costofliving/latestinsights</a:t>
            </a:r>
            <a:r>
              <a:rPr lang="en-GB" altLang="en-GB" sz="1600" dirty="0"/>
              <a:t>. (Accessed 9</a:t>
            </a:r>
            <a:r>
              <a:rPr lang="en-GB" altLang="en-GB" sz="1600" baseline="30000" dirty="0"/>
              <a:t>th</a:t>
            </a:r>
            <a:r>
              <a:rPr lang="en-GB" altLang="en-GB" sz="1600" dirty="0"/>
              <a:t> January 2024). </a:t>
            </a:r>
          </a:p>
          <a:p>
            <a:pPr marL="0" indent="0">
              <a:buNone/>
            </a:pPr>
            <a:r>
              <a:rPr lang="en-GB" altLang="en-GB" sz="1600" dirty="0"/>
              <a:t>Williams, A. T., Zhao, E. Y., Sonenshein, S., </a:t>
            </a:r>
            <a:r>
              <a:rPr lang="en-GB" altLang="en-GB" sz="1600" dirty="0" err="1"/>
              <a:t>Ucbasaran</a:t>
            </a:r>
            <a:r>
              <a:rPr lang="en-GB" altLang="en-GB" sz="1600" dirty="0"/>
              <a:t>, D. and George. G. (2021) Breaking boundaries to creatively generate value: The role of resourcefulness in entrepreneurship. Journal of Business Venture. 36.</a:t>
            </a:r>
          </a:p>
          <a:p>
            <a:pPr marL="0" indent="0">
              <a:buNone/>
            </a:pPr>
            <a:r>
              <a:rPr lang="en-GB" altLang="en-GB" sz="1600" dirty="0"/>
              <a:t>The Kings Fund (2022) NHS Workforce: our position. [Online] Available at:   </a:t>
            </a:r>
            <a:r>
              <a:rPr lang="en-GB" altLang="en-GB" sz="1600" dirty="0">
                <a:hlinkClick r:id="rId4"/>
              </a:rPr>
              <a:t>https://www.kingsfund.org.uk/projects/positions/nhs-workforce?gclid=Cj0KCQiAwP6sBhDAARIsAPfK_wa9OxkqOnRmjxowWxtSma4eZmi32GCKzYjEfZOogrwiMtIn1ttiz0saAmsZEALw_wcB</a:t>
            </a:r>
            <a:r>
              <a:rPr lang="en-GB" altLang="en-GB" sz="1600" dirty="0"/>
              <a:t>. (Accessed 11</a:t>
            </a:r>
            <a:r>
              <a:rPr lang="en-GB" altLang="en-GB" sz="1600" baseline="30000" dirty="0"/>
              <a:t>th</a:t>
            </a:r>
            <a:r>
              <a:rPr lang="en-GB" altLang="en-GB" sz="1600" dirty="0"/>
              <a:t> January 2024). </a:t>
            </a:r>
          </a:p>
        </p:txBody>
      </p:sp>
    </p:spTree>
    <p:extLst>
      <p:ext uri="{BB962C8B-B14F-4D97-AF65-F5344CB8AC3E}">
        <p14:creationId xmlns:p14="http://schemas.microsoft.com/office/powerpoint/2010/main" val="364409922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Blank  Power-point- January 2025</Template>
  <TotalTime>149</TotalTime>
  <Words>3084</Words>
  <Application>Microsoft Office PowerPoint</Application>
  <PresentationFormat>Widescreen</PresentationFormat>
  <Paragraphs>286</Paragraphs>
  <Slides>42</Slides>
  <Notes>25</Notes>
  <HiddenSlides>0</HiddenSlides>
  <MMClips>5</MMClips>
  <ScaleCrop>false</ScaleCrop>
  <HeadingPairs>
    <vt:vector size="6" baseType="variant">
      <vt:variant>
        <vt:lpstr>Fonts Used</vt:lpstr>
      </vt:variant>
      <vt:variant>
        <vt:i4>6</vt:i4>
      </vt:variant>
      <vt:variant>
        <vt:lpstr>Theme</vt:lpstr>
      </vt:variant>
      <vt:variant>
        <vt:i4>7</vt:i4>
      </vt:variant>
      <vt:variant>
        <vt:lpstr>Slide Titles</vt:lpstr>
      </vt:variant>
      <vt:variant>
        <vt:i4>42</vt:i4>
      </vt:variant>
    </vt:vector>
  </HeadingPairs>
  <TitlesOfParts>
    <vt:vector size="55" baseType="lpstr">
      <vt:lpstr>-apple-system</vt:lpstr>
      <vt:lpstr>Arial</vt:lpstr>
      <vt:lpstr>Arial Nova</vt:lpstr>
      <vt:lpstr>Calibri</vt:lpstr>
      <vt:lpstr>Calibri Light</vt:lpstr>
      <vt:lpstr>Verdana</vt:lpstr>
      <vt:lpstr>UWTSD Holding Page</vt:lpstr>
      <vt:lpstr>UWTSD Title Page 1</vt:lpstr>
      <vt:lpstr>UWTSD Text 1</vt:lpstr>
      <vt:lpstr>UWTSD Text 2</vt:lpstr>
      <vt:lpstr>UWTSD Text 3</vt:lpstr>
      <vt:lpstr>UWTSD Text 4</vt:lpstr>
      <vt:lpstr>UWTSD Logo Variations place image in Background</vt:lpstr>
      <vt:lpstr>How to be resourceful:  Making More with Less </vt:lpstr>
      <vt:lpstr>Content Page </vt:lpstr>
      <vt:lpstr>  Context </vt:lpstr>
      <vt:lpstr>Context </vt:lpstr>
      <vt:lpstr>Context </vt:lpstr>
      <vt:lpstr>Inflation and Rising Costs</vt:lpstr>
      <vt:lpstr>Resourcefulness </vt:lpstr>
      <vt:lpstr>Resourcefulness and Entrepreneurship </vt:lpstr>
      <vt:lpstr>The Value of resourcefulness </vt:lpstr>
      <vt:lpstr>PowerPoint Presentation</vt:lpstr>
      <vt:lpstr>Characteristics of a resourceful person </vt:lpstr>
      <vt:lpstr>Tips for Developing Resourcefulness </vt:lpstr>
      <vt:lpstr>Resourcefulness in everyday life</vt:lpstr>
      <vt:lpstr>Challenges of being resourceful </vt:lpstr>
      <vt:lpstr>Creativity and Resourcefulness in Practice  Activity 1: Paper Clip </vt:lpstr>
      <vt:lpstr>Creativity in Practice  Activity 2: Paper Clip </vt:lpstr>
      <vt:lpstr>Divergent Thinking</vt:lpstr>
      <vt:lpstr>Divergent Thinking</vt:lpstr>
      <vt:lpstr>Convergent Thinking</vt:lpstr>
      <vt:lpstr>Convergent Thinking </vt:lpstr>
      <vt:lpstr>PowerPoint Presentation</vt:lpstr>
      <vt:lpstr>Examples of Divergent Thinking </vt:lpstr>
      <vt:lpstr>Examples of Convergent Thinking </vt:lpstr>
      <vt:lpstr>Divergent and Convergent thinking:  A Case Study </vt:lpstr>
      <vt:lpstr>Module Recap so far</vt:lpstr>
      <vt:lpstr>Resourcefulness within HSC </vt:lpstr>
      <vt:lpstr>Resources within HSC</vt:lpstr>
      <vt:lpstr>Technology Resource</vt:lpstr>
      <vt:lpstr>Leveraging Technology </vt:lpstr>
      <vt:lpstr>PowerPoint Presentation</vt:lpstr>
      <vt:lpstr>Maximizing Human Resources</vt:lpstr>
      <vt:lpstr>Human Resource: NHS (England) Vision </vt:lpstr>
      <vt:lpstr>Financial Resource Management</vt:lpstr>
      <vt:lpstr>Examples of HSC resourcefulness</vt:lpstr>
      <vt:lpstr>Task 2</vt:lpstr>
      <vt:lpstr>Points to Consider</vt:lpstr>
      <vt:lpstr>What is reflection?</vt:lpstr>
      <vt:lpstr>Gibbs' Reflective Cycle (1988)</vt:lpstr>
      <vt:lpstr>ERA Model of Reflection</vt:lpstr>
      <vt:lpstr>What? So What? Now What? Model of Reflection</vt:lpstr>
      <vt:lpstr>Reference List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be resourceful:  Making More with Less</dc:title>
  <dc:creator>Jonathan Wyatt</dc:creator>
  <cp:lastModifiedBy>Parese Ahmed</cp:lastModifiedBy>
  <cp:revision>26</cp:revision>
  <dcterms:created xsi:type="dcterms:W3CDTF">2024-01-09T00:10:52Z</dcterms:created>
  <dcterms:modified xsi:type="dcterms:W3CDTF">2026-09-17T11:41:43Z</dcterms:modified>
</cp:coreProperties>
</file>