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5" r:id="rId1"/>
  </p:sldMasterIdLst>
  <p:notesMasterIdLst>
    <p:notesMasterId r:id="rId16"/>
  </p:notesMasterIdLst>
  <p:sldIdLst>
    <p:sldId id="256" r:id="rId2"/>
    <p:sldId id="259" r:id="rId3"/>
    <p:sldId id="264" r:id="rId4"/>
    <p:sldId id="271" r:id="rId5"/>
    <p:sldId id="274" r:id="rId6"/>
    <p:sldId id="261" r:id="rId7"/>
    <p:sldId id="273" r:id="rId8"/>
    <p:sldId id="275" r:id="rId9"/>
    <p:sldId id="270" r:id="rId10"/>
    <p:sldId id="276" r:id="rId11"/>
    <p:sldId id="267" r:id="rId12"/>
    <p:sldId id="260" r:id="rId13"/>
    <p:sldId id="258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elantha Snow" initials="MS" lastIdx="0" clrIdx="0">
    <p:extLst>
      <p:ext uri="{19B8F6BF-5375-455C-9EA6-DF929625EA0E}">
        <p15:presenceInfo xmlns:p15="http://schemas.microsoft.com/office/powerpoint/2012/main" userId="33103e25f0dec64a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62" autoAdjust="0"/>
    <p:restoredTop sz="94660"/>
  </p:normalViewPr>
  <p:slideViewPr>
    <p:cSldViewPr snapToGrid="0">
      <p:cViewPr varScale="1">
        <p:scale>
          <a:sx n="68" d="100"/>
          <a:sy n="68" d="100"/>
        </p:scale>
        <p:origin x="69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A6AA9C-C966-4E05-8B46-64FB3BBD2FB5}" type="datetimeFigureOut">
              <a:rPr lang="en-GB" smtClean="0"/>
              <a:t>19/12/2018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64AF65-B873-469D-AB1D-9AFB14BC6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7575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CB47B-4B84-43F7-9C3A-3A4C5D736DD7}" type="datetime1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15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A1A3C-2584-4EE2-B927-ECC335138DA3}" type="datetime1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41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7A2CB6-20F4-4986-9E2E-F3D2A8CD41F2}" type="datetime1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3306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73512-7BEB-4DEB-B87A-232840C6EED4}" type="datetime1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670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397B9-95FC-499E-8161-D8DCFA618425}" type="datetime1">
              <a:rPr lang="en-GB" smtClean="0"/>
              <a:t>19/12/2018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7270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9CF9E-1713-4864-BD06-4D4107F22178}" type="datetime1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8798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2AD8-DE4C-4B51-924C-611044698CAE}" type="datetime1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738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CD54D-30D7-4FE4-84E9-53B6DC54B685}" type="datetime1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113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4CD-E446-47C4-8EC8-D97CA62CC2CA}" type="datetime1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221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035BA-9D45-4FD8-9B40-CABF3A62326F}" type="datetime1">
              <a:rPr lang="en-GB" smtClean="0"/>
              <a:t>19/12/2018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662730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035BA-9D45-4FD8-9B40-CABF3A62326F}" type="datetime1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752368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035BA-9D45-4FD8-9B40-CABF3A62326F}" type="datetime1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49763280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035BA-9D45-4FD8-9B40-CABF3A62326F}" type="datetime1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552777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035BA-9D45-4FD8-9B40-CABF3A62326F}" type="datetime1">
              <a:rPr lang="en-GB" smtClean="0"/>
              <a:t>19/12/2018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247333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035BA-9D45-4FD8-9B40-CABF3A62326F}" type="datetime1">
              <a:rPr lang="en-GB" smtClean="0"/>
              <a:t>19/12/2018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901399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3D73D-0BBE-4F78-8210-71CBD3A0C53C}" type="datetime1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4815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F418D1-318B-4893-93D0-8384A1421CA9}" type="datetime1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Insert for 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238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AE035BA-9D45-4FD8-9B40-CABF3A62326F}" type="datetime1">
              <a:rPr lang="en-GB" smtClean="0"/>
              <a:t>19/12/2018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GB"/>
              <a:t>Insert for 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7C349-ECB7-4EEB-94D4-A677B14E38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6098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6" r:id="rId1"/>
    <p:sldLayoutId id="2147483937" r:id="rId2"/>
    <p:sldLayoutId id="2147483938" r:id="rId3"/>
    <p:sldLayoutId id="2147483939" r:id="rId4"/>
    <p:sldLayoutId id="2147483940" r:id="rId5"/>
    <p:sldLayoutId id="2147483941" r:id="rId6"/>
    <p:sldLayoutId id="2147483942" r:id="rId7"/>
    <p:sldLayoutId id="2147483943" r:id="rId8"/>
    <p:sldLayoutId id="2147483944" r:id="rId9"/>
    <p:sldLayoutId id="2147483945" r:id="rId10"/>
    <p:sldLayoutId id="2147483946" r:id="rId11"/>
    <p:sldLayoutId id="2147483947" r:id="rId12"/>
    <p:sldLayoutId id="2147483948" r:id="rId13"/>
    <p:sldLayoutId id="2147483949" r:id="rId14"/>
    <p:sldLayoutId id="2147483950" r:id="rId15"/>
    <p:sldLayoutId id="2147483951" r:id="rId16"/>
    <p:sldLayoutId id="2147483952" r:id="rId17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s://dictionary.cambridge.org/dictionary/english/moral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xpress.co.uk/news/science/994638/Eclipse-2018-look-at-total-lunar-eclipse-safe-Blood-Moon-blind" TargetMode="External"/><Relationship Id="rId2" Type="http://schemas.openxmlformats.org/officeDocument/2006/relationships/hyperlink" Target="https://www.govexec.com/excellence/promising-practices/2015/05/so-what-will-it-take-improve-morale/113761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oughtco.com/method-of-sacrifice-in-ancient-greece-4079925" TargetMode="External"/><Relationship Id="rId4" Type="http://schemas.openxmlformats.org/officeDocument/2006/relationships/hyperlink" Target="http://www.emersonkent.com/map_archive/battle_of_leuctra.htm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ictionary.cambridge.org/dictionary/english/morale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3171" y="3196985"/>
            <a:ext cx="8825658" cy="2252458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Pre-war Religious rituals. How did they effect morale and what happened when omens weren't positive?</a:t>
            </a:r>
            <a:br>
              <a:rPr lang="en-GB" sz="4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</a:br>
            <a:endParaRPr lang="en-GB" sz="480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002823" y="5829272"/>
            <a:ext cx="6620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By Melantha Snow</a:t>
            </a:r>
          </a:p>
        </p:txBody>
      </p:sp>
    </p:spTree>
    <p:extLst>
      <p:ext uri="{BB962C8B-B14F-4D97-AF65-F5344CB8AC3E}">
        <p14:creationId xmlns:p14="http://schemas.microsoft.com/office/powerpoint/2010/main" val="1469391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486" y="607463"/>
            <a:ext cx="9404723" cy="1400530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chemeClr val="tx1">
                    <a:lumMod val="65000"/>
                  </a:schemeClr>
                </a:solidFill>
              </a:rPr>
              <a:t>Pre-war religious rituals</a:t>
            </a:r>
            <a:endParaRPr lang="en-GB" sz="4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786" y="1650140"/>
            <a:ext cx="12098214" cy="43159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Purpose of this presentation: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To discuss whether</a:t>
            </a:r>
            <a:r>
              <a:rPr lang="en-GB" sz="2400" b="1" dirty="0">
                <a:solidFill>
                  <a:srgbClr val="92D050"/>
                </a:solidFill>
              </a:rPr>
              <a:t> religion and morale were interconnected</a:t>
            </a:r>
            <a:endParaRPr lang="en-GB" sz="2400" b="1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What the ancient sources and modern scholars think about the particular </a:t>
            </a:r>
            <a:r>
              <a:rPr lang="en-GB" sz="2400" b="1" dirty="0">
                <a:solidFill>
                  <a:srgbClr val="92D050"/>
                </a:solidFill>
              </a:rPr>
              <a:t>instances where pre-war matters effected the morale.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/>
              <a:t>Religious ritual did affect the morale</a:t>
            </a:r>
            <a:r>
              <a:rPr lang="en-GB" sz="2400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4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rgbClr val="92D050"/>
                </a:solidFill>
              </a:rPr>
              <a:t>Two parts</a:t>
            </a:r>
            <a:r>
              <a:rPr lang="en-GB" sz="2400" dirty="0"/>
              <a:t>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Considering the definition of morale and proof of the importance of religion in Ancient Greek Societies and what rituals were practiced pre-war.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Focusing on particular examples where morale had an impact on a battle and what leaders did to try boost morale pre-war.</a:t>
            </a:r>
          </a:p>
        </p:txBody>
      </p:sp>
    </p:spTree>
    <p:extLst>
      <p:ext uri="{BB962C8B-B14F-4D97-AF65-F5344CB8AC3E}">
        <p14:creationId xmlns:p14="http://schemas.microsoft.com/office/powerpoint/2010/main" val="136943346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>
                    <a:lumMod val="65000"/>
                  </a:schemeClr>
                </a:solidFill>
              </a:rPr>
              <a:t>What is morale and how does it relate to warfare?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9675" y="2139770"/>
            <a:ext cx="6486872" cy="471823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Morale, as defined by the Cambridge dictionary is ‘the </a:t>
            </a:r>
            <a:r>
              <a:rPr lang="en-GB" sz="2800" b="1" dirty="0">
                <a:solidFill>
                  <a:schemeClr val="bg2">
                    <a:lumMod val="50000"/>
                  </a:schemeClr>
                </a:solidFill>
              </a:rPr>
              <a:t>amount of confidence felt by a person or group of people</a:t>
            </a:r>
            <a:r>
              <a:rPr lang="en-GB" sz="2800" dirty="0"/>
              <a:t>, </a:t>
            </a:r>
            <a:r>
              <a:rPr lang="en-GB" sz="2800" b="1" dirty="0">
                <a:solidFill>
                  <a:schemeClr val="bg2">
                    <a:lumMod val="50000"/>
                  </a:schemeClr>
                </a:solidFill>
              </a:rPr>
              <a:t>especially when in a dangerous </a:t>
            </a:r>
            <a:r>
              <a:rPr lang="en-GB" sz="2800" dirty="0"/>
              <a:t>or difficult situation.’ </a:t>
            </a:r>
            <a:r>
              <a:rPr lang="en-GB" sz="1400" dirty="0"/>
              <a:t>(</a:t>
            </a:r>
            <a:r>
              <a:rPr lang="en-GB" sz="1400" dirty="0">
                <a:hlinkClick r:id="rId2"/>
              </a:rPr>
              <a:t>https://dictionary.cambridge.org/dictionary/english/morale</a:t>
            </a:r>
            <a:r>
              <a:rPr lang="en-GB" sz="1400" dirty="0"/>
              <a:t>)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Armies always meet in dangerous or difficult situations which are generally tense.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The </a:t>
            </a:r>
            <a:r>
              <a:rPr lang="en-GB" sz="2800" b="1" dirty="0">
                <a:solidFill>
                  <a:schemeClr val="bg2">
                    <a:lumMod val="50000"/>
                  </a:schemeClr>
                </a:solidFill>
              </a:rPr>
              <a:t>motivation to be in the situation </a:t>
            </a:r>
            <a:r>
              <a:rPr lang="en-GB" sz="2800" dirty="0"/>
              <a:t>and the feelings towards the motivations will effect the morale of those involved.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1743" y="2363203"/>
            <a:ext cx="4362450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915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1412" y="608317"/>
            <a:ext cx="9720072" cy="1499616"/>
          </a:xfrm>
        </p:spPr>
        <p:txBody>
          <a:bodyPr/>
          <a:lstStyle/>
          <a:p>
            <a:r>
              <a:rPr lang="en-GB">
                <a:solidFill>
                  <a:schemeClr val="tx1">
                    <a:lumMod val="65000"/>
                  </a:schemeClr>
                </a:solidFill>
              </a:rPr>
              <a:t>How does religion effect morale?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85037"/>
            <a:ext cx="12192000" cy="4685899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500" dirty="0"/>
              <a:t>Through the shared experience of common beliefs and communal celebrations, a bond is created between a community. </a:t>
            </a:r>
            <a:r>
              <a:rPr lang="en-GB" sz="1600" dirty="0"/>
              <a:t>(Ames:1941 pp.386)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500" dirty="0"/>
              <a:t>Variations of religious practice between different poleis. For example Samos and Argos worshiped Hera more than other Gods. </a:t>
            </a:r>
            <a:r>
              <a:rPr lang="en-GB" sz="1600" dirty="0"/>
              <a:t>(Lloyd-Jones: 2006 pp.423)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 </a:t>
            </a:r>
            <a:r>
              <a:rPr lang="en-GB" sz="2500" dirty="0"/>
              <a:t>These religious cults would create variations of religious practice which would create relationships with kin.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500" dirty="0"/>
              <a:t>‘</a:t>
            </a:r>
            <a:r>
              <a:rPr lang="en-GB" sz="2500" b="1" dirty="0">
                <a:solidFill>
                  <a:srgbClr val="92D050"/>
                </a:solidFill>
              </a:rPr>
              <a:t>It was only natural for commanders to advertise good omens as a means of boosting morale of their troops before battle</a:t>
            </a:r>
            <a:r>
              <a:rPr lang="en-GB" sz="2500" dirty="0"/>
              <a:t>’ </a:t>
            </a:r>
            <a:r>
              <a:rPr lang="en-GB" sz="1600" dirty="0"/>
              <a:t>(Flower: 2008 pp.75)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500" dirty="0"/>
              <a:t>Omens and favour ‘used in </a:t>
            </a:r>
            <a:r>
              <a:rPr lang="en-GB" sz="2500" b="1" dirty="0">
                <a:solidFill>
                  <a:srgbClr val="92D050"/>
                </a:solidFill>
              </a:rPr>
              <a:t>psychological preparations </a:t>
            </a:r>
            <a:r>
              <a:rPr lang="en-GB" sz="2500" dirty="0"/>
              <a:t>for battle.’ </a:t>
            </a:r>
            <a:r>
              <a:rPr lang="en-GB" sz="1600" dirty="0"/>
              <a:t>(Taylor:2003 pp.29)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076764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103DD-4271-490A-805E-47506CC98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319983"/>
            <a:ext cx="10200080" cy="1400530"/>
          </a:xfrm>
        </p:spPr>
        <p:txBody>
          <a:bodyPr/>
          <a:lstStyle/>
          <a:p>
            <a:r>
              <a:rPr lang="en-GB" b="1" dirty="0">
                <a:solidFill>
                  <a:schemeClr val="tx1">
                    <a:lumMod val="65000"/>
                  </a:schemeClr>
                </a:solidFill>
              </a:rPr>
              <a:t>The multilateral relationship between seer, general, soldier’s and morale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5CFB79-5C61-4678-8FFC-01DA6F52A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813" y="2285999"/>
            <a:ext cx="11854374" cy="445242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Generals and Seers having a ‘symbiotic relationship’ which rely on one another to function properly and boost morale. </a:t>
            </a:r>
            <a:r>
              <a:rPr lang="en-GB" sz="1600" dirty="0"/>
              <a:t>(Flower:2008 pp.153)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Seers seen as ‘</a:t>
            </a:r>
            <a:r>
              <a:rPr lang="en-GB" sz="2800" b="1" dirty="0">
                <a:solidFill>
                  <a:schemeClr val="bg2">
                    <a:lumMod val="50000"/>
                  </a:schemeClr>
                </a:solidFill>
              </a:rPr>
              <a:t>the willing agents of their generals </a:t>
            </a:r>
            <a:r>
              <a:rPr lang="en-GB" sz="2800" dirty="0"/>
              <a:t>and as consciously </a:t>
            </a:r>
            <a:r>
              <a:rPr lang="en-GB" sz="2800" b="1" dirty="0">
                <a:solidFill>
                  <a:schemeClr val="bg2">
                    <a:lumMod val="50000"/>
                  </a:schemeClr>
                </a:solidFill>
              </a:rPr>
              <a:t>manipulating the sacrifices </a:t>
            </a:r>
            <a:r>
              <a:rPr lang="en-GB" sz="2800" dirty="0"/>
              <a:t>in order to confirm what the generals had decided to do.’ </a:t>
            </a:r>
            <a:r>
              <a:rPr lang="en-GB" sz="1600" dirty="0"/>
              <a:t>(Flower:2008 pp.153) </a:t>
            </a:r>
            <a:endParaRPr lang="en-GB" sz="24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‘It is probable that the attention which the Greek commander paid to sacrificial omens was </a:t>
            </a:r>
            <a:r>
              <a:rPr lang="en-GB" sz="2800" b="1" dirty="0">
                <a:solidFill>
                  <a:schemeClr val="bg2">
                    <a:lumMod val="50000"/>
                  </a:schemeClr>
                </a:solidFill>
              </a:rPr>
              <a:t>due rather to their effect on the minds and courage of the common soldier </a:t>
            </a:r>
            <a:r>
              <a:rPr lang="en-GB" sz="2800" dirty="0"/>
              <a:t>than to any undue trust which he placed in them as indications of the tactical policy to be pursued’ </a:t>
            </a:r>
            <a:r>
              <a:rPr lang="en-GB" sz="1400" dirty="0"/>
              <a:t>(Grundy:1901 pp.502)</a:t>
            </a:r>
            <a:endParaRPr lang="en-GB" sz="2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‘</a:t>
            </a:r>
            <a:r>
              <a:rPr lang="en-GB" sz="2800" u="sng" dirty="0"/>
              <a:t>Unfavourable omens were often kept from soldiers</a:t>
            </a:r>
            <a:r>
              <a:rPr lang="en-GB" sz="2800" dirty="0"/>
              <a:t>.’ </a:t>
            </a:r>
            <a:r>
              <a:rPr lang="en-GB" sz="1600" dirty="0"/>
              <a:t>(Taylor: 2003 pp.30)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85900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>
                    <a:lumMod val="65000"/>
                  </a:schemeClr>
                </a:solidFill>
              </a:rPr>
              <a:t>What rituals were practiced pre-war?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6241" y="1980223"/>
            <a:ext cx="9720073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Oracles</a:t>
            </a:r>
            <a:r>
              <a:rPr lang="en-GB" sz="2000" dirty="0"/>
              <a:t> </a:t>
            </a:r>
            <a:r>
              <a:rPr lang="en-GB" sz="3200" dirty="0"/>
              <a:t>and Divination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(Xen. 4.7.2-.3) (Hdt. 1.46-1.49/1.53) (Hdt. 1.62.4-1.63)</a:t>
            </a:r>
            <a:endParaRPr lang="en-GB" sz="32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Signs through Nature</a:t>
            </a:r>
          </a:p>
          <a:p>
            <a:pPr marL="0" indent="0">
              <a:buNone/>
            </a:pPr>
            <a:r>
              <a:rPr lang="en-GB" sz="2000" dirty="0"/>
              <a:t>(</a:t>
            </a:r>
            <a:r>
              <a:rPr lang="en-GB" sz="2000" dirty="0" err="1"/>
              <a:t>Plut</a:t>
            </a:r>
            <a:r>
              <a:rPr lang="en-GB" sz="2000" dirty="0"/>
              <a:t>. Life of Nicias)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Sacrifices and Offerings</a:t>
            </a:r>
          </a:p>
          <a:p>
            <a:pPr marL="0" indent="0">
              <a:buNone/>
            </a:pPr>
            <a:r>
              <a:rPr lang="en-GB" sz="3200" dirty="0"/>
              <a:t> </a:t>
            </a:r>
            <a:r>
              <a:rPr lang="en-GB" sz="2000" dirty="0"/>
              <a:t>(Xen. 4.7.2) (Hdt. 1.50) (Hdt. 4.62.3-4)</a:t>
            </a:r>
            <a:endParaRPr lang="en-GB" dirty="0"/>
          </a:p>
          <a:p>
            <a:pPr>
              <a:buFont typeface="Wingdings" panose="05000000000000000000" pitchFamily="2" charset="2"/>
              <a:buChar char="v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5723" y="1980223"/>
            <a:ext cx="4851400" cy="36116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A9678B-DED5-4957-95F8-39A545C9DC1D}"/>
              </a:ext>
            </a:extLst>
          </p:cNvPr>
          <p:cNvSpPr txBox="1"/>
          <p:nvPr/>
        </p:nvSpPr>
        <p:spPr>
          <a:xfrm>
            <a:off x="716241" y="6268099"/>
            <a:ext cx="113291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For more information on the Oracles and how they prophesised, look at  (Lehoux: 2007) (Harissus: 2014)</a:t>
            </a:r>
          </a:p>
          <a:p>
            <a:r>
              <a:rPr lang="en-GB" sz="1600" dirty="0"/>
              <a:t>For more information on sacrifice look at (</a:t>
            </a:r>
            <a:r>
              <a:rPr lang="en-GB" sz="1600" dirty="0" err="1"/>
              <a:t>Dettiene</a:t>
            </a:r>
            <a:r>
              <a:rPr lang="en-GB" sz="1600" dirty="0"/>
              <a:t> and Vernant:1986)</a:t>
            </a:r>
          </a:p>
        </p:txBody>
      </p:sp>
    </p:spTree>
    <p:extLst>
      <p:ext uri="{BB962C8B-B14F-4D97-AF65-F5344CB8AC3E}">
        <p14:creationId xmlns:p14="http://schemas.microsoft.com/office/powerpoint/2010/main" val="2049588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Nicias and the lunar eclipse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749" y="1152983"/>
            <a:ext cx="7753480" cy="5001064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Recorded in Plutarch (23-24) and Thucydides 7.50.4.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Lunar eclipse made Nicias halt the Sicilian Expedition.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>
                <a:solidFill>
                  <a:schemeClr val="bg2">
                    <a:lumMod val="50000"/>
                  </a:schemeClr>
                </a:solidFill>
              </a:rPr>
              <a:t>Anaxagoras</a:t>
            </a:r>
            <a:r>
              <a:rPr lang="en-GB" sz="2800" dirty="0"/>
              <a:t> and the explanation </a:t>
            </a:r>
            <a:r>
              <a:rPr lang="en-GB" sz="1400" dirty="0"/>
              <a:t>(Mackenzie:2008)</a:t>
            </a:r>
            <a:endParaRPr lang="en-GB" sz="2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b="1" dirty="0"/>
              <a:t>Soothsayers</a:t>
            </a:r>
            <a:r>
              <a:rPr lang="en-GB" sz="2800" dirty="0"/>
              <a:t> advised them waiting 27 days to move on.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The soldiers following Nicias did not wish to march until they had observed the wait.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Essentially doomed the Sicilian Expedition. 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0289" y="2553513"/>
            <a:ext cx="4597962" cy="3151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8054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49B3B-BAC1-45D3-AC16-4CECF2DBF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battle of </a:t>
            </a:r>
            <a:r>
              <a:rPr lang="en-GB" b="1" dirty="0" err="1"/>
              <a:t>Sepeia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3145F-A353-4333-ACA9-BC2D3EE48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555709"/>
            <a:ext cx="11887200" cy="485995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Argives vs. Spartans</a:t>
            </a:r>
          </a:p>
          <a:p>
            <a:pPr marL="0" indent="0">
              <a:buNone/>
            </a:pPr>
            <a:r>
              <a:rPr lang="en-GB" sz="2400" dirty="0"/>
              <a:t>‘When the Argives inquired at Delphi about the safety of their city, a common response was given, one part regarding the Argives themselves, but there was an additional response for the Milesians.’ </a:t>
            </a:r>
            <a:r>
              <a:rPr lang="en-GB" sz="1600" dirty="0"/>
              <a:t>(Hdt 6.19.1-6.19.2)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>
                <a:solidFill>
                  <a:schemeClr val="bg2">
                    <a:lumMod val="50000"/>
                  </a:schemeClr>
                </a:solidFill>
              </a:rPr>
              <a:t>2 part prophesy </a:t>
            </a:r>
            <a:r>
              <a:rPr lang="en-GB" sz="2400" dirty="0"/>
              <a:t>for the Milesians and Argives.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After Milesian part comes true, Argives meet Lacedaemonians on the field.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‘</a:t>
            </a:r>
            <a:r>
              <a:rPr lang="en-GB" sz="2400" b="1" dirty="0">
                <a:solidFill>
                  <a:schemeClr val="bg2">
                    <a:lumMod val="50000"/>
                  </a:schemeClr>
                </a:solidFill>
              </a:rPr>
              <a:t>All these things coming together spread fear among the Argives</a:t>
            </a:r>
            <a:r>
              <a:rPr lang="en-GB" sz="2400" dirty="0"/>
              <a:t>.’ </a:t>
            </a:r>
            <a:r>
              <a:rPr lang="en-GB" sz="1600" dirty="0"/>
              <a:t>(Hdt. 6.77.3)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Threat of the prophecy made the Argive men less confident in the outcome.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Lower moral contributed to the loss of the battle.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Spartans notice mirroring, false commands issued.</a:t>
            </a:r>
          </a:p>
        </p:txBody>
      </p:sp>
    </p:spTree>
    <p:extLst>
      <p:ext uri="{BB962C8B-B14F-4D97-AF65-F5344CB8AC3E}">
        <p14:creationId xmlns:p14="http://schemas.microsoft.com/office/powerpoint/2010/main" val="28744270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782" y="973223"/>
            <a:ext cx="5107575" cy="1400530"/>
          </a:xfrm>
        </p:spPr>
        <p:txBody>
          <a:bodyPr/>
          <a:lstStyle/>
          <a:p>
            <a:r>
              <a:rPr lang="en-GB" b="1" dirty="0"/>
              <a:t>Sparta vs Thebes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96252" y="2656888"/>
            <a:ext cx="12288252" cy="490086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The Battle of Leuctra in 371 BC. </a:t>
            </a:r>
            <a:r>
              <a:rPr lang="en-GB" sz="1600" dirty="0"/>
              <a:t>(</a:t>
            </a:r>
            <a:r>
              <a:rPr lang="en-GB" sz="1600" dirty="0" err="1"/>
              <a:t>Xen</a:t>
            </a:r>
            <a:r>
              <a:rPr lang="en-GB" sz="1600" dirty="0"/>
              <a:t> 6.3-15)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The reason why the Spartans lost has been a matter of debate by many scholars including (Hanson:1988; </a:t>
            </a:r>
            <a:r>
              <a:rPr lang="en-GB" sz="2400" dirty="0" err="1"/>
              <a:t>Cawkwell</a:t>
            </a:r>
            <a:r>
              <a:rPr lang="en-GB" sz="2400" dirty="0"/>
              <a:t>: 1972 and </a:t>
            </a:r>
            <a:r>
              <a:rPr lang="en-GB" sz="2400" dirty="0" err="1"/>
              <a:t>Krentz</a:t>
            </a:r>
            <a:r>
              <a:rPr lang="en-GB" sz="2400" dirty="0"/>
              <a:t>; 1985). Will be focusing on the theory set forth by </a:t>
            </a:r>
            <a:r>
              <a:rPr lang="en-GB" sz="2400" dirty="0" err="1"/>
              <a:t>Straeuli</a:t>
            </a:r>
            <a:r>
              <a:rPr lang="en-GB" sz="2400" dirty="0"/>
              <a:t> in 2011.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b="1" dirty="0"/>
              <a:t>Sacrifices were unfavourable </a:t>
            </a:r>
            <a:r>
              <a:rPr lang="en-GB" dirty="0"/>
              <a:t>(‘pretty nearly the entire army—for it was a matter of concern to every man—gathered about the place of sacrifice’ </a:t>
            </a:r>
            <a:r>
              <a:rPr lang="en-GB" sz="1600" dirty="0" err="1"/>
              <a:t>Xen</a:t>
            </a:r>
            <a:r>
              <a:rPr lang="en-GB" sz="1600" dirty="0"/>
              <a:t>. 6.4.20</a:t>
            </a:r>
            <a:r>
              <a:rPr lang="en-GB" dirty="0"/>
              <a:t>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The </a:t>
            </a:r>
            <a:r>
              <a:rPr lang="en-GB" sz="2400" b="1" dirty="0"/>
              <a:t>previous divination </a:t>
            </a:r>
            <a:r>
              <a:rPr lang="en-GB" sz="2400" dirty="0"/>
              <a:t>by the Oracle of Delphi </a:t>
            </a:r>
            <a:r>
              <a:rPr lang="en-GB" sz="1600" dirty="0"/>
              <a:t>(Paus 9.14.3)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The statues of the virgins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Rumour of </a:t>
            </a:r>
            <a:r>
              <a:rPr lang="en-GB" sz="2400" b="1" dirty="0"/>
              <a:t>the missing armour</a:t>
            </a:r>
            <a:r>
              <a:rPr lang="en-GB" sz="2400" dirty="0"/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4012" y="0"/>
            <a:ext cx="4595446" cy="3142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826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F19C3-D7F0-4904-A2ED-92C2EE7D7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13568"/>
            <a:ext cx="9404723" cy="1400530"/>
          </a:xfrm>
        </p:spPr>
        <p:txBody>
          <a:bodyPr/>
          <a:lstStyle/>
          <a:p>
            <a:r>
              <a:rPr lang="en-GB" b="1" dirty="0"/>
              <a:t>Athens and the wooden wall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F7E38-7FCC-4E08-85EF-738FA45AEB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52025"/>
            <a:ext cx="12192000" cy="4986997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Athenians preparing for Xerxes.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Delphic Oracle</a:t>
            </a:r>
          </a:p>
          <a:p>
            <a:pPr marL="0" indent="0">
              <a:buNone/>
            </a:pPr>
            <a:r>
              <a:rPr lang="en-GB" sz="2800" dirty="0"/>
              <a:t>Many a fortress too, not yours alone, will he shatter;</a:t>
            </a:r>
            <a:br>
              <a:rPr lang="en-GB" sz="2800" dirty="0"/>
            </a:br>
            <a:r>
              <a:rPr lang="en-GB" sz="2800" dirty="0"/>
              <a:t>Many a shrine of the gods will he give to the flame for devouring </a:t>
            </a:r>
            <a:r>
              <a:rPr lang="en-GB" sz="1600" dirty="0"/>
              <a:t>(Hdt. 1.40.3)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“…Give us some better answer concerning our country. </a:t>
            </a:r>
            <a:r>
              <a:rPr lang="en-GB" sz="2800" b="1" dirty="0">
                <a:solidFill>
                  <a:schemeClr val="bg2">
                    <a:lumMod val="50000"/>
                  </a:schemeClr>
                </a:solidFill>
              </a:rPr>
              <a:t>Otherwise we will not depart from your temple, but remain here until we die</a:t>
            </a:r>
            <a:r>
              <a:rPr lang="en-GB" sz="2800" dirty="0"/>
              <a:t>.” Thereupon the priestess gave them this second oracle</a:t>
            </a:r>
            <a:r>
              <a:rPr lang="en-GB" sz="1600" dirty="0"/>
              <a:t> (Hdt. 1.141.2)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‘Pythia’s first Oracle left the Athenians shattered…. </a:t>
            </a:r>
            <a:r>
              <a:rPr lang="en-GB" sz="2800" b="1" dirty="0">
                <a:solidFill>
                  <a:schemeClr val="bg2">
                    <a:lumMod val="50000"/>
                  </a:schemeClr>
                </a:solidFill>
              </a:rPr>
              <a:t>For their own prospects</a:t>
            </a:r>
            <a:r>
              <a:rPr lang="en-GB" sz="2800" dirty="0"/>
              <a:t>’ </a:t>
            </a:r>
            <a:r>
              <a:rPr lang="en-GB" sz="1600" dirty="0"/>
              <a:t>(Evans: 1982 pp.27)</a:t>
            </a:r>
            <a:endParaRPr lang="en-GB" sz="2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Supplicants refusing to leave as an </a:t>
            </a:r>
            <a:r>
              <a:rPr lang="en-GB" sz="2800" b="1" dirty="0">
                <a:solidFill>
                  <a:schemeClr val="bg2">
                    <a:lumMod val="50000"/>
                  </a:schemeClr>
                </a:solidFill>
              </a:rPr>
              <a:t>embarrassment</a:t>
            </a:r>
            <a:r>
              <a:rPr lang="en-GB" sz="2800" dirty="0"/>
              <a:t>. </a:t>
            </a:r>
            <a:r>
              <a:rPr lang="en-GB" sz="1600" dirty="0"/>
              <a:t>(Evans: 1982 pp.27)</a:t>
            </a:r>
          </a:p>
        </p:txBody>
      </p:sp>
    </p:spTree>
    <p:extLst>
      <p:ext uri="{BB962C8B-B14F-4D97-AF65-F5344CB8AC3E}">
        <p14:creationId xmlns:p14="http://schemas.microsoft.com/office/powerpoint/2010/main" val="364788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DB935-5480-428E-9580-2517DCF37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>
                    <a:lumMod val="65000"/>
                  </a:schemeClr>
                </a:solidFill>
              </a:rPr>
              <a:t>Conclusion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E6A63-EC93-45FB-8C30-60E7E9090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93290"/>
            <a:ext cx="6292044" cy="4723509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Pre-war rituals were practiced often </a:t>
            </a:r>
            <a:r>
              <a:rPr lang="en-GB" sz="1600" dirty="0"/>
              <a:t>(Hughes: 1991)</a:t>
            </a:r>
            <a:endParaRPr lang="en-GB" sz="20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They had a significant effect on the morale of the troops as well as on the general.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The Generals and seers sometimes manipulated outcomes to boost morale.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There are many examples where morale directly effecting the outcome of a war as well as how that war was looked at after it occurred.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2400" dirty="0"/>
              <a:t>If morale was low, the battle was more likely to be lost.</a:t>
            </a:r>
          </a:p>
          <a:p>
            <a:pPr>
              <a:buFont typeface="Wingdings" panose="05000000000000000000" pitchFamily="2" charset="2"/>
              <a:buChar char="v"/>
            </a:pPr>
            <a:endParaRPr lang="en-GB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422" y="2568251"/>
            <a:ext cx="5657200" cy="3233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6535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Sources of Images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5A5AA61-FF46-4650-9AD5-55E55DEA3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617" y="1533008"/>
            <a:ext cx="10424159" cy="440355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b="1" dirty="0"/>
              <a:t>1</a:t>
            </a:r>
          </a:p>
          <a:p>
            <a:pPr marL="0" indent="0">
              <a:buNone/>
            </a:pPr>
            <a:r>
              <a:rPr lang="en-GB" sz="1800" dirty="0">
                <a:hlinkClick r:id="rId2"/>
              </a:rPr>
              <a:t>https://www.govexec.com/excellence/promising-practices/2015/05/so-what-will-it-take-improve-morale/113761/</a:t>
            </a: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2</a:t>
            </a:r>
          </a:p>
          <a:p>
            <a:pPr marL="0" indent="0">
              <a:buNone/>
            </a:pPr>
            <a:r>
              <a:rPr lang="en-GB" sz="1800" dirty="0"/>
              <a:t>Bowl (ca. 440 BCE) showing Thetis in the role of the Pythia</a:t>
            </a:r>
          </a:p>
          <a:p>
            <a:pPr marL="0" indent="0">
              <a:buNone/>
            </a:pPr>
            <a:r>
              <a:rPr lang="en-GB" sz="1800" dirty="0"/>
              <a:t>Source: ANITKENSAMMLUNG BERLIN</a:t>
            </a:r>
          </a:p>
          <a:p>
            <a:pPr marL="0" indent="0">
              <a:buNone/>
            </a:pPr>
            <a:r>
              <a:rPr lang="en-GB" sz="1800" b="1" dirty="0"/>
              <a:t>3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3"/>
              </a:rPr>
              <a:t>https://www.express.co.uk/news/science/994638/Eclipse-2018-look-at-total-lunar-eclipse-safe-Blood-Moon-blind</a:t>
            </a:r>
            <a:r>
              <a:rPr lang="en-GB" sz="1800" b="1" dirty="0"/>
              <a:t> </a:t>
            </a:r>
          </a:p>
          <a:p>
            <a:pPr marL="0" indent="0">
              <a:buNone/>
            </a:pPr>
            <a:r>
              <a:rPr lang="en-GB" sz="1800" b="1" dirty="0"/>
              <a:t>4</a:t>
            </a:r>
          </a:p>
          <a:p>
            <a:pPr marL="0" indent="0">
              <a:buNone/>
            </a:pPr>
            <a:r>
              <a:rPr lang="en-GB" sz="1800" dirty="0">
                <a:hlinkClick r:id="rId4"/>
              </a:rPr>
              <a:t>http://www.emersonkent.com/map_archive/battle_of_leuctra.htm</a:t>
            </a:r>
            <a:r>
              <a:rPr lang="en-GB" sz="1800" dirty="0"/>
              <a:t> </a:t>
            </a:r>
          </a:p>
          <a:p>
            <a:pPr marL="0" indent="0">
              <a:buNone/>
            </a:pPr>
            <a:r>
              <a:rPr lang="en-GB" sz="1800" b="1" dirty="0"/>
              <a:t>5</a:t>
            </a:r>
          </a:p>
          <a:p>
            <a:pPr marL="0" indent="0">
              <a:buNone/>
            </a:pPr>
            <a:r>
              <a:rPr lang="en-GB" sz="1800" dirty="0">
                <a:hlinkClick r:id="rId5"/>
              </a:rPr>
              <a:t>https://www.thoughtco.com/method-of-sacrifice-in-ancient-greece-4079925</a:t>
            </a:r>
            <a:r>
              <a:rPr lang="en-GB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8544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319" y="435667"/>
            <a:ext cx="9720072" cy="1499616"/>
          </a:xfrm>
        </p:spPr>
        <p:txBody>
          <a:bodyPr/>
          <a:lstStyle/>
          <a:p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Bibliography   a-h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840" y="1766036"/>
            <a:ext cx="11704320" cy="5211539"/>
          </a:xfrm>
        </p:spPr>
        <p:txBody>
          <a:bodyPr>
            <a:normAutofit fontScale="77500" lnSpcReduction="20000"/>
          </a:bodyPr>
          <a:lstStyle/>
          <a:p>
            <a:r>
              <a:rPr lang="en-GB" sz="2000" dirty="0"/>
              <a:t>Ames, Edward Scribner, Morale and Religion, </a:t>
            </a:r>
            <a:r>
              <a:rPr lang="en-GB" sz="2000" i="1" dirty="0"/>
              <a:t>American Journal of Sociology </a:t>
            </a:r>
            <a:r>
              <a:rPr lang="en-GB" sz="2000" dirty="0"/>
              <a:t>47.3 (The University of Chicago Press, 1941) pp.384-393)</a:t>
            </a:r>
          </a:p>
          <a:p>
            <a:r>
              <a:rPr lang="en-GB" sz="2000" dirty="0" err="1"/>
              <a:t>Bruell</a:t>
            </a:r>
            <a:r>
              <a:rPr lang="en-GB" sz="2000" dirty="0"/>
              <a:t>, Christopher, </a:t>
            </a:r>
            <a:r>
              <a:rPr lang="en-GB" sz="2000" dirty="0" err="1"/>
              <a:t>Thucidedes</a:t>
            </a:r>
            <a:r>
              <a:rPr lang="en-GB" sz="2000" dirty="0"/>
              <a:t>’ View of Athenian Imperialism, </a:t>
            </a:r>
            <a:r>
              <a:rPr lang="en-GB" sz="2000" i="1" dirty="0"/>
              <a:t>The American Political Science Review</a:t>
            </a:r>
            <a:r>
              <a:rPr lang="en-GB" sz="2000" dirty="0"/>
              <a:t> 68.1 (American Political Science Association, 1974) pp.11-17</a:t>
            </a:r>
          </a:p>
          <a:p>
            <a:r>
              <a:rPr lang="en-GB" sz="2000" dirty="0"/>
              <a:t>Cambridge Dictionary Online, ‘Morale’ (</a:t>
            </a:r>
            <a:r>
              <a:rPr lang="en-GB" sz="2000" dirty="0">
                <a:hlinkClick r:id="rId2"/>
              </a:rPr>
              <a:t>https://dictionary.cambridge.org/dictionary/english/morale</a:t>
            </a:r>
            <a:r>
              <a:rPr lang="en-GB" sz="2000" dirty="0"/>
              <a:t>) Accessed on 18/12/2018 </a:t>
            </a:r>
          </a:p>
          <a:p>
            <a:r>
              <a:rPr lang="en-GB" sz="2000" dirty="0"/>
              <a:t>Crowley, Jason, </a:t>
            </a:r>
            <a:r>
              <a:rPr lang="en-GB" sz="2000" i="1" dirty="0"/>
              <a:t>The Psychology of the Athenian Hoplite </a:t>
            </a:r>
            <a:r>
              <a:rPr lang="en-GB" sz="2000" dirty="0"/>
              <a:t>(Cambridge University Press, 2012)</a:t>
            </a:r>
          </a:p>
          <a:p>
            <a:r>
              <a:rPr lang="en-GB" sz="2000" dirty="0" err="1"/>
              <a:t>Dettiene</a:t>
            </a:r>
            <a:r>
              <a:rPr lang="en-GB" sz="2000" dirty="0"/>
              <a:t>, Marcel &amp; </a:t>
            </a:r>
            <a:r>
              <a:rPr lang="en-GB" sz="2000" dirty="0" err="1"/>
              <a:t>Vernant</a:t>
            </a:r>
            <a:r>
              <a:rPr lang="en-GB" sz="2000" dirty="0"/>
              <a:t>, Jean-Pierre, </a:t>
            </a:r>
            <a:r>
              <a:rPr lang="en-GB" sz="2000" i="1" dirty="0"/>
              <a:t>The Cuisine of Sacrifice among the Greeks</a:t>
            </a:r>
            <a:r>
              <a:rPr lang="en-GB" sz="2000" dirty="0"/>
              <a:t> (University of Chicago Press, 1986)</a:t>
            </a:r>
          </a:p>
          <a:p>
            <a:r>
              <a:rPr lang="en-GB" sz="2000" dirty="0"/>
              <a:t>Evans, A. J. The Oracle of the “Wooden Wall,” </a:t>
            </a:r>
            <a:r>
              <a:rPr lang="en-GB" sz="2000" i="1" dirty="0"/>
              <a:t>The Classical Journal </a:t>
            </a:r>
            <a:r>
              <a:rPr lang="en-GB" sz="2000" dirty="0"/>
              <a:t>78.1 (The Classical Association of the Middle, West and South, Inc. 1982) pp.24-29</a:t>
            </a:r>
          </a:p>
          <a:p>
            <a:r>
              <a:rPr lang="en-GB" sz="2000" dirty="0"/>
              <a:t>Flower, Michael, </a:t>
            </a:r>
            <a:r>
              <a:rPr lang="en-GB" sz="2000" i="1" dirty="0"/>
              <a:t>The Seer in Ancient Greece </a:t>
            </a:r>
            <a:r>
              <a:rPr lang="en-GB" sz="2000" dirty="0"/>
              <a:t>(University of California Press, 2008)</a:t>
            </a:r>
          </a:p>
          <a:p>
            <a:r>
              <a:rPr lang="en-GB" sz="2000" dirty="0"/>
              <a:t>Grundy, G. B. </a:t>
            </a:r>
            <a:r>
              <a:rPr lang="en-GB" sz="2000" i="1" dirty="0"/>
              <a:t>The Great Persian War </a:t>
            </a:r>
            <a:r>
              <a:rPr lang="en-GB" sz="2000" dirty="0"/>
              <a:t>(</a:t>
            </a:r>
          </a:p>
          <a:p>
            <a:r>
              <a:rPr lang="en-GB" sz="2000" dirty="0" err="1"/>
              <a:t>Harissis</a:t>
            </a:r>
            <a:r>
              <a:rPr lang="en-GB" sz="2000" dirty="0"/>
              <a:t>, </a:t>
            </a:r>
            <a:r>
              <a:rPr lang="en-GB" sz="2000" dirty="0" err="1"/>
              <a:t>Haralampos</a:t>
            </a:r>
            <a:r>
              <a:rPr lang="en-GB" sz="2000" dirty="0"/>
              <a:t>, A Bittersweet Story: The True Nature of the Laurel of The Oracle of Delphi, </a:t>
            </a:r>
            <a:r>
              <a:rPr lang="en-GB" sz="2000" i="1" dirty="0"/>
              <a:t>Perspectives in Biology and Medicine </a:t>
            </a:r>
            <a:r>
              <a:rPr lang="en-GB" sz="2000" dirty="0"/>
              <a:t>57.3 (John Hopkins University Press, 2014) pp. 351-360</a:t>
            </a:r>
          </a:p>
          <a:p>
            <a:r>
              <a:rPr lang="en-GB" sz="2000" dirty="0"/>
              <a:t>Herodotus, </a:t>
            </a:r>
            <a:r>
              <a:rPr lang="en-GB" sz="2000" i="1" dirty="0"/>
              <a:t>Histories</a:t>
            </a:r>
          </a:p>
          <a:p>
            <a:r>
              <a:rPr lang="en-GB" sz="2000" dirty="0"/>
              <a:t>Herodotus, </a:t>
            </a:r>
            <a:r>
              <a:rPr lang="en-GB" sz="2000" i="1" dirty="0"/>
              <a:t>Perseus under Philologic</a:t>
            </a:r>
          </a:p>
          <a:p>
            <a:r>
              <a:rPr lang="en-GB" sz="2000" dirty="0"/>
              <a:t>Hughes, Dennis D. </a:t>
            </a:r>
            <a:r>
              <a:rPr lang="en-GB" sz="2000" i="1" dirty="0"/>
              <a:t>Human Sacrifice in Ancient Greece</a:t>
            </a:r>
            <a:r>
              <a:rPr lang="en-GB" sz="2000" dirty="0"/>
              <a:t> (Routledge, 1991)</a:t>
            </a:r>
          </a:p>
          <a:p>
            <a:endParaRPr lang="en-GB" sz="2000" dirty="0"/>
          </a:p>
          <a:p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9966885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2EF8E6-BCAB-4D94-B99F-7B6C086988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Bibliography Continued    </a:t>
            </a:r>
            <a:r>
              <a:rPr lang="en-GB" dirty="0" err="1">
                <a:solidFill>
                  <a:schemeClr val="tx1">
                    <a:lumMod val="65000"/>
                  </a:schemeClr>
                </a:solidFill>
              </a:rPr>
              <a:t>i</a:t>
            </a:r>
            <a:r>
              <a:rPr lang="en-GB" dirty="0">
                <a:solidFill>
                  <a:schemeClr val="tx1">
                    <a:lumMod val="65000"/>
                  </a:schemeClr>
                </a:solidFill>
              </a:rPr>
              <a:t>-z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E87FD-9B94-47C0-9AC8-80F529F6E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27274"/>
            <a:ext cx="12027877" cy="4930726"/>
          </a:xfrm>
        </p:spPr>
        <p:txBody>
          <a:bodyPr>
            <a:normAutofit fontScale="92500" lnSpcReduction="10000"/>
          </a:bodyPr>
          <a:lstStyle/>
          <a:p>
            <a:r>
              <a:rPr lang="en-GB" sz="1700" dirty="0" err="1"/>
              <a:t>Kindt</a:t>
            </a:r>
            <a:r>
              <a:rPr lang="en-GB" sz="1700" dirty="0"/>
              <a:t>, Julia, Delphic Oracle Stories and the Beginning of Histography: Herodotus’ Croesus Logos, </a:t>
            </a:r>
            <a:r>
              <a:rPr lang="en-GB" sz="1700" i="1" dirty="0"/>
              <a:t>Classical Journal</a:t>
            </a:r>
            <a:r>
              <a:rPr lang="en-GB" sz="1700" dirty="0"/>
              <a:t> (University of Chicago Press, 2006) pp.34-51</a:t>
            </a:r>
          </a:p>
          <a:p>
            <a:r>
              <a:rPr lang="en-GB" sz="1700" dirty="0"/>
              <a:t>Lehoux, </a:t>
            </a:r>
            <a:r>
              <a:rPr lang="en-GB" sz="1700" dirty="0" err="1"/>
              <a:t>Daryn</a:t>
            </a:r>
            <a:r>
              <a:rPr lang="en-GB" sz="1700" dirty="0"/>
              <a:t>, Drugs and the Delphic Oracle, </a:t>
            </a:r>
            <a:r>
              <a:rPr lang="en-GB" sz="1700" i="1" dirty="0"/>
              <a:t>Classical World</a:t>
            </a:r>
            <a:r>
              <a:rPr lang="en-GB" sz="1700" dirty="0"/>
              <a:t> 101 (John Hopkins University Press, 2007) pp.41-56</a:t>
            </a:r>
          </a:p>
          <a:p>
            <a:r>
              <a:rPr lang="en-GB" sz="1700" dirty="0"/>
              <a:t>Lloyd-Jones, </a:t>
            </a:r>
            <a:r>
              <a:rPr lang="en-GB" sz="1700" i="1" dirty="0"/>
              <a:t>The Further Academic Papers of Sir Hugh Lloyd-Jones </a:t>
            </a:r>
            <a:r>
              <a:rPr lang="en-GB" sz="1700" dirty="0"/>
              <a:t>(OUP Oxford: 2006)</a:t>
            </a:r>
          </a:p>
          <a:p>
            <a:r>
              <a:rPr lang="en-GB" sz="1700" dirty="0"/>
              <a:t>Thucydides, </a:t>
            </a:r>
            <a:r>
              <a:rPr lang="en-GB" sz="1700" i="1" dirty="0"/>
              <a:t>The Peloponnesian War</a:t>
            </a:r>
          </a:p>
          <a:p>
            <a:r>
              <a:rPr lang="en-GB" sz="1700" dirty="0"/>
              <a:t>Mackenzie, Dana, The Man Who Explained Eclipses,</a:t>
            </a:r>
            <a:r>
              <a:rPr lang="en-GB" sz="1700" i="1" dirty="0"/>
              <a:t> New Scientist </a:t>
            </a:r>
            <a:r>
              <a:rPr lang="en-GB" sz="1700" dirty="0"/>
              <a:t>198 (</a:t>
            </a:r>
          </a:p>
          <a:p>
            <a:r>
              <a:rPr lang="en-GB" sz="1700" dirty="0"/>
              <a:t>Plato, </a:t>
            </a:r>
            <a:r>
              <a:rPr lang="en-GB" sz="1700" i="1" dirty="0"/>
              <a:t>Alcibiades Part I</a:t>
            </a:r>
          </a:p>
          <a:p>
            <a:r>
              <a:rPr lang="en-GB" sz="1700" dirty="0"/>
              <a:t>Plutarch, </a:t>
            </a:r>
            <a:r>
              <a:rPr lang="en-GB" sz="1700" i="1" dirty="0"/>
              <a:t>Life of Agesilaus</a:t>
            </a:r>
            <a:endParaRPr lang="en-GB" sz="1700" dirty="0"/>
          </a:p>
          <a:p>
            <a:r>
              <a:rPr lang="en-GB" sz="1700" dirty="0"/>
              <a:t>Plutarch, </a:t>
            </a:r>
            <a:r>
              <a:rPr lang="en-GB" sz="1700" i="1" dirty="0"/>
              <a:t>Life of Nicias</a:t>
            </a:r>
          </a:p>
          <a:p>
            <a:r>
              <a:rPr lang="en-GB" sz="1700" dirty="0" err="1"/>
              <a:t>Stadter</a:t>
            </a:r>
            <a:r>
              <a:rPr lang="en-GB" sz="1700" dirty="0"/>
              <a:t>, Phillip, Athens Alliance with Corcyra (</a:t>
            </a:r>
            <a:r>
              <a:rPr lang="en-GB" sz="1700" dirty="0" err="1"/>
              <a:t>Thuc</a:t>
            </a:r>
            <a:r>
              <a:rPr lang="en-GB" sz="1700" dirty="0"/>
              <a:t>. 1.44), </a:t>
            </a:r>
            <a:r>
              <a:rPr lang="en-GB" sz="1700" i="1" dirty="0"/>
              <a:t>Greek</a:t>
            </a:r>
            <a:r>
              <a:rPr lang="en-GB" sz="1700" dirty="0"/>
              <a:t> 24.2 (Directory of Open Access Journals, 2002)</a:t>
            </a:r>
          </a:p>
          <a:p>
            <a:r>
              <a:rPr lang="en-GB" sz="1700" dirty="0" err="1"/>
              <a:t>Straeuli</a:t>
            </a:r>
            <a:r>
              <a:rPr lang="en-GB" sz="1700" dirty="0"/>
              <a:t>, Christian, Why did the Thebans Defeat the Normally Militarily Superior Spartans at the Battle of Leuctra (371BC)? </a:t>
            </a:r>
            <a:r>
              <a:rPr lang="en-GB" sz="1700" i="1" dirty="0"/>
              <a:t>Ancient Culture Studies</a:t>
            </a:r>
            <a:r>
              <a:rPr lang="en-GB" sz="1700" dirty="0"/>
              <a:t> 3 (University of Pretoria, 2011)</a:t>
            </a:r>
          </a:p>
          <a:p>
            <a:r>
              <a:rPr lang="en-GB" sz="1700" dirty="0"/>
              <a:t>Taylor, Phillip M. </a:t>
            </a:r>
            <a:r>
              <a:rPr lang="en-GB" sz="1700" i="1" dirty="0"/>
              <a:t>Munitions of the Mind: A History of Propaganda from the Ancient World to the Present Day </a:t>
            </a:r>
            <a:r>
              <a:rPr lang="en-GB" sz="1700" dirty="0"/>
              <a:t>(Manchester University Press, 2003)</a:t>
            </a:r>
            <a:endParaRPr lang="en-GB" sz="1700" i="1" dirty="0"/>
          </a:p>
          <a:p>
            <a:r>
              <a:rPr lang="en-GB" sz="1700" dirty="0"/>
              <a:t>Xenophon, </a:t>
            </a:r>
            <a:r>
              <a:rPr lang="en-GB" sz="1700" i="1" dirty="0"/>
              <a:t>Hellenica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506297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1090</TotalTime>
  <Words>1400</Words>
  <Application>Microsoft Office PowerPoint</Application>
  <PresentationFormat>Widescreen</PresentationFormat>
  <Paragraphs>109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Wingdings</vt:lpstr>
      <vt:lpstr>Wingdings 3</vt:lpstr>
      <vt:lpstr>Ion</vt:lpstr>
      <vt:lpstr>Pre-war Religious rituals. How did they effect morale and what happened when omens weren't positive? </vt:lpstr>
      <vt:lpstr>Pre-war religious rituals</vt:lpstr>
      <vt:lpstr>What is morale and how does it relate to warfare?</vt:lpstr>
      <vt:lpstr>How does religion effect morale?</vt:lpstr>
      <vt:lpstr>The multilateral relationship between seer, general, soldier’s and morale</vt:lpstr>
      <vt:lpstr>What rituals were practiced pre-war?</vt:lpstr>
      <vt:lpstr>Nicias and the lunar eclipse</vt:lpstr>
      <vt:lpstr>The battle of Sepeia</vt:lpstr>
      <vt:lpstr>Sparta vs Thebes</vt:lpstr>
      <vt:lpstr>Athens and the wooden wall</vt:lpstr>
      <vt:lpstr>Conclusion</vt:lpstr>
      <vt:lpstr>Sources of Images</vt:lpstr>
      <vt:lpstr>Bibliography   a-h</vt:lpstr>
      <vt:lpstr>Bibliography Continued    i-z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Pre-war Religious rituals. How did they effect moral and what happened when omens weren't positive? </dc:title>
  <dc:creator>Melantha Snow (1601759)</dc:creator>
  <cp:lastModifiedBy>Melantha Snow</cp:lastModifiedBy>
  <cp:revision>140</cp:revision>
  <dcterms:created xsi:type="dcterms:W3CDTF">2018-12-14T13:30:03Z</dcterms:created>
  <dcterms:modified xsi:type="dcterms:W3CDTF">2018-12-19T23:35:37Z</dcterms:modified>
</cp:coreProperties>
</file>