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60" r:id="rId4"/>
    <p:sldId id="257" r:id="rId5"/>
    <p:sldId id="258" r:id="rId6"/>
    <p:sldId id="259" r:id="rId7"/>
    <p:sldId id="261" r:id="rId8"/>
    <p:sldId id="262" r:id="rId9"/>
    <p:sldId id="263" r:id="rId10"/>
    <p:sldId id="264" r:id="rId11"/>
    <p:sldId id="266" r:id="rId12"/>
    <p:sldId id="267" r:id="rId13"/>
    <p:sldId id="268" r:id="rId14"/>
    <p:sldId id="269" r:id="rId15"/>
    <p:sldId id="270" r:id="rId16"/>
    <p:sldId id="271" r:id="rId17"/>
    <p:sldId id="283" r:id="rId18"/>
    <p:sldId id="284" r:id="rId19"/>
    <p:sldId id="285" r:id="rId20"/>
    <p:sldId id="272" r:id="rId21"/>
    <p:sldId id="273" r:id="rId22"/>
    <p:sldId id="274" r:id="rId23"/>
    <p:sldId id="275" r:id="rId24"/>
    <p:sldId id="276" r:id="rId25"/>
    <p:sldId id="277" r:id="rId26"/>
    <p:sldId id="278" r:id="rId27"/>
    <p:sldId id="279" r:id="rId28"/>
    <p:sldId id="286" r:id="rId29"/>
    <p:sldId id="287" r:id="rId30"/>
    <p:sldId id="288" r:id="rId31"/>
    <p:sldId id="280" r:id="rId32"/>
    <p:sldId id="281" r:id="rId33"/>
    <p:sldId id="282" r:id="rId34"/>
    <p:sldId id="289" r:id="rId35"/>
    <p:sldId id="290" r:id="rId36"/>
    <p:sldId id="291" r:id="rId37"/>
    <p:sldId id="292"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p:cViewPr varScale="1">
        <p:scale>
          <a:sx n="113" d="100"/>
          <a:sy n="113" d="100"/>
        </p:scale>
        <p:origin x="1590"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206BB3AC-F4EB-4E00-B63A-317ECC41A457}" type="datetimeFigureOut">
              <a:rPr lang="en-GB" smtClean="0"/>
              <a:t>31/01/2019</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BC1A0A91-7A45-4632-894D-AA90EE986682}"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06BB3AC-F4EB-4E00-B63A-317ECC41A457}"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1A0A91-7A45-4632-894D-AA90EE986682}"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206BB3AC-F4EB-4E00-B63A-317ECC41A457}"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1A0A91-7A45-4632-894D-AA90EE986682}"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06BB3AC-F4EB-4E00-B63A-317ECC41A457}" type="datetimeFigureOut">
              <a:rPr lang="en-GB" smtClean="0"/>
              <a:t>31/01/2019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1A0A91-7A45-4632-894D-AA90EE986682}"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206BB3AC-F4EB-4E00-B63A-317ECC41A457}" type="datetimeFigureOut">
              <a:rPr lang="en-GB" smtClean="0"/>
              <a:t>31/01/2019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C1A0A91-7A45-4632-894D-AA90EE986682}"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206BB3AC-F4EB-4E00-B63A-317ECC41A457}" type="datetimeFigureOut">
              <a:rPr lang="en-GB" smtClean="0"/>
              <a:t>31/01/2019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C1A0A91-7A45-4632-894D-AA90EE986682}"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6BB3AC-F4EB-4E00-B63A-317ECC41A457}" type="datetimeFigureOut">
              <a:rPr lang="en-GB" smtClean="0"/>
              <a:t>31/01/2019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C1A0A91-7A45-4632-894D-AA90EE986682}"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06BB3AC-F4EB-4E00-B63A-317ECC41A457}" type="datetimeFigureOut">
              <a:rPr lang="en-GB" smtClean="0"/>
              <a:t>31/01/2019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1A0A91-7A45-4632-894D-AA90EE986682}"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206BB3AC-F4EB-4E00-B63A-317ECC41A457}" type="datetimeFigureOut">
              <a:rPr lang="en-GB" smtClean="0"/>
              <a:t>31/01/2019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BC1A0A91-7A45-4632-894D-AA90EE986682}"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06BB3AC-F4EB-4E00-B63A-317ECC41A457}"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1A0A91-7A45-4632-894D-AA90EE986682}"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06BB3AC-F4EB-4E00-B63A-317ECC41A457}"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1A0A91-7A45-4632-894D-AA90EE986682}"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06BB3AC-F4EB-4E00-B63A-317ECC41A457}" type="datetimeFigureOut">
              <a:rPr lang="en-GB" smtClean="0"/>
              <a:t>31/01/2019</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C1A0A91-7A45-4632-894D-AA90EE986682}"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Payments in Construction</a:t>
            </a:r>
          </a:p>
        </p:txBody>
      </p:sp>
      <p:sp>
        <p:nvSpPr>
          <p:cNvPr id="3" name="Subtitle 2"/>
          <p:cNvSpPr>
            <a:spLocks noGrp="1"/>
          </p:cNvSpPr>
          <p:nvPr>
            <p:ph type="subTitle" idx="1"/>
          </p:nvPr>
        </p:nvSpPr>
        <p:spPr/>
        <p:txBody>
          <a:bodyPr/>
          <a:lstStyle/>
          <a:p>
            <a:r>
              <a:rPr lang="en-GB" dirty="0"/>
              <a:t>Zoe Morgan </a:t>
            </a:r>
          </a:p>
        </p:txBody>
      </p:sp>
    </p:spTree>
    <p:extLst>
      <p:ext uri="{BB962C8B-B14F-4D97-AF65-F5344CB8AC3E}">
        <p14:creationId xmlns:p14="http://schemas.microsoft.com/office/powerpoint/2010/main" val="35387862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we’ll cover </a:t>
            </a:r>
          </a:p>
        </p:txBody>
      </p:sp>
      <p:sp>
        <p:nvSpPr>
          <p:cNvPr id="3" name="Content Placeholder 2"/>
          <p:cNvSpPr>
            <a:spLocks noGrp="1"/>
          </p:cNvSpPr>
          <p:nvPr>
            <p:ph idx="1"/>
          </p:nvPr>
        </p:nvSpPr>
        <p:spPr/>
        <p:txBody>
          <a:bodyPr>
            <a:normAutofit fontScale="85000" lnSpcReduction="20000"/>
          </a:bodyPr>
          <a:lstStyle/>
          <a:p>
            <a:r>
              <a:rPr lang="en-GB" dirty="0"/>
              <a:t>Introduction</a:t>
            </a:r>
          </a:p>
          <a:p>
            <a:r>
              <a:rPr lang="en-GB" dirty="0"/>
              <a:t>Construction Act</a:t>
            </a:r>
          </a:p>
          <a:p>
            <a:r>
              <a:rPr lang="en-GB" dirty="0"/>
              <a:t>Contract sum analysis</a:t>
            </a:r>
          </a:p>
          <a:p>
            <a:r>
              <a:rPr lang="en-GB" dirty="0"/>
              <a:t>Payment notice</a:t>
            </a:r>
          </a:p>
          <a:p>
            <a:r>
              <a:rPr lang="en-GB" dirty="0"/>
              <a:t>Payments to nominated sub-contractors</a:t>
            </a:r>
          </a:p>
          <a:p>
            <a:r>
              <a:rPr lang="en-GB" dirty="0"/>
              <a:t> Interim valuation</a:t>
            </a:r>
          </a:p>
          <a:p>
            <a:r>
              <a:rPr lang="en-GB" dirty="0"/>
              <a:t>Provisional sums</a:t>
            </a:r>
          </a:p>
          <a:p>
            <a:r>
              <a:rPr lang="en-GB" dirty="0"/>
              <a:t>Activity schedule</a:t>
            </a:r>
          </a:p>
          <a:p>
            <a:r>
              <a:rPr lang="en-GB" dirty="0"/>
              <a:t>Certificate of making good defects</a:t>
            </a:r>
          </a:p>
          <a:p>
            <a:r>
              <a:rPr lang="en-GB" dirty="0"/>
              <a:t>Final certificate</a:t>
            </a:r>
          </a:p>
          <a:p>
            <a:r>
              <a:rPr lang="en-GB" dirty="0"/>
              <a:t>Practical completion</a:t>
            </a:r>
          </a:p>
          <a:p>
            <a:r>
              <a:rPr lang="en-GB" dirty="0"/>
              <a:t>Retention</a:t>
            </a:r>
          </a:p>
        </p:txBody>
      </p:sp>
    </p:spTree>
    <p:extLst>
      <p:ext uri="{BB962C8B-B14F-4D97-AF65-F5344CB8AC3E}">
        <p14:creationId xmlns:p14="http://schemas.microsoft.com/office/powerpoint/2010/main" val="4073936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 </a:t>
            </a:r>
          </a:p>
        </p:txBody>
      </p:sp>
      <p:sp>
        <p:nvSpPr>
          <p:cNvPr id="3" name="Content Placeholder 2"/>
          <p:cNvSpPr>
            <a:spLocks noGrp="1"/>
          </p:cNvSpPr>
          <p:nvPr>
            <p:ph idx="1"/>
          </p:nvPr>
        </p:nvSpPr>
        <p:spPr/>
        <p:txBody>
          <a:bodyPr>
            <a:normAutofit/>
          </a:bodyPr>
          <a:lstStyle/>
          <a:p>
            <a:r>
              <a:rPr lang="en-GB" dirty="0"/>
              <a:t>In general terms, 'payment' is the transfer between parties of some form of value (such as funds, services, assets) in an agreed exchange. This can be for goods, services or to fulfil a legal obligation such as a debt. The most common form of payment involves money</a:t>
            </a:r>
          </a:p>
          <a:p>
            <a:r>
              <a:rPr lang="en-GB" dirty="0"/>
              <a:t>The payee (the party being paid) generally has the right to specify the method of payment they will accept from the payer (the party that is paying). The payee may decide that they will accept a part/discounted payment </a:t>
            </a:r>
          </a:p>
        </p:txBody>
      </p:sp>
    </p:spTree>
    <p:extLst>
      <p:ext uri="{BB962C8B-B14F-4D97-AF65-F5344CB8AC3E}">
        <p14:creationId xmlns:p14="http://schemas.microsoft.com/office/powerpoint/2010/main" val="2233303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Construction Act </a:t>
            </a:r>
          </a:p>
        </p:txBody>
      </p:sp>
      <p:sp>
        <p:nvSpPr>
          <p:cNvPr id="3" name="Content Placeholder 2"/>
          <p:cNvSpPr>
            <a:spLocks noGrp="1"/>
          </p:cNvSpPr>
          <p:nvPr>
            <p:ph idx="1"/>
          </p:nvPr>
        </p:nvSpPr>
        <p:spPr/>
        <p:txBody>
          <a:bodyPr>
            <a:normAutofit fontScale="77500" lnSpcReduction="20000"/>
          </a:bodyPr>
          <a:lstStyle/>
          <a:p>
            <a:r>
              <a:rPr lang="en-GB" dirty="0"/>
              <a:t>On 1 May 1998, Part II of the Housing Grants, Construction &amp; Regeneration Act 1996 came into force in England and Wales.</a:t>
            </a:r>
          </a:p>
          <a:p>
            <a:r>
              <a:rPr lang="en-GB" dirty="0"/>
              <a:t>On 1 October 2011, Part II of the Housing Grants, Construction and Regeneration Act 1996 was amended in England and Wales, by the Local Democracy, Economic Development &amp; Construction Act 2009 (Part 8). </a:t>
            </a:r>
          </a:p>
          <a:p>
            <a:r>
              <a:rPr lang="en-GB" dirty="0"/>
              <a:t>THE AMENDED ACT CAME INTO FORCE ON:</a:t>
            </a:r>
          </a:p>
          <a:p>
            <a:r>
              <a:rPr lang="en-GB" dirty="0"/>
              <a:t> 1 October 2011 in England and Wales 1 November 2011 in Scotland 14 November 2012 in Northern Ireland </a:t>
            </a:r>
          </a:p>
          <a:p>
            <a:r>
              <a:rPr lang="en-GB" dirty="0"/>
              <a:t>The Act provides a mandatory framework for the following two issues within all qualifying construction contracts – note: it does not apply to labour-only, supply-only or consumer contracts:</a:t>
            </a:r>
          </a:p>
          <a:p>
            <a:r>
              <a:rPr lang="en-GB" dirty="0"/>
              <a:t> 1. Payment; and, 2. Disputes - adjudication If the contract is non-compliant with the Act, the accompanying regulations then replace the non-compliant provisions.</a:t>
            </a:r>
          </a:p>
        </p:txBody>
      </p:sp>
    </p:spTree>
    <p:extLst>
      <p:ext uri="{BB962C8B-B14F-4D97-AF65-F5344CB8AC3E}">
        <p14:creationId xmlns:p14="http://schemas.microsoft.com/office/powerpoint/2010/main" val="4015177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Construction Act </a:t>
            </a:r>
          </a:p>
        </p:txBody>
      </p:sp>
      <p:sp>
        <p:nvSpPr>
          <p:cNvPr id="3" name="Content Placeholder 2"/>
          <p:cNvSpPr>
            <a:spLocks noGrp="1"/>
          </p:cNvSpPr>
          <p:nvPr>
            <p:ph idx="1"/>
          </p:nvPr>
        </p:nvSpPr>
        <p:spPr/>
        <p:txBody>
          <a:bodyPr>
            <a:normAutofit lnSpcReduction="10000"/>
          </a:bodyPr>
          <a:lstStyle/>
          <a:p>
            <a:r>
              <a:rPr lang="en-GB" dirty="0"/>
              <a:t>These provisions include:</a:t>
            </a:r>
          </a:p>
          <a:p>
            <a:endParaRPr lang="en-GB" dirty="0"/>
          </a:p>
          <a:p>
            <a:r>
              <a:rPr lang="en-GB" dirty="0"/>
              <a:t>The right to be paid in interim, periodic or stage payments.</a:t>
            </a:r>
          </a:p>
          <a:p>
            <a:r>
              <a:rPr lang="en-GB" dirty="0"/>
              <a:t>The right to suspend (or part suspend) performance for non-payment and to claim costs and expenses incurred and extension of time resulting from the suspension.</a:t>
            </a:r>
          </a:p>
          <a:p>
            <a:r>
              <a:rPr lang="en-GB" dirty="0"/>
              <a:t>Pay when certified clauses are not allowed, and the release of retention cannot be prevented by conditions within another contract.</a:t>
            </a:r>
          </a:p>
        </p:txBody>
      </p:sp>
    </p:spTree>
    <p:extLst>
      <p:ext uri="{BB962C8B-B14F-4D97-AF65-F5344CB8AC3E}">
        <p14:creationId xmlns:p14="http://schemas.microsoft.com/office/powerpoint/2010/main" val="3757434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Construction Act</a:t>
            </a:r>
          </a:p>
        </p:txBody>
      </p:sp>
      <p:sp>
        <p:nvSpPr>
          <p:cNvPr id="3" name="Content Placeholder 2"/>
          <p:cNvSpPr>
            <a:spLocks noGrp="1"/>
          </p:cNvSpPr>
          <p:nvPr>
            <p:ph idx="1"/>
          </p:nvPr>
        </p:nvSpPr>
        <p:spPr>
          <a:xfrm>
            <a:off x="457200" y="1935480"/>
            <a:ext cx="8382000" cy="4770120"/>
          </a:xfrm>
        </p:spPr>
        <p:txBody>
          <a:bodyPr>
            <a:normAutofit fontScale="77500" lnSpcReduction="20000"/>
          </a:bodyPr>
          <a:lstStyle/>
          <a:p>
            <a:r>
              <a:rPr lang="en-GB" dirty="0"/>
              <a:t>In addition, there are specific provisions in relation to the procedures for making payments.</a:t>
            </a:r>
          </a:p>
          <a:p>
            <a:r>
              <a:rPr lang="en-GB" dirty="0"/>
              <a:t>The client must issue a payment notice within five days of the date for payment, even if no amount is due. Alternatively, if the contract allows, the contractor may make an application for payment, which is treated as if it is the payment notice.</a:t>
            </a:r>
          </a:p>
          <a:p>
            <a:r>
              <a:rPr lang="en-GB" dirty="0"/>
              <a:t>The client must issue a pay less notice if they intend to pay less than the amount set out in the payment notice, setting out the basis for its calculation.</a:t>
            </a:r>
          </a:p>
          <a:p>
            <a:r>
              <a:rPr lang="en-GB" dirty="0"/>
              <a:t>The notified sum is payable by the final date for payment.</a:t>
            </a:r>
          </a:p>
          <a:p>
            <a:r>
              <a:rPr lang="en-GB" dirty="0"/>
              <a:t>If the client (or specified person) fails to issue a payment notice, the contractor may issue a default payment notice. The final date for payment is extended by the period between when the client should have issued a payment notice and when the contractor issued the default payment notice. If the client does not issue a pay less notice, they must pay the amount in the default payment notice.</a:t>
            </a:r>
          </a:p>
        </p:txBody>
      </p:sp>
    </p:spTree>
    <p:extLst>
      <p:ext uri="{BB962C8B-B14F-4D97-AF65-F5344CB8AC3E}">
        <p14:creationId xmlns:p14="http://schemas.microsoft.com/office/powerpoint/2010/main" val="15507655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Payments in Construction</a:t>
            </a:r>
          </a:p>
        </p:txBody>
      </p:sp>
      <p:sp>
        <p:nvSpPr>
          <p:cNvPr id="3" name="Content Placeholder 2"/>
          <p:cNvSpPr>
            <a:spLocks noGrp="1"/>
          </p:cNvSpPr>
          <p:nvPr>
            <p:ph idx="1"/>
          </p:nvPr>
        </p:nvSpPr>
        <p:spPr/>
        <p:txBody>
          <a:bodyPr>
            <a:normAutofit fontScale="92500" lnSpcReduction="10000"/>
          </a:bodyPr>
          <a:lstStyle/>
          <a:p>
            <a:r>
              <a:rPr lang="en-GB" dirty="0"/>
              <a:t>In the construction industry, payment can be the source of a great deal of controversy. Not only are the sums involved very large, and the duration of projects very long, but the total amount payable tends to change over time. In addition, contractors, subcontractors and suppliers face considerable risk when pricing construction projects, and optimistic pricing or late payments can quickly cause cash flow problems.</a:t>
            </a:r>
          </a:p>
          <a:p>
            <a:endParaRPr lang="en-GB" dirty="0"/>
          </a:p>
          <a:p>
            <a:r>
              <a:rPr lang="en-GB" dirty="0"/>
              <a:t>As a result, payments are often be the source of disputes which can ultimately lead to a breakdown in relationships and even project or business failure.</a:t>
            </a:r>
          </a:p>
        </p:txBody>
      </p:sp>
    </p:spTree>
    <p:extLst>
      <p:ext uri="{BB962C8B-B14F-4D97-AF65-F5344CB8AC3E}">
        <p14:creationId xmlns:p14="http://schemas.microsoft.com/office/powerpoint/2010/main" val="3681897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Agreed cost</a:t>
            </a:r>
          </a:p>
        </p:txBody>
      </p:sp>
      <p:sp>
        <p:nvSpPr>
          <p:cNvPr id="3" name="Content Placeholder 2"/>
          <p:cNvSpPr>
            <a:spLocks noGrp="1"/>
          </p:cNvSpPr>
          <p:nvPr>
            <p:ph idx="1"/>
          </p:nvPr>
        </p:nvSpPr>
        <p:spPr/>
        <p:txBody>
          <a:bodyPr/>
          <a:lstStyle/>
          <a:p>
            <a:r>
              <a:rPr lang="en-GB" dirty="0"/>
              <a:t>The cost of the contract is agreed within the tender process</a:t>
            </a:r>
          </a:p>
          <a:p>
            <a:r>
              <a:rPr lang="en-GB" dirty="0"/>
              <a:t>Tender process includes going out to the construction market and getting the ‘best price’ for the job</a:t>
            </a:r>
          </a:p>
          <a:p>
            <a:r>
              <a:rPr lang="en-GB" dirty="0"/>
              <a:t>Once the cost is agreed this is often referred to as the ‘contract sum’. </a:t>
            </a:r>
          </a:p>
          <a:p>
            <a:r>
              <a:rPr lang="en-GB" dirty="0"/>
              <a:t>The contract sum is not usually a fixed price.</a:t>
            </a:r>
          </a:p>
        </p:txBody>
      </p:sp>
    </p:spTree>
    <p:extLst>
      <p:ext uri="{BB962C8B-B14F-4D97-AF65-F5344CB8AC3E}">
        <p14:creationId xmlns:p14="http://schemas.microsoft.com/office/powerpoint/2010/main" val="41088353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effects the ‘contract sum’</a:t>
            </a:r>
          </a:p>
        </p:txBody>
      </p:sp>
      <p:sp>
        <p:nvSpPr>
          <p:cNvPr id="3" name="Content Placeholder 2"/>
          <p:cNvSpPr>
            <a:spLocks noGrp="1"/>
          </p:cNvSpPr>
          <p:nvPr>
            <p:ph idx="1"/>
          </p:nvPr>
        </p:nvSpPr>
        <p:spPr/>
        <p:txBody>
          <a:bodyPr>
            <a:normAutofit fontScale="70000" lnSpcReduction="20000"/>
          </a:bodyPr>
          <a:lstStyle/>
          <a:p>
            <a:r>
              <a:rPr lang="en-GB" dirty="0"/>
              <a:t>Variations: Most contracts will contain provision for the architect or contract administrator to issue instructions to vary the design, quantities, quality, sequence or working conditions - NEC</a:t>
            </a:r>
          </a:p>
          <a:p>
            <a:r>
              <a:rPr lang="en-GB" dirty="0"/>
              <a:t>Relevant events: A relevant event may be caused by the client (for example failure to supply goods or instructions), or may be a neutral event (such as exceptionally adverse weather) and may result in a claim for loss and expense by the contractor - JCT</a:t>
            </a:r>
          </a:p>
          <a:p>
            <a:r>
              <a:rPr lang="en-GB" dirty="0"/>
              <a:t>Provisional sums: These are allowances for a specific element of the works that is not defined in enough detail for tenderers to price.</a:t>
            </a:r>
          </a:p>
          <a:p>
            <a:r>
              <a:rPr lang="en-GB" dirty="0"/>
              <a:t>Fluctuations: A mechanism for dealing with inflation on projects.</a:t>
            </a:r>
          </a:p>
          <a:p>
            <a:r>
              <a:rPr lang="en-GB" dirty="0"/>
              <a:t>Payments to nominated sub-contractors or nominated suppliers.</a:t>
            </a:r>
          </a:p>
          <a:p>
            <a:r>
              <a:rPr lang="en-GB" dirty="0"/>
              <a:t>Statutory fees.</a:t>
            </a:r>
          </a:p>
          <a:p>
            <a:r>
              <a:rPr lang="en-GB" dirty="0"/>
              <a:t>Payments relating to opening-up and testing the works.</a:t>
            </a:r>
          </a:p>
          <a:p>
            <a:r>
              <a:rPr lang="en-GB" dirty="0"/>
              <a:t>Depending on the nature of the contract therefore, prices may be referred to as; fixed, firm, guaranteed maximum price, target cost, lump sum, measurement, open book, and so on.</a:t>
            </a:r>
          </a:p>
        </p:txBody>
      </p:sp>
    </p:spTree>
    <p:extLst>
      <p:ext uri="{BB962C8B-B14F-4D97-AF65-F5344CB8AC3E}">
        <p14:creationId xmlns:p14="http://schemas.microsoft.com/office/powerpoint/2010/main" val="1738692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Payment Notice</a:t>
            </a:r>
          </a:p>
        </p:txBody>
      </p:sp>
      <p:sp>
        <p:nvSpPr>
          <p:cNvPr id="3" name="Content Placeholder 2"/>
          <p:cNvSpPr>
            <a:spLocks noGrp="1"/>
          </p:cNvSpPr>
          <p:nvPr>
            <p:ph idx="1"/>
          </p:nvPr>
        </p:nvSpPr>
        <p:spPr/>
        <p:txBody>
          <a:bodyPr/>
          <a:lstStyle/>
          <a:p>
            <a:r>
              <a:rPr lang="en-GB" dirty="0"/>
              <a:t>Your subcontractor has submitted an application for £17,242.00</a:t>
            </a:r>
          </a:p>
          <a:p>
            <a:r>
              <a:rPr lang="en-GB" dirty="0"/>
              <a:t>Their order value is only £11,000.00</a:t>
            </a:r>
          </a:p>
          <a:p>
            <a:r>
              <a:rPr lang="en-GB" dirty="0"/>
              <a:t>Of this application there at £7,000.00 worth of variations</a:t>
            </a:r>
          </a:p>
          <a:p>
            <a:r>
              <a:rPr lang="en-GB" dirty="0"/>
              <a:t>£10,242 are made up from prelims, contract works and materials on site</a:t>
            </a:r>
          </a:p>
          <a:p>
            <a:endParaRPr lang="en-GB" dirty="0"/>
          </a:p>
          <a:p>
            <a:endParaRPr lang="en-GB" dirty="0"/>
          </a:p>
        </p:txBody>
      </p:sp>
    </p:spTree>
    <p:extLst>
      <p:ext uri="{BB962C8B-B14F-4D97-AF65-F5344CB8AC3E}">
        <p14:creationId xmlns:p14="http://schemas.microsoft.com/office/powerpoint/2010/main" val="605923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Assessing variations </a:t>
            </a:r>
          </a:p>
        </p:txBody>
      </p:sp>
      <p:sp>
        <p:nvSpPr>
          <p:cNvPr id="3" name="Content Placeholder 2"/>
          <p:cNvSpPr>
            <a:spLocks noGrp="1"/>
          </p:cNvSpPr>
          <p:nvPr>
            <p:ph idx="1"/>
          </p:nvPr>
        </p:nvSpPr>
        <p:spPr/>
        <p:txBody>
          <a:bodyPr/>
          <a:lstStyle/>
          <a:p>
            <a:pPr marL="0" indent="0">
              <a:buNone/>
            </a:pPr>
            <a:endParaRPr lang="en-GB" dirty="0"/>
          </a:p>
          <a:p>
            <a:r>
              <a:rPr lang="en-GB" dirty="0"/>
              <a:t>Alterations to the design.</a:t>
            </a:r>
          </a:p>
          <a:p>
            <a:r>
              <a:rPr lang="en-GB" dirty="0"/>
              <a:t>Alterations to quantities.</a:t>
            </a:r>
          </a:p>
          <a:p>
            <a:r>
              <a:rPr lang="en-GB" dirty="0"/>
              <a:t>Alterations to quality.</a:t>
            </a:r>
          </a:p>
          <a:p>
            <a:r>
              <a:rPr lang="en-GB" dirty="0"/>
              <a:t>Alterations to working conditions.</a:t>
            </a:r>
          </a:p>
          <a:p>
            <a:r>
              <a:rPr lang="en-GB" dirty="0"/>
              <a:t>Alterations to the sequence of work.</a:t>
            </a:r>
          </a:p>
        </p:txBody>
      </p:sp>
    </p:spTree>
    <p:extLst>
      <p:ext uri="{BB962C8B-B14F-4D97-AF65-F5344CB8AC3E}">
        <p14:creationId xmlns:p14="http://schemas.microsoft.com/office/powerpoint/2010/main" val="28889104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Variations included in the application </a:t>
            </a:r>
          </a:p>
        </p:txBody>
      </p:sp>
      <p:sp>
        <p:nvSpPr>
          <p:cNvPr id="3" name="Content Placeholder 2"/>
          <p:cNvSpPr>
            <a:spLocks noGrp="1"/>
          </p:cNvSpPr>
          <p:nvPr>
            <p:ph idx="1"/>
          </p:nvPr>
        </p:nvSpPr>
        <p:spPr/>
        <p:txBody>
          <a:bodyPr/>
          <a:lstStyle/>
          <a:p>
            <a:r>
              <a:rPr lang="en-GB" dirty="0"/>
              <a:t>£750 – Increased measure of cladding </a:t>
            </a:r>
          </a:p>
          <a:p>
            <a:r>
              <a:rPr lang="en-GB" dirty="0"/>
              <a:t>£500 – 12 hour day works for ‘standing time’. Work area not available</a:t>
            </a:r>
          </a:p>
          <a:p>
            <a:r>
              <a:rPr lang="en-GB" dirty="0"/>
              <a:t>£1,750 – Water damage to materials stored from water ingress</a:t>
            </a:r>
          </a:p>
          <a:p>
            <a:r>
              <a:rPr lang="en-GB" dirty="0"/>
              <a:t>£2,000 – Additional EPDM from new drawings issued</a:t>
            </a:r>
          </a:p>
          <a:p>
            <a:r>
              <a:rPr lang="en-GB" dirty="0"/>
              <a:t>£1,500 – Boxing in electric cable adjacent to the building</a:t>
            </a:r>
          </a:p>
          <a:p>
            <a:r>
              <a:rPr lang="en-GB" dirty="0"/>
              <a:t>£500 – Additional labour </a:t>
            </a:r>
          </a:p>
        </p:txBody>
      </p:sp>
    </p:spTree>
    <p:extLst>
      <p:ext uri="{BB962C8B-B14F-4D97-AF65-F5344CB8AC3E}">
        <p14:creationId xmlns:p14="http://schemas.microsoft.com/office/powerpoint/2010/main" val="1192883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AC93E-E0EB-4E89-9967-94D7B3836941}"/>
              </a:ext>
            </a:extLst>
          </p:cNvPr>
          <p:cNvSpPr>
            <a:spLocks noGrp="1"/>
          </p:cNvSpPr>
          <p:nvPr>
            <p:ph type="title"/>
          </p:nvPr>
        </p:nvSpPr>
        <p:spPr/>
        <p:txBody>
          <a:bodyPr>
            <a:normAutofit/>
          </a:bodyPr>
          <a:lstStyle/>
          <a:p>
            <a:r>
              <a:rPr lang="en-GB" dirty="0"/>
              <a:t>Assessing the measured works </a:t>
            </a:r>
          </a:p>
        </p:txBody>
      </p:sp>
      <p:sp>
        <p:nvSpPr>
          <p:cNvPr id="3" name="Content Placeholder 2">
            <a:extLst>
              <a:ext uri="{FF2B5EF4-FFF2-40B4-BE49-F238E27FC236}">
                <a16:creationId xmlns:a16="http://schemas.microsoft.com/office/drawing/2014/main" id="{B129173D-30E1-4B27-9F43-F5C0C693E998}"/>
              </a:ext>
            </a:extLst>
          </p:cNvPr>
          <p:cNvSpPr>
            <a:spLocks noGrp="1"/>
          </p:cNvSpPr>
          <p:nvPr>
            <p:ph idx="1"/>
          </p:nvPr>
        </p:nvSpPr>
        <p:spPr/>
        <p:txBody>
          <a:bodyPr/>
          <a:lstStyle/>
          <a:p>
            <a:r>
              <a:rPr lang="en-GB" dirty="0"/>
              <a:t>When assessing the measured works the subcontractor will typically claim a percentage of the works that have they’ve completed. </a:t>
            </a:r>
          </a:p>
          <a:p>
            <a:r>
              <a:rPr lang="en-GB" dirty="0"/>
              <a:t>An element of the application will include the ‘preliminaries’ – These are usually the most difficult aspect to measure</a:t>
            </a:r>
          </a:p>
          <a:p>
            <a:r>
              <a:rPr lang="en-GB" dirty="0"/>
              <a:t>Prelims are made up of the subcontractors over heads &amp; profits</a:t>
            </a:r>
          </a:p>
          <a:p>
            <a:r>
              <a:rPr lang="en-GB" dirty="0"/>
              <a:t>Materials on site </a:t>
            </a:r>
          </a:p>
        </p:txBody>
      </p:sp>
    </p:spTree>
    <p:extLst>
      <p:ext uri="{BB962C8B-B14F-4D97-AF65-F5344CB8AC3E}">
        <p14:creationId xmlns:p14="http://schemas.microsoft.com/office/powerpoint/2010/main" val="427944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FD79E-4CDF-4FDD-9ECF-1E2FAB04C8E8}"/>
              </a:ext>
            </a:extLst>
          </p:cNvPr>
          <p:cNvSpPr>
            <a:spLocks noGrp="1"/>
          </p:cNvSpPr>
          <p:nvPr>
            <p:ph type="title"/>
          </p:nvPr>
        </p:nvSpPr>
        <p:spPr/>
        <p:txBody>
          <a:bodyPr>
            <a:normAutofit fontScale="90000"/>
          </a:bodyPr>
          <a:lstStyle/>
          <a:p>
            <a:r>
              <a:rPr lang="en-GB" dirty="0"/>
              <a:t>Create your own payment notice</a:t>
            </a:r>
          </a:p>
        </p:txBody>
      </p:sp>
      <p:pic>
        <p:nvPicPr>
          <p:cNvPr id="1026" name="Picture 2" descr="Related image">
            <a:extLst>
              <a:ext uri="{FF2B5EF4-FFF2-40B4-BE49-F238E27FC236}">
                <a16:creationId xmlns:a16="http://schemas.microsoft.com/office/drawing/2014/main" id="{0199DA2B-4A81-4C11-9D18-C3FFC5EAE29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95400" y="2133600"/>
            <a:ext cx="6553200" cy="4366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16439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67789-3889-495D-94EF-C052973147FA}"/>
              </a:ext>
            </a:extLst>
          </p:cNvPr>
          <p:cNvSpPr>
            <a:spLocks noGrp="1"/>
          </p:cNvSpPr>
          <p:nvPr>
            <p:ph type="title"/>
          </p:nvPr>
        </p:nvSpPr>
        <p:spPr/>
        <p:txBody>
          <a:bodyPr>
            <a:normAutofit fontScale="90000"/>
          </a:bodyPr>
          <a:lstStyle/>
          <a:p>
            <a:r>
              <a:rPr lang="en-GB" dirty="0"/>
              <a:t>Payments to nominated sub-contractors </a:t>
            </a:r>
          </a:p>
        </p:txBody>
      </p:sp>
      <p:sp>
        <p:nvSpPr>
          <p:cNvPr id="3" name="Content Placeholder 2">
            <a:extLst>
              <a:ext uri="{FF2B5EF4-FFF2-40B4-BE49-F238E27FC236}">
                <a16:creationId xmlns:a16="http://schemas.microsoft.com/office/drawing/2014/main" id="{98950237-9CB5-4DCC-9F96-AA2FF6845872}"/>
              </a:ext>
            </a:extLst>
          </p:cNvPr>
          <p:cNvSpPr>
            <a:spLocks noGrp="1"/>
          </p:cNvSpPr>
          <p:nvPr>
            <p:ph idx="1"/>
          </p:nvPr>
        </p:nvSpPr>
        <p:spPr/>
        <p:txBody>
          <a:bodyPr/>
          <a:lstStyle/>
          <a:p>
            <a:r>
              <a:rPr lang="en-GB" dirty="0"/>
              <a:t>A nominated subcontractor is when a Client requests the main contractor to employee the nominated subcontractor to carry out an element of the works under the main contract</a:t>
            </a:r>
          </a:p>
          <a:p>
            <a:r>
              <a:rPr lang="en-GB" dirty="0"/>
              <a:t>The main contractor is not liable for the performance of the nominated subcontractor. It is the Clients responsibility to have a guarantee / warranty</a:t>
            </a:r>
          </a:p>
          <a:p>
            <a:endParaRPr lang="en-GB" dirty="0"/>
          </a:p>
          <a:p>
            <a:endParaRPr lang="en-GB" dirty="0"/>
          </a:p>
        </p:txBody>
      </p:sp>
    </p:spTree>
    <p:extLst>
      <p:ext uri="{BB962C8B-B14F-4D97-AF65-F5344CB8AC3E}">
        <p14:creationId xmlns:p14="http://schemas.microsoft.com/office/powerpoint/2010/main" val="2047445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B8B0B-1B96-470D-B5D8-59C137F017E8}"/>
              </a:ext>
            </a:extLst>
          </p:cNvPr>
          <p:cNvSpPr>
            <a:spLocks noGrp="1"/>
          </p:cNvSpPr>
          <p:nvPr>
            <p:ph type="title"/>
          </p:nvPr>
        </p:nvSpPr>
        <p:spPr/>
        <p:txBody>
          <a:bodyPr>
            <a:normAutofit fontScale="90000"/>
          </a:bodyPr>
          <a:lstStyle/>
          <a:p>
            <a:r>
              <a:rPr lang="en-GB" dirty="0"/>
              <a:t>Payments to nominated subcontractors</a:t>
            </a:r>
          </a:p>
        </p:txBody>
      </p:sp>
      <p:sp>
        <p:nvSpPr>
          <p:cNvPr id="3" name="Content Placeholder 2">
            <a:extLst>
              <a:ext uri="{FF2B5EF4-FFF2-40B4-BE49-F238E27FC236}">
                <a16:creationId xmlns:a16="http://schemas.microsoft.com/office/drawing/2014/main" id="{637EC8DC-0882-419A-93A0-B08DFA833EAA}"/>
              </a:ext>
            </a:extLst>
          </p:cNvPr>
          <p:cNvSpPr>
            <a:spLocks noGrp="1"/>
          </p:cNvSpPr>
          <p:nvPr>
            <p:ph idx="1"/>
          </p:nvPr>
        </p:nvSpPr>
        <p:spPr/>
        <p:txBody>
          <a:bodyPr/>
          <a:lstStyle/>
          <a:p>
            <a:r>
              <a:rPr lang="en-GB" dirty="0"/>
              <a:t>When the nominated sub-contractor works are being carried out, the client’s cost consultant will periodically value their work and the amount properly due is then shown as a separate amount on interim certificates. This amount is also notified to the nominated sub-contractor</a:t>
            </a:r>
          </a:p>
          <a:p>
            <a:r>
              <a:rPr lang="en-GB" dirty="0"/>
              <a:t>It’s then the duty of the main contractor to pay the nominated subcontractor</a:t>
            </a:r>
          </a:p>
          <a:p>
            <a:endParaRPr lang="en-GB" dirty="0"/>
          </a:p>
        </p:txBody>
      </p:sp>
    </p:spTree>
    <p:extLst>
      <p:ext uri="{BB962C8B-B14F-4D97-AF65-F5344CB8AC3E}">
        <p14:creationId xmlns:p14="http://schemas.microsoft.com/office/powerpoint/2010/main" val="25454943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1BE74-3C3C-4260-B4F1-CD799E02BE5B}"/>
              </a:ext>
            </a:extLst>
          </p:cNvPr>
          <p:cNvSpPr>
            <a:spLocks noGrp="1"/>
          </p:cNvSpPr>
          <p:nvPr>
            <p:ph type="title"/>
          </p:nvPr>
        </p:nvSpPr>
        <p:spPr/>
        <p:txBody>
          <a:bodyPr/>
          <a:lstStyle/>
          <a:p>
            <a:r>
              <a:rPr lang="en-GB" dirty="0"/>
              <a:t>REFRESH!</a:t>
            </a:r>
          </a:p>
        </p:txBody>
      </p:sp>
      <p:sp>
        <p:nvSpPr>
          <p:cNvPr id="3" name="Content Placeholder 2">
            <a:extLst>
              <a:ext uri="{FF2B5EF4-FFF2-40B4-BE49-F238E27FC236}">
                <a16:creationId xmlns:a16="http://schemas.microsoft.com/office/drawing/2014/main" id="{390150AE-2C17-4A77-A2EE-0E44F5523981}"/>
              </a:ext>
            </a:extLst>
          </p:cNvPr>
          <p:cNvSpPr>
            <a:spLocks noGrp="1"/>
          </p:cNvSpPr>
          <p:nvPr>
            <p:ph idx="1"/>
          </p:nvPr>
        </p:nvSpPr>
        <p:spPr/>
        <p:txBody>
          <a:bodyPr/>
          <a:lstStyle/>
          <a:p>
            <a:r>
              <a:rPr lang="en-GB" dirty="0"/>
              <a:t>The Construction Act was put in place to have better system in place with payments and adjudication</a:t>
            </a:r>
          </a:p>
          <a:p>
            <a:r>
              <a:rPr lang="en-GB" dirty="0"/>
              <a:t> </a:t>
            </a:r>
          </a:p>
          <a:p>
            <a:endParaRPr lang="en-GB" dirty="0"/>
          </a:p>
        </p:txBody>
      </p:sp>
      <p:pic>
        <p:nvPicPr>
          <p:cNvPr id="4" name="Picture 3">
            <a:extLst>
              <a:ext uri="{FF2B5EF4-FFF2-40B4-BE49-F238E27FC236}">
                <a16:creationId xmlns:a16="http://schemas.microsoft.com/office/drawing/2014/main" id="{2AC61FEC-0304-4EBB-AFB3-A2FF5CC996A0}"/>
              </a:ext>
            </a:extLst>
          </p:cNvPr>
          <p:cNvPicPr>
            <a:picLocks noChangeAspect="1"/>
          </p:cNvPicPr>
          <p:nvPr/>
        </p:nvPicPr>
        <p:blipFill>
          <a:blip r:embed="rId2"/>
          <a:stretch>
            <a:fillRect/>
          </a:stretch>
        </p:blipFill>
        <p:spPr>
          <a:xfrm>
            <a:off x="381000" y="2819400"/>
            <a:ext cx="8305800" cy="4121581"/>
          </a:xfrm>
          <a:prstGeom prst="rect">
            <a:avLst/>
          </a:prstGeom>
        </p:spPr>
      </p:pic>
    </p:spTree>
    <p:extLst>
      <p:ext uri="{BB962C8B-B14F-4D97-AF65-F5344CB8AC3E}">
        <p14:creationId xmlns:p14="http://schemas.microsoft.com/office/powerpoint/2010/main" val="6341891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059D9-AE5B-44FA-8470-050F7923AD17}"/>
              </a:ext>
            </a:extLst>
          </p:cNvPr>
          <p:cNvSpPr>
            <a:spLocks noGrp="1"/>
          </p:cNvSpPr>
          <p:nvPr>
            <p:ph type="title"/>
          </p:nvPr>
        </p:nvSpPr>
        <p:spPr/>
        <p:txBody>
          <a:bodyPr>
            <a:normAutofit/>
          </a:bodyPr>
          <a:lstStyle/>
          <a:p>
            <a:r>
              <a:rPr lang="en-GB" dirty="0"/>
              <a:t>REFRESH!! </a:t>
            </a:r>
          </a:p>
        </p:txBody>
      </p:sp>
      <p:sp>
        <p:nvSpPr>
          <p:cNvPr id="3" name="Content Placeholder 2">
            <a:extLst>
              <a:ext uri="{FF2B5EF4-FFF2-40B4-BE49-F238E27FC236}">
                <a16:creationId xmlns:a16="http://schemas.microsoft.com/office/drawing/2014/main" id="{705D2F09-BDCC-40B8-B5CC-439F3A737C9C}"/>
              </a:ext>
            </a:extLst>
          </p:cNvPr>
          <p:cNvSpPr>
            <a:spLocks noGrp="1"/>
          </p:cNvSpPr>
          <p:nvPr>
            <p:ph idx="1"/>
          </p:nvPr>
        </p:nvSpPr>
        <p:spPr/>
        <p:txBody>
          <a:bodyPr/>
          <a:lstStyle/>
          <a:p>
            <a:r>
              <a:rPr lang="en-GB" dirty="0"/>
              <a:t>How to assess an application – how an application is set out</a:t>
            </a:r>
          </a:p>
          <a:p>
            <a:r>
              <a:rPr lang="en-GB" dirty="0"/>
              <a:t>What is measured works?</a:t>
            </a:r>
          </a:p>
          <a:p>
            <a:r>
              <a:rPr lang="en-GB" dirty="0"/>
              <a:t>What are preliminaries?</a:t>
            </a:r>
          </a:p>
          <a:p>
            <a:r>
              <a:rPr lang="en-GB" dirty="0"/>
              <a:t>What are materials on site?</a:t>
            </a:r>
          </a:p>
          <a:p>
            <a:r>
              <a:rPr lang="en-GB" dirty="0"/>
              <a:t>What are variations?</a:t>
            </a:r>
          </a:p>
          <a:p>
            <a:endParaRPr lang="en-GB" dirty="0"/>
          </a:p>
          <a:p>
            <a:endParaRPr lang="en-GB" dirty="0"/>
          </a:p>
        </p:txBody>
      </p:sp>
    </p:spTree>
    <p:extLst>
      <p:ext uri="{BB962C8B-B14F-4D97-AF65-F5344CB8AC3E}">
        <p14:creationId xmlns:p14="http://schemas.microsoft.com/office/powerpoint/2010/main" val="4267919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B027B-0188-4879-9AE3-06AFA1F5A45C}"/>
              </a:ext>
            </a:extLst>
          </p:cNvPr>
          <p:cNvSpPr>
            <a:spLocks noGrp="1"/>
          </p:cNvSpPr>
          <p:nvPr>
            <p:ph type="title"/>
          </p:nvPr>
        </p:nvSpPr>
        <p:spPr/>
        <p:txBody>
          <a:bodyPr>
            <a:normAutofit/>
          </a:bodyPr>
          <a:lstStyle/>
          <a:p>
            <a:r>
              <a:rPr lang="en-GB" dirty="0"/>
              <a:t>Flow Chart of Systems</a:t>
            </a:r>
          </a:p>
        </p:txBody>
      </p:sp>
      <p:pic>
        <p:nvPicPr>
          <p:cNvPr id="1026" name="Picture 2" descr="Image result for main contractor payment to client">
            <a:extLst>
              <a:ext uri="{FF2B5EF4-FFF2-40B4-BE49-F238E27FC236}">
                <a16:creationId xmlns:a16="http://schemas.microsoft.com/office/drawing/2014/main" id="{FF46ED50-4DBC-4E3C-98AE-8F3D463610F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67000" y="1981200"/>
            <a:ext cx="3645464" cy="4389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4920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968CD-EC2A-464C-AA45-1505A13CD561}"/>
              </a:ext>
            </a:extLst>
          </p:cNvPr>
          <p:cNvSpPr>
            <a:spLocks noGrp="1"/>
          </p:cNvSpPr>
          <p:nvPr>
            <p:ph type="title"/>
          </p:nvPr>
        </p:nvSpPr>
        <p:spPr/>
        <p:txBody>
          <a:bodyPr/>
          <a:lstStyle/>
          <a:p>
            <a:r>
              <a:rPr lang="en-GB" dirty="0"/>
              <a:t>Interim Valuations</a:t>
            </a:r>
          </a:p>
        </p:txBody>
      </p:sp>
      <p:sp>
        <p:nvSpPr>
          <p:cNvPr id="3" name="Content Placeholder 2">
            <a:extLst>
              <a:ext uri="{FF2B5EF4-FFF2-40B4-BE49-F238E27FC236}">
                <a16:creationId xmlns:a16="http://schemas.microsoft.com/office/drawing/2014/main" id="{EB45BA51-18E1-460E-B5A1-034DCF96AB24}"/>
              </a:ext>
            </a:extLst>
          </p:cNvPr>
          <p:cNvSpPr>
            <a:spLocks noGrp="1"/>
          </p:cNvSpPr>
          <p:nvPr>
            <p:ph idx="1"/>
          </p:nvPr>
        </p:nvSpPr>
        <p:spPr/>
        <p:txBody>
          <a:bodyPr>
            <a:normAutofit fontScale="85000" lnSpcReduction="20000"/>
          </a:bodyPr>
          <a:lstStyle/>
          <a:p>
            <a:r>
              <a:rPr lang="en-GB" dirty="0"/>
              <a:t>The main contractor prepares the interim valuation and submits to the Client</a:t>
            </a:r>
          </a:p>
          <a:p>
            <a:r>
              <a:rPr lang="en-GB" dirty="0"/>
              <a:t> It is checked and signed off by the client's contract administrator who often delegates the task to a cost consultant. This usually involves visiting the site and checking that the work has been carried out, either by measurement or by visual inspection.</a:t>
            </a:r>
          </a:p>
          <a:p>
            <a:pPr marL="0" indent="0">
              <a:buNone/>
            </a:pPr>
            <a:r>
              <a:rPr lang="en-GB" dirty="0"/>
              <a:t>Calculations can be based on:</a:t>
            </a:r>
          </a:p>
          <a:p>
            <a:r>
              <a:rPr lang="en-GB" dirty="0"/>
              <a:t>Activity schedules assessed in terms of percentage achieved or completion of the activity.</a:t>
            </a:r>
          </a:p>
          <a:p>
            <a:r>
              <a:rPr lang="en-GB" dirty="0"/>
              <a:t>Milestones reached on a pre-agreed programme.</a:t>
            </a:r>
          </a:p>
          <a:p>
            <a:r>
              <a:rPr lang="en-GB" dirty="0"/>
              <a:t>Measurement against a bill of quantities.</a:t>
            </a:r>
          </a:p>
          <a:p>
            <a:r>
              <a:rPr lang="en-GB" dirty="0"/>
              <a:t>Stage payments against calendar dates.</a:t>
            </a:r>
          </a:p>
        </p:txBody>
      </p:sp>
    </p:spTree>
    <p:extLst>
      <p:ext uri="{BB962C8B-B14F-4D97-AF65-F5344CB8AC3E}">
        <p14:creationId xmlns:p14="http://schemas.microsoft.com/office/powerpoint/2010/main" val="8928634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724E0B-0CCC-44E6-8D30-8493E7AA1782}"/>
              </a:ext>
            </a:extLst>
          </p:cNvPr>
          <p:cNvSpPr>
            <a:spLocks noGrp="1"/>
          </p:cNvSpPr>
          <p:nvPr>
            <p:ph idx="1"/>
          </p:nvPr>
        </p:nvSpPr>
        <p:spPr/>
        <p:txBody>
          <a:bodyPr>
            <a:normAutofit lnSpcReduction="10000"/>
          </a:bodyPr>
          <a:lstStyle/>
          <a:p>
            <a:r>
              <a:rPr lang="en-GB" dirty="0"/>
              <a:t>Works packages. That is, work executed by the contractor that is in full accordance with the contract.</a:t>
            </a:r>
          </a:p>
          <a:p>
            <a:r>
              <a:rPr lang="en-GB" dirty="0"/>
              <a:t>Preliminaries. That is, set up and dismantling costs (only incurred once) and running costs such as insurance and electrical consumption (that will occur regularly), as well as staff and management costs, overhead and profit (which can amount to 50% of the overall cost of preliminaries).</a:t>
            </a:r>
          </a:p>
          <a:p>
            <a:r>
              <a:rPr lang="en-GB" dirty="0"/>
              <a:t>Variations. These elements should only be paid after the work has been undertaken, based on the rules for valuing variations in the contract.</a:t>
            </a:r>
          </a:p>
        </p:txBody>
      </p:sp>
      <p:sp>
        <p:nvSpPr>
          <p:cNvPr id="4" name="Title 1">
            <a:extLst>
              <a:ext uri="{FF2B5EF4-FFF2-40B4-BE49-F238E27FC236}">
                <a16:creationId xmlns:a16="http://schemas.microsoft.com/office/drawing/2014/main" id="{98C5D912-FDFB-462B-B174-206A32B09E7F}"/>
              </a:ext>
            </a:extLst>
          </p:cNvPr>
          <p:cNvSpPr>
            <a:spLocks noGrp="1"/>
          </p:cNvSpPr>
          <p:nvPr>
            <p:ph type="title"/>
          </p:nvPr>
        </p:nvSpPr>
        <p:spPr>
          <a:xfrm>
            <a:off x="492125" y="792163"/>
            <a:ext cx="8229600" cy="1143000"/>
          </a:xfrm>
        </p:spPr>
        <p:txBody>
          <a:bodyPr/>
          <a:lstStyle/>
          <a:p>
            <a:r>
              <a:rPr lang="en-GB" dirty="0"/>
              <a:t>Interim Valuations</a:t>
            </a:r>
          </a:p>
        </p:txBody>
      </p:sp>
    </p:spTree>
    <p:extLst>
      <p:ext uri="{BB962C8B-B14F-4D97-AF65-F5344CB8AC3E}">
        <p14:creationId xmlns:p14="http://schemas.microsoft.com/office/powerpoint/2010/main" val="3666095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E11659-E028-4299-9ECA-DFE8A985B8FC}"/>
              </a:ext>
            </a:extLst>
          </p:cNvPr>
          <p:cNvSpPr>
            <a:spLocks noGrp="1"/>
          </p:cNvSpPr>
          <p:nvPr>
            <p:ph idx="1"/>
          </p:nvPr>
        </p:nvSpPr>
        <p:spPr/>
        <p:txBody>
          <a:bodyPr>
            <a:normAutofit fontScale="92500" lnSpcReduction="20000"/>
          </a:bodyPr>
          <a:lstStyle/>
          <a:p>
            <a:r>
              <a:rPr lang="en-GB" dirty="0"/>
              <a:t>Extension of time (EOT) and / or loss and expense. Payment entitlement is only due upon delay that is solely caused by the client or items of risk that fall to the client Concurrent delay where the contractor has part liability may lead to an extension of time and relief of liquidated and ascertained damages but not entitle the contractor to additional payment.</a:t>
            </a:r>
          </a:p>
          <a:p>
            <a:r>
              <a:rPr lang="en-GB" dirty="0"/>
              <a:t>Special payments for off-site goods and materials. Such payments might apply on large items of manufacture prior to site installation but only when such payment has been pre-agreed. Such items might include transformers, chillers, lifts, prefabricated units or expensive cladding systems.</a:t>
            </a:r>
          </a:p>
        </p:txBody>
      </p:sp>
      <p:sp>
        <p:nvSpPr>
          <p:cNvPr id="4" name="Title 1">
            <a:extLst>
              <a:ext uri="{FF2B5EF4-FFF2-40B4-BE49-F238E27FC236}">
                <a16:creationId xmlns:a16="http://schemas.microsoft.com/office/drawing/2014/main" id="{01A566B6-6F84-4E71-AFB4-50F93BDF93A7}"/>
              </a:ext>
            </a:extLst>
          </p:cNvPr>
          <p:cNvSpPr>
            <a:spLocks noGrp="1"/>
          </p:cNvSpPr>
          <p:nvPr>
            <p:ph type="title"/>
          </p:nvPr>
        </p:nvSpPr>
        <p:spPr>
          <a:xfrm>
            <a:off x="457200" y="704850"/>
            <a:ext cx="8229600" cy="1143000"/>
          </a:xfrm>
        </p:spPr>
        <p:txBody>
          <a:bodyPr/>
          <a:lstStyle/>
          <a:p>
            <a:r>
              <a:rPr lang="en-GB" dirty="0"/>
              <a:t>Interim Valuations</a:t>
            </a:r>
          </a:p>
        </p:txBody>
      </p:sp>
    </p:spTree>
    <p:extLst>
      <p:ext uri="{BB962C8B-B14F-4D97-AF65-F5344CB8AC3E}">
        <p14:creationId xmlns:p14="http://schemas.microsoft.com/office/powerpoint/2010/main" val="39789050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AEF151-488D-4B36-AE07-B0FFF5B0DDE6}"/>
              </a:ext>
            </a:extLst>
          </p:cNvPr>
          <p:cNvSpPr>
            <a:spLocks noGrp="1"/>
          </p:cNvSpPr>
          <p:nvPr>
            <p:ph idx="1"/>
          </p:nvPr>
        </p:nvSpPr>
        <p:spPr/>
        <p:txBody>
          <a:bodyPr>
            <a:normAutofit fontScale="85000" lnSpcReduction="20000"/>
          </a:bodyPr>
          <a:lstStyle/>
          <a:p>
            <a:r>
              <a:rPr lang="en-GB" dirty="0"/>
              <a:t>Provisional sums. These are the substitution of agreed costs for any items in the contract documents that were provisional and therefore subject to negotiation and resolution after further and better particulars were available upon which to fix a price</a:t>
            </a:r>
          </a:p>
          <a:p>
            <a:r>
              <a:rPr lang="en-GB" dirty="0"/>
              <a:t>As provisional sums are replaced by valuations of the work actually done as the project progresses, the contract sum may increase or decrease. In addition, depending on the degree to which the works that the provisional sum relates to can be defined at the tender stage, the actual works that are undertaken may affect the contractor’s programming, planning and pricing preliminaries:</a:t>
            </a:r>
          </a:p>
          <a:p>
            <a:r>
              <a:rPr lang="en-GB" dirty="0"/>
              <a:t>Defined provisional sums are those which have been described in sufficient detail that the contractor is expected to have made allowance for them in their programming, planning and pricing preliminaries.</a:t>
            </a:r>
          </a:p>
        </p:txBody>
      </p:sp>
      <p:sp>
        <p:nvSpPr>
          <p:cNvPr id="4" name="Title 1">
            <a:extLst>
              <a:ext uri="{FF2B5EF4-FFF2-40B4-BE49-F238E27FC236}">
                <a16:creationId xmlns:a16="http://schemas.microsoft.com/office/drawing/2014/main" id="{0C667EA0-C6C7-4AB8-8906-1189E56F95CF}"/>
              </a:ext>
            </a:extLst>
          </p:cNvPr>
          <p:cNvSpPr>
            <a:spLocks noGrp="1"/>
          </p:cNvSpPr>
          <p:nvPr>
            <p:ph type="title"/>
          </p:nvPr>
        </p:nvSpPr>
        <p:spPr>
          <a:xfrm>
            <a:off x="457200" y="704850"/>
            <a:ext cx="8229600" cy="1143000"/>
          </a:xfrm>
        </p:spPr>
        <p:txBody>
          <a:bodyPr/>
          <a:lstStyle/>
          <a:p>
            <a:r>
              <a:rPr lang="en-GB" dirty="0"/>
              <a:t>Interim Valuations</a:t>
            </a:r>
          </a:p>
        </p:txBody>
      </p:sp>
    </p:spTree>
    <p:extLst>
      <p:ext uri="{BB962C8B-B14F-4D97-AF65-F5344CB8AC3E}">
        <p14:creationId xmlns:p14="http://schemas.microsoft.com/office/powerpoint/2010/main" val="34144340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6E3D95E-7692-437C-945F-9517CC308CF4}"/>
              </a:ext>
            </a:extLst>
          </p:cNvPr>
          <p:cNvSpPr>
            <a:spLocks noGrp="1"/>
          </p:cNvSpPr>
          <p:nvPr>
            <p:ph idx="1"/>
          </p:nvPr>
        </p:nvSpPr>
        <p:spPr/>
        <p:txBody>
          <a:bodyPr>
            <a:normAutofit fontScale="70000" lnSpcReduction="20000"/>
          </a:bodyPr>
          <a:lstStyle/>
          <a:p>
            <a:r>
              <a:rPr lang="en-GB" dirty="0"/>
              <a:t>In the case of Midland Expressway Ltd v Carillion Construction Ltd &amp; Others, Court of Appeal Civil Division, 15 June 2006, Lord Justice May suggested that:</a:t>
            </a:r>
          </a:p>
          <a:p>
            <a:endParaRPr lang="en-GB" dirty="0"/>
          </a:p>
          <a:p>
            <a:r>
              <a:rPr lang="en-GB" dirty="0"/>
              <a:t>The term 'provisional sum' is generally well understood in the construction industry. It is used in pricing construction contracts to refer either to work which is truly provisional, in the sense that it may or may not be carried out at all, or to work whose content is undefined, so that the parties decide not to try to price it accurately when they enter into their contract.</a:t>
            </a:r>
          </a:p>
          <a:p>
            <a:endParaRPr lang="en-GB" dirty="0"/>
          </a:p>
          <a:p>
            <a:r>
              <a:rPr lang="en-GB" dirty="0"/>
              <a:t>A provisional sum is usually included as a round figure guess. It is included mathematically in the original contract price but the parties do not expect the initial round figure to be paid without adjustment. The contract usually provides expressly how it is to be dealt with. A common clause in substance provides for the provisional sum to be omitted and an appropriate valuation of the work actually carried out to be substituted for it. In this general sense, the term 'provisional sum' is close to a term of art but its precise meaning and effect depends on the terms of the individual contract.</a:t>
            </a:r>
          </a:p>
        </p:txBody>
      </p:sp>
      <p:sp>
        <p:nvSpPr>
          <p:cNvPr id="6" name="Title 1">
            <a:extLst>
              <a:ext uri="{FF2B5EF4-FFF2-40B4-BE49-F238E27FC236}">
                <a16:creationId xmlns:a16="http://schemas.microsoft.com/office/drawing/2014/main" id="{572C54DF-E9FD-4CA8-B73E-096430264FE0}"/>
              </a:ext>
            </a:extLst>
          </p:cNvPr>
          <p:cNvSpPr>
            <a:spLocks noGrp="1"/>
          </p:cNvSpPr>
          <p:nvPr>
            <p:ph type="title"/>
          </p:nvPr>
        </p:nvSpPr>
        <p:spPr>
          <a:xfrm>
            <a:off x="457200" y="704850"/>
            <a:ext cx="8229600" cy="1143000"/>
          </a:xfrm>
        </p:spPr>
        <p:txBody>
          <a:bodyPr/>
          <a:lstStyle/>
          <a:p>
            <a:r>
              <a:rPr lang="en-GB" dirty="0"/>
              <a:t>Interim Valuations</a:t>
            </a:r>
          </a:p>
        </p:txBody>
      </p:sp>
    </p:spTree>
    <p:extLst>
      <p:ext uri="{BB962C8B-B14F-4D97-AF65-F5344CB8AC3E}">
        <p14:creationId xmlns:p14="http://schemas.microsoft.com/office/powerpoint/2010/main" val="23803946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6F871-FF22-4252-9723-2B00A10D6D34}"/>
              </a:ext>
            </a:extLst>
          </p:cNvPr>
          <p:cNvSpPr>
            <a:spLocks noGrp="1"/>
          </p:cNvSpPr>
          <p:nvPr>
            <p:ph type="title"/>
          </p:nvPr>
        </p:nvSpPr>
        <p:spPr/>
        <p:txBody>
          <a:bodyPr/>
          <a:lstStyle/>
          <a:p>
            <a:r>
              <a:rPr lang="en-GB" dirty="0"/>
              <a:t>Activity Schedule </a:t>
            </a:r>
          </a:p>
        </p:txBody>
      </p:sp>
      <p:sp>
        <p:nvSpPr>
          <p:cNvPr id="3" name="Content Placeholder 2">
            <a:extLst>
              <a:ext uri="{FF2B5EF4-FFF2-40B4-BE49-F238E27FC236}">
                <a16:creationId xmlns:a16="http://schemas.microsoft.com/office/drawing/2014/main" id="{0D56F33E-164A-4A58-AED4-D9C3BEA1C686}"/>
              </a:ext>
            </a:extLst>
          </p:cNvPr>
          <p:cNvSpPr>
            <a:spLocks noGrp="1"/>
          </p:cNvSpPr>
          <p:nvPr>
            <p:ph idx="1"/>
          </p:nvPr>
        </p:nvSpPr>
        <p:spPr/>
        <p:txBody>
          <a:bodyPr>
            <a:normAutofit lnSpcReduction="10000"/>
          </a:bodyPr>
          <a:lstStyle/>
          <a:p>
            <a:r>
              <a:rPr lang="en-GB" dirty="0"/>
              <a:t>The NEC3 ECC Guidance Notes offers some help by providing the following explanation for Main Option A:</a:t>
            </a:r>
          </a:p>
          <a:p>
            <a:pPr marL="0" indent="0">
              <a:buNone/>
            </a:pPr>
            <a:r>
              <a:rPr lang="en-GB" dirty="0"/>
              <a:t>An </a:t>
            </a:r>
            <a:r>
              <a:rPr lang="en-GB" i="1" dirty="0"/>
              <a:t>activity schedule</a:t>
            </a:r>
            <a:r>
              <a:rPr lang="en-GB" dirty="0"/>
              <a:t> is a list of activities prepared by the </a:t>
            </a:r>
            <a:r>
              <a:rPr lang="en-GB" i="1" dirty="0"/>
              <a:t>Contractor</a:t>
            </a:r>
            <a:r>
              <a:rPr lang="en-GB" dirty="0"/>
              <a:t> which he expects to carry out in Providing the Works. When it has been priced by the </a:t>
            </a:r>
            <a:r>
              <a:rPr lang="en-GB" i="1" dirty="0"/>
              <a:t>Contractor</a:t>
            </a:r>
            <a:r>
              <a:rPr lang="en-GB" dirty="0"/>
              <a:t>, the lump sum for each activity is the Price to be paid by the </a:t>
            </a:r>
            <a:r>
              <a:rPr lang="en-GB" i="1" dirty="0"/>
              <a:t>Employer</a:t>
            </a:r>
            <a:r>
              <a:rPr lang="en-GB" dirty="0"/>
              <a:t> for that activity. The total of the Prices is the </a:t>
            </a:r>
            <a:r>
              <a:rPr lang="en-GB" i="1" dirty="0"/>
              <a:t>Contractor</a:t>
            </a:r>
            <a:r>
              <a:rPr lang="en-GB" dirty="0"/>
              <a:t>’s price for providing the whole of the works, including for all matters which are at the </a:t>
            </a:r>
            <a:r>
              <a:rPr lang="en-GB" i="1" dirty="0"/>
              <a:t>Contractor</a:t>
            </a:r>
            <a:r>
              <a:rPr lang="en-GB" dirty="0"/>
              <a:t>’s risk.</a:t>
            </a:r>
          </a:p>
          <a:p>
            <a:endParaRPr lang="en-GB" dirty="0"/>
          </a:p>
        </p:txBody>
      </p:sp>
    </p:spTree>
    <p:extLst>
      <p:ext uri="{BB962C8B-B14F-4D97-AF65-F5344CB8AC3E}">
        <p14:creationId xmlns:p14="http://schemas.microsoft.com/office/powerpoint/2010/main" val="15521423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66887-F300-49EB-9472-025F9A3712DC}"/>
              </a:ext>
            </a:extLst>
          </p:cNvPr>
          <p:cNvSpPr>
            <a:spLocks noGrp="1"/>
          </p:cNvSpPr>
          <p:nvPr>
            <p:ph type="title"/>
          </p:nvPr>
        </p:nvSpPr>
        <p:spPr/>
        <p:txBody>
          <a:bodyPr>
            <a:normAutofit/>
          </a:bodyPr>
          <a:lstStyle/>
          <a:p>
            <a:r>
              <a:rPr lang="en-GB" dirty="0"/>
              <a:t>Activity Schedule</a:t>
            </a:r>
          </a:p>
        </p:txBody>
      </p:sp>
      <p:sp>
        <p:nvSpPr>
          <p:cNvPr id="3" name="Content Placeholder 2">
            <a:extLst>
              <a:ext uri="{FF2B5EF4-FFF2-40B4-BE49-F238E27FC236}">
                <a16:creationId xmlns:a16="http://schemas.microsoft.com/office/drawing/2014/main" id="{382EF611-60AF-468F-BA1C-453400314C0D}"/>
              </a:ext>
            </a:extLst>
          </p:cNvPr>
          <p:cNvSpPr>
            <a:spLocks noGrp="1"/>
          </p:cNvSpPr>
          <p:nvPr>
            <p:ph idx="1"/>
          </p:nvPr>
        </p:nvSpPr>
        <p:spPr/>
        <p:txBody>
          <a:bodyPr>
            <a:normAutofit fontScale="85000" lnSpcReduction="20000"/>
          </a:bodyPr>
          <a:lstStyle/>
          <a:p>
            <a:r>
              <a:rPr lang="en-GB" b="1" dirty="0"/>
              <a:t>Relationship to the Accepted Programme</a:t>
            </a:r>
          </a:p>
          <a:p>
            <a:r>
              <a:rPr lang="en-GB" dirty="0"/>
              <a:t>Clause 31.4 states:</a:t>
            </a:r>
          </a:p>
          <a:p>
            <a:r>
              <a:rPr lang="en-GB" dirty="0"/>
              <a:t>The Contractor provides information which shows how each activity on the Activity Schedule relates to the operations on each programme which he submits for acceptance.</a:t>
            </a:r>
          </a:p>
          <a:p>
            <a:r>
              <a:rPr lang="en-GB" dirty="0"/>
              <a:t>It is not necessary for the items in the programme to mimic exactly the items in the Activity Schedule; there may be more activities on the Activity Schedule than on the programme or vice versa.</a:t>
            </a:r>
          </a:p>
          <a:p>
            <a:r>
              <a:rPr lang="en-GB" dirty="0"/>
              <a:t>What is important (and by way of 31.4 is a contract obligation), in order to make assessment of compensation events and financial forecasting easier, is there should be correlation between the programme and the Activity Schedule and that this should be kept up to date.</a:t>
            </a:r>
          </a:p>
          <a:p>
            <a:endParaRPr lang="en-GB" dirty="0"/>
          </a:p>
        </p:txBody>
      </p:sp>
    </p:spTree>
    <p:extLst>
      <p:ext uri="{BB962C8B-B14F-4D97-AF65-F5344CB8AC3E}">
        <p14:creationId xmlns:p14="http://schemas.microsoft.com/office/powerpoint/2010/main" val="36757823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4D83D-30BE-4BDA-9B5A-B05EE219F1E7}"/>
              </a:ext>
            </a:extLst>
          </p:cNvPr>
          <p:cNvSpPr>
            <a:spLocks noGrp="1"/>
          </p:cNvSpPr>
          <p:nvPr>
            <p:ph type="title"/>
          </p:nvPr>
        </p:nvSpPr>
        <p:spPr/>
        <p:txBody>
          <a:bodyPr/>
          <a:lstStyle/>
          <a:p>
            <a:r>
              <a:rPr lang="en-GB" dirty="0"/>
              <a:t>Activity Schedule </a:t>
            </a:r>
          </a:p>
        </p:txBody>
      </p:sp>
      <p:sp>
        <p:nvSpPr>
          <p:cNvPr id="3" name="Content Placeholder 2">
            <a:extLst>
              <a:ext uri="{FF2B5EF4-FFF2-40B4-BE49-F238E27FC236}">
                <a16:creationId xmlns:a16="http://schemas.microsoft.com/office/drawing/2014/main" id="{928398DD-B94D-4E63-A351-2FC1A6374425}"/>
              </a:ext>
            </a:extLst>
          </p:cNvPr>
          <p:cNvSpPr>
            <a:spLocks noGrp="1"/>
          </p:cNvSpPr>
          <p:nvPr>
            <p:ph idx="1"/>
          </p:nvPr>
        </p:nvSpPr>
        <p:spPr/>
        <p:txBody>
          <a:bodyPr>
            <a:normAutofit fontScale="70000" lnSpcReduction="20000"/>
          </a:bodyPr>
          <a:lstStyle/>
          <a:p>
            <a:r>
              <a:rPr lang="en-GB" b="1" dirty="0"/>
              <a:t>Use under Option A</a:t>
            </a:r>
          </a:p>
          <a:p>
            <a:r>
              <a:rPr lang="en-GB" dirty="0"/>
              <a:t>The Activity Schedule is a much more important document under Option A than Option C as, under Option A, it directly effects the timing and amount of payment to the </a:t>
            </a:r>
            <a:r>
              <a:rPr lang="en-GB" i="1" dirty="0"/>
              <a:t>Contractor,</a:t>
            </a:r>
            <a:r>
              <a:rPr lang="en-GB" dirty="0"/>
              <a:t> having a significant effect on his cash flow.</a:t>
            </a:r>
          </a:p>
          <a:p>
            <a:r>
              <a:rPr lang="en-GB" dirty="0"/>
              <a:t>The sum due to the </a:t>
            </a:r>
            <a:r>
              <a:rPr lang="en-GB" i="1" dirty="0"/>
              <a:t>Contractor</a:t>
            </a:r>
            <a:r>
              <a:rPr lang="en-GB" dirty="0"/>
              <a:t> in each assessment period is the Price for Work Done to Date which under Option A is defined at 11.2 (27):</a:t>
            </a:r>
          </a:p>
          <a:p>
            <a:r>
              <a:rPr lang="en-GB" dirty="0"/>
              <a:t>The Price for Work Done to Date is the total of the Prices for</a:t>
            </a:r>
          </a:p>
          <a:p>
            <a:r>
              <a:rPr lang="en-GB" dirty="0"/>
              <a:t> each group of completed activities and</a:t>
            </a:r>
          </a:p>
          <a:p>
            <a:r>
              <a:rPr lang="en-GB" dirty="0"/>
              <a:t>each completed activity which is not in a group.</a:t>
            </a:r>
          </a:p>
          <a:p>
            <a:r>
              <a:rPr lang="en-GB" dirty="0"/>
              <a:t>A completed activity is one which is without Defects which would either delay or be covered by immediately following work.</a:t>
            </a:r>
          </a:p>
          <a:p>
            <a:r>
              <a:rPr lang="en-GB" dirty="0"/>
              <a:t>As can be seen, payment to the </a:t>
            </a:r>
            <a:r>
              <a:rPr lang="en-GB" i="1" dirty="0"/>
              <a:t>Contractor</a:t>
            </a:r>
            <a:r>
              <a:rPr lang="en-GB" dirty="0"/>
              <a:t> for work under an activity only becomes due when the whole of that activity is complete. There is no provision for part payment.</a:t>
            </a:r>
          </a:p>
          <a:p>
            <a:r>
              <a:rPr lang="en-GB" dirty="0"/>
              <a:t>Accordingly, the more activities included within the schedule, the better for the Contractor’s cash flow.</a:t>
            </a:r>
          </a:p>
        </p:txBody>
      </p:sp>
    </p:spTree>
    <p:extLst>
      <p:ext uri="{BB962C8B-B14F-4D97-AF65-F5344CB8AC3E}">
        <p14:creationId xmlns:p14="http://schemas.microsoft.com/office/powerpoint/2010/main" val="35571618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1062F-ADE0-4810-97CF-2FF841625A8D}"/>
              </a:ext>
            </a:extLst>
          </p:cNvPr>
          <p:cNvSpPr>
            <a:spLocks noGrp="1"/>
          </p:cNvSpPr>
          <p:nvPr>
            <p:ph type="title"/>
          </p:nvPr>
        </p:nvSpPr>
        <p:spPr/>
        <p:txBody>
          <a:bodyPr/>
          <a:lstStyle/>
          <a:p>
            <a:r>
              <a:rPr lang="en-GB" dirty="0"/>
              <a:t>What is a defect?</a:t>
            </a:r>
          </a:p>
        </p:txBody>
      </p:sp>
      <p:sp>
        <p:nvSpPr>
          <p:cNvPr id="3" name="Content Placeholder 2">
            <a:extLst>
              <a:ext uri="{FF2B5EF4-FFF2-40B4-BE49-F238E27FC236}">
                <a16:creationId xmlns:a16="http://schemas.microsoft.com/office/drawing/2014/main" id="{32021CDF-75A7-4640-99C7-8D95F3ED3AA3}"/>
              </a:ext>
            </a:extLst>
          </p:cNvPr>
          <p:cNvSpPr>
            <a:spLocks noGrp="1"/>
          </p:cNvSpPr>
          <p:nvPr>
            <p:ph idx="1"/>
          </p:nvPr>
        </p:nvSpPr>
        <p:spPr/>
        <p:txBody>
          <a:bodyPr/>
          <a:lstStyle/>
          <a:p>
            <a:r>
              <a:rPr lang="en-GB" dirty="0"/>
              <a:t>Defects can be 'patent' or 'latent’</a:t>
            </a:r>
          </a:p>
          <a:p>
            <a:r>
              <a:rPr lang="en-GB" dirty="0"/>
              <a:t>During the defects liability period, the client reports any defects that arise to the contract administrator who decides whether they are defects in the works (i.e. works that are not in accordance with the contract), or whether they are in fact maintenance issues. If the contract administrator considers that they are defects, then they may issue instructions to the contractor to make good the defects within a reasonable time</a:t>
            </a:r>
          </a:p>
        </p:txBody>
      </p:sp>
    </p:spTree>
    <p:extLst>
      <p:ext uri="{BB962C8B-B14F-4D97-AF65-F5344CB8AC3E}">
        <p14:creationId xmlns:p14="http://schemas.microsoft.com/office/powerpoint/2010/main" val="28557461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0ABA1-0B57-4125-AC31-BE9D2154478F}"/>
              </a:ext>
            </a:extLst>
          </p:cNvPr>
          <p:cNvSpPr>
            <a:spLocks noGrp="1"/>
          </p:cNvSpPr>
          <p:nvPr>
            <p:ph type="title"/>
          </p:nvPr>
        </p:nvSpPr>
        <p:spPr/>
        <p:txBody>
          <a:bodyPr/>
          <a:lstStyle/>
          <a:p>
            <a:r>
              <a:rPr lang="en-GB" dirty="0"/>
              <a:t>Patent Defect </a:t>
            </a:r>
          </a:p>
        </p:txBody>
      </p:sp>
      <p:sp>
        <p:nvSpPr>
          <p:cNvPr id="3" name="Content Placeholder 2">
            <a:extLst>
              <a:ext uri="{FF2B5EF4-FFF2-40B4-BE49-F238E27FC236}">
                <a16:creationId xmlns:a16="http://schemas.microsoft.com/office/drawing/2014/main" id="{5CD2C75A-0BCF-45F8-9705-BFEEE75005FC}"/>
              </a:ext>
            </a:extLst>
          </p:cNvPr>
          <p:cNvSpPr>
            <a:spLocks noGrp="1"/>
          </p:cNvSpPr>
          <p:nvPr>
            <p:ph idx="1"/>
          </p:nvPr>
        </p:nvSpPr>
        <p:spPr/>
        <p:txBody>
          <a:bodyPr>
            <a:normAutofit/>
          </a:bodyPr>
          <a:lstStyle/>
          <a:p>
            <a:r>
              <a:rPr lang="en-GB" dirty="0"/>
              <a:t>In any event, such defects should be rectified before a certificate of practical completion is issued. This can put the contract administrator in a difficult position, where both the contractor and the client are keen to issue the certificate (so that the building can be handed over) Issuing the certificate under these circumstances could render the contract administrator liable for problems that this causes, for example, in the calculation of liquidated damages.</a:t>
            </a:r>
          </a:p>
        </p:txBody>
      </p:sp>
    </p:spTree>
    <p:extLst>
      <p:ext uri="{BB962C8B-B14F-4D97-AF65-F5344CB8AC3E}">
        <p14:creationId xmlns:p14="http://schemas.microsoft.com/office/powerpoint/2010/main" val="19995477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7BEB7-E5C1-4365-A6A7-183E6B187DCE}"/>
              </a:ext>
            </a:extLst>
          </p:cNvPr>
          <p:cNvSpPr>
            <a:spLocks noGrp="1"/>
          </p:cNvSpPr>
          <p:nvPr>
            <p:ph type="title"/>
          </p:nvPr>
        </p:nvSpPr>
        <p:spPr/>
        <p:txBody>
          <a:bodyPr>
            <a:normAutofit/>
          </a:bodyPr>
          <a:lstStyle/>
          <a:p>
            <a:r>
              <a:rPr lang="en-GB" dirty="0"/>
              <a:t>Latent Defect 	</a:t>
            </a:r>
          </a:p>
        </p:txBody>
      </p:sp>
      <p:sp>
        <p:nvSpPr>
          <p:cNvPr id="3" name="Content Placeholder 2">
            <a:extLst>
              <a:ext uri="{FF2B5EF4-FFF2-40B4-BE49-F238E27FC236}">
                <a16:creationId xmlns:a16="http://schemas.microsoft.com/office/drawing/2014/main" id="{339C515D-6918-426B-BB72-8760C7213020}"/>
              </a:ext>
            </a:extLst>
          </p:cNvPr>
          <p:cNvSpPr>
            <a:spLocks noGrp="1"/>
          </p:cNvSpPr>
          <p:nvPr>
            <p:ph idx="1"/>
          </p:nvPr>
        </p:nvSpPr>
        <p:spPr/>
        <p:txBody>
          <a:bodyPr>
            <a:normAutofit fontScale="92500" lnSpcReduction="10000"/>
          </a:bodyPr>
          <a:lstStyle/>
          <a:p>
            <a:r>
              <a:rPr lang="en-GB" dirty="0"/>
              <a:t>Latent defects are less obvious to the eye</a:t>
            </a:r>
          </a:p>
          <a:p>
            <a:r>
              <a:rPr lang="en-GB" dirty="0"/>
              <a:t>Usually caused by failure in design, workmanship or materials</a:t>
            </a:r>
          </a:p>
          <a:p>
            <a:r>
              <a:rPr lang="en-GB" dirty="0"/>
              <a:t>For example; </a:t>
            </a:r>
          </a:p>
          <a:p>
            <a:r>
              <a:rPr lang="en-GB" dirty="0"/>
              <a:t>Defective basement tanking allowing water penetration.</a:t>
            </a:r>
          </a:p>
          <a:p>
            <a:r>
              <a:rPr lang="en-GB" dirty="0"/>
              <a:t>Inadequate wind-posts or wall ties causing movement damage to walls.</a:t>
            </a:r>
          </a:p>
          <a:p>
            <a:r>
              <a:rPr lang="en-GB" dirty="0"/>
              <a:t>Under-strength concrete or misplaced reinforcement allowing movement damage to the structure.</a:t>
            </a:r>
          </a:p>
          <a:p>
            <a:r>
              <a:rPr lang="en-GB" dirty="0"/>
              <a:t>Inadequate foundations causing subsidence of the building.</a:t>
            </a:r>
          </a:p>
        </p:txBody>
      </p:sp>
    </p:spTree>
    <p:extLst>
      <p:ext uri="{BB962C8B-B14F-4D97-AF65-F5344CB8AC3E}">
        <p14:creationId xmlns:p14="http://schemas.microsoft.com/office/powerpoint/2010/main" val="3379864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Making good of defects</a:t>
            </a:r>
          </a:p>
        </p:txBody>
      </p:sp>
      <p:sp>
        <p:nvSpPr>
          <p:cNvPr id="3" name="Content Placeholder 2"/>
          <p:cNvSpPr>
            <a:spLocks noGrp="1"/>
          </p:cNvSpPr>
          <p:nvPr>
            <p:ph idx="1"/>
          </p:nvPr>
        </p:nvSpPr>
        <p:spPr/>
        <p:txBody>
          <a:bodyPr/>
          <a:lstStyle/>
          <a:p>
            <a:r>
              <a:rPr lang="en-GB" dirty="0"/>
              <a:t>Once practical completion has been certified, the defects liability period begins (now called the 'rectification period' in Joint Contracts Tribunal (JCT) contracts). Typically, the defects liability period is six to twelve months</a:t>
            </a:r>
          </a:p>
          <a:p>
            <a:r>
              <a:rPr lang="en-GB" dirty="0"/>
              <a:t>The Client will usually have a representative who’ll control the defects – can also be known as ‘snags’</a:t>
            </a:r>
          </a:p>
          <a:p>
            <a:r>
              <a:rPr lang="en-GB" dirty="0"/>
              <a:t>It is the duty of the contractor to make good of the defects and not the client</a:t>
            </a:r>
          </a:p>
        </p:txBody>
      </p:sp>
    </p:spTree>
    <p:extLst>
      <p:ext uri="{BB962C8B-B14F-4D97-AF65-F5344CB8AC3E}">
        <p14:creationId xmlns:p14="http://schemas.microsoft.com/office/powerpoint/2010/main" val="35440279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Making good of defects</a:t>
            </a:r>
          </a:p>
        </p:txBody>
      </p:sp>
      <p:sp>
        <p:nvSpPr>
          <p:cNvPr id="3" name="Content Placeholder 2"/>
          <p:cNvSpPr>
            <a:spLocks noGrp="1"/>
          </p:cNvSpPr>
          <p:nvPr>
            <p:ph idx="1"/>
          </p:nvPr>
        </p:nvSpPr>
        <p:spPr/>
        <p:txBody>
          <a:bodyPr/>
          <a:lstStyle/>
          <a:p>
            <a:r>
              <a:rPr lang="en-GB" dirty="0"/>
              <a:t>If the contractor does not rectify the defects within the time scale (usually 12 months) then the contractor can usually be in breach of contract</a:t>
            </a:r>
          </a:p>
          <a:p>
            <a:r>
              <a:rPr lang="en-GB" dirty="0"/>
              <a:t>It is important to note that the defects liability period is not a chance to correct problems apparent at practical completion, it is a period during which the contractor may be recalled to rectify defects which appear. If there are defects apparent before practical completion, then these should be rectified before a certificate of practical completion is issued.</a:t>
            </a:r>
          </a:p>
        </p:txBody>
      </p:sp>
    </p:spTree>
    <p:extLst>
      <p:ext uri="{BB962C8B-B14F-4D97-AF65-F5344CB8AC3E}">
        <p14:creationId xmlns:p14="http://schemas.microsoft.com/office/powerpoint/2010/main" val="26863735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GB"/>
              <a:t>Making good of defects</a:t>
            </a:r>
            <a:endParaRPr lang="en-GB" dirty="0"/>
          </a:p>
        </p:txBody>
      </p:sp>
      <p:sp>
        <p:nvSpPr>
          <p:cNvPr id="3" name="Content Placeholder 2"/>
          <p:cNvSpPr>
            <a:spLocks noGrp="1"/>
          </p:cNvSpPr>
          <p:nvPr>
            <p:ph idx="1"/>
          </p:nvPr>
        </p:nvSpPr>
        <p:spPr/>
        <p:txBody>
          <a:bodyPr/>
          <a:lstStyle/>
          <a:p>
            <a:r>
              <a:rPr lang="en-GB"/>
              <a:t>Defects are works that have not been carried out in accordance with the contract. Defects which are discoverable before the end of the defects liability period are described as 'patent defects'. Defects which could not have been discovered during the defects liability period are known as 'latent defects' (for example, a problem with foundations which have been covered up and does not become apparent until several years later when settlement causes cracks to appear). </a:t>
            </a:r>
            <a:endParaRPr lang="en-GB" dirty="0"/>
          </a:p>
        </p:txBody>
      </p:sp>
    </p:spTree>
    <p:extLst>
      <p:ext uri="{BB962C8B-B14F-4D97-AF65-F5344CB8AC3E}">
        <p14:creationId xmlns:p14="http://schemas.microsoft.com/office/powerpoint/2010/main" val="5730533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5367B-506B-4E22-9D64-ADC424081F5F}"/>
              </a:ext>
            </a:extLst>
          </p:cNvPr>
          <p:cNvSpPr>
            <a:spLocks noGrp="1"/>
          </p:cNvSpPr>
          <p:nvPr>
            <p:ph type="title"/>
          </p:nvPr>
        </p:nvSpPr>
        <p:spPr/>
        <p:txBody>
          <a:bodyPr/>
          <a:lstStyle/>
          <a:p>
            <a:r>
              <a:rPr lang="en-GB" dirty="0"/>
              <a:t>Final Certificate </a:t>
            </a:r>
          </a:p>
        </p:txBody>
      </p:sp>
      <p:sp>
        <p:nvSpPr>
          <p:cNvPr id="3" name="Content Placeholder 2">
            <a:extLst>
              <a:ext uri="{FF2B5EF4-FFF2-40B4-BE49-F238E27FC236}">
                <a16:creationId xmlns:a16="http://schemas.microsoft.com/office/drawing/2014/main" id="{1C30E858-FF91-4B10-943F-FFAFEFE248E1}"/>
              </a:ext>
            </a:extLst>
          </p:cNvPr>
          <p:cNvSpPr>
            <a:spLocks noGrp="1"/>
          </p:cNvSpPr>
          <p:nvPr>
            <p:ph idx="1"/>
          </p:nvPr>
        </p:nvSpPr>
        <p:spPr/>
        <p:txBody>
          <a:bodyPr>
            <a:normAutofit lnSpcReduction="10000"/>
          </a:bodyPr>
          <a:lstStyle/>
          <a:p>
            <a:r>
              <a:rPr lang="en-GB" dirty="0"/>
              <a:t>The final certificate is certification by the contract administrator that a construction contract has been fully completed. It is issued at the end of the defects liability period and has the effect of releasing all remaining money due to the contractor, including any remaining retention.</a:t>
            </a:r>
          </a:p>
          <a:p>
            <a:r>
              <a:rPr lang="en-GB" dirty="0"/>
              <a:t>The value of the final certificate will be based on the final account agreed by the cost consultant and the contractor. This means that all patent defects must have been remedied, all adjustments to the contract sum must have been agreed and all claims settled.</a:t>
            </a:r>
          </a:p>
        </p:txBody>
      </p:sp>
    </p:spTree>
    <p:extLst>
      <p:ext uri="{BB962C8B-B14F-4D97-AF65-F5344CB8AC3E}">
        <p14:creationId xmlns:p14="http://schemas.microsoft.com/office/powerpoint/2010/main" val="57300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54CF9-C228-4958-877D-AD7160A103BC}"/>
              </a:ext>
            </a:extLst>
          </p:cNvPr>
          <p:cNvSpPr>
            <a:spLocks noGrp="1"/>
          </p:cNvSpPr>
          <p:nvPr>
            <p:ph type="title"/>
          </p:nvPr>
        </p:nvSpPr>
        <p:spPr/>
        <p:txBody>
          <a:bodyPr>
            <a:normAutofit/>
          </a:bodyPr>
          <a:lstStyle/>
          <a:p>
            <a:r>
              <a:rPr lang="en-GB" dirty="0"/>
              <a:t>Practical Completion</a:t>
            </a:r>
          </a:p>
        </p:txBody>
      </p:sp>
      <p:sp>
        <p:nvSpPr>
          <p:cNvPr id="3" name="Content Placeholder 2">
            <a:extLst>
              <a:ext uri="{FF2B5EF4-FFF2-40B4-BE49-F238E27FC236}">
                <a16:creationId xmlns:a16="http://schemas.microsoft.com/office/drawing/2014/main" id="{5F7DED3B-5C38-4875-A3CE-8898BB7A9E3B}"/>
              </a:ext>
            </a:extLst>
          </p:cNvPr>
          <p:cNvSpPr>
            <a:spLocks noGrp="1"/>
          </p:cNvSpPr>
          <p:nvPr>
            <p:ph idx="1"/>
          </p:nvPr>
        </p:nvSpPr>
        <p:spPr/>
        <p:txBody>
          <a:bodyPr>
            <a:normAutofit/>
          </a:bodyPr>
          <a:lstStyle/>
          <a:p>
            <a:r>
              <a:rPr lang="en-GB" dirty="0"/>
              <a:t>Practical completion is not defined in the standard JCT suite of building contracts but the works are generally considered to be practically complete when there are no outstanding defects (except for minor items or snagging) and the building can be put to its intended use.</a:t>
            </a:r>
          </a:p>
        </p:txBody>
      </p:sp>
    </p:spTree>
    <p:extLst>
      <p:ext uri="{BB962C8B-B14F-4D97-AF65-F5344CB8AC3E}">
        <p14:creationId xmlns:p14="http://schemas.microsoft.com/office/powerpoint/2010/main" val="26686405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B17CE5-21EB-47CB-A6A0-D69F84908BFF}"/>
              </a:ext>
            </a:extLst>
          </p:cNvPr>
          <p:cNvSpPr>
            <a:spLocks noGrp="1"/>
          </p:cNvSpPr>
          <p:nvPr>
            <p:ph idx="1"/>
          </p:nvPr>
        </p:nvSpPr>
        <p:spPr/>
        <p:txBody>
          <a:bodyPr>
            <a:normAutofit fontScale="92500" lnSpcReduction="10000"/>
          </a:bodyPr>
          <a:lstStyle/>
          <a:p>
            <a:pPr marL="0" indent="0">
              <a:buNone/>
            </a:pPr>
            <a:r>
              <a:rPr lang="en-GB" dirty="0"/>
              <a:t>Both contractually and practically the date of practical completion is important as it typically means that:</a:t>
            </a:r>
          </a:p>
          <a:p>
            <a:r>
              <a:rPr lang="en-GB" dirty="0"/>
              <a:t>the contractor no longer has exclusive possession of the site;</a:t>
            </a:r>
          </a:p>
          <a:p>
            <a:r>
              <a:rPr lang="en-GB" dirty="0"/>
              <a:t>the contractor’s obligation to insure the works comes to an end;</a:t>
            </a:r>
          </a:p>
          <a:p>
            <a:r>
              <a:rPr lang="en-GB" dirty="0"/>
              <a:t>the contractor’s liability for liquidated damages for delay ends;</a:t>
            </a:r>
          </a:p>
          <a:p>
            <a:r>
              <a:rPr lang="en-GB" dirty="0"/>
              <a:t>time starts running in respect of the rectification period;</a:t>
            </a:r>
          </a:p>
          <a:p>
            <a:r>
              <a:rPr lang="en-GB" dirty="0"/>
              <a:t>the contractor becomes entitled to part (often half) of the retention.</a:t>
            </a:r>
          </a:p>
          <a:p>
            <a:endParaRPr lang="en-GB" dirty="0"/>
          </a:p>
        </p:txBody>
      </p:sp>
      <p:sp>
        <p:nvSpPr>
          <p:cNvPr id="4" name="Title 1">
            <a:extLst>
              <a:ext uri="{FF2B5EF4-FFF2-40B4-BE49-F238E27FC236}">
                <a16:creationId xmlns:a16="http://schemas.microsoft.com/office/drawing/2014/main" id="{A01D7E71-B7F3-468D-8F62-620A1CB539D4}"/>
              </a:ext>
            </a:extLst>
          </p:cNvPr>
          <p:cNvSpPr>
            <a:spLocks noGrp="1"/>
          </p:cNvSpPr>
          <p:nvPr>
            <p:ph type="title"/>
          </p:nvPr>
        </p:nvSpPr>
        <p:spPr>
          <a:xfrm>
            <a:off x="457200" y="704850"/>
            <a:ext cx="8229600" cy="1143000"/>
          </a:xfrm>
        </p:spPr>
        <p:txBody>
          <a:bodyPr>
            <a:normAutofit/>
          </a:bodyPr>
          <a:lstStyle/>
          <a:p>
            <a:r>
              <a:rPr lang="en-GB" dirty="0"/>
              <a:t>Practical Completion</a:t>
            </a:r>
          </a:p>
        </p:txBody>
      </p:sp>
    </p:spTree>
    <p:extLst>
      <p:ext uri="{BB962C8B-B14F-4D97-AF65-F5344CB8AC3E}">
        <p14:creationId xmlns:p14="http://schemas.microsoft.com/office/powerpoint/2010/main" val="30614136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7064E-82FD-4106-B9D6-4F91A8BF8305}"/>
              </a:ext>
            </a:extLst>
          </p:cNvPr>
          <p:cNvSpPr>
            <a:spLocks noGrp="1"/>
          </p:cNvSpPr>
          <p:nvPr>
            <p:ph type="title"/>
          </p:nvPr>
        </p:nvSpPr>
        <p:spPr/>
        <p:txBody>
          <a:bodyPr/>
          <a:lstStyle/>
          <a:p>
            <a:r>
              <a:rPr lang="en-GB" dirty="0"/>
              <a:t>Practical Completion</a:t>
            </a:r>
          </a:p>
        </p:txBody>
      </p:sp>
      <p:sp>
        <p:nvSpPr>
          <p:cNvPr id="3" name="Content Placeholder 2">
            <a:extLst>
              <a:ext uri="{FF2B5EF4-FFF2-40B4-BE49-F238E27FC236}">
                <a16:creationId xmlns:a16="http://schemas.microsoft.com/office/drawing/2014/main" id="{625CDA9F-12C0-4F39-A075-C3A0A55A407A}"/>
              </a:ext>
            </a:extLst>
          </p:cNvPr>
          <p:cNvSpPr>
            <a:spLocks noGrp="1"/>
          </p:cNvSpPr>
          <p:nvPr>
            <p:ph idx="1"/>
          </p:nvPr>
        </p:nvSpPr>
        <p:spPr/>
        <p:txBody>
          <a:bodyPr/>
          <a:lstStyle/>
          <a:p>
            <a:pPr marL="0" indent="0">
              <a:buNone/>
            </a:pPr>
            <a:r>
              <a:rPr lang="en-GB" dirty="0"/>
              <a:t>Documentation that should be issued to the client on certification of practical completion might include:</a:t>
            </a:r>
          </a:p>
          <a:p>
            <a:r>
              <a:rPr lang="en-GB" dirty="0"/>
              <a:t>A draft building owner's manual.</a:t>
            </a:r>
          </a:p>
          <a:p>
            <a:r>
              <a:rPr lang="en-GB" dirty="0"/>
              <a:t>A building user's guide.</a:t>
            </a:r>
          </a:p>
          <a:p>
            <a:r>
              <a:rPr lang="en-GB" dirty="0"/>
              <a:t>The health and safety file.</a:t>
            </a:r>
          </a:p>
          <a:p>
            <a:r>
              <a:rPr lang="en-GB" dirty="0"/>
              <a:t>The building log book.</a:t>
            </a:r>
          </a:p>
          <a:p>
            <a:r>
              <a:rPr lang="en-GB" dirty="0"/>
              <a:t>A construction stage report.</a:t>
            </a:r>
          </a:p>
        </p:txBody>
      </p:sp>
    </p:spTree>
    <p:extLst>
      <p:ext uri="{BB962C8B-B14F-4D97-AF65-F5344CB8AC3E}">
        <p14:creationId xmlns:p14="http://schemas.microsoft.com/office/powerpoint/2010/main" val="38377658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638</TotalTime>
  <Words>2884</Words>
  <Application>Microsoft Office PowerPoint</Application>
  <PresentationFormat>On-screen Show (4:3)</PresentationFormat>
  <Paragraphs>181</Paragraphs>
  <Slides>37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37</vt:i4>
      </vt:variant>
    </vt:vector>
  </HeadingPairs>
  <TitlesOfParts>
    <vt:vector size="41" baseType="lpstr">
      <vt:lpstr>Calibri</vt:lpstr>
      <vt:lpstr>Constantia</vt:lpstr>
      <vt:lpstr>Wingdings 2</vt:lpstr>
      <vt:lpstr>Flow</vt:lpstr>
      <vt:lpstr>Payments in Construction</vt:lpstr>
      <vt:lpstr>What we’ll cover </vt:lpstr>
      <vt:lpstr>Introduction </vt:lpstr>
      <vt:lpstr>Construction Act </vt:lpstr>
      <vt:lpstr>Construction Act </vt:lpstr>
      <vt:lpstr>Construction Act</vt:lpstr>
      <vt:lpstr>Payments in Construction</vt:lpstr>
      <vt:lpstr>Agreed cost</vt:lpstr>
      <vt:lpstr>What effects the ‘contract sum’</vt:lpstr>
      <vt:lpstr>Payment Notice</vt:lpstr>
      <vt:lpstr>Assessing variations </vt:lpstr>
      <vt:lpstr>Variations included in the application </vt:lpstr>
      <vt:lpstr>Assessing the measured works </vt:lpstr>
      <vt:lpstr>Create your own payment notice</vt:lpstr>
      <vt:lpstr>Payments to nominated sub-contractors </vt:lpstr>
      <vt:lpstr>Payments to nominated subcontractors</vt:lpstr>
      <vt:lpstr>REFRESH!</vt:lpstr>
      <vt:lpstr>REFRESH!! </vt:lpstr>
      <vt:lpstr>Flow Chart of Systems</vt:lpstr>
      <vt:lpstr>Interim Valuations</vt:lpstr>
      <vt:lpstr>Interim Valuations</vt:lpstr>
      <vt:lpstr>Interim Valuations</vt:lpstr>
      <vt:lpstr>Interim Valuations</vt:lpstr>
      <vt:lpstr>Interim Valuations</vt:lpstr>
      <vt:lpstr>Activity Schedule </vt:lpstr>
      <vt:lpstr>Activity Schedule</vt:lpstr>
      <vt:lpstr>Activity Schedule </vt:lpstr>
      <vt:lpstr>What is a defect?</vt:lpstr>
      <vt:lpstr>Patent Defect </vt:lpstr>
      <vt:lpstr>Latent Defect  </vt:lpstr>
      <vt:lpstr>Making good of defects</vt:lpstr>
      <vt:lpstr>Making good of defects</vt:lpstr>
      <vt:lpstr>Making good of defects</vt:lpstr>
      <vt:lpstr>Final Certificate </vt:lpstr>
      <vt:lpstr>Practical Completion</vt:lpstr>
      <vt:lpstr>Practical Completion</vt:lpstr>
      <vt:lpstr>Practical Completion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Payments in Construction</dc:title>
  <dc:creator>Joanna</dc:creator>
  <cp:lastModifiedBy>Morgan, Zoe</cp:lastModifiedBy>
  <cp:revision>28</cp:revision>
  <dcterms:created xsi:type="dcterms:W3CDTF">2019-01-23T19:48:40Z</dcterms:created>
  <dcterms:modified xsi:type="dcterms:W3CDTF">2019-01-31T14:13:50Z</dcterms:modified>
</cp:coreProperties>
</file>