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746" r:id="rId1"/>
  </p:sldMasterIdLst>
  <p:notesMasterIdLst>
    <p:notesMasterId r:id="rId8"/>
  </p:notesMasterIdLst>
  <p:sldIdLst>
    <p:sldId id="257" r:id="rId2"/>
    <p:sldId id="258" r:id="rId3"/>
    <p:sldId id="260" r:id="rId4"/>
    <p:sldId id="261" r:id="rId5"/>
    <p:sldId id="262" r:id="rId6"/>
    <p:sldId id="263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BA8B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00" autoAdjust="0"/>
    <p:restoredTop sz="94660"/>
  </p:normalViewPr>
  <p:slideViewPr>
    <p:cSldViewPr snapToGrid="0">
      <p:cViewPr varScale="1">
        <p:scale>
          <a:sx n="87" d="100"/>
          <a:sy n="87" d="100"/>
        </p:scale>
        <p:origin x="60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8D1EA3-A938-48D8-AD17-481FEF2233FD}" type="datetimeFigureOut">
              <a:rPr lang="zh-CN" altLang="en-US" smtClean="0"/>
              <a:t>2020/3/17</a:t>
            </a:fld>
            <a:endParaRPr lang="zh-CN" alt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851151-EF7E-4AEC-9FA6-F255E553984D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096488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personal; our positionality (i.e., position based on class, sex, ethnicity,</a:t>
            </a:r>
          </a:p>
          <a:p>
            <a:r>
              <a:rPr lang="en-US" altLang="zh-CN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race, etc.) and who we are as persons (shaped by the socio-economic and political</a:t>
            </a:r>
          </a:p>
          <a:p>
            <a:r>
              <a:rPr lang="en-US" altLang="zh-CN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environment) play a fundamental role in the research process, in the field as well as in the</a:t>
            </a:r>
          </a:p>
          <a:p>
            <a:r>
              <a:rPr lang="en-US" altLang="zh-CN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final text.</a:t>
            </a:r>
            <a:endParaRPr lang="zh-CN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851151-EF7E-4AEC-9FA6-F255E553984D}" type="slidenum">
              <a:rPr lang="zh-CN" altLang="en-US" smtClean="0"/>
              <a:t>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385687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altLang="zh-CN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altLang="zh-CN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3/17/2020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83314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3/17/2020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26706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altLang="zh-CN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3/17/2020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41625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altLang="zh-CN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3/17/2020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66630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altLang="zh-CN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3/17/2020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81946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3/17/2020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18605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3/17/2020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14226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altLang="zh-CN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3/17/2020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32822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zh-CN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altLang="zh-CN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3/17/2020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32677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3/17/2020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22698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 altLang="zh-CN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3/17/2020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18272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altLang="zh-CN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3/17/2020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349822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8" r:id="rId1"/>
    <p:sldLayoutId id="2147483749" r:id="rId2"/>
    <p:sldLayoutId id="2147483747" r:id="rId3"/>
    <p:sldLayoutId id="2147483743" r:id="rId4"/>
    <p:sldLayoutId id="2147483738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700" i="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1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A9286AD2-18A9-4868-A4E3-7A2097A208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1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FD68DA-43BA-4508-8DE2-BA9BB7B2FA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89754" y="639097"/>
            <a:ext cx="6253317" cy="3686015"/>
          </a:xfrm>
        </p:spPr>
        <p:txBody>
          <a:bodyPr>
            <a:normAutofit/>
          </a:bodyPr>
          <a:lstStyle/>
          <a:p>
            <a:r>
              <a:rPr lang="en-US" dirty="0"/>
              <a:t>Reflexivity</a:t>
            </a:r>
            <a:endParaRPr lang="en-US" sz="8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E9CFF2-3777-4FF4-A759-8491175B0B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89753" y="4672739"/>
            <a:ext cx="6269347" cy="1021498"/>
          </a:xfrm>
        </p:spPr>
        <p:txBody>
          <a:bodyPr>
            <a:normAutofit/>
          </a:bodyPr>
          <a:lstStyle/>
          <a:p>
            <a:r>
              <a:rPr lang="en-US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A journey of learning</a:t>
            </a:r>
          </a:p>
        </p:txBody>
      </p:sp>
      <p:pic>
        <p:nvPicPr>
          <p:cNvPr id="5" name="Picture 4" descr="A picture containing building, sitting, bench, side&#10;&#10;Description automatically generated">
            <a:extLst>
              <a:ext uri="{FF2B5EF4-FFF2-40B4-BE49-F238E27FC236}">
                <a16:creationId xmlns:a16="http://schemas.microsoft.com/office/drawing/2014/main" id="{282CF6DD-7FE8-4063-9551-1B7BBCE92AB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1" y="1"/>
            <a:ext cx="4635315" cy="6857999"/>
          </a:xfrm>
          <a:prstGeom prst="rect">
            <a:avLst/>
          </a:prstGeom>
        </p:spPr>
      </p:pic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E7A7CD63-7EC3-44F3-95D0-595C4019F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27754" y="4498925"/>
            <a:ext cx="5636107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437378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Rectangle 46">
            <a:extLst>
              <a:ext uri="{FF2B5EF4-FFF2-40B4-BE49-F238E27FC236}">
                <a16:creationId xmlns:a16="http://schemas.microsoft.com/office/drawing/2014/main" id="{FBDCECDC-EEE3-4128-AA5E-82A8C08796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B2EA78-AEB3-469B-9025-3B17201A45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892168"/>
          </a:xfrm>
        </p:spPr>
        <p:txBody>
          <a:bodyPr anchor="ctr">
            <a:normAutofit/>
          </a:bodyPr>
          <a:lstStyle/>
          <a:p>
            <a:pPr lvl="0"/>
            <a:r>
              <a:rPr lang="en-US" sz="4800" i="1" dirty="0">
                <a:solidFill>
                  <a:srgbClr val="FFFFFF"/>
                </a:solidFill>
              </a:rPr>
              <a:t>“Inclusion of a reflexive account increase the </a:t>
            </a:r>
            <a:r>
              <a:rPr lang="en-US" sz="4800" i="1" dirty="0" err="1">
                <a:solidFill>
                  <a:srgbClr val="FFFFFF"/>
                </a:solidFill>
              </a:rPr>
              <a:t>rigour</a:t>
            </a:r>
            <a:r>
              <a:rPr lang="en-US" sz="4800" i="1" dirty="0">
                <a:solidFill>
                  <a:srgbClr val="FFFFFF"/>
                </a:solidFill>
              </a:rPr>
              <a:t> of the research process”</a:t>
            </a:r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4260EDE0-989C-4E16-AF94-F652294D82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4953000"/>
            <a:ext cx="12188952" cy="1905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5E1F2F-E259-4EA8-9FFD-3A10AF5418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5225240"/>
            <a:ext cx="10058400" cy="1143000"/>
          </a:xfrm>
        </p:spPr>
        <p:txBody>
          <a:bodyPr>
            <a:normAutofit/>
          </a:bodyPr>
          <a:lstStyle/>
          <a:p>
            <a:r>
              <a:rPr lang="en-US" altLang="zh-CN" i="1" dirty="0">
                <a:solidFill>
                  <a:srgbClr val="FFFFFF"/>
                </a:solidFill>
              </a:rPr>
              <a:t>Jootun et al. (2009)</a:t>
            </a:r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7146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924A74-96A8-4EE6-90E7-47EC265F4C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altLang="zh-CN" sz="3600" dirty="0"/>
              <a:t>Reflexivity  contributes to making the research process open and transparent.</a:t>
            </a:r>
            <a:br>
              <a:rPr lang="en-US" altLang="zh-CN" sz="3600" dirty="0"/>
            </a:br>
            <a:endParaRPr lang="zh-CN" alt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2B7704-F744-4105-9D1C-2079D3A16C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altLang="zh-CN" sz="2400" dirty="0"/>
              <a:t>Base: Qualitative research </a:t>
            </a:r>
          </a:p>
          <a:p>
            <a:endParaRPr lang="en-US" altLang="zh-CN" sz="2400" dirty="0"/>
          </a:p>
          <a:p>
            <a:r>
              <a:rPr lang="en-US" altLang="zh-CN" sz="2400" dirty="0"/>
              <a:t>                    Positionality    Personality     Epistemology   Methodology</a:t>
            </a:r>
          </a:p>
          <a:p>
            <a:endParaRPr lang="en-US" altLang="zh-CN" dirty="0"/>
          </a:p>
          <a:p>
            <a:r>
              <a:rPr lang="en-US" altLang="zh-CN" dirty="0"/>
              <a:t>                                                                </a:t>
            </a:r>
            <a:r>
              <a:rPr lang="en-US" altLang="zh-CN" sz="4400" i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Reflexivity</a:t>
            </a:r>
          </a:p>
          <a:p>
            <a:endParaRPr lang="en-US" altLang="zh-CN" dirty="0"/>
          </a:p>
          <a:p>
            <a:endParaRPr lang="en-US" altLang="zh-CN" dirty="0"/>
          </a:p>
          <a:p>
            <a:endParaRPr lang="en-US" altLang="zh-CN" dirty="0"/>
          </a:p>
          <a:p>
            <a:endParaRPr lang="en-US" altLang="zh-CN" dirty="0"/>
          </a:p>
          <a:p>
            <a:endParaRPr lang="zh-CN" altLang="en-US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E9F15B9B-140A-4F2E-8FE9-D520D904B425}"/>
              </a:ext>
            </a:extLst>
          </p:cNvPr>
          <p:cNvSpPr/>
          <p:nvPr/>
        </p:nvSpPr>
        <p:spPr>
          <a:xfrm>
            <a:off x="2212671" y="2683240"/>
            <a:ext cx="8089490" cy="2544097"/>
          </a:xfrm>
          <a:prstGeom prst="ellipse">
            <a:avLst/>
          </a:prstGeom>
          <a:solidFill>
            <a:schemeClr val="bg1">
              <a:alpha val="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4E02E73-A69A-4146-BC9A-DFF0EFE3A7FA}"/>
              </a:ext>
            </a:extLst>
          </p:cNvPr>
          <p:cNvSpPr/>
          <p:nvPr/>
        </p:nvSpPr>
        <p:spPr>
          <a:xfrm>
            <a:off x="867697" y="2108201"/>
            <a:ext cx="10456606" cy="3959942"/>
          </a:xfrm>
          <a:prstGeom prst="rect">
            <a:avLst/>
          </a:prstGeom>
          <a:solidFill>
            <a:schemeClr val="bg1">
              <a:alpha val="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38251865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61CBB7-294D-44C7-AFA4-A1F34B896C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CN" dirty="0"/>
              <a:t>Four general types of reflexivity</a:t>
            </a:r>
            <a:endParaRPr lang="zh-CN" alt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BB7701-9045-4D3A-9F4F-D23946B44A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 dirty="0">
                <a:latin typeface="Arial" panose="020B0604020202020204" pitchFamily="34" charset="0"/>
                <a:cs typeface="Arial" panose="020B0604020202020204" pitchFamily="34" charset="0"/>
              </a:rPr>
              <a:t>Personal reflexivity: Shaping and being shaped</a:t>
            </a:r>
          </a:p>
          <a:p>
            <a:r>
              <a:rPr lang="en-US" altLang="zh-CN" dirty="0">
                <a:latin typeface="Arial" panose="020B0604020202020204" pitchFamily="34" charset="0"/>
                <a:cs typeface="Arial" panose="020B0604020202020204" pitchFamily="34" charset="0"/>
              </a:rPr>
              <a:t>Epistemological reflexivity: Rethinking assumptions and implications </a:t>
            </a:r>
          </a:p>
          <a:p>
            <a:r>
              <a:rPr lang="en-US" altLang="zh-CN" dirty="0">
                <a:latin typeface="Arial" panose="020B0604020202020204" pitchFamily="34" charset="0"/>
                <a:cs typeface="Arial" panose="020B0604020202020204" pitchFamily="34" charset="0"/>
              </a:rPr>
              <a:t>Critical reflexivity: Unraveling political and social constructions in research</a:t>
            </a:r>
          </a:p>
          <a:p>
            <a:r>
              <a:rPr lang="en-US" altLang="zh-CN" dirty="0">
                <a:latin typeface="Arial" panose="020B0604020202020204" pitchFamily="34" charset="0"/>
                <a:cs typeface="Arial" panose="020B0604020202020204" pitchFamily="34" charset="0"/>
              </a:rPr>
              <a:t>Feminist reflexivity: Reciprocity in research</a:t>
            </a:r>
          </a:p>
          <a:p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8030996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6DA83DDD-8149-4B21-8EE0-22270C40AF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365CFC97-05FD-4398-BB28-B28B6E9E8F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 dirty="0">
                <a:latin typeface="Arial" panose="020B0604020202020204" pitchFamily="34" charset="0"/>
                <a:cs typeface="Arial" panose="020B0604020202020204" pitchFamily="34" charset="0"/>
              </a:rPr>
              <a:t>Fieldwork is intensely personal.</a:t>
            </a:r>
          </a:p>
          <a:p>
            <a:r>
              <a:rPr lang="en-US" altLang="zh-CN" dirty="0">
                <a:latin typeface="Arial" panose="020B0604020202020204" pitchFamily="34" charset="0"/>
                <a:cs typeface="Arial" panose="020B0604020202020204" pitchFamily="34" charset="0"/>
              </a:rPr>
              <a:t>Utilize experience to construct reality.</a:t>
            </a:r>
          </a:p>
          <a:p>
            <a:r>
              <a:rPr lang="en-US" altLang="zh-CN" dirty="0">
                <a:latin typeface="Arial" panose="020B0604020202020204" pitchFamily="34" charset="0"/>
                <a:cs typeface="Arial" panose="020B0604020202020204" pitchFamily="34" charset="0"/>
              </a:rPr>
              <a:t>Reliability and validity</a:t>
            </a:r>
            <a:endParaRPr lang="zh-CN" altLang="zh-C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altLang="zh-CN" dirty="0">
                <a:latin typeface="Arial" panose="020B0604020202020204" pitchFamily="34" charset="0"/>
                <a:cs typeface="Arial" panose="020B0604020202020204" pitchFamily="34" charset="0"/>
              </a:rPr>
              <a:t>Research has both its power and limitation for social change and development.</a:t>
            </a:r>
            <a:endParaRPr lang="zh-CN" altLang="zh-C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altLang="zh-CN" b="1" dirty="0">
                <a:latin typeface="Arial" panose="020B0604020202020204" pitchFamily="34" charset="0"/>
                <a:cs typeface="Arial" panose="020B0604020202020204" pitchFamily="34" charset="0"/>
              </a:rPr>
              <a:t>subjectivity</a:t>
            </a:r>
            <a:endParaRPr lang="zh-CN" altLang="zh-CN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altLang="zh-CN" b="1" dirty="0">
                <a:latin typeface="Arial" panose="020B0604020202020204" pitchFamily="34" charset="0"/>
                <a:cs typeface="Arial" panose="020B0604020202020204" pitchFamily="34" charset="0"/>
              </a:rPr>
              <a:t>objectivity</a:t>
            </a:r>
            <a:endParaRPr lang="zh-CN" altLang="zh-CN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42379418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71DD0660-1D4D-4D3C-A51E-A29795F375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Conclusion</a:t>
            </a:r>
            <a:endParaRPr lang="zh-CN" altLang="en-US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3665D0EF-07A9-4019-B37C-5ED64E151F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 dirty="0"/>
              <a:t>Challenge</a:t>
            </a:r>
          </a:p>
          <a:p>
            <a:r>
              <a:rPr lang="en-US" altLang="zh-CN" dirty="0"/>
              <a:t>Reflectivity</a:t>
            </a:r>
          </a:p>
          <a:p>
            <a:r>
              <a:rPr lang="en-US" altLang="zh-CN" dirty="0" err="1"/>
              <a:t>diaologe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653720655"/>
      </p:ext>
    </p:extLst>
  </p:cSld>
  <p:clrMapOvr>
    <a:masterClrMapping/>
  </p:clrMapOvr>
</p:sld>
</file>

<file path=ppt/theme/theme1.xml><?xml version="1.0" encoding="utf-8"?>
<a:theme xmlns:a="http://schemas.openxmlformats.org/drawingml/2006/main" name="1_RetrospectVTI">
  <a:themeElements>
    <a:clrScheme name="Custom 37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9BA8B7"/>
      </a:accent1>
      <a:accent2>
        <a:srgbClr val="E6A02E"/>
      </a:accent2>
      <a:accent3>
        <a:srgbClr val="BF6A3B"/>
      </a:accent3>
      <a:accent4>
        <a:srgbClr val="92987A"/>
      </a:accent4>
      <a:accent5>
        <a:srgbClr val="857659"/>
      </a:accent5>
      <a:accent6>
        <a:srgbClr val="A0988C"/>
      </a:accent6>
      <a:hlink>
        <a:srgbClr val="00B0F0"/>
      </a:hlink>
      <a:folHlink>
        <a:srgbClr val="738F97"/>
      </a:folHlink>
    </a:clrScheme>
    <a:fontScheme name="Retrospect">
      <a:majorFont>
        <a:latin typeface="Bookman Old Style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WO.pptx" id="{769520F8-BFE5-4C8C-A7AA-375C025A91CE}" vid="{AEAFD717-D3C8-4034-8F7E-D5220B0CCEB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{D3D34D0A-C252-4E14-B35A-3C74B6AE441B}tf56160789</Template>
  <TotalTime>0</TotalTime>
  <Words>175</Words>
  <Application>Microsoft Office PowerPoint</Application>
  <PresentationFormat>宽屏</PresentationFormat>
  <Paragraphs>33</Paragraphs>
  <Slides>6</Slides>
  <Notes>1</Notes>
  <HiddenSlides>0</HiddenSlides>
  <MMClips>0</MMClips>
  <ScaleCrop>false</ScaleCrop>
  <HeadingPairs>
    <vt:vector size="6" baseType="variant">
      <vt:variant>
        <vt:lpstr>已用的字体</vt:lpstr>
      </vt:variant>
      <vt:variant>
        <vt:i4>5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6</vt:i4>
      </vt:variant>
    </vt:vector>
  </HeadingPairs>
  <TitlesOfParts>
    <vt:vector size="12" baseType="lpstr">
      <vt:lpstr>等线</vt:lpstr>
      <vt:lpstr>Arial</vt:lpstr>
      <vt:lpstr>Bookman Old Style</vt:lpstr>
      <vt:lpstr>Calibri</vt:lpstr>
      <vt:lpstr>Franklin Gothic Book</vt:lpstr>
      <vt:lpstr>1_RetrospectVTI</vt:lpstr>
      <vt:lpstr>Reflexivity</vt:lpstr>
      <vt:lpstr>“Inclusion of a reflexive account increase the rigour of the research process”</vt:lpstr>
      <vt:lpstr>Reflexivity  contributes to making the research process open and transparent. </vt:lpstr>
      <vt:lpstr>Four general types of reflexivity</vt:lpstr>
      <vt:lpstr>PowerPoint 演示文稿</vt:lpstr>
      <vt:lpstr>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2020-03-17T10:40:27Z</dcterms:created>
  <dcterms:modified xsi:type="dcterms:W3CDTF">2020-03-17T12:05:47Z</dcterms:modified>
</cp:coreProperties>
</file>