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778" r:id="rId5"/>
  </p:sldMasterIdLst>
  <p:notesMasterIdLst>
    <p:notesMasterId r:id="rId28"/>
  </p:notesMasterIdLst>
  <p:sldIdLst>
    <p:sldId id="256" r:id="rId6"/>
    <p:sldId id="258" r:id="rId7"/>
    <p:sldId id="259" r:id="rId8"/>
    <p:sldId id="260" r:id="rId9"/>
    <p:sldId id="261" r:id="rId10"/>
    <p:sldId id="262" r:id="rId11"/>
    <p:sldId id="264" r:id="rId12"/>
    <p:sldId id="265" r:id="rId13"/>
    <p:sldId id="266" r:id="rId14"/>
    <p:sldId id="268" r:id="rId15"/>
    <p:sldId id="269" r:id="rId16"/>
    <p:sldId id="270" r:id="rId17"/>
    <p:sldId id="271" r:id="rId18"/>
    <p:sldId id="279" r:id="rId19"/>
    <p:sldId id="280" r:id="rId20"/>
    <p:sldId id="272" r:id="rId21"/>
    <p:sldId id="273" r:id="rId22"/>
    <p:sldId id="274" r:id="rId23"/>
    <p:sldId id="275" r:id="rId24"/>
    <p:sldId id="276" r:id="rId25"/>
    <p:sldId id="277" r:id="rId26"/>
    <p:sldId id="278"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86" d="100"/>
          <a:sy n="86" d="100"/>
        </p:scale>
        <p:origin x="834"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1/6/2026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39244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Espace réservé de l'image des diapositives 1"/>
          <p:cNvSpPr>
            <a:spLocks noGrp="1" noRot="1" noChangeAspect="1" noTextEdit="1"/>
          </p:cNvSpPr>
          <p:nvPr>
            <p:ph type="sldImg"/>
          </p:nvPr>
        </p:nvSpPr>
        <p:spPr>
          <a:xfrm>
            <a:off x="917575" y="744538"/>
            <a:ext cx="4962525" cy="3722687"/>
          </a:xfrm>
          <a:ln/>
        </p:spPr>
      </p:sp>
      <p:sp>
        <p:nvSpPr>
          <p:cNvPr id="36867" name="Espace réservé des commentaires 2"/>
          <p:cNvSpPr>
            <a:spLocks noGrp="1"/>
          </p:cNvSpPr>
          <p:nvPr>
            <p:ph type="body" idx="1"/>
          </p:nvPr>
        </p:nvSpPr>
        <p:spPr>
          <a:noFill/>
          <a:ln/>
        </p:spPr>
        <p:txBody>
          <a:bodyPr/>
          <a:lstStyle/>
          <a:p>
            <a:endParaRPr lang="en-GB" sz="1200" b="1"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[Introduce yourself.]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[Ask people to turn off their phones]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In April 2000, global leaders met in Dakar Senegal and agreed on the six Education for All (EFA) goals; they promised to achieve them by 2015. </a:t>
            </a:r>
            <a:r>
              <a:rPr lang="en-GB" sz="1200" b="1" kern="1200" dirty="0">
                <a:solidFill>
                  <a:schemeClr val="tx1"/>
                </a:solidFill>
                <a:effectLst/>
                <a:latin typeface="Calibri" pitchFamily="34" charset="0"/>
                <a:ea typeface="+mn-ea"/>
                <a:cs typeface="+mn-cs"/>
              </a:rPr>
              <a:t>2015 is now!</a:t>
            </a:r>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 </a:t>
            </a:r>
          </a:p>
          <a:p>
            <a:pPr lvl="0"/>
            <a:r>
              <a:rPr lang="en-GB" sz="1200" kern="1200" dirty="0">
                <a:solidFill>
                  <a:schemeClr val="tx1"/>
                </a:solidFill>
                <a:effectLst/>
                <a:latin typeface="Calibri" pitchFamily="34" charset="0"/>
                <a:ea typeface="+mn-ea"/>
                <a:cs typeface="+mn-cs"/>
              </a:rPr>
              <a:t>So how do different countries measure up? </a:t>
            </a:r>
          </a:p>
          <a:p>
            <a:pPr lvl="0"/>
            <a:r>
              <a:rPr lang="en-GB" sz="1200" kern="1200" dirty="0">
                <a:solidFill>
                  <a:schemeClr val="tx1"/>
                </a:solidFill>
                <a:effectLst/>
                <a:latin typeface="Calibri" pitchFamily="34" charset="0"/>
                <a:ea typeface="+mn-ea"/>
                <a:cs typeface="+mn-cs"/>
              </a:rPr>
              <a:t>Have the goals been met, and where has progress proven difficult? </a:t>
            </a:r>
          </a:p>
          <a:p>
            <a:pPr lvl="0"/>
            <a:r>
              <a:rPr lang="en-GB" sz="1200" kern="1200" dirty="0">
                <a:solidFill>
                  <a:schemeClr val="tx1"/>
                </a:solidFill>
                <a:effectLst/>
                <a:latin typeface="Calibri" pitchFamily="34" charset="0"/>
                <a:ea typeface="+mn-ea"/>
                <a:cs typeface="+mn-cs"/>
              </a:rPr>
              <a:t>Have governments and international partners lived up to their commitments? </a:t>
            </a:r>
          </a:p>
          <a:p>
            <a:pPr lvl="0"/>
            <a:r>
              <a:rPr lang="en-GB" sz="1200" kern="1200" dirty="0">
                <a:solidFill>
                  <a:schemeClr val="tx1"/>
                </a:solidFill>
                <a:effectLst/>
                <a:latin typeface="Calibri" pitchFamily="34" charset="0"/>
                <a:ea typeface="+mn-ea"/>
                <a:cs typeface="+mn-cs"/>
              </a:rPr>
              <a:t>Which policies have worked best, and what lessons have we learned to guide future reform?</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Today’s report provides independent and </a:t>
            </a:r>
            <a:r>
              <a:rPr lang="en-US" sz="1200" kern="1200" dirty="0">
                <a:solidFill>
                  <a:schemeClr val="tx1"/>
                </a:solidFill>
                <a:effectLst/>
                <a:latin typeface="Calibri" pitchFamily="34" charset="0"/>
                <a:ea typeface="+mn-ea"/>
                <a:cs typeface="+mn-cs"/>
              </a:rPr>
              <a:t>authoritative answers to these questions. </a:t>
            </a:r>
            <a:endParaRPr lang="en-GB" sz="1200" kern="1200" dirty="0">
              <a:solidFill>
                <a:schemeClr val="tx1"/>
              </a:solidFill>
              <a:effectLst/>
              <a:latin typeface="Calibri" pitchFamily="34" charset="0"/>
              <a:ea typeface="+mn-ea"/>
              <a:cs typeface="+mn-cs"/>
            </a:endParaRPr>
          </a:p>
          <a:p>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 </a:t>
            </a:r>
          </a:p>
        </p:txBody>
      </p:sp>
      <p:sp>
        <p:nvSpPr>
          <p:cNvPr id="34820" name="Espace réservé du numéro de diapositive 3"/>
          <p:cNvSpPr>
            <a:spLocks noGrp="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DE171B5E-FD11-40B0-9068-1AF0D3EC6BDA}" type="slidenum">
              <a:rPr kumimoji="0" lang="en-GB" alt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53873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There has been tremendous progress since 2000 that we must not forget.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[click] 84 million fewer children and adolescents are out of school now than in 1999. Of these the vast majority (62%) were girls, indicating that parity is improving along the way.</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34 million more children are in school now than would have been had trends from the 1990s persisted. This increased enrolment can be attributed to the efforts of governments and NGOs generated by the EFA movement</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And enrolment in pre-primary education increased by two-thirds.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This progress is a huge source of optimism as we establish a new vision for the next 15 years.</a:t>
            </a:r>
            <a:endParaRPr lang="en-GB" sz="1200" kern="1200" dirty="0">
              <a:solidFill>
                <a:schemeClr val="tx1"/>
              </a:solidFill>
              <a:effectLst/>
              <a:latin typeface="Calibri"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975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sz="1200" kern="1200" dirty="0">
                <a:solidFill>
                  <a:schemeClr val="tx1"/>
                </a:solidFill>
                <a:effectLst/>
                <a:latin typeface="Calibri" pitchFamily="34" charset="0"/>
                <a:ea typeface="+mn-ea"/>
                <a:cs typeface="+mn-cs"/>
              </a:rPr>
              <a:t>[click] Overall, 57 million are expected to be out of school in 2015</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About 100 million, or one in six, children in low and middle income countries are projected to not complete primary school in 2015.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 The Report also shows gaps growing between children from poorer and richer households in some countries in primary school attainment.</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Significantly the numbers of out of school children in conflict affected zones constitute a growing proportion today as compared to 1999: from 30% to 36%</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In short, improvements are needed to reach all marginalized groups: children from the poorest households, ethnic and linguistic minorities, working children, those in nomadic or sparsely populated areas, orphans and children affected by HIV and AIDS, slum dwellers, children with disabilities and children living in complex emergencies. </a:t>
            </a:r>
            <a:endParaRPr lang="en-GB" sz="1200" kern="1200" dirty="0">
              <a:solidFill>
                <a:schemeClr val="tx1"/>
              </a:solidFill>
              <a:effectLst/>
              <a:latin typeface="Calibri" pitchFamily="34" charset="0"/>
              <a:ea typeface="+mn-ea"/>
              <a:cs typeface="+mn-cs"/>
            </a:endParaRPr>
          </a:p>
          <a:p>
            <a:pPr>
              <a:defRPr/>
            </a:pPr>
            <a:endParaRPr lang="en-US" i="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28517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sz="1200" kern="1200" dirty="0">
                <a:solidFill>
                  <a:schemeClr val="tx1"/>
                </a:solidFill>
                <a:effectLst/>
                <a:latin typeface="Calibri" pitchFamily="34" charset="0"/>
                <a:ea typeface="+mn-ea"/>
                <a:cs typeface="+mn-cs"/>
              </a:rPr>
              <a:t>Policy successes that help the most </a:t>
            </a:r>
            <a:r>
              <a:rPr lang="en-US" sz="1200" kern="1200" dirty="0" err="1">
                <a:solidFill>
                  <a:schemeClr val="tx1"/>
                </a:solidFill>
                <a:effectLst/>
                <a:latin typeface="Calibri" pitchFamily="34" charset="0"/>
                <a:ea typeface="+mn-ea"/>
                <a:cs typeface="+mn-cs"/>
              </a:rPr>
              <a:t>marginalised</a:t>
            </a:r>
            <a:r>
              <a:rPr lang="en-US" sz="1200" kern="1200" dirty="0">
                <a:solidFill>
                  <a:schemeClr val="tx1"/>
                </a:solidFill>
                <a:effectLst/>
                <a:latin typeface="Calibri" pitchFamily="34" charset="0"/>
                <a:ea typeface="+mn-ea"/>
                <a:cs typeface="+mn-cs"/>
              </a:rPr>
              <a:t> gain access primary education include: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b="1" kern="1200" dirty="0">
                <a:solidFill>
                  <a:schemeClr val="tx1"/>
                </a:solidFill>
                <a:effectLst/>
                <a:latin typeface="Calibri" pitchFamily="34" charset="0"/>
                <a:ea typeface="+mn-ea"/>
                <a:cs typeface="+mn-cs"/>
              </a:rPr>
              <a:t>Guaranteeing a truly free education</a:t>
            </a:r>
            <a:r>
              <a:rPr lang="en-US" sz="1200" kern="1200" dirty="0">
                <a:solidFill>
                  <a:schemeClr val="tx1"/>
                </a:solidFill>
                <a:effectLst/>
                <a:latin typeface="Calibri" pitchFamily="34" charset="0"/>
                <a:ea typeface="+mn-ea"/>
                <a:cs typeface="+mn-cs"/>
              </a:rPr>
              <a:t>, by abolishing tuition fees and covering costs related to school uniforms, transport, and textbooks. Ethiopia, Ghana, Kenya, Malawi, U.R. Tanzania, Burundi and Uganda abolished fees and increased enrolment as a result.</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b="1" kern="1200" dirty="0">
                <a:solidFill>
                  <a:schemeClr val="tx1"/>
                </a:solidFill>
                <a:effectLst/>
                <a:latin typeface="Calibri" pitchFamily="34" charset="0"/>
                <a:ea typeface="+mn-ea"/>
                <a:cs typeface="+mn-cs"/>
              </a:rPr>
              <a:t>School and classroom construction: </a:t>
            </a:r>
            <a:r>
              <a:rPr lang="en-US" sz="1200" kern="1200" dirty="0">
                <a:solidFill>
                  <a:schemeClr val="tx1"/>
                </a:solidFill>
                <a:effectLst/>
                <a:latin typeface="Calibri" pitchFamily="34" charset="0"/>
                <a:ea typeface="+mn-ea"/>
                <a:cs typeface="+mn-cs"/>
              </a:rPr>
              <a:t>Mozambique tripled the number of its primary schools and increased enrolment by 35 percentage points</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b="1" kern="1200" dirty="0">
                <a:solidFill>
                  <a:schemeClr val="tx1"/>
                </a:solidFill>
                <a:effectLst/>
                <a:latin typeface="Calibri" pitchFamily="34" charset="0"/>
                <a:ea typeface="+mn-ea"/>
                <a:cs typeface="+mn-cs"/>
              </a:rPr>
              <a:t>Conditional cash transfer programmes: </a:t>
            </a:r>
            <a:r>
              <a:rPr lang="en-US" sz="1200" kern="1200" dirty="0">
                <a:solidFill>
                  <a:schemeClr val="tx1"/>
                </a:solidFill>
                <a:effectLst/>
                <a:latin typeface="Calibri" pitchFamily="34" charset="0"/>
                <a:ea typeface="+mn-ea"/>
                <a:cs typeface="+mn-cs"/>
              </a:rPr>
              <a:t>Nicaragua, Mexico and Brazil implemented such programmes and helped closed enrolment gaps between rich and poor children.</a:t>
            </a:r>
            <a:endParaRPr lang="en-GB" sz="1200" kern="1200" dirty="0">
              <a:solidFill>
                <a:schemeClr val="tx1"/>
              </a:solidFill>
              <a:effectLst/>
              <a:latin typeface="Calibri" pitchFamily="34" charset="0"/>
              <a:ea typeface="+mn-ea"/>
              <a:cs typeface="+mn-cs"/>
            </a:endParaRPr>
          </a:p>
          <a:p>
            <a:r>
              <a:rPr lang="en-US"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b="1" kern="1200" dirty="0">
                <a:solidFill>
                  <a:schemeClr val="tx1"/>
                </a:solidFill>
                <a:effectLst/>
                <a:latin typeface="Calibri" pitchFamily="34" charset="0"/>
                <a:ea typeface="+mn-ea"/>
                <a:cs typeface="+mn-cs"/>
              </a:rPr>
              <a:t>School feeding programmes</a:t>
            </a:r>
            <a:r>
              <a:rPr lang="en-US" sz="1200" kern="1200" dirty="0">
                <a:solidFill>
                  <a:schemeClr val="tx1"/>
                </a:solidFill>
                <a:effectLst/>
                <a:latin typeface="Calibri" pitchFamily="34" charset="0"/>
                <a:ea typeface="+mn-ea"/>
                <a:cs typeface="+mn-cs"/>
              </a:rPr>
              <a:t>: In 32 countries in sub-Saharan Africa, providing on-site meals increased girls’ and boys’ enrolment by 28% and 22% respectively. </a:t>
            </a:r>
            <a:endParaRPr lang="en-GB" sz="1200" kern="1200" dirty="0">
              <a:solidFill>
                <a:schemeClr val="tx1"/>
              </a:solidFill>
              <a:effectLst/>
              <a:latin typeface="Calibri"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221705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92075" y="744538"/>
            <a:ext cx="6613525" cy="3722687"/>
          </a:xfrm>
          <a:ln/>
        </p:spPr>
      </p:sp>
      <p:sp>
        <p:nvSpPr>
          <p:cNvPr id="46083" name="Notes Placeholder 2"/>
          <p:cNvSpPr>
            <a:spLocks noGrp="1"/>
          </p:cNvSpPr>
          <p:nvPr>
            <p:ph type="body" idx="1"/>
          </p:nvPr>
        </p:nvSpPr>
        <p:spPr>
          <a:noFill/>
          <a:ln/>
        </p:spPr>
        <p:txBody>
          <a:bodyPr/>
          <a:lstStyle/>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There have been substantial reductions in gender disparities since </a:t>
            </a:r>
            <a:r>
              <a:rPr lang="en-GB" sz="1200" kern="1200" dirty="0">
                <a:solidFill>
                  <a:schemeClr val="tx1"/>
                </a:solidFill>
                <a:effectLst/>
                <a:latin typeface="Calibri" pitchFamily="34" charset="0"/>
                <a:ea typeface="+mn-ea"/>
                <a:cs typeface="+mn-cs"/>
              </a:rPr>
              <a:t>1999, but they have not been eliminated.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Progress towards gender equality entails more than reducing gender disparities. It involves interventions such as providing gender-sensitive curricular content and learning materials, training teachers to support gender equality in their teaching methods, and ensuring school leaders are knowledgeable about, and take actions to address, school-related gender based violence (SRGBV). There are different views on how to define and measure gender equality which undermines effective monitoring.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[click]</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Achieving gender parity, meanwhile, was one of the measurable Education for All goals, with clear targets set in 2000 and an early deadline was set for 2005, not 2015.</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One third of countries will not have achieved gender parity in primary education by 2015.</a:t>
            </a: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In secondary education just over a half of countries are projected to reach the target by 2015.</a:t>
            </a:r>
            <a:endParaRPr lang="ru-RU" i="1" dirty="0"/>
          </a:p>
          <a:p>
            <a:endParaRPr lang="en-US" altLang="en-US" dirty="0"/>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i="1" kern="1200" dirty="0">
              <a:solidFill>
                <a:schemeClr val="tx1"/>
              </a:solidFill>
              <a:effectLst/>
              <a:latin typeface="Calibri" pitchFamily="34"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ru-RU" sz="1200" i="1" kern="1200" dirty="0">
              <a:solidFill>
                <a:schemeClr val="tx1"/>
              </a:solidFill>
              <a:effectLst/>
              <a:latin typeface="Calibri" pitchFamily="34"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ru-RU" sz="1200" i="1" kern="1200" dirty="0">
              <a:solidFill>
                <a:schemeClr val="tx1"/>
              </a:solidFill>
              <a:effectLst/>
              <a:latin typeface="Calibri" pitchFamily="34" charset="0"/>
              <a:ea typeface="+mn-ea"/>
              <a:cs typeface="+mn-cs"/>
            </a:endParaRPr>
          </a:p>
          <a:p>
            <a:endParaRPr lang="en-US"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CB8F78-332D-40BC-8D7F-537C63FCCC85}"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87220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noAutofit/>
          </a:bodyPr>
          <a:lstStyle/>
          <a:p>
            <a:r>
              <a:rPr lang="en-GB" sz="1200" kern="1200" dirty="0">
                <a:solidFill>
                  <a:schemeClr val="tx1"/>
                </a:solidFill>
                <a:effectLst/>
                <a:latin typeface="Calibri" pitchFamily="34" charset="0"/>
                <a:ea typeface="+mn-ea"/>
                <a:cs typeface="+mn-cs"/>
              </a:rPr>
              <a:t>Policy successes for achieving gender equity, but also addressing gender equality more broadly include</a:t>
            </a:r>
          </a:p>
          <a:p>
            <a:r>
              <a:rPr lang="en-GB"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b="1" kern="1200" dirty="0">
                <a:solidFill>
                  <a:schemeClr val="tx1"/>
                </a:solidFill>
                <a:effectLst/>
                <a:latin typeface="Calibri" pitchFamily="34" charset="0"/>
                <a:ea typeface="+mn-ea"/>
                <a:cs typeface="+mn-cs"/>
              </a:rPr>
              <a:t>Creating an ENABLING ENVIRONMENT through Policy reform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Burkina Faso and Ethiopia integrated a gender perspective into national education plans, including promoting girls’ right to education and including targeted interventions to close gender gaps</a:t>
            </a:r>
          </a:p>
          <a:p>
            <a:r>
              <a:rPr lang="en-GB"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b="1" kern="1200" dirty="0">
                <a:solidFill>
                  <a:schemeClr val="tx1"/>
                </a:solidFill>
                <a:effectLst/>
                <a:latin typeface="Calibri" pitchFamily="34" charset="0"/>
                <a:ea typeface="+mn-ea"/>
                <a:cs typeface="+mn-cs"/>
              </a:rPr>
              <a:t>BUILDING DEMAND through Community mobilisation and advocacy campaigns, as was seen in Tajikistan.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Demand can be increased by directly addressing social challenges such as child marriage and adolescent pregnancy: </a:t>
            </a: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Uganda and Zambia did this by working to encourage young men and women to engage in responsible sexual behaviour. Pregnancy rates in targeted areas fell</a:t>
            </a:r>
          </a:p>
          <a:p>
            <a:r>
              <a:rPr lang="en-GB" sz="1200" kern="1200" dirty="0">
                <a:solidFill>
                  <a:schemeClr val="tx1"/>
                </a:solidFill>
                <a:effectLst/>
                <a:latin typeface="Calibri" pitchFamily="34" charset="0"/>
                <a:ea typeface="+mn-ea"/>
                <a:cs typeface="+mn-cs"/>
              </a:rPr>
              <a:t> </a:t>
            </a:r>
          </a:p>
          <a:p>
            <a:r>
              <a:rPr lang="en-GB" sz="1200" b="1" kern="1200" dirty="0">
                <a:solidFill>
                  <a:schemeClr val="tx1"/>
                </a:solidFill>
                <a:effectLst/>
                <a:latin typeface="Calibri" pitchFamily="34" charset="0"/>
                <a:ea typeface="+mn-ea"/>
                <a:cs typeface="+mn-cs"/>
              </a:rPr>
              <a:t>IMPROVING FACILITIES including water and sanitation also helps. </a:t>
            </a:r>
            <a:r>
              <a:rPr lang="en-GB" sz="1200" kern="1200" dirty="0">
                <a:solidFill>
                  <a:schemeClr val="tx1"/>
                </a:solidFill>
                <a:effectLst/>
                <a:latin typeface="Calibri" pitchFamily="34" charset="0"/>
                <a:ea typeface="+mn-ea"/>
                <a:cs typeface="+mn-cs"/>
              </a:rPr>
              <a:t>India built more school latrines in early 2000s and increased enrolment of girls</a:t>
            </a:r>
          </a:p>
          <a:p>
            <a:r>
              <a:rPr lang="en-GB"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b="1" kern="1200" dirty="0">
                <a:solidFill>
                  <a:schemeClr val="tx1"/>
                </a:solidFill>
                <a:effectLst/>
                <a:latin typeface="Calibri" pitchFamily="34" charset="0"/>
                <a:ea typeface="+mn-ea"/>
                <a:cs typeface="+mn-cs"/>
              </a:rPr>
              <a:t>And it is important to ADDRESS GENDER EQUALITY IN THE CLASSROOM</a:t>
            </a:r>
            <a:endParaRPr lang="en-GB" sz="1200" kern="1200" dirty="0">
              <a:solidFill>
                <a:schemeClr val="tx1"/>
              </a:solidFill>
              <a:effectLst/>
              <a:latin typeface="Calibri"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55649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The pledge made at Dakar that “no country should be thwarted in achieving the EFA goals due to lack of resources” has been one of the biggest failures of the EFA period. Donors failed to live up to their commitments. </a:t>
            </a: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 Aid to education initially increased and then began stagnating in 2010. In 2012, total aid to basic education for low income countries was US$2.9 billion.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Aid to basic education in sub-Saharan Africa, home to over half of the world’s out-of-school children, grew steadily from 2002 then fell from 2009 onwards.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[click] Of the share that went to basic education, a very small share – only 2% - went to pre-primary education because of the emphasis on universal primary education prioritised by the Millennium Development Goals. </a:t>
            </a:r>
          </a:p>
          <a:p>
            <a:pPr>
              <a:defRP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3455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92075" y="744538"/>
            <a:ext cx="6613525" cy="3722687"/>
          </a:xfrm>
          <a:ln/>
        </p:spPr>
      </p:sp>
      <p:sp>
        <p:nvSpPr>
          <p:cNvPr id="54275" name="Notes Placeholder 2"/>
          <p:cNvSpPr>
            <a:spLocks noGrp="1"/>
          </p:cNvSpPr>
          <p:nvPr>
            <p:ph type="body" idx="1"/>
          </p:nvPr>
        </p:nvSpPr>
        <p:spPr>
          <a:noFill/>
          <a:ln/>
        </p:spPr>
        <p:txBody>
          <a:bodyPr/>
          <a:lstStyle/>
          <a:p>
            <a:r>
              <a:rPr lang="en-US" sz="1200" kern="1200" dirty="0">
                <a:solidFill>
                  <a:schemeClr val="tx1"/>
                </a:solidFill>
                <a:effectLst/>
                <a:latin typeface="Calibri" pitchFamily="34" charset="0"/>
                <a:ea typeface="+mn-ea"/>
                <a:cs typeface="+mn-cs"/>
              </a:rPr>
              <a:t>The GMR 2015 has calculated the costs of providing all children with an expanded basic education cycle--one year of pre-primary, as well as universal primary and lower secondary education--by the new proposed deadline of 2030.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Even after significant increases in government spending over the next fifteen years, the finance gap amounts to US$22 billion per year. If national education budgets do not increase, this will double.</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If we are to fill this gap, </a:t>
            </a:r>
            <a:r>
              <a:rPr lang="en-US" sz="1200" b="1" kern="1200" dirty="0">
                <a:solidFill>
                  <a:schemeClr val="tx1"/>
                </a:solidFill>
                <a:effectLst/>
                <a:latin typeface="Calibri" pitchFamily="34" charset="0"/>
                <a:ea typeface="+mn-ea"/>
                <a:cs typeface="+mn-cs"/>
              </a:rPr>
              <a:t>aid</a:t>
            </a:r>
            <a:r>
              <a:rPr lang="en-US" sz="1200" kern="1200" dirty="0">
                <a:solidFill>
                  <a:schemeClr val="tx1"/>
                </a:solidFill>
                <a:effectLst/>
                <a:latin typeface="Calibri" pitchFamily="34" charset="0"/>
                <a:ea typeface="+mn-ea"/>
                <a:cs typeface="+mn-cs"/>
              </a:rPr>
              <a:t> for pre-primary, primary and lower secondary education will need to increase by at least four times in the coming years.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This isn’t unthinkable. It is equivalent to just 4.5 days of global military spending</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It is crucial that we address this finance gap. If external funding doesn’t increase, basic education for all will not be achieved until the 2060s</a:t>
            </a:r>
            <a:endParaRPr lang="ru-RU" i="1" dirty="0"/>
          </a:p>
          <a:p>
            <a:pPr>
              <a:defRPr/>
            </a:pPr>
            <a:endParaRPr lang="en-GB" i="1" dirty="0"/>
          </a:p>
          <a:p>
            <a:pPr>
              <a:defRPr/>
            </a:pPr>
            <a:endParaRPr lang="en-GB" i="1" dirty="0"/>
          </a:p>
          <a:p>
            <a:endParaRPr lang="en-US" altLang="en-US" dirty="0"/>
          </a:p>
          <a:p>
            <a:endParaRPr lang="en-US" altLang="en-US" dirty="0"/>
          </a:p>
          <a:p>
            <a:endParaRPr lang="en-US" alt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DD9470-20A6-425E-9A9B-2F9F7CB56762}"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95432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95358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191000"/>
            <a:ext cx="6781800" cy="3600450"/>
          </a:xfrm>
        </p:spPr>
        <p:txBody>
          <a:bodyPr/>
          <a:lstStyle/>
          <a:p>
            <a:r>
              <a:rPr lang="en-GB" sz="1050" dirty="0"/>
              <a:t>Estyn main findings. Last one was in 2006 The supplementary guidance is structured around the seven suggested themes</a:t>
            </a:r>
          </a:p>
          <a:p>
            <a:r>
              <a:rPr lang="en-GB" sz="1050" dirty="0"/>
              <a:t> There is now no significant difference between pupils’ understanding of sustainable development and their understanding of global citizenship. </a:t>
            </a:r>
          </a:p>
          <a:p>
            <a:r>
              <a:rPr lang="en-GB" sz="1050" dirty="0"/>
              <a:t>Pupils are often very interested in the natural environment and their understanding of it is generally good.  Almost all pupils understand that they depend on the environment for energy, food and other resources.  Many pupils understand the need to conserve energy, but often in terms of saving money rather than resources.  </a:t>
            </a:r>
          </a:p>
          <a:p>
            <a:r>
              <a:rPr lang="en-GB" sz="1050" dirty="0"/>
              <a:t> </a:t>
            </a:r>
          </a:p>
          <a:p>
            <a:r>
              <a:rPr lang="en-GB" sz="1050" dirty="0"/>
              <a:t>3 In the best schools, pupils’ understanding of consumption and waste develops well. They understand where the things they consume come from and where waste goes, although only a minority understand the interdependence of producers and consumers. </a:t>
            </a:r>
          </a:p>
          <a:p>
            <a:r>
              <a:rPr lang="en-GB" sz="1050" dirty="0"/>
              <a:t>Pupils in schools with a high proportion of ethnic minority pupils generally have a better understanding of the effect of discrimination and prejudice on individuals than pupils in other schools.  Few pupils at key stages 3 and 4 have a good understanding of identity and culture, including complex concepts such as the link between culture, faith and individual value systems and beliefs. </a:t>
            </a:r>
          </a:p>
          <a:p>
            <a:r>
              <a:rPr lang="en-GB" sz="1050" dirty="0"/>
              <a:t>Almost all pupils in the schools visited understand the principles of how to care for their own health and that of others.  They have a secure understanding of the importance of eating healthily and taking regular exercise. </a:t>
            </a:r>
          </a:p>
          <a:p>
            <a:r>
              <a:rPr lang="en-GB" sz="1050" dirty="0"/>
              <a:t>Schools should:   R1 improve pupils’ understanding of the more complex ESDGC concepts identified in this report, including those relating to identity and culture;  </a:t>
            </a:r>
          </a:p>
          <a:p>
            <a:r>
              <a:rPr lang="en-GB" sz="1050" dirty="0"/>
              <a:t> </a:t>
            </a:r>
          </a:p>
          <a:p>
            <a:r>
              <a:rPr lang="en-GB" sz="1050" dirty="0"/>
              <a:t>R2 plan for the progressive development of pupils’ understanding of the seven ESDGC themes across the curriculum, and assess and track pupils’ development;  </a:t>
            </a:r>
          </a:p>
          <a:p>
            <a:r>
              <a:rPr lang="en-GB" sz="1050" dirty="0"/>
              <a:t> </a:t>
            </a:r>
          </a:p>
          <a:p>
            <a:r>
              <a:rPr lang="en-GB" sz="1050" dirty="0"/>
              <a:t>R3 plan for ESDGC to make a positive contribution to developing pupils’ literacy and numeracy; </a:t>
            </a:r>
          </a:p>
          <a:p>
            <a:r>
              <a:rPr lang="en-GB" sz="1050" dirty="0"/>
              <a:t> </a:t>
            </a:r>
          </a:p>
          <a:p>
            <a:r>
              <a:rPr lang="en-GB" sz="1050" dirty="0"/>
              <a:t>R4 provide a variety of extra-curricular opportunities to support ESDGC;  </a:t>
            </a:r>
          </a:p>
          <a:p>
            <a:r>
              <a:rPr lang="en-GB" sz="1050" dirty="0"/>
              <a:t> </a:t>
            </a:r>
          </a:p>
          <a:p>
            <a:r>
              <a:rPr lang="en-GB" sz="1050" dirty="0"/>
              <a:t>R5 identify members of staff to have responsibility for co-ordinating and developing ESDGC across the school; </a:t>
            </a:r>
          </a:p>
          <a:p>
            <a:r>
              <a:rPr lang="en-GB" sz="1050" dirty="0"/>
              <a:t> </a:t>
            </a:r>
          </a:p>
          <a:p>
            <a:r>
              <a:rPr lang="en-GB" sz="1050" dirty="0"/>
              <a:t>R6 provide appropriate training for teachers and other staff to help them to deliver ESDGC more effectively, including its more complex concepts; and </a:t>
            </a:r>
          </a:p>
          <a:p>
            <a:r>
              <a:rPr lang="en-GB" sz="1050" dirty="0"/>
              <a:t> </a:t>
            </a:r>
          </a:p>
          <a:p>
            <a:r>
              <a:rPr lang="en-GB" sz="1050" dirty="0"/>
              <a:t>R7 ensure that governors receive training to enable them to support and challenge the school in delivering ESDGC.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50897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re et contenu">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lstStyle>
            <a:lvl1pPr>
              <a:spcBef>
                <a:spcPts val="900"/>
              </a:spcBef>
              <a:spcAft>
                <a:spcPts val="450"/>
              </a:spcAft>
              <a:buClr>
                <a:srgbClr val="7030A0"/>
              </a:buClr>
              <a:buFont typeface="Wingdings" pitchFamily="2" charset="2"/>
              <a:buChar char="§"/>
              <a:defRPr sz="2100">
                <a:latin typeface="Calibri" pitchFamily="34" charset="0"/>
              </a:defRPr>
            </a:lvl1pPr>
            <a:lvl2pPr>
              <a:spcAft>
                <a:spcPts val="450"/>
              </a:spcAft>
              <a:buClr>
                <a:srgbClr val="009999"/>
              </a:buClr>
              <a:buSzPct val="75000"/>
              <a:buFont typeface="Wingdings" pitchFamily="2" charset="2"/>
              <a:buChar char="Ø"/>
              <a:defRPr sz="1950">
                <a:solidFill>
                  <a:schemeClr val="tx1"/>
                </a:solidFill>
                <a:latin typeface="Calibri" pitchFamily="34" charset="0"/>
              </a:defRPr>
            </a:lvl2pPr>
            <a:lvl3pPr>
              <a:spcAft>
                <a:spcPts val="450"/>
              </a:spcAft>
              <a:buClr>
                <a:srgbClr val="7030A0"/>
              </a:buClr>
              <a:defRPr>
                <a:latin typeface="Calibri" pitchFamily="34" charset="0"/>
              </a:defRPr>
            </a:lvl3pPr>
            <a:lvl4pPr>
              <a:buClr>
                <a:srgbClr val="6600CC"/>
              </a:buClr>
              <a:defRPr>
                <a:latin typeface="Calibri" pitchFamily="34" charset="0"/>
              </a:defRPr>
            </a:lvl4pPr>
            <a:lvl5pPr>
              <a:buClr>
                <a:srgbClr val="6600CC"/>
              </a:buClr>
              <a:defRPr>
                <a:latin typeface="Calibri" pitchFamily="34" charset="0"/>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6" name="Rectangle 4"/>
          <p:cNvSpPr>
            <a:spLocks noGrp="1" noChangeArrowheads="1"/>
          </p:cNvSpPr>
          <p:nvPr>
            <p:ph type="dt" sz="half" idx="10"/>
          </p:nvPr>
        </p:nvSpPr>
        <p:spPr/>
        <p:txBody>
          <a:bodyPr/>
          <a:lstStyle>
            <a:lvl1pPr>
              <a:defRPr/>
            </a:lvl1pPr>
          </a:lstStyle>
          <a:p>
            <a:pPr>
              <a:defRPr/>
            </a:pPr>
            <a:endParaRPr lang="en-US">
              <a:solidFill>
                <a:srgbClr val="000000"/>
              </a:solidFill>
            </a:endParaRPr>
          </a:p>
        </p:txBody>
      </p:sp>
      <p:sp>
        <p:nvSpPr>
          <p:cNvPr id="7" name="Rectangle 5"/>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8" name="Rectangle 6"/>
          <p:cNvSpPr>
            <a:spLocks noGrp="1" noChangeArrowheads="1"/>
          </p:cNvSpPr>
          <p:nvPr>
            <p:ph type="sldNum" sz="quarter" idx="12"/>
          </p:nvPr>
        </p:nvSpPr>
        <p:spPr/>
        <p:txBody>
          <a:bodyPr/>
          <a:lstStyle>
            <a:lvl1pPr>
              <a:defRPr/>
            </a:lvl1pPr>
          </a:lstStyle>
          <a:p>
            <a:pPr>
              <a:defRPr/>
            </a:pPr>
            <a:endParaRPr lang="en-US">
              <a:solidFill>
                <a:srgbClr val="000000"/>
              </a:solidFill>
            </a:endParaRPr>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55245" y="4"/>
            <a:ext cx="8888757" cy="435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8670" y="0"/>
            <a:ext cx="273914"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0382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6400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hyperlink" Target="https://en.unesco.org/gem-report/aid-education-stagnates-jeopardising-global-targets"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sgqcEbjF9Bw"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eprints.ioe.ac.uk/14348/1/FennellandArnotBook08.pdf" TargetMode="External"/><Relationship Id="rId2" Type="http://schemas.openxmlformats.org/officeDocument/2006/relationships/slideLayout" Target="../slideLayouts/slideLayout4.xml"/><Relationship Id="rId1" Type="http://schemas.openxmlformats.org/officeDocument/2006/relationships/video" Target="https://www.youtube.com/embed/_haFoGFFmu4?feature=oembed" TargetMode="Externa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US" dirty="0"/>
          </a:p>
          <a:p>
            <a:endParaRPr lang="en-US" dirty="0"/>
          </a:p>
          <a:p>
            <a:r>
              <a:rPr lang="en-US" dirty="0"/>
              <a:t>Heike Griffiths |2024 | </a:t>
            </a:r>
          </a:p>
        </p:txBody>
      </p:sp>
      <p:sp>
        <p:nvSpPr>
          <p:cNvPr id="4" name="Title 3"/>
          <p:cNvSpPr>
            <a:spLocks noGrp="1"/>
          </p:cNvSpPr>
          <p:nvPr>
            <p:ph type="ctrTitle"/>
          </p:nvPr>
        </p:nvSpPr>
        <p:spPr>
          <a:xfrm>
            <a:off x="1143000" y="1122362"/>
            <a:ext cx="6858000" cy="3022917"/>
          </a:xfrm>
        </p:spPr>
        <p:txBody>
          <a:bodyPr>
            <a:normAutofit fontScale="90000"/>
          </a:bodyPr>
          <a:lstStyle/>
          <a:p>
            <a:r>
              <a:rPr lang="en-US" dirty="0"/>
              <a:t>ECIE6004 </a:t>
            </a:r>
            <a:br>
              <a:rPr lang="en-US" dirty="0"/>
            </a:br>
            <a:r>
              <a:rPr lang="en-US" dirty="0"/>
              <a:t>Global Perspectives on Education – Session 3: Barriers to Education for all</a:t>
            </a:r>
          </a:p>
        </p:txBody>
      </p:sp>
    </p:spTree>
    <p:extLst>
      <p:ext uri="{BB962C8B-B14F-4D97-AF65-F5344CB8AC3E}">
        <p14:creationId xmlns:p14="http://schemas.microsoft.com/office/powerpoint/2010/main" val="167107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10837" y="1213658"/>
            <a:ext cx="8870491" cy="5511338"/>
          </a:xfrm>
          <a:prstGeom prst="rect">
            <a:avLst/>
          </a:prstGeom>
        </p:spPr>
      </p:pic>
      <p:sp>
        <p:nvSpPr>
          <p:cNvPr id="3" name="Title 2"/>
          <p:cNvSpPr>
            <a:spLocks noGrp="1"/>
          </p:cNvSpPr>
          <p:nvPr>
            <p:ph type="title"/>
          </p:nvPr>
        </p:nvSpPr>
        <p:spPr>
          <a:xfrm>
            <a:off x="0" y="133004"/>
            <a:ext cx="9033163" cy="1405786"/>
          </a:xfrm>
        </p:spPr>
        <p:txBody>
          <a:bodyPr>
            <a:normAutofit/>
          </a:bodyPr>
          <a:lstStyle/>
          <a:p>
            <a:r>
              <a:rPr lang="en-GB" sz="4000" dirty="0"/>
              <a:t>Background: The Dakar Framework (2000)</a:t>
            </a:r>
          </a:p>
        </p:txBody>
      </p:sp>
    </p:spTree>
    <p:extLst>
      <p:ext uri="{BB962C8B-B14F-4D97-AF65-F5344CB8AC3E}">
        <p14:creationId xmlns:p14="http://schemas.microsoft.com/office/powerpoint/2010/main" val="117963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91" y="1063228"/>
            <a:ext cx="8999301" cy="994172"/>
          </a:xfrm>
        </p:spPr>
        <p:txBody>
          <a:bodyPr>
            <a:normAutofit/>
          </a:bodyPr>
          <a:lstStyle/>
          <a:p>
            <a:r>
              <a:rPr lang="en-GB" dirty="0"/>
              <a:t>    Barriers to education for all</a:t>
            </a:r>
          </a:p>
        </p:txBody>
      </p:sp>
      <p:sp>
        <p:nvSpPr>
          <p:cNvPr id="5" name="Footer Placeholder 4"/>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prstClr val="black"/>
              </a:solidFill>
              <a:latin typeface="Century Gothic" panose="020B0502020202020204"/>
            </a:endParaRPr>
          </a:p>
        </p:txBody>
      </p:sp>
      <p:sp>
        <p:nvSpPr>
          <p:cNvPr id="6" name="Content Placeholder 5"/>
          <p:cNvSpPr>
            <a:spLocks noGrp="1"/>
          </p:cNvSpPr>
          <p:nvPr>
            <p:ph idx="1"/>
          </p:nvPr>
        </p:nvSpPr>
        <p:spPr/>
        <p:txBody>
          <a:bodyPr/>
          <a:lstStyle/>
          <a:p>
            <a:pPr marL="34290" indent="0">
              <a:buNone/>
            </a:pPr>
            <a:endParaRPr lang="en-GB" dirty="0"/>
          </a:p>
          <a:p>
            <a:pPr marL="34290" indent="0">
              <a:buNone/>
            </a:pPr>
            <a:r>
              <a:rPr lang="en-GB" dirty="0"/>
              <a:t>Two main types of barriers</a:t>
            </a:r>
          </a:p>
          <a:p>
            <a:pPr marL="377190" indent="-342900">
              <a:buFont typeface="+mj-lt"/>
              <a:buAutoNum type="arabicPeriod"/>
            </a:pPr>
            <a:r>
              <a:rPr lang="en-GB" dirty="0"/>
              <a:t>Financial</a:t>
            </a:r>
          </a:p>
          <a:p>
            <a:pPr marL="377190" indent="-342900">
              <a:buFont typeface="+mj-lt"/>
              <a:buAutoNum type="arabicPeriod"/>
            </a:pPr>
            <a:r>
              <a:rPr lang="en-GB" dirty="0"/>
              <a:t>Circumstantial</a:t>
            </a:r>
          </a:p>
          <a:p>
            <a:pPr marL="34290" indent="0">
              <a:buNone/>
            </a:pPr>
            <a:endParaRPr lang="en-GB" dirty="0"/>
          </a:p>
        </p:txBody>
      </p:sp>
    </p:spTree>
    <p:extLst>
      <p:ext uri="{BB962C8B-B14F-4D97-AF65-F5344CB8AC3E}">
        <p14:creationId xmlns:p14="http://schemas.microsoft.com/office/powerpoint/2010/main" val="594649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ctrTitle"/>
          </p:nvPr>
        </p:nvSpPr>
        <p:spPr>
          <a:xfrm>
            <a:off x="4546771" y="1823258"/>
            <a:ext cx="3943294" cy="1910420"/>
          </a:xfrm>
        </p:spPr>
        <p:txBody>
          <a:bodyPr/>
          <a:lstStyle/>
          <a:p>
            <a:pPr algn="ctr"/>
            <a:r>
              <a:rPr lang="en-US" altLang="en-US" sz="2700" b="1" dirty="0">
                <a:solidFill>
                  <a:srgbClr val="000000"/>
                </a:solidFill>
              </a:rPr>
              <a:t>EDUCATION FOR ALL</a:t>
            </a:r>
            <a:br>
              <a:rPr lang="en-US" altLang="en-US" sz="3300" b="1" dirty="0">
                <a:solidFill>
                  <a:srgbClr val="000000"/>
                </a:solidFill>
              </a:rPr>
            </a:br>
            <a:r>
              <a:rPr lang="en-US" altLang="en-US" sz="2700" b="1" dirty="0">
                <a:solidFill>
                  <a:srgbClr val="000000"/>
                </a:solidFill>
              </a:rPr>
              <a:t>2000-2015:</a:t>
            </a:r>
            <a:br>
              <a:rPr lang="en-US" altLang="en-US" sz="3000" b="1" dirty="0">
                <a:solidFill>
                  <a:srgbClr val="000000"/>
                </a:solidFill>
              </a:rPr>
            </a:br>
            <a:r>
              <a:rPr lang="en-US" altLang="en-US" sz="2100" b="1" dirty="0">
                <a:solidFill>
                  <a:srgbClr val="000000"/>
                </a:solidFill>
              </a:rPr>
              <a:t>Achievements and Challenges</a:t>
            </a:r>
          </a:p>
        </p:txBody>
      </p:sp>
      <p:pic>
        <p:nvPicPr>
          <p:cNvPr id="3074"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781396" y="942826"/>
            <a:ext cx="3765376" cy="47543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61221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437223" y="836084"/>
            <a:ext cx="6357581" cy="370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US" sz="2100" b="1" kern="0" dirty="0">
                <a:solidFill>
                  <a:srgbClr val="FFFFFF"/>
                </a:solidFill>
              </a:rPr>
              <a:t>Key messages: There is much to celebrate</a:t>
            </a:r>
          </a:p>
        </p:txBody>
      </p:sp>
      <p:sp>
        <p:nvSpPr>
          <p:cNvPr id="6" name="Goal 1"/>
          <p:cNvSpPr txBox="1"/>
          <p:nvPr/>
        </p:nvSpPr>
        <p:spPr>
          <a:xfrm>
            <a:off x="1289504" y="1350255"/>
            <a:ext cx="6420218" cy="1272143"/>
          </a:xfrm>
          <a:prstGeom prst="rect">
            <a:avLst/>
          </a:prstGeom>
          <a:noFill/>
        </p:spPr>
        <p:txBody>
          <a:bodyPr wrap="square" rtlCol="0">
            <a:spAutoFit/>
          </a:bodyPr>
          <a:lstStyle/>
          <a:p>
            <a:pPr eaLnBrk="0" fontAlgn="base" hangingPunct="0">
              <a:spcBef>
                <a:spcPts val="450"/>
              </a:spcBef>
              <a:spcAft>
                <a:spcPts val="450"/>
              </a:spcAft>
              <a:buClr>
                <a:srgbClr val="7030A0"/>
              </a:buClr>
            </a:pPr>
            <a:r>
              <a:rPr lang="en-US" b="1" dirty="0">
                <a:solidFill>
                  <a:srgbClr val="18415C"/>
                </a:solidFill>
                <a:latin typeface="Calibri" pitchFamily="34" charset="0"/>
                <a:cs typeface="Arial" charset="0"/>
              </a:rPr>
              <a:t>There has been much education progress since 2000:</a:t>
            </a:r>
            <a:endParaRPr lang="en-US" sz="1650" dirty="0">
              <a:solidFill>
                <a:srgbClr val="000000"/>
              </a:solidFill>
              <a:latin typeface="Calibri" pitchFamily="34" charset="0"/>
              <a:cs typeface="Arial" charset="0"/>
            </a:endParaRPr>
          </a:p>
          <a:p>
            <a:pPr marL="257175" indent="-257175" eaLnBrk="0" fontAlgn="base" hangingPunct="0">
              <a:spcBef>
                <a:spcPts val="450"/>
              </a:spcBef>
              <a:spcAft>
                <a:spcPts val="450"/>
              </a:spcAft>
              <a:buClr>
                <a:srgbClr val="7030A0"/>
              </a:buClr>
              <a:buFont typeface="Wingdings" pitchFamily="2" charset="2"/>
              <a:buChar char="§"/>
            </a:pPr>
            <a:endParaRPr lang="en-US" sz="2100" dirty="0">
              <a:solidFill>
                <a:srgbClr val="000000"/>
              </a:solidFill>
              <a:latin typeface="Calibri" pitchFamily="34" charset="0"/>
              <a:cs typeface="Arial" charset="0"/>
            </a:endParaRPr>
          </a:p>
          <a:p>
            <a:pPr marL="257175" indent="-257175" eaLnBrk="0" fontAlgn="base" hangingPunct="0">
              <a:spcBef>
                <a:spcPts val="450"/>
              </a:spcBef>
              <a:spcAft>
                <a:spcPts val="450"/>
              </a:spcAft>
              <a:buClr>
                <a:srgbClr val="7030A0"/>
              </a:buClr>
              <a:buFont typeface="Wingdings" pitchFamily="2" charset="2"/>
              <a:buChar char="§"/>
            </a:pPr>
            <a:endParaRPr lang="en-GB" sz="2100" dirty="0">
              <a:solidFill>
                <a:srgbClr val="000000"/>
              </a:solidFill>
              <a:latin typeface="Calibri" pitchFamily="34" charset="0"/>
              <a:cs typeface="Arial" charset="0"/>
            </a:endParaRPr>
          </a:p>
        </p:txBody>
      </p:sp>
      <p:sp>
        <p:nvSpPr>
          <p:cNvPr id="8" name="TextBox 7"/>
          <p:cNvSpPr txBox="1"/>
          <p:nvPr/>
        </p:nvSpPr>
        <p:spPr>
          <a:xfrm>
            <a:off x="1330288" y="1899327"/>
            <a:ext cx="2348007" cy="946413"/>
          </a:xfrm>
          <a:prstGeom prst="rect">
            <a:avLst/>
          </a:prstGeom>
          <a:noFill/>
        </p:spPr>
        <p:txBody>
          <a:bodyPr wrap="square" rtlCol="0">
            <a:spAutoFit/>
          </a:bodyPr>
          <a:lstStyle/>
          <a:p>
            <a:pPr eaLnBrk="0" fontAlgn="base" hangingPunct="0">
              <a:spcBef>
                <a:spcPts val="450"/>
              </a:spcBef>
              <a:spcAft>
                <a:spcPts val="450"/>
              </a:spcAft>
              <a:buClr>
                <a:srgbClr val="7030A0"/>
              </a:buClr>
            </a:pPr>
            <a:r>
              <a:rPr lang="en-US" sz="1650" dirty="0">
                <a:solidFill>
                  <a:srgbClr val="DAEDEF">
                    <a:lumMod val="10000"/>
                  </a:srgbClr>
                </a:solidFill>
                <a:latin typeface="Calibri" pitchFamily="34" charset="0"/>
                <a:cs typeface="Arial" charset="0"/>
              </a:rPr>
              <a:t>There are </a:t>
            </a:r>
            <a:r>
              <a:rPr lang="en-US" sz="2250" b="1" dirty="0">
                <a:solidFill>
                  <a:srgbClr val="ED2893"/>
                </a:solidFill>
                <a:latin typeface="Calibri" pitchFamily="34" charset="0"/>
                <a:cs typeface="Arial" charset="0"/>
              </a:rPr>
              <a:t>84 million</a:t>
            </a:r>
            <a:r>
              <a:rPr lang="en-US" sz="2250" b="1" dirty="0">
                <a:solidFill>
                  <a:srgbClr val="000000"/>
                </a:solidFill>
                <a:latin typeface="Calibri" pitchFamily="34" charset="0"/>
                <a:cs typeface="Arial" charset="0"/>
              </a:rPr>
              <a:t> </a:t>
            </a:r>
            <a:r>
              <a:rPr lang="en-US" sz="1650" dirty="0">
                <a:solidFill>
                  <a:srgbClr val="000000"/>
                </a:solidFill>
                <a:latin typeface="Calibri" pitchFamily="34" charset="0"/>
                <a:cs typeface="Arial" charset="0"/>
              </a:rPr>
              <a:t>fewer</a:t>
            </a:r>
            <a:r>
              <a:rPr lang="en-US" sz="1650" b="1" dirty="0">
                <a:solidFill>
                  <a:srgbClr val="000000"/>
                </a:solidFill>
                <a:latin typeface="Calibri" pitchFamily="34" charset="0"/>
                <a:cs typeface="Arial" charset="0"/>
              </a:rPr>
              <a:t> </a:t>
            </a:r>
            <a:r>
              <a:rPr lang="en-US" sz="1650" dirty="0">
                <a:solidFill>
                  <a:srgbClr val="DAEDEF">
                    <a:lumMod val="10000"/>
                  </a:srgbClr>
                </a:solidFill>
                <a:latin typeface="Calibri" pitchFamily="34" charset="0"/>
                <a:cs typeface="Arial" charset="0"/>
              </a:rPr>
              <a:t>out-of-school children and adolescents</a:t>
            </a:r>
            <a:endParaRPr lang="en-US" sz="1650" b="1" dirty="0">
              <a:solidFill>
                <a:srgbClr val="000000"/>
              </a:solidFill>
              <a:latin typeface="Calibri" pitchFamily="34" charset="0"/>
              <a:cs typeface="Arial" charset="0"/>
            </a:endParaRPr>
          </a:p>
        </p:txBody>
      </p:sp>
      <p:sp>
        <p:nvSpPr>
          <p:cNvPr id="9" name="TextBox 8"/>
          <p:cNvSpPr txBox="1"/>
          <p:nvPr/>
        </p:nvSpPr>
        <p:spPr>
          <a:xfrm>
            <a:off x="1330286" y="3697029"/>
            <a:ext cx="2527958" cy="1200329"/>
          </a:xfrm>
          <a:prstGeom prst="rect">
            <a:avLst/>
          </a:prstGeom>
          <a:noFill/>
        </p:spPr>
        <p:txBody>
          <a:bodyPr wrap="square" rtlCol="0">
            <a:spAutoFit/>
          </a:bodyPr>
          <a:lstStyle/>
          <a:p>
            <a:pPr eaLnBrk="0" fontAlgn="base" hangingPunct="0">
              <a:spcBef>
                <a:spcPts val="450"/>
              </a:spcBef>
              <a:spcAft>
                <a:spcPts val="450"/>
              </a:spcAft>
              <a:buClr>
                <a:srgbClr val="7030A0"/>
              </a:buClr>
            </a:pPr>
            <a:r>
              <a:rPr lang="en-US" sz="2250" b="1" dirty="0">
                <a:solidFill>
                  <a:srgbClr val="ED2893"/>
                </a:solidFill>
                <a:latin typeface="Calibri" pitchFamily="34" charset="0"/>
                <a:cs typeface="Arial" charset="0"/>
              </a:rPr>
              <a:t>34 million </a:t>
            </a:r>
            <a:r>
              <a:rPr lang="en-US" sz="1650" dirty="0">
                <a:solidFill>
                  <a:srgbClr val="000000"/>
                </a:solidFill>
                <a:latin typeface="Calibri" pitchFamily="34" charset="0"/>
                <a:cs typeface="Arial" charset="0"/>
              </a:rPr>
              <a:t>more children have gone to school due to intensive efforts of EFA movement</a:t>
            </a:r>
          </a:p>
        </p:txBody>
      </p:sp>
      <p:sp>
        <p:nvSpPr>
          <p:cNvPr id="10" name="TextBox 9"/>
          <p:cNvSpPr txBox="1"/>
          <p:nvPr/>
        </p:nvSpPr>
        <p:spPr>
          <a:xfrm>
            <a:off x="1330290" y="5037945"/>
            <a:ext cx="3378742" cy="692497"/>
          </a:xfrm>
          <a:prstGeom prst="rect">
            <a:avLst/>
          </a:prstGeom>
          <a:noFill/>
        </p:spPr>
        <p:txBody>
          <a:bodyPr wrap="square" rtlCol="0">
            <a:spAutoFit/>
          </a:bodyPr>
          <a:lstStyle/>
          <a:p>
            <a:pPr eaLnBrk="0" fontAlgn="base" hangingPunct="0">
              <a:spcBef>
                <a:spcPts val="450"/>
              </a:spcBef>
              <a:spcAft>
                <a:spcPts val="450"/>
              </a:spcAft>
              <a:buClr>
                <a:srgbClr val="7030A0"/>
              </a:buClr>
            </a:pPr>
            <a:r>
              <a:rPr lang="en-US" sz="2250" b="1" dirty="0">
                <a:solidFill>
                  <a:srgbClr val="ED2893"/>
                </a:solidFill>
                <a:latin typeface="Calibri" pitchFamily="34" charset="0"/>
                <a:cs typeface="Arial" charset="0"/>
              </a:rPr>
              <a:t>Two-thirds </a:t>
            </a:r>
            <a:r>
              <a:rPr lang="en-US" sz="1650" dirty="0">
                <a:solidFill>
                  <a:srgbClr val="DAEDEF">
                    <a:lumMod val="10000"/>
                  </a:srgbClr>
                </a:solidFill>
                <a:latin typeface="Calibri" pitchFamily="34" charset="0"/>
                <a:cs typeface="Arial" charset="0"/>
              </a:rPr>
              <a:t>more children are enrolled in pre-primary education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6349" y="2035168"/>
            <a:ext cx="3475439" cy="2264654"/>
          </a:xfrm>
          <a:prstGeom prst="rect">
            <a:avLst/>
          </a:prstGeom>
        </p:spPr>
      </p:pic>
      <p:sp>
        <p:nvSpPr>
          <p:cNvPr id="12" name="TextBox 11"/>
          <p:cNvSpPr txBox="1"/>
          <p:nvPr/>
        </p:nvSpPr>
        <p:spPr>
          <a:xfrm>
            <a:off x="1330287" y="2936023"/>
            <a:ext cx="2348007" cy="692497"/>
          </a:xfrm>
          <a:prstGeom prst="rect">
            <a:avLst/>
          </a:prstGeom>
          <a:noFill/>
        </p:spPr>
        <p:txBody>
          <a:bodyPr wrap="square" rtlCol="0">
            <a:spAutoFit/>
          </a:bodyPr>
          <a:lstStyle/>
          <a:p>
            <a:pPr eaLnBrk="0" fontAlgn="base" hangingPunct="0">
              <a:spcBef>
                <a:spcPts val="450"/>
              </a:spcBef>
              <a:spcAft>
                <a:spcPts val="450"/>
              </a:spcAft>
              <a:buClr>
                <a:srgbClr val="7030A0"/>
              </a:buClr>
            </a:pPr>
            <a:r>
              <a:rPr lang="en-US" sz="1650" dirty="0">
                <a:solidFill>
                  <a:srgbClr val="000000"/>
                </a:solidFill>
                <a:latin typeface="Calibri" pitchFamily="34" charset="0"/>
                <a:cs typeface="Arial" charset="0"/>
              </a:rPr>
              <a:t>…</a:t>
            </a:r>
            <a:r>
              <a:rPr lang="en-US" sz="2250" b="1" dirty="0">
                <a:solidFill>
                  <a:srgbClr val="ED2893"/>
                </a:solidFill>
                <a:latin typeface="Calibri" pitchFamily="34" charset="0"/>
                <a:cs typeface="Arial" charset="0"/>
              </a:rPr>
              <a:t>52 million</a:t>
            </a:r>
            <a:r>
              <a:rPr lang="en-US" sz="2250" b="1" dirty="0">
                <a:solidFill>
                  <a:srgbClr val="000000"/>
                </a:solidFill>
                <a:latin typeface="Calibri" pitchFamily="34" charset="0"/>
                <a:cs typeface="Arial" charset="0"/>
              </a:rPr>
              <a:t> </a:t>
            </a:r>
            <a:r>
              <a:rPr lang="en-US" sz="1650" dirty="0">
                <a:solidFill>
                  <a:srgbClr val="000000"/>
                </a:solidFill>
                <a:latin typeface="Calibri" pitchFamily="34" charset="0"/>
                <a:cs typeface="Arial" charset="0"/>
              </a:rPr>
              <a:t>of these are girls</a:t>
            </a:r>
            <a:endParaRPr lang="en-US" sz="1650" b="1" dirty="0">
              <a:solidFill>
                <a:srgbClr val="000000"/>
              </a:solidFill>
              <a:latin typeface="Calibri" pitchFamily="34" charset="0"/>
              <a:cs typeface="Arial" charset="0"/>
            </a:endParaRPr>
          </a:p>
        </p:txBody>
      </p:sp>
    </p:spTree>
    <p:extLst>
      <p:ext uri="{BB962C8B-B14F-4D97-AF65-F5344CB8AC3E}">
        <p14:creationId xmlns:p14="http://schemas.microsoft.com/office/powerpoint/2010/main" val="376324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500" fill="hold"/>
                                        <p:tgtEl>
                                          <p:spTgt spid="12"/>
                                        </p:tgtEl>
                                        <p:attrNameLst>
                                          <p:attrName>ppt_x</p:attrName>
                                        </p:attrNameLst>
                                      </p:cBhvr>
                                      <p:tavLst>
                                        <p:tav tm="0">
                                          <p:val>
                                            <p:strVal val="#ppt_x"/>
                                          </p:val>
                                        </p:tav>
                                        <p:tav tm="100000">
                                          <p:val>
                                            <p:strVal val="#ppt_x"/>
                                          </p:val>
                                        </p:tav>
                                      </p:tavLst>
                                    </p:anim>
                                    <p:anim calcmode="lin" valueType="num">
                                      <p:cBhvr additive="base">
                                        <p:cTn id="2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1491343" y="4090726"/>
            <a:ext cx="6556230" cy="854080"/>
          </a:xfrm>
          <a:prstGeom prst="rect">
            <a:avLst/>
          </a:prstGeom>
          <a:noFill/>
        </p:spPr>
        <p:txBody>
          <a:bodyPr wrap="square" rtlCol="0">
            <a:spAutoFit/>
          </a:bodyPr>
          <a:lstStyle/>
          <a:p>
            <a:pPr fontAlgn="base">
              <a:spcBef>
                <a:spcPct val="0"/>
              </a:spcBef>
              <a:spcAft>
                <a:spcPct val="0"/>
              </a:spcAft>
            </a:pPr>
            <a:r>
              <a:rPr lang="en-US" dirty="0">
                <a:solidFill>
                  <a:srgbClr val="004454"/>
                </a:solidFill>
                <a:latin typeface="Calibri" panose="020F0502020204030204" pitchFamily="34" charset="0"/>
                <a:cs typeface="Arial" charset="0"/>
              </a:rPr>
              <a:t>The </a:t>
            </a:r>
            <a:r>
              <a:rPr lang="en-US" b="1" dirty="0">
                <a:solidFill>
                  <a:srgbClr val="ED2893"/>
                </a:solidFill>
                <a:latin typeface="Calibri" panose="020F0502020204030204" pitchFamily="34" charset="0"/>
                <a:cs typeface="Arial" charset="0"/>
              </a:rPr>
              <a:t>gaps</a:t>
            </a:r>
            <a:r>
              <a:rPr lang="en-US" dirty="0">
                <a:solidFill>
                  <a:srgbClr val="004454"/>
                </a:solidFill>
                <a:latin typeface="Calibri" panose="020F0502020204030204" pitchFamily="34" charset="0"/>
                <a:cs typeface="Arial" charset="0"/>
              </a:rPr>
              <a:t> in attainment between the poorer and the richer households </a:t>
            </a:r>
            <a:r>
              <a:rPr lang="en-US" b="1" dirty="0">
                <a:solidFill>
                  <a:srgbClr val="ED2893"/>
                </a:solidFill>
                <a:latin typeface="Calibri" panose="020F0502020204030204" pitchFamily="34" charset="0"/>
                <a:cs typeface="Arial" charset="0"/>
              </a:rPr>
              <a:t>have</a:t>
            </a:r>
            <a:r>
              <a:rPr lang="en-US" b="1" dirty="0">
                <a:solidFill>
                  <a:srgbClr val="004454"/>
                </a:solidFill>
                <a:latin typeface="Calibri" panose="020F0502020204030204" pitchFamily="34" charset="0"/>
                <a:cs typeface="Arial" charset="0"/>
              </a:rPr>
              <a:t> </a:t>
            </a:r>
            <a:r>
              <a:rPr lang="en-US" b="1" dirty="0">
                <a:solidFill>
                  <a:srgbClr val="ED2893"/>
                </a:solidFill>
                <a:latin typeface="Calibri" panose="020F0502020204030204" pitchFamily="34" charset="0"/>
                <a:cs typeface="Arial" charset="0"/>
              </a:rPr>
              <a:t>increased</a:t>
            </a:r>
            <a:r>
              <a:rPr lang="en-US" b="1" dirty="0">
                <a:solidFill>
                  <a:srgbClr val="004454"/>
                </a:solidFill>
                <a:latin typeface="Calibri" panose="020F0502020204030204" pitchFamily="34" charset="0"/>
                <a:cs typeface="Arial" charset="0"/>
              </a:rPr>
              <a:t> </a:t>
            </a:r>
            <a:r>
              <a:rPr lang="en-US" dirty="0">
                <a:solidFill>
                  <a:srgbClr val="004454"/>
                </a:solidFill>
                <a:latin typeface="Calibri" panose="020F0502020204030204" pitchFamily="34" charset="0"/>
                <a:cs typeface="Arial" charset="0"/>
              </a:rPr>
              <a:t>in some countries. </a:t>
            </a:r>
          </a:p>
          <a:p>
            <a:pPr fontAlgn="base">
              <a:spcBef>
                <a:spcPct val="0"/>
              </a:spcBef>
              <a:spcAft>
                <a:spcPct val="0"/>
              </a:spcAft>
            </a:pPr>
            <a:endParaRPr lang="en-GB" sz="1350" dirty="0">
              <a:solidFill>
                <a:srgbClr val="000000"/>
              </a:solidFill>
              <a:latin typeface="Arial"/>
              <a:cs typeface="Arial" charset="0"/>
            </a:endParaRPr>
          </a:p>
        </p:txBody>
      </p:sp>
      <p:sp>
        <p:nvSpPr>
          <p:cNvPr id="3" name="Title 1"/>
          <p:cNvSpPr txBox="1">
            <a:spLocks/>
          </p:cNvSpPr>
          <p:nvPr/>
        </p:nvSpPr>
        <p:spPr bwMode="auto">
          <a:xfrm>
            <a:off x="1336796" y="715565"/>
            <a:ext cx="6710780" cy="659607"/>
          </a:xfrm>
          <a:prstGeom prst="rect">
            <a:avLst/>
          </a:prstGeom>
          <a:noFill/>
          <a:ln w="9525">
            <a:noFill/>
            <a:miter lim="800000"/>
            <a:headEnd/>
            <a:tailEnd/>
          </a:ln>
        </p:spPr>
        <p:txBody>
          <a:bodyPr vert="horz" wrap="square" lIns="68580" tIns="34290" rIns="68580" bIns="34290" numCol="1" anchor="ctr" anchorCtr="0" compatLnSpc="1">
            <a:prstTxWarp prst="textNoShape">
              <a:avLst/>
            </a:prstTxWarp>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endParaRPr lang="en-US" altLang="en-US" sz="1800" b="1" kern="0" dirty="0">
              <a:solidFill>
                <a:srgbClr val="FFFFFF"/>
              </a:solidFill>
            </a:endParaRPr>
          </a:p>
        </p:txBody>
      </p:sp>
      <p:sp>
        <p:nvSpPr>
          <p:cNvPr id="5" name="Rectangle 4"/>
          <p:cNvSpPr/>
          <p:nvPr/>
        </p:nvSpPr>
        <p:spPr>
          <a:xfrm>
            <a:off x="1310580" y="857252"/>
            <a:ext cx="6597188" cy="369332"/>
          </a:xfrm>
          <a:prstGeom prst="rect">
            <a:avLst/>
          </a:prstGeom>
        </p:spPr>
        <p:txBody>
          <a:bodyPr wrap="square">
            <a:spAutoFit/>
          </a:bodyPr>
          <a:lstStyle/>
          <a:p>
            <a:pPr fontAlgn="base">
              <a:spcBef>
                <a:spcPct val="0"/>
              </a:spcBef>
              <a:spcAft>
                <a:spcPct val="0"/>
              </a:spcAft>
            </a:pPr>
            <a:r>
              <a:rPr lang="en-GB" b="1" dirty="0">
                <a:solidFill>
                  <a:srgbClr val="FFFFFF"/>
                </a:solidFill>
                <a:latin typeface="Calibri" panose="020F0502020204030204" pitchFamily="34" charset="0"/>
                <a:cs typeface="Arial" charset="0"/>
              </a:rPr>
              <a:t>EFA Goal 2: Inequalities in primary school attainment remain </a:t>
            </a:r>
            <a:endParaRPr lang="en-GB" sz="1650" b="1" dirty="0">
              <a:solidFill>
                <a:srgbClr val="FFFFFF"/>
              </a:solidFill>
              <a:latin typeface="Calibri" panose="020F0502020204030204" pitchFamily="34" charset="0"/>
              <a:cs typeface="Calibri"/>
            </a:endParaRPr>
          </a:p>
        </p:txBody>
      </p:sp>
      <p:sp>
        <p:nvSpPr>
          <p:cNvPr id="4" name="TextBox 3"/>
          <p:cNvSpPr txBox="1"/>
          <p:nvPr/>
        </p:nvSpPr>
        <p:spPr>
          <a:xfrm>
            <a:off x="5330668" y="2591860"/>
            <a:ext cx="2716905" cy="969496"/>
          </a:xfrm>
          <a:prstGeom prst="rect">
            <a:avLst/>
          </a:prstGeom>
          <a:noFill/>
        </p:spPr>
        <p:txBody>
          <a:bodyPr wrap="square" rtlCol="0">
            <a:spAutoFit/>
          </a:bodyPr>
          <a:lstStyle/>
          <a:p>
            <a:pPr fontAlgn="base">
              <a:spcBef>
                <a:spcPct val="0"/>
              </a:spcBef>
              <a:spcAft>
                <a:spcPct val="0"/>
              </a:spcAft>
            </a:pPr>
            <a:r>
              <a:rPr lang="en-US" sz="2100" b="1" dirty="0">
                <a:solidFill>
                  <a:srgbClr val="ED2893"/>
                </a:solidFill>
                <a:latin typeface="Calibri" panose="020F0502020204030204" pitchFamily="34" charset="0"/>
                <a:cs typeface="Arial" charset="0"/>
              </a:rPr>
              <a:t>100 million </a:t>
            </a:r>
            <a:r>
              <a:rPr lang="en-US" sz="2100" b="1" dirty="0">
                <a:solidFill>
                  <a:srgbClr val="D60093"/>
                </a:solidFill>
                <a:latin typeface="Calibri" panose="020F0502020204030204" pitchFamily="34" charset="0"/>
                <a:cs typeface="Arial" charset="0"/>
              </a:rPr>
              <a:t>children </a:t>
            </a:r>
            <a:r>
              <a:rPr lang="en-US" dirty="0">
                <a:solidFill>
                  <a:srgbClr val="004454"/>
                </a:solidFill>
                <a:latin typeface="Calibri" panose="020F0502020204030204" pitchFamily="34" charset="0"/>
                <a:cs typeface="Arial" charset="0"/>
              </a:rPr>
              <a:t>will not complete primary school in 2015.</a:t>
            </a:r>
            <a:endParaRPr lang="en-GB" sz="1350" dirty="0">
              <a:solidFill>
                <a:srgbClr val="000000"/>
              </a:solidFill>
              <a:latin typeface="Arial"/>
              <a:cs typeface="Arial" charset="0"/>
            </a:endParaRP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363" y="1119447"/>
            <a:ext cx="4153150" cy="27313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463136" y="5153630"/>
            <a:ext cx="6612645" cy="646331"/>
          </a:xfrm>
          <a:prstGeom prst="rect">
            <a:avLst/>
          </a:prstGeom>
          <a:noFill/>
        </p:spPr>
        <p:txBody>
          <a:bodyPr wrap="square" rtlCol="0">
            <a:spAutoFit/>
          </a:bodyPr>
          <a:lstStyle/>
          <a:p>
            <a:pPr fontAlgn="base">
              <a:spcBef>
                <a:spcPct val="0"/>
              </a:spcBef>
              <a:spcAft>
                <a:spcPct val="0"/>
              </a:spcAft>
            </a:pPr>
            <a:r>
              <a:rPr lang="en-GB" dirty="0">
                <a:solidFill>
                  <a:srgbClr val="004454"/>
                </a:solidFill>
                <a:latin typeface="Calibri" panose="020F0502020204030204" pitchFamily="34" charset="0"/>
                <a:cs typeface="Arial" charset="0"/>
              </a:rPr>
              <a:t>The </a:t>
            </a:r>
            <a:r>
              <a:rPr lang="en-GB" b="1" dirty="0">
                <a:solidFill>
                  <a:srgbClr val="D60093"/>
                </a:solidFill>
                <a:latin typeface="Calibri" panose="020F0502020204030204" pitchFamily="34" charset="0"/>
                <a:cs typeface="Arial" charset="0"/>
              </a:rPr>
              <a:t>proportion</a:t>
            </a:r>
            <a:r>
              <a:rPr lang="en-GB" dirty="0">
                <a:solidFill>
                  <a:srgbClr val="004454"/>
                </a:solidFill>
                <a:latin typeface="Calibri" panose="020F0502020204030204" pitchFamily="34" charset="0"/>
                <a:cs typeface="Arial" charset="0"/>
              </a:rPr>
              <a:t> of out-of-school children in </a:t>
            </a:r>
            <a:r>
              <a:rPr lang="en-GB" b="1" dirty="0">
                <a:solidFill>
                  <a:srgbClr val="D60093"/>
                </a:solidFill>
                <a:latin typeface="Calibri" panose="020F0502020204030204" pitchFamily="34" charset="0"/>
                <a:cs typeface="Arial" charset="0"/>
              </a:rPr>
              <a:t>conflict-affected countries increased from 30% to 36% </a:t>
            </a:r>
            <a:r>
              <a:rPr lang="en-GB" dirty="0">
                <a:solidFill>
                  <a:srgbClr val="004454"/>
                </a:solidFill>
                <a:latin typeface="Calibri" panose="020F0502020204030204" pitchFamily="34" charset="0"/>
                <a:cs typeface="Arial" charset="0"/>
              </a:rPr>
              <a:t>from 1999 to 2012.</a:t>
            </a:r>
          </a:p>
        </p:txBody>
      </p:sp>
      <p:sp>
        <p:nvSpPr>
          <p:cNvPr id="8" name="TextBox 7"/>
          <p:cNvSpPr txBox="1"/>
          <p:nvPr/>
        </p:nvSpPr>
        <p:spPr>
          <a:xfrm>
            <a:off x="5330668" y="1332888"/>
            <a:ext cx="2716905" cy="969496"/>
          </a:xfrm>
          <a:prstGeom prst="rect">
            <a:avLst/>
          </a:prstGeom>
          <a:noFill/>
        </p:spPr>
        <p:txBody>
          <a:bodyPr wrap="square" rtlCol="0">
            <a:spAutoFit/>
          </a:bodyPr>
          <a:lstStyle/>
          <a:p>
            <a:pPr fontAlgn="base">
              <a:spcBef>
                <a:spcPct val="0"/>
              </a:spcBef>
              <a:spcAft>
                <a:spcPct val="0"/>
              </a:spcAft>
            </a:pPr>
            <a:r>
              <a:rPr lang="en-US" sz="2100" b="1" dirty="0">
                <a:solidFill>
                  <a:srgbClr val="ED2893"/>
                </a:solidFill>
                <a:latin typeface="Calibri" panose="020F0502020204030204" pitchFamily="34" charset="0"/>
                <a:cs typeface="Arial" charset="0"/>
              </a:rPr>
              <a:t>57 million </a:t>
            </a:r>
            <a:r>
              <a:rPr lang="en-US" sz="2100" b="1" dirty="0">
                <a:solidFill>
                  <a:srgbClr val="D60093"/>
                </a:solidFill>
                <a:latin typeface="Calibri" panose="020F0502020204030204" pitchFamily="34" charset="0"/>
                <a:cs typeface="Arial" charset="0"/>
              </a:rPr>
              <a:t>children   </a:t>
            </a:r>
            <a:r>
              <a:rPr lang="en-US" dirty="0">
                <a:solidFill>
                  <a:srgbClr val="004454"/>
                </a:solidFill>
                <a:latin typeface="Calibri" panose="020F0502020204030204" pitchFamily="34" charset="0"/>
                <a:cs typeface="Arial" charset="0"/>
              </a:rPr>
              <a:t>are out of primary school in 2015.</a:t>
            </a:r>
            <a:endParaRPr lang="en-GB" sz="1350" dirty="0">
              <a:solidFill>
                <a:srgbClr val="000000"/>
              </a:solidFill>
              <a:latin typeface="Arial"/>
              <a:cs typeface="Arial" charset="0"/>
            </a:endParaRPr>
          </a:p>
        </p:txBody>
      </p:sp>
    </p:spTree>
    <p:extLst>
      <p:ext uri="{BB962C8B-B14F-4D97-AF65-F5344CB8AC3E}">
        <p14:creationId xmlns:p14="http://schemas.microsoft.com/office/powerpoint/2010/main" val="138220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29"/>
                                        </p:tgtEl>
                                        <p:attrNameLst>
                                          <p:attrName>style.visibility</p:attrName>
                                        </p:attrNameLst>
                                      </p:cBhvr>
                                      <p:to>
                                        <p:strVal val="visible"/>
                                      </p:to>
                                    </p:set>
                                    <p:anim calcmode="lin" valueType="num">
                                      <p:cBhvr additive="base">
                                        <p:cTn id="7" dur="500" fill="hold"/>
                                        <p:tgtEl>
                                          <p:spTgt spid="1029"/>
                                        </p:tgtEl>
                                        <p:attrNameLst>
                                          <p:attrName>ppt_x</p:attrName>
                                        </p:attrNameLst>
                                      </p:cBhvr>
                                      <p:tavLst>
                                        <p:tav tm="0">
                                          <p:val>
                                            <p:strVal val="#ppt_x"/>
                                          </p:val>
                                        </p:tav>
                                        <p:tav tm="100000">
                                          <p:val>
                                            <p:strVal val="#ppt_x"/>
                                          </p:val>
                                        </p:tav>
                                      </p:tavLst>
                                    </p:anim>
                                    <p:anim calcmode="lin" valueType="num">
                                      <p:cBhvr additive="base">
                                        <p:cTn id="8"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10580" y="857252"/>
            <a:ext cx="6597188" cy="369332"/>
          </a:xfrm>
          <a:prstGeom prst="rect">
            <a:avLst/>
          </a:prstGeom>
        </p:spPr>
        <p:txBody>
          <a:bodyPr wrap="square">
            <a:spAutoFit/>
          </a:bodyPr>
          <a:lstStyle/>
          <a:p>
            <a:pPr fontAlgn="base">
              <a:spcBef>
                <a:spcPct val="0"/>
              </a:spcBef>
              <a:spcAft>
                <a:spcPct val="0"/>
              </a:spcAft>
            </a:pPr>
            <a:r>
              <a:rPr lang="en-GB" b="1" dirty="0">
                <a:solidFill>
                  <a:srgbClr val="FFFFFF"/>
                </a:solidFill>
                <a:latin typeface="Calibri" panose="020F0502020204030204" pitchFamily="34" charset="0"/>
                <a:cs typeface="Arial" charset="0"/>
              </a:rPr>
              <a:t>EFA Goal 2: Policy successes since 2000</a:t>
            </a:r>
            <a:endParaRPr lang="en-GB" sz="1650" dirty="0">
              <a:solidFill>
                <a:srgbClr val="FFFFFF"/>
              </a:solidFill>
              <a:latin typeface="Calibri" panose="020F0502020204030204" pitchFamily="34" charset="0"/>
              <a:cs typeface="Calibri"/>
            </a:endParaRPr>
          </a:p>
        </p:txBody>
      </p:sp>
      <p:sp>
        <p:nvSpPr>
          <p:cNvPr id="4" name="Rectangle 3"/>
          <p:cNvSpPr/>
          <p:nvPr/>
        </p:nvSpPr>
        <p:spPr>
          <a:xfrm>
            <a:off x="1379799" y="1220864"/>
            <a:ext cx="1457504" cy="111985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en-US" sz="1350" b="1" i="1" dirty="0">
                <a:solidFill>
                  <a:srgbClr val="000000"/>
                </a:solidFill>
                <a:latin typeface="Arial"/>
              </a:rPr>
              <a:t>Guaranteeing a free education</a:t>
            </a:r>
            <a:endParaRPr lang="en-US" sz="1350" dirty="0">
              <a:solidFill>
                <a:srgbClr val="000000"/>
              </a:solidFill>
              <a:latin typeface="Arial"/>
            </a:endParaRPr>
          </a:p>
        </p:txBody>
      </p:sp>
      <p:sp>
        <p:nvSpPr>
          <p:cNvPr id="5" name="Rectangle 4"/>
          <p:cNvSpPr/>
          <p:nvPr/>
        </p:nvSpPr>
        <p:spPr>
          <a:xfrm>
            <a:off x="1379800" y="2419836"/>
            <a:ext cx="1457504" cy="111985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b="1" i="1" dirty="0">
                <a:solidFill>
                  <a:srgbClr val="000000"/>
                </a:solidFill>
                <a:latin typeface="Arial"/>
              </a:rPr>
              <a:t>School construction</a:t>
            </a:r>
            <a:endParaRPr lang="en-US" sz="1350" dirty="0">
              <a:solidFill>
                <a:srgbClr val="000000"/>
              </a:solidFill>
              <a:latin typeface="Arial"/>
            </a:endParaRPr>
          </a:p>
        </p:txBody>
      </p:sp>
      <p:sp>
        <p:nvSpPr>
          <p:cNvPr id="6" name="Rectangle 5"/>
          <p:cNvSpPr/>
          <p:nvPr/>
        </p:nvSpPr>
        <p:spPr>
          <a:xfrm>
            <a:off x="1379800" y="3612028"/>
            <a:ext cx="1457504" cy="111985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en-US" sz="1350" b="1" i="1" dirty="0">
                <a:solidFill>
                  <a:srgbClr val="000000"/>
                </a:solidFill>
                <a:latin typeface="Arial"/>
              </a:rPr>
              <a:t>Conditional cash transfer </a:t>
            </a:r>
            <a:r>
              <a:rPr lang="en-US" sz="1350" b="1" i="1" dirty="0" err="1">
                <a:solidFill>
                  <a:srgbClr val="000000"/>
                </a:solidFill>
                <a:latin typeface="Arial"/>
              </a:rPr>
              <a:t>programmes</a:t>
            </a:r>
            <a:r>
              <a:rPr lang="en-US" sz="1350" b="1" i="1" dirty="0">
                <a:solidFill>
                  <a:srgbClr val="000000"/>
                </a:solidFill>
                <a:latin typeface="Arial"/>
              </a:rPr>
              <a:t> </a:t>
            </a:r>
            <a:endParaRPr lang="en-US" sz="1350" dirty="0">
              <a:solidFill>
                <a:srgbClr val="000000"/>
              </a:solidFill>
              <a:latin typeface="Arial"/>
            </a:endParaRPr>
          </a:p>
        </p:txBody>
      </p:sp>
      <p:sp>
        <p:nvSpPr>
          <p:cNvPr id="7" name="Rectangle 6"/>
          <p:cNvSpPr/>
          <p:nvPr/>
        </p:nvSpPr>
        <p:spPr>
          <a:xfrm>
            <a:off x="1379800" y="4811454"/>
            <a:ext cx="1457504" cy="111985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b="1" i="1" dirty="0">
                <a:solidFill>
                  <a:srgbClr val="000000"/>
                </a:solidFill>
                <a:latin typeface="Arial"/>
              </a:rPr>
              <a:t>School feeding </a:t>
            </a:r>
            <a:r>
              <a:rPr lang="en-US" sz="1350" b="1" i="1" dirty="0" err="1">
                <a:solidFill>
                  <a:srgbClr val="000000"/>
                </a:solidFill>
                <a:latin typeface="Arial"/>
              </a:rPr>
              <a:t>programmes</a:t>
            </a:r>
            <a:endParaRPr lang="en-US" sz="1350" dirty="0">
              <a:solidFill>
                <a:srgbClr val="000000"/>
              </a:solidFill>
              <a:latin typeface="Arial"/>
            </a:endParaRPr>
          </a:p>
        </p:txBody>
      </p:sp>
      <p:sp>
        <p:nvSpPr>
          <p:cNvPr id="8" name="Rectangle 7"/>
          <p:cNvSpPr/>
          <p:nvPr/>
        </p:nvSpPr>
        <p:spPr>
          <a:xfrm>
            <a:off x="3302924" y="1220864"/>
            <a:ext cx="4604845" cy="93854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US" sz="1500" b="1" dirty="0">
                <a:solidFill>
                  <a:srgbClr val="000000"/>
                </a:solidFill>
                <a:latin typeface="Arial"/>
              </a:rPr>
              <a:t>Ethiopia, Ghana, Kenya, Malawi, U.R. Tanzania Burundi and Uganda </a:t>
            </a:r>
            <a:r>
              <a:rPr lang="en-US" sz="1500" dirty="0">
                <a:solidFill>
                  <a:srgbClr val="000000"/>
                </a:solidFill>
                <a:latin typeface="Arial"/>
              </a:rPr>
              <a:t>abolished school fees and increased enrolment as a result.</a:t>
            </a:r>
          </a:p>
        </p:txBody>
      </p:sp>
      <p:sp>
        <p:nvSpPr>
          <p:cNvPr id="9" name="Rectangle 8"/>
          <p:cNvSpPr/>
          <p:nvPr/>
        </p:nvSpPr>
        <p:spPr>
          <a:xfrm>
            <a:off x="3302924" y="2436205"/>
            <a:ext cx="4604845" cy="93854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0" lvl="1" fontAlgn="base">
              <a:spcBef>
                <a:spcPct val="0"/>
              </a:spcBef>
              <a:spcAft>
                <a:spcPct val="0"/>
              </a:spcAft>
            </a:pPr>
            <a:r>
              <a:rPr lang="en-US" sz="1500" b="1" dirty="0">
                <a:solidFill>
                  <a:srgbClr val="000000"/>
                </a:solidFill>
                <a:latin typeface="Arial"/>
              </a:rPr>
              <a:t>Mozambique</a:t>
            </a:r>
            <a:r>
              <a:rPr lang="en-US" sz="1500" dirty="0">
                <a:solidFill>
                  <a:srgbClr val="000000"/>
                </a:solidFill>
                <a:latin typeface="Arial"/>
              </a:rPr>
              <a:t> tripled the number of schools and increased enrolment by 35 percentage points. </a:t>
            </a:r>
          </a:p>
        </p:txBody>
      </p:sp>
      <p:sp>
        <p:nvSpPr>
          <p:cNvPr id="10" name="Rectangle 9"/>
          <p:cNvSpPr/>
          <p:nvPr/>
        </p:nvSpPr>
        <p:spPr>
          <a:xfrm>
            <a:off x="3302924" y="3650099"/>
            <a:ext cx="4604845" cy="93854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US" sz="1500" b="1" dirty="0">
                <a:solidFill>
                  <a:srgbClr val="000000"/>
                </a:solidFill>
                <a:latin typeface="Arial"/>
              </a:rPr>
              <a:t>Nicaragua, Mexico and Brazil </a:t>
            </a:r>
            <a:r>
              <a:rPr lang="en-US" sz="1500" dirty="0">
                <a:solidFill>
                  <a:srgbClr val="000000"/>
                </a:solidFill>
                <a:latin typeface="Arial"/>
              </a:rPr>
              <a:t>implemented such </a:t>
            </a:r>
            <a:r>
              <a:rPr lang="en-US" sz="1500" dirty="0" err="1">
                <a:solidFill>
                  <a:srgbClr val="000000"/>
                </a:solidFill>
                <a:latin typeface="Arial"/>
              </a:rPr>
              <a:t>programmes</a:t>
            </a:r>
            <a:r>
              <a:rPr lang="en-US" sz="1500" dirty="0">
                <a:solidFill>
                  <a:srgbClr val="000000"/>
                </a:solidFill>
                <a:latin typeface="Arial"/>
              </a:rPr>
              <a:t> and helped close gaps between rich and poor.</a:t>
            </a:r>
            <a:endParaRPr lang="en-US" sz="1500" b="1" dirty="0">
              <a:solidFill>
                <a:srgbClr val="000000"/>
              </a:solidFill>
              <a:latin typeface="Arial"/>
            </a:endParaRPr>
          </a:p>
        </p:txBody>
      </p:sp>
      <p:sp>
        <p:nvSpPr>
          <p:cNvPr id="11" name="Rectangle 10"/>
          <p:cNvSpPr/>
          <p:nvPr/>
        </p:nvSpPr>
        <p:spPr>
          <a:xfrm>
            <a:off x="3302924" y="4863992"/>
            <a:ext cx="4604845" cy="915393"/>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0" lvl="1" fontAlgn="base">
              <a:spcBef>
                <a:spcPct val="0"/>
              </a:spcBef>
              <a:spcAft>
                <a:spcPct val="0"/>
              </a:spcAft>
            </a:pPr>
            <a:r>
              <a:rPr lang="en-US" sz="1500" dirty="0">
                <a:solidFill>
                  <a:srgbClr val="000000"/>
                </a:solidFill>
                <a:latin typeface="Arial"/>
              </a:rPr>
              <a:t>In </a:t>
            </a:r>
            <a:r>
              <a:rPr lang="en-US" sz="1500" b="1" dirty="0">
                <a:solidFill>
                  <a:srgbClr val="000000"/>
                </a:solidFill>
                <a:latin typeface="Arial"/>
              </a:rPr>
              <a:t>32 countries in sub-Saharan Africa</a:t>
            </a:r>
            <a:r>
              <a:rPr lang="en-US" sz="1500" dirty="0">
                <a:solidFill>
                  <a:srgbClr val="000000"/>
                </a:solidFill>
                <a:latin typeface="Arial"/>
              </a:rPr>
              <a:t>, providing on-site meals increased girls’ and boys’ enrolment by 28% and 22% respectively. </a:t>
            </a:r>
          </a:p>
        </p:txBody>
      </p:sp>
    </p:spTree>
    <p:extLst>
      <p:ext uri="{BB962C8B-B14F-4D97-AF65-F5344CB8AC3E}">
        <p14:creationId xmlns:p14="http://schemas.microsoft.com/office/powerpoint/2010/main" val="2667556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itle 1"/>
          <p:cNvSpPr txBox="1">
            <a:spLocks/>
          </p:cNvSpPr>
          <p:nvPr/>
        </p:nvSpPr>
        <p:spPr bwMode="auto">
          <a:xfrm>
            <a:off x="1377267" y="709083"/>
            <a:ext cx="6357581" cy="620316"/>
          </a:xfrm>
          <a:prstGeom prst="rect">
            <a:avLst/>
          </a:prstGeom>
          <a:noFill/>
          <a:ln w="9525">
            <a:noFill/>
            <a:miter lim="800000"/>
            <a:headEnd/>
            <a:tailEnd/>
          </a:ln>
        </p:spPr>
        <p:txBody>
          <a:bodyPr vert="horz" wrap="square" lIns="68580" tIns="34290" rIns="68580" bIns="34290" numCol="1" anchor="ctr" anchorCtr="0" compatLnSpc="1">
            <a:prstTxWarp prst="textNoShape">
              <a:avLst/>
            </a:prstTxWarp>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r>
              <a:rPr lang="en-US" altLang="en-US" sz="1950" b="1" kern="0" dirty="0">
                <a:solidFill>
                  <a:srgbClr val="FFFFFF"/>
                </a:solidFill>
              </a:rPr>
              <a:t>EFA Goal 5: A goal that should have been achieved in 2005</a:t>
            </a:r>
          </a:p>
        </p:txBody>
      </p:sp>
      <p:sp>
        <p:nvSpPr>
          <p:cNvPr id="4" name="AutoShape 4"/>
          <p:cNvSpPr>
            <a:spLocks noChangeAspect="1" noChangeArrowheads="1" noTextEdit="1"/>
          </p:cNvSpPr>
          <p:nvPr/>
        </p:nvSpPr>
        <p:spPr bwMode="auto">
          <a:xfrm>
            <a:off x="1334346" y="2332437"/>
            <a:ext cx="6769649" cy="2918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vert270" wrap="square" lIns="68580" tIns="34290" rIns="68580" bIns="34290" numCol="1" anchor="t" anchorCtr="0" compatLnSpc="1">
            <a:prstTxWarp prst="textNoShape">
              <a:avLst/>
            </a:prstTxWarp>
          </a:bodyPr>
          <a:lstStyle/>
          <a:p>
            <a:pPr fontAlgn="base">
              <a:spcBef>
                <a:spcPct val="0"/>
              </a:spcBef>
              <a:spcAft>
                <a:spcPct val="0"/>
              </a:spcAft>
            </a:pPr>
            <a:endParaRPr lang="en-GB" sz="750" dirty="0">
              <a:solidFill>
                <a:srgbClr val="000000"/>
              </a:solidFill>
              <a:latin typeface="Arial"/>
              <a:cs typeface="Arial" charset="0"/>
            </a:endParaRPr>
          </a:p>
        </p:txBody>
      </p:sp>
      <p:sp>
        <p:nvSpPr>
          <p:cNvPr id="3" name="Rectangle 2"/>
          <p:cNvSpPr/>
          <p:nvPr/>
        </p:nvSpPr>
        <p:spPr>
          <a:xfrm>
            <a:off x="3883488" y="1235085"/>
            <a:ext cx="3873164" cy="2031325"/>
          </a:xfrm>
          <a:prstGeom prst="rect">
            <a:avLst/>
          </a:prstGeom>
        </p:spPr>
        <p:txBody>
          <a:bodyPr wrap="square">
            <a:spAutoFit/>
          </a:bodyPr>
          <a:lstStyle/>
          <a:p>
            <a:pPr fontAlgn="base">
              <a:spcBef>
                <a:spcPct val="0"/>
              </a:spcBef>
              <a:spcAft>
                <a:spcPct val="0"/>
              </a:spcAft>
            </a:pPr>
            <a:r>
              <a:rPr lang="en-GB" b="1" dirty="0">
                <a:solidFill>
                  <a:srgbClr val="004454"/>
                </a:solidFill>
                <a:latin typeface="Calibri"/>
                <a:cs typeface="Calibri"/>
              </a:rPr>
              <a:t>There has been strong movement worldwide towards greater gender parity, but </a:t>
            </a:r>
            <a:r>
              <a:rPr lang="en-GB" b="1" dirty="0">
                <a:solidFill>
                  <a:srgbClr val="D60093"/>
                </a:solidFill>
                <a:latin typeface="Calibri"/>
                <a:cs typeface="Calibri"/>
              </a:rPr>
              <a:t>country</a:t>
            </a:r>
            <a:r>
              <a:rPr lang="en-GB" b="1" dirty="0">
                <a:solidFill>
                  <a:srgbClr val="004454"/>
                </a:solidFill>
                <a:latin typeface="Calibri"/>
                <a:cs typeface="Calibri"/>
              </a:rPr>
              <a:t> </a:t>
            </a:r>
            <a:r>
              <a:rPr lang="en-GB" b="1" dirty="0">
                <a:solidFill>
                  <a:srgbClr val="D60093"/>
                </a:solidFill>
                <a:latin typeface="Calibri"/>
                <a:cs typeface="Calibri"/>
              </a:rPr>
              <a:t>progress has been uneven</a:t>
            </a:r>
          </a:p>
          <a:p>
            <a:pPr fontAlgn="base">
              <a:spcBef>
                <a:spcPct val="0"/>
              </a:spcBef>
              <a:spcAft>
                <a:spcPct val="0"/>
              </a:spcAft>
            </a:pPr>
            <a:endParaRPr lang="en-GB" b="1" dirty="0">
              <a:solidFill>
                <a:srgbClr val="004454"/>
              </a:solidFill>
              <a:latin typeface="Calibri"/>
              <a:cs typeface="Calibri"/>
            </a:endParaRPr>
          </a:p>
          <a:p>
            <a:pPr fontAlgn="base">
              <a:spcBef>
                <a:spcPct val="0"/>
              </a:spcBef>
              <a:spcAft>
                <a:spcPct val="0"/>
              </a:spcAft>
            </a:pPr>
            <a:r>
              <a:rPr lang="en-GB" b="1" dirty="0">
                <a:solidFill>
                  <a:srgbClr val="004454"/>
                </a:solidFill>
                <a:latin typeface="Calibri"/>
                <a:cs typeface="Calibri"/>
              </a:rPr>
              <a:t>Defining and measuring </a:t>
            </a:r>
            <a:r>
              <a:rPr lang="en-GB" b="1" dirty="0">
                <a:solidFill>
                  <a:srgbClr val="ED2893"/>
                </a:solidFill>
                <a:latin typeface="Calibri"/>
                <a:cs typeface="Calibri"/>
              </a:rPr>
              <a:t>gender equality </a:t>
            </a:r>
            <a:r>
              <a:rPr lang="en-GB" b="1" dirty="0">
                <a:solidFill>
                  <a:srgbClr val="004454"/>
                </a:solidFill>
                <a:latin typeface="Calibri"/>
                <a:cs typeface="Calibri"/>
              </a:rPr>
              <a:t>remains contested</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3956" y="1326595"/>
            <a:ext cx="2342039" cy="1825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3880" y="3467536"/>
            <a:ext cx="6840435" cy="18974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307518" y="5413944"/>
            <a:ext cx="6796475" cy="646331"/>
          </a:xfrm>
          <a:prstGeom prst="rect">
            <a:avLst/>
          </a:prstGeom>
        </p:spPr>
        <p:txBody>
          <a:bodyPr wrap="square">
            <a:spAutoFit/>
          </a:bodyPr>
          <a:lstStyle/>
          <a:p>
            <a:pPr fontAlgn="base">
              <a:spcBef>
                <a:spcPct val="0"/>
              </a:spcBef>
              <a:spcAft>
                <a:spcPct val="0"/>
              </a:spcAft>
            </a:pPr>
            <a:r>
              <a:rPr lang="en-GB" altLang="en-US" b="1" dirty="0">
                <a:solidFill>
                  <a:srgbClr val="ED2893"/>
                </a:solidFill>
                <a:latin typeface="Calibri" panose="020F0502020204030204" pitchFamily="34" charset="0"/>
                <a:cs typeface="Arial" charset="0"/>
              </a:rPr>
              <a:t>A third of countries</a:t>
            </a:r>
            <a:r>
              <a:rPr lang="en-GB" altLang="en-US" dirty="0">
                <a:solidFill>
                  <a:srgbClr val="000000"/>
                </a:solidFill>
                <a:latin typeface="Calibri" panose="020F0502020204030204" pitchFamily="34" charset="0"/>
                <a:cs typeface="Arial" charset="0"/>
              </a:rPr>
              <a:t> </a:t>
            </a:r>
            <a:r>
              <a:rPr lang="en-GB" altLang="en-US" b="1" dirty="0">
                <a:solidFill>
                  <a:srgbClr val="004454"/>
                </a:solidFill>
                <a:latin typeface="Calibri"/>
                <a:cs typeface="Calibri"/>
              </a:rPr>
              <a:t>did not reach gender parity in primary education; </a:t>
            </a:r>
            <a:r>
              <a:rPr lang="en-GB" altLang="en-US" b="1" dirty="0">
                <a:solidFill>
                  <a:srgbClr val="ED2893"/>
                </a:solidFill>
                <a:latin typeface="Calibri" panose="020F0502020204030204" pitchFamily="34" charset="0"/>
                <a:cs typeface="Arial" charset="0"/>
              </a:rPr>
              <a:t>a half </a:t>
            </a:r>
            <a:r>
              <a:rPr lang="en-GB" altLang="en-US" b="1" dirty="0">
                <a:solidFill>
                  <a:srgbClr val="004454"/>
                </a:solidFill>
                <a:latin typeface="Calibri"/>
                <a:cs typeface="Calibri"/>
              </a:rPr>
              <a:t>did not in secondary</a:t>
            </a:r>
            <a:endParaRPr lang="en-GB" b="1" dirty="0">
              <a:solidFill>
                <a:srgbClr val="004454"/>
              </a:solidFill>
              <a:latin typeface="Calibri"/>
              <a:cs typeface="Calibri"/>
            </a:endParaRPr>
          </a:p>
        </p:txBody>
      </p:sp>
    </p:spTree>
    <p:extLst>
      <p:ext uri="{BB962C8B-B14F-4D97-AF65-F5344CB8AC3E}">
        <p14:creationId xmlns:p14="http://schemas.microsoft.com/office/powerpoint/2010/main" val="242074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19679" y="858440"/>
            <a:ext cx="6475314" cy="415498"/>
          </a:xfrm>
          <a:prstGeom prst="rect">
            <a:avLst/>
          </a:prstGeom>
          <a:noFill/>
        </p:spPr>
        <p:txBody>
          <a:bodyPr>
            <a:spAutoFit/>
          </a:bodyPr>
          <a:lstStyle/>
          <a:p>
            <a:pPr fontAlgn="base">
              <a:spcBef>
                <a:spcPct val="0"/>
              </a:spcBef>
              <a:spcAft>
                <a:spcPct val="0"/>
              </a:spcAft>
              <a:defRPr/>
            </a:pPr>
            <a:r>
              <a:rPr lang="en-US" sz="2100" b="1" dirty="0">
                <a:solidFill>
                  <a:srgbClr val="FFFFFF"/>
                </a:solidFill>
                <a:latin typeface="Calibri"/>
                <a:cs typeface="Calibri"/>
              </a:rPr>
              <a:t>EFA Goal 5: Policy successes since 2000</a:t>
            </a:r>
          </a:p>
        </p:txBody>
      </p:sp>
      <p:sp>
        <p:nvSpPr>
          <p:cNvPr id="4" name="Rectangle 3"/>
          <p:cNvSpPr/>
          <p:nvPr/>
        </p:nvSpPr>
        <p:spPr>
          <a:xfrm>
            <a:off x="1319679" y="1250858"/>
            <a:ext cx="1133127" cy="56757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sz="1350">
              <a:solidFill>
                <a:srgbClr val="FFFFFF"/>
              </a:solidFill>
              <a:latin typeface="Arial"/>
            </a:endParaRPr>
          </a:p>
        </p:txBody>
      </p:sp>
      <p:sp>
        <p:nvSpPr>
          <p:cNvPr id="5" name="TextBox 4"/>
          <p:cNvSpPr txBox="1"/>
          <p:nvPr/>
        </p:nvSpPr>
        <p:spPr>
          <a:xfrm>
            <a:off x="1260763" y="1250857"/>
            <a:ext cx="1552603" cy="507831"/>
          </a:xfrm>
          <a:prstGeom prst="rect">
            <a:avLst/>
          </a:prstGeom>
          <a:noFill/>
        </p:spPr>
        <p:txBody>
          <a:bodyPr wrap="square" rtlCol="0">
            <a:spAutoFit/>
          </a:bodyPr>
          <a:lstStyle/>
          <a:p>
            <a:pPr fontAlgn="base">
              <a:spcBef>
                <a:spcPct val="0"/>
              </a:spcBef>
              <a:spcAft>
                <a:spcPct val="0"/>
              </a:spcAft>
            </a:pPr>
            <a:r>
              <a:rPr lang="en-US" sz="1350" b="1" dirty="0">
                <a:solidFill>
                  <a:srgbClr val="000000"/>
                </a:solidFill>
                <a:latin typeface="Arial"/>
                <a:cs typeface="Arial" charset="0"/>
              </a:rPr>
              <a:t>Enabling Environment</a:t>
            </a:r>
          </a:p>
        </p:txBody>
      </p:sp>
      <p:sp>
        <p:nvSpPr>
          <p:cNvPr id="6" name="Rectangle 5"/>
          <p:cNvSpPr/>
          <p:nvPr/>
        </p:nvSpPr>
        <p:spPr>
          <a:xfrm>
            <a:off x="1319679" y="1972700"/>
            <a:ext cx="1133127" cy="106441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fontAlgn="base">
              <a:spcBef>
                <a:spcPct val="0"/>
              </a:spcBef>
              <a:spcAft>
                <a:spcPct val="0"/>
              </a:spcAft>
            </a:pPr>
            <a:endParaRPr lang="en-US" sz="1350">
              <a:solidFill>
                <a:srgbClr val="FFFFFF"/>
              </a:solidFill>
              <a:latin typeface="Arial"/>
            </a:endParaRPr>
          </a:p>
        </p:txBody>
      </p:sp>
      <p:sp>
        <p:nvSpPr>
          <p:cNvPr id="7" name="TextBox 6"/>
          <p:cNvSpPr txBox="1"/>
          <p:nvPr/>
        </p:nvSpPr>
        <p:spPr>
          <a:xfrm>
            <a:off x="1389561" y="2221708"/>
            <a:ext cx="1225130" cy="507831"/>
          </a:xfrm>
          <a:prstGeom prst="rect">
            <a:avLst/>
          </a:prstGeom>
          <a:noFill/>
        </p:spPr>
        <p:txBody>
          <a:bodyPr wrap="square" rtlCol="0">
            <a:spAutoFit/>
          </a:bodyPr>
          <a:lstStyle/>
          <a:p>
            <a:pPr fontAlgn="base">
              <a:spcBef>
                <a:spcPct val="0"/>
              </a:spcBef>
              <a:spcAft>
                <a:spcPct val="0"/>
              </a:spcAft>
            </a:pPr>
            <a:r>
              <a:rPr lang="en-US" sz="1350" b="1" dirty="0">
                <a:solidFill>
                  <a:srgbClr val="000000"/>
                </a:solidFill>
                <a:latin typeface="Arial"/>
                <a:cs typeface="Arial" charset="0"/>
              </a:rPr>
              <a:t>Build Demand</a:t>
            </a:r>
          </a:p>
        </p:txBody>
      </p:sp>
      <p:sp>
        <p:nvSpPr>
          <p:cNvPr id="8" name="Rectangle 7"/>
          <p:cNvSpPr/>
          <p:nvPr/>
        </p:nvSpPr>
        <p:spPr>
          <a:xfrm>
            <a:off x="1290248" y="3429003"/>
            <a:ext cx="1162561" cy="84653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sz="1350">
              <a:solidFill>
                <a:srgbClr val="FFFFFF"/>
              </a:solidFill>
              <a:latin typeface="Arial"/>
            </a:endParaRPr>
          </a:p>
        </p:txBody>
      </p:sp>
      <p:sp>
        <p:nvSpPr>
          <p:cNvPr id="9" name="TextBox 8"/>
          <p:cNvSpPr txBox="1"/>
          <p:nvPr/>
        </p:nvSpPr>
        <p:spPr>
          <a:xfrm>
            <a:off x="1389560" y="3609898"/>
            <a:ext cx="1166213" cy="507831"/>
          </a:xfrm>
          <a:prstGeom prst="rect">
            <a:avLst/>
          </a:prstGeom>
          <a:noFill/>
        </p:spPr>
        <p:txBody>
          <a:bodyPr wrap="square" rtlCol="0">
            <a:spAutoFit/>
          </a:bodyPr>
          <a:lstStyle/>
          <a:p>
            <a:pPr fontAlgn="base">
              <a:spcBef>
                <a:spcPct val="0"/>
              </a:spcBef>
              <a:spcAft>
                <a:spcPct val="0"/>
              </a:spcAft>
            </a:pPr>
            <a:r>
              <a:rPr lang="en-US" sz="1350" b="1" dirty="0">
                <a:solidFill>
                  <a:srgbClr val="000000"/>
                </a:solidFill>
                <a:latin typeface="Arial"/>
                <a:cs typeface="Arial" charset="0"/>
              </a:rPr>
              <a:t>Improved Facilities</a:t>
            </a:r>
          </a:p>
        </p:txBody>
      </p:sp>
      <p:sp>
        <p:nvSpPr>
          <p:cNvPr id="10" name="Rectangle 9"/>
          <p:cNvSpPr/>
          <p:nvPr/>
        </p:nvSpPr>
        <p:spPr>
          <a:xfrm>
            <a:off x="1319679" y="4607720"/>
            <a:ext cx="1133127" cy="1021556"/>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fontAlgn="base">
              <a:spcBef>
                <a:spcPct val="0"/>
              </a:spcBef>
              <a:spcAft>
                <a:spcPct val="0"/>
              </a:spcAft>
            </a:pPr>
            <a:endParaRPr lang="en-US" sz="1350">
              <a:solidFill>
                <a:srgbClr val="FFFFFF"/>
              </a:solidFill>
              <a:latin typeface="Arial"/>
            </a:endParaRPr>
          </a:p>
        </p:txBody>
      </p:sp>
      <p:sp>
        <p:nvSpPr>
          <p:cNvPr id="11" name="TextBox 10"/>
          <p:cNvSpPr txBox="1"/>
          <p:nvPr/>
        </p:nvSpPr>
        <p:spPr>
          <a:xfrm>
            <a:off x="1389558" y="4739209"/>
            <a:ext cx="1214094" cy="715581"/>
          </a:xfrm>
          <a:prstGeom prst="rect">
            <a:avLst/>
          </a:prstGeom>
          <a:noFill/>
        </p:spPr>
        <p:txBody>
          <a:bodyPr wrap="square" rtlCol="0">
            <a:spAutoFit/>
          </a:bodyPr>
          <a:lstStyle/>
          <a:p>
            <a:pPr fontAlgn="base">
              <a:spcBef>
                <a:spcPct val="0"/>
              </a:spcBef>
              <a:spcAft>
                <a:spcPct val="0"/>
              </a:spcAft>
            </a:pPr>
            <a:r>
              <a:rPr lang="en-US" sz="1350" b="1" dirty="0">
                <a:solidFill>
                  <a:srgbClr val="000000"/>
                </a:solidFill>
                <a:latin typeface="Arial"/>
                <a:cs typeface="Arial" charset="0"/>
              </a:rPr>
              <a:t>Address Gender Equality</a:t>
            </a:r>
          </a:p>
        </p:txBody>
      </p:sp>
      <p:sp>
        <p:nvSpPr>
          <p:cNvPr id="12" name="Rectangle 11"/>
          <p:cNvSpPr/>
          <p:nvPr/>
        </p:nvSpPr>
        <p:spPr>
          <a:xfrm>
            <a:off x="2813365" y="1250858"/>
            <a:ext cx="1493738" cy="56757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sz="1350">
              <a:solidFill>
                <a:srgbClr val="FFFFFF"/>
              </a:solidFill>
              <a:latin typeface="Arial"/>
            </a:endParaRPr>
          </a:p>
        </p:txBody>
      </p:sp>
      <p:sp>
        <p:nvSpPr>
          <p:cNvPr id="13" name="TextBox 12"/>
          <p:cNvSpPr txBox="1"/>
          <p:nvPr/>
        </p:nvSpPr>
        <p:spPr>
          <a:xfrm>
            <a:off x="2872229" y="1354729"/>
            <a:ext cx="1287705" cy="300082"/>
          </a:xfrm>
          <a:prstGeom prst="rect">
            <a:avLst/>
          </a:prstGeom>
          <a:noFill/>
        </p:spPr>
        <p:txBody>
          <a:bodyPr wrap="square" rtlCol="0">
            <a:spAutoFit/>
          </a:bodyPr>
          <a:lstStyle/>
          <a:p>
            <a:pPr fontAlgn="base">
              <a:spcBef>
                <a:spcPct val="0"/>
              </a:spcBef>
              <a:spcAft>
                <a:spcPct val="0"/>
              </a:spcAft>
            </a:pPr>
            <a:r>
              <a:rPr lang="en-US" sz="1350" dirty="0">
                <a:solidFill>
                  <a:srgbClr val="000000"/>
                </a:solidFill>
                <a:latin typeface="Arial"/>
                <a:cs typeface="Arial" charset="0"/>
              </a:rPr>
              <a:t>Policy Reform</a:t>
            </a:r>
          </a:p>
        </p:txBody>
      </p:sp>
      <p:sp>
        <p:nvSpPr>
          <p:cNvPr id="14" name="Rectangle 13"/>
          <p:cNvSpPr/>
          <p:nvPr/>
        </p:nvSpPr>
        <p:spPr>
          <a:xfrm>
            <a:off x="2813365" y="1972699"/>
            <a:ext cx="1493738" cy="42148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dirty="0">
                <a:solidFill>
                  <a:srgbClr val="000000"/>
                </a:solidFill>
                <a:latin typeface="Arial"/>
              </a:rPr>
              <a:t>Community </a:t>
            </a:r>
            <a:r>
              <a:rPr lang="en-US" sz="1350" dirty="0" err="1">
                <a:solidFill>
                  <a:srgbClr val="000000"/>
                </a:solidFill>
                <a:latin typeface="Arial"/>
              </a:rPr>
              <a:t>mobilisation</a:t>
            </a:r>
            <a:endParaRPr lang="en-US" sz="1350" dirty="0">
              <a:solidFill>
                <a:srgbClr val="000000"/>
              </a:solidFill>
              <a:latin typeface="Arial"/>
            </a:endParaRPr>
          </a:p>
        </p:txBody>
      </p:sp>
      <p:sp>
        <p:nvSpPr>
          <p:cNvPr id="15" name="Rectangle 14"/>
          <p:cNvSpPr/>
          <p:nvPr/>
        </p:nvSpPr>
        <p:spPr>
          <a:xfrm>
            <a:off x="2813365" y="2451328"/>
            <a:ext cx="1493738" cy="77867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dirty="0">
                <a:solidFill>
                  <a:srgbClr val="000000"/>
                </a:solidFill>
                <a:latin typeface="Arial"/>
              </a:rPr>
              <a:t>Policies reducing pregnancy and child marriage</a:t>
            </a:r>
          </a:p>
        </p:txBody>
      </p:sp>
      <p:sp>
        <p:nvSpPr>
          <p:cNvPr id="16" name="Rectangle 15"/>
          <p:cNvSpPr/>
          <p:nvPr/>
        </p:nvSpPr>
        <p:spPr>
          <a:xfrm>
            <a:off x="2813365" y="3468294"/>
            <a:ext cx="1493738" cy="80724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en-US" sz="1350" dirty="0">
                <a:solidFill>
                  <a:srgbClr val="000000"/>
                </a:solidFill>
                <a:latin typeface="Arial"/>
              </a:rPr>
              <a:t>Infrastructure, water and sanitation</a:t>
            </a:r>
          </a:p>
        </p:txBody>
      </p:sp>
      <p:sp>
        <p:nvSpPr>
          <p:cNvPr id="17" name="Rectangle 16"/>
          <p:cNvSpPr/>
          <p:nvPr/>
        </p:nvSpPr>
        <p:spPr>
          <a:xfrm>
            <a:off x="2813364" y="4532043"/>
            <a:ext cx="1493738" cy="41433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dirty="0">
                <a:solidFill>
                  <a:srgbClr val="000000"/>
                </a:solidFill>
                <a:latin typeface="Arial"/>
              </a:rPr>
              <a:t>Female teachers</a:t>
            </a:r>
          </a:p>
        </p:txBody>
      </p:sp>
      <p:sp>
        <p:nvSpPr>
          <p:cNvPr id="18" name="Rectangle 17"/>
          <p:cNvSpPr/>
          <p:nvPr/>
        </p:nvSpPr>
        <p:spPr>
          <a:xfrm>
            <a:off x="2813364" y="5017372"/>
            <a:ext cx="1493738" cy="41433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dirty="0">
                <a:solidFill>
                  <a:srgbClr val="000000"/>
                </a:solidFill>
                <a:latin typeface="Arial"/>
              </a:rPr>
              <a:t>Safe schools</a:t>
            </a:r>
          </a:p>
        </p:txBody>
      </p:sp>
      <p:sp>
        <p:nvSpPr>
          <p:cNvPr id="19" name="Rectangle 18"/>
          <p:cNvSpPr/>
          <p:nvPr/>
        </p:nvSpPr>
        <p:spPr>
          <a:xfrm>
            <a:off x="2813363" y="5496863"/>
            <a:ext cx="1493739" cy="41433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350" dirty="0">
                <a:solidFill>
                  <a:srgbClr val="000000"/>
                </a:solidFill>
                <a:latin typeface="Arial"/>
              </a:rPr>
              <a:t>Gender-sensitive training</a:t>
            </a:r>
          </a:p>
        </p:txBody>
      </p:sp>
      <p:sp>
        <p:nvSpPr>
          <p:cNvPr id="24" name="Rectangle 23"/>
          <p:cNvSpPr/>
          <p:nvPr/>
        </p:nvSpPr>
        <p:spPr>
          <a:xfrm>
            <a:off x="4432193" y="1250855"/>
            <a:ext cx="3620289" cy="578469"/>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GB" sz="1125" b="1" dirty="0">
                <a:solidFill>
                  <a:srgbClr val="000000"/>
                </a:solidFill>
                <a:latin typeface="Arial"/>
              </a:rPr>
              <a:t>Burkina Faso and Ethiopia </a:t>
            </a:r>
            <a:r>
              <a:rPr lang="en-GB" sz="1125" dirty="0">
                <a:solidFill>
                  <a:srgbClr val="000000"/>
                </a:solidFill>
                <a:latin typeface="Arial"/>
              </a:rPr>
              <a:t>integrated gender perspectives into education plans, with targeted interventions to close gender gaps</a:t>
            </a:r>
          </a:p>
        </p:txBody>
      </p:sp>
      <p:sp>
        <p:nvSpPr>
          <p:cNvPr id="25" name="Rectangle 24"/>
          <p:cNvSpPr/>
          <p:nvPr/>
        </p:nvSpPr>
        <p:spPr>
          <a:xfrm>
            <a:off x="4432192" y="1972698"/>
            <a:ext cx="3620289" cy="42148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125" b="1" dirty="0">
                <a:solidFill>
                  <a:srgbClr val="000000"/>
                </a:solidFill>
                <a:latin typeface="Arial"/>
              </a:rPr>
              <a:t>Tajikistan</a:t>
            </a:r>
            <a:r>
              <a:rPr lang="en-US" sz="1125" dirty="0">
                <a:solidFill>
                  <a:srgbClr val="000000"/>
                </a:solidFill>
                <a:latin typeface="Arial"/>
              </a:rPr>
              <a:t> used TV and radio campaigns to promote girls’ education</a:t>
            </a:r>
          </a:p>
        </p:txBody>
      </p:sp>
      <p:sp>
        <p:nvSpPr>
          <p:cNvPr id="26" name="Rectangle 25"/>
          <p:cNvSpPr/>
          <p:nvPr/>
        </p:nvSpPr>
        <p:spPr>
          <a:xfrm>
            <a:off x="4428512" y="2547771"/>
            <a:ext cx="3620289" cy="585788"/>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125" b="1" dirty="0">
                <a:solidFill>
                  <a:srgbClr val="000000"/>
                </a:solidFill>
                <a:latin typeface="Arial"/>
              </a:rPr>
              <a:t>Uganda</a:t>
            </a:r>
            <a:r>
              <a:rPr lang="en-US" sz="1125" dirty="0">
                <a:solidFill>
                  <a:srgbClr val="000000"/>
                </a:solidFill>
                <a:latin typeface="Arial"/>
              </a:rPr>
              <a:t> and </a:t>
            </a:r>
            <a:r>
              <a:rPr lang="en-US" sz="1125" b="1" dirty="0">
                <a:solidFill>
                  <a:srgbClr val="000000"/>
                </a:solidFill>
                <a:latin typeface="Arial"/>
              </a:rPr>
              <a:t>Zambia</a:t>
            </a:r>
            <a:r>
              <a:rPr lang="en-US" sz="1125" dirty="0">
                <a:solidFill>
                  <a:srgbClr val="000000"/>
                </a:solidFill>
                <a:latin typeface="Arial"/>
              </a:rPr>
              <a:t> encouraged young men and women to engage in responsible sexual </a:t>
            </a:r>
            <a:r>
              <a:rPr lang="en-US" sz="1125" dirty="0" err="1">
                <a:solidFill>
                  <a:srgbClr val="000000"/>
                </a:solidFill>
                <a:latin typeface="Arial"/>
              </a:rPr>
              <a:t>behaviour</a:t>
            </a:r>
            <a:r>
              <a:rPr lang="en-US" sz="1125" dirty="0">
                <a:solidFill>
                  <a:srgbClr val="000000"/>
                </a:solidFill>
                <a:latin typeface="Arial"/>
              </a:rPr>
              <a:t> and pregnancy rates fell</a:t>
            </a:r>
          </a:p>
        </p:txBody>
      </p:sp>
      <p:sp>
        <p:nvSpPr>
          <p:cNvPr id="27" name="Rectangle 26"/>
          <p:cNvSpPr/>
          <p:nvPr/>
        </p:nvSpPr>
        <p:spPr>
          <a:xfrm>
            <a:off x="4432193" y="3468294"/>
            <a:ext cx="3616608" cy="80724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GB" sz="1125" b="1" dirty="0">
                <a:solidFill>
                  <a:srgbClr val="000000"/>
                </a:solidFill>
                <a:latin typeface="Arial"/>
              </a:rPr>
              <a:t>India</a:t>
            </a:r>
            <a:r>
              <a:rPr lang="en-GB" sz="1125" dirty="0">
                <a:solidFill>
                  <a:srgbClr val="000000"/>
                </a:solidFill>
                <a:latin typeface="Arial"/>
              </a:rPr>
              <a:t> built more latrines in 2000s, which resulted in increased girls’ enrolment.</a:t>
            </a:r>
          </a:p>
        </p:txBody>
      </p:sp>
      <p:sp>
        <p:nvSpPr>
          <p:cNvPr id="28" name="Rectangle 27"/>
          <p:cNvSpPr/>
          <p:nvPr/>
        </p:nvSpPr>
        <p:spPr>
          <a:xfrm>
            <a:off x="4428514" y="4998843"/>
            <a:ext cx="3568780" cy="432866"/>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125" b="1" dirty="0">
                <a:solidFill>
                  <a:srgbClr val="000000"/>
                </a:solidFill>
                <a:latin typeface="Arial"/>
              </a:rPr>
              <a:t>Brazil </a:t>
            </a:r>
            <a:r>
              <a:rPr lang="en-US" sz="1125" dirty="0">
                <a:solidFill>
                  <a:srgbClr val="000000"/>
                </a:solidFill>
                <a:latin typeface="Arial"/>
              </a:rPr>
              <a:t>worked with men and boys to promote non-violence and reflect on gender norms </a:t>
            </a:r>
          </a:p>
        </p:txBody>
      </p:sp>
      <p:sp>
        <p:nvSpPr>
          <p:cNvPr id="29" name="Rectangle 28"/>
          <p:cNvSpPr/>
          <p:nvPr/>
        </p:nvSpPr>
        <p:spPr>
          <a:xfrm>
            <a:off x="4428514" y="4530368"/>
            <a:ext cx="3568780" cy="432866"/>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125" b="1" dirty="0">
                <a:solidFill>
                  <a:srgbClr val="000000"/>
                </a:solidFill>
                <a:latin typeface="Arial"/>
              </a:rPr>
              <a:t>Afghanistan </a:t>
            </a:r>
            <a:r>
              <a:rPr lang="en-US" sz="1125" dirty="0">
                <a:solidFill>
                  <a:srgbClr val="000000"/>
                </a:solidFill>
                <a:latin typeface="Arial"/>
              </a:rPr>
              <a:t>tripled the number of female teachers</a:t>
            </a:r>
          </a:p>
        </p:txBody>
      </p:sp>
      <p:sp>
        <p:nvSpPr>
          <p:cNvPr id="30" name="Rectangle 29"/>
          <p:cNvSpPr/>
          <p:nvPr/>
        </p:nvSpPr>
        <p:spPr>
          <a:xfrm>
            <a:off x="4428514" y="5431709"/>
            <a:ext cx="3568780" cy="569044"/>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125" dirty="0">
                <a:solidFill>
                  <a:srgbClr val="000000"/>
                </a:solidFill>
                <a:latin typeface="Arial"/>
              </a:rPr>
              <a:t>The </a:t>
            </a:r>
            <a:r>
              <a:rPr lang="en-US" sz="1125" b="1" dirty="0">
                <a:solidFill>
                  <a:srgbClr val="000000"/>
                </a:solidFill>
                <a:latin typeface="Arial"/>
              </a:rPr>
              <a:t>Forum for African Women Educationalists </a:t>
            </a:r>
            <a:r>
              <a:rPr lang="en-US" sz="1125" dirty="0">
                <a:solidFill>
                  <a:srgbClr val="000000"/>
                </a:solidFill>
                <a:latin typeface="Arial"/>
              </a:rPr>
              <a:t>carried out gender-sensitive training for over 6600 teachers since 2005 </a:t>
            </a:r>
          </a:p>
        </p:txBody>
      </p:sp>
      <p:cxnSp>
        <p:nvCxnSpPr>
          <p:cNvPr id="20" name="Straight Arrow Connector 19"/>
          <p:cNvCxnSpPr>
            <a:endCxn id="14" idx="1"/>
          </p:cNvCxnSpPr>
          <p:nvPr/>
        </p:nvCxnSpPr>
        <p:spPr>
          <a:xfrm flipV="1">
            <a:off x="2452809" y="2183440"/>
            <a:ext cx="360557" cy="26789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endCxn id="15" idx="1"/>
          </p:cNvCxnSpPr>
          <p:nvPr/>
        </p:nvCxnSpPr>
        <p:spPr>
          <a:xfrm>
            <a:off x="2452809" y="2554916"/>
            <a:ext cx="360557" cy="28574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2473305" y="1546979"/>
            <a:ext cx="330074"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endCxn id="16" idx="1"/>
          </p:cNvCxnSpPr>
          <p:nvPr/>
        </p:nvCxnSpPr>
        <p:spPr>
          <a:xfrm>
            <a:off x="2474616" y="3871914"/>
            <a:ext cx="338749"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flipV="1">
            <a:off x="2434413" y="4759687"/>
            <a:ext cx="360557" cy="26789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endCxn id="18" idx="1"/>
          </p:cNvCxnSpPr>
          <p:nvPr/>
        </p:nvCxnSpPr>
        <p:spPr>
          <a:xfrm>
            <a:off x="2464896" y="5215273"/>
            <a:ext cx="348469" cy="9266"/>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a:endCxn id="19" idx="1"/>
          </p:cNvCxnSpPr>
          <p:nvPr/>
        </p:nvCxnSpPr>
        <p:spPr>
          <a:xfrm>
            <a:off x="2474614" y="5431709"/>
            <a:ext cx="338748" cy="272323"/>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7826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61787" y="1248041"/>
            <a:ext cx="6751850" cy="369332"/>
          </a:xfrm>
          <a:prstGeom prst="rect">
            <a:avLst/>
          </a:prstGeom>
          <a:noFill/>
        </p:spPr>
        <p:txBody>
          <a:bodyPr wrap="square" rtlCol="0">
            <a:spAutoFit/>
          </a:bodyPr>
          <a:lstStyle/>
          <a:p>
            <a:pPr algn="ctr" fontAlgn="base">
              <a:spcBef>
                <a:spcPct val="0"/>
              </a:spcBef>
              <a:spcAft>
                <a:spcPct val="0"/>
              </a:spcAft>
            </a:pPr>
            <a:r>
              <a:rPr lang="en-GB" b="1" i="1" dirty="0">
                <a:solidFill>
                  <a:srgbClr val="D60093"/>
                </a:solidFill>
                <a:latin typeface="Calibri" panose="020F0502020204030204" pitchFamily="34" charset="0"/>
                <a:cs typeface="Arial" charset="0"/>
              </a:rPr>
              <a:t>Aid to education fell by US$1.3 billion </a:t>
            </a:r>
            <a:r>
              <a:rPr lang="en-GB" b="1" i="1" dirty="0">
                <a:solidFill>
                  <a:srgbClr val="004454"/>
                </a:solidFill>
                <a:latin typeface="Calibri" panose="020F0502020204030204" pitchFamily="34" charset="0"/>
                <a:cs typeface="Arial" charset="0"/>
              </a:rPr>
              <a:t>between 2010 and 2012</a:t>
            </a:r>
          </a:p>
        </p:txBody>
      </p:sp>
      <p:sp>
        <p:nvSpPr>
          <p:cNvPr id="5" name="TextBox 4"/>
          <p:cNvSpPr txBox="1"/>
          <p:nvPr/>
        </p:nvSpPr>
        <p:spPr>
          <a:xfrm>
            <a:off x="1352139" y="849275"/>
            <a:ext cx="6661497" cy="415498"/>
          </a:xfrm>
          <a:prstGeom prst="rect">
            <a:avLst/>
          </a:prstGeom>
          <a:noFill/>
        </p:spPr>
        <p:txBody>
          <a:bodyPr wrap="square" rtlCol="0">
            <a:spAutoFit/>
          </a:bodyPr>
          <a:lstStyle/>
          <a:p>
            <a:pPr fontAlgn="base">
              <a:spcBef>
                <a:spcPct val="0"/>
              </a:spcBef>
              <a:spcAft>
                <a:spcPct val="0"/>
              </a:spcAft>
            </a:pPr>
            <a:r>
              <a:rPr lang="en-US" sz="2100" dirty="0">
                <a:solidFill>
                  <a:srgbClr val="FFFFFF"/>
                </a:solidFill>
                <a:latin typeface="Calibri" panose="020F0502020204030204" pitchFamily="34" charset="0"/>
                <a:cs typeface="Arial" charset="0"/>
              </a:rPr>
              <a:t>International Aid: Donors did not keep their promise </a:t>
            </a:r>
            <a:endParaRPr lang="en-GB" sz="2100" dirty="0">
              <a:solidFill>
                <a:srgbClr val="000000"/>
              </a:solidFill>
              <a:latin typeface="Calibri" panose="020F0502020204030204" pitchFamily="34" charset="0"/>
              <a:cs typeface="Arial" charset="0"/>
            </a:endParaRPr>
          </a:p>
        </p:txBody>
      </p:sp>
      <p:sp>
        <p:nvSpPr>
          <p:cNvPr id="6" name="AutoShape 4" hidden="1"/>
          <p:cNvSpPr>
            <a:spLocks noChangeAspect="1" noChangeArrowheads="1" noTextEdit="1"/>
          </p:cNvSpPr>
          <p:nvPr/>
        </p:nvSpPr>
        <p:spPr bwMode="auto">
          <a:xfrm>
            <a:off x="1459437" y="2477694"/>
            <a:ext cx="6254564" cy="2863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7" name="Rectangle 6" hidden="1"/>
          <p:cNvSpPr>
            <a:spLocks noChangeArrowheads="1"/>
          </p:cNvSpPr>
          <p:nvPr/>
        </p:nvSpPr>
        <p:spPr bwMode="auto">
          <a:xfrm>
            <a:off x="1458211" y="2477694"/>
            <a:ext cx="6257017" cy="286345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8" name="Rectangle 7" hidden="1"/>
          <p:cNvSpPr>
            <a:spLocks noChangeArrowheads="1"/>
          </p:cNvSpPr>
          <p:nvPr/>
        </p:nvSpPr>
        <p:spPr bwMode="auto">
          <a:xfrm>
            <a:off x="1851878" y="2589610"/>
            <a:ext cx="4027449" cy="249912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7" name="Freeform 16" hidden="1"/>
          <p:cNvSpPr>
            <a:spLocks/>
          </p:cNvSpPr>
          <p:nvPr/>
        </p:nvSpPr>
        <p:spPr bwMode="auto">
          <a:xfrm>
            <a:off x="1994140" y="3901678"/>
            <a:ext cx="79715" cy="70247"/>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grpSp>
        <p:nvGrpSpPr>
          <p:cNvPr id="12371" name="Group 12370"/>
          <p:cNvGrpSpPr/>
          <p:nvPr/>
        </p:nvGrpSpPr>
        <p:grpSpPr>
          <a:xfrm>
            <a:off x="1775842" y="2146525"/>
            <a:ext cx="3842922" cy="1478756"/>
            <a:chOff x="1211263" y="2181225"/>
            <a:chExt cx="4974488" cy="1971675"/>
          </a:xfrm>
        </p:grpSpPr>
        <p:sp>
          <p:nvSpPr>
            <p:cNvPr id="18" name="Freeform 17"/>
            <p:cNvSpPr>
              <a:spLocks/>
            </p:cNvSpPr>
            <p:nvPr/>
          </p:nvSpPr>
          <p:spPr bwMode="auto">
            <a:xfrm>
              <a:off x="1235075" y="40592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grpSp>
          <p:nvGrpSpPr>
            <p:cNvPr id="12369" name="Group 12368"/>
            <p:cNvGrpSpPr/>
            <p:nvPr/>
          </p:nvGrpSpPr>
          <p:grpSpPr>
            <a:xfrm>
              <a:off x="1211263" y="2181225"/>
              <a:ext cx="4974488" cy="1941513"/>
              <a:chOff x="1211263" y="2181225"/>
              <a:chExt cx="4974488" cy="1941513"/>
            </a:xfrm>
          </p:grpSpPr>
          <p:sp>
            <p:nvSpPr>
              <p:cNvPr id="16" name="Freeform 15"/>
              <p:cNvSpPr>
                <a:spLocks/>
              </p:cNvSpPr>
              <p:nvPr/>
            </p:nvSpPr>
            <p:spPr bwMode="auto">
              <a:xfrm>
                <a:off x="1270000" y="2316163"/>
                <a:ext cx="4775200" cy="1806575"/>
              </a:xfrm>
              <a:custGeom>
                <a:avLst/>
                <a:gdLst>
                  <a:gd name="T0" fmla="*/ 26 w 21344"/>
                  <a:gd name="T1" fmla="*/ 8794 h 8921"/>
                  <a:gd name="T2" fmla="*/ 2146 w 21344"/>
                  <a:gd name="T3" fmla="*/ 6306 h 8921"/>
                  <a:gd name="T4" fmla="*/ 2188 w 21344"/>
                  <a:gd name="T5" fmla="*/ 6281 h 8921"/>
                  <a:gd name="T6" fmla="*/ 4300 w 21344"/>
                  <a:gd name="T7" fmla="*/ 5921 h 8921"/>
                  <a:gd name="T8" fmla="*/ 4279 w 21344"/>
                  <a:gd name="T9" fmla="*/ 5929 h 8921"/>
                  <a:gd name="T10" fmla="*/ 6399 w 21344"/>
                  <a:gd name="T11" fmla="*/ 4833 h 8921"/>
                  <a:gd name="T12" fmla="*/ 8514 w 21344"/>
                  <a:gd name="T13" fmla="*/ 3500 h 8921"/>
                  <a:gd name="T14" fmla="*/ 10636 w 21344"/>
                  <a:gd name="T15" fmla="*/ 2266 h 8921"/>
                  <a:gd name="T16" fmla="*/ 10680 w 21344"/>
                  <a:gd name="T17" fmla="*/ 2257 h 8921"/>
                  <a:gd name="T18" fmla="*/ 12800 w 21344"/>
                  <a:gd name="T19" fmla="*/ 2473 h 8921"/>
                  <a:gd name="T20" fmla="*/ 12738 w 21344"/>
                  <a:gd name="T21" fmla="*/ 2497 h 8921"/>
                  <a:gd name="T22" fmla="*/ 14850 w 21344"/>
                  <a:gd name="T23" fmla="*/ 89 h 8921"/>
                  <a:gd name="T24" fmla="*/ 14902 w 21344"/>
                  <a:gd name="T25" fmla="*/ 65 h 8921"/>
                  <a:gd name="T26" fmla="*/ 17022 w 21344"/>
                  <a:gd name="T27" fmla="*/ 1 h 8921"/>
                  <a:gd name="T28" fmla="*/ 17056 w 21344"/>
                  <a:gd name="T29" fmla="*/ 8 h 8921"/>
                  <a:gd name="T30" fmla="*/ 19176 w 21344"/>
                  <a:gd name="T31" fmla="*/ 1048 h 8921"/>
                  <a:gd name="T32" fmla="*/ 19162 w 21344"/>
                  <a:gd name="T33" fmla="*/ 1043 h 8921"/>
                  <a:gd name="T34" fmla="*/ 21282 w 21344"/>
                  <a:gd name="T35" fmla="*/ 1563 h 8921"/>
                  <a:gd name="T36" fmla="*/ 21334 w 21344"/>
                  <a:gd name="T37" fmla="*/ 1650 h 8921"/>
                  <a:gd name="T38" fmla="*/ 21247 w 21344"/>
                  <a:gd name="T39" fmla="*/ 1702 h 8921"/>
                  <a:gd name="T40" fmla="*/ 19127 w 21344"/>
                  <a:gd name="T41" fmla="*/ 1182 h 8921"/>
                  <a:gd name="T42" fmla="*/ 19113 w 21344"/>
                  <a:gd name="T43" fmla="*/ 1177 h 8921"/>
                  <a:gd name="T44" fmla="*/ 16993 w 21344"/>
                  <a:gd name="T45" fmla="*/ 137 h 8921"/>
                  <a:gd name="T46" fmla="*/ 17027 w 21344"/>
                  <a:gd name="T47" fmla="*/ 144 h 8921"/>
                  <a:gd name="T48" fmla="*/ 14907 w 21344"/>
                  <a:gd name="T49" fmla="*/ 208 h 8921"/>
                  <a:gd name="T50" fmla="*/ 14959 w 21344"/>
                  <a:gd name="T51" fmla="*/ 184 h 8921"/>
                  <a:gd name="T52" fmla="*/ 12847 w 21344"/>
                  <a:gd name="T53" fmla="*/ 2592 h 8921"/>
                  <a:gd name="T54" fmla="*/ 12785 w 21344"/>
                  <a:gd name="T55" fmla="*/ 2616 h 8921"/>
                  <a:gd name="T56" fmla="*/ 10665 w 21344"/>
                  <a:gd name="T57" fmla="*/ 2400 h 8921"/>
                  <a:gd name="T58" fmla="*/ 10709 w 21344"/>
                  <a:gd name="T59" fmla="*/ 2391 h 8921"/>
                  <a:gd name="T60" fmla="*/ 8591 w 21344"/>
                  <a:gd name="T61" fmla="*/ 3621 h 8921"/>
                  <a:gd name="T62" fmla="*/ 6466 w 21344"/>
                  <a:gd name="T63" fmla="*/ 4960 h 8921"/>
                  <a:gd name="T64" fmla="*/ 4346 w 21344"/>
                  <a:gd name="T65" fmla="*/ 6056 h 8921"/>
                  <a:gd name="T66" fmla="*/ 4325 w 21344"/>
                  <a:gd name="T67" fmla="*/ 6063 h 8921"/>
                  <a:gd name="T68" fmla="*/ 2213 w 21344"/>
                  <a:gd name="T69" fmla="*/ 6423 h 8921"/>
                  <a:gd name="T70" fmla="*/ 2255 w 21344"/>
                  <a:gd name="T71" fmla="*/ 6399 h 8921"/>
                  <a:gd name="T72" fmla="*/ 135 w 21344"/>
                  <a:gd name="T73" fmla="*/ 8887 h 8921"/>
                  <a:gd name="T74" fmla="*/ 34 w 21344"/>
                  <a:gd name="T75" fmla="*/ 8895 h 8921"/>
                  <a:gd name="T76" fmla="*/ 26 w 21344"/>
                  <a:gd name="T77" fmla="*/ 8794 h 89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1344" h="8921">
                    <a:moveTo>
                      <a:pt x="26" y="8794"/>
                    </a:moveTo>
                    <a:lnTo>
                      <a:pt x="2146" y="6306"/>
                    </a:lnTo>
                    <a:cubicBezTo>
                      <a:pt x="2157" y="6293"/>
                      <a:pt x="2172" y="6284"/>
                      <a:pt x="2188" y="6281"/>
                    </a:cubicBezTo>
                    <a:lnTo>
                      <a:pt x="4300" y="5921"/>
                    </a:lnTo>
                    <a:lnTo>
                      <a:pt x="4279" y="5929"/>
                    </a:lnTo>
                    <a:lnTo>
                      <a:pt x="6399" y="4833"/>
                    </a:lnTo>
                    <a:lnTo>
                      <a:pt x="8514" y="3500"/>
                    </a:lnTo>
                    <a:lnTo>
                      <a:pt x="10636" y="2266"/>
                    </a:lnTo>
                    <a:cubicBezTo>
                      <a:pt x="10649" y="2259"/>
                      <a:pt x="10665" y="2255"/>
                      <a:pt x="10680" y="2257"/>
                    </a:cubicBezTo>
                    <a:lnTo>
                      <a:pt x="12800" y="2473"/>
                    </a:lnTo>
                    <a:lnTo>
                      <a:pt x="12738" y="2497"/>
                    </a:lnTo>
                    <a:lnTo>
                      <a:pt x="14850" y="89"/>
                    </a:lnTo>
                    <a:cubicBezTo>
                      <a:pt x="14864" y="74"/>
                      <a:pt x="14882" y="65"/>
                      <a:pt x="14902" y="65"/>
                    </a:cubicBezTo>
                    <a:lnTo>
                      <a:pt x="17022" y="1"/>
                    </a:lnTo>
                    <a:cubicBezTo>
                      <a:pt x="17034" y="0"/>
                      <a:pt x="17046" y="3"/>
                      <a:pt x="17056" y="8"/>
                    </a:cubicBezTo>
                    <a:lnTo>
                      <a:pt x="19176" y="1048"/>
                    </a:lnTo>
                    <a:lnTo>
                      <a:pt x="19162" y="1043"/>
                    </a:lnTo>
                    <a:lnTo>
                      <a:pt x="21282" y="1563"/>
                    </a:lnTo>
                    <a:cubicBezTo>
                      <a:pt x="21320" y="1572"/>
                      <a:pt x="21344" y="1611"/>
                      <a:pt x="21334" y="1650"/>
                    </a:cubicBezTo>
                    <a:cubicBezTo>
                      <a:pt x="21325" y="1688"/>
                      <a:pt x="21286" y="1712"/>
                      <a:pt x="21247" y="1702"/>
                    </a:cubicBezTo>
                    <a:lnTo>
                      <a:pt x="19127" y="1182"/>
                    </a:lnTo>
                    <a:cubicBezTo>
                      <a:pt x="19122" y="1181"/>
                      <a:pt x="19117" y="1179"/>
                      <a:pt x="19113" y="1177"/>
                    </a:cubicBezTo>
                    <a:lnTo>
                      <a:pt x="16993" y="137"/>
                    </a:lnTo>
                    <a:lnTo>
                      <a:pt x="17027" y="144"/>
                    </a:lnTo>
                    <a:lnTo>
                      <a:pt x="14907" y="208"/>
                    </a:lnTo>
                    <a:lnTo>
                      <a:pt x="14959" y="184"/>
                    </a:lnTo>
                    <a:lnTo>
                      <a:pt x="12847" y="2592"/>
                    </a:lnTo>
                    <a:cubicBezTo>
                      <a:pt x="12831" y="2609"/>
                      <a:pt x="12808" y="2618"/>
                      <a:pt x="12785" y="2616"/>
                    </a:cubicBezTo>
                    <a:lnTo>
                      <a:pt x="10665" y="2400"/>
                    </a:lnTo>
                    <a:lnTo>
                      <a:pt x="10709" y="2391"/>
                    </a:lnTo>
                    <a:lnTo>
                      <a:pt x="8591" y="3621"/>
                    </a:lnTo>
                    <a:lnTo>
                      <a:pt x="6466" y="4960"/>
                    </a:lnTo>
                    <a:lnTo>
                      <a:pt x="4346" y="6056"/>
                    </a:lnTo>
                    <a:cubicBezTo>
                      <a:pt x="4339" y="6060"/>
                      <a:pt x="4332" y="6062"/>
                      <a:pt x="4325" y="6063"/>
                    </a:cubicBezTo>
                    <a:lnTo>
                      <a:pt x="2213" y="6423"/>
                    </a:lnTo>
                    <a:lnTo>
                      <a:pt x="2255" y="6399"/>
                    </a:lnTo>
                    <a:lnTo>
                      <a:pt x="135" y="8887"/>
                    </a:lnTo>
                    <a:cubicBezTo>
                      <a:pt x="109" y="8917"/>
                      <a:pt x="64" y="8921"/>
                      <a:pt x="34" y="8895"/>
                    </a:cubicBezTo>
                    <a:cubicBezTo>
                      <a:pt x="4" y="8869"/>
                      <a:pt x="0" y="8824"/>
                      <a:pt x="26" y="8794"/>
                    </a:cubicBezTo>
                    <a:close/>
                  </a:path>
                </a:pathLst>
              </a:custGeom>
              <a:solidFill>
                <a:srgbClr val="632523"/>
              </a:solidFill>
              <a:ln w="1588" cap="flat">
                <a:solidFill>
                  <a:srgbClr val="632523"/>
                </a:solidFill>
                <a:prstDash val="solid"/>
                <a:bevel/>
                <a:headEnd/>
                <a:tailEnd/>
              </a:ln>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9" name="Freeform 18"/>
              <p:cNvSpPr>
                <a:spLocks/>
              </p:cNvSpPr>
              <p:nvPr/>
            </p:nvSpPr>
            <p:spPr bwMode="auto">
              <a:xfrm>
                <a:off x="1708150" y="3556000"/>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0" name="Freeform 19"/>
              <p:cNvSpPr>
                <a:spLocks/>
              </p:cNvSpPr>
              <p:nvPr/>
            </p:nvSpPr>
            <p:spPr bwMode="auto">
              <a:xfrm>
                <a:off x="1708150" y="3556000"/>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1" name="Freeform 20"/>
              <p:cNvSpPr>
                <a:spLocks/>
              </p:cNvSpPr>
              <p:nvPr/>
            </p:nvSpPr>
            <p:spPr bwMode="auto">
              <a:xfrm>
                <a:off x="2182813" y="3481388"/>
                <a:ext cx="104775" cy="93662"/>
              </a:xfrm>
              <a:custGeom>
                <a:avLst/>
                <a:gdLst>
                  <a:gd name="T0" fmla="*/ 33 w 66"/>
                  <a:gd name="T1" fmla="*/ 0 h 59"/>
                  <a:gd name="T2" fmla="*/ 66 w 66"/>
                  <a:gd name="T3" fmla="*/ 30 h 59"/>
                  <a:gd name="T4" fmla="*/ 33 w 66"/>
                  <a:gd name="T5" fmla="*/ 59 h 59"/>
                  <a:gd name="T6" fmla="*/ 0 w 66"/>
                  <a:gd name="T7" fmla="*/ 30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2" name="Freeform 21"/>
              <p:cNvSpPr>
                <a:spLocks/>
              </p:cNvSpPr>
              <p:nvPr/>
            </p:nvSpPr>
            <p:spPr bwMode="auto">
              <a:xfrm>
                <a:off x="2182813" y="3481388"/>
                <a:ext cx="104775" cy="93662"/>
              </a:xfrm>
              <a:custGeom>
                <a:avLst/>
                <a:gdLst>
                  <a:gd name="T0" fmla="*/ 33 w 66"/>
                  <a:gd name="T1" fmla="*/ 0 h 59"/>
                  <a:gd name="T2" fmla="*/ 66 w 66"/>
                  <a:gd name="T3" fmla="*/ 30 h 59"/>
                  <a:gd name="T4" fmla="*/ 33 w 66"/>
                  <a:gd name="T5" fmla="*/ 59 h 59"/>
                  <a:gd name="T6" fmla="*/ 0 w 66"/>
                  <a:gd name="T7" fmla="*/ 30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3" name="Freeform 22"/>
              <p:cNvSpPr>
                <a:spLocks/>
              </p:cNvSpPr>
              <p:nvPr/>
            </p:nvSpPr>
            <p:spPr bwMode="auto">
              <a:xfrm>
                <a:off x="2657475" y="32607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4" name="Freeform 23"/>
              <p:cNvSpPr>
                <a:spLocks/>
              </p:cNvSpPr>
              <p:nvPr/>
            </p:nvSpPr>
            <p:spPr bwMode="auto">
              <a:xfrm>
                <a:off x="2657475" y="32607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5" name="Freeform 24"/>
              <p:cNvSpPr>
                <a:spLocks/>
              </p:cNvSpPr>
              <p:nvPr/>
            </p:nvSpPr>
            <p:spPr bwMode="auto">
              <a:xfrm>
                <a:off x="3132138" y="2990850"/>
                <a:ext cx="103188" cy="93662"/>
              </a:xfrm>
              <a:custGeom>
                <a:avLst/>
                <a:gdLst>
                  <a:gd name="T0" fmla="*/ 33 w 65"/>
                  <a:gd name="T1" fmla="*/ 0 h 59"/>
                  <a:gd name="T2" fmla="*/ 65 w 65"/>
                  <a:gd name="T3" fmla="*/ 29 h 59"/>
                  <a:gd name="T4" fmla="*/ 33 w 65"/>
                  <a:gd name="T5" fmla="*/ 59 h 59"/>
                  <a:gd name="T6" fmla="*/ 0 w 65"/>
                  <a:gd name="T7" fmla="*/ 29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6" name="Freeform 25"/>
              <p:cNvSpPr>
                <a:spLocks/>
              </p:cNvSpPr>
              <p:nvPr/>
            </p:nvSpPr>
            <p:spPr bwMode="auto">
              <a:xfrm>
                <a:off x="3132138" y="2990850"/>
                <a:ext cx="103188" cy="93662"/>
              </a:xfrm>
              <a:custGeom>
                <a:avLst/>
                <a:gdLst>
                  <a:gd name="T0" fmla="*/ 33 w 65"/>
                  <a:gd name="T1" fmla="*/ 0 h 59"/>
                  <a:gd name="T2" fmla="*/ 65 w 65"/>
                  <a:gd name="T3" fmla="*/ 29 h 59"/>
                  <a:gd name="T4" fmla="*/ 33 w 65"/>
                  <a:gd name="T5" fmla="*/ 59 h 59"/>
                  <a:gd name="T6" fmla="*/ 0 w 65"/>
                  <a:gd name="T7" fmla="*/ 29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7" name="Freeform 26"/>
              <p:cNvSpPr>
                <a:spLocks/>
              </p:cNvSpPr>
              <p:nvPr/>
            </p:nvSpPr>
            <p:spPr bwMode="auto">
              <a:xfrm>
                <a:off x="3603625" y="274161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8" name="Freeform 27"/>
              <p:cNvSpPr>
                <a:spLocks/>
              </p:cNvSpPr>
              <p:nvPr/>
            </p:nvSpPr>
            <p:spPr bwMode="auto">
              <a:xfrm>
                <a:off x="3603625" y="274161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29" name="Freeform 28"/>
              <p:cNvSpPr>
                <a:spLocks/>
              </p:cNvSpPr>
              <p:nvPr/>
            </p:nvSpPr>
            <p:spPr bwMode="auto">
              <a:xfrm>
                <a:off x="4078288" y="278288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30" name="Freeform 29"/>
              <p:cNvSpPr>
                <a:spLocks/>
              </p:cNvSpPr>
              <p:nvPr/>
            </p:nvSpPr>
            <p:spPr bwMode="auto">
              <a:xfrm>
                <a:off x="4078288" y="278288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31" name="Freeform 30"/>
              <p:cNvSpPr>
                <a:spLocks/>
              </p:cNvSpPr>
              <p:nvPr/>
            </p:nvSpPr>
            <p:spPr bwMode="auto">
              <a:xfrm>
                <a:off x="4552950" y="22955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88" name="Freeform 31"/>
              <p:cNvSpPr>
                <a:spLocks/>
              </p:cNvSpPr>
              <p:nvPr/>
            </p:nvSpPr>
            <p:spPr bwMode="auto">
              <a:xfrm>
                <a:off x="4552950" y="22955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89" name="Freeform 32"/>
              <p:cNvSpPr>
                <a:spLocks/>
              </p:cNvSpPr>
              <p:nvPr/>
            </p:nvSpPr>
            <p:spPr bwMode="auto">
              <a:xfrm>
                <a:off x="5027613" y="22828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91" name="Freeform 33"/>
              <p:cNvSpPr>
                <a:spLocks/>
              </p:cNvSpPr>
              <p:nvPr/>
            </p:nvSpPr>
            <p:spPr bwMode="auto">
              <a:xfrm>
                <a:off x="5027613" y="22828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92" name="Freeform 34"/>
              <p:cNvSpPr>
                <a:spLocks/>
              </p:cNvSpPr>
              <p:nvPr/>
            </p:nvSpPr>
            <p:spPr bwMode="auto">
              <a:xfrm>
                <a:off x="5500688" y="249396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93" name="Freeform 35"/>
              <p:cNvSpPr>
                <a:spLocks/>
              </p:cNvSpPr>
              <p:nvPr/>
            </p:nvSpPr>
            <p:spPr bwMode="auto">
              <a:xfrm>
                <a:off x="5500688" y="249396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94" name="Freeform 36"/>
              <p:cNvSpPr>
                <a:spLocks/>
              </p:cNvSpPr>
              <p:nvPr/>
            </p:nvSpPr>
            <p:spPr bwMode="auto">
              <a:xfrm>
                <a:off x="5973763" y="25987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95" name="Freeform 37"/>
              <p:cNvSpPr>
                <a:spLocks/>
              </p:cNvSpPr>
              <p:nvPr/>
            </p:nvSpPr>
            <p:spPr bwMode="auto">
              <a:xfrm>
                <a:off x="5973763" y="25987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329" name="Rectangle 71"/>
              <p:cNvSpPr>
                <a:spLocks noChangeArrowheads="1"/>
              </p:cNvSpPr>
              <p:nvPr/>
            </p:nvSpPr>
            <p:spPr bwMode="auto">
              <a:xfrm>
                <a:off x="1211263" y="3835399"/>
                <a:ext cx="20542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6.5 </a:t>
                </a:r>
                <a:endParaRPr lang="en-US" altLang="en-US" sz="1350">
                  <a:solidFill>
                    <a:srgbClr val="000000"/>
                  </a:solidFill>
                </a:endParaRPr>
              </a:p>
            </p:txBody>
          </p:sp>
          <p:sp>
            <p:nvSpPr>
              <p:cNvPr id="12330" name="Rectangle 72"/>
              <p:cNvSpPr>
                <a:spLocks noChangeArrowheads="1"/>
              </p:cNvSpPr>
              <p:nvPr/>
            </p:nvSpPr>
            <p:spPr bwMode="auto">
              <a:xfrm>
                <a:off x="1684338" y="3330575"/>
                <a:ext cx="20542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8.6 </a:t>
                </a:r>
                <a:endParaRPr lang="en-US" altLang="en-US" sz="1350">
                  <a:solidFill>
                    <a:srgbClr val="000000"/>
                  </a:solidFill>
                </a:endParaRPr>
              </a:p>
            </p:txBody>
          </p:sp>
          <p:sp>
            <p:nvSpPr>
              <p:cNvPr id="12331" name="Rectangle 73"/>
              <p:cNvSpPr>
                <a:spLocks noChangeArrowheads="1"/>
              </p:cNvSpPr>
              <p:nvPr/>
            </p:nvSpPr>
            <p:spPr bwMode="auto">
              <a:xfrm>
                <a:off x="2159001" y="3257550"/>
                <a:ext cx="20542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8.9 </a:t>
                </a:r>
                <a:endParaRPr lang="en-US" altLang="en-US" sz="1350">
                  <a:solidFill>
                    <a:srgbClr val="000000"/>
                  </a:solidFill>
                </a:endParaRPr>
              </a:p>
            </p:txBody>
          </p:sp>
          <p:sp>
            <p:nvSpPr>
              <p:cNvPr id="12332" name="Rectangle 74"/>
              <p:cNvSpPr>
                <a:spLocks noChangeArrowheads="1"/>
              </p:cNvSpPr>
              <p:nvPr/>
            </p:nvSpPr>
            <p:spPr bwMode="auto">
              <a:xfrm>
                <a:off x="2632075" y="3036888"/>
                <a:ext cx="20542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9.8 </a:t>
                </a:r>
                <a:endParaRPr lang="en-US" altLang="en-US" sz="1350">
                  <a:solidFill>
                    <a:srgbClr val="000000"/>
                  </a:solidFill>
                </a:endParaRPr>
              </a:p>
            </p:txBody>
          </p:sp>
          <p:sp>
            <p:nvSpPr>
              <p:cNvPr id="12333" name="Rectangle 75"/>
              <p:cNvSpPr>
                <a:spLocks noChangeArrowheads="1"/>
              </p:cNvSpPr>
              <p:nvPr/>
            </p:nvSpPr>
            <p:spPr bwMode="auto">
              <a:xfrm>
                <a:off x="3068638" y="2767013"/>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10.9 </a:t>
                </a:r>
                <a:endParaRPr lang="en-US" altLang="en-US" sz="1350">
                  <a:solidFill>
                    <a:srgbClr val="000000"/>
                  </a:solidFill>
                </a:endParaRPr>
              </a:p>
            </p:txBody>
          </p:sp>
          <p:sp>
            <p:nvSpPr>
              <p:cNvPr id="12334" name="Rectangle 76"/>
              <p:cNvSpPr>
                <a:spLocks noChangeArrowheads="1"/>
              </p:cNvSpPr>
              <p:nvPr/>
            </p:nvSpPr>
            <p:spPr bwMode="auto">
              <a:xfrm>
                <a:off x="3543299" y="2516188"/>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12.0 </a:t>
                </a:r>
                <a:endParaRPr lang="en-US" altLang="en-US" sz="1350">
                  <a:solidFill>
                    <a:srgbClr val="000000"/>
                  </a:solidFill>
                </a:endParaRPr>
              </a:p>
            </p:txBody>
          </p:sp>
          <p:sp>
            <p:nvSpPr>
              <p:cNvPr id="12335" name="Rectangle 77"/>
              <p:cNvSpPr>
                <a:spLocks noChangeArrowheads="1"/>
              </p:cNvSpPr>
              <p:nvPr/>
            </p:nvSpPr>
            <p:spPr bwMode="auto">
              <a:xfrm>
                <a:off x="4016375" y="2559050"/>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11.8 </a:t>
                </a:r>
                <a:endParaRPr lang="en-US" altLang="en-US" sz="1350">
                  <a:solidFill>
                    <a:srgbClr val="000000"/>
                  </a:solidFill>
                </a:endParaRPr>
              </a:p>
            </p:txBody>
          </p:sp>
          <p:sp>
            <p:nvSpPr>
              <p:cNvPr id="12336" name="Rectangle 78"/>
              <p:cNvSpPr>
                <a:spLocks noChangeArrowheads="1"/>
              </p:cNvSpPr>
              <p:nvPr/>
            </p:nvSpPr>
            <p:spPr bwMode="auto">
              <a:xfrm>
                <a:off x="4491038" y="2181225"/>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13.9 </a:t>
                </a:r>
                <a:endParaRPr lang="en-US" altLang="en-US" sz="1350">
                  <a:solidFill>
                    <a:srgbClr val="000000"/>
                  </a:solidFill>
                </a:endParaRPr>
              </a:p>
            </p:txBody>
          </p:sp>
          <p:sp>
            <p:nvSpPr>
              <p:cNvPr id="12337" name="Rectangle 79"/>
              <p:cNvSpPr>
                <a:spLocks noChangeArrowheads="1"/>
              </p:cNvSpPr>
              <p:nvPr/>
            </p:nvSpPr>
            <p:spPr bwMode="auto">
              <a:xfrm>
                <a:off x="4964114" y="2181225"/>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13.9 </a:t>
                </a:r>
                <a:endParaRPr lang="en-US" altLang="en-US" sz="1350">
                  <a:solidFill>
                    <a:srgbClr val="000000"/>
                  </a:solidFill>
                </a:endParaRPr>
              </a:p>
            </p:txBody>
          </p:sp>
          <p:sp>
            <p:nvSpPr>
              <p:cNvPr id="12338" name="Rectangle 80"/>
              <p:cNvSpPr>
                <a:spLocks noChangeArrowheads="1"/>
              </p:cNvSpPr>
              <p:nvPr/>
            </p:nvSpPr>
            <p:spPr bwMode="auto">
              <a:xfrm>
                <a:off x="5438775" y="2270125"/>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13.0 </a:t>
                </a:r>
                <a:endParaRPr lang="en-US" altLang="en-US" sz="1350">
                  <a:solidFill>
                    <a:srgbClr val="000000"/>
                  </a:solidFill>
                </a:endParaRPr>
              </a:p>
            </p:txBody>
          </p:sp>
          <p:sp>
            <p:nvSpPr>
              <p:cNvPr id="12339" name="Rectangle 81"/>
              <p:cNvSpPr>
                <a:spLocks noChangeArrowheads="1"/>
              </p:cNvSpPr>
              <p:nvPr/>
            </p:nvSpPr>
            <p:spPr bwMode="auto">
              <a:xfrm>
                <a:off x="5911850" y="2374900"/>
                <a:ext cx="27390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b="1">
                    <a:solidFill>
                      <a:srgbClr val="000000"/>
                    </a:solidFill>
                    <a:latin typeface="Calibri" pitchFamily="34" charset="0"/>
                  </a:rPr>
                  <a:t>12.6 </a:t>
                </a:r>
                <a:endParaRPr lang="en-US" altLang="en-US" sz="1350">
                  <a:solidFill>
                    <a:srgbClr val="000000"/>
                  </a:solidFill>
                </a:endParaRPr>
              </a:p>
            </p:txBody>
          </p:sp>
        </p:grpSp>
      </p:grpSp>
      <p:grpSp>
        <p:nvGrpSpPr>
          <p:cNvPr id="12368" name="Group 12367"/>
          <p:cNvGrpSpPr/>
          <p:nvPr/>
        </p:nvGrpSpPr>
        <p:grpSpPr>
          <a:xfrm>
            <a:off x="1732918" y="2272133"/>
            <a:ext cx="6033815" cy="1789509"/>
            <a:chOff x="1155700" y="2332038"/>
            <a:chExt cx="7810499" cy="2386012"/>
          </a:xfrm>
        </p:grpSpPr>
        <p:sp>
          <p:nvSpPr>
            <p:cNvPr id="11" name="Freeform 10"/>
            <p:cNvSpPr>
              <a:spLocks noEditPoints="1"/>
            </p:cNvSpPr>
            <p:nvPr/>
          </p:nvSpPr>
          <p:spPr bwMode="auto">
            <a:xfrm>
              <a:off x="1155700" y="2332038"/>
              <a:ext cx="5002213" cy="2386012"/>
            </a:xfrm>
            <a:custGeom>
              <a:avLst/>
              <a:gdLst>
                <a:gd name="T0" fmla="*/ 0 w 3151"/>
                <a:gd name="T1" fmla="*/ 1117 h 1503"/>
                <a:gd name="T2" fmla="*/ 166 w 3151"/>
                <a:gd name="T3" fmla="*/ 1117 h 1503"/>
                <a:gd name="T4" fmla="*/ 166 w 3151"/>
                <a:gd name="T5" fmla="*/ 1503 h 1503"/>
                <a:gd name="T6" fmla="*/ 0 w 3151"/>
                <a:gd name="T7" fmla="*/ 1503 h 1503"/>
                <a:gd name="T8" fmla="*/ 0 w 3151"/>
                <a:gd name="T9" fmla="*/ 1117 h 1503"/>
                <a:gd name="T10" fmla="*/ 299 w 3151"/>
                <a:gd name="T11" fmla="*/ 800 h 1503"/>
                <a:gd name="T12" fmla="*/ 465 w 3151"/>
                <a:gd name="T13" fmla="*/ 800 h 1503"/>
                <a:gd name="T14" fmla="*/ 465 w 3151"/>
                <a:gd name="T15" fmla="*/ 1435 h 1503"/>
                <a:gd name="T16" fmla="*/ 299 w 3151"/>
                <a:gd name="T17" fmla="*/ 1435 h 1503"/>
                <a:gd name="T18" fmla="*/ 299 w 3151"/>
                <a:gd name="T19" fmla="*/ 800 h 1503"/>
                <a:gd name="T20" fmla="*/ 598 w 3151"/>
                <a:gd name="T21" fmla="*/ 754 h 1503"/>
                <a:gd name="T22" fmla="*/ 763 w 3151"/>
                <a:gd name="T23" fmla="*/ 754 h 1503"/>
                <a:gd name="T24" fmla="*/ 763 w 3151"/>
                <a:gd name="T25" fmla="*/ 1356 h 1503"/>
                <a:gd name="T26" fmla="*/ 598 w 3151"/>
                <a:gd name="T27" fmla="*/ 1356 h 1503"/>
                <a:gd name="T28" fmla="*/ 598 w 3151"/>
                <a:gd name="T29" fmla="*/ 754 h 1503"/>
                <a:gd name="T30" fmla="*/ 896 w 3151"/>
                <a:gd name="T31" fmla="*/ 615 h 1503"/>
                <a:gd name="T32" fmla="*/ 1062 w 3151"/>
                <a:gd name="T33" fmla="*/ 615 h 1503"/>
                <a:gd name="T34" fmla="*/ 1062 w 3151"/>
                <a:gd name="T35" fmla="*/ 1290 h 1503"/>
                <a:gd name="T36" fmla="*/ 896 w 3151"/>
                <a:gd name="T37" fmla="*/ 1290 h 1503"/>
                <a:gd name="T38" fmla="*/ 896 w 3151"/>
                <a:gd name="T39" fmla="*/ 615 h 1503"/>
                <a:gd name="T40" fmla="*/ 1194 w 3151"/>
                <a:gd name="T41" fmla="*/ 444 h 1503"/>
                <a:gd name="T42" fmla="*/ 1361 w 3151"/>
                <a:gd name="T43" fmla="*/ 444 h 1503"/>
                <a:gd name="T44" fmla="*/ 1361 w 3151"/>
                <a:gd name="T45" fmla="*/ 1181 h 1503"/>
                <a:gd name="T46" fmla="*/ 1194 w 3151"/>
                <a:gd name="T47" fmla="*/ 1181 h 1503"/>
                <a:gd name="T48" fmla="*/ 1194 w 3151"/>
                <a:gd name="T49" fmla="*/ 444 h 1503"/>
                <a:gd name="T50" fmla="*/ 1493 w 3151"/>
                <a:gd name="T51" fmla="*/ 287 h 1503"/>
                <a:gd name="T52" fmla="*/ 1658 w 3151"/>
                <a:gd name="T53" fmla="*/ 287 h 1503"/>
                <a:gd name="T54" fmla="*/ 1658 w 3151"/>
                <a:gd name="T55" fmla="*/ 1053 h 1503"/>
                <a:gd name="T56" fmla="*/ 1493 w 3151"/>
                <a:gd name="T57" fmla="*/ 1053 h 1503"/>
                <a:gd name="T58" fmla="*/ 1493 w 3151"/>
                <a:gd name="T59" fmla="*/ 287 h 1503"/>
                <a:gd name="T60" fmla="*/ 1791 w 3151"/>
                <a:gd name="T61" fmla="*/ 315 h 1503"/>
                <a:gd name="T62" fmla="*/ 1957 w 3151"/>
                <a:gd name="T63" fmla="*/ 315 h 1503"/>
                <a:gd name="T64" fmla="*/ 1957 w 3151"/>
                <a:gd name="T65" fmla="*/ 1035 h 1503"/>
                <a:gd name="T66" fmla="*/ 1791 w 3151"/>
                <a:gd name="T67" fmla="*/ 1035 h 1503"/>
                <a:gd name="T68" fmla="*/ 1791 w 3151"/>
                <a:gd name="T69" fmla="*/ 315 h 1503"/>
                <a:gd name="T70" fmla="*/ 2090 w 3151"/>
                <a:gd name="T71" fmla="*/ 8 h 1503"/>
                <a:gd name="T72" fmla="*/ 2256 w 3151"/>
                <a:gd name="T73" fmla="*/ 8 h 1503"/>
                <a:gd name="T74" fmla="*/ 2256 w 3151"/>
                <a:gd name="T75" fmla="*/ 815 h 1503"/>
                <a:gd name="T76" fmla="*/ 2090 w 3151"/>
                <a:gd name="T77" fmla="*/ 815 h 1503"/>
                <a:gd name="T78" fmla="*/ 2090 w 3151"/>
                <a:gd name="T79" fmla="*/ 8 h 1503"/>
                <a:gd name="T80" fmla="*/ 2389 w 3151"/>
                <a:gd name="T81" fmla="*/ 0 h 1503"/>
                <a:gd name="T82" fmla="*/ 2555 w 3151"/>
                <a:gd name="T83" fmla="*/ 0 h 1503"/>
                <a:gd name="T84" fmla="*/ 2555 w 3151"/>
                <a:gd name="T85" fmla="*/ 825 h 1503"/>
                <a:gd name="T86" fmla="*/ 2389 w 3151"/>
                <a:gd name="T87" fmla="*/ 825 h 1503"/>
                <a:gd name="T88" fmla="*/ 2389 w 3151"/>
                <a:gd name="T89" fmla="*/ 0 h 1503"/>
                <a:gd name="T90" fmla="*/ 2688 w 3151"/>
                <a:gd name="T91" fmla="*/ 132 h 1503"/>
                <a:gd name="T92" fmla="*/ 2853 w 3151"/>
                <a:gd name="T93" fmla="*/ 132 h 1503"/>
                <a:gd name="T94" fmla="*/ 2853 w 3151"/>
                <a:gd name="T95" fmla="*/ 903 h 1503"/>
                <a:gd name="T96" fmla="*/ 2688 w 3151"/>
                <a:gd name="T97" fmla="*/ 903 h 1503"/>
                <a:gd name="T98" fmla="*/ 2688 w 3151"/>
                <a:gd name="T99" fmla="*/ 132 h 1503"/>
                <a:gd name="T100" fmla="*/ 2985 w 3151"/>
                <a:gd name="T101" fmla="*/ 198 h 1503"/>
                <a:gd name="T102" fmla="*/ 3151 w 3151"/>
                <a:gd name="T103" fmla="*/ 198 h 1503"/>
                <a:gd name="T104" fmla="*/ 3151 w 3151"/>
                <a:gd name="T105" fmla="*/ 975 h 1503"/>
                <a:gd name="T106" fmla="*/ 2985 w 3151"/>
                <a:gd name="T107" fmla="*/ 975 h 1503"/>
                <a:gd name="T108" fmla="*/ 2985 w 3151"/>
                <a:gd name="T109" fmla="*/ 198 h 15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1503">
                  <a:moveTo>
                    <a:pt x="0" y="1117"/>
                  </a:moveTo>
                  <a:lnTo>
                    <a:pt x="166" y="1117"/>
                  </a:lnTo>
                  <a:lnTo>
                    <a:pt x="166" y="1503"/>
                  </a:lnTo>
                  <a:lnTo>
                    <a:pt x="0" y="1503"/>
                  </a:lnTo>
                  <a:lnTo>
                    <a:pt x="0" y="1117"/>
                  </a:lnTo>
                  <a:close/>
                  <a:moveTo>
                    <a:pt x="299" y="800"/>
                  </a:moveTo>
                  <a:lnTo>
                    <a:pt x="465" y="800"/>
                  </a:lnTo>
                  <a:lnTo>
                    <a:pt x="465" y="1435"/>
                  </a:lnTo>
                  <a:lnTo>
                    <a:pt x="299" y="1435"/>
                  </a:lnTo>
                  <a:lnTo>
                    <a:pt x="299" y="800"/>
                  </a:lnTo>
                  <a:close/>
                  <a:moveTo>
                    <a:pt x="598" y="754"/>
                  </a:moveTo>
                  <a:lnTo>
                    <a:pt x="763" y="754"/>
                  </a:lnTo>
                  <a:lnTo>
                    <a:pt x="763" y="1356"/>
                  </a:lnTo>
                  <a:lnTo>
                    <a:pt x="598" y="1356"/>
                  </a:lnTo>
                  <a:lnTo>
                    <a:pt x="598" y="754"/>
                  </a:lnTo>
                  <a:close/>
                  <a:moveTo>
                    <a:pt x="896" y="615"/>
                  </a:moveTo>
                  <a:lnTo>
                    <a:pt x="1062" y="615"/>
                  </a:lnTo>
                  <a:lnTo>
                    <a:pt x="1062" y="1290"/>
                  </a:lnTo>
                  <a:lnTo>
                    <a:pt x="896" y="1290"/>
                  </a:lnTo>
                  <a:lnTo>
                    <a:pt x="896" y="615"/>
                  </a:lnTo>
                  <a:close/>
                  <a:moveTo>
                    <a:pt x="1194" y="444"/>
                  </a:moveTo>
                  <a:lnTo>
                    <a:pt x="1361" y="444"/>
                  </a:lnTo>
                  <a:lnTo>
                    <a:pt x="1361" y="1181"/>
                  </a:lnTo>
                  <a:lnTo>
                    <a:pt x="1194" y="1181"/>
                  </a:lnTo>
                  <a:lnTo>
                    <a:pt x="1194" y="444"/>
                  </a:lnTo>
                  <a:close/>
                  <a:moveTo>
                    <a:pt x="1493" y="287"/>
                  </a:moveTo>
                  <a:lnTo>
                    <a:pt x="1658" y="287"/>
                  </a:lnTo>
                  <a:lnTo>
                    <a:pt x="1658" y="1053"/>
                  </a:lnTo>
                  <a:lnTo>
                    <a:pt x="1493" y="1053"/>
                  </a:lnTo>
                  <a:lnTo>
                    <a:pt x="1493" y="287"/>
                  </a:lnTo>
                  <a:close/>
                  <a:moveTo>
                    <a:pt x="1791" y="315"/>
                  </a:moveTo>
                  <a:lnTo>
                    <a:pt x="1957" y="315"/>
                  </a:lnTo>
                  <a:lnTo>
                    <a:pt x="1957" y="1035"/>
                  </a:lnTo>
                  <a:lnTo>
                    <a:pt x="1791" y="1035"/>
                  </a:lnTo>
                  <a:lnTo>
                    <a:pt x="1791" y="315"/>
                  </a:lnTo>
                  <a:close/>
                  <a:moveTo>
                    <a:pt x="2090" y="8"/>
                  </a:moveTo>
                  <a:lnTo>
                    <a:pt x="2256" y="8"/>
                  </a:lnTo>
                  <a:lnTo>
                    <a:pt x="2256" y="815"/>
                  </a:lnTo>
                  <a:lnTo>
                    <a:pt x="2090" y="815"/>
                  </a:lnTo>
                  <a:lnTo>
                    <a:pt x="2090" y="8"/>
                  </a:lnTo>
                  <a:close/>
                  <a:moveTo>
                    <a:pt x="2389" y="0"/>
                  </a:moveTo>
                  <a:lnTo>
                    <a:pt x="2555" y="0"/>
                  </a:lnTo>
                  <a:lnTo>
                    <a:pt x="2555" y="825"/>
                  </a:lnTo>
                  <a:lnTo>
                    <a:pt x="2389" y="825"/>
                  </a:lnTo>
                  <a:lnTo>
                    <a:pt x="2389" y="0"/>
                  </a:lnTo>
                  <a:close/>
                  <a:moveTo>
                    <a:pt x="2688" y="132"/>
                  </a:moveTo>
                  <a:lnTo>
                    <a:pt x="2853" y="132"/>
                  </a:lnTo>
                  <a:lnTo>
                    <a:pt x="2853" y="903"/>
                  </a:lnTo>
                  <a:lnTo>
                    <a:pt x="2688" y="903"/>
                  </a:lnTo>
                  <a:lnTo>
                    <a:pt x="2688" y="132"/>
                  </a:lnTo>
                  <a:close/>
                  <a:moveTo>
                    <a:pt x="2985" y="198"/>
                  </a:moveTo>
                  <a:lnTo>
                    <a:pt x="3151" y="198"/>
                  </a:lnTo>
                  <a:lnTo>
                    <a:pt x="3151" y="975"/>
                  </a:lnTo>
                  <a:lnTo>
                    <a:pt x="2985" y="975"/>
                  </a:lnTo>
                  <a:lnTo>
                    <a:pt x="2985" y="198"/>
                  </a:lnTo>
                  <a:close/>
                </a:path>
              </a:pathLst>
            </a:custGeom>
            <a:solidFill>
              <a:srgbClr val="C0504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318" name="Rectangle 60"/>
            <p:cNvSpPr>
              <a:spLocks noChangeArrowheads="1"/>
            </p:cNvSpPr>
            <p:nvPr/>
          </p:nvSpPr>
          <p:spPr bwMode="auto">
            <a:xfrm>
              <a:off x="1217612" y="4337050"/>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2.6 </a:t>
              </a:r>
              <a:endParaRPr lang="en-US" altLang="en-US" sz="1350">
                <a:solidFill>
                  <a:srgbClr val="000000"/>
                </a:solidFill>
              </a:endParaRPr>
            </a:p>
          </p:txBody>
        </p:sp>
        <p:sp>
          <p:nvSpPr>
            <p:cNvPr id="12319" name="Rectangle 61"/>
            <p:cNvSpPr>
              <a:spLocks noChangeArrowheads="1"/>
            </p:cNvSpPr>
            <p:nvPr/>
          </p:nvSpPr>
          <p:spPr bwMode="auto">
            <a:xfrm>
              <a:off x="1692275" y="4032250"/>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4.2 </a:t>
              </a:r>
              <a:endParaRPr lang="en-US" altLang="en-US" sz="1350">
                <a:solidFill>
                  <a:srgbClr val="000000"/>
                </a:solidFill>
              </a:endParaRPr>
            </a:p>
          </p:txBody>
        </p:sp>
        <p:sp>
          <p:nvSpPr>
            <p:cNvPr id="12320" name="Rectangle 62"/>
            <p:cNvSpPr>
              <a:spLocks noChangeArrowheads="1"/>
            </p:cNvSpPr>
            <p:nvPr/>
          </p:nvSpPr>
          <p:spPr bwMode="auto">
            <a:xfrm>
              <a:off x="2165350" y="393223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4.0 </a:t>
              </a:r>
              <a:endParaRPr lang="en-US" altLang="en-US" sz="1350">
                <a:solidFill>
                  <a:srgbClr val="000000"/>
                </a:solidFill>
              </a:endParaRPr>
            </a:p>
          </p:txBody>
        </p:sp>
        <p:sp>
          <p:nvSpPr>
            <p:cNvPr id="12321" name="Rectangle 63"/>
            <p:cNvSpPr>
              <a:spLocks noChangeArrowheads="1"/>
            </p:cNvSpPr>
            <p:nvPr/>
          </p:nvSpPr>
          <p:spPr bwMode="auto">
            <a:xfrm>
              <a:off x="2640013" y="3768725"/>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4.5 </a:t>
              </a:r>
              <a:endParaRPr lang="en-US" altLang="en-US" sz="1350">
                <a:solidFill>
                  <a:srgbClr val="000000"/>
                </a:solidFill>
              </a:endParaRPr>
            </a:p>
          </p:txBody>
        </p:sp>
        <p:sp>
          <p:nvSpPr>
            <p:cNvPr id="12322" name="Rectangle 64"/>
            <p:cNvSpPr>
              <a:spLocks noChangeArrowheads="1"/>
            </p:cNvSpPr>
            <p:nvPr/>
          </p:nvSpPr>
          <p:spPr bwMode="auto">
            <a:xfrm>
              <a:off x="3113087" y="3546475"/>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4.9 </a:t>
              </a:r>
              <a:endParaRPr lang="en-US" altLang="en-US" sz="1350">
                <a:solidFill>
                  <a:srgbClr val="000000"/>
                </a:solidFill>
              </a:endParaRPr>
            </a:p>
          </p:txBody>
        </p:sp>
        <p:sp>
          <p:nvSpPr>
            <p:cNvPr id="12323" name="Rectangle 65"/>
            <p:cNvSpPr>
              <a:spLocks noChangeArrowheads="1"/>
            </p:cNvSpPr>
            <p:nvPr/>
          </p:nvSpPr>
          <p:spPr bwMode="auto">
            <a:xfrm>
              <a:off x="3587750" y="3321050"/>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5.1 </a:t>
              </a:r>
              <a:endParaRPr lang="en-US" altLang="en-US" sz="1350">
                <a:solidFill>
                  <a:srgbClr val="000000"/>
                </a:solidFill>
              </a:endParaRPr>
            </a:p>
          </p:txBody>
        </p:sp>
        <p:sp>
          <p:nvSpPr>
            <p:cNvPr id="12324" name="Rectangle 66"/>
            <p:cNvSpPr>
              <a:spLocks noChangeArrowheads="1"/>
            </p:cNvSpPr>
            <p:nvPr/>
          </p:nvSpPr>
          <p:spPr bwMode="auto">
            <a:xfrm>
              <a:off x="4060825" y="3328989"/>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dirty="0">
                  <a:solidFill>
                    <a:srgbClr val="FFFFFF"/>
                  </a:solidFill>
                  <a:latin typeface="Calibri" pitchFamily="34" charset="0"/>
                </a:rPr>
                <a:t>4.8 </a:t>
              </a:r>
              <a:endParaRPr lang="en-US" altLang="en-US" sz="1350" dirty="0">
                <a:solidFill>
                  <a:srgbClr val="000000"/>
                </a:solidFill>
              </a:endParaRPr>
            </a:p>
          </p:txBody>
        </p:sp>
        <p:sp>
          <p:nvSpPr>
            <p:cNvPr id="12325" name="Rectangle 67"/>
            <p:cNvSpPr>
              <a:spLocks noChangeArrowheads="1"/>
            </p:cNvSpPr>
            <p:nvPr/>
          </p:nvSpPr>
          <p:spPr bwMode="auto">
            <a:xfrm>
              <a:off x="4535488" y="2909889"/>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5.4 </a:t>
              </a:r>
              <a:endParaRPr lang="en-US" altLang="en-US" sz="1350">
                <a:solidFill>
                  <a:srgbClr val="000000"/>
                </a:solidFill>
              </a:endParaRPr>
            </a:p>
          </p:txBody>
        </p:sp>
        <p:sp>
          <p:nvSpPr>
            <p:cNvPr id="12326" name="Rectangle 68"/>
            <p:cNvSpPr>
              <a:spLocks noChangeArrowheads="1"/>
            </p:cNvSpPr>
            <p:nvPr/>
          </p:nvSpPr>
          <p:spPr bwMode="auto">
            <a:xfrm>
              <a:off x="5010151" y="2911475"/>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5.5 </a:t>
              </a:r>
              <a:endParaRPr lang="en-US" altLang="en-US" sz="1350">
                <a:solidFill>
                  <a:srgbClr val="000000"/>
                </a:solidFill>
              </a:endParaRPr>
            </a:p>
          </p:txBody>
        </p:sp>
        <p:sp>
          <p:nvSpPr>
            <p:cNvPr id="12327" name="Rectangle 69"/>
            <p:cNvSpPr>
              <a:spLocks noChangeArrowheads="1"/>
            </p:cNvSpPr>
            <p:nvPr/>
          </p:nvSpPr>
          <p:spPr bwMode="auto">
            <a:xfrm>
              <a:off x="5483225" y="307816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5.1 </a:t>
              </a:r>
              <a:endParaRPr lang="en-US" altLang="en-US" sz="1350">
                <a:solidFill>
                  <a:srgbClr val="000000"/>
                </a:solidFill>
              </a:endParaRPr>
            </a:p>
          </p:txBody>
        </p:sp>
        <p:sp>
          <p:nvSpPr>
            <p:cNvPr id="12328" name="Rectangle 70"/>
            <p:cNvSpPr>
              <a:spLocks noChangeArrowheads="1"/>
            </p:cNvSpPr>
            <p:nvPr/>
          </p:nvSpPr>
          <p:spPr bwMode="auto">
            <a:xfrm>
              <a:off x="5957888" y="3187701"/>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5.2 </a:t>
              </a:r>
              <a:endParaRPr lang="en-US" altLang="en-US" sz="1350">
                <a:solidFill>
                  <a:srgbClr val="000000"/>
                </a:solidFill>
              </a:endParaRPr>
            </a:p>
          </p:txBody>
        </p:sp>
        <p:sp>
          <p:nvSpPr>
            <p:cNvPr id="12360" name="Rectangle 102"/>
            <p:cNvSpPr>
              <a:spLocks noChangeArrowheads="1"/>
            </p:cNvSpPr>
            <p:nvPr/>
          </p:nvSpPr>
          <p:spPr bwMode="auto">
            <a:xfrm>
              <a:off x="6430963" y="3808413"/>
              <a:ext cx="74613" cy="68262"/>
            </a:xfrm>
            <a:prstGeom prst="rect">
              <a:avLst/>
            </a:prstGeom>
            <a:solidFill>
              <a:srgbClr val="C0504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361" name="Rectangle 103"/>
            <p:cNvSpPr>
              <a:spLocks noChangeArrowheads="1"/>
            </p:cNvSpPr>
            <p:nvPr/>
          </p:nvSpPr>
          <p:spPr bwMode="auto">
            <a:xfrm>
              <a:off x="6537323" y="3760789"/>
              <a:ext cx="2428876" cy="184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900" dirty="0">
                  <a:solidFill>
                    <a:srgbClr val="000000"/>
                  </a:solidFill>
                  <a:latin typeface="Calibri" pitchFamily="34" charset="0"/>
                </a:rPr>
                <a:t>Total aid to post-secondary education</a:t>
              </a:r>
              <a:endParaRPr lang="en-US" altLang="en-US" sz="900" dirty="0">
                <a:solidFill>
                  <a:srgbClr val="000000"/>
                </a:solidFill>
              </a:endParaRPr>
            </a:p>
          </p:txBody>
        </p:sp>
      </p:grpSp>
      <p:grpSp>
        <p:nvGrpSpPr>
          <p:cNvPr id="12367" name="Group 12366"/>
          <p:cNvGrpSpPr/>
          <p:nvPr/>
        </p:nvGrpSpPr>
        <p:grpSpPr>
          <a:xfrm>
            <a:off x="1732918" y="3229991"/>
            <a:ext cx="5689917" cy="1000125"/>
            <a:chOff x="1155700" y="3625850"/>
            <a:chExt cx="7365339" cy="1333500"/>
          </a:xfrm>
        </p:grpSpPr>
        <p:sp>
          <p:nvSpPr>
            <p:cNvPr id="10" name="Freeform 9"/>
            <p:cNvSpPr>
              <a:spLocks noEditPoints="1"/>
            </p:cNvSpPr>
            <p:nvPr/>
          </p:nvSpPr>
          <p:spPr bwMode="auto">
            <a:xfrm>
              <a:off x="1155700" y="3625850"/>
              <a:ext cx="5002213" cy="1333500"/>
            </a:xfrm>
            <a:custGeom>
              <a:avLst/>
              <a:gdLst>
                <a:gd name="T0" fmla="*/ 0 w 3151"/>
                <a:gd name="T1" fmla="*/ 688 h 840"/>
                <a:gd name="T2" fmla="*/ 166 w 3151"/>
                <a:gd name="T3" fmla="*/ 688 h 840"/>
                <a:gd name="T4" fmla="*/ 166 w 3151"/>
                <a:gd name="T5" fmla="*/ 840 h 840"/>
                <a:gd name="T6" fmla="*/ 0 w 3151"/>
                <a:gd name="T7" fmla="*/ 840 h 840"/>
                <a:gd name="T8" fmla="*/ 0 w 3151"/>
                <a:gd name="T9" fmla="*/ 688 h 840"/>
                <a:gd name="T10" fmla="*/ 299 w 3151"/>
                <a:gd name="T11" fmla="*/ 620 h 840"/>
                <a:gd name="T12" fmla="*/ 465 w 3151"/>
                <a:gd name="T13" fmla="*/ 620 h 840"/>
                <a:gd name="T14" fmla="*/ 465 w 3151"/>
                <a:gd name="T15" fmla="*/ 788 h 840"/>
                <a:gd name="T16" fmla="*/ 299 w 3151"/>
                <a:gd name="T17" fmla="*/ 788 h 840"/>
                <a:gd name="T18" fmla="*/ 299 w 3151"/>
                <a:gd name="T19" fmla="*/ 620 h 840"/>
                <a:gd name="T20" fmla="*/ 598 w 3151"/>
                <a:gd name="T21" fmla="*/ 541 h 840"/>
                <a:gd name="T22" fmla="*/ 763 w 3151"/>
                <a:gd name="T23" fmla="*/ 541 h 840"/>
                <a:gd name="T24" fmla="*/ 763 w 3151"/>
                <a:gd name="T25" fmla="*/ 738 h 840"/>
                <a:gd name="T26" fmla="*/ 598 w 3151"/>
                <a:gd name="T27" fmla="*/ 738 h 840"/>
                <a:gd name="T28" fmla="*/ 598 w 3151"/>
                <a:gd name="T29" fmla="*/ 541 h 840"/>
                <a:gd name="T30" fmla="*/ 896 w 3151"/>
                <a:gd name="T31" fmla="*/ 475 h 840"/>
                <a:gd name="T32" fmla="*/ 1062 w 3151"/>
                <a:gd name="T33" fmla="*/ 475 h 840"/>
                <a:gd name="T34" fmla="*/ 1062 w 3151"/>
                <a:gd name="T35" fmla="*/ 657 h 840"/>
                <a:gd name="T36" fmla="*/ 896 w 3151"/>
                <a:gd name="T37" fmla="*/ 657 h 840"/>
                <a:gd name="T38" fmla="*/ 896 w 3151"/>
                <a:gd name="T39" fmla="*/ 475 h 840"/>
                <a:gd name="T40" fmla="*/ 1194 w 3151"/>
                <a:gd name="T41" fmla="*/ 366 h 840"/>
                <a:gd name="T42" fmla="*/ 1361 w 3151"/>
                <a:gd name="T43" fmla="*/ 366 h 840"/>
                <a:gd name="T44" fmla="*/ 1361 w 3151"/>
                <a:gd name="T45" fmla="*/ 605 h 840"/>
                <a:gd name="T46" fmla="*/ 1194 w 3151"/>
                <a:gd name="T47" fmla="*/ 605 h 840"/>
                <a:gd name="T48" fmla="*/ 1194 w 3151"/>
                <a:gd name="T49" fmla="*/ 366 h 840"/>
                <a:gd name="T50" fmla="*/ 1493 w 3151"/>
                <a:gd name="T51" fmla="*/ 238 h 840"/>
                <a:gd name="T52" fmla="*/ 1658 w 3151"/>
                <a:gd name="T53" fmla="*/ 238 h 840"/>
                <a:gd name="T54" fmla="*/ 1658 w 3151"/>
                <a:gd name="T55" fmla="*/ 522 h 840"/>
                <a:gd name="T56" fmla="*/ 1493 w 3151"/>
                <a:gd name="T57" fmla="*/ 522 h 840"/>
                <a:gd name="T58" fmla="*/ 1493 w 3151"/>
                <a:gd name="T59" fmla="*/ 238 h 840"/>
                <a:gd name="T60" fmla="*/ 1791 w 3151"/>
                <a:gd name="T61" fmla="*/ 220 h 840"/>
                <a:gd name="T62" fmla="*/ 1957 w 3151"/>
                <a:gd name="T63" fmla="*/ 220 h 840"/>
                <a:gd name="T64" fmla="*/ 1957 w 3151"/>
                <a:gd name="T65" fmla="*/ 513 h 840"/>
                <a:gd name="T66" fmla="*/ 1791 w 3151"/>
                <a:gd name="T67" fmla="*/ 513 h 840"/>
                <a:gd name="T68" fmla="*/ 1791 w 3151"/>
                <a:gd name="T69" fmla="*/ 220 h 840"/>
                <a:gd name="T70" fmla="*/ 2090 w 3151"/>
                <a:gd name="T71" fmla="*/ 0 h 840"/>
                <a:gd name="T72" fmla="*/ 2256 w 3151"/>
                <a:gd name="T73" fmla="*/ 0 h 840"/>
                <a:gd name="T74" fmla="*/ 2256 w 3151"/>
                <a:gd name="T75" fmla="*/ 368 h 840"/>
                <a:gd name="T76" fmla="*/ 2090 w 3151"/>
                <a:gd name="T77" fmla="*/ 368 h 840"/>
                <a:gd name="T78" fmla="*/ 2090 w 3151"/>
                <a:gd name="T79" fmla="*/ 0 h 840"/>
                <a:gd name="T80" fmla="*/ 2389 w 3151"/>
                <a:gd name="T81" fmla="*/ 10 h 840"/>
                <a:gd name="T82" fmla="*/ 2555 w 3151"/>
                <a:gd name="T83" fmla="*/ 10 h 840"/>
                <a:gd name="T84" fmla="*/ 2555 w 3151"/>
                <a:gd name="T85" fmla="*/ 370 h 840"/>
                <a:gd name="T86" fmla="*/ 2389 w 3151"/>
                <a:gd name="T87" fmla="*/ 370 h 840"/>
                <a:gd name="T88" fmla="*/ 2389 w 3151"/>
                <a:gd name="T89" fmla="*/ 10 h 840"/>
                <a:gd name="T90" fmla="*/ 2688 w 3151"/>
                <a:gd name="T91" fmla="*/ 88 h 840"/>
                <a:gd name="T92" fmla="*/ 2853 w 3151"/>
                <a:gd name="T93" fmla="*/ 88 h 840"/>
                <a:gd name="T94" fmla="*/ 2853 w 3151"/>
                <a:gd name="T95" fmla="*/ 415 h 840"/>
                <a:gd name="T96" fmla="*/ 2688 w 3151"/>
                <a:gd name="T97" fmla="*/ 415 h 840"/>
                <a:gd name="T98" fmla="*/ 2688 w 3151"/>
                <a:gd name="T99" fmla="*/ 88 h 840"/>
                <a:gd name="T100" fmla="*/ 2985 w 3151"/>
                <a:gd name="T101" fmla="*/ 160 h 840"/>
                <a:gd name="T102" fmla="*/ 3151 w 3151"/>
                <a:gd name="T103" fmla="*/ 160 h 840"/>
                <a:gd name="T104" fmla="*/ 3151 w 3151"/>
                <a:gd name="T105" fmla="*/ 508 h 840"/>
                <a:gd name="T106" fmla="*/ 2985 w 3151"/>
                <a:gd name="T107" fmla="*/ 508 h 840"/>
                <a:gd name="T108" fmla="*/ 2985 w 3151"/>
                <a:gd name="T109" fmla="*/ 160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840">
                  <a:moveTo>
                    <a:pt x="0" y="688"/>
                  </a:moveTo>
                  <a:lnTo>
                    <a:pt x="166" y="688"/>
                  </a:lnTo>
                  <a:lnTo>
                    <a:pt x="166" y="840"/>
                  </a:lnTo>
                  <a:lnTo>
                    <a:pt x="0" y="840"/>
                  </a:lnTo>
                  <a:lnTo>
                    <a:pt x="0" y="688"/>
                  </a:lnTo>
                  <a:close/>
                  <a:moveTo>
                    <a:pt x="299" y="620"/>
                  </a:moveTo>
                  <a:lnTo>
                    <a:pt x="465" y="620"/>
                  </a:lnTo>
                  <a:lnTo>
                    <a:pt x="465" y="788"/>
                  </a:lnTo>
                  <a:lnTo>
                    <a:pt x="299" y="788"/>
                  </a:lnTo>
                  <a:lnTo>
                    <a:pt x="299" y="620"/>
                  </a:lnTo>
                  <a:close/>
                  <a:moveTo>
                    <a:pt x="598" y="541"/>
                  </a:moveTo>
                  <a:lnTo>
                    <a:pt x="763" y="541"/>
                  </a:lnTo>
                  <a:lnTo>
                    <a:pt x="763" y="738"/>
                  </a:lnTo>
                  <a:lnTo>
                    <a:pt x="598" y="738"/>
                  </a:lnTo>
                  <a:lnTo>
                    <a:pt x="598" y="541"/>
                  </a:lnTo>
                  <a:close/>
                  <a:moveTo>
                    <a:pt x="896" y="475"/>
                  </a:moveTo>
                  <a:lnTo>
                    <a:pt x="1062" y="475"/>
                  </a:lnTo>
                  <a:lnTo>
                    <a:pt x="1062" y="657"/>
                  </a:lnTo>
                  <a:lnTo>
                    <a:pt x="896" y="657"/>
                  </a:lnTo>
                  <a:lnTo>
                    <a:pt x="896" y="475"/>
                  </a:lnTo>
                  <a:close/>
                  <a:moveTo>
                    <a:pt x="1194" y="366"/>
                  </a:moveTo>
                  <a:lnTo>
                    <a:pt x="1361" y="366"/>
                  </a:lnTo>
                  <a:lnTo>
                    <a:pt x="1361" y="605"/>
                  </a:lnTo>
                  <a:lnTo>
                    <a:pt x="1194" y="605"/>
                  </a:lnTo>
                  <a:lnTo>
                    <a:pt x="1194" y="366"/>
                  </a:lnTo>
                  <a:close/>
                  <a:moveTo>
                    <a:pt x="1493" y="238"/>
                  </a:moveTo>
                  <a:lnTo>
                    <a:pt x="1658" y="238"/>
                  </a:lnTo>
                  <a:lnTo>
                    <a:pt x="1658" y="522"/>
                  </a:lnTo>
                  <a:lnTo>
                    <a:pt x="1493" y="522"/>
                  </a:lnTo>
                  <a:lnTo>
                    <a:pt x="1493" y="238"/>
                  </a:lnTo>
                  <a:close/>
                  <a:moveTo>
                    <a:pt x="1791" y="220"/>
                  </a:moveTo>
                  <a:lnTo>
                    <a:pt x="1957" y="220"/>
                  </a:lnTo>
                  <a:lnTo>
                    <a:pt x="1957" y="513"/>
                  </a:lnTo>
                  <a:lnTo>
                    <a:pt x="1791" y="513"/>
                  </a:lnTo>
                  <a:lnTo>
                    <a:pt x="1791" y="220"/>
                  </a:lnTo>
                  <a:close/>
                  <a:moveTo>
                    <a:pt x="2090" y="0"/>
                  </a:moveTo>
                  <a:lnTo>
                    <a:pt x="2256" y="0"/>
                  </a:lnTo>
                  <a:lnTo>
                    <a:pt x="2256" y="368"/>
                  </a:lnTo>
                  <a:lnTo>
                    <a:pt x="2090" y="368"/>
                  </a:lnTo>
                  <a:lnTo>
                    <a:pt x="2090" y="0"/>
                  </a:lnTo>
                  <a:close/>
                  <a:moveTo>
                    <a:pt x="2389" y="10"/>
                  </a:moveTo>
                  <a:lnTo>
                    <a:pt x="2555" y="10"/>
                  </a:lnTo>
                  <a:lnTo>
                    <a:pt x="2555" y="370"/>
                  </a:lnTo>
                  <a:lnTo>
                    <a:pt x="2389" y="370"/>
                  </a:lnTo>
                  <a:lnTo>
                    <a:pt x="2389" y="10"/>
                  </a:lnTo>
                  <a:close/>
                  <a:moveTo>
                    <a:pt x="2688" y="88"/>
                  </a:moveTo>
                  <a:lnTo>
                    <a:pt x="2853" y="88"/>
                  </a:lnTo>
                  <a:lnTo>
                    <a:pt x="2853" y="415"/>
                  </a:lnTo>
                  <a:lnTo>
                    <a:pt x="2688" y="415"/>
                  </a:lnTo>
                  <a:lnTo>
                    <a:pt x="2688" y="88"/>
                  </a:lnTo>
                  <a:close/>
                  <a:moveTo>
                    <a:pt x="2985" y="160"/>
                  </a:moveTo>
                  <a:lnTo>
                    <a:pt x="3151" y="160"/>
                  </a:lnTo>
                  <a:lnTo>
                    <a:pt x="3151" y="508"/>
                  </a:lnTo>
                  <a:lnTo>
                    <a:pt x="2985" y="508"/>
                  </a:lnTo>
                  <a:lnTo>
                    <a:pt x="2985" y="160"/>
                  </a:lnTo>
                  <a:close/>
                </a:path>
              </a:pathLst>
            </a:custGeom>
            <a:solidFill>
              <a:srgbClr val="D9969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307" name="Rectangle 49"/>
            <p:cNvSpPr>
              <a:spLocks noChangeArrowheads="1"/>
            </p:cNvSpPr>
            <p:nvPr/>
          </p:nvSpPr>
          <p:spPr bwMode="auto">
            <a:xfrm>
              <a:off x="1217612" y="4764089"/>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1.0 </a:t>
              </a:r>
              <a:endParaRPr lang="en-US" altLang="en-US" sz="1350">
                <a:solidFill>
                  <a:srgbClr val="000000"/>
                </a:solidFill>
              </a:endParaRPr>
            </a:p>
          </p:txBody>
        </p:sp>
        <p:sp>
          <p:nvSpPr>
            <p:cNvPr id="12308" name="Rectangle 50"/>
            <p:cNvSpPr>
              <a:spLocks noChangeArrowheads="1"/>
            </p:cNvSpPr>
            <p:nvPr/>
          </p:nvSpPr>
          <p:spPr bwMode="auto">
            <a:xfrm>
              <a:off x="1692275" y="466883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1.1 </a:t>
              </a:r>
              <a:endParaRPr lang="en-US" altLang="en-US" sz="1350">
                <a:solidFill>
                  <a:srgbClr val="000000"/>
                </a:solidFill>
              </a:endParaRPr>
            </a:p>
          </p:txBody>
        </p:sp>
        <p:sp>
          <p:nvSpPr>
            <p:cNvPr id="12309" name="Rectangle 51"/>
            <p:cNvSpPr>
              <a:spLocks noChangeArrowheads="1"/>
            </p:cNvSpPr>
            <p:nvPr/>
          </p:nvSpPr>
          <p:spPr bwMode="auto">
            <a:xfrm>
              <a:off x="2165350" y="456723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1.3 </a:t>
              </a:r>
              <a:endParaRPr lang="en-US" altLang="en-US" sz="1350">
                <a:solidFill>
                  <a:srgbClr val="000000"/>
                </a:solidFill>
              </a:endParaRPr>
            </a:p>
          </p:txBody>
        </p:sp>
        <p:sp>
          <p:nvSpPr>
            <p:cNvPr id="12310" name="Rectangle 52"/>
            <p:cNvSpPr>
              <a:spLocks noChangeArrowheads="1"/>
            </p:cNvSpPr>
            <p:nvPr/>
          </p:nvSpPr>
          <p:spPr bwMode="auto">
            <a:xfrm>
              <a:off x="2640013" y="444976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1.2 </a:t>
              </a:r>
              <a:endParaRPr lang="en-US" altLang="en-US" sz="1350">
                <a:solidFill>
                  <a:srgbClr val="000000"/>
                </a:solidFill>
              </a:endParaRPr>
            </a:p>
          </p:txBody>
        </p:sp>
        <p:sp>
          <p:nvSpPr>
            <p:cNvPr id="12311" name="Rectangle 53"/>
            <p:cNvSpPr>
              <a:spLocks noChangeArrowheads="1"/>
            </p:cNvSpPr>
            <p:nvPr/>
          </p:nvSpPr>
          <p:spPr bwMode="auto">
            <a:xfrm>
              <a:off x="3113089" y="4321175"/>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1.6 </a:t>
              </a:r>
              <a:endParaRPr lang="en-US" altLang="en-US" sz="1350">
                <a:solidFill>
                  <a:srgbClr val="000000"/>
                </a:solidFill>
              </a:endParaRPr>
            </a:p>
          </p:txBody>
        </p:sp>
        <p:sp>
          <p:nvSpPr>
            <p:cNvPr id="12312" name="Rectangle 54"/>
            <p:cNvSpPr>
              <a:spLocks noChangeArrowheads="1"/>
            </p:cNvSpPr>
            <p:nvPr/>
          </p:nvSpPr>
          <p:spPr bwMode="auto">
            <a:xfrm>
              <a:off x="3587750" y="4154489"/>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1.9 </a:t>
              </a:r>
              <a:endParaRPr lang="en-US" altLang="en-US" sz="1350">
                <a:solidFill>
                  <a:srgbClr val="000000"/>
                </a:solidFill>
              </a:endParaRPr>
            </a:p>
          </p:txBody>
        </p:sp>
        <p:sp>
          <p:nvSpPr>
            <p:cNvPr id="12313" name="Rectangle 55"/>
            <p:cNvSpPr>
              <a:spLocks noChangeArrowheads="1"/>
            </p:cNvSpPr>
            <p:nvPr/>
          </p:nvSpPr>
          <p:spPr bwMode="auto">
            <a:xfrm>
              <a:off x="4060825" y="413226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1.9 </a:t>
              </a:r>
              <a:endParaRPr lang="en-US" altLang="en-US" sz="1350">
                <a:solidFill>
                  <a:srgbClr val="000000"/>
                </a:solidFill>
              </a:endParaRPr>
            </a:p>
          </p:txBody>
        </p:sp>
        <p:sp>
          <p:nvSpPr>
            <p:cNvPr id="12314" name="Rectangle 56"/>
            <p:cNvSpPr>
              <a:spLocks noChangeArrowheads="1"/>
            </p:cNvSpPr>
            <p:nvPr/>
          </p:nvSpPr>
          <p:spPr bwMode="auto">
            <a:xfrm>
              <a:off x="4535488" y="384333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2.5 </a:t>
              </a:r>
              <a:endParaRPr lang="en-US" altLang="en-US" sz="1350">
                <a:solidFill>
                  <a:srgbClr val="000000"/>
                </a:solidFill>
              </a:endParaRPr>
            </a:p>
          </p:txBody>
        </p:sp>
        <p:sp>
          <p:nvSpPr>
            <p:cNvPr id="12315" name="Rectangle 57"/>
            <p:cNvSpPr>
              <a:spLocks noChangeArrowheads="1"/>
            </p:cNvSpPr>
            <p:nvPr/>
          </p:nvSpPr>
          <p:spPr bwMode="auto">
            <a:xfrm>
              <a:off x="5010150" y="385286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2.4 </a:t>
              </a:r>
              <a:endParaRPr lang="en-US" altLang="en-US" sz="1350">
                <a:solidFill>
                  <a:srgbClr val="000000"/>
                </a:solidFill>
              </a:endParaRPr>
            </a:p>
          </p:txBody>
        </p:sp>
        <p:sp>
          <p:nvSpPr>
            <p:cNvPr id="12316" name="Rectangle 58"/>
            <p:cNvSpPr>
              <a:spLocks noChangeArrowheads="1"/>
            </p:cNvSpPr>
            <p:nvPr/>
          </p:nvSpPr>
          <p:spPr bwMode="auto">
            <a:xfrm>
              <a:off x="5483224" y="3949701"/>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2.2 </a:t>
              </a:r>
              <a:endParaRPr lang="en-US" altLang="en-US" sz="1350">
                <a:solidFill>
                  <a:srgbClr val="000000"/>
                </a:solidFill>
              </a:endParaRPr>
            </a:p>
          </p:txBody>
        </p:sp>
        <p:sp>
          <p:nvSpPr>
            <p:cNvPr id="12317" name="Rectangle 59"/>
            <p:cNvSpPr>
              <a:spLocks noChangeArrowheads="1"/>
            </p:cNvSpPr>
            <p:nvPr/>
          </p:nvSpPr>
          <p:spPr bwMode="auto">
            <a:xfrm>
              <a:off x="5957888" y="408146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000000"/>
                  </a:solidFill>
                  <a:latin typeface="Calibri" pitchFamily="34" charset="0"/>
                </a:rPr>
                <a:t>2.3 </a:t>
              </a:r>
              <a:endParaRPr lang="en-US" altLang="en-US" sz="1350">
                <a:solidFill>
                  <a:srgbClr val="000000"/>
                </a:solidFill>
              </a:endParaRPr>
            </a:p>
          </p:txBody>
        </p:sp>
        <p:sp>
          <p:nvSpPr>
            <p:cNvPr id="12362" name="Rectangle 104"/>
            <p:cNvSpPr>
              <a:spLocks noChangeArrowheads="1"/>
            </p:cNvSpPr>
            <p:nvPr/>
          </p:nvSpPr>
          <p:spPr bwMode="auto">
            <a:xfrm>
              <a:off x="6430963" y="4037013"/>
              <a:ext cx="74613" cy="65087"/>
            </a:xfrm>
            <a:prstGeom prst="rect">
              <a:avLst/>
            </a:prstGeom>
            <a:solidFill>
              <a:srgbClr val="D9969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363" name="Rectangle 105"/>
            <p:cNvSpPr>
              <a:spLocks noChangeArrowheads="1"/>
            </p:cNvSpPr>
            <p:nvPr/>
          </p:nvSpPr>
          <p:spPr bwMode="auto">
            <a:xfrm>
              <a:off x="6537325" y="3987801"/>
              <a:ext cx="1983714" cy="184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900" dirty="0">
                  <a:solidFill>
                    <a:srgbClr val="000000"/>
                  </a:solidFill>
                  <a:latin typeface="Calibri" pitchFamily="34" charset="0"/>
                </a:rPr>
                <a:t>Total aid to secondary education</a:t>
              </a:r>
              <a:endParaRPr lang="en-US" altLang="en-US" sz="900" dirty="0">
                <a:solidFill>
                  <a:srgbClr val="000000"/>
                </a:solidFill>
              </a:endParaRPr>
            </a:p>
          </p:txBody>
        </p:sp>
      </p:grpSp>
      <p:grpSp>
        <p:nvGrpSpPr>
          <p:cNvPr id="12373" name="Group 12372"/>
          <p:cNvGrpSpPr/>
          <p:nvPr/>
        </p:nvGrpSpPr>
        <p:grpSpPr>
          <a:xfrm>
            <a:off x="1267935" y="2176290"/>
            <a:ext cx="5909641" cy="3133844"/>
            <a:chOff x="553799" y="2220913"/>
            <a:chExt cx="7649764" cy="4178459"/>
          </a:xfrm>
        </p:grpSpPr>
        <p:grpSp>
          <p:nvGrpSpPr>
            <p:cNvPr id="12370" name="Group 12369"/>
            <p:cNvGrpSpPr/>
            <p:nvPr/>
          </p:nvGrpSpPr>
          <p:grpSpPr>
            <a:xfrm>
              <a:off x="553799" y="2220913"/>
              <a:ext cx="7649764" cy="3739207"/>
              <a:chOff x="553799" y="2220913"/>
              <a:chExt cx="7649764" cy="3739207"/>
            </a:xfrm>
          </p:grpSpPr>
          <p:sp>
            <p:nvSpPr>
              <p:cNvPr id="12" name="Rectangle 11"/>
              <p:cNvSpPr>
                <a:spLocks noChangeArrowheads="1"/>
              </p:cNvSpPr>
              <p:nvPr/>
            </p:nvSpPr>
            <p:spPr bwMode="auto">
              <a:xfrm>
                <a:off x="1044575" y="2309813"/>
                <a:ext cx="11113" cy="3332162"/>
              </a:xfrm>
              <a:prstGeom prst="rect">
                <a:avLst/>
              </a:prstGeom>
              <a:solidFill>
                <a:srgbClr val="868686"/>
              </a:solidFill>
              <a:ln w="1588" cap="flat">
                <a:solidFill>
                  <a:srgbClr val="868686"/>
                </a:solidFill>
                <a:prstDash val="solid"/>
                <a:bevel/>
                <a:headEnd/>
                <a:tailEnd/>
              </a:ln>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3" name="Freeform 12"/>
              <p:cNvSpPr>
                <a:spLocks noEditPoints="1"/>
              </p:cNvSpPr>
              <p:nvPr/>
            </p:nvSpPr>
            <p:spPr bwMode="auto">
              <a:xfrm>
                <a:off x="1003300" y="2305050"/>
                <a:ext cx="47625" cy="3341687"/>
              </a:xfrm>
              <a:custGeom>
                <a:avLst/>
                <a:gdLst>
                  <a:gd name="T0" fmla="*/ 0 w 30"/>
                  <a:gd name="T1" fmla="*/ 2099 h 2105"/>
                  <a:gd name="T2" fmla="*/ 30 w 30"/>
                  <a:gd name="T3" fmla="*/ 2099 h 2105"/>
                  <a:gd name="T4" fmla="*/ 30 w 30"/>
                  <a:gd name="T5" fmla="*/ 2105 h 2105"/>
                  <a:gd name="T6" fmla="*/ 0 w 30"/>
                  <a:gd name="T7" fmla="*/ 2105 h 2105"/>
                  <a:gd name="T8" fmla="*/ 0 w 30"/>
                  <a:gd name="T9" fmla="*/ 2099 h 2105"/>
                  <a:gd name="T10" fmla="*/ 0 w 30"/>
                  <a:gd name="T11" fmla="*/ 1799 h 2105"/>
                  <a:gd name="T12" fmla="*/ 30 w 30"/>
                  <a:gd name="T13" fmla="*/ 1799 h 2105"/>
                  <a:gd name="T14" fmla="*/ 30 w 30"/>
                  <a:gd name="T15" fmla="*/ 1806 h 2105"/>
                  <a:gd name="T16" fmla="*/ 0 w 30"/>
                  <a:gd name="T17" fmla="*/ 1806 h 2105"/>
                  <a:gd name="T18" fmla="*/ 0 w 30"/>
                  <a:gd name="T19" fmla="*/ 1799 h 2105"/>
                  <a:gd name="T20" fmla="*/ 0 w 30"/>
                  <a:gd name="T21" fmla="*/ 1500 h 2105"/>
                  <a:gd name="T22" fmla="*/ 30 w 30"/>
                  <a:gd name="T23" fmla="*/ 1500 h 2105"/>
                  <a:gd name="T24" fmla="*/ 30 w 30"/>
                  <a:gd name="T25" fmla="*/ 1506 h 2105"/>
                  <a:gd name="T26" fmla="*/ 0 w 30"/>
                  <a:gd name="T27" fmla="*/ 1506 h 2105"/>
                  <a:gd name="T28" fmla="*/ 0 w 30"/>
                  <a:gd name="T29" fmla="*/ 1500 h 2105"/>
                  <a:gd name="T30" fmla="*/ 0 w 30"/>
                  <a:gd name="T31" fmla="*/ 1200 h 2105"/>
                  <a:gd name="T32" fmla="*/ 30 w 30"/>
                  <a:gd name="T33" fmla="*/ 1200 h 2105"/>
                  <a:gd name="T34" fmla="*/ 30 w 30"/>
                  <a:gd name="T35" fmla="*/ 1206 h 2105"/>
                  <a:gd name="T36" fmla="*/ 0 w 30"/>
                  <a:gd name="T37" fmla="*/ 1206 h 2105"/>
                  <a:gd name="T38" fmla="*/ 0 w 30"/>
                  <a:gd name="T39" fmla="*/ 1200 h 2105"/>
                  <a:gd name="T40" fmla="*/ 0 w 30"/>
                  <a:gd name="T41" fmla="*/ 900 h 2105"/>
                  <a:gd name="T42" fmla="*/ 30 w 30"/>
                  <a:gd name="T43" fmla="*/ 900 h 2105"/>
                  <a:gd name="T44" fmla="*/ 30 w 30"/>
                  <a:gd name="T45" fmla="*/ 906 h 2105"/>
                  <a:gd name="T46" fmla="*/ 0 w 30"/>
                  <a:gd name="T47" fmla="*/ 906 h 2105"/>
                  <a:gd name="T48" fmla="*/ 0 w 30"/>
                  <a:gd name="T49" fmla="*/ 900 h 2105"/>
                  <a:gd name="T50" fmla="*/ 0 w 30"/>
                  <a:gd name="T51" fmla="*/ 600 h 2105"/>
                  <a:gd name="T52" fmla="*/ 30 w 30"/>
                  <a:gd name="T53" fmla="*/ 600 h 2105"/>
                  <a:gd name="T54" fmla="*/ 30 w 30"/>
                  <a:gd name="T55" fmla="*/ 606 h 2105"/>
                  <a:gd name="T56" fmla="*/ 0 w 30"/>
                  <a:gd name="T57" fmla="*/ 606 h 2105"/>
                  <a:gd name="T58" fmla="*/ 0 w 30"/>
                  <a:gd name="T59" fmla="*/ 600 h 2105"/>
                  <a:gd name="T60" fmla="*/ 0 w 30"/>
                  <a:gd name="T61" fmla="*/ 300 h 2105"/>
                  <a:gd name="T62" fmla="*/ 30 w 30"/>
                  <a:gd name="T63" fmla="*/ 300 h 2105"/>
                  <a:gd name="T64" fmla="*/ 30 w 30"/>
                  <a:gd name="T65" fmla="*/ 306 h 2105"/>
                  <a:gd name="T66" fmla="*/ 0 w 30"/>
                  <a:gd name="T67" fmla="*/ 306 h 2105"/>
                  <a:gd name="T68" fmla="*/ 0 w 30"/>
                  <a:gd name="T69" fmla="*/ 300 h 2105"/>
                  <a:gd name="T70" fmla="*/ 0 w 30"/>
                  <a:gd name="T71" fmla="*/ 0 h 2105"/>
                  <a:gd name="T72" fmla="*/ 30 w 30"/>
                  <a:gd name="T73" fmla="*/ 0 h 2105"/>
                  <a:gd name="T74" fmla="*/ 30 w 30"/>
                  <a:gd name="T75" fmla="*/ 6 h 2105"/>
                  <a:gd name="T76" fmla="*/ 0 w 30"/>
                  <a:gd name="T77" fmla="*/ 6 h 2105"/>
                  <a:gd name="T78" fmla="*/ 0 w 30"/>
                  <a:gd name="T79" fmla="*/ 0 h 2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0" h="2105">
                    <a:moveTo>
                      <a:pt x="0" y="2099"/>
                    </a:moveTo>
                    <a:lnTo>
                      <a:pt x="30" y="2099"/>
                    </a:lnTo>
                    <a:lnTo>
                      <a:pt x="30" y="2105"/>
                    </a:lnTo>
                    <a:lnTo>
                      <a:pt x="0" y="2105"/>
                    </a:lnTo>
                    <a:lnTo>
                      <a:pt x="0" y="2099"/>
                    </a:lnTo>
                    <a:close/>
                    <a:moveTo>
                      <a:pt x="0" y="1799"/>
                    </a:moveTo>
                    <a:lnTo>
                      <a:pt x="30" y="1799"/>
                    </a:lnTo>
                    <a:lnTo>
                      <a:pt x="30" y="1806"/>
                    </a:lnTo>
                    <a:lnTo>
                      <a:pt x="0" y="1806"/>
                    </a:lnTo>
                    <a:lnTo>
                      <a:pt x="0" y="1799"/>
                    </a:lnTo>
                    <a:close/>
                    <a:moveTo>
                      <a:pt x="0" y="1500"/>
                    </a:moveTo>
                    <a:lnTo>
                      <a:pt x="30" y="1500"/>
                    </a:lnTo>
                    <a:lnTo>
                      <a:pt x="30" y="1506"/>
                    </a:lnTo>
                    <a:lnTo>
                      <a:pt x="0" y="1506"/>
                    </a:lnTo>
                    <a:lnTo>
                      <a:pt x="0" y="1500"/>
                    </a:lnTo>
                    <a:close/>
                    <a:moveTo>
                      <a:pt x="0" y="1200"/>
                    </a:moveTo>
                    <a:lnTo>
                      <a:pt x="30" y="1200"/>
                    </a:lnTo>
                    <a:lnTo>
                      <a:pt x="30" y="1206"/>
                    </a:lnTo>
                    <a:lnTo>
                      <a:pt x="0" y="1206"/>
                    </a:lnTo>
                    <a:lnTo>
                      <a:pt x="0" y="1200"/>
                    </a:lnTo>
                    <a:close/>
                    <a:moveTo>
                      <a:pt x="0" y="900"/>
                    </a:moveTo>
                    <a:lnTo>
                      <a:pt x="30" y="900"/>
                    </a:lnTo>
                    <a:lnTo>
                      <a:pt x="30" y="906"/>
                    </a:lnTo>
                    <a:lnTo>
                      <a:pt x="0" y="906"/>
                    </a:lnTo>
                    <a:lnTo>
                      <a:pt x="0" y="900"/>
                    </a:lnTo>
                    <a:close/>
                    <a:moveTo>
                      <a:pt x="0" y="600"/>
                    </a:moveTo>
                    <a:lnTo>
                      <a:pt x="30" y="600"/>
                    </a:lnTo>
                    <a:lnTo>
                      <a:pt x="30" y="606"/>
                    </a:lnTo>
                    <a:lnTo>
                      <a:pt x="0" y="606"/>
                    </a:lnTo>
                    <a:lnTo>
                      <a:pt x="0" y="600"/>
                    </a:lnTo>
                    <a:close/>
                    <a:moveTo>
                      <a:pt x="0" y="300"/>
                    </a:moveTo>
                    <a:lnTo>
                      <a:pt x="30" y="300"/>
                    </a:lnTo>
                    <a:lnTo>
                      <a:pt x="30" y="306"/>
                    </a:lnTo>
                    <a:lnTo>
                      <a:pt x="0" y="306"/>
                    </a:lnTo>
                    <a:lnTo>
                      <a:pt x="0" y="300"/>
                    </a:lnTo>
                    <a:close/>
                    <a:moveTo>
                      <a:pt x="0" y="0"/>
                    </a:moveTo>
                    <a:lnTo>
                      <a:pt x="30" y="0"/>
                    </a:lnTo>
                    <a:lnTo>
                      <a:pt x="30" y="6"/>
                    </a:lnTo>
                    <a:lnTo>
                      <a:pt x="0" y="6"/>
                    </a:lnTo>
                    <a:lnTo>
                      <a:pt x="0" y="0"/>
                    </a:lnTo>
                    <a:close/>
                  </a:path>
                </a:pathLst>
              </a:custGeom>
              <a:solidFill>
                <a:srgbClr val="868686"/>
              </a:solidFill>
              <a:ln w="1588" cap="flat">
                <a:solidFill>
                  <a:srgbClr val="868686"/>
                </a:solidFill>
                <a:prstDash val="solid"/>
                <a:bevel/>
                <a:headEnd/>
                <a:tailEnd/>
              </a:ln>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4" name="Rectangle 13"/>
              <p:cNvSpPr>
                <a:spLocks noChangeArrowheads="1"/>
              </p:cNvSpPr>
              <p:nvPr/>
            </p:nvSpPr>
            <p:spPr bwMode="auto">
              <a:xfrm>
                <a:off x="1050925" y="5637213"/>
                <a:ext cx="5213350" cy="9525"/>
              </a:xfrm>
              <a:prstGeom prst="rect">
                <a:avLst/>
              </a:prstGeom>
              <a:solidFill>
                <a:srgbClr val="868686"/>
              </a:solidFill>
              <a:ln w="1588" cap="flat">
                <a:solidFill>
                  <a:srgbClr val="868686"/>
                </a:solidFill>
                <a:prstDash val="solid"/>
                <a:bevel/>
                <a:headEnd/>
                <a:tailEnd/>
              </a:ln>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5" name="Freeform 14"/>
              <p:cNvSpPr>
                <a:spLocks noEditPoints="1"/>
              </p:cNvSpPr>
              <p:nvPr/>
            </p:nvSpPr>
            <p:spPr bwMode="auto">
              <a:xfrm>
                <a:off x="1044575" y="5641975"/>
                <a:ext cx="5224463" cy="42862"/>
              </a:xfrm>
              <a:custGeom>
                <a:avLst/>
                <a:gdLst>
                  <a:gd name="T0" fmla="*/ 7 w 3291"/>
                  <a:gd name="T1" fmla="*/ 0 h 27"/>
                  <a:gd name="T2" fmla="*/ 7 w 3291"/>
                  <a:gd name="T3" fmla="*/ 27 h 27"/>
                  <a:gd name="T4" fmla="*/ 0 w 3291"/>
                  <a:gd name="T5" fmla="*/ 27 h 27"/>
                  <a:gd name="T6" fmla="*/ 0 w 3291"/>
                  <a:gd name="T7" fmla="*/ 0 h 27"/>
                  <a:gd name="T8" fmla="*/ 7 w 3291"/>
                  <a:gd name="T9" fmla="*/ 0 h 27"/>
                  <a:gd name="T10" fmla="*/ 306 w 3291"/>
                  <a:gd name="T11" fmla="*/ 0 h 27"/>
                  <a:gd name="T12" fmla="*/ 306 w 3291"/>
                  <a:gd name="T13" fmla="*/ 27 h 27"/>
                  <a:gd name="T14" fmla="*/ 299 w 3291"/>
                  <a:gd name="T15" fmla="*/ 27 h 27"/>
                  <a:gd name="T16" fmla="*/ 299 w 3291"/>
                  <a:gd name="T17" fmla="*/ 0 h 27"/>
                  <a:gd name="T18" fmla="*/ 306 w 3291"/>
                  <a:gd name="T19" fmla="*/ 0 h 27"/>
                  <a:gd name="T20" fmla="*/ 604 w 3291"/>
                  <a:gd name="T21" fmla="*/ 0 h 27"/>
                  <a:gd name="T22" fmla="*/ 604 w 3291"/>
                  <a:gd name="T23" fmla="*/ 27 h 27"/>
                  <a:gd name="T24" fmla="*/ 598 w 3291"/>
                  <a:gd name="T25" fmla="*/ 27 h 27"/>
                  <a:gd name="T26" fmla="*/ 598 w 3291"/>
                  <a:gd name="T27" fmla="*/ 0 h 27"/>
                  <a:gd name="T28" fmla="*/ 604 w 3291"/>
                  <a:gd name="T29" fmla="*/ 0 h 27"/>
                  <a:gd name="T30" fmla="*/ 903 w 3291"/>
                  <a:gd name="T31" fmla="*/ 0 h 27"/>
                  <a:gd name="T32" fmla="*/ 903 w 3291"/>
                  <a:gd name="T33" fmla="*/ 27 h 27"/>
                  <a:gd name="T34" fmla="*/ 896 w 3291"/>
                  <a:gd name="T35" fmla="*/ 27 h 27"/>
                  <a:gd name="T36" fmla="*/ 896 w 3291"/>
                  <a:gd name="T37" fmla="*/ 0 h 27"/>
                  <a:gd name="T38" fmla="*/ 903 w 3291"/>
                  <a:gd name="T39" fmla="*/ 0 h 27"/>
                  <a:gd name="T40" fmla="*/ 1202 w 3291"/>
                  <a:gd name="T41" fmla="*/ 0 h 27"/>
                  <a:gd name="T42" fmla="*/ 1202 w 3291"/>
                  <a:gd name="T43" fmla="*/ 27 h 27"/>
                  <a:gd name="T44" fmla="*/ 1195 w 3291"/>
                  <a:gd name="T45" fmla="*/ 27 h 27"/>
                  <a:gd name="T46" fmla="*/ 1195 w 3291"/>
                  <a:gd name="T47" fmla="*/ 0 h 27"/>
                  <a:gd name="T48" fmla="*/ 1202 w 3291"/>
                  <a:gd name="T49" fmla="*/ 0 h 27"/>
                  <a:gd name="T50" fmla="*/ 1500 w 3291"/>
                  <a:gd name="T51" fmla="*/ 0 h 27"/>
                  <a:gd name="T52" fmla="*/ 1500 w 3291"/>
                  <a:gd name="T53" fmla="*/ 27 h 27"/>
                  <a:gd name="T54" fmla="*/ 1493 w 3291"/>
                  <a:gd name="T55" fmla="*/ 27 h 27"/>
                  <a:gd name="T56" fmla="*/ 1493 w 3291"/>
                  <a:gd name="T57" fmla="*/ 0 h 27"/>
                  <a:gd name="T58" fmla="*/ 1500 w 3291"/>
                  <a:gd name="T59" fmla="*/ 0 h 27"/>
                  <a:gd name="T60" fmla="*/ 1798 w 3291"/>
                  <a:gd name="T61" fmla="*/ 0 h 27"/>
                  <a:gd name="T62" fmla="*/ 1798 w 3291"/>
                  <a:gd name="T63" fmla="*/ 27 h 27"/>
                  <a:gd name="T64" fmla="*/ 1792 w 3291"/>
                  <a:gd name="T65" fmla="*/ 27 h 27"/>
                  <a:gd name="T66" fmla="*/ 1792 w 3291"/>
                  <a:gd name="T67" fmla="*/ 0 h 27"/>
                  <a:gd name="T68" fmla="*/ 1798 w 3291"/>
                  <a:gd name="T69" fmla="*/ 0 h 27"/>
                  <a:gd name="T70" fmla="*/ 2097 w 3291"/>
                  <a:gd name="T71" fmla="*/ 0 h 27"/>
                  <a:gd name="T72" fmla="*/ 2097 w 3291"/>
                  <a:gd name="T73" fmla="*/ 27 h 27"/>
                  <a:gd name="T74" fmla="*/ 2090 w 3291"/>
                  <a:gd name="T75" fmla="*/ 27 h 27"/>
                  <a:gd name="T76" fmla="*/ 2090 w 3291"/>
                  <a:gd name="T77" fmla="*/ 0 h 27"/>
                  <a:gd name="T78" fmla="*/ 2097 w 3291"/>
                  <a:gd name="T79" fmla="*/ 0 h 27"/>
                  <a:gd name="T80" fmla="*/ 2396 w 3291"/>
                  <a:gd name="T81" fmla="*/ 0 h 27"/>
                  <a:gd name="T82" fmla="*/ 2396 w 3291"/>
                  <a:gd name="T83" fmla="*/ 27 h 27"/>
                  <a:gd name="T84" fmla="*/ 2389 w 3291"/>
                  <a:gd name="T85" fmla="*/ 27 h 27"/>
                  <a:gd name="T86" fmla="*/ 2389 w 3291"/>
                  <a:gd name="T87" fmla="*/ 0 h 27"/>
                  <a:gd name="T88" fmla="*/ 2396 w 3291"/>
                  <a:gd name="T89" fmla="*/ 0 h 27"/>
                  <a:gd name="T90" fmla="*/ 2695 w 3291"/>
                  <a:gd name="T91" fmla="*/ 0 h 27"/>
                  <a:gd name="T92" fmla="*/ 2695 w 3291"/>
                  <a:gd name="T93" fmla="*/ 27 h 27"/>
                  <a:gd name="T94" fmla="*/ 2688 w 3291"/>
                  <a:gd name="T95" fmla="*/ 27 h 27"/>
                  <a:gd name="T96" fmla="*/ 2688 w 3291"/>
                  <a:gd name="T97" fmla="*/ 0 h 27"/>
                  <a:gd name="T98" fmla="*/ 2695 w 3291"/>
                  <a:gd name="T99" fmla="*/ 0 h 27"/>
                  <a:gd name="T100" fmla="*/ 2992 w 3291"/>
                  <a:gd name="T101" fmla="*/ 0 h 27"/>
                  <a:gd name="T102" fmla="*/ 2992 w 3291"/>
                  <a:gd name="T103" fmla="*/ 27 h 27"/>
                  <a:gd name="T104" fmla="*/ 2985 w 3291"/>
                  <a:gd name="T105" fmla="*/ 27 h 27"/>
                  <a:gd name="T106" fmla="*/ 2985 w 3291"/>
                  <a:gd name="T107" fmla="*/ 0 h 27"/>
                  <a:gd name="T108" fmla="*/ 2992 w 3291"/>
                  <a:gd name="T109" fmla="*/ 0 h 27"/>
                  <a:gd name="T110" fmla="*/ 3291 w 3291"/>
                  <a:gd name="T111" fmla="*/ 0 h 27"/>
                  <a:gd name="T112" fmla="*/ 3291 w 3291"/>
                  <a:gd name="T113" fmla="*/ 27 h 27"/>
                  <a:gd name="T114" fmla="*/ 3284 w 3291"/>
                  <a:gd name="T115" fmla="*/ 27 h 27"/>
                  <a:gd name="T116" fmla="*/ 3284 w 3291"/>
                  <a:gd name="T117" fmla="*/ 0 h 27"/>
                  <a:gd name="T118" fmla="*/ 3291 w 3291"/>
                  <a:gd name="T119"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291" h="27">
                    <a:moveTo>
                      <a:pt x="7" y="0"/>
                    </a:moveTo>
                    <a:lnTo>
                      <a:pt x="7" y="27"/>
                    </a:lnTo>
                    <a:lnTo>
                      <a:pt x="0" y="27"/>
                    </a:lnTo>
                    <a:lnTo>
                      <a:pt x="0" y="0"/>
                    </a:lnTo>
                    <a:lnTo>
                      <a:pt x="7" y="0"/>
                    </a:lnTo>
                    <a:close/>
                    <a:moveTo>
                      <a:pt x="306" y="0"/>
                    </a:moveTo>
                    <a:lnTo>
                      <a:pt x="306" y="27"/>
                    </a:lnTo>
                    <a:lnTo>
                      <a:pt x="299" y="27"/>
                    </a:lnTo>
                    <a:lnTo>
                      <a:pt x="299" y="0"/>
                    </a:lnTo>
                    <a:lnTo>
                      <a:pt x="306" y="0"/>
                    </a:lnTo>
                    <a:close/>
                    <a:moveTo>
                      <a:pt x="604" y="0"/>
                    </a:moveTo>
                    <a:lnTo>
                      <a:pt x="604" y="27"/>
                    </a:lnTo>
                    <a:lnTo>
                      <a:pt x="598" y="27"/>
                    </a:lnTo>
                    <a:lnTo>
                      <a:pt x="598" y="0"/>
                    </a:lnTo>
                    <a:lnTo>
                      <a:pt x="604" y="0"/>
                    </a:lnTo>
                    <a:close/>
                    <a:moveTo>
                      <a:pt x="903" y="0"/>
                    </a:moveTo>
                    <a:lnTo>
                      <a:pt x="903" y="27"/>
                    </a:lnTo>
                    <a:lnTo>
                      <a:pt x="896" y="27"/>
                    </a:lnTo>
                    <a:lnTo>
                      <a:pt x="896" y="0"/>
                    </a:lnTo>
                    <a:lnTo>
                      <a:pt x="903" y="0"/>
                    </a:lnTo>
                    <a:close/>
                    <a:moveTo>
                      <a:pt x="1202" y="0"/>
                    </a:moveTo>
                    <a:lnTo>
                      <a:pt x="1202" y="27"/>
                    </a:lnTo>
                    <a:lnTo>
                      <a:pt x="1195" y="27"/>
                    </a:lnTo>
                    <a:lnTo>
                      <a:pt x="1195" y="0"/>
                    </a:lnTo>
                    <a:lnTo>
                      <a:pt x="1202" y="0"/>
                    </a:lnTo>
                    <a:close/>
                    <a:moveTo>
                      <a:pt x="1500" y="0"/>
                    </a:moveTo>
                    <a:lnTo>
                      <a:pt x="1500" y="27"/>
                    </a:lnTo>
                    <a:lnTo>
                      <a:pt x="1493" y="27"/>
                    </a:lnTo>
                    <a:lnTo>
                      <a:pt x="1493" y="0"/>
                    </a:lnTo>
                    <a:lnTo>
                      <a:pt x="1500" y="0"/>
                    </a:lnTo>
                    <a:close/>
                    <a:moveTo>
                      <a:pt x="1798" y="0"/>
                    </a:moveTo>
                    <a:lnTo>
                      <a:pt x="1798" y="27"/>
                    </a:lnTo>
                    <a:lnTo>
                      <a:pt x="1792" y="27"/>
                    </a:lnTo>
                    <a:lnTo>
                      <a:pt x="1792" y="0"/>
                    </a:lnTo>
                    <a:lnTo>
                      <a:pt x="1798" y="0"/>
                    </a:lnTo>
                    <a:close/>
                    <a:moveTo>
                      <a:pt x="2097" y="0"/>
                    </a:moveTo>
                    <a:lnTo>
                      <a:pt x="2097" y="27"/>
                    </a:lnTo>
                    <a:lnTo>
                      <a:pt x="2090" y="27"/>
                    </a:lnTo>
                    <a:lnTo>
                      <a:pt x="2090" y="0"/>
                    </a:lnTo>
                    <a:lnTo>
                      <a:pt x="2097" y="0"/>
                    </a:lnTo>
                    <a:close/>
                    <a:moveTo>
                      <a:pt x="2396" y="0"/>
                    </a:moveTo>
                    <a:lnTo>
                      <a:pt x="2396" y="27"/>
                    </a:lnTo>
                    <a:lnTo>
                      <a:pt x="2389" y="27"/>
                    </a:lnTo>
                    <a:lnTo>
                      <a:pt x="2389" y="0"/>
                    </a:lnTo>
                    <a:lnTo>
                      <a:pt x="2396" y="0"/>
                    </a:lnTo>
                    <a:close/>
                    <a:moveTo>
                      <a:pt x="2695" y="0"/>
                    </a:moveTo>
                    <a:lnTo>
                      <a:pt x="2695" y="27"/>
                    </a:lnTo>
                    <a:lnTo>
                      <a:pt x="2688" y="27"/>
                    </a:lnTo>
                    <a:lnTo>
                      <a:pt x="2688" y="0"/>
                    </a:lnTo>
                    <a:lnTo>
                      <a:pt x="2695" y="0"/>
                    </a:lnTo>
                    <a:close/>
                    <a:moveTo>
                      <a:pt x="2992" y="0"/>
                    </a:moveTo>
                    <a:lnTo>
                      <a:pt x="2992" y="27"/>
                    </a:lnTo>
                    <a:lnTo>
                      <a:pt x="2985" y="27"/>
                    </a:lnTo>
                    <a:lnTo>
                      <a:pt x="2985" y="0"/>
                    </a:lnTo>
                    <a:lnTo>
                      <a:pt x="2992" y="0"/>
                    </a:lnTo>
                    <a:close/>
                    <a:moveTo>
                      <a:pt x="3291" y="0"/>
                    </a:moveTo>
                    <a:lnTo>
                      <a:pt x="3291" y="27"/>
                    </a:lnTo>
                    <a:lnTo>
                      <a:pt x="3284" y="27"/>
                    </a:lnTo>
                    <a:lnTo>
                      <a:pt x="3284" y="0"/>
                    </a:lnTo>
                    <a:lnTo>
                      <a:pt x="3291" y="0"/>
                    </a:lnTo>
                    <a:close/>
                  </a:path>
                </a:pathLst>
              </a:custGeom>
              <a:solidFill>
                <a:srgbClr val="868686"/>
              </a:solidFill>
              <a:ln w="1588" cap="flat">
                <a:solidFill>
                  <a:srgbClr val="868686"/>
                </a:solidFill>
                <a:prstDash val="solid"/>
                <a:bevel/>
                <a:headEnd/>
                <a:tailEnd/>
              </a:ln>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grpSp>
            <p:nvGrpSpPr>
              <p:cNvPr id="12366" name="Group 12365"/>
              <p:cNvGrpSpPr/>
              <p:nvPr/>
            </p:nvGrpSpPr>
            <p:grpSpPr>
              <a:xfrm>
                <a:off x="553799" y="2220913"/>
                <a:ext cx="7649764" cy="3739207"/>
                <a:chOff x="553799" y="2220913"/>
                <a:chExt cx="7649764" cy="3739207"/>
              </a:xfrm>
            </p:grpSpPr>
            <p:sp>
              <p:nvSpPr>
                <p:cNvPr id="9" name="Freeform 8"/>
                <p:cNvSpPr>
                  <a:spLocks noEditPoints="1"/>
                </p:cNvSpPr>
                <p:nvPr/>
              </p:nvSpPr>
              <p:spPr bwMode="auto">
                <a:xfrm>
                  <a:off x="1155700" y="4210050"/>
                  <a:ext cx="5002213" cy="1431925"/>
                </a:xfrm>
                <a:custGeom>
                  <a:avLst/>
                  <a:gdLst>
                    <a:gd name="T0" fmla="*/ 0 w 3151"/>
                    <a:gd name="T1" fmla="*/ 472 h 902"/>
                    <a:gd name="T2" fmla="*/ 166 w 3151"/>
                    <a:gd name="T3" fmla="*/ 472 h 902"/>
                    <a:gd name="T4" fmla="*/ 166 w 3151"/>
                    <a:gd name="T5" fmla="*/ 902 h 902"/>
                    <a:gd name="T6" fmla="*/ 0 w 3151"/>
                    <a:gd name="T7" fmla="*/ 902 h 902"/>
                    <a:gd name="T8" fmla="*/ 0 w 3151"/>
                    <a:gd name="T9" fmla="*/ 472 h 902"/>
                    <a:gd name="T10" fmla="*/ 299 w 3151"/>
                    <a:gd name="T11" fmla="*/ 420 h 902"/>
                    <a:gd name="T12" fmla="*/ 465 w 3151"/>
                    <a:gd name="T13" fmla="*/ 420 h 902"/>
                    <a:gd name="T14" fmla="*/ 465 w 3151"/>
                    <a:gd name="T15" fmla="*/ 902 h 902"/>
                    <a:gd name="T16" fmla="*/ 299 w 3151"/>
                    <a:gd name="T17" fmla="*/ 902 h 902"/>
                    <a:gd name="T18" fmla="*/ 299 w 3151"/>
                    <a:gd name="T19" fmla="*/ 420 h 902"/>
                    <a:gd name="T20" fmla="*/ 598 w 3151"/>
                    <a:gd name="T21" fmla="*/ 370 h 902"/>
                    <a:gd name="T22" fmla="*/ 763 w 3151"/>
                    <a:gd name="T23" fmla="*/ 370 h 902"/>
                    <a:gd name="T24" fmla="*/ 763 w 3151"/>
                    <a:gd name="T25" fmla="*/ 902 h 902"/>
                    <a:gd name="T26" fmla="*/ 598 w 3151"/>
                    <a:gd name="T27" fmla="*/ 902 h 902"/>
                    <a:gd name="T28" fmla="*/ 598 w 3151"/>
                    <a:gd name="T29" fmla="*/ 370 h 902"/>
                    <a:gd name="T30" fmla="*/ 896 w 3151"/>
                    <a:gd name="T31" fmla="*/ 289 h 902"/>
                    <a:gd name="T32" fmla="*/ 1062 w 3151"/>
                    <a:gd name="T33" fmla="*/ 289 h 902"/>
                    <a:gd name="T34" fmla="*/ 1062 w 3151"/>
                    <a:gd name="T35" fmla="*/ 902 h 902"/>
                    <a:gd name="T36" fmla="*/ 896 w 3151"/>
                    <a:gd name="T37" fmla="*/ 902 h 902"/>
                    <a:gd name="T38" fmla="*/ 896 w 3151"/>
                    <a:gd name="T39" fmla="*/ 289 h 902"/>
                    <a:gd name="T40" fmla="*/ 1194 w 3151"/>
                    <a:gd name="T41" fmla="*/ 237 h 902"/>
                    <a:gd name="T42" fmla="*/ 1361 w 3151"/>
                    <a:gd name="T43" fmla="*/ 237 h 902"/>
                    <a:gd name="T44" fmla="*/ 1361 w 3151"/>
                    <a:gd name="T45" fmla="*/ 902 h 902"/>
                    <a:gd name="T46" fmla="*/ 1194 w 3151"/>
                    <a:gd name="T47" fmla="*/ 902 h 902"/>
                    <a:gd name="T48" fmla="*/ 1194 w 3151"/>
                    <a:gd name="T49" fmla="*/ 237 h 902"/>
                    <a:gd name="T50" fmla="*/ 1493 w 3151"/>
                    <a:gd name="T51" fmla="*/ 154 h 902"/>
                    <a:gd name="T52" fmla="*/ 1658 w 3151"/>
                    <a:gd name="T53" fmla="*/ 154 h 902"/>
                    <a:gd name="T54" fmla="*/ 1658 w 3151"/>
                    <a:gd name="T55" fmla="*/ 902 h 902"/>
                    <a:gd name="T56" fmla="*/ 1493 w 3151"/>
                    <a:gd name="T57" fmla="*/ 902 h 902"/>
                    <a:gd name="T58" fmla="*/ 1493 w 3151"/>
                    <a:gd name="T59" fmla="*/ 154 h 902"/>
                    <a:gd name="T60" fmla="*/ 1791 w 3151"/>
                    <a:gd name="T61" fmla="*/ 145 h 902"/>
                    <a:gd name="T62" fmla="*/ 1957 w 3151"/>
                    <a:gd name="T63" fmla="*/ 145 h 902"/>
                    <a:gd name="T64" fmla="*/ 1957 w 3151"/>
                    <a:gd name="T65" fmla="*/ 902 h 902"/>
                    <a:gd name="T66" fmla="*/ 1791 w 3151"/>
                    <a:gd name="T67" fmla="*/ 902 h 902"/>
                    <a:gd name="T68" fmla="*/ 1791 w 3151"/>
                    <a:gd name="T69" fmla="*/ 145 h 902"/>
                    <a:gd name="T70" fmla="*/ 2090 w 3151"/>
                    <a:gd name="T71" fmla="*/ 0 h 902"/>
                    <a:gd name="T72" fmla="*/ 2256 w 3151"/>
                    <a:gd name="T73" fmla="*/ 0 h 902"/>
                    <a:gd name="T74" fmla="*/ 2256 w 3151"/>
                    <a:gd name="T75" fmla="*/ 902 h 902"/>
                    <a:gd name="T76" fmla="*/ 2090 w 3151"/>
                    <a:gd name="T77" fmla="*/ 902 h 902"/>
                    <a:gd name="T78" fmla="*/ 2090 w 3151"/>
                    <a:gd name="T79" fmla="*/ 0 h 902"/>
                    <a:gd name="T80" fmla="*/ 2389 w 3151"/>
                    <a:gd name="T81" fmla="*/ 2 h 902"/>
                    <a:gd name="T82" fmla="*/ 2555 w 3151"/>
                    <a:gd name="T83" fmla="*/ 2 h 902"/>
                    <a:gd name="T84" fmla="*/ 2555 w 3151"/>
                    <a:gd name="T85" fmla="*/ 902 h 902"/>
                    <a:gd name="T86" fmla="*/ 2389 w 3151"/>
                    <a:gd name="T87" fmla="*/ 902 h 902"/>
                    <a:gd name="T88" fmla="*/ 2389 w 3151"/>
                    <a:gd name="T89" fmla="*/ 2 h 902"/>
                    <a:gd name="T90" fmla="*/ 2688 w 3151"/>
                    <a:gd name="T91" fmla="*/ 47 h 902"/>
                    <a:gd name="T92" fmla="*/ 2853 w 3151"/>
                    <a:gd name="T93" fmla="*/ 47 h 902"/>
                    <a:gd name="T94" fmla="*/ 2853 w 3151"/>
                    <a:gd name="T95" fmla="*/ 902 h 902"/>
                    <a:gd name="T96" fmla="*/ 2688 w 3151"/>
                    <a:gd name="T97" fmla="*/ 902 h 902"/>
                    <a:gd name="T98" fmla="*/ 2688 w 3151"/>
                    <a:gd name="T99" fmla="*/ 47 h 902"/>
                    <a:gd name="T100" fmla="*/ 2985 w 3151"/>
                    <a:gd name="T101" fmla="*/ 140 h 902"/>
                    <a:gd name="T102" fmla="*/ 3151 w 3151"/>
                    <a:gd name="T103" fmla="*/ 140 h 902"/>
                    <a:gd name="T104" fmla="*/ 3151 w 3151"/>
                    <a:gd name="T105" fmla="*/ 902 h 902"/>
                    <a:gd name="T106" fmla="*/ 2985 w 3151"/>
                    <a:gd name="T107" fmla="*/ 902 h 902"/>
                    <a:gd name="T108" fmla="*/ 2985 w 3151"/>
                    <a:gd name="T109" fmla="*/ 140 h 9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902">
                      <a:moveTo>
                        <a:pt x="0" y="472"/>
                      </a:moveTo>
                      <a:lnTo>
                        <a:pt x="166" y="472"/>
                      </a:lnTo>
                      <a:lnTo>
                        <a:pt x="166" y="902"/>
                      </a:lnTo>
                      <a:lnTo>
                        <a:pt x="0" y="902"/>
                      </a:lnTo>
                      <a:lnTo>
                        <a:pt x="0" y="472"/>
                      </a:lnTo>
                      <a:close/>
                      <a:moveTo>
                        <a:pt x="299" y="420"/>
                      </a:moveTo>
                      <a:lnTo>
                        <a:pt x="465" y="420"/>
                      </a:lnTo>
                      <a:lnTo>
                        <a:pt x="465" y="902"/>
                      </a:lnTo>
                      <a:lnTo>
                        <a:pt x="299" y="902"/>
                      </a:lnTo>
                      <a:lnTo>
                        <a:pt x="299" y="420"/>
                      </a:lnTo>
                      <a:close/>
                      <a:moveTo>
                        <a:pt x="598" y="370"/>
                      </a:moveTo>
                      <a:lnTo>
                        <a:pt x="763" y="370"/>
                      </a:lnTo>
                      <a:lnTo>
                        <a:pt x="763" y="902"/>
                      </a:lnTo>
                      <a:lnTo>
                        <a:pt x="598" y="902"/>
                      </a:lnTo>
                      <a:lnTo>
                        <a:pt x="598" y="370"/>
                      </a:lnTo>
                      <a:close/>
                      <a:moveTo>
                        <a:pt x="896" y="289"/>
                      </a:moveTo>
                      <a:lnTo>
                        <a:pt x="1062" y="289"/>
                      </a:lnTo>
                      <a:lnTo>
                        <a:pt x="1062" y="902"/>
                      </a:lnTo>
                      <a:lnTo>
                        <a:pt x="896" y="902"/>
                      </a:lnTo>
                      <a:lnTo>
                        <a:pt x="896" y="289"/>
                      </a:lnTo>
                      <a:close/>
                      <a:moveTo>
                        <a:pt x="1194" y="237"/>
                      </a:moveTo>
                      <a:lnTo>
                        <a:pt x="1361" y="237"/>
                      </a:lnTo>
                      <a:lnTo>
                        <a:pt x="1361" y="902"/>
                      </a:lnTo>
                      <a:lnTo>
                        <a:pt x="1194" y="902"/>
                      </a:lnTo>
                      <a:lnTo>
                        <a:pt x="1194" y="237"/>
                      </a:lnTo>
                      <a:close/>
                      <a:moveTo>
                        <a:pt x="1493" y="154"/>
                      </a:moveTo>
                      <a:lnTo>
                        <a:pt x="1658" y="154"/>
                      </a:lnTo>
                      <a:lnTo>
                        <a:pt x="1658" y="902"/>
                      </a:lnTo>
                      <a:lnTo>
                        <a:pt x="1493" y="902"/>
                      </a:lnTo>
                      <a:lnTo>
                        <a:pt x="1493" y="154"/>
                      </a:lnTo>
                      <a:close/>
                      <a:moveTo>
                        <a:pt x="1791" y="145"/>
                      </a:moveTo>
                      <a:lnTo>
                        <a:pt x="1957" y="145"/>
                      </a:lnTo>
                      <a:lnTo>
                        <a:pt x="1957" y="902"/>
                      </a:lnTo>
                      <a:lnTo>
                        <a:pt x="1791" y="902"/>
                      </a:lnTo>
                      <a:lnTo>
                        <a:pt x="1791" y="145"/>
                      </a:lnTo>
                      <a:close/>
                      <a:moveTo>
                        <a:pt x="2090" y="0"/>
                      </a:moveTo>
                      <a:lnTo>
                        <a:pt x="2256" y="0"/>
                      </a:lnTo>
                      <a:lnTo>
                        <a:pt x="2256" y="902"/>
                      </a:lnTo>
                      <a:lnTo>
                        <a:pt x="2090" y="902"/>
                      </a:lnTo>
                      <a:lnTo>
                        <a:pt x="2090" y="0"/>
                      </a:lnTo>
                      <a:close/>
                      <a:moveTo>
                        <a:pt x="2389" y="2"/>
                      </a:moveTo>
                      <a:lnTo>
                        <a:pt x="2555" y="2"/>
                      </a:lnTo>
                      <a:lnTo>
                        <a:pt x="2555" y="902"/>
                      </a:lnTo>
                      <a:lnTo>
                        <a:pt x="2389" y="902"/>
                      </a:lnTo>
                      <a:lnTo>
                        <a:pt x="2389" y="2"/>
                      </a:lnTo>
                      <a:close/>
                      <a:moveTo>
                        <a:pt x="2688" y="47"/>
                      </a:moveTo>
                      <a:lnTo>
                        <a:pt x="2853" y="47"/>
                      </a:lnTo>
                      <a:lnTo>
                        <a:pt x="2853" y="902"/>
                      </a:lnTo>
                      <a:lnTo>
                        <a:pt x="2688" y="902"/>
                      </a:lnTo>
                      <a:lnTo>
                        <a:pt x="2688" y="47"/>
                      </a:lnTo>
                      <a:close/>
                      <a:moveTo>
                        <a:pt x="2985" y="140"/>
                      </a:moveTo>
                      <a:lnTo>
                        <a:pt x="3151" y="140"/>
                      </a:lnTo>
                      <a:lnTo>
                        <a:pt x="3151" y="902"/>
                      </a:lnTo>
                      <a:lnTo>
                        <a:pt x="2985" y="902"/>
                      </a:lnTo>
                      <a:lnTo>
                        <a:pt x="2985" y="14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296" name="Rectangle 38"/>
                <p:cNvSpPr>
                  <a:spLocks noChangeArrowheads="1"/>
                </p:cNvSpPr>
                <p:nvPr/>
              </p:nvSpPr>
              <p:spPr bwMode="auto">
                <a:xfrm>
                  <a:off x="1217614" y="5226051"/>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2.9 </a:t>
                  </a:r>
                  <a:endParaRPr lang="en-US" altLang="en-US" sz="1350">
                    <a:solidFill>
                      <a:srgbClr val="000000"/>
                    </a:solidFill>
                  </a:endParaRPr>
                </a:p>
              </p:txBody>
            </p:sp>
            <p:sp>
              <p:nvSpPr>
                <p:cNvPr id="12297" name="Rectangle 39"/>
                <p:cNvSpPr>
                  <a:spLocks noChangeArrowheads="1"/>
                </p:cNvSpPr>
                <p:nvPr/>
              </p:nvSpPr>
              <p:spPr bwMode="auto">
                <a:xfrm>
                  <a:off x="1692275" y="5184775"/>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3.2 </a:t>
                  </a:r>
                  <a:endParaRPr lang="en-US" altLang="en-US" sz="1350">
                    <a:solidFill>
                      <a:srgbClr val="000000"/>
                    </a:solidFill>
                  </a:endParaRPr>
                </a:p>
              </p:txBody>
            </p:sp>
            <p:sp>
              <p:nvSpPr>
                <p:cNvPr id="12298" name="Rectangle 40"/>
                <p:cNvSpPr>
                  <a:spLocks noChangeArrowheads="1"/>
                </p:cNvSpPr>
                <p:nvPr/>
              </p:nvSpPr>
              <p:spPr bwMode="auto">
                <a:xfrm>
                  <a:off x="2165350" y="514508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3.5 </a:t>
                  </a:r>
                  <a:endParaRPr lang="en-US" altLang="en-US" sz="1350">
                    <a:solidFill>
                      <a:srgbClr val="000000"/>
                    </a:solidFill>
                  </a:endParaRPr>
                </a:p>
              </p:txBody>
            </p:sp>
            <p:sp>
              <p:nvSpPr>
                <p:cNvPr id="12299" name="Rectangle 41"/>
                <p:cNvSpPr>
                  <a:spLocks noChangeArrowheads="1"/>
                </p:cNvSpPr>
                <p:nvPr/>
              </p:nvSpPr>
              <p:spPr bwMode="auto">
                <a:xfrm>
                  <a:off x="2640014" y="508158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4.1 </a:t>
                  </a:r>
                  <a:endParaRPr lang="en-US" altLang="en-US" sz="1350">
                    <a:solidFill>
                      <a:srgbClr val="000000"/>
                    </a:solidFill>
                  </a:endParaRPr>
                </a:p>
              </p:txBody>
            </p:sp>
            <p:sp>
              <p:nvSpPr>
                <p:cNvPr id="12300" name="Rectangle 42"/>
                <p:cNvSpPr>
                  <a:spLocks noChangeArrowheads="1"/>
                </p:cNvSpPr>
                <p:nvPr/>
              </p:nvSpPr>
              <p:spPr bwMode="auto">
                <a:xfrm>
                  <a:off x="3113088" y="504031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4.4 </a:t>
                  </a:r>
                  <a:endParaRPr lang="en-US" altLang="en-US" sz="1350">
                    <a:solidFill>
                      <a:srgbClr val="000000"/>
                    </a:solidFill>
                  </a:endParaRPr>
                </a:p>
              </p:txBody>
            </p:sp>
            <p:sp>
              <p:nvSpPr>
                <p:cNvPr id="12301" name="Rectangle 43"/>
                <p:cNvSpPr>
                  <a:spLocks noChangeArrowheads="1"/>
                </p:cNvSpPr>
                <p:nvPr/>
              </p:nvSpPr>
              <p:spPr bwMode="auto">
                <a:xfrm>
                  <a:off x="3587750" y="4973639"/>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5.0 </a:t>
                  </a:r>
                  <a:endParaRPr lang="en-US" altLang="en-US" sz="1350">
                    <a:solidFill>
                      <a:srgbClr val="000000"/>
                    </a:solidFill>
                  </a:endParaRPr>
                </a:p>
              </p:txBody>
            </p:sp>
            <p:sp>
              <p:nvSpPr>
                <p:cNvPr id="12302" name="Rectangle 44"/>
                <p:cNvSpPr>
                  <a:spLocks noChangeArrowheads="1"/>
                </p:cNvSpPr>
                <p:nvPr/>
              </p:nvSpPr>
              <p:spPr bwMode="auto">
                <a:xfrm>
                  <a:off x="4060825" y="4965700"/>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5.1 </a:t>
                  </a:r>
                  <a:endParaRPr lang="en-US" altLang="en-US" sz="1350">
                    <a:solidFill>
                      <a:srgbClr val="000000"/>
                    </a:solidFill>
                  </a:endParaRPr>
                </a:p>
              </p:txBody>
            </p:sp>
            <p:sp>
              <p:nvSpPr>
                <p:cNvPr id="12303" name="Rectangle 45"/>
                <p:cNvSpPr>
                  <a:spLocks noChangeArrowheads="1"/>
                </p:cNvSpPr>
                <p:nvPr/>
              </p:nvSpPr>
              <p:spPr bwMode="auto">
                <a:xfrm>
                  <a:off x="4535488" y="4851400"/>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6.0 </a:t>
                  </a:r>
                  <a:endParaRPr lang="en-US" altLang="en-US" sz="1350">
                    <a:solidFill>
                      <a:srgbClr val="000000"/>
                    </a:solidFill>
                  </a:endParaRPr>
                </a:p>
              </p:txBody>
            </p:sp>
            <p:sp>
              <p:nvSpPr>
                <p:cNvPr id="12304" name="Rectangle 46"/>
                <p:cNvSpPr>
                  <a:spLocks noChangeArrowheads="1"/>
                </p:cNvSpPr>
                <p:nvPr/>
              </p:nvSpPr>
              <p:spPr bwMode="auto">
                <a:xfrm>
                  <a:off x="5010150" y="4852988"/>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6.0 </a:t>
                  </a:r>
                  <a:endParaRPr lang="en-US" altLang="en-US" sz="1350">
                    <a:solidFill>
                      <a:srgbClr val="000000"/>
                    </a:solidFill>
                  </a:endParaRPr>
                </a:p>
              </p:txBody>
            </p:sp>
            <p:sp>
              <p:nvSpPr>
                <p:cNvPr id="12305" name="Rectangle 47"/>
                <p:cNvSpPr>
                  <a:spLocks noChangeArrowheads="1"/>
                </p:cNvSpPr>
                <p:nvPr/>
              </p:nvSpPr>
              <p:spPr bwMode="auto">
                <a:xfrm>
                  <a:off x="5483225" y="4887913"/>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5.7 </a:t>
                  </a:r>
                  <a:endParaRPr lang="en-US" altLang="en-US" sz="1350">
                    <a:solidFill>
                      <a:srgbClr val="000000"/>
                    </a:solidFill>
                  </a:endParaRPr>
                </a:p>
              </p:txBody>
            </p:sp>
            <p:sp>
              <p:nvSpPr>
                <p:cNvPr id="12306" name="Rectangle 48"/>
                <p:cNvSpPr>
                  <a:spLocks noChangeArrowheads="1"/>
                </p:cNvSpPr>
                <p:nvPr/>
              </p:nvSpPr>
              <p:spPr bwMode="auto">
                <a:xfrm>
                  <a:off x="5957888" y="4962525"/>
                  <a:ext cx="186751"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750" b="1">
                      <a:solidFill>
                        <a:srgbClr val="FFFFFF"/>
                      </a:solidFill>
                      <a:latin typeface="Calibri" pitchFamily="34" charset="0"/>
                    </a:rPr>
                    <a:t>5.1 </a:t>
                  </a:r>
                  <a:endParaRPr lang="en-US" altLang="en-US" sz="1350">
                    <a:solidFill>
                      <a:srgbClr val="000000"/>
                    </a:solidFill>
                  </a:endParaRPr>
                </a:p>
              </p:txBody>
            </p:sp>
            <p:sp>
              <p:nvSpPr>
                <p:cNvPr id="12340" name="Rectangle 82"/>
                <p:cNvSpPr>
                  <a:spLocks noChangeArrowheads="1"/>
                </p:cNvSpPr>
                <p:nvPr/>
              </p:nvSpPr>
              <p:spPr bwMode="auto">
                <a:xfrm>
                  <a:off x="838200" y="5553075"/>
                  <a:ext cx="6847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0</a:t>
                  </a:r>
                  <a:endParaRPr lang="en-US" altLang="en-US" sz="1350">
                    <a:solidFill>
                      <a:srgbClr val="000000"/>
                    </a:solidFill>
                  </a:endParaRPr>
                </a:p>
              </p:txBody>
            </p:sp>
            <p:sp>
              <p:nvSpPr>
                <p:cNvPr id="12341" name="Rectangle 83"/>
                <p:cNvSpPr>
                  <a:spLocks noChangeArrowheads="1"/>
                </p:cNvSpPr>
                <p:nvPr/>
              </p:nvSpPr>
              <p:spPr bwMode="auto">
                <a:xfrm>
                  <a:off x="838200" y="5076825"/>
                  <a:ext cx="6847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2</a:t>
                  </a:r>
                  <a:endParaRPr lang="en-US" altLang="en-US" sz="1350">
                    <a:solidFill>
                      <a:srgbClr val="000000"/>
                    </a:solidFill>
                  </a:endParaRPr>
                </a:p>
              </p:txBody>
            </p:sp>
            <p:sp>
              <p:nvSpPr>
                <p:cNvPr id="12342" name="Rectangle 84"/>
                <p:cNvSpPr>
                  <a:spLocks noChangeArrowheads="1"/>
                </p:cNvSpPr>
                <p:nvPr/>
              </p:nvSpPr>
              <p:spPr bwMode="auto">
                <a:xfrm>
                  <a:off x="838200" y="4600575"/>
                  <a:ext cx="6847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4</a:t>
                  </a:r>
                  <a:endParaRPr lang="en-US" altLang="en-US" sz="1350">
                    <a:solidFill>
                      <a:srgbClr val="000000"/>
                    </a:solidFill>
                  </a:endParaRPr>
                </a:p>
              </p:txBody>
            </p:sp>
            <p:sp>
              <p:nvSpPr>
                <p:cNvPr id="12343" name="Rectangle 85"/>
                <p:cNvSpPr>
                  <a:spLocks noChangeArrowheads="1"/>
                </p:cNvSpPr>
                <p:nvPr/>
              </p:nvSpPr>
              <p:spPr bwMode="auto">
                <a:xfrm>
                  <a:off x="838200" y="4124325"/>
                  <a:ext cx="6847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6</a:t>
                  </a:r>
                  <a:endParaRPr lang="en-US" altLang="en-US" sz="1350">
                    <a:solidFill>
                      <a:srgbClr val="000000"/>
                    </a:solidFill>
                  </a:endParaRPr>
                </a:p>
              </p:txBody>
            </p:sp>
            <p:sp>
              <p:nvSpPr>
                <p:cNvPr id="12344" name="Rectangle 86"/>
                <p:cNvSpPr>
                  <a:spLocks noChangeArrowheads="1"/>
                </p:cNvSpPr>
                <p:nvPr/>
              </p:nvSpPr>
              <p:spPr bwMode="auto">
                <a:xfrm>
                  <a:off x="838200" y="3649662"/>
                  <a:ext cx="68477"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8</a:t>
                  </a:r>
                  <a:endParaRPr lang="en-US" altLang="en-US" sz="1350">
                    <a:solidFill>
                      <a:srgbClr val="000000"/>
                    </a:solidFill>
                  </a:endParaRPr>
                </a:p>
              </p:txBody>
            </p:sp>
            <p:sp>
              <p:nvSpPr>
                <p:cNvPr id="12345" name="Rectangle 87"/>
                <p:cNvSpPr>
                  <a:spLocks noChangeArrowheads="1"/>
                </p:cNvSpPr>
                <p:nvPr/>
              </p:nvSpPr>
              <p:spPr bwMode="auto">
                <a:xfrm>
                  <a:off x="762000" y="3173413"/>
                  <a:ext cx="13695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10</a:t>
                  </a:r>
                  <a:endParaRPr lang="en-US" altLang="en-US" sz="1350">
                    <a:solidFill>
                      <a:srgbClr val="000000"/>
                    </a:solidFill>
                  </a:endParaRPr>
                </a:p>
              </p:txBody>
            </p:sp>
            <p:sp>
              <p:nvSpPr>
                <p:cNvPr id="12346" name="Rectangle 88"/>
                <p:cNvSpPr>
                  <a:spLocks noChangeArrowheads="1"/>
                </p:cNvSpPr>
                <p:nvPr/>
              </p:nvSpPr>
              <p:spPr bwMode="auto">
                <a:xfrm>
                  <a:off x="762000" y="2697162"/>
                  <a:ext cx="13695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12</a:t>
                  </a:r>
                  <a:endParaRPr lang="en-US" altLang="en-US" sz="1350">
                    <a:solidFill>
                      <a:srgbClr val="000000"/>
                    </a:solidFill>
                  </a:endParaRPr>
                </a:p>
              </p:txBody>
            </p:sp>
            <p:sp>
              <p:nvSpPr>
                <p:cNvPr id="12347" name="Rectangle 89"/>
                <p:cNvSpPr>
                  <a:spLocks noChangeArrowheads="1"/>
                </p:cNvSpPr>
                <p:nvPr/>
              </p:nvSpPr>
              <p:spPr bwMode="auto">
                <a:xfrm>
                  <a:off x="762000" y="2220913"/>
                  <a:ext cx="13695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825">
                      <a:solidFill>
                        <a:srgbClr val="000000"/>
                      </a:solidFill>
                      <a:latin typeface="Calibri" pitchFamily="34" charset="0"/>
                    </a:rPr>
                    <a:t>14</a:t>
                  </a:r>
                  <a:endParaRPr lang="en-US" altLang="en-US" sz="1350">
                    <a:solidFill>
                      <a:srgbClr val="000000"/>
                    </a:solidFill>
                  </a:endParaRPr>
                </a:p>
              </p:txBody>
            </p:sp>
            <p:sp>
              <p:nvSpPr>
                <p:cNvPr id="12348" name="Rectangle 90"/>
                <p:cNvSpPr>
                  <a:spLocks noChangeArrowheads="1"/>
                </p:cNvSpPr>
                <p:nvPr/>
              </p:nvSpPr>
              <p:spPr bwMode="auto">
                <a:xfrm>
                  <a:off x="1138238"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2002</a:t>
                  </a:r>
                  <a:endParaRPr lang="en-US" altLang="en-US" sz="1125" b="1">
                    <a:solidFill>
                      <a:srgbClr val="000000"/>
                    </a:solidFill>
                  </a:endParaRPr>
                </a:p>
              </p:txBody>
            </p:sp>
            <p:sp>
              <p:nvSpPr>
                <p:cNvPr id="12349" name="Rectangle 91"/>
                <p:cNvSpPr>
                  <a:spLocks noChangeArrowheads="1"/>
                </p:cNvSpPr>
                <p:nvPr/>
              </p:nvSpPr>
              <p:spPr bwMode="auto">
                <a:xfrm>
                  <a:off x="1611313"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2003</a:t>
                  </a:r>
                  <a:endParaRPr lang="en-US" altLang="en-US" sz="1125" b="1">
                    <a:solidFill>
                      <a:srgbClr val="000000"/>
                    </a:solidFill>
                  </a:endParaRPr>
                </a:p>
              </p:txBody>
            </p:sp>
            <p:sp>
              <p:nvSpPr>
                <p:cNvPr id="12350" name="Rectangle 92"/>
                <p:cNvSpPr>
                  <a:spLocks noChangeArrowheads="1"/>
                </p:cNvSpPr>
                <p:nvPr/>
              </p:nvSpPr>
              <p:spPr bwMode="auto">
                <a:xfrm>
                  <a:off x="2085975"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2004</a:t>
                  </a:r>
                  <a:endParaRPr lang="en-US" altLang="en-US" sz="1125" b="1">
                    <a:solidFill>
                      <a:srgbClr val="000000"/>
                    </a:solidFill>
                  </a:endParaRPr>
                </a:p>
              </p:txBody>
            </p:sp>
            <p:sp>
              <p:nvSpPr>
                <p:cNvPr id="12351" name="Rectangle 93"/>
                <p:cNvSpPr>
                  <a:spLocks noChangeArrowheads="1"/>
                </p:cNvSpPr>
                <p:nvPr/>
              </p:nvSpPr>
              <p:spPr bwMode="auto">
                <a:xfrm>
                  <a:off x="2559049"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2005</a:t>
                  </a:r>
                  <a:endParaRPr lang="en-US" altLang="en-US" sz="1125" b="1">
                    <a:solidFill>
                      <a:srgbClr val="000000"/>
                    </a:solidFill>
                  </a:endParaRPr>
                </a:p>
              </p:txBody>
            </p:sp>
            <p:sp>
              <p:nvSpPr>
                <p:cNvPr id="12352" name="Rectangle 94"/>
                <p:cNvSpPr>
                  <a:spLocks noChangeArrowheads="1"/>
                </p:cNvSpPr>
                <p:nvPr/>
              </p:nvSpPr>
              <p:spPr bwMode="auto">
                <a:xfrm>
                  <a:off x="3033713"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2006</a:t>
                  </a:r>
                  <a:endParaRPr lang="en-US" altLang="en-US" sz="1125" b="1">
                    <a:solidFill>
                      <a:srgbClr val="000000"/>
                    </a:solidFill>
                  </a:endParaRPr>
                </a:p>
              </p:txBody>
            </p:sp>
            <p:sp>
              <p:nvSpPr>
                <p:cNvPr id="12353" name="Rectangle 95"/>
                <p:cNvSpPr>
                  <a:spLocks noChangeArrowheads="1"/>
                </p:cNvSpPr>
                <p:nvPr/>
              </p:nvSpPr>
              <p:spPr bwMode="auto">
                <a:xfrm>
                  <a:off x="3506788"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2007</a:t>
                  </a:r>
                  <a:endParaRPr lang="en-US" altLang="en-US" sz="1125" b="1">
                    <a:solidFill>
                      <a:srgbClr val="000000"/>
                    </a:solidFill>
                  </a:endParaRPr>
                </a:p>
              </p:txBody>
            </p:sp>
            <p:sp>
              <p:nvSpPr>
                <p:cNvPr id="12354" name="Rectangle 96"/>
                <p:cNvSpPr>
                  <a:spLocks noChangeArrowheads="1"/>
                </p:cNvSpPr>
                <p:nvPr/>
              </p:nvSpPr>
              <p:spPr bwMode="auto">
                <a:xfrm>
                  <a:off x="3981449"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2008</a:t>
                  </a:r>
                  <a:endParaRPr lang="en-US" altLang="en-US" sz="1125" b="1">
                    <a:solidFill>
                      <a:srgbClr val="000000"/>
                    </a:solidFill>
                  </a:endParaRPr>
                </a:p>
              </p:txBody>
            </p:sp>
            <p:sp>
              <p:nvSpPr>
                <p:cNvPr id="12355" name="Rectangle 97"/>
                <p:cNvSpPr>
                  <a:spLocks noChangeArrowheads="1"/>
                </p:cNvSpPr>
                <p:nvPr/>
              </p:nvSpPr>
              <p:spPr bwMode="auto">
                <a:xfrm>
                  <a:off x="4454525"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2009</a:t>
                  </a:r>
                  <a:endParaRPr lang="en-US" altLang="en-US" sz="1125" b="1">
                    <a:solidFill>
                      <a:srgbClr val="000000"/>
                    </a:solidFill>
                  </a:endParaRPr>
                </a:p>
              </p:txBody>
            </p:sp>
            <p:sp>
              <p:nvSpPr>
                <p:cNvPr id="12356" name="Rectangle 98"/>
                <p:cNvSpPr>
                  <a:spLocks noChangeArrowheads="1"/>
                </p:cNvSpPr>
                <p:nvPr/>
              </p:nvSpPr>
              <p:spPr bwMode="auto">
                <a:xfrm>
                  <a:off x="4929188"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dirty="0">
                      <a:solidFill>
                        <a:srgbClr val="000000"/>
                      </a:solidFill>
                      <a:latin typeface="Calibri" pitchFamily="34" charset="0"/>
                    </a:rPr>
                    <a:t>2010</a:t>
                  </a:r>
                  <a:endParaRPr lang="en-US" altLang="en-US" sz="1125" b="1" dirty="0">
                    <a:solidFill>
                      <a:srgbClr val="000000"/>
                    </a:solidFill>
                  </a:endParaRPr>
                </a:p>
              </p:txBody>
            </p:sp>
            <p:sp>
              <p:nvSpPr>
                <p:cNvPr id="12357" name="Rectangle 99"/>
                <p:cNvSpPr>
                  <a:spLocks noChangeArrowheads="1"/>
                </p:cNvSpPr>
                <p:nvPr/>
              </p:nvSpPr>
              <p:spPr bwMode="auto">
                <a:xfrm>
                  <a:off x="5402262"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2011</a:t>
                  </a:r>
                  <a:endParaRPr lang="en-US" altLang="en-US" sz="1125" b="1">
                    <a:solidFill>
                      <a:srgbClr val="000000"/>
                    </a:solidFill>
                  </a:endParaRPr>
                </a:p>
              </p:txBody>
            </p:sp>
            <p:sp>
              <p:nvSpPr>
                <p:cNvPr id="12358" name="Rectangle 100"/>
                <p:cNvSpPr>
                  <a:spLocks noChangeArrowheads="1"/>
                </p:cNvSpPr>
                <p:nvPr/>
              </p:nvSpPr>
              <p:spPr bwMode="auto">
                <a:xfrm>
                  <a:off x="5876925" y="5729288"/>
                  <a:ext cx="381803"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25" b="1">
                      <a:solidFill>
                        <a:srgbClr val="000000"/>
                      </a:solidFill>
                      <a:latin typeface="Calibri" pitchFamily="34" charset="0"/>
                    </a:rPr>
                    <a:t>2012</a:t>
                  </a:r>
                  <a:endParaRPr lang="en-US" altLang="en-US" sz="1125" b="1">
                    <a:solidFill>
                      <a:srgbClr val="000000"/>
                    </a:solidFill>
                  </a:endParaRPr>
                </a:p>
              </p:txBody>
            </p:sp>
            <p:sp>
              <p:nvSpPr>
                <p:cNvPr id="12359" name="Rectangle 101"/>
                <p:cNvSpPr>
                  <a:spLocks noChangeArrowheads="1"/>
                </p:cNvSpPr>
                <p:nvPr/>
              </p:nvSpPr>
              <p:spPr bwMode="auto">
                <a:xfrm>
                  <a:off x="553799" y="2932389"/>
                  <a:ext cx="209162" cy="1908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vert270"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50" dirty="0">
                      <a:solidFill>
                        <a:srgbClr val="000000"/>
                      </a:solidFill>
                      <a:latin typeface="Calibri" pitchFamily="34" charset="0"/>
                    </a:rPr>
                    <a:t>Constant 2012US$ billions</a:t>
                  </a:r>
                  <a:endParaRPr lang="en-US" altLang="en-US" sz="1050" dirty="0">
                    <a:solidFill>
                      <a:srgbClr val="000000"/>
                    </a:solidFill>
                  </a:endParaRPr>
                </a:p>
              </p:txBody>
            </p:sp>
            <p:sp>
              <p:nvSpPr>
                <p:cNvPr id="12364" name="Rectangle 106"/>
                <p:cNvSpPr>
                  <a:spLocks noChangeArrowheads="1"/>
                </p:cNvSpPr>
                <p:nvPr/>
              </p:nvSpPr>
              <p:spPr bwMode="auto">
                <a:xfrm>
                  <a:off x="6430963" y="4264025"/>
                  <a:ext cx="74613" cy="66675"/>
                </a:xfrm>
                <a:prstGeom prst="rect">
                  <a:avLst/>
                </a:prstGeom>
                <a:solidFill>
                  <a:srgbClr val="63252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2365" name="Rectangle 107"/>
                <p:cNvSpPr>
                  <a:spLocks noChangeArrowheads="1"/>
                </p:cNvSpPr>
                <p:nvPr/>
              </p:nvSpPr>
              <p:spPr bwMode="auto">
                <a:xfrm>
                  <a:off x="6537325" y="4216400"/>
                  <a:ext cx="1666238" cy="184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900" dirty="0">
                      <a:solidFill>
                        <a:srgbClr val="000000"/>
                      </a:solidFill>
                      <a:latin typeface="Calibri" pitchFamily="34" charset="0"/>
                    </a:rPr>
                    <a:t>Total aid to basic education</a:t>
                  </a:r>
                  <a:endParaRPr lang="en-US" altLang="en-US" sz="900" dirty="0">
                    <a:solidFill>
                      <a:srgbClr val="000000"/>
                    </a:solidFill>
                  </a:endParaRPr>
                </a:p>
              </p:txBody>
            </p:sp>
          </p:grpSp>
        </p:grpSp>
        <p:sp>
          <p:nvSpPr>
            <p:cNvPr id="12372" name="TextBox 12371"/>
            <p:cNvSpPr txBox="1"/>
            <p:nvPr/>
          </p:nvSpPr>
          <p:spPr>
            <a:xfrm>
              <a:off x="995363" y="6153151"/>
              <a:ext cx="3302001" cy="246221"/>
            </a:xfrm>
            <a:prstGeom prst="rect">
              <a:avLst/>
            </a:prstGeom>
            <a:noFill/>
          </p:spPr>
          <p:txBody>
            <a:bodyPr wrap="square" rtlCol="0">
              <a:spAutoFit/>
            </a:bodyPr>
            <a:lstStyle/>
            <a:p>
              <a:pPr fontAlgn="base">
                <a:spcBef>
                  <a:spcPct val="0"/>
                </a:spcBef>
                <a:spcAft>
                  <a:spcPct val="0"/>
                </a:spcAft>
              </a:pPr>
              <a:r>
                <a:rPr lang="en-GB" sz="600" dirty="0">
                  <a:solidFill>
                    <a:srgbClr val="000000"/>
                  </a:solidFill>
                  <a:latin typeface="Arial"/>
                  <a:cs typeface="Arial" charset="0"/>
                </a:rPr>
                <a:t>Source: OECD-DAC, 2014</a:t>
              </a:r>
            </a:p>
          </p:txBody>
        </p:sp>
      </p:grpSp>
      <p:sp>
        <p:nvSpPr>
          <p:cNvPr id="2" name="TextBox 1"/>
          <p:cNvSpPr txBox="1"/>
          <p:nvPr/>
        </p:nvSpPr>
        <p:spPr>
          <a:xfrm>
            <a:off x="6352804" y="4033888"/>
            <a:ext cx="1751186" cy="923330"/>
          </a:xfrm>
          <a:prstGeom prst="rect">
            <a:avLst/>
          </a:prstGeom>
          <a:noFill/>
        </p:spPr>
        <p:txBody>
          <a:bodyPr wrap="square" rtlCol="0">
            <a:spAutoFit/>
          </a:bodyPr>
          <a:lstStyle/>
          <a:p>
            <a:pPr fontAlgn="base">
              <a:spcBef>
                <a:spcPct val="0"/>
              </a:spcBef>
              <a:spcAft>
                <a:spcPct val="0"/>
              </a:spcAft>
            </a:pPr>
            <a:r>
              <a:rPr lang="en-US" sz="1350" b="1" dirty="0">
                <a:solidFill>
                  <a:srgbClr val="D60093"/>
                </a:solidFill>
                <a:latin typeface="Arial"/>
                <a:cs typeface="Arial" charset="0"/>
              </a:rPr>
              <a:t>Only 2%</a:t>
            </a:r>
            <a:r>
              <a:rPr lang="en-US" sz="1350" b="1" dirty="0">
                <a:solidFill>
                  <a:srgbClr val="000000"/>
                </a:solidFill>
                <a:latin typeface="Arial"/>
                <a:cs typeface="Arial" charset="0"/>
              </a:rPr>
              <a:t> of aid </a:t>
            </a:r>
            <a:r>
              <a:rPr lang="en-US" sz="1350" dirty="0">
                <a:solidFill>
                  <a:srgbClr val="000000"/>
                </a:solidFill>
                <a:latin typeface="Arial"/>
                <a:cs typeface="Arial" charset="0"/>
              </a:rPr>
              <a:t>to basic education went to pre-primary education</a:t>
            </a:r>
          </a:p>
        </p:txBody>
      </p:sp>
      <p:cxnSp>
        <p:nvCxnSpPr>
          <p:cNvPr id="32" name="Straight Arrow Connector 31"/>
          <p:cNvCxnSpPr>
            <a:stCxn id="12306" idx="3"/>
          </p:cNvCxnSpPr>
          <p:nvPr/>
        </p:nvCxnSpPr>
        <p:spPr>
          <a:xfrm>
            <a:off x="5587004" y="4290207"/>
            <a:ext cx="765801" cy="509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54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373"/>
                                        </p:tgtEl>
                                        <p:attrNameLst>
                                          <p:attrName>style.visibility</p:attrName>
                                        </p:attrNameLst>
                                      </p:cBhvr>
                                      <p:to>
                                        <p:strVal val="visible"/>
                                      </p:to>
                                    </p:set>
                                    <p:anim calcmode="lin" valueType="num">
                                      <p:cBhvr additive="base">
                                        <p:cTn id="11" dur="500" fill="hold"/>
                                        <p:tgtEl>
                                          <p:spTgt spid="12373"/>
                                        </p:tgtEl>
                                        <p:attrNameLst>
                                          <p:attrName>ppt_x</p:attrName>
                                        </p:attrNameLst>
                                      </p:cBhvr>
                                      <p:tavLst>
                                        <p:tav tm="0">
                                          <p:val>
                                            <p:strVal val="#ppt_x"/>
                                          </p:val>
                                        </p:tav>
                                        <p:tav tm="100000">
                                          <p:val>
                                            <p:strVal val="#ppt_x"/>
                                          </p:val>
                                        </p:tav>
                                      </p:tavLst>
                                    </p:anim>
                                    <p:anim calcmode="lin" valueType="num">
                                      <p:cBhvr additive="base">
                                        <p:cTn id="12" dur="500" fill="hold"/>
                                        <p:tgtEl>
                                          <p:spTgt spid="1237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2367"/>
                                        </p:tgtEl>
                                        <p:attrNameLst>
                                          <p:attrName>style.visibility</p:attrName>
                                        </p:attrNameLst>
                                      </p:cBhvr>
                                      <p:to>
                                        <p:strVal val="visible"/>
                                      </p:to>
                                    </p:set>
                                    <p:anim calcmode="lin" valueType="num">
                                      <p:cBhvr additive="base">
                                        <p:cTn id="15" dur="500" fill="hold"/>
                                        <p:tgtEl>
                                          <p:spTgt spid="12367"/>
                                        </p:tgtEl>
                                        <p:attrNameLst>
                                          <p:attrName>ppt_x</p:attrName>
                                        </p:attrNameLst>
                                      </p:cBhvr>
                                      <p:tavLst>
                                        <p:tav tm="0">
                                          <p:val>
                                            <p:strVal val="#ppt_x"/>
                                          </p:val>
                                        </p:tav>
                                        <p:tav tm="100000">
                                          <p:val>
                                            <p:strVal val="#ppt_x"/>
                                          </p:val>
                                        </p:tav>
                                      </p:tavLst>
                                    </p:anim>
                                    <p:anim calcmode="lin" valueType="num">
                                      <p:cBhvr additive="base">
                                        <p:cTn id="16" dur="500" fill="hold"/>
                                        <p:tgtEl>
                                          <p:spTgt spid="1236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2368"/>
                                        </p:tgtEl>
                                        <p:attrNameLst>
                                          <p:attrName>style.visibility</p:attrName>
                                        </p:attrNameLst>
                                      </p:cBhvr>
                                      <p:to>
                                        <p:strVal val="visible"/>
                                      </p:to>
                                    </p:set>
                                    <p:anim calcmode="lin" valueType="num">
                                      <p:cBhvr additive="base">
                                        <p:cTn id="19" dur="500" fill="hold"/>
                                        <p:tgtEl>
                                          <p:spTgt spid="12368"/>
                                        </p:tgtEl>
                                        <p:attrNameLst>
                                          <p:attrName>ppt_x</p:attrName>
                                        </p:attrNameLst>
                                      </p:cBhvr>
                                      <p:tavLst>
                                        <p:tav tm="0">
                                          <p:val>
                                            <p:strVal val="#ppt_x"/>
                                          </p:val>
                                        </p:tav>
                                        <p:tav tm="100000">
                                          <p:val>
                                            <p:strVal val="#ppt_x"/>
                                          </p:val>
                                        </p:tav>
                                      </p:tavLst>
                                    </p:anim>
                                    <p:anim calcmode="lin" valueType="num">
                                      <p:cBhvr additive="base">
                                        <p:cTn id="20" dur="500" fill="hold"/>
                                        <p:tgtEl>
                                          <p:spTgt spid="1236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2371"/>
                                        </p:tgtEl>
                                        <p:attrNameLst>
                                          <p:attrName>style.visibility</p:attrName>
                                        </p:attrNameLst>
                                      </p:cBhvr>
                                      <p:to>
                                        <p:strVal val="visible"/>
                                      </p:to>
                                    </p:set>
                                    <p:anim calcmode="lin" valueType="num">
                                      <p:cBhvr additive="base">
                                        <p:cTn id="23" dur="500" fill="hold"/>
                                        <p:tgtEl>
                                          <p:spTgt spid="12371"/>
                                        </p:tgtEl>
                                        <p:attrNameLst>
                                          <p:attrName>ppt_x</p:attrName>
                                        </p:attrNameLst>
                                      </p:cBhvr>
                                      <p:tavLst>
                                        <p:tav tm="0">
                                          <p:val>
                                            <p:strVal val="#ppt_x"/>
                                          </p:val>
                                        </p:tav>
                                        <p:tav tm="100000">
                                          <p:val>
                                            <p:strVal val="#ppt_x"/>
                                          </p:val>
                                        </p:tav>
                                      </p:tavLst>
                                    </p:anim>
                                    <p:anim calcmode="lin" valueType="num">
                                      <p:cBhvr additive="base">
                                        <p:cTn id="24" dur="500" fill="hold"/>
                                        <p:tgtEl>
                                          <p:spTgt spid="1237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5" hidden="1"/>
          <p:cNvSpPr>
            <a:spLocks noChangeAspect="1" noChangeArrowheads="1" noTextEdit="1"/>
          </p:cNvSpPr>
          <p:nvPr/>
        </p:nvSpPr>
        <p:spPr bwMode="auto">
          <a:xfrm>
            <a:off x="1246046" y="2116931"/>
            <a:ext cx="3123604" cy="166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8" name="Rectangle 17" hidden="1"/>
          <p:cNvSpPr>
            <a:spLocks noChangeArrowheads="1"/>
          </p:cNvSpPr>
          <p:nvPr/>
        </p:nvSpPr>
        <p:spPr bwMode="auto">
          <a:xfrm>
            <a:off x="1246044" y="2116931"/>
            <a:ext cx="2250417" cy="166330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19" name="Rectangle 18" hidden="1"/>
          <p:cNvSpPr>
            <a:spLocks noChangeArrowheads="1"/>
          </p:cNvSpPr>
          <p:nvPr/>
        </p:nvSpPr>
        <p:spPr bwMode="auto">
          <a:xfrm>
            <a:off x="1504813" y="2216944"/>
            <a:ext cx="1057144" cy="13680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8220" name="AutoShape 51" hidden="1"/>
          <p:cNvSpPr>
            <a:spLocks noChangeAspect="1" noChangeArrowheads="1" noTextEdit="1"/>
          </p:cNvSpPr>
          <p:nvPr/>
        </p:nvSpPr>
        <p:spPr bwMode="auto">
          <a:xfrm>
            <a:off x="3920792" y="3629028"/>
            <a:ext cx="4183199" cy="2207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8231" name="Rectangle 63" hidden="1"/>
          <p:cNvSpPr>
            <a:spLocks noChangeArrowheads="1"/>
          </p:cNvSpPr>
          <p:nvPr/>
        </p:nvSpPr>
        <p:spPr bwMode="auto">
          <a:xfrm>
            <a:off x="3920792" y="3629028"/>
            <a:ext cx="3013228" cy="220741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8232" name="Rectangle 64" hidden="1"/>
          <p:cNvSpPr>
            <a:spLocks noChangeArrowheads="1"/>
          </p:cNvSpPr>
          <p:nvPr/>
        </p:nvSpPr>
        <p:spPr bwMode="auto">
          <a:xfrm>
            <a:off x="4326726" y="3762375"/>
            <a:ext cx="1356382" cy="181570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pPr fontAlgn="base">
              <a:spcBef>
                <a:spcPct val="0"/>
              </a:spcBef>
              <a:spcAft>
                <a:spcPct val="0"/>
              </a:spcAft>
            </a:pPr>
            <a:endParaRPr lang="en-GB" sz="1350">
              <a:solidFill>
                <a:srgbClr val="000000"/>
              </a:solidFill>
              <a:latin typeface="Arial"/>
              <a:cs typeface="Arial" charset="0"/>
            </a:endParaRPr>
          </a:p>
        </p:txBody>
      </p:sp>
      <p:sp>
        <p:nvSpPr>
          <p:cNvPr id="98" name="Title 1"/>
          <p:cNvSpPr txBox="1">
            <a:spLocks/>
          </p:cNvSpPr>
          <p:nvPr/>
        </p:nvSpPr>
        <p:spPr bwMode="auto">
          <a:xfrm>
            <a:off x="1374439" y="838105"/>
            <a:ext cx="6357581" cy="389031"/>
          </a:xfrm>
          <a:prstGeom prst="rect">
            <a:avLst/>
          </a:prstGeom>
          <a:noFill/>
          <a:ln w="9525">
            <a:noFill/>
            <a:miter lim="800000"/>
            <a:headEnd/>
            <a:tailEnd/>
          </a:ln>
        </p:spPr>
        <p:txBody>
          <a:bodyPr vert="horz" wrap="square" lIns="68580" tIns="34290" rIns="68580" bIns="34290" numCol="1" anchor="ctr" anchorCtr="0" compatLnSpc="1">
            <a:prstTxWarp prst="textNoShape">
              <a:avLst/>
            </a:prstTxWarp>
            <a:normAutofit fontScale="97500" lnSpcReduction="10000"/>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US" sz="2325" b="1" kern="0" dirty="0">
                <a:solidFill>
                  <a:srgbClr val="FFFFFF"/>
                </a:solidFill>
              </a:rPr>
              <a:t>There is a significant finance gap for education</a:t>
            </a:r>
            <a:endParaRPr lang="en-US" sz="2400" b="1" kern="0" dirty="0">
              <a:solidFill>
                <a:srgbClr val="FFFFFF"/>
              </a:solidFill>
            </a:endParaRPr>
          </a:p>
        </p:txBody>
      </p:sp>
      <p:sp>
        <p:nvSpPr>
          <p:cNvPr id="10" name="Goal 1"/>
          <p:cNvSpPr txBox="1"/>
          <p:nvPr/>
        </p:nvSpPr>
        <p:spPr>
          <a:xfrm>
            <a:off x="1356146" y="1225714"/>
            <a:ext cx="6747843" cy="969496"/>
          </a:xfrm>
          <a:prstGeom prst="rect">
            <a:avLst/>
          </a:prstGeom>
          <a:noFill/>
        </p:spPr>
        <p:txBody>
          <a:bodyPr wrap="square" rtlCol="0">
            <a:spAutoFit/>
          </a:bodyPr>
          <a:lstStyle/>
          <a:p>
            <a:pPr fontAlgn="base">
              <a:spcBef>
                <a:spcPct val="0"/>
              </a:spcBef>
              <a:spcAft>
                <a:spcPts val="450"/>
              </a:spcAft>
            </a:pPr>
            <a:r>
              <a:rPr lang="en-US" altLang="en-US" b="1" dirty="0">
                <a:solidFill>
                  <a:srgbClr val="18415C"/>
                </a:solidFill>
                <a:latin typeface="Calibri" pitchFamily="34" charset="0"/>
                <a:cs typeface="Arial" charset="0"/>
              </a:rPr>
              <a:t>For every child in low and lower middle income countries to benefit from an expanded basic education of good quality by 2030, there is an annual external funding gap of </a:t>
            </a:r>
            <a:r>
              <a:rPr lang="en-US" altLang="en-US" sz="2100" b="1" dirty="0">
                <a:solidFill>
                  <a:srgbClr val="D60093"/>
                </a:solidFill>
                <a:latin typeface="Calibri" pitchFamily="34" charset="0"/>
                <a:cs typeface="Arial" charset="0"/>
              </a:rPr>
              <a:t>US$ 22 billion</a:t>
            </a:r>
            <a:endParaRPr lang="en-US" dirty="0">
              <a:solidFill>
                <a:srgbClr val="000000"/>
              </a:solidFill>
              <a:latin typeface="Calibri" pitchFamily="34" charset="0"/>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5577" y="2172126"/>
            <a:ext cx="5849858" cy="368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5282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9532" y="852991"/>
            <a:ext cx="7690104" cy="5006279"/>
          </a:xfrm>
          <a:prstGeom prst="rect">
            <a:avLst/>
          </a:prstGeom>
        </p:spPr>
      </p:pic>
    </p:spTree>
    <p:extLst>
      <p:ext uri="{BB962C8B-B14F-4D97-AF65-F5344CB8AC3E}">
        <p14:creationId xmlns:p14="http://schemas.microsoft.com/office/powerpoint/2010/main" val="1623499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663FC-D358-47EF-8841-7980E28AF958}"/>
              </a:ext>
            </a:extLst>
          </p:cNvPr>
          <p:cNvSpPr>
            <a:spLocks noGrp="1"/>
          </p:cNvSpPr>
          <p:nvPr>
            <p:ph type="title"/>
          </p:nvPr>
        </p:nvSpPr>
        <p:spPr/>
        <p:txBody>
          <a:bodyPr/>
          <a:lstStyle/>
          <a:p>
            <a:r>
              <a:rPr lang="en-GB" dirty="0"/>
              <a:t>From: https://en.unesco.org/gem-report/taxonomy/term/232</a:t>
            </a:r>
            <a:endParaRPr lang="en-US" dirty="0"/>
          </a:p>
        </p:txBody>
      </p:sp>
      <p:sp>
        <p:nvSpPr>
          <p:cNvPr id="3" name="Content Placeholder 2">
            <a:extLst>
              <a:ext uri="{FF2B5EF4-FFF2-40B4-BE49-F238E27FC236}">
                <a16:creationId xmlns:a16="http://schemas.microsoft.com/office/drawing/2014/main" id="{5DDF34A3-7A23-4F9A-AEBB-60D64F2B144B}"/>
              </a:ext>
            </a:extLst>
          </p:cNvPr>
          <p:cNvSpPr>
            <a:spLocks noGrp="1"/>
          </p:cNvSpPr>
          <p:nvPr>
            <p:ph idx="1"/>
          </p:nvPr>
        </p:nvSpPr>
        <p:spPr/>
        <p:txBody>
          <a:bodyPr>
            <a:normAutofit fontScale="70000" lnSpcReduction="20000"/>
          </a:bodyPr>
          <a:lstStyle/>
          <a:p>
            <a:pPr fontAlgn="base"/>
            <a:r>
              <a:rPr lang="en-US" b="0" u="none" strike="noStrike" dirty="0">
                <a:solidFill>
                  <a:srgbClr val="181818"/>
                </a:solidFill>
                <a:effectLst/>
                <a:latin typeface="inherit"/>
                <a:hlinkClick r:id="rId2"/>
              </a:rPr>
              <a:t>Aid to education stagnates, </a:t>
            </a:r>
            <a:r>
              <a:rPr lang="en-US" b="0" u="none" strike="noStrike" dirty="0" err="1">
                <a:solidFill>
                  <a:srgbClr val="181818"/>
                </a:solidFill>
                <a:effectLst/>
                <a:latin typeface="inherit"/>
                <a:hlinkClick r:id="rId2"/>
              </a:rPr>
              <a:t>jeopardising</a:t>
            </a:r>
            <a:r>
              <a:rPr lang="en-US" b="0" u="none" strike="noStrike" dirty="0">
                <a:solidFill>
                  <a:srgbClr val="181818"/>
                </a:solidFill>
                <a:effectLst/>
                <a:latin typeface="inherit"/>
                <a:hlinkClick r:id="rId2"/>
              </a:rPr>
              <a:t> global targets</a:t>
            </a:r>
            <a:endParaRPr lang="en-US" b="0" dirty="0">
              <a:effectLst/>
              <a:latin typeface="inherit"/>
            </a:endParaRPr>
          </a:p>
          <a:p>
            <a:pPr algn="l" fontAlgn="base"/>
            <a:r>
              <a:rPr lang="en-US" b="0" i="0" dirty="0">
                <a:solidFill>
                  <a:srgbClr val="043B69"/>
                </a:solidFill>
                <a:effectLst/>
                <a:latin typeface="Vita"/>
              </a:rPr>
              <a:t>The global community’s new development goals include achieving universal pre-primary, primary and secondary education of good quality by 2030. For the world to reach that target, aid to education needs to rise considerably. Donor countries have the means to bridge the gap. But the latest data, from 2014, show that for several years aid to education has been stuck at a level far below what is needed.</a:t>
            </a:r>
          </a:p>
          <a:p>
            <a:pPr algn="l" fontAlgn="base"/>
            <a:r>
              <a:rPr lang="en-US" b="0" i="0" dirty="0">
                <a:solidFill>
                  <a:srgbClr val="043B69"/>
                </a:solidFill>
                <a:effectLst/>
                <a:latin typeface="Vita"/>
              </a:rPr>
              <a:t>The 2015 EFA Global Monitoring Report estimated that $US39 billion a year will be required on average over the next 15 years to reach the global education goals, over and above what low and lower middle income countries can </a:t>
            </a:r>
            <a:r>
              <a:rPr lang="en-US" b="0" i="0" dirty="0" err="1">
                <a:solidFill>
                  <a:srgbClr val="043B69"/>
                </a:solidFill>
                <a:effectLst/>
                <a:latin typeface="Vita"/>
              </a:rPr>
              <a:t>mobilise</a:t>
            </a:r>
            <a:r>
              <a:rPr lang="en-US" b="0" i="0" dirty="0">
                <a:solidFill>
                  <a:srgbClr val="043B69"/>
                </a:solidFill>
                <a:effectLst/>
                <a:latin typeface="Vita"/>
              </a:rPr>
              <a:t> themselves. Low income countries alone need $US21 billion a year. Yet when these estimates were made, aid for basic and secondary education in low income countries amounted to only US$3 billion — one-seventh of what these countries need. </a:t>
            </a:r>
          </a:p>
          <a:p>
            <a:endParaRPr lang="en-US" dirty="0"/>
          </a:p>
        </p:txBody>
      </p:sp>
    </p:spTree>
    <p:extLst>
      <p:ext uri="{BB962C8B-B14F-4D97-AF65-F5344CB8AC3E}">
        <p14:creationId xmlns:p14="http://schemas.microsoft.com/office/powerpoint/2010/main" val="135075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951820" y="1700808"/>
            <a:ext cx="5679824" cy="3132348"/>
          </a:xfrm>
          <a:prstGeom prst="rect">
            <a:avLst/>
          </a:prstGeom>
        </p:spPr>
      </p:pic>
      <p:sp>
        <p:nvSpPr>
          <p:cNvPr id="3" name="Title 2"/>
          <p:cNvSpPr>
            <a:spLocks noGrp="1"/>
          </p:cNvSpPr>
          <p:nvPr>
            <p:ph type="title"/>
          </p:nvPr>
        </p:nvSpPr>
        <p:spPr>
          <a:xfrm>
            <a:off x="1191" y="1063228"/>
            <a:ext cx="9141619" cy="994172"/>
          </a:xfrm>
        </p:spPr>
        <p:txBody>
          <a:bodyPr>
            <a:normAutofit fontScale="90000"/>
          </a:bodyPr>
          <a:lstStyle/>
          <a:p>
            <a:r>
              <a:rPr lang="en-GB" dirty="0"/>
              <a:t>Example: Nigeria – 10 million children not in education</a:t>
            </a:r>
          </a:p>
        </p:txBody>
      </p:sp>
      <p:sp>
        <p:nvSpPr>
          <p:cNvPr id="2" name="Flowchart: Process 1"/>
          <p:cNvSpPr/>
          <p:nvPr/>
        </p:nvSpPr>
        <p:spPr>
          <a:xfrm>
            <a:off x="953598" y="5211198"/>
            <a:ext cx="7614846" cy="702078"/>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prstClr val="black"/>
                </a:solidFill>
                <a:latin typeface="Century Gothic" panose="020B0502020202020204"/>
              </a:rPr>
              <a:t>https://theconversation.com/education-in-nigeria-is-in-a-mess-from-top-to-bottom-five-things-can-fix-it-112894</a:t>
            </a:r>
          </a:p>
        </p:txBody>
      </p:sp>
    </p:spTree>
    <p:extLst>
      <p:ext uri="{BB962C8B-B14F-4D97-AF65-F5344CB8AC3E}">
        <p14:creationId xmlns:p14="http://schemas.microsoft.com/office/powerpoint/2010/main" val="630567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34290" indent="0">
              <a:buNone/>
            </a:pPr>
            <a:r>
              <a:rPr lang="en-GB" dirty="0"/>
              <a:t>Sustainable Development Goal 4 in the 2030 Agenda calls upon Member States to </a:t>
            </a:r>
          </a:p>
          <a:p>
            <a:r>
              <a:rPr lang="en-GB" dirty="0"/>
              <a:t>“ensure inclusive and equitable quality education and promote lifelong learning opportunities for all”. </a:t>
            </a:r>
          </a:p>
          <a:p>
            <a:r>
              <a:rPr lang="en-GB" dirty="0"/>
              <a:t>“ensure that all youth and a substantial proportion of adults, both men and women, achieve literacy and numeracy”.</a:t>
            </a:r>
          </a:p>
          <a:p>
            <a:r>
              <a:rPr lang="en-GB" dirty="0"/>
              <a:t>“substantially increase the number of youth and adults who have relevant skills, including technical and vocational skills, for employment, decent jobs and entrepreneurship”. </a:t>
            </a:r>
          </a:p>
          <a:p>
            <a:r>
              <a:rPr lang="en-GB" dirty="0"/>
              <a:t>“ensure that all learners acquire the knowledge and skills needed to promote sustainable development”.</a:t>
            </a:r>
          </a:p>
        </p:txBody>
      </p:sp>
      <p:sp>
        <p:nvSpPr>
          <p:cNvPr id="3" name="Title 2"/>
          <p:cNvSpPr>
            <a:spLocks noGrp="1"/>
          </p:cNvSpPr>
          <p:nvPr>
            <p:ph type="title"/>
          </p:nvPr>
        </p:nvSpPr>
        <p:spPr/>
        <p:txBody>
          <a:bodyPr/>
          <a:lstStyle/>
          <a:p>
            <a:r>
              <a:rPr lang="en-GB" dirty="0"/>
              <a:t>2030 Sustainable Development Agenda</a:t>
            </a:r>
          </a:p>
        </p:txBody>
      </p:sp>
    </p:spTree>
    <p:extLst>
      <p:ext uri="{BB962C8B-B14F-4D97-AF65-F5344CB8AC3E}">
        <p14:creationId xmlns:p14="http://schemas.microsoft.com/office/powerpoint/2010/main" val="1250535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At the turn of the millennium, the UNESCO World Education Report 2000 was devoted to the topic “The right to education: towards education for all throughout life”. It argued that “education” could not be taken to mean only “schooling” and that “the time to learn is now the whole lifetime”, thus expanding the concept of lifelong learning. Education is a “continuum, coextensive with life” (UNESCO, 2000a, p.19)</a:t>
            </a:r>
          </a:p>
          <a:p>
            <a:r>
              <a:rPr lang="en-GB" dirty="0"/>
              <a:t>In today’s </a:t>
            </a:r>
            <a:r>
              <a:rPr lang="en-GB" b="1" dirty="0"/>
              <a:t>globalizing</a:t>
            </a:r>
            <a:r>
              <a:rPr lang="en-GB" dirty="0"/>
              <a:t> world, it can no longer be defined by a reference to a particular period of life. “Lifelong education” and “lifelong learning” have come to represent in different ways the expectations that societies currently have of education and of the scope that should be provided for every individual to develop his or her potential (Ibid, p.55)</a:t>
            </a:r>
          </a:p>
          <a:p>
            <a:endParaRPr lang="en-GB" dirty="0"/>
          </a:p>
        </p:txBody>
      </p:sp>
      <p:sp>
        <p:nvSpPr>
          <p:cNvPr id="3" name="Title 2"/>
          <p:cNvSpPr>
            <a:spLocks noGrp="1"/>
          </p:cNvSpPr>
          <p:nvPr>
            <p:ph type="title"/>
          </p:nvPr>
        </p:nvSpPr>
        <p:spPr/>
        <p:txBody>
          <a:bodyPr/>
          <a:lstStyle/>
          <a:p>
            <a:r>
              <a:rPr lang="en-GB" dirty="0"/>
              <a:t>Lifelong Education</a:t>
            </a:r>
          </a:p>
        </p:txBody>
      </p:sp>
    </p:spTree>
    <p:extLst>
      <p:ext uri="{BB962C8B-B14F-4D97-AF65-F5344CB8AC3E}">
        <p14:creationId xmlns:p14="http://schemas.microsoft.com/office/powerpoint/2010/main" val="2889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Gender/Disability/Language Inequalities</a:t>
            </a:r>
          </a:p>
          <a:p>
            <a:r>
              <a:rPr lang="en-GB" dirty="0"/>
              <a:t>Child Exploitation</a:t>
            </a:r>
          </a:p>
          <a:p>
            <a:r>
              <a:rPr lang="en-GB" dirty="0"/>
              <a:t>Poverty</a:t>
            </a:r>
          </a:p>
          <a:p>
            <a:r>
              <a:rPr lang="en-GB" dirty="0"/>
              <a:t>Migration and forced displacement</a:t>
            </a:r>
          </a:p>
          <a:p>
            <a:r>
              <a:rPr lang="en-GB" dirty="0"/>
              <a:t>Funding/Infrastructure</a:t>
            </a:r>
          </a:p>
          <a:p>
            <a:pPr marL="34290" indent="0">
              <a:buNone/>
            </a:pPr>
            <a:r>
              <a:rPr lang="en-GB" dirty="0"/>
              <a:t>EACI - Education at the Extreme </a:t>
            </a:r>
          </a:p>
          <a:p>
            <a:r>
              <a:rPr lang="en-GB" dirty="0"/>
              <a:t>https://www.youtube.com/watch?v=sgqcEbjF9Bw</a:t>
            </a:r>
          </a:p>
        </p:txBody>
      </p:sp>
      <p:sp>
        <p:nvSpPr>
          <p:cNvPr id="3" name="Title 2"/>
          <p:cNvSpPr>
            <a:spLocks noGrp="1"/>
          </p:cNvSpPr>
          <p:nvPr>
            <p:ph type="title"/>
          </p:nvPr>
        </p:nvSpPr>
        <p:spPr/>
        <p:txBody>
          <a:bodyPr>
            <a:normAutofit fontScale="90000"/>
          </a:bodyPr>
          <a:lstStyle/>
          <a:p>
            <a:r>
              <a:rPr lang="en-GB" dirty="0"/>
              <a:t>barriers to engagement in education for children from a global perspective. </a:t>
            </a:r>
          </a:p>
        </p:txBody>
      </p:sp>
      <p:sp>
        <p:nvSpPr>
          <p:cNvPr id="4" name="Action Button: Movie 3">
            <a:hlinkClick r:id="rId2" highlightClick="1"/>
          </p:cNvPr>
          <p:cNvSpPr/>
          <p:nvPr/>
        </p:nvSpPr>
        <p:spPr>
          <a:xfrm>
            <a:off x="6323878" y="2564199"/>
            <a:ext cx="1836204" cy="1188132"/>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prstClr val="black"/>
              </a:solidFill>
              <a:latin typeface="Century Gothic" panose="020B0502020202020204"/>
            </a:endParaRPr>
          </a:p>
        </p:txBody>
      </p:sp>
    </p:spTree>
    <p:extLst>
      <p:ext uri="{BB962C8B-B14F-4D97-AF65-F5344CB8AC3E}">
        <p14:creationId xmlns:p14="http://schemas.microsoft.com/office/powerpoint/2010/main" val="2826721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5"/>
            <a:ext cx="7886700" cy="1325563"/>
          </a:xfrm>
        </p:spPr>
        <p:txBody>
          <a:bodyPr anchor="ctr">
            <a:normAutofit/>
          </a:bodyPr>
          <a:lstStyle/>
          <a:p>
            <a:r>
              <a:rPr lang="en-GB" dirty="0"/>
              <a:t>Gender disparity in education </a:t>
            </a:r>
            <a:br>
              <a:rPr lang="en-GB" dirty="0"/>
            </a:br>
            <a:r>
              <a:rPr lang="en-GB" dirty="0"/>
              <a:t>Working with teachers in Uganda</a:t>
            </a:r>
          </a:p>
        </p:txBody>
      </p:sp>
      <p:sp>
        <p:nvSpPr>
          <p:cNvPr id="2" name="Content Placeholder 1"/>
          <p:cNvSpPr>
            <a:spLocks noGrp="1"/>
          </p:cNvSpPr>
          <p:nvPr>
            <p:ph sz="half" idx="1"/>
          </p:nvPr>
        </p:nvSpPr>
        <p:spPr>
          <a:xfrm>
            <a:off x="628650" y="1825625"/>
            <a:ext cx="3867150" cy="3809862"/>
          </a:xfrm>
        </p:spPr>
        <p:txBody>
          <a:bodyPr>
            <a:normAutofit/>
          </a:bodyPr>
          <a:lstStyle/>
          <a:p>
            <a:pPr marL="34290" indent="0">
              <a:buNone/>
            </a:pPr>
            <a:endParaRPr lang="en-GB" sz="1100" dirty="0"/>
          </a:p>
          <a:p>
            <a:pPr marL="34290" indent="0">
              <a:buNone/>
            </a:pPr>
            <a:endParaRPr lang="en-GB" sz="1100" dirty="0"/>
          </a:p>
          <a:p>
            <a:pPr marL="34290" indent="0">
              <a:buNone/>
            </a:pPr>
            <a:endParaRPr lang="en-GB" sz="1100" dirty="0"/>
          </a:p>
          <a:p>
            <a:pPr marL="34290" indent="0">
              <a:buNone/>
            </a:pPr>
            <a:endParaRPr lang="en-GB" sz="1100" dirty="0"/>
          </a:p>
          <a:p>
            <a:pPr marL="34290" indent="0">
              <a:buNone/>
            </a:pPr>
            <a:r>
              <a:rPr lang="en-GB" sz="1800" b="1" dirty="0"/>
              <a:t>Assessment tip</a:t>
            </a:r>
          </a:p>
          <a:p>
            <a:pPr marL="34290" indent="0">
              <a:buNone/>
            </a:pPr>
            <a:r>
              <a:rPr lang="en-GB" sz="1100" dirty="0"/>
              <a:t>Fennell, S.  and Madeleine Arnot, M., (2008) Gender Education and Equality in a Global Context Conceptual frameworks and policy perspectives, London: Routledge </a:t>
            </a:r>
            <a:r>
              <a:rPr lang="en-GB" sz="1100" dirty="0">
                <a:hlinkClick r:id="rId3"/>
              </a:rPr>
              <a:t>Available: http://eprints.ioe.ac.uk/14348/1/FennellandArnotBook08.pdf</a:t>
            </a:r>
            <a:endParaRPr lang="en-GB" sz="1100" dirty="0"/>
          </a:p>
          <a:p>
            <a:r>
              <a:rPr lang="en-GB" sz="1100" dirty="0"/>
              <a:t>Look at Chapters: 2, 3, 4,10,11</a:t>
            </a:r>
          </a:p>
          <a:p>
            <a:r>
              <a:rPr lang="en-GB" sz="1100" dirty="0"/>
              <a:t>This will enable you to critically evaluate the gender aspects of global education.</a:t>
            </a:r>
          </a:p>
          <a:p>
            <a:pPr marL="34290" indent="0">
              <a:buNone/>
            </a:pPr>
            <a:r>
              <a:rPr lang="en-GB" sz="1100" dirty="0"/>
              <a:t>Link the African Charter on the Rights of the Child to these barriers</a:t>
            </a:r>
          </a:p>
          <a:p>
            <a:endParaRPr lang="en-GB" sz="1100" dirty="0"/>
          </a:p>
        </p:txBody>
      </p:sp>
      <p:pic>
        <p:nvPicPr>
          <p:cNvPr id="4" name="Online Media 3" title="Learning for Peace, Uganda - Gender equality in the classroom">
            <a:hlinkClick r:id="" action="ppaction://media"/>
            <a:extLst>
              <a:ext uri="{FF2B5EF4-FFF2-40B4-BE49-F238E27FC236}">
                <a16:creationId xmlns:a16="http://schemas.microsoft.com/office/drawing/2014/main" id="{4FA741EA-609E-8387-1763-75677EB7A5CB}"/>
              </a:ext>
            </a:extLst>
          </p:cNvPr>
          <p:cNvPicPr>
            <a:picLocks noRot="1" noChangeAspect="1"/>
          </p:cNvPicPr>
          <p:nvPr>
            <a:videoFile r:link="rId1"/>
          </p:nvPr>
        </p:nvPicPr>
        <p:blipFill>
          <a:blip r:embed="rId4"/>
          <a:stretch>
            <a:fillRect/>
          </a:stretch>
        </p:blipFill>
        <p:spPr>
          <a:xfrm>
            <a:off x="4648200" y="2638086"/>
            <a:ext cx="3867150" cy="2184939"/>
          </a:xfrm>
          <a:prstGeom prst="rect">
            <a:avLst/>
          </a:prstGeom>
          <a:noFill/>
        </p:spPr>
      </p:pic>
    </p:spTree>
    <p:extLst>
      <p:ext uri="{BB962C8B-B14F-4D97-AF65-F5344CB8AC3E}">
        <p14:creationId xmlns:p14="http://schemas.microsoft.com/office/powerpoint/2010/main" val="2707600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p:nvPr/>
        </p:nvPicPr>
        <p:blipFill rotWithShape="1">
          <a:blip r:embed="rId3" cstate="print">
            <a:extLst>
              <a:ext uri="{28A0092B-C50C-407E-A947-70E740481C1C}">
                <a14:useLocalDpi xmlns:a14="http://schemas.microsoft.com/office/drawing/2010/main" val="0"/>
              </a:ext>
            </a:extLst>
          </a:blip>
          <a:srcRect l="34116" t="15682" r="35263" b="11537"/>
          <a:stretch/>
        </p:blipFill>
        <p:spPr bwMode="auto">
          <a:xfrm>
            <a:off x="0" y="2086678"/>
            <a:ext cx="1557077" cy="2098141"/>
          </a:xfrm>
          <a:prstGeom prst="rect">
            <a:avLst/>
          </a:prstGeom>
          <a:solidFill>
            <a:srgbClr val="FFFFFF">
              <a:shade val="85000"/>
            </a:srgbClr>
          </a:solidFill>
          <a:ln w="127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pic>
        <p:nvPicPr>
          <p:cNvPr id="5" name="Content Placeholder 4"/>
          <p:cNvPicPr>
            <a:picLocks noGrp="1" noChangeAspect="1"/>
          </p:cNvPicPr>
          <p:nvPr>
            <p:ph idx="1"/>
          </p:nvPr>
        </p:nvPicPr>
        <p:blipFill>
          <a:blip r:embed="rId4"/>
          <a:stretch>
            <a:fillRect/>
          </a:stretch>
        </p:blipFill>
        <p:spPr>
          <a:xfrm>
            <a:off x="1803394" y="2101539"/>
            <a:ext cx="1634205" cy="2068417"/>
          </a:xfrm>
          <a:prstGeom prst="rect">
            <a:avLst/>
          </a:prstGeom>
        </p:spPr>
      </p:pic>
      <p:sp>
        <p:nvSpPr>
          <p:cNvPr id="9" name="Title 8"/>
          <p:cNvSpPr>
            <a:spLocks noGrp="1"/>
          </p:cNvSpPr>
          <p:nvPr>
            <p:ph type="title"/>
          </p:nvPr>
        </p:nvSpPr>
        <p:spPr/>
        <p:txBody>
          <a:bodyPr/>
          <a:lstStyle/>
          <a:p>
            <a:r>
              <a:rPr lang="en-GB" dirty="0"/>
              <a:t>Reading</a:t>
            </a:r>
          </a:p>
        </p:txBody>
      </p:sp>
      <p:sp>
        <p:nvSpPr>
          <p:cNvPr id="13" name="Content Placeholder 12"/>
          <p:cNvSpPr>
            <a:spLocks noGrp="1"/>
          </p:cNvSpPr>
          <p:nvPr>
            <p:ph idx="4294967295"/>
          </p:nvPr>
        </p:nvSpPr>
        <p:spPr>
          <a:xfrm>
            <a:off x="1191" y="3105150"/>
            <a:ext cx="7315200" cy="2381250"/>
          </a:xfrm>
        </p:spPr>
        <p:txBody>
          <a:bodyPr>
            <a:normAutofit/>
          </a:bodyPr>
          <a:lstStyle/>
          <a:p>
            <a:r>
              <a:rPr lang="en-GB" dirty="0"/>
              <a:t> </a:t>
            </a:r>
          </a:p>
          <a:p>
            <a:endParaRPr lang="en-GB" dirty="0"/>
          </a:p>
          <a:p>
            <a:endParaRPr lang="en-GB" dirty="0"/>
          </a:p>
          <a:p>
            <a:endParaRPr lang="en-GB" dirty="0"/>
          </a:p>
          <a:p>
            <a:endParaRPr lang="en-GB" dirty="0"/>
          </a:p>
          <a:p>
            <a:endParaRPr lang="en-GB" dirty="0"/>
          </a:p>
        </p:txBody>
      </p:sp>
      <p:sp>
        <p:nvSpPr>
          <p:cNvPr id="7" name="Rectangle 6"/>
          <p:cNvSpPr/>
          <p:nvPr/>
        </p:nvSpPr>
        <p:spPr>
          <a:xfrm>
            <a:off x="2826049" y="1469917"/>
            <a:ext cx="5559488" cy="715581"/>
          </a:xfrm>
          <a:prstGeom prst="rect">
            <a:avLst/>
          </a:prstGeom>
        </p:spPr>
        <p:txBody>
          <a:bodyPr wrap="square">
            <a:spAutoFit/>
          </a:bodyPr>
          <a:lstStyle/>
          <a:p>
            <a:endParaRPr lang="en-GB" sz="1350" dirty="0">
              <a:solidFill>
                <a:prstClr val="black"/>
              </a:solidFill>
              <a:latin typeface="Century Gothic" panose="020B0502020202020204"/>
            </a:endParaRPr>
          </a:p>
          <a:p>
            <a:r>
              <a:rPr lang="en-GB" sz="1350" b="1" dirty="0">
                <a:solidFill>
                  <a:prstClr val="black"/>
                </a:solidFill>
              </a:rPr>
              <a:t>https://en.unesco.org/gem-report/allreports</a:t>
            </a:r>
            <a:endParaRPr lang="en-GB" sz="1350" b="1" dirty="0">
              <a:solidFill>
                <a:prstClr val="black"/>
              </a:solidFill>
              <a:latin typeface="Century Gothic" panose="020B0502020202020204"/>
            </a:endParaRPr>
          </a:p>
          <a:p>
            <a:endParaRPr lang="en-GB" sz="1350" dirty="0">
              <a:solidFill>
                <a:prstClr val="black"/>
              </a:solidFill>
              <a:latin typeface="Century Gothic" panose="020B0502020202020204"/>
            </a:endParaRPr>
          </a:p>
        </p:txBody>
      </p:sp>
      <p:pic>
        <p:nvPicPr>
          <p:cNvPr id="2" name="Picture 1"/>
          <p:cNvPicPr>
            <a:picLocks noChangeAspect="1"/>
          </p:cNvPicPr>
          <p:nvPr/>
        </p:nvPicPr>
        <p:blipFill rotWithShape="1">
          <a:blip r:embed="rId5"/>
          <a:srcRect l="59053" t="17008" r="9484" b="9863"/>
          <a:stretch/>
        </p:blipFill>
        <p:spPr>
          <a:xfrm>
            <a:off x="7014753" y="1871538"/>
            <a:ext cx="2034873" cy="1891852"/>
          </a:xfrm>
          <a:prstGeom prst="rect">
            <a:avLst/>
          </a:prstGeom>
        </p:spPr>
      </p:pic>
      <p:pic>
        <p:nvPicPr>
          <p:cNvPr id="3" name="Picture 2"/>
          <p:cNvPicPr>
            <a:picLocks noChangeAspect="1"/>
          </p:cNvPicPr>
          <p:nvPr/>
        </p:nvPicPr>
        <p:blipFill>
          <a:blip r:embed="rId6"/>
          <a:stretch>
            <a:fillRect/>
          </a:stretch>
        </p:blipFill>
        <p:spPr>
          <a:xfrm>
            <a:off x="5535783" y="3832694"/>
            <a:ext cx="1660160" cy="2171452"/>
          </a:xfrm>
          <a:prstGeom prst="rect">
            <a:avLst/>
          </a:prstGeom>
        </p:spPr>
      </p:pic>
      <p:pic>
        <p:nvPicPr>
          <p:cNvPr id="4" name="Picture 3"/>
          <p:cNvPicPr>
            <a:picLocks noChangeAspect="1"/>
          </p:cNvPicPr>
          <p:nvPr/>
        </p:nvPicPr>
        <p:blipFill>
          <a:blip r:embed="rId7"/>
          <a:stretch>
            <a:fillRect/>
          </a:stretch>
        </p:blipFill>
        <p:spPr>
          <a:xfrm>
            <a:off x="3740555" y="2162414"/>
            <a:ext cx="1674780" cy="2187066"/>
          </a:xfrm>
          <a:prstGeom prst="rect">
            <a:avLst/>
          </a:prstGeom>
        </p:spPr>
      </p:pic>
      <p:pic>
        <p:nvPicPr>
          <p:cNvPr id="6" name="Picture 5"/>
          <p:cNvPicPr>
            <a:picLocks noChangeAspect="1"/>
          </p:cNvPicPr>
          <p:nvPr/>
        </p:nvPicPr>
        <p:blipFill>
          <a:blip r:embed="rId8"/>
          <a:stretch>
            <a:fillRect/>
          </a:stretch>
        </p:blipFill>
        <p:spPr>
          <a:xfrm>
            <a:off x="237733" y="4080030"/>
            <a:ext cx="1470822" cy="1920721"/>
          </a:xfrm>
          <a:prstGeom prst="rect">
            <a:avLst/>
          </a:prstGeom>
        </p:spPr>
      </p:pic>
      <p:pic>
        <p:nvPicPr>
          <p:cNvPr id="10" name="Picture 9"/>
          <p:cNvPicPr>
            <a:picLocks noChangeAspect="1"/>
          </p:cNvPicPr>
          <p:nvPr/>
        </p:nvPicPr>
        <p:blipFill>
          <a:blip r:embed="rId9"/>
          <a:stretch>
            <a:fillRect/>
          </a:stretch>
        </p:blipFill>
        <p:spPr>
          <a:xfrm>
            <a:off x="1891453" y="4080030"/>
            <a:ext cx="1535259" cy="2004868"/>
          </a:xfrm>
          <a:prstGeom prst="rect">
            <a:avLst/>
          </a:prstGeom>
        </p:spPr>
      </p:pic>
    </p:spTree>
    <p:extLst>
      <p:ext uri="{BB962C8B-B14F-4D97-AF65-F5344CB8AC3E}">
        <p14:creationId xmlns:p14="http://schemas.microsoft.com/office/powerpoint/2010/main" val="1980798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2" y="2078850"/>
            <a:ext cx="7315200" cy="3407550"/>
          </a:xfrm>
        </p:spPr>
        <p:txBody>
          <a:bodyPr>
            <a:normAutofit fontScale="92500" lnSpcReduction="20000"/>
          </a:bodyPr>
          <a:lstStyle/>
          <a:p>
            <a:r>
              <a:rPr lang="en-GB" dirty="0"/>
              <a:t>Natural Disasters, e.g. Earthquakes in Nepal</a:t>
            </a:r>
          </a:p>
          <a:p>
            <a:r>
              <a:rPr lang="en-GB" dirty="0"/>
              <a:t>War: Currently there are 350,000 child soldiers engaged in armed conflict throughout the world. It is estimated that more than 8 million children have either been maimed or killed as a direct result of armed conflict in the last decade. Additionally, the use of landmines has led to approximately 10,000 deaths or severe injuries every year.</a:t>
            </a:r>
          </a:p>
          <a:p>
            <a:r>
              <a:rPr lang="en-GB" dirty="0"/>
              <a:t>Climate Chaos: Unusual weather patterns/inadequate farming methods</a:t>
            </a:r>
          </a:p>
          <a:p>
            <a:pPr marL="34290" indent="0">
              <a:buNone/>
            </a:pPr>
            <a:endParaRPr lang="en-GB" dirty="0"/>
          </a:p>
        </p:txBody>
      </p:sp>
      <p:sp>
        <p:nvSpPr>
          <p:cNvPr id="3" name="Title 2"/>
          <p:cNvSpPr>
            <a:spLocks noGrp="1"/>
          </p:cNvSpPr>
          <p:nvPr>
            <p:ph type="title"/>
          </p:nvPr>
        </p:nvSpPr>
        <p:spPr>
          <a:xfrm>
            <a:off x="528953" y="464711"/>
            <a:ext cx="8086094" cy="994172"/>
          </a:xfrm>
        </p:spPr>
        <p:txBody>
          <a:bodyPr>
            <a:normAutofit fontScale="90000"/>
          </a:bodyPr>
          <a:lstStyle/>
          <a:p>
            <a:r>
              <a:rPr lang="en-GB" dirty="0"/>
              <a:t>Additional barriers to engagement in education for children from a global perspective. </a:t>
            </a:r>
          </a:p>
        </p:txBody>
      </p:sp>
    </p:spTree>
    <p:extLst>
      <p:ext uri="{BB962C8B-B14F-4D97-AF65-F5344CB8AC3E}">
        <p14:creationId xmlns:p14="http://schemas.microsoft.com/office/powerpoint/2010/main" val="4027462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9532" y="2228850"/>
            <a:ext cx="7870070" cy="3522408"/>
          </a:xfrm>
        </p:spPr>
        <p:txBody>
          <a:bodyPr>
            <a:normAutofit fontScale="47500" lnSpcReduction="20000"/>
          </a:bodyPr>
          <a:lstStyle/>
          <a:p>
            <a:pPr marL="34290" indent="0">
              <a:buNone/>
            </a:pPr>
            <a:r>
              <a:rPr lang="en-GB" dirty="0"/>
              <a:t>Fennell, S.  and Madeleine </a:t>
            </a:r>
            <a:r>
              <a:rPr lang="en-GB" dirty="0" err="1"/>
              <a:t>Arnot</a:t>
            </a:r>
            <a:r>
              <a:rPr lang="en-GB" dirty="0"/>
              <a:t>, M., (2008) Gender Education and Equality in a Global Context Conceptual frameworks and policy perspectives, London: Routledge</a:t>
            </a:r>
          </a:p>
          <a:p>
            <a:pPr marL="34290" indent="0">
              <a:buNone/>
            </a:pPr>
            <a:r>
              <a:rPr lang="en-GB" dirty="0"/>
              <a:t>Thomas, G. (2013). Education: A very short introduction. Oxford: Oxford University Press.</a:t>
            </a:r>
          </a:p>
          <a:p>
            <a:pPr marL="34290" indent="0">
              <a:buNone/>
            </a:pPr>
            <a:r>
              <a:rPr lang="en-GB" dirty="0"/>
              <a:t>UNESCO (2000a), World Education Report 2000: The Right to Education — Towards Education for All throughout Life” </a:t>
            </a:r>
          </a:p>
          <a:p>
            <a:pPr marL="34290" indent="0">
              <a:buNone/>
            </a:pPr>
            <a:r>
              <a:rPr lang="en-GB" dirty="0"/>
              <a:t>UNESCO (2000) The Dakar Framework for Action: Education for All – Meeting our Collective Commitments, Paris: UNESCO.</a:t>
            </a:r>
          </a:p>
          <a:p>
            <a:pPr marL="3429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Organization</a:t>
            </a:r>
          </a:p>
          <a:p>
            <a:pPr marL="34290" indent="0">
              <a:buNone/>
            </a:pPr>
            <a:r>
              <a:rPr lang="en-GB" dirty="0"/>
              <a:t>United Nations (1948) Universal Declaration on Human Rights, Available at: http://untreaty.un.org/cod/avl/ha/udhr/udhr.html</a:t>
            </a:r>
          </a:p>
          <a:p>
            <a:pPr marL="34290" indent="0">
              <a:buNone/>
            </a:pPr>
            <a:r>
              <a:rPr lang="en-GB" dirty="0"/>
              <a:t>United Nations (1989) Convention on the Rights of the Child.  Available at: http://www.unicef.org.uk/Documents/Publication-pdfs/UNCRC_PRESS200910web.pdf </a:t>
            </a:r>
          </a:p>
          <a:p>
            <a:pPr marL="34290" indent="0">
              <a:buNone/>
            </a:pPr>
            <a:r>
              <a:rPr lang="en-GB" dirty="0"/>
              <a:t>UWTSD (2016) UNCRC “Enabling Children’s and Young People’s Rights” http://www.uwtsd.ac.uk/uncrc/resources/</a:t>
            </a:r>
          </a:p>
          <a:p>
            <a:pPr marL="34290" indent="0">
              <a:buNone/>
            </a:pPr>
            <a:r>
              <a:rPr lang="en-GB" dirty="0"/>
              <a:t>Warren, S ,(</a:t>
            </a:r>
            <a:r>
              <a:rPr lang="en-GB" dirty="0" err="1"/>
              <a:t>ed</a:t>
            </a:r>
            <a:r>
              <a:rPr lang="en-GB" dirty="0"/>
              <a:t>) (2009) An Introduction to Education Studies: The Student Guide to Themes and Contexts. London: Continuum.</a:t>
            </a:r>
          </a:p>
          <a:p>
            <a:pPr marL="34290" indent="0">
              <a:buNone/>
            </a:pPr>
            <a:endParaRPr lang="en-GB" dirty="0"/>
          </a:p>
          <a:p>
            <a:pPr marL="34290" indent="0">
              <a:buNone/>
            </a:pPr>
            <a:endParaRPr lang="en-GB" dirty="0"/>
          </a:p>
          <a:p>
            <a:endParaRPr lang="en-GB" dirty="0"/>
          </a:p>
        </p:txBody>
      </p:sp>
      <p:sp>
        <p:nvSpPr>
          <p:cNvPr id="3" name="Title 2"/>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317448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8" ma:contentTypeDescription="Create a new document." ma:contentTypeScope="" ma:versionID="3cf74c8eaa4cf8e22ee03870c0178182">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0fbc86c0d1ddd0eb448e364e3cfea5ad"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5a304c-2342-45ef-8dc6-82622f85b28d" xsi:nil="true"/>
  </documentManagement>
</p:properties>
</file>

<file path=customXml/itemProps1.xml><?xml version="1.0" encoding="utf-8"?>
<ds:datastoreItem xmlns:ds="http://schemas.openxmlformats.org/officeDocument/2006/customXml" ds:itemID="{C197C41A-4DFC-472A-B4F1-75FD098076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49272D-DEB0-47DF-8343-480967A4D441}">
  <ds:schemaRefs>
    <ds:schemaRef ds:uri="http://schemas.microsoft.com/sharepoint/v3/contenttype/forms"/>
  </ds:schemaRefs>
</ds:datastoreItem>
</file>

<file path=customXml/itemProps3.xml><?xml version="1.0" encoding="utf-8"?>
<ds:datastoreItem xmlns:ds="http://schemas.openxmlformats.org/officeDocument/2006/customXml" ds:itemID="{211D97E5-9C56-471F-86BB-30704BB4018F}">
  <ds:schemaRefs>
    <ds:schemaRef ds:uri="http://purl.org/dc/terms/"/>
    <ds:schemaRef ds:uri="http://schemas.microsoft.com/office/2006/metadata/properties"/>
    <ds:schemaRef ds:uri="http://schemas.microsoft.com/office/infopath/2007/PartnerControls"/>
    <ds:schemaRef ds:uri="30bab34e-cbd2-460d-9227-52c21590b64b"/>
    <ds:schemaRef ds:uri="http://www.w3.org/XML/1998/namespace"/>
    <ds:schemaRef ds:uri="http://schemas.microsoft.com/office/2006/documentManagement/types"/>
    <ds:schemaRef ds:uri="http://purl.org/dc/elements/1.1/"/>
    <ds:schemaRef ds:uri="175a304c-2342-45ef-8dc6-82622f85b28d"/>
    <ds:schemaRef ds:uri="http://purl.org/dc/dcmityp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11605</TotalTime>
  <Words>3163</Words>
  <Application>Microsoft Office PowerPoint</Application>
  <PresentationFormat>On-screen Show (4:3)</PresentationFormat>
  <Paragraphs>304</Paragraphs>
  <Slides>22</Slides>
  <Notes>11</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inherit</vt:lpstr>
      <vt:lpstr>Vita</vt:lpstr>
      <vt:lpstr>Arial</vt:lpstr>
      <vt:lpstr>Calibri</vt:lpstr>
      <vt:lpstr>Calibri Light</vt:lpstr>
      <vt:lpstr>Century Gothic</vt:lpstr>
      <vt:lpstr>Wingdings</vt:lpstr>
      <vt:lpstr>Holding PAge</vt:lpstr>
      <vt:lpstr>Accessible 2</vt:lpstr>
      <vt:lpstr>PowerPoint Presentation</vt:lpstr>
      <vt:lpstr>ECIE6004  Global Perspectives on Education – Session 3: Barriers to Education for all</vt:lpstr>
      <vt:lpstr>Background: The Dakar Framework (2000)</vt:lpstr>
      <vt:lpstr>    Barriers to education for all</vt:lpstr>
      <vt:lpstr>EDUCATION FOR ALL 2000-2015: Achievements and Challenges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From: https://en.unesco.org/gem-report/taxonomy/term/232</vt:lpstr>
      <vt:lpstr>Example: Nigeria – 10 million children not in education</vt:lpstr>
      <vt:lpstr>2030 Sustainable Development Agenda</vt:lpstr>
      <vt:lpstr>Lifelong Education</vt:lpstr>
      <vt:lpstr>barriers to engagement in education for children from a global perspective. </vt:lpstr>
      <vt:lpstr>Gender disparity in education  Working with teachers in Uganda</vt:lpstr>
      <vt:lpstr>Reading</vt:lpstr>
      <vt:lpstr>Additional barriers to engagement in education for children from a global perspective.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Heike Griffiths</cp:lastModifiedBy>
  <cp:revision>5</cp:revision>
  <dcterms:created xsi:type="dcterms:W3CDTF">2024-09-09T09:14:57Z</dcterms:created>
  <dcterms:modified xsi:type="dcterms:W3CDTF">2026-01-14T16:09:29Z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