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7" r:id="rId2"/>
    <p:sldId id="301" r:id="rId3"/>
    <p:sldId id="305" r:id="rId4"/>
    <p:sldId id="300" r:id="rId5"/>
    <p:sldId id="258" r:id="rId6"/>
    <p:sldId id="306" r:id="rId7"/>
    <p:sldId id="307" r:id="rId8"/>
    <p:sldId id="264" r:id="rId9"/>
    <p:sldId id="296" r:id="rId10"/>
    <p:sldId id="310" r:id="rId11"/>
    <p:sldId id="309" r:id="rId12"/>
    <p:sldId id="308" r:id="rId13"/>
    <p:sldId id="302" r:id="rId14"/>
    <p:sldId id="311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6470" autoAdjust="0"/>
  </p:normalViewPr>
  <p:slideViewPr>
    <p:cSldViewPr showGuides="1">
      <p:cViewPr varScale="1">
        <p:scale>
          <a:sx n="110" d="100"/>
          <a:sy n="110" d="100"/>
        </p:scale>
        <p:origin x="552" y="108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16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E221E-83ED-4F6C-BA5F-3F9E6FDB6953}" type="datetimeFigureOut">
              <a:rPr lang="en-US"/>
              <a:t>10/26/2021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CBEF8-5CDE-472B-839B-B8BB0C88100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853E5F-CE67-483C-A264-F17AC70E9CA2}" type="datetimeFigureOut">
              <a:rPr lang="en-US"/>
              <a:t>10/26/2021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98AFB-CB0D-4DFE-87B9-B4B0D0DE73C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98AFB-CB0D-4DFE-87B9-B4B0D0DE73C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533400"/>
            <a:ext cx="5029200" cy="2514601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2" y="3403600"/>
            <a:ext cx="5029201" cy="1397000"/>
          </a:xfrm>
        </p:spPr>
        <p:txBody>
          <a:bodyPr>
            <a:normAutofit/>
          </a:bodyPr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65213" y="6432551"/>
            <a:ext cx="5653087" cy="273049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32612" y="6432551"/>
            <a:ext cx="1371600" cy="273049"/>
          </a:xfrm>
        </p:spPr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2812" y="6432551"/>
            <a:ext cx="1219201" cy="273049"/>
          </a:xfrm>
        </p:spPr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3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4" y="533400"/>
            <a:ext cx="8686800" cy="2286000"/>
          </a:xfrm>
        </p:spPr>
        <p:txBody>
          <a:bodyPr anchor="b">
            <a:normAutofit/>
          </a:bodyPr>
          <a:lstStyle>
            <a:lvl1pPr algn="l">
              <a:defRPr sz="5400" b="1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3124200"/>
            <a:ext cx="8686800" cy="1371600"/>
          </a:xfrm>
        </p:spPr>
        <p:txBody>
          <a:bodyPr anchor="t">
            <a:normAutofit/>
          </a:bodyPr>
          <a:lstStyle>
            <a:lvl1pPr marL="0" indent="0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63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8800"/>
            <a:ext cx="4251960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4598" y="1828800"/>
            <a:ext cx="4251960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50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1" y="533400"/>
            <a:ext cx="8686802" cy="1066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1828799"/>
            <a:ext cx="4251960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5213" y="2590800"/>
            <a:ext cx="4251960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00053" y="1828799"/>
            <a:ext cx="4251960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00053" y="2590800"/>
            <a:ext cx="4251960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30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26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anchor="b">
            <a:normAutofit/>
          </a:bodyPr>
          <a:lstStyle>
            <a:lvl1pPr algn="l">
              <a:defRPr sz="36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3" y="533400"/>
            <a:ext cx="5867400" cy="5486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533400"/>
            <a:ext cx="4114800" cy="1524000"/>
          </a:xfrm>
        </p:spPr>
        <p:txBody>
          <a:bodyPr anchor="b">
            <a:noAutofit/>
          </a:bodyPr>
          <a:lstStyle>
            <a:lvl1pPr algn="l">
              <a:defRPr sz="36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2" y="533400"/>
            <a:ext cx="5780173" cy="5791200"/>
          </a:xfrm>
          <a:ln w="50800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2209800"/>
            <a:ext cx="4114800" cy="38100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28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47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61412" y="533400"/>
            <a:ext cx="23622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5213" y="533400"/>
            <a:ext cx="7467599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FA9E5-6744-4841-888F-9E7CC0C2B7EC}" type="datetimeFigureOut">
              <a:rPr lang="en-US" smtClean="0"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AE4A8-A6E5-453E-B946-FB774B73F48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43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E0FA9E5-6744-4841-888F-9E7CC0C2B7EC}" type="datetimeFigureOut">
              <a:rPr lang="en-US" smtClean="0"/>
              <a:pPr/>
              <a:t>10/26/2021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Preparing for a qualitative research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Advanced Research Methods in Counselling</a:t>
            </a:r>
          </a:p>
          <a:p>
            <a:endParaRPr lang="en-US" dirty="0"/>
          </a:p>
          <a:p>
            <a:r>
              <a:rPr lang="en-US" dirty="0"/>
              <a:t>Dr Beverly Cole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A4D6F-6CA2-4A1D-8F30-BB2AAE60C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solidFill>
                  <a:schemeClr val="bg2">
                    <a:lumMod val="50000"/>
                  </a:schemeClr>
                </a:solidFill>
                <a:effectLst/>
                <a:latin typeface="Open Sans" panose="020B0606030504020204" pitchFamily="34" charset="0"/>
              </a:rPr>
              <a:t>Qualitative semi-structured interviewing …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52240-0CAE-431F-8DE9-226FFB0C5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r>
              <a:rPr lang="en-GB" sz="3199" dirty="0">
                <a:solidFill>
                  <a:srgbClr val="333333"/>
                </a:solidFill>
                <a:latin typeface="Open Sans" panose="020B0606030504020204" pitchFamily="34" charset="0"/>
              </a:rPr>
              <a:t>Qualitative semi-structured interviewing is a data-collection tool used in a range of methodological approaches and may therefore be applied to address a number of research questions.</a:t>
            </a:r>
            <a:endParaRPr lang="en-GB" sz="3199" dirty="0"/>
          </a:p>
        </p:txBody>
      </p:sp>
    </p:spTree>
    <p:extLst>
      <p:ext uri="{BB962C8B-B14F-4D97-AF65-F5344CB8AC3E}">
        <p14:creationId xmlns:p14="http://schemas.microsoft.com/office/powerpoint/2010/main" val="3946622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0ACF4-0A96-4567-B480-0D48FD27E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533400"/>
            <a:ext cx="9349680" cy="1066800"/>
          </a:xfrm>
        </p:spPr>
        <p:txBody>
          <a:bodyPr/>
          <a:lstStyle/>
          <a:p>
            <a:r>
              <a:rPr lang="en-GB" sz="3600" dirty="0">
                <a:solidFill>
                  <a:schemeClr val="bg2">
                    <a:lumMod val="50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 qualitative research interview is …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22B3E-9B85-41B2-9EE4-9CDF955E8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199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powerful data-collection tool which offers researchers opportunities to explore the unknown  </a:t>
            </a:r>
          </a:p>
          <a:p>
            <a:r>
              <a:rPr lang="en-GB" sz="3199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Qualitative interviews, as a rigorous data collection tool, require an iterative and reflective working process in order to best serve its purpose</a:t>
            </a:r>
            <a:endParaRPr lang="en-GB" sz="3199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49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51D9E-4EF5-4A76-81DE-E797AECD6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622" y="77073"/>
            <a:ext cx="10621691" cy="1096676"/>
          </a:xfrm>
        </p:spPr>
        <p:txBody>
          <a:bodyPr>
            <a:noAutofit/>
          </a:bodyPr>
          <a:lstStyle/>
          <a:p>
            <a:br>
              <a:rPr lang="en-GB" b="0" i="0" dirty="0">
                <a:solidFill>
                  <a:schemeClr val="bg2">
                    <a:lumMod val="75000"/>
                  </a:schemeClr>
                </a:solidFill>
                <a:effectLst/>
                <a:latin typeface="Quire Sans" panose="020B0502040204020203" pitchFamily="34" charset="0"/>
                <a:cs typeface="Quire Sans" panose="020B0502040204020203" pitchFamily="34" charset="0"/>
              </a:rPr>
            </a:br>
            <a:r>
              <a:rPr lang="en-GB" i="0" dirty="0">
                <a:solidFill>
                  <a:schemeClr val="bg2">
                    <a:lumMod val="50000"/>
                  </a:schemeClr>
                </a:solidFill>
                <a:effectLst/>
                <a:latin typeface="Quire Sans" panose="020B0502040204020203" pitchFamily="34" charset="0"/>
                <a:cs typeface="Quire Sans" panose="020B0502040204020203" pitchFamily="34" charset="0"/>
              </a:rPr>
              <a:t>Read up on the background of qualitative research interviews …</a:t>
            </a:r>
            <a:endParaRPr lang="en-GB" dirty="0">
              <a:solidFill>
                <a:schemeClr val="bg2">
                  <a:lumMod val="50000"/>
                </a:schemeClr>
              </a:solidFill>
              <a:latin typeface="Quire Sans" panose="020B0502040204020203" pitchFamily="34" charset="0"/>
              <a:cs typeface="Quire Sans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94C17-E7A2-4BF3-9EA3-A814D82E2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612" y="1644207"/>
            <a:ext cx="9979600" cy="4570809"/>
          </a:xfrm>
        </p:spPr>
        <p:txBody>
          <a:bodyPr/>
          <a:lstStyle/>
          <a:p>
            <a:pPr algn="l"/>
            <a:r>
              <a:rPr lang="en-GB" sz="2800" dirty="0">
                <a:solidFill>
                  <a:srgbClr val="333333"/>
                </a:solidFill>
                <a:latin typeface="Open Sans" panose="020B0606030504020204" pitchFamily="34" charset="0"/>
              </a:rPr>
              <a:t>Q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ualitative research interviews are preferable when we need to understand the interviewee’s subjective perspective of a phenomenon rather than generating generalizable understandings of large groups of people</a:t>
            </a:r>
          </a:p>
          <a:p>
            <a:pPr algn="l"/>
            <a:r>
              <a:rPr lang="en-GB" sz="2800" dirty="0">
                <a:solidFill>
                  <a:srgbClr val="333333"/>
                </a:solidFill>
                <a:latin typeface="Open Sans" panose="020B0606030504020204" pitchFamily="34" charset="0"/>
              </a:rPr>
              <a:t>The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qualitative interview may lend itself well to exploring a client’s experience of illness, or a clinician’s conceptions of learning in the workplace. As such, a study applying qualitative interviews holds the potential to give voice to minorities and groups in society that may not be heard elsewhere (Reeves et al. 2015).</a:t>
            </a:r>
            <a:endParaRPr lang="en-GB" sz="2800" b="0" i="0" u="sng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757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Preparing for the interview : Where do we start?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Be knowledgeable – become familiar with the interview topic</a:t>
            </a:r>
          </a:p>
          <a:p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Design - plan the design of the study and your interview strategy</a:t>
            </a:r>
          </a:p>
          <a:p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Consider where, when and how your interview is going to take place, in this case – online –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MSTeams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 What do you need to do to prepare for this?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310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FFFF-FDBA-419F-AFF9-6D6FB26EF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 an information sheet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C2EE4-C8C6-4DC4-8A7B-823A6D88A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4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 information sheet needs to be sent to your participant prior to the interview, explaining the research study [See an example of an information sheet on Moodle]</a:t>
            </a:r>
          </a:p>
        </p:txBody>
      </p:sp>
    </p:spTree>
    <p:extLst>
      <p:ext uri="{BB962C8B-B14F-4D97-AF65-F5344CB8AC3E}">
        <p14:creationId xmlns:p14="http://schemas.microsoft.com/office/powerpoint/2010/main" val="63796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FFFF-FDBA-419F-AFF9-6D6FB26EF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 a consent form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C2EE4-C8C6-4DC4-8A7B-823A6D88A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4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consent form needs to be sent to your participant [and returned and signed] prior to the interview, explaining the research study [See an example of a consent form on   Moodle]</a:t>
            </a:r>
          </a:p>
        </p:txBody>
      </p:sp>
    </p:spTree>
    <p:extLst>
      <p:ext uri="{BB962C8B-B14F-4D97-AF65-F5344CB8AC3E}">
        <p14:creationId xmlns:p14="http://schemas.microsoft.com/office/powerpoint/2010/main" val="171382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62B42-1025-4FD0-A638-7073F442C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Decide upon your research question[s]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389B9-6683-4662-869C-87EE00A21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212" y="1828800"/>
            <a:ext cx="10357792" cy="4191000"/>
          </a:xfrm>
        </p:spPr>
        <p:txBody>
          <a:bodyPr>
            <a:normAutofit lnSpcReduction="10000"/>
          </a:bodyPr>
          <a:lstStyle/>
          <a:p>
            <a:endParaRPr lang="en-GB" b="1" i="0" dirty="0">
              <a:solidFill>
                <a:srgbClr val="35373A"/>
              </a:solidFill>
              <a:effectLst/>
              <a:latin typeface="Georgia" panose="02040502050405020303" pitchFamily="18" charset="0"/>
            </a:endParaRPr>
          </a:p>
          <a:p>
            <a:r>
              <a:rPr lang="en-GB" sz="3200" dirty="0">
                <a:solidFill>
                  <a:srgbClr val="35373A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What is the overall question you need your interview to answer?  In this case, this is: “</a:t>
            </a:r>
            <a:r>
              <a:rPr lang="en-GB" sz="3200" dirty="0">
                <a:solidFill>
                  <a:srgbClr val="201F1E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What are the perceived barriers and facilitators to supporting people on-line?"   </a:t>
            </a:r>
            <a:r>
              <a:rPr lang="en-GB" sz="32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</a:p>
          <a:p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Next, devise three or four questions to ask your participant which, when viewed together, will give an answer to this question – Devise clear, simple,  open, questions </a:t>
            </a:r>
            <a:endParaRPr lang="en-GB" sz="3200" dirty="0"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dirty="0">
              <a:solidFill>
                <a:srgbClr val="35373A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93E6ADE-CB03-4F15-9E97-179B3872F7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326" y="0"/>
            <a:ext cx="3238499" cy="220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81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Choice of Study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3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Think carefully about the questions you want to ask – </a:t>
            </a:r>
            <a:r>
              <a:rPr lang="en-GB" sz="19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Ensure that </a:t>
            </a:r>
            <a:r>
              <a:rPr lang="en-GB" sz="1999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interview</a:t>
            </a:r>
            <a:r>
              <a:rPr lang="en-GB" sz="19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questions align with your </a:t>
            </a:r>
            <a:r>
              <a:rPr lang="en-GB" sz="1999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research</a:t>
            </a:r>
            <a:r>
              <a:rPr lang="en-GB" sz="19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question</a:t>
            </a:r>
            <a:endParaRPr lang="en-GB" sz="2399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23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Choose appropriate questions for your participants</a:t>
            </a:r>
          </a:p>
          <a:p>
            <a:r>
              <a:rPr lang="en-GB" sz="2399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Think carefully about what it is you want to explore and the most effective way of achieving this</a:t>
            </a:r>
          </a:p>
          <a:p>
            <a:pPr marL="45720" indent="0">
              <a:buNone/>
            </a:pPr>
            <a:endParaRPr lang="en-GB" sz="2399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0974" y="1421585"/>
            <a:ext cx="3671278" cy="4749901"/>
          </a:xfrm>
        </p:spPr>
      </p:pic>
    </p:spTree>
    <p:extLst>
      <p:ext uri="{BB962C8B-B14F-4D97-AF65-F5344CB8AC3E}">
        <p14:creationId xmlns:p14="http://schemas.microsoft.com/office/powerpoint/2010/main" val="85387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B199-875B-432E-9529-6C96075F5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Devise an interview schedule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84197-241B-496E-A408-70630F1D2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0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2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 interview schedule also needs to be sent to your participant prior to the interview, detailing the questions to be asked [See the sample questions on the example of an interview schedule on Moodle].</a:t>
            </a:r>
          </a:p>
          <a:p>
            <a:r>
              <a:rPr lang="en-GB" sz="20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A semi-structured interview schedule may include only a few predetermined questions, allowing the interviewer to also explore issues brought forward by the interviewee. Remember - It is important that the interview guide aligns with the methodological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5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FFFF-FDBA-419F-AFF9-6D6FB26EF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 a debriefing sheet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C2EE4-C8C6-4DC4-8A7B-823A6D88A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40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 debriefing sheet needs to be prepared as part of ending the interview and also needs to be sent to the participant prior to the interview [See an example of a debriefing sheet on Moodle]</a:t>
            </a:r>
          </a:p>
        </p:txBody>
      </p:sp>
    </p:spTree>
    <p:extLst>
      <p:ext uri="{BB962C8B-B14F-4D97-AF65-F5344CB8AC3E}">
        <p14:creationId xmlns:p14="http://schemas.microsoft.com/office/powerpoint/2010/main" val="1384032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0D826-3E69-4105-974B-51AD8EDBC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332656"/>
            <a:ext cx="9709720" cy="1267544"/>
          </a:xfrm>
        </p:spPr>
        <p:txBody>
          <a:bodyPr>
            <a:normAutofit fontScale="90000"/>
          </a:bodyPr>
          <a:lstStyle/>
          <a:p>
            <a:r>
              <a:rPr lang="en-GB" dirty="0"/>
              <a:t>Read and research the preparation and conducting of qualitative research interviews …. Good preparation will pay off …..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AB3A8F3-387D-4FBF-BDE4-92A736361B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013" y="2299716"/>
            <a:ext cx="5029200" cy="324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49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33FF-F358-4816-902E-7BC4BC7EC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 … To sum up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940D9-DE40-4796-AB2D-5A5BE9F05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96" y="1828800"/>
            <a:ext cx="10441160" cy="462453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Successful interviews start with careful planning that considers the organisation, management, focus of the interview and the scope of the research question[s]. 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Prepare yourself as a researcher and interviewer.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Conduct background reading of the literature concerning the subject area. 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Gain knowledge as to how to conduct qualitative interviews and the specific method you are applying 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Devise an: Information Sheet, Consent Form, Interview guide and Debriefing sheet.</a:t>
            </a:r>
            <a:endParaRPr lang="en-GB" sz="2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Familiarise yourself with the data recording equipment being used.   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Have you got your interviewee’s informed consent? You need this before you can start!</a:t>
            </a: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dirty="0">
                <a:solidFill>
                  <a:srgbClr val="333333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What about ethical approval?</a:t>
            </a:r>
            <a:endParaRPr lang="en-GB" sz="24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957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156D699-7F6E-49EF-A832-B563EEC80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4" y="533400"/>
            <a:ext cx="8686800" cy="838200"/>
          </a:xfrm>
        </p:spPr>
        <p:txBody>
          <a:bodyPr>
            <a:noAutofit/>
          </a:bodyPr>
          <a:lstStyle/>
          <a:p>
            <a:r>
              <a:rPr lang="en-US" sz="4000" dirty="0"/>
              <a:t>Suggested reading: You may find the following chapters helpful …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CCF1A84-0CD6-4581-8959-E630179AE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5214" y="2132856"/>
            <a:ext cx="8686800" cy="3353544"/>
          </a:xfrm>
        </p:spPr>
        <p:txBody>
          <a:bodyPr/>
          <a:lstStyle/>
          <a:p>
            <a:pPr algn="l"/>
            <a:r>
              <a:rPr lang="en-GB" i="0" dirty="0" err="1"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Brinkmannand</a:t>
            </a:r>
            <a:r>
              <a:rPr lang="en-GB" i="0" dirty="0"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S. and Steiner, K. 2014. </a:t>
            </a:r>
            <a:r>
              <a:rPr lang="en-GB" i="1" dirty="0"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Doing Interviews: 2 (Qualitative Research Kit)</a:t>
            </a:r>
            <a:r>
              <a:rPr lang="en-GB" i="0" dirty="0">
                <a:solidFill>
                  <a:schemeClr val="tx1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Sage Qualitative Research Kit. London: Sage. Chapter 4.</a:t>
            </a:r>
          </a:p>
          <a:p>
            <a:r>
              <a:rPr lang="en-US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King, N., </a:t>
            </a:r>
            <a:r>
              <a:rPr lang="en-US" dirty="0" err="1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Horrocks</a:t>
            </a:r>
            <a:r>
              <a:rPr lang="en-US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C., and Brooks, J. 2018. </a:t>
            </a:r>
            <a:r>
              <a:rPr lang="en-US" i="1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Interviews in Qualitative Research. Second Edition</a:t>
            </a:r>
            <a:r>
              <a:rPr lang="en-US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London: Sage. Chapters 3 and 4.</a:t>
            </a:r>
          </a:p>
          <a:p>
            <a:r>
              <a:rPr lang="en-US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Salmons, J. 2015. </a:t>
            </a:r>
            <a:r>
              <a:rPr lang="en-US" i="1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Qualitative Online Interviews. </a:t>
            </a:r>
            <a:r>
              <a:rPr lang="en-US" dirty="0">
                <a:solidFill>
                  <a:schemeClr val="tx1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Second Edition. London: Sage. Chapter 9.</a:t>
            </a:r>
          </a:p>
          <a:p>
            <a:endParaRPr lang="en-US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60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usiness strategy presentation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usiness strategy presentation.potx" id="{A5F13A6F-AB02-4A73-816C-34C20B6AA795}" vid="{DE7FCDCE-56F1-4731-A067-3AC58DCA2BCA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{77CC0525-F008-487D-B831-A6205583AE85}tf03460663_win32</Template>
  <TotalTime>686</TotalTime>
  <Words>794</Words>
  <Application>Microsoft Office PowerPoint</Application>
  <PresentationFormat>Custom</PresentationFormat>
  <Paragraphs>54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Century Gothic</vt:lpstr>
      <vt:lpstr>Georgia</vt:lpstr>
      <vt:lpstr>Open Sans</vt:lpstr>
      <vt:lpstr>Palatino Linotype</vt:lpstr>
      <vt:lpstr>Quire Sans</vt:lpstr>
      <vt:lpstr>Business strategy presentation</vt:lpstr>
      <vt:lpstr>Preparing for a qualitative research interview</vt:lpstr>
      <vt:lpstr>Qualitative semi-structured interviewing …</vt:lpstr>
      <vt:lpstr>The qualitative research interview is …</vt:lpstr>
      <vt:lpstr> Read up on the background of qualitative research interviews …</vt:lpstr>
      <vt:lpstr>Preparing for the interview : Where do we start?</vt:lpstr>
      <vt:lpstr>Prepare an information sheet …</vt:lpstr>
      <vt:lpstr>Prepare a consent form …</vt:lpstr>
      <vt:lpstr>Decide upon your research question[s]</vt:lpstr>
      <vt:lpstr>Choice of Study Design</vt:lpstr>
      <vt:lpstr>Devise an interview schedule …</vt:lpstr>
      <vt:lpstr>Prepare a debriefing sheet …</vt:lpstr>
      <vt:lpstr>Read and research the preparation and conducting of qualitative research interviews …. Good preparation will pay off …..</vt:lpstr>
      <vt:lpstr>Prepare … To sum up …</vt:lpstr>
      <vt:lpstr>Suggested reading: You may find the following chapters helpful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a qualitative research interview</dc:title>
  <dc:creator>Beverly Cole</dc:creator>
  <cp:lastModifiedBy>Beverly Cole</cp:lastModifiedBy>
  <cp:revision>7</cp:revision>
  <dcterms:created xsi:type="dcterms:W3CDTF">2021-10-20T20:10:17Z</dcterms:created>
  <dcterms:modified xsi:type="dcterms:W3CDTF">2021-10-26T10:24:43Z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