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9" r:id="rId3"/>
    <p:sldId id="269" r:id="rId4"/>
    <p:sldId id="270" r:id="rId5"/>
    <p:sldId id="271" r:id="rId6"/>
    <p:sldId id="272" r:id="rId7"/>
    <p:sldId id="277" r:id="rId8"/>
    <p:sldId id="278" r:id="rId9"/>
    <p:sldId id="275" r:id="rId10"/>
    <p:sldId id="276" r:id="rId11"/>
    <p:sldId id="279" r:id="rId12"/>
    <p:sldId id="296" r:id="rId13"/>
    <p:sldId id="29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CD789E-B027-4719-1861-E497FF01CF5B}" v="11" dt="2024-12-11T12:28:13.4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55102" autoAdjust="0"/>
  </p:normalViewPr>
  <p:slideViewPr>
    <p:cSldViewPr snapToGrid="0">
      <p:cViewPr varScale="1">
        <p:scale>
          <a:sx n="57" d="100"/>
          <a:sy n="57" d="100"/>
        </p:scale>
        <p:origin x="1251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Dissertation supervision is a key element of your dissertation journey and its aim </a:t>
            </a:r>
            <a:r>
              <a:rPr lang="en-GB" dirty="0" err="1"/>
              <a:t>si</a:t>
            </a:r>
            <a:r>
              <a:rPr lang="en-GB" dirty="0"/>
              <a:t> to enable you to</a:t>
            </a:r>
          </a:p>
          <a:p>
            <a:r>
              <a:rPr lang="en-GB" dirty="0"/>
              <a:t>Produce a dissertation to the best of your 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9361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Task: What is ‘dissertation supervision’?</a:t>
            </a:r>
          </a:p>
          <a:p>
            <a:endParaRPr lang="en-GB" dirty="0"/>
          </a:p>
          <a:p>
            <a:r>
              <a:rPr lang="en-GB" dirty="0"/>
              <a:t>Open up to class to respond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19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also a partnership between you and your supervisor, both of whom will have specific roles and responsibilities to meet the aim of enabling you to produce a good dissertation that meets the UWTSD standards</a:t>
            </a:r>
          </a:p>
          <a:p>
            <a:endParaRPr lang="en-GB" dirty="0"/>
          </a:p>
          <a:p>
            <a:r>
              <a:rPr lang="en-GB" dirty="0"/>
              <a:t>For the process to work you need to appreciate each others roles and responsibilities from the out set</a:t>
            </a:r>
          </a:p>
          <a:p>
            <a:endParaRPr lang="en-GB" dirty="0"/>
          </a:p>
          <a:p>
            <a:r>
              <a:rPr lang="en-GB" dirty="0"/>
              <a:t>What do you think your role is in the process? Don’t confuse with responsibilities</a:t>
            </a:r>
          </a:p>
          <a:p>
            <a:r>
              <a:rPr lang="en-GB" dirty="0"/>
              <a:t>ANS: to produce a dissertation</a:t>
            </a:r>
          </a:p>
          <a:p>
            <a:endParaRPr lang="en-GB" dirty="0"/>
          </a:p>
          <a:p>
            <a:r>
              <a:rPr lang="en-GB" dirty="0"/>
              <a:t>What is the supervisor’s role?</a:t>
            </a:r>
          </a:p>
          <a:p>
            <a:r>
              <a:rPr lang="en-GB" dirty="0"/>
              <a:t>ANS : to make your dissertation realisable</a:t>
            </a:r>
          </a:p>
          <a:p>
            <a:endParaRPr lang="en-GB" dirty="0"/>
          </a:p>
          <a:p>
            <a:r>
              <a:rPr lang="en-GB" dirty="0"/>
              <a:t>It is therefore important that you understand what is required of you and how your supervisor can support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09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of you will be allocated a named supervisor who will offer advice and guidance throughout the module up to submission.</a:t>
            </a:r>
          </a:p>
          <a:p>
            <a:endParaRPr lang="en-GB" dirty="0"/>
          </a:p>
          <a:p>
            <a:r>
              <a:rPr lang="en-GB" dirty="0"/>
              <a:t>On this occasion you all have the same supervisor which is me.</a:t>
            </a:r>
          </a:p>
          <a:p>
            <a:endParaRPr lang="en-GB" dirty="0"/>
          </a:p>
          <a:p>
            <a:r>
              <a:rPr lang="en-GB" dirty="0"/>
              <a:t>Otherwise, they would be chosen in respect of the specialisms of the supervisor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46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of you will be allocated the following supervision time</a:t>
            </a:r>
          </a:p>
          <a:p>
            <a:endParaRPr lang="en-GB" dirty="0"/>
          </a:p>
          <a:p>
            <a:r>
              <a:rPr lang="en-GB" dirty="0"/>
              <a:t>NB – if you go over your 4 hrs do not worry 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The 4hrs is spread over the next 7 months</a:t>
            </a:r>
          </a:p>
          <a:p>
            <a:r>
              <a:rPr lang="en-GB" dirty="0"/>
              <a:t>Some prefer 15 mins. 30 mins or 1 hr sessions and these will be discussed when you have your 1/1 with me in January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78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lets turn to responsibilities within both roles and start with yours.</a:t>
            </a:r>
          </a:p>
          <a:p>
            <a:endParaRPr lang="en-GB" dirty="0"/>
          </a:p>
          <a:p>
            <a:r>
              <a:rPr lang="en-GB" dirty="0"/>
              <a:t>What do you think are your responsibilities to the process – what will you have to do.</a:t>
            </a:r>
          </a:p>
          <a:p>
            <a:endParaRPr lang="en-GB" dirty="0"/>
          </a:p>
          <a:p>
            <a:r>
              <a:rPr lang="en-GB" dirty="0"/>
              <a:t>Answers to be put on </a:t>
            </a:r>
            <a:r>
              <a:rPr lang="en-GB" dirty="0" err="1"/>
              <a:t>mentimeter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5902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1248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you consider to be the responsibilities of a dissertation supervisor?</a:t>
            </a:r>
          </a:p>
          <a:p>
            <a:endParaRPr lang="en-GB" dirty="0"/>
          </a:p>
          <a:p>
            <a:r>
              <a:rPr lang="en-GB" dirty="0"/>
              <a:t>Use </a:t>
            </a:r>
            <a:r>
              <a:rPr lang="en-GB" dirty="0" err="1"/>
              <a:t>menti</a:t>
            </a:r>
            <a:r>
              <a:rPr lang="en-GB" dirty="0"/>
              <a:t>- meter to log your answers – code 6868 0138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5545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Offer advice on proposed research topic, specific research objectives and timeline of activities</a:t>
            </a:r>
          </a:p>
          <a:p>
            <a:r>
              <a:rPr lang="en-GB" dirty="0"/>
              <a:t>Give guidance on expected standard of work</a:t>
            </a:r>
          </a:p>
          <a:p>
            <a:r>
              <a:rPr lang="en-GB" dirty="0"/>
              <a:t>Meet with you regularly to discuss work progress and provide constructive criticism/feedback</a:t>
            </a:r>
          </a:p>
          <a:p>
            <a:r>
              <a:rPr lang="en-GB" dirty="0"/>
              <a:t>Respond timely to any enquiries you may have</a:t>
            </a:r>
          </a:p>
          <a:p>
            <a:r>
              <a:rPr lang="en-GB" dirty="0"/>
              <a:t>Step in when your work is not meeting expected standards or signs you will fail</a:t>
            </a:r>
          </a:p>
          <a:p>
            <a:r>
              <a:rPr lang="en-GB" dirty="0"/>
              <a:t>Offer advice when you are struggling and signpost to support services if necessary</a:t>
            </a:r>
          </a:p>
          <a:p>
            <a:r>
              <a:rPr lang="en-GB" dirty="0"/>
              <a:t>Treat you fairly and with respect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3077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do you think you can make the most of the 1/1 sessions?</a:t>
            </a:r>
          </a:p>
          <a:p>
            <a:endParaRPr lang="en-GB" dirty="0"/>
          </a:p>
          <a:p>
            <a:r>
              <a:rPr lang="en-GB" dirty="0"/>
              <a:t>Be punctual – if you can’t attend email me so that I can reschedule if possible</a:t>
            </a:r>
          </a:p>
          <a:p>
            <a:r>
              <a:rPr lang="en-GB" dirty="0"/>
              <a:t>Come prepared with questions you wish to ask</a:t>
            </a:r>
          </a:p>
          <a:p>
            <a:r>
              <a:rPr lang="en-GB" dirty="0"/>
              <a:t>Send work in advance of the meeting so that I can review and highlight areas for discussion</a:t>
            </a:r>
          </a:p>
          <a:p>
            <a:r>
              <a:rPr lang="en-GB" dirty="0"/>
              <a:t>Engage in the process – you will only get out of it what you put into it!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205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4415" y="2028598"/>
            <a:ext cx="3793098" cy="2954219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i="1" dirty="0">
                <a:solidFill>
                  <a:srgbClr val="002060"/>
                </a:solidFill>
              </a:rPr>
              <a:t>Dissertation supervision 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569844" y="2164438"/>
            <a:ext cx="4770782" cy="221599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000" b="1" i="1" dirty="0" err="1">
                <a:solidFill>
                  <a:schemeClr val="bg1"/>
                </a:solidFill>
              </a:rPr>
              <a:t>Gorychwilio</a:t>
            </a:r>
            <a:r>
              <a:rPr lang="en-GB" sz="4000" b="1" i="1" dirty="0">
                <a:solidFill>
                  <a:schemeClr val="bg1"/>
                </a:solidFill>
              </a:rPr>
              <a:t> </a:t>
            </a:r>
            <a:r>
              <a:rPr lang="en-GB" sz="4000" b="1" i="1" dirty="0" err="1">
                <a:solidFill>
                  <a:schemeClr val="bg1"/>
                </a:solidFill>
              </a:rPr>
              <a:t>Traethawd</a:t>
            </a:r>
            <a:r>
              <a:rPr lang="en-GB" sz="4000" b="1" i="1" dirty="0">
                <a:solidFill>
                  <a:schemeClr val="bg1"/>
                </a:solidFill>
              </a:rPr>
              <a:t> Hir </a:t>
            </a:r>
          </a:p>
          <a:p>
            <a:pPr algn="ctr"/>
            <a:endParaRPr lang="en-GB" sz="4000" b="1" dirty="0">
              <a:solidFill>
                <a:schemeClr val="bg1"/>
              </a:solidFill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Lesson – Dissertation Supervision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what is meant by  ‘dissertation supervision’ </a:t>
            </a:r>
          </a:p>
          <a:p>
            <a:r>
              <a:rPr lang="en-GB" dirty="0"/>
              <a:t>Outline the role/responsibilities of the supervisor</a:t>
            </a:r>
          </a:p>
          <a:p>
            <a:r>
              <a:rPr lang="en-GB" dirty="0"/>
              <a:t>Identify your role/responsibilities in the process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105710-64B2-37AB-4A99-CAD052A837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71861" y="1886676"/>
            <a:ext cx="4479235" cy="3240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AF9C0-08ED-FB1F-EBFF-B89C1EE3728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‘Dissertation supervision’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D9185-DD24-C27D-0892-A370BF5369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is ‘dissertation supervision’?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D9EBECE-8A59-2723-8007-3BBC59A66B1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0" y="1779104"/>
            <a:ext cx="5499653" cy="329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468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C4733-61F9-6F5A-C893-3655993526E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‘Dissertation supervision’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649103-ABD7-7530-7BB8-5DB019A683A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02633" y="1992086"/>
            <a:ext cx="5170714" cy="3102428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F97C387-581F-EED6-00AF-C42E44BD36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Dissertation supervision is the process of providing regular guidance and support to a student undertaking a dissertation.</a:t>
            </a:r>
          </a:p>
          <a:p>
            <a:pPr marL="0" indent="0" algn="ctr">
              <a:buNone/>
            </a:pPr>
            <a:r>
              <a:rPr lang="en-GB" i="1" dirty="0"/>
              <a:t>It is a process which is built on clear communication and mutually agreed expectations of work progress.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sz="1500" i="1" dirty="0"/>
              <a:t>(Advanced HE, 2017)</a:t>
            </a:r>
          </a:p>
        </p:txBody>
      </p:sp>
    </p:spTree>
    <p:extLst>
      <p:ext uri="{BB962C8B-B14F-4D97-AF65-F5344CB8AC3E}">
        <p14:creationId xmlns:p14="http://schemas.microsoft.com/office/powerpoint/2010/main" val="2528265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1F505-F525-5353-E8DA-DF0035B702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‘Dissertation supervisor’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81D0C-F86D-9308-6DB4-C739F72A89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Each student will be allocated a named supervisor who will offer advice and guidance throughout the dissertation module.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Supervisors are allocated according to the MSc programme and as far as practicable by their specialisms.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AF9DED-58A0-5077-ECB1-933FC300A3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36204" y="1943100"/>
            <a:ext cx="5306785" cy="3184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523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D0595-2AE6-A352-48D3-BCFC961C25F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support – allocated time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F1CCAB-E425-23B2-DE5F-19628A763BD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09600" y="1718296"/>
            <a:ext cx="3521529" cy="223321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B13D15-4452-9A51-73DA-E0DDF9999B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96444" y="1718297"/>
            <a:ext cx="3521529" cy="36864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Allocation of:</a:t>
            </a:r>
          </a:p>
          <a:p>
            <a:pPr algn="ctr"/>
            <a:r>
              <a:rPr lang="en-GB" b="1" dirty="0">
                <a:solidFill>
                  <a:srgbClr val="7030A0"/>
                </a:solidFill>
              </a:rPr>
              <a:t>4hrs individual support</a:t>
            </a:r>
          </a:p>
          <a:p>
            <a:pPr algn="ctr"/>
            <a:r>
              <a:rPr lang="en-GB" b="1" dirty="0">
                <a:solidFill>
                  <a:srgbClr val="00B050"/>
                </a:solidFill>
              </a:rPr>
              <a:t>6hrs group support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6AD558-50F1-64EC-8A5C-F4858A61D7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0370" y="2781587"/>
            <a:ext cx="4192061" cy="213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55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619CA-6AD0-BB7E-1867-87CBE7A33F1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B241D-1948-3540-6096-D09FCB1BDB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What do you think are your responsibilities within the supervision process?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D7425C-38A3-8813-6339-8C0F46B2145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89246" y="1958968"/>
            <a:ext cx="4859111" cy="323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8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5E4BE-0BC8-2AD2-8F07-DC3D54AD512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Student responsibilities include…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7315C-0E55-A926-485D-AC5D613443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408713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Be familiar with UWTSD dissertation guidelines</a:t>
            </a:r>
          </a:p>
          <a:p>
            <a:r>
              <a:rPr lang="en-GB" dirty="0"/>
              <a:t>Agree a suitable dissertation topic with your supervisor including a time-table of activities</a:t>
            </a:r>
          </a:p>
          <a:p>
            <a:r>
              <a:rPr lang="en-GB" dirty="0"/>
              <a:t>Attend all supervision sessions</a:t>
            </a:r>
          </a:p>
          <a:p>
            <a:r>
              <a:rPr lang="en-GB" dirty="0"/>
              <a:t>Participate in all sessions and come prepared – ask questions, give views, take the lead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C25A7C-4266-3508-77B0-424E05EF0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03028" y="1600201"/>
            <a:ext cx="3679371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Submit drafts often and against targets for review</a:t>
            </a:r>
          </a:p>
          <a:p>
            <a:r>
              <a:rPr lang="en-GB" dirty="0"/>
              <a:t>Contact your supervisor if you are struggling</a:t>
            </a:r>
          </a:p>
          <a:p>
            <a:r>
              <a:rPr lang="en-GB" dirty="0"/>
              <a:t>Treat your supervisor with respect</a:t>
            </a:r>
          </a:p>
          <a:p>
            <a:r>
              <a:rPr lang="en-GB" dirty="0"/>
              <a:t>Submit final document on time!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C01E45-4304-D832-4A23-7E1C9B5E58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8313" y="2557462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361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CB6D-6BDE-30E1-A3DB-4031C29EA12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Responsibilities of the 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11E02-84DB-4CCF-D9EE-3FECF36516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do you consider to be the ‘role’ of the dissertation supervisor?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BFBC9AD-1BFF-13A9-09BB-E96510ED3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037039" y="2990056"/>
            <a:ext cx="6545361" cy="2104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80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5622A-4E00-B736-C0D6-E64FFE6A06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Responsibilities of supervisor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056F52-606E-1C92-3984-43E7F40DFE2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79941" y="2155419"/>
            <a:ext cx="3510417" cy="233602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1A6C81-2EC4-3887-5D11-5138F28B3A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Offer advice on topic, objectives &amp; timeline</a:t>
            </a:r>
          </a:p>
          <a:p>
            <a:r>
              <a:rPr lang="en-GB" dirty="0"/>
              <a:t>Guidance on standard of work</a:t>
            </a:r>
          </a:p>
          <a:p>
            <a:r>
              <a:rPr lang="en-GB" dirty="0"/>
              <a:t>Meet regularly &amp; provide feedback</a:t>
            </a:r>
          </a:p>
          <a:p>
            <a:r>
              <a:rPr lang="en-GB" dirty="0"/>
              <a:t>Respond to queries </a:t>
            </a:r>
          </a:p>
          <a:p>
            <a:r>
              <a:rPr lang="en-GB" dirty="0"/>
              <a:t>Step in when work not up to standard</a:t>
            </a:r>
          </a:p>
          <a:p>
            <a:r>
              <a:rPr lang="en-GB" dirty="0"/>
              <a:t>Offer advice/signpost when struggling</a:t>
            </a:r>
          </a:p>
          <a:p>
            <a:r>
              <a:rPr lang="en-GB" dirty="0"/>
              <a:t>Be fair and respectful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5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12C71-7037-02C2-EFCD-C23D787D5CF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Making the most of the supervision session..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C9D69-111E-7805-65C6-872CC9AC5D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Punctual</a:t>
            </a:r>
          </a:p>
          <a:p>
            <a:r>
              <a:rPr lang="en-GB" dirty="0"/>
              <a:t>Be prepared</a:t>
            </a:r>
          </a:p>
          <a:p>
            <a:r>
              <a:rPr lang="en-GB" dirty="0"/>
              <a:t>Send work in advance if relevant</a:t>
            </a:r>
          </a:p>
          <a:p>
            <a:r>
              <a:rPr lang="en-GB" dirty="0"/>
              <a:t>Engage in process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i="1" dirty="0">
                <a:solidFill>
                  <a:srgbClr val="FF0000"/>
                </a:solidFill>
              </a:rPr>
              <a:t>NB: You will only get out of it what you put into it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2EA24F-FFB4-E6F7-7F48-4F783FA73F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41264" y="2073729"/>
            <a:ext cx="5365102" cy="300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56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9D141-3B25-C8B6-ABEB-B74B9D5E8E1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Record Keeping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6A1823-4B1F-FCA7-F1EF-C34C0FEB04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1853514"/>
            <a:ext cx="5367005" cy="349434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58A92-590E-B4CA-227C-456BA790A0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Diarise meetings</a:t>
            </a:r>
          </a:p>
          <a:p>
            <a:r>
              <a:rPr lang="en-GB" dirty="0"/>
              <a:t>Keep a record of:</a:t>
            </a:r>
          </a:p>
          <a:p>
            <a:pPr lvl="1"/>
            <a:r>
              <a:rPr lang="en-GB" dirty="0"/>
              <a:t>Meeting outcomes</a:t>
            </a:r>
          </a:p>
          <a:p>
            <a:pPr lvl="1"/>
            <a:r>
              <a:rPr lang="en-GB" dirty="0"/>
              <a:t>Tasks</a:t>
            </a:r>
          </a:p>
          <a:p>
            <a:pPr lvl="1"/>
            <a:r>
              <a:rPr lang="en-GB" dirty="0"/>
              <a:t>Dates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Form GA19 – on Moodle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553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CD990B-FB5B-24F2-F79F-877DC04E2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2427" y="1309817"/>
            <a:ext cx="8507145" cy="316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50865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825</Words>
  <Application>Microsoft Office PowerPoint</Application>
  <PresentationFormat>Widescreen</PresentationFormat>
  <Paragraphs>122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Myriad Pro</vt:lpstr>
      <vt:lpstr>Arial</vt:lpstr>
      <vt:lpstr>Calibri</vt:lpstr>
      <vt:lpstr>Theme1.thmx first page pp</vt:lpstr>
      <vt:lpstr>  Dissertation supervision   </vt:lpstr>
      <vt:lpstr>Lesson – Dissertation Supervision </vt:lpstr>
      <vt:lpstr> ‘Dissertation supervision’</vt:lpstr>
      <vt:lpstr>‘Dissertation supervision’</vt:lpstr>
      <vt:lpstr>‘Dissertation supervisor’</vt:lpstr>
      <vt:lpstr>Dissertation support – allocated time</vt:lpstr>
      <vt:lpstr>Your responsibilities</vt:lpstr>
      <vt:lpstr>Student responsibilities include…</vt:lpstr>
      <vt:lpstr>Responsibilities of the supervisor</vt:lpstr>
      <vt:lpstr>Responsibilities of supervisor</vt:lpstr>
      <vt:lpstr>Making the most of the supervision session..</vt:lpstr>
      <vt:lpstr>Record Keeping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Jane Davies</cp:lastModifiedBy>
  <cp:revision>38</cp:revision>
  <dcterms:created xsi:type="dcterms:W3CDTF">2021-10-13T07:56:41Z</dcterms:created>
  <dcterms:modified xsi:type="dcterms:W3CDTF">2026-03-27T13:39:48Z</dcterms:modified>
</cp:coreProperties>
</file>