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1"/>
  </p:notesMasterIdLst>
  <p:sldIdLst>
    <p:sldId id="621" r:id="rId5"/>
    <p:sldId id="618" r:id="rId6"/>
    <p:sldId id="629" r:id="rId7"/>
    <p:sldId id="634" r:id="rId8"/>
    <p:sldId id="633" r:id="rId9"/>
    <p:sldId id="619" r:id="rId10"/>
    <p:sldId id="285" r:id="rId11"/>
    <p:sldId id="635" r:id="rId12"/>
    <p:sldId id="624" r:id="rId13"/>
    <p:sldId id="627" r:id="rId14"/>
    <p:sldId id="637" r:id="rId15"/>
    <p:sldId id="625" r:id="rId16"/>
    <p:sldId id="431" r:id="rId17"/>
    <p:sldId id="636" r:id="rId18"/>
    <p:sldId id="612" r:id="rId19"/>
    <p:sldId id="626"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C1CF7"/>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D09771-D910-15C4-52CE-4975E61ED639}" v="637" dt="2025-06-05T15:45:28.0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87" autoAdjust="0"/>
    <p:restoredTop sz="51332" autoAdjust="0"/>
  </p:normalViewPr>
  <p:slideViewPr>
    <p:cSldViewPr>
      <p:cViewPr varScale="1">
        <p:scale>
          <a:sx n="111" d="100"/>
          <a:sy n="111" d="100"/>
        </p:scale>
        <p:origin x="1712" y="20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BD09771-D910-15C4-52CE-4975E61ED639}"/>
    <pc:docChg chg="addSld modSld">
      <pc:chgData name="Naomi Doerge" userId="S::n.doerge@uwtsd.ac.uk::c2ba5b26-9392-4f76-82ca-966719aba79f" providerId="AD" clId="Web-{BBD09771-D910-15C4-52CE-4975E61ED639}" dt="2025-06-05T15:45:28.093" v="641" actId="20577"/>
      <pc:docMkLst>
        <pc:docMk/>
      </pc:docMkLst>
      <pc:sldChg chg="modSp">
        <pc:chgData name="Naomi Doerge" userId="S::n.doerge@uwtsd.ac.uk::c2ba5b26-9392-4f76-82ca-966719aba79f" providerId="AD" clId="Web-{BBD09771-D910-15C4-52CE-4975E61ED639}" dt="2025-06-05T15:24:31.013" v="161"/>
        <pc:sldMkLst>
          <pc:docMk/>
          <pc:sldMk cId="3839368739" sldId="285"/>
        </pc:sldMkLst>
        <pc:spChg chg="mod">
          <ac:chgData name="Naomi Doerge" userId="S::n.doerge@uwtsd.ac.uk::c2ba5b26-9392-4f76-82ca-966719aba79f" providerId="AD" clId="Web-{BBD09771-D910-15C4-52CE-4975E61ED639}" dt="2025-06-05T15:24:23.762" v="160" actId="20577"/>
          <ac:spMkLst>
            <pc:docMk/>
            <pc:sldMk cId="3839368739" sldId="285"/>
            <ac:spMk id="2" creationId="{AB121B57-347F-2BA0-7B87-A3E753242523}"/>
          </ac:spMkLst>
        </pc:spChg>
        <pc:spChg chg="mod">
          <ac:chgData name="Naomi Doerge" userId="S::n.doerge@uwtsd.ac.uk::c2ba5b26-9392-4f76-82ca-966719aba79f" providerId="AD" clId="Web-{BBD09771-D910-15C4-52CE-4975E61ED639}" dt="2025-06-05T15:24:31.013" v="161"/>
          <ac:spMkLst>
            <pc:docMk/>
            <pc:sldMk cId="3839368739" sldId="285"/>
            <ac:spMk id="3" creationId="{41581C95-3768-B8DC-6AAE-F4ACBE89220A}"/>
          </ac:spMkLst>
        </pc:spChg>
      </pc:sldChg>
      <pc:sldChg chg="modSp">
        <pc:chgData name="Naomi Doerge" userId="S::n.doerge@uwtsd.ac.uk::c2ba5b26-9392-4f76-82ca-966719aba79f" providerId="AD" clId="Web-{BBD09771-D910-15C4-52CE-4975E61ED639}" dt="2025-06-05T15:35:19.726" v="483"/>
        <pc:sldMkLst>
          <pc:docMk/>
          <pc:sldMk cId="0" sldId="431"/>
        </pc:sldMkLst>
        <pc:spChg chg="mod">
          <ac:chgData name="Naomi Doerge" userId="S::n.doerge@uwtsd.ac.uk::c2ba5b26-9392-4f76-82ca-966719aba79f" providerId="AD" clId="Web-{BBD09771-D910-15C4-52CE-4975E61ED639}" dt="2025-06-05T15:35:19.726" v="483"/>
          <ac:spMkLst>
            <pc:docMk/>
            <pc:sldMk cId="0" sldId="431"/>
            <ac:spMk id="16386" creationId="{00000000-0000-0000-0000-000000000000}"/>
          </ac:spMkLst>
        </pc:spChg>
      </pc:sldChg>
      <pc:sldChg chg="modSp">
        <pc:chgData name="Naomi Doerge" userId="S::n.doerge@uwtsd.ac.uk::c2ba5b26-9392-4f76-82ca-966719aba79f" providerId="AD" clId="Web-{BBD09771-D910-15C4-52CE-4975E61ED639}" dt="2025-06-05T15:45:28.093" v="641" actId="20577"/>
        <pc:sldMkLst>
          <pc:docMk/>
          <pc:sldMk cId="0" sldId="612"/>
        </pc:sldMkLst>
        <pc:spChg chg="mod">
          <ac:chgData name="Naomi Doerge" userId="S::n.doerge@uwtsd.ac.uk::c2ba5b26-9392-4f76-82ca-966719aba79f" providerId="AD" clId="Web-{BBD09771-D910-15C4-52CE-4975E61ED639}" dt="2025-06-05T15:45:11.843" v="639" actId="20577"/>
          <ac:spMkLst>
            <pc:docMk/>
            <pc:sldMk cId="0" sldId="612"/>
            <ac:spMk id="19459" creationId="{00000000-0000-0000-0000-000000000000}"/>
          </ac:spMkLst>
        </pc:spChg>
        <pc:spChg chg="mod">
          <ac:chgData name="Naomi Doerge" userId="S::n.doerge@uwtsd.ac.uk::c2ba5b26-9392-4f76-82ca-966719aba79f" providerId="AD" clId="Web-{BBD09771-D910-15C4-52CE-4975E61ED639}" dt="2025-06-05T15:45:28.093" v="641" actId="20577"/>
          <ac:spMkLst>
            <pc:docMk/>
            <pc:sldMk cId="0" sldId="612"/>
            <ac:spMk id="19460" creationId="{00000000-0000-0000-0000-000000000000}"/>
          </ac:spMkLst>
        </pc:spChg>
      </pc:sldChg>
      <pc:sldChg chg="modSp">
        <pc:chgData name="Naomi Doerge" userId="S::n.doerge@uwtsd.ac.uk::c2ba5b26-9392-4f76-82ca-966719aba79f" providerId="AD" clId="Web-{BBD09771-D910-15C4-52CE-4975E61ED639}" dt="2025-06-05T15:24:10.012" v="159"/>
        <pc:sldMkLst>
          <pc:docMk/>
          <pc:sldMk cId="0" sldId="619"/>
        </pc:sldMkLst>
        <pc:spChg chg="mod">
          <ac:chgData name="Naomi Doerge" userId="S::n.doerge@uwtsd.ac.uk::c2ba5b26-9392-4f76-82ca-966719aba79f" providerId="AD" clId="Web-{BBD09771-D910-15C4-52CE-4975E61ED639}" dt="2025-06-05T15:24:10.012" v="159"/>
          <ac:spMkLst>
            <pc:docMk/>
            <pc:sldMk cId="0" sldId="619"/>
            <ac:spMk id="3" creationId="{00000000-0000-0000-0000-000000000000}"/>
          </ac:spMkLst>
        </pc:spChg>
        <pc:spChg chg="mod">
          <ac:chgData name="Naomi Doerge" userId="S::n.doerge@uwtsd.ac.uk::c2ba5b26-9392-4f76-82ca-966719aba79f" providerId="AD" clId="Web-{BBD09771-D910-15C4-52CE-4975E61ED639}" dt="2025-06-05T15:24:00.152" v="158" actId="20577"/>
          <ac:spMkLst>
            <pc:docMk/>
            <pc:sldMk cId="0" sldId="619"/>
            <ac:spMk id="5122" creationId="{00000000-0000-0000-0000-000000000000}"/>
          </ac:spMkLst>
        </pc:spChg>
      </pc:sldChg>
      <pc:sldChg chg="modSp">
        <pc:chgData name="Naomi Doerge" userId="S::n.doerge@uwtsd.ac.uk::c2ba5b26-9392-4f76-82ca-966719aba79f" providerId="AD" clId="Web-{BBD09771-D910-15C4-52CE-4975E61ED639}" dt="2025-06-05T15:26:51.346" v="221"/>
        <pc:sldMkLst>
          <pc:docMk/>
          <pc:sldMk cId="0" sldId="624"/>
        </pc:sldMkLst>
        <pc:spChg chg="mod">
          <ac:chgData name="Naomi Doerge" userId="S::n.doerge@uwtsd.ac.uk::c2ba5b26-9392-4f76-82ca-966719aba79f" providerId="AD" clId="Web-{BBD09771-D910-15C4-52CE-4975E61ED639}" dt="2025-06-05T15:25:53.235" v="164" actId="20577"/>
          <ac:spMkLst>
            <pc:docMk/>
            <pc:sldMk cId="0" sldId="624"/>
            <ac:spMk id="5122" creationId="{00000000-0000-0000-0000-000000000000}"/>
          </ac:spMkLst>
        </pc:spChg>
        <pc:spChg chg="mod">
          <ac:chgData name="Naomi Doerge" userId="S::n.doerge@uwtsd.ac.uk::c2ba5b26-9392-4f76-82ca-966719aba79f" providerId="AD" clId="Web-{BBD09771-D910-15C4-52CE-4975E61ED639}" dt="2025-06-05T15:26:51.346" v="221"/>
          <ac:spMkLst>
            <pc:docMk/>
            <pc:sldMk cId="0" sldId="624"/>
            <ac:spMk id="10243" creationId="{00000000-0000-0000-0000-000000000000}"/>
          </ac:spMkLst>
        </pc:spChg>
      </pc:sldChg>
      <pc:sldChg chg="modSp">
        <pc:chgData name="Naomi Doerge" userId="S::n.doerge@uwtsd.ac.uk::c2ba5b26-9392-4f76-82ca-966719aba79f" providerId="AD" clId="Web-{BBD09771-D910-15C4-52CE-4975E61ED639}" dt="2025-06-05T15:35:08.288" v="482" actId="20577"/>
        <pc:sldMkLst>
          <pc:docMk/>
          <pc:sldMk cId="0" sldId="625"/>
        </pc:sldMkLst>
        <pc:spChg chg="mod">
          <ac:chgData name="Naomi Doerge" userId="S::n.doerge@uwtsd.ac.uk::c2ba5b26-9392-4f76-82ca-966719aba79f" providerId="AD" clId="Web-{BBD09771-D910-15C4-52CE-4975E61ED639}" dt="2025-06-05T15:35:08.288" v="482" actId="20577"/>
          <ac:spMkLst>
            <pc:docMk/>
            <pc:sldMk cId="0" sldId="625"/>
            <ac:spMk id="9222" creationId="{00000000-0000-0000-0000-000000000000}"/>
          </ac:spMkLst>
        </pc:spChg>
        <pc:spChg chg="mod">
          <ac:chgData name="Naomi Doerge" userId="S::n.doerge@uwtsd.ac.uk::c2ba5b26-9392-4f76-82ca-966719aba79f" providerId="AD" clId="Web-{BBD09771-D910-15C4-52CE-4975E61ED639}" dt="2025-06-05T15:33:17.830" v="475" actId="20577"/>
          <ac:spMkLst>
            <pc:docMk/>
            <pc:sldMk cId="0" sldId="625"/>
            <ac:spMk id="11269" creationId="{00000000-0000-0000-0000-000000000000}"/>
          </ac:spMkLst>
        </pc:spChg>
      </pc:sldChg>
      <pc:sldChg chg="modSp">
        <pc:chgData name="Naomi Doerge" userId="S::n.doerge@uwtsd.ac.uk::c2ba5b26-9392-4f76-82ca-966719aba79f" providerId="AD" clId="Web-{BBD09771-D910-15C4-52CE-4975E61ED639}" dt="2025-06-05T15:31:52.842" v="467" actId="20577"/>
        <pc:sldMkLst>
          <pc:docMk/>
          <pc:sldMk cId="4257204570" sldId="627"/>
        </pc:sldMkLst>
        <pc:spChg chg="mod">
          <ac:chgData name="Naomi Doerge" userId="S::n.doerge@uwtsd.ac.uk::c2ba5b26-9392-4f76-82ca-966719aba79f" providerId="AD" clId="Web-{BBD09771-D910-15C4-52CE-4975E61ED639}" dt="2025-06-05T15:31:16.841" v="423" actId="20577"/>
          <ac:spMkLst>
            <pc:docMk/>
            <pc:sldMk cId="4257204570" sldId="627"/>
            <ac:spMk id="5122" creationId="{00000000-0000-0000-0000-000000000000}"/>
          </ac:spMkLst>
        </pc:spChg>
        <pc:spChg chg="mod">
          <ac:chgData name="Naomi Doerge" userId="S::n.doerge@uwtsd.ac.uk::c2ba5b26-9392-4f76-82ca-966719aba79f" providerId="AD" clId="Web-{BBD09771-D910-15C4-52CE-4975E61ED639}" dt="2025-06-05T15:31:52.842" v="467" actId="20577"/>
          <ac:spMkLst>
            <pc:docMk/>
            <pc:sldMk cId="4257204570" sldId="627"/>
            <ac:spMk id="10243" creationId="{00000000-0000-0000-0000-000000000000}"/>
          </ac:spMkLst>
        </pc:spChg>
      </pc:sldChg>
      <pc:sldChg chg="modSp">
        <pc:chgData name="Naomi Doerge" userId="S::n.doerge@uwtsd.ac.uk::c2ba5b26-9392-4f76-82ca-966719aba79f" providerId="AD" clId="Web-{BBD09771-D910-15C4-52CE-4975E61ED639}" dt="2025-06-05T15:24:44.982" v="163"/>
        <pc:sldMkLst>
          <pc:docMk/>
          <pc:sldMk cId="2800944962" sldId="635"/>
        </pc:sldMkLst>
        <pc:spChg chg="mod">
          <ac:chgData name="Naomi Doerge" userId="S::n.doerge@uwtsd.ac.uk::c2ba5b26-9392-4f76-82ca-966719aba79f" providerId="AD" clId="Web-{BBD09771-D910-15C4-52CE-4975E61ED639}" dt="2025-06-05T15:24:37.638" v="162" actId="20577"/>
          <ac:spMkLst>
            <pc:docMk/>
            <pc:sldMk cId="2800944962" sldId="635"/>
            <ac:spMk id="2" creationId="{AB121B57-347F-2BA0-7B87-A3E753242523}"/>
          </ac:spMkLst>
        </pc:spChg>
        <pc:spChg chg="mod">
          <ac:chgData name="Naomi Doerge" userId="S::n.doerge@uwtsd.ac.uk::c2ba5b26-9392-4f76-82ca-966719aba79f" providerId="AD" clId="Web-{BBD09771-D910-15C4-52CE-4975E61ED639}" dt="2025-06-05T15:24:44.982" v="163"/>
          <ac:spMkLst>
            <pc:docMk/>
            <pc:sldMk cId="2800944962" sldId="635"/>
            <ac:spMk id="3" creationId="{41581C95-3768-B8DC-6AAE-F4ACBE89220A}"/>
          </ac:spMkLst>
        </pc:spChg>
      </pc:sldChg>
      <pc:sldChg chg="modSp">
        <pc:chgData name="Naomi Doerge" userId="S::n.doerge@uwtsd.ac.uk::c2ba5b26-9392-4f76-82ca-966719aba79f" providerId="AD" clId="Web-{BBD09771-D910-15C4-52CE-4975E61ED639}" dt="2025-06-05T15:35:58.149" v="486" actId="20577"/>
        <pc:sldMkLst>
          <pc:docMk/>
          <pc:sldMk cId="3262528769" sldId="636"/>
        </pc:sldMkLst>
        <pc:spChg chg="mod">
          <ac:chgData name="Naomi Doerge" userId="S::n.doerge@uwtsd.ac.uk::c2ba5b26-9392-4f76-82ca-966719aba79f" providerId="AD" clId="Web-{BBD09771-D910-15C4-52CE-4975E61ED639}" dt="2025-06-05T15:35:58.149" v="486" actId="20577"/>
          <ac:spMkLst>
            <pc:docMk/>
            <pc:sldMk cId="3262528769" sldId="636"/>
            <ac:spMk id="6" creationId="{A0915EAD-2E28-9B84-2D7E-A779855A9532}"/>
          </ac:spMkLst>
        </pc:spChg>
      </pc:sldChg>
      <pc:sldChg chg="modSp new">
        <pc:chgData name="Naomi Doerge" userId="S::n.doerge@uwtsd.ac.uk::c2ba5b26-9392-4f76-82ca-966719aba79f" providerId="AD" clId="Web-{BBD09771-D910-15C4-52CE-4975E61ED639}" dt="2025-06-05T15:30:39.355" v="408" actId="20577"/>
        <pc:sldMkLst>
          <pc:docMk/>
          <pc:sldMk cId="1301426430" sldId="637"/>
        </pc:sldMkLst>
        <pc:spChg chg="mod">
          <ac:chgData name="Naomi Doerge" userId="S::n.doerge@uwtsd.ac.uk::c2ba5b26-9392-4f76-82ca-966719aba79f" providerId="AD" clId="Web-{BBD09771-D910-15C4-52CE-4975E61ED639}" dt="2025-06-05T15:29:32.587" v="345" actId="1076"/>
          <ac:spMkLst>
            <pc:docMk/>
            <pc:sldMk cId="1301426430" sldId="637"/>
            <ac:spMk id="2" creationId="{1768FF7B-5CEE-5322-02D3-881CA026EBDC}"/>
          </ac:spMkLst>
        </pc:spChg>
        <pc:spChg chg="mod">
          <ac:chgData name="Naomi Doerge" userId="S::n.doerge@uwtsd.ac.uk::c2ba5b26-9392-4f76-82ca-966719aba79f" providerId="AD" clId="Web-{BBD09771-D910-15C4-52CE-4975E61ED639}" dt="2025-06-05T15:30:39.355" v="408" actId="20577"/>
          <ac:spMkLst>
            <pc:docMk/>
            <pc:sldMk cId="1301426430" sldId="637"/>
            <ac:spMk id="3" creationId="{F7875D7F-971B-1F57-5DC3-CE97658E2E21}"/>
          </ac:spMkLst>
        </pc:spChg>
      </pc:sldChg>
    </pc:docChg>
  </pc:docChgLst>
  <pc:docChgLst>
    <pc:chgData name="Naomi Doerge" userId="c2ba5b26-9392-4f76-82ca-966719aba79f" providerId="ADAL" clId="{F585A75F-04F5-D24A-8A35-C2FE995FBDC8}"/>
    <pc:docChg chg="custSel modSld">
      <pc:chgData name="Naomi Doerge" userId="c2ba5b26-9392-4f76-82ca-966719aba79f" providerId="ADAL" clId="{F585A75F-04F5-D24A-8A35-C2FE995FBDC8}" dt="2025-02-03T16:00:14.239" v="407" actId="20577"/>
      <pc:docMkLst>
        <pc:docMk/>
      </pc:docMkLst>
      <pc:sldChg chg="modSp mod">
        <pc:chgData name="Naomi Doerge" userId="c2ba5b26-9392-4f76-82ca-966719aba79f" providerId="ADAL" clId="{F585A75F-04F5-D24A-8A35-C2FE995FBDC8}" dt="2025-02-03T16:00:14.239" v="407" actId="20577"/>
        <pc:sldMkLst>
          <pc:docMk/>
          <pc:sldMk cId="0" sldId="612"/>
        </pc:sldMkLst>
        <pc:spChg chg="mod">
          <ac:chgData name="Naomi Doerge" userId="c2ba5b26-9392-4f76-82ca-966719aba79f" providerId="ADAL" clId="{F585A75F-04F5-D24A-8A35-C2FE995FBDC8}" dt="2025-02-03T16:00:14.239" v="407" actId="20577"/>
          <ac:spMkLst>
            <pc:docMk/>
            <pc:sldMk cId="0" sldId="612"/>
            <ac:spMk id="19460" creationId="{00000000-0000-0000-0000-000000000000}"/>
          </ac:spMkLst>
        </pc:spChg>
      </pc:sldChg>
      <pc:sldChg chg="modSp mod">
        <pc:chgData name="Naomi Doerge" userId="c2ba5b26-9392-4f76-82ca-966719aba79f" providerId="ADAL" clId="{F585A75F-04F5-D24A-8A35-C2FE995FBDC8}" dt="2025-02-03T15:28:10.088" v="283" actId="255"/>
        <pc:sldMkLst>
          <pc:docMk/>
          <pc:sldMk cId="4257204570" sldId="627"/>
        </pc:sldMkLst>
        <pc:spChg chg="mod">
          <ac:chgData name="Naomi Doerge" userId="c2ba5b26-9392-4f76-82ca-966719aba79f" providerId="ADAL" clId="{F585A75F-04F5-D24A-8A35-C2FE995FBDC8}" dt="2025-02-03T15:28:10.088" v="283" actId="255"/>
          <ac:spMkLst>
            <pc:docMk/>
            <pc:sldMk cId="4257204570" sldId="627"/>
            <ac:spMk id="1024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05/06/2025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5012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789026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correct person/role for the cohort.</a:t>
            </a:r>
          </a:p>
          <a:p>
            <a:r>
              <a:rPr lang="en-GB" dirty="0"/>
              <a:t>You can add information here as appropriate to your cohort.</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F38699-4B03-4757-A8E8-1F2266124752}" type="slidenum">
              <a:rPr kumimoji="0" lang="en-GB"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3923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28392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05/06/2025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05/06/2025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05/06/2025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05/06/2025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05/06/2025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05/06/2025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05/06/2025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05/06/2025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05/06/2025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05/06/2025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05/06/2025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05/06/2025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05/06/2025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05/06/2025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05/06/2025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05/06/2025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05/06/2025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6383128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709662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312617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206615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05/06/2025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0199784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05/06/2025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0696509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05/06/2025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30342132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175664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05/06/2025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4099656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025717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05/06/2025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22864042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80505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05/06/2025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05/06/2025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05/06/2025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05/06/2025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121107902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hyperlink" Target="mailto:londonstudentengagement@uwtsd.ac.uk" TargetMode="External"/><Relationship Id="rId2" Type="http://schemas.openxmlformats.org/officeDocument/2006/relationships/notesSlide" Target="../notesSlides/notesSlide3.xml"/><Relationship Id="rId1" Type="http://schemas.openxmlformats.org/officeDocument/2006/relationships/slideLayout" Target="../slideLayouts/slideLayout45.xml"/><Relationship Id="rId5" Type="http://schemas.openxmlformats.org/officeDocument/2006/relationships/hyperlink" Target="mailto:j.nwankwo@uwtsd.ac.uk" TargetMode="External"/><Relationship Id="rId4" Type="http://schemas.openxmlformats.org/officeDocument/2006/relationships/hyperlink" Target="mailto:p.ganza@uwtsd.ac.u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Introduction to the Academic and Employability Skills module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05/06/2025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11760" y="548680"/>
            <a:ext cx="5326062" cy="831850"/>
          </a:xfrm>
          <a:prstGeom prst="rect">
            <a:avLst/>
          </a:prstGeom>
          <a:noFill/>
        </p:spPr>
        <p:txBody>
          <a:bodyPr>
            <a:spAutoFit/>
          </a:bodyPr>
          <a:lstStyle/>
          <a:p>
            <a:pPr>
              <a:defRPr/>
            </a:pPr>
            <a:r>
              <a:rPr lang="en-GB" sz="4800" b="1" dirty="0"/>
              <a:t>WELCOME!!!</a:t>
            </a:r>
          </a:p>
        </p:txBody>
      </p:sp>
      <p:pic>
        <p:nvPicPr>
          <p:cNvPr id="5" name="Picture 4">
            <a:extLst>
              <a:ext uri="{FF2B5EF4-FFF2-40B4-BE49-F238E27FC236}">
                <a16:creationId xmlns:a16="http://schemas.microsoft.com/office/drawing/2014/main" id="{9C6496E4-3263-4B1E-8ED4-B1FA9DCEF01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59156" y="1822884"/>
            <a:ext cx="4825688" cy="321223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90145"/>
            <a:ext cx="8229600" cy="1143000"/>
          </a:xfrm>
        </p:spPr>
        <p:txBody>
          <a:bodyPr/>
          <a:lstStyle/>
          <a:p>
            <a:pPr eaLnBrk="1" hangingPunct="1"/>
            <a:r>
              <a:rPr lang="en-GB" altLang="en-US" sz="3600" b="1" dirty="0"/>
              <a:t>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021881" y="1233145"/>
            <a:ext cx="5879946" cy="4176712"/>
          </a:xfrm>
        </p:spPr>
        <p:txBody>
          <a:bodyPr/>
          <a:lstStyle/>
          <a:p>
            <a:pPr eaLnBrk="1" hangingPunct="1">
              <a:spcBef>
                <a:spcPts val="0"/>
              </a:spcBef>
              <a:buFont typeface="Wingdings" panose="05000000000000000000" pitchFamily="2" charset="2"/>
              <a:buNone/>
            </a:pPr>
            <a:r>
              <a:rPr lang="en-GB" altLang="en-US" sz="2400" b="1" dirty="0"/>
              <a:t>Speak to the person next to you and </a:t>
            </a:r>
          </a:p>
          <a:p>
            <a:pPr eaLnBrk="1" hangingPunct="1">
              <a:spcBef>
                <a:spcPts val="0"/>
              </a:spcBef>
              <a:buFont typeface="Wingdings" panose="05000000000000000000" pitchFamily="2" charset="2"/>
              <a:buNone/>
            </a:pPr>
            <a:r>
              <a:rPr lang="en-GB" altLang="en-US" sz="2400" b="1" dirty="0"/>
              <a:t>find out the following: </a:t>
            </a:r>
          </a:p>
          <a:p>
            <a:pPr lvl="1" eaLnBrk="1" hangingPunct="1">
              <a:lnSpc>
                <a:spcPct val="90000"/>
              </a:lnSpc>
              <a:buFont typeface="Arial" panose="020B0604020202020204" pitchFamily="34" charset="0"/>
              <a:buChar char="•"/>
            </a:pPr>
            <a:r>
              <a:rPr lang="en-GB" altLang="en-US" sz="2400" dirty="0"/>
              <a:t>their age, profession, background</a:t>
            </a:r>
          </a:p>
          <a:p>
            <a:pPr lvl="1" eaLnBrk="1" hangingPunct="1">
              <a:lnSpc>
                <a:spcPct val="90000"/>
              </a:lnSpc>
              <a:buFont typeface="Arial" panose="020B0604020202020204" pitchFamily="34" charset="0"/>
              <a:buChar char="•"/>
            </a:pPr>
            <a:r>
              <a:rPr lang="en-GB" altLang="en-US" sz="2400" dirty="0"/>
              <a:t>why they are on this programme</a:t>
            </a:r>
          </a:p>
          <a:p>
            <a:pPr lvl="1" eaLnBrk="1" hangingPunct="1">
              <a:lnSpc>
                <a:spcPct val="90000"/>
              </a:lnSpc>
              <a:buFont typeface="Arial" panose="020B0604020202020204" pitchFamily="34" charset="0"/>
              <a:buChar char="•"/>
            </a:pPr>
            <a:r>
              <a:rPr lang="en-GB" altLang="en-US" sz="2400" dirty="0"/>
              <a:t>their goals for work and study</a:t>
            </a:r>
          </a:p>
          <a:p>
            <a:pPr lvl="1" eaLnBrk="1" hangingPunct="1">
              <a:lnSpc>
                <a:spcPct val="90000"/>
              </a:lnSpc>
              <a:buFont typeface="Arial" panose="020B0604020202020204" pitchFamily="34" charset="0"/>
              <a:buChar char="•"/>
            </a:pPr>
            <a:r>
              <a:rPr lang="en-GB" altLang="en-US" sz="2400" dirty="0"/>
              <a:t>two interesting things about them</a:t>
            </a:r>
          </a:p>
          <a:p>
            <a:pPr eaLnBrk="1" hangingPunct="1">
              <a:spcBef>
                <a:spcPts val="0"/>
              </a:spcBef>
              <a:buFont typeface="Wingdings" panose="05000000000000000000" pitchFamily="2" charset="2"/>
              <a:buNone/>
            </a:pPr>
            <a:endParaRPr lang="en-GB" altLang="en-US" sz="2400" b="1" dirty="0"/>
          </a:p>
          <a:p>
            <a:pPr eaLnBrk="1" hangingPunct="1">
              <a:spcBef>
                <a:spcPts val="0"/>
              </a:spcBef>
              <a:buFont typeface="Wingdings" panose="05000000000000000000" pitchFamily="2" charset="2"/>
              <a:buNone/>
            </a:pPr>
            <a:r>
              <a:rPr lang="en-GB" altLang="en-US" sz="2400" b="1" dirty="0"/>
              <a:t>Take it in turns to introduce your</a:t>
            </a:r>
          </a:p>
          <a:p>
            <a:pPr eaLnBrk="1" hangingPunct="1">
              <a:spcBef>
                <a:spcPts val="0"/>
              </a:spcBef>
              <a:buFont typeface="Wingdings" panose="05000000000000000000" pitchFamily="2" charset="2"/>
              <a:buNone/>
            </a:pPr>
            <a:r>
              <a:rPr lang="en-GB" altLang="en-US" sz="2400" b="1" dirty="0"/>
              <a:t>classmate to the whole class </a:t>
            </a:r>
          </a:p>
          <a:p>
            <a:pPr eaLnBrk="1" hangingPunct="1">
              <a:spcBef>
                <a:spcPts val="0"/>
              </a:spcBef>
              <a:buFont typeface="Wingdings" panose="05000000000000000000" pitchFamily="2" charset="2"/>
              <a:buNone/>
            </a:pPr>
            <a:endParaRPr lang="en-GB" altLang="en-US" sz="2400" b="1" dirty="0"/>
          </a:p>
          <a:p>
            <a:pPr marL="0" indent="0">
              <a:spcAft>
                <a:spcPts val="0"/>
              </a:spcAft>
              <a:buNone/>
            </a:pPr>
            <a:endParaRPr lang="en-GB" sz="2400" dirty="0">
              <a:ea typeface="Calibri" panose="020F0502020204030204" pitchFamily="34" charset="0"/>
            </a:endParaRPr>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5555" y="1124744"/>
            <a:ext cx="2834930" cy="4258913"/>
          </a:xfrm>
          <a:prstGeom prst="rect">
            <a:avLst/>
          </a:prstGeom>
          <a:ln>
            <a:noFill/>
          </a:ln>
          <a:effectLst>
            <a:softEdge rad="112500"/>
          </a:effectLst>
        </p:spPr>
      </p:pic>
    </p:spTree>
    <p:extLst>
      <p:ext uri="{BB962C8B-B14F-4D97-AF65-F5344CB8AC3E}">
        <p14:creationId xmlns:p14="http://schemas.microsoft.com/office/powerpoint/2010/main" val="303840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61954" y="4553743"/>
            <a:ext cx="2468166" cy="2556471"/>
          </a:xfrm>
        </p:spPr>
        <p:txBody>
          <a:bodyPr vert="horz" lIns="91440" tIns="45720" rIns="91440" bIns="45720" rtlCol="0" anchor="ctr">
            <a:normAutofit/>
          </a:bodyPr>
          <a:lstStyle/>
          <a:p>
            <a:pPr algn="l" eaLnBrk="1" hangingPunct="1">
              <a:lnSpc>
                <a:spcPct val="90000"/>
              </a:lnSpc>
            </a:pPr>
            <a:r>
              <a:rPr lang="en-US" altLang="en-US" sz="3600" b="1" dirty="0"/>
              <a:t>Activity 2</a:t>
            </a:r>
            <a:br>
              <a:rPr lang="en-US" altLang="en-US" sz="3100" b="1" dirty="0"/>
            </a:br>
            <a:br>
              <a:rPr lang="en-US" altLang="en-US" sz="3100" b="1" dirty="0"/>
            </a:br>
            <a:br>
              <a:rPr lang="en-US" altLang="en-US" sz="3100" b="1" dirty="0"/>
            </a:br>
            <a:br>
              <a:rPr lang="en-US" altLang="en-US" sz="3100" b="1" dirty="0"/>
            </a:br>
            <a:endParaRPr lang="en-US" altLang="en-US" sz="3100" b="1" dirty="0"/>
          </a:p>
        </p:txBody>
      </p:sp>
      <p:pic>
        <p:nvPicPr>
          <p:cNvPr id="8" name="Picture 7" descr="A person looking at a tablet&#10;&#10;Description automatically generated">
            <a:extLst>
              <a:ext uri="{FF2B5EF4-FFF2-40B4-BE49-F238E27FC236}">
                <a16:creationId xmlns:a16="http://schemas.microsoft.com/office/drawing/2014/main" id="{591E5E84-6682-60CD-4EFA-A4C80F434FB1}"/>
              </a:ext>
            </a:extLst>
          </p:cNvPr>
          <p:cNvPicPr>
            <a:picLocks noChangeAspect="1"/>
          </p:cNvPicPr>
          <p:nvPr/>
        </p:nvPicPr>
        <p:blipFill rotWithShape="1">
          <a:blip r:embed="rId3">
            <a:extLst>
              <a:ext uri="{28A0092B-C50C-407E-A947-70E740481C1C}">
                <a14:useLocalDpi xmlns:a14="http://schemas.microsoft.com/office/drawing/2010/main" val="0"/>
              </a:ext>
            </a:extLst>
          </a:blip>
          <a:srcRect b="2803"/>
          <a:stretch/>
        </p:blipFill>
        <p:spPr>
          <a:xfrm>
            <a:off x="-108520" y="10"/>
            <a:ext cx="9252520" cy="37546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331821" y="3736410"/>
            <a:ext cx="6363887" cy="3105150"/>
          </a:xfrm>
        </p:spPr>
        <p:txBody>
          <a:bodyPr vert="horz" lIns="91440" tIns="45720" rIns="91440" bIns="45720" rtlCol="0" anchor="ctr">
            <a:normAutofit/>
          </a:bodyPr>
          <a:lstStyle/>
          <a:p>
            <a:pPr indent="-228600" eaLnBrk="1" hangingPunct="1">
              <a:lnSpc>
                <a:spcPct val="90000"/>
              </a:lnSpc>
              <a:spcBef>
                <a:spcPts val="0"/>
              </a:spcBef>
            </a:pPr>
            <a:r>
              <a:rPr lang="en-US" altLang="en-US" sz="2000" b="1" dirty="0"/>
              <a:t>In groups of 3-4 students, discuss the following: </a:t>
            </a:r>
          </a:p>
          <a:p>
            <a:pPr lvl="1" indent="-228600" eaLnBrk="1" hangingPunct="1">
              <a:lnSpc>
                <a:spcPct val="90000"/>
              </a:lnSpc>
              <a:buFont typeface="Arial" panose="020B0604020202020204" pitchFamily="34" charset="0"/>
              <a:buChar char="•"/>
            </a:pPr>
            <a:r>
              <a:rPr lang="en-US" altLang="en-US" sz="2000" dirty="0"/>
              <a:t>what would a perfect learning environment look like</a:t>
            </a:r>
          </a:p>
          <a:p>
            <a:pPr lvl="1" indent="-228600" eaLnBrk="1" hangingPunct="1">
              <a:lnSpc>
                <a:spcPct val="90000"/>
              </a:lnSpc>
              <a:buFont typeface="Arial" panose="020B0604020202020204" pitchFamily="34" charset="0"/>
              <a:buChar char="•"/>
            </a:pPr>
            <a:r>
              <a:rPr lang="en-US" altLang="en-US" sz="2000" dirty="0"/>
              <a:t>how would you want your classmates to behave to ensure everyone is getting the most out of the university learning </a:t>
            </a:r>
          </a:p>
          <a:p>
            <a:pPr lvl="1" indent="-228600" eaLnBrk="1" hangingPunct="1">
              <a:lnSpc>
                <a:spcPct val="90000"/>
              </a:lnSpc>
              <a:buFont typeface="Arial" panose="020B0604020202020204" pitchFamily="34" charset="0"/>
              <a:buChar char="•"/>
            </a:pPr>
            <a:endParaRPr lang="en-US" altLang="en-US" sz="2000" dirty="0"/>
          </a:p>
          <a:p>
            <a:pPr indent="-228600" eaLnBrk="1" hangingPunct="1">
              <a:lnSpc>
                <a:spcPct val="90000"/>
              </a:lnSpc>
              <a:spcBef>
                <a:spcPts val="0"/>
              </a:spcBef>
            </a:pPr>
            <a:endParaRPr lang="en-US" altLang="en-US" sz="1600" b="1" dirty="0"/>
          </a:p>
          <a:p>
            <a:pPr marL="0" indent="-228600" eaLnBrk="1" hangingPunct="1">
              <a:lnSpc>
                <a:spcPct val="90000"/>
              </a:lnSpc>
              <a:spcAft>
                <a:spcPts val="0"/>
              </a:spcAft>
            </a:pPr>
            <a:endParaRPr lang="en-US" sz="1600" dirty="0"/>
          </a:p>
          <a:p>
            <a:pPr marL="0" indent="-228600" eaLnBrk="1" hangingPunct="1">
              <a:lnSpc>
                <a:spcPct val="90000"/>
              </a:lnSpc>
              <a:defRPr/>
            </a:pPr>
            <a:endParaRPr lang="en-US" altLang="en-US" sz="1600" dirty="0"/>
          </a:p>
        </p:txBody>
      </p:sp>
      <p:sp>
        <p:nvSpPr>
          <p:cNvPr id="7173" name="Slide Number Placeholder 3"/>
          <p:cNvSpPr>
            <a:spLocks noGrp="1" noChangeArrowheads="1"/>
          </p:cNvSpPr>
          <p:nvPr>
            <p:ph type="sldNum" sz="quarter" idx="11"/>
          </p:nvPr>
        </p:nvSpPr>
        <p:spPr bwMode="auto">
          <a:xfrm>
            <a:off x="66484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fontAlgn="auto">
              <a:spcBef>
                <a:spcPts val="0"/>
              </a:spcBef>
              <a:spcAft>
                <a:spcPts val="600"/>
              </a:spcAft>
              <a:buNone/>
              <a:defRPr/>
            </a:pPr>
            <a:fld id="{4EAF49C8-D4EC-4CDF-9D19-8D049255FCFE}" type="slidenum">
              <a:rPr lang="en-US" altLang="en-US" sz="1000">
                <a:solidFill>
                  <a:schemeClr val="tx1">
                    <a:lumMod val="75000"/>
                    <a:lumOff val="25000"/>
                  </a:schemeClr>
                </a:solidFill>
                <a:latin typeface="Calibri" panose="020F0502020204030204"/>
                <a:cs typeface="+mn-cs"/>
              </a:rPr>
              <a:pPr algn="r" fontAlgn="auto">
                <a:spcBef>
                  <a:spcPts val="0"/>
                </a:spcBef>
                <a:spcAft>
                  <a:spcPts val="600"/>
                </a:spcAft>
                <a:buNone/>
                <a:defRPr/>
              </a:pPr>
              <a:t>4</a:t>
            </a:fld>
            <a:endParaRPr lang="en-US" altLang="en-US" sz="1000">
              <a:solidFill>
                <a:schemeClr val="tx1">
                  <a:lumMod val="75000"/>
                  <a:lumOff val="25000"/>
                </a:schemeClr>
              </a:solidFill>
              <a:latin typeface="Calibri" panose="020F0502020204030204"/>
              <a:cs typeface="+mn-cs"/>
            </a:endParaRPr>
          </a:p>
        </p:txBody>
      </p:sp>
    </p:spTree>
    <p:extLst>
      <p:ext uri="{BB962C8B-B14F-4D97-AF65-F5344CB8AC3E}">
        <p14:creationId xmlns:p14="http://schemas.microsoft.com/office/powerpoint/2010/main" val="425291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2B0F-7DF9-9ED2-C6EE-6C2B19E1F813}"/>
              </a:ext>
            </a:extLst>
          </p:cNvPr>
          <p:cNvSpPr>
            <a:spLocks noGrp="1"/>
          </p:cNvSpPr>
          <p:nvPr>
            <p:ph type="title"/>
          </p:nvPr>
        </p:nvSpPr>
        <p:spPr>
          <a:xfrm>
            <a:off x="250825" y="1916832"/>
            <a:ext cx="8229600" cy="1143000"/>
          </a:xfrm>
        </p:spPr>
        <p:txBody>
          <a:bodyPr/>
          <a:lstStyle/>
          <a:p>
            <a:r>
              <a:rPr lang="en-GB" altLang="en-US" sz="4400" b="1" dirty="0"/>
              <a:t>Rules and General Housekeeping</a:t>
            </a:r>
            <a:endParaRPr lang="en-GB" dirty="0"/>
          </a:p>
        </p:txBody>
      </p:sp>
      <p:sp>
        <p:nvSpPr>
          <p:cNvPr id="5" name="Date Placeholder 4">
            <a:extLst>
              <a:ext uri="{FF2B5EF4-FFF2-40B4-BE49-F238E27FC236}">
                <a16:creationId xmlns:a16="http://schemas.microsoft.com/office/drawing/2014/main" id="{E53B0E75-E1A4-72C3-D865-30F2EC9ABF8D}"/>
              </a:ext>
            </a:extLst>
          </p:cNvPr>
          <p:cNvSpPr>
            <a:spLocks noGrp="1"/>
          </p:cNvSpPr>
          <p:nvPr>
            <p:ph type="dt" sz="half" idx="10"/>
          </p:nvPr>
        </p:nvSpPr>
        <p:spPr/>
        <p:txBody>
          <a:bodyPr/>
          <a:lstStyle/>
          <a:p>
            <a:pPr>
              <a:defRPr/>
            </a:pPr>
            <a:fld id="{4E3DC6A9-A123-4839-B812-2B5358EDB404}" type="datetime1">
              <a:rPr lang="en-GB" smtClean="0"/>
              <a:pPr>
                <a:defRPr/>
              </a:pPr>
              <a:t>05/06/2025</a:t>
            </a:fld>
            <a:endParaRPr lang="en-GB"/>
          </a:p>
        </p:txBody>
      </p:sp>
    </p:spTree>
    <p:extLst>
      <p:ext uri="{BB962C8B-B14F-4D97-AF65-F5344CB8AC3E}">
        <p14:creationId xmlns:p14="http://schemas.microsoft.com/office/powerpoint/2010/main" val="1811838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46088" y="0"/>
            <a:ext cx="8229600" cy="1143000"/>
          </a:xfrm>
        </p:spPr>
        <p:txBody>
          <a:bodyPr/>
          <a:lstStyle/>
          <a:p>
            <a:pPr>
              <a:defRPr/>
            </a:pPr>
            <a:r>
              <a:rPr lang="en-GB" altLang="en-US" sz="3600" b="1" dirty="0">
                <a:latin typeface="Arial"/>
                <a:cs typeface="Arial"/>
              </a:rPr>
              <a:t>Punctuality and attendance</a:t>
            </a:r>
          </a:p>
        </p:txBody>
      </p:sp>
      <p:sp>
        <p:nvSpPr>
          <p:cNvPr id="3" name="Content Placeholder 2"/>
          <p:cNvSpPr>
            <a:spLocks noGrp="1"/>
          </p:cNvSpPr>
          <p:nvPr>
            <p:ph idx="1"/>
          </p:nvPr>
        </p:nvSpPr>
        <p:spPr>
          <a:xfrm>
            <a:off x="323528" y="1052736"/>
            <a:ext cx="8280400" cy="5040312"/>
          </a:xfrm>
        </p:spPr>
        <p:txBody>
          <a:bodyPr/>
          <a:lstStyle/>
          <a:p>
            <a:pPr lvl="1">
              <a:buFont typeface="Arial" panose="020B0604020202020204" pitchFamily="34" charset="0"/>
              <a:buChar char="•"/>
            </a:pPr>
            <a:r>
              <a:rPr lang="en-GB" altLang="en-US" sz="2400" dirty="0">
                <a:latin typeface="Arial"/>
                <a:cs typeface="Arial"/>
              </a:rPr>
              <a:t>Coming to the session from the start = full attendance</a:t>
            </a:r>
          </a:p>
          <a:p>
            <a:pPr lvl="1">
              <a:buFont typeface="Arial" panose="020B0604020202020204" pitchFamily="34" charset="0"/>
              <a:buChar char="•"/>
            </a:pPr>
            <a:r>
              <a:rPr lang="en-GB" altLang="en-US" sz="2400" dirty="0">
                <a:latin typeface="Arial"/>
                <a:cs typeface="Arial"/>
              </a:rPr>
              <a:t>Coming within 1-10 minutes = marked as PRESENT</a:t>
            </a:r>
          </a:p>
          <a:p>
            <a:pPr lvl="1">
              <a:buFont typeface="Arial" panose="020B0604020202020204" pitchFamily="34" charset="0"/>
              <a:buChar char="•"/>
            </a:pPr>
            <a:r>
              <a:rPr lang="en-GB" altLang="en-US" sz="2400" dirty="0">
                <a:latin typeface="Arial"/>
                <a:cs typeface="Arial"/>
              </a:rPr>
              <a:t>Coming 11-40 minutes late = marked as LATE</a:t>
            </a:r>
          </a:p>
          <a:p>
            <a:pPr lvl="1">
              <a:buFont typeface="Arial" panose="020B0604020202020204" pitchFamily="34" charset="0"/>
              <a:buChar char="•"/>
            </a:pPr>
            <a:r>
              <a:rPr lang="en-GB" altLang="en-US" sz="2400" dirty="0">
                <a:latin typeface="Arial"/>
                <a:cs typeface="Arial"/>
              </a:rPr>
              <a:t>Coming more than 40 minutes late = allowed to participate but marked as ABSENT</a:t>
            </a:r>
          </a:p>
          <a:p>
            <a:pPr lvl="1">
              <a:buFont typeface="Arial" panose="020B0604020202020204" pitchFamily="34" charset="0"/>
              <a:buChar char="•"/>
            </a:pPr>
            <a:r>
              <a:rPr lang="en-GB" altLang="en-US" sz="2400" dirty="0">
                <a:latin typeface="Arial"/>
                <a:cs typeface="Arial"/>
              </a:rPr>
              <a:t>The same rules apply after break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118054" y="116632"/>
            <a:ext cx="8907892" cy="993866"/>
          </a:xfrm>
        </p:spPr>
        <p:txBody>
          <a:bodyPr>
            <a:normAutofit fontScale="90000"/>
          </a:bodyPr>
          <a:lstStyle/>
          <a:p>
            <a:r>
              <a:rPr lang="en-GB" b="1" dirty="0">
                <a:latin typeface="Arial"/>
                <a:cs typeface="Arial"/>
              </a:rPr>
              <a:t>Student Engagement Requirements</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268760"/>
            <a:ext cx="8611385" cy="3575934"/>
          </a:xfrm>
        </p:spPr>
        <p:txBody>
          <a:bodyPr vert="horz" wrap="square" lIns="68580" tIns="34290" rIns="68580" bIns="34290" numCol="1" rtlCol="0" anchor="t" anchorCtr="0" compatLnSpc="1">
            <a:prstTxWarp prst="textNoShape">
              <a:avLst/>
            </a:prstTxWarp>
            <a:normAutofit fontScale="77500" lnSpcReduction="20000"/>
          </a:bodyPr>
          <a:lstStyle/>
          <a:p>
            <a:r>
              <a:rPr lang="en-GB" dirty="0">
                <a:latin typeface="Arial"/>
                <a:cs typeface="Arial"/>
              </a:rPr>
              <a:t>Engage with all scheduled and asynchronous learning in the programme/module;</a:t>
            </a:r>
          </a:p>
          <a:p>
            <a:r>
              <a:rPr lang="en-GB" dirty="0">
                <a:latin typeface="Arial"/>
                <a:cs typeface="Arial"/>
              </a:rPr>
              <a:t>Attend punctually and completely all scheduled and timetabled learning and teaching activities;</a:t>
            </a:r>
          </a:p>
          <a:p>
            <a:r>
              <a:rPr lang="en-GB" dirty="0">
                <a:latin typeface="Arial"/>
                <a:cs typeface="Arial"/>
              </a:rPr>
              <a:t>Inform Student Engagement Team </a:t>
            </a:r>
            <a:r>
              <a:rPr lang="en-GB" sz="2700" dirty="0">
                <a:latin typeface="Arial"/>
                <a:ea typeface="+mn-lt"/>
                <a:cs typeface="Arial"/>
              </a:rPr>
              <a:t>(</a:t>
            </a:r>
            <a:r>
              <a:rPr lang="en-GB" sz="2700" dirty="0">
                <a:latin typeface="Arial"/>
                <a:cs typeface="Arial"/>
                <a:hlinkClick r:id="rId3"/>
              </a:rPr>
              <a:t>londonstudentengagement@uwtsd.ac.uk</a:t>
            </a:r>
            <a:r>
              <a:rPr lang="en-GB" sz="2700" dirty="0">
                <a:latin typeface="Arial"/>
                <a:ea typeface="+mn-lt"/>
                <a:cs typeface="Arial"/>
              </a:rPr>
              <a:t>)</a:t>
            </a:r>
            <a:r>
              <a:rPr lang="en-GB" sz="2700" b="1" dirty="0">
                <a:latin typeface="Arial"/>
                <a:ea typeface="+mn-lt"/>
                <a:cs typeface="Arial"/>
              </a:rPr>
              <a:t> </a:t>
            </a:r>
            <a:r>
              <a:rPr lang="en-GB" dirty="0">
                <a:latin typeface="Arial"/>
                <a:cs typeface="Arial"/>
              </a:rPr>
              <a:t> </a:t>
            </a:r>
            <a:r>
              <a:rPr lang="en-GB" b="1" dirty="0">
                <a:latin typeface="Arial"/>
                <a:cs typeface="Arial"/>
              </a:rPr>
              <a:t>and</a:t>
            </a:r>
            <a:r>
              <a:rPr lang="en-GB" dirty="0">
                <a:latin typeface="Arial"/>
                <a:cs typeface="Arial"/>
              </a:rPr>
              <a:t> your programme managers (Patronella </a:t>
            </a:r>
            <a:r>
              <a:rPr lang="en-GB" dirty="0">
                <a:latin typeface="Arial"/>
                <a:cs typeface="Arial"/>
                <a:hlinkClick r:id="rId4"/>
              </a:rPr>
              <a:t>p.ganza@uwtsd.ac.uk</a:t>
            </a:r>
            <a:r>
              <a:rPr lang="en-GB" dirty="0">
                <a:latin typeface="Arial"/>
                <a:cs typeface="Arial"/>
              </a:rPr>
              <a:t> &amp; Jolly </a:t>
            </a:r>
            <a:r>
              <a:rPr lang="en-GB" dirty="0">
                <a:latin typeface="Arial"/>
                <a:ea typeface="+mn-lt"/>
                <a:cs typeface="Arial"/>
                <a:hlinkClick r:id="rId5"/>
              </a:rPr>
              <a:t>j.nwankwo@uwtsd.ac.uk</a:t>
            </a:r>
            <a:r>
              <a:rPr lang="en-GB" dirty="0">
                <a:latin typeface="Arial"/>
                <a:cs typeface="Arial"/>
              </a:rPr>
              <a:t>) of any issues that affect or are expected to affect your engagement with your course. Especially absences of more than one week or anything which might impact assessment submissions.</a:t>
            </a:r>
          </a:p>
        </p:txBody>
      </p:sp>
    </p:spTree>
    <p:extLst>
      <p:ext uri="{BB962C8B-B14F-4D97-AF65-F5344CB8AC3E}">
        <p14:creationId xmlns:p14="http://schemas.microsoft.com/office/powerpoint/2010/main" val="383936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1B57-347F-2BA0-7B87-A3E753242523}"/>
              </a:ext>
            </a:extLst>
          </p:cNvPr>
          <p:cNvSpPr>
            <a:spLocks noGrp="1"/>
          </p:cNvSpPr>
          <p:nvPr>
            <p:ph type="title"/>
          </p:nvPr>
        </p:nvSpPr>
        <p:spPr>
          <a:xfrm>
            <a:off x="266307" y="116632"/>
            <a:ext cx="8611385" cy="903634"/>
          </a:xfrm>
        </p:spPr>
        <p:txBody>
          <a:bodyPr/>
          <a:lstStyle/>
          <a:p>
            <a:r>
              <a:rPr lang="en-GB" b="1" dirty="0">
                <a:latin typeface="Arial"/>
                <a:cs typeface="Arial"/>
              </a:rPr>
              <a:t>Student Engagement Policy</a:t>
            </a:r>
          </a:p>
        </p:txBody>
      </p:sp>
      <p:sp>
        <p:nvSpPr>
          <p:cNvPr id="3" name="Content Placeholder 2">
            <a:extLst>
              <a:ext uri="{FF2B5EF4-FFF2-40B4-BE49-F238E27FC236}">
                <a16:creationId xmlns:a16="http://schemas.microsoft.com/office/drawing/2014/main" id="{41581C95-3768-B8DC-6AAE-F4ACBE89220A}"/>
              </a:ext>
            </a:extLst>
          </p:cNvPr>
          <p:cNvSpPr>
            <a:spLocks noGrp="1"/>
          </p:cNvSpPr>
          <p:nvPr>
            <p:ph idx="1"/>
          </p:nvPr>
        </p:nvSpPr>
        <p:spPr>
          <a:xfrm>
            <a:off x="266307" y="1124744"/>
            <a:ext cx="8611385" cy="4464496"/>
          </a:xfrm>
        </p:spPr>
        <p:txBody>
          <a:bodyPr vert="horz" wrap="square" lIns="68580" tIns="34290" rIns="68580" bIns="34290" numCol="1" rtlCol="0" anchor="t" anchorCtr="0" compatLnSpc="1">
            <a:prstTxWarp prst="textNoShape">
              <a:avLst/>
            </a:prstTxWarp>
            <a:normAutofit fontScale="55000" lnSpcReduction="20000"/>
          </a:bodyPr>
          <a:lstStyle/>
          <a:p>
            <a:r>
              <a:rPr lang="en-GB" sz="5100" dirty="0">
                <a:latin typeface="Arial"/>
                <a:cs typeface="Arial"/>
              </a:rPr>
              <a:t>Engagement is measured through class attendance, Moodle engagement, and Teams activity.</a:t>
            </a:r>
          </a:p>
          <a:p>
            <a:r>
              <a:rPr lang="en-GB" sz="5100" dirty="0">
                <a:latin typeface="Arial"/>
                <a:cs typeface="Arial"/>
              </a:rPr>
              <a:t>If you fall behind, you will be contact by the University to help you to re-engage.</a:t>
            </a:r>
          </a:p>
          <a:p>
            <a:r>
              <a:rPr lang="en-GB" sz="5100" dirty="0">
                <a:latin typeface="Arial"/>
                <a:cs typeface="Arial"/>
              </a:rPr>
              <a:t>Failure to re-engage could result in being withdrawn from your programme.</a:t>
            </a:r>
          </a:p>
          <a:p>
            <a:r>
              <a:rPr lang="en-GB" sz="5100" dirty="0">
                <a:latin typeface="Arial"/>
                <a:cs typeface="Arial"/>
              </a:rPr>
              <a:t>It is important that you attend and complete all scheduled and timetabled learning and teaching activities.</a:t>
            </a:r>
          </a:p>
          <a:p>
            <a:r>
              <a:rPr lang="en-GB" sz="5100" dirty="0">
                <a:latin typeface="Arial"/>
                <a:cs typeface="Arial"/>
              </a:rPr>
              <a:t>The full Student Engagement Policy can be found in the Academic Quality Handbook.</a:t>
            </a:r>
          </a:p>
          <a:p>
            <a:endParaRPr lang="en-GB" dirty="0">
              <a:latin typeface="Arial"/>
              <a:cs typeface="Arial"/>
            </a:endParaRPr>
          </a:p>
        </p:txBody>
      </p:sp>
    </p:spTree>
    <p:extLst>
      <p:ext uri="{BB962C8B-B14F-4D97-AF65-F5344CB8AC3E}">
        <p14:creationId xmlns:p14="http://schemas.microsoft.com/office/powerpoint/2010/main" val="280094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latin typeface="Arial"/>
                <a:cs typeface="Arial"/>
              </a:rPr>
              <a:t>Rules and General Housekeeping</a:t>
            </a:r>
          </a:p>
        </p:txBody>
      </p:sp>
      <p:sp>
        <p:nvSpPr>
          <p:cNvPr id="10243" name="Content Placeholder 2"/>
          <p:cNvSpPr>
            <a:spLocks noGrp="1"/>
          </p:cNvSpPr>
          <p:nvPr>
            <p:ph idx="1"/>
          </p:nvPr>
        </p:nvSpPr>
        <p:spPr>
          <a:xfrm>
            <a:off x="289761" y="911289"/>
            <a:ext cx="8569200" cy="5040312"/>
          </a:xfrm>
        </p:spPr>
        <p:txBody>
          <a:bodyPr/>
          <a:lstStyle/>
          <a:p>
            <a:r>
              <a:rPr lang="en-GB" altLang="en-US" dirty="0">
                <a:latin typeface="Arial"/>
                <a:cs typeface="Arial"/>
              </a:rPr>
              <a:t>Respect the classroom environment</a:t>
            </a:r>
          </a:p>
          <a:p>
            <a:pPr lvl="1"/>
            <a:r>
              <a:rPr lang="en-GB" altLang="en-US" dirty="0">
                <a:latin typeface="Arial"/>
                <a:cs typeface="Arial"/>
              </a:rPr>
              <a:t>Only one person speaking at a time (lecturer or student, unless it’s pair/group work) </a:t>
            </a:r>
          </a:p>
          <a:p>
            <a:pPr lvl="1"/>
            <a:r>
              <a:rPr lang="en-GB" altLang="en-US" dirty="0">
                <a:latin typeface="Arial"/>
                <a:cs typeface="Arial"/>
              </a:rPr>
              <a:t>Do not eat in the classroom</a:t>
            </a:r>
          </a:p>
          <a:p>
            <a:pPr lvl="1"/>
            <a:r>
              <a:rPr lang="en-GB" altLang="en-US" dirty="0">
                <a:latin typeface="Arial"/>
                <a:cs typeface="Arial"/>
              </a:rPr>
              <a:t>Do </a:t>
            </a:r>
            <a:r>
              <a:rPr lang="en-GB" altLang="en-US" b="1" dirty="0">
                <a:latin typeface="Arial"/>
                <a:cs typeface="Arial"/>
              </a:rPr>
              <a:t>not</a:t>
            </a:r>
            <a:r>
              <a:rPr lang="en-GB" altLang="en-US" dirty="0">
                <a:latin typeface="Arial"/>
                <a:cs typeface="Arial"/>
              </a:rPr>
              <a:t> leave any rubbish behind</a:t>
            </a:r>
          </a:p>
          <a:p>
            <a:pPr lvl="1"/>
            <a:r>
              <a:rPr lang="en-GB" altLang="en-US" dirty="0">
                <a:latin typeface="Arial"/>
                <a:cs typeface="Arial"/>
              </a:rPr>
              <a:t>Mobile phone set to silent / switched-off </a:t>
            </a:r>
          </a:p>
          <a:p>
            <a:pPr lvl="1"/>
            <a:r>
              <a:rPr lang="en-GB" altLang="en-US" dirty="0">
                <a:latin typeface="Arial"/>
                <a:cs typeface="Arial"/>
              </a:rPr>
              <a:t>If you are late for whatever reason, enter quietly and with as little disturbance as possible</a:t>
            </a:r>
          </a:p>
          <a:p>
            <a:pPr lvl="1"/>
            <a:endParaRPr lang="en-GB" altLang="en-US" sz="1600" dirty="0">
              <a:latin typeface="Arial"/>
              <a:cs typeface="Arial"/>
            </a:endParaRPr>
          </a:p>
          <a:p>
            <a:endParaRPr lang="en-GB" altLang="en-US" sz="1600" dirty="0">
              <a:latin typeface="Arial"/>
              <a:cs typeface="Arial"/>
            </a:endParaRPr>
          </a:p>
          <a:p>
            <a:endParaRPr lang="en-GB" altLang="en-US" sz="2800" dirty="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99392"/>
            <a:ext cx="8229600" cy="1143000"/>
          </a:xfrm>
        </p:spPr>
        <p:txBody>
          <a:bodyPr/>
          <a:lstStyle/>
          <a:p>
            <a:pPr>
              <a:defRPr/>
            </a:pPr>
            <a:r>
              <a:rPr lang="en-GB" altLang="en-US" sz="3600" b="1" dirty="0">
                <a:latin typeface="Arial"/>
                <a:cs typeface="Arial"/>
              </a:rPr>
              <a:t>Student Success</a:t>
            </a:r>
            <a:endParaRPr lang="en-US" dirty="0"/>
          </a:p>
        </p:txBody>
      </p:sp>
      <p:sp>
        <p:nvSpPr>
          <p:cNvPr id="10243" name="Content Placeholder 2"/>
          <p:cNvSpPr>
            <a:spLocks noGrp="1"/>
          </p:cNvSpPr>
          <p:nvPr>
            <p:ph idx="1"/>
          </p:nvPr>
        </p:nvSpPr>
        <p:spPr>
          <a:xfrm>
            <a:off x="457200" y="765562"/>
            <a:ext cx="8229600" cy="5040312"/>
          </a:xfrm>
        </p:spPr>
        <p:txBody>
          <a:bodyPr/>
          <a:lstStyle/>
          <a:p>
            <a:endParaRPr lang="en-GB" altLang="en-US" sz="2800" b="1" dirty="0">
              <a:latin typeface="Arial"/>
              <a:cs typeface="Arial"/>
            </a:endParaRPr>
          </a:p>
          <a:p>
            <a:r>
              <a:rPr lang="en-GB" altLang="en-US" sz="2800" b="1" dirty="0">
                <a:latin typeface="Arial"/>
                <a:cs typeface="Arial"/>
              </a:rPr>
              <a:t>Come prepared</a:t>
            </a:r>
            <a:endParaRPr lang="en-GB" dirty="0"/>
          </a:p>
          <a:p>
            <a:pPr lvl="1"/>
            <a:r>
              <a:rPr lang="en-GB" altLang="en-US" sz="2300" dirty="0">
                <a:latin typeface="Arial"/>
                <a:cs typeface="Arial"/>
              </a:rPr>
              <a:t>Have a pen and some paper to take notes; even though materials are available on Moodle, nothing beats the old-fashioned way of learning – by taking notes </a:t>
            </a:r>
          </a:p>
          <a:p>
            <a:pPr lvl="1"/>
            <a:r>
              <a:rPr lang="en-GB" altLang="en-US" sz="2300" dirty="0">
                <a:latin typeface="Arial"/>
                <a:cs typeface="Arial"/>
              </a:rPr>
              <a:t>Make sure to bring in a laptop </a:t>
            </a:r>
            <a:r>
              <a:rPr lang="en-GB" sz="2300" dirty="0">
                <a:latin typeface="Arial"/>
                <a:ea typeface="+mn-lt"/>
                <a:cs typeface="Arial"/>
              </a:rPr>
              <a:t>(NOT a Chromebook if possible please!!!!)</a:t>
            </a:r>
            <a:r>
              <a:rPr lang="en-GB" altLang="en-US" sz="2300" dirty="0">
                <a:latin typeface="Arial"/>
                <a:cs typeface="Arial"/>
              </a:rPr>
              <a:t> as SOON as you can. A phone is NOT suitable for studies during class.</a:t>
            </a:r>
          </a:p>
          <a:p>
            <a:pPr marL="457200" lvl="1" indent="0">
              <a:buNone/>
            </a:pPr>
            <a:endParaRPr lang="en-GB" altLang="en-US" sz="2300" dirty="0">
              <a:solidFill>
                <a:srgbClr val="0C1CF7"/>
              </a:solidFill>
              <a:latin typeface="Arial"/>
              <a:cs typeface="Arial"/>
            </a:endParaRPr>
          </a:p>
          <a:p>
            <a:pPr marL="457200" lvl="1" indent="0">
              <a:buNone/>
            </a:pPr>
            <a:r>
              <a:rPr lang="en-GB" altLang="en-US" dirty="0">
                <a:solidFill>
                  <a:srgbClr val="0C1CF7"/>
                </a:solidFill>
                <a:latin typeface="Arial"/>
                <a:cs typeface="Arial"/>
              </a:rPr>
              <a:t>What are some other ways you can make sure your classes are successful?</a:t>
            </a:r>
          </a:p>
          <a:p>
            <a:pPr lvl="1"/>
            <a:endParaRPr lang="en-GB" altLang="en-US" sz="2300" dirty="0">
              <a:latin typeface="Arial"/>
              <a:cs typeface="Arial"/>
            </a:endParaRPr>
          </a:p>
          <a:p>
            <a:pPr marL="457200" lvl="1" indent="0">
              <a:buNone/>
            </a:pPr>
            <a:endParaRPr lang="en-GB" altLang="en-US" sz="1800" dirty="0">
              <a:latin typeface="Arial"/>
              <a:cs typeface="Arial"/>
            </a:endParaRPr>
          </a:p>
          <a:p>
            <a:pPr lvl="1"/>
            <a:endParaRPr lang="en-GB" altLang="en-US" sz="1800" dirty="0">
              <a:latin typeface="Arial"/>
              <a:cs typeface="Arial"/>
            </a:endParaRPr>
          </a:p>
          <a:p>
            <a:endParaRPr lang="en-GB" altLang="en-US" dirty="0">
              <a:latin typeface="Arial"/>
              <a:cs typeface="Arial"/>
            </a:endParaRPr>
          </a:p>
        </p:txBody>
      </p:sp>
    </p:spTree>
    <p:extLst>
      <p:ext uri="{BB962C8B-B14F-4D97-AF65-F5344CB8AC3E}">
        <p14:creationId xmlns:p14="http://schemas.microsoft.com/office/powerpoint/2010/main" val="4257204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FF7B-5CEE-5322-02D3-881CA026EBDC}"/>
              </a:ext>
            </a:extLst>
          </p:cNvPr>
          <p:cNvSpPr>
            <a:spLocks noGrp="1"/>
          </p:cNvSpPr>
          <p:nvPr>
            <p:ph type="title"/>
          </p:nvPr>
        </p:nvSpPr>
        <p:spPr>
          <a:xfrm>
            <a:off x="457200" y="-100872"/>
            <a:ext cx="8229600" cy="1143000"/>
          </a:xfrm>
        </p:spPr>
        <p:txBody>
          <a:bodyPr/>
          <a:lstStyle/>
          <a:p>
            <a:r>
              <a:rPr lang="en-US">
                <a:latin typeface="Arial"/>
                <a:cs typeface="Arial"/>
              </a:rPr>
              <a:t>Independent Learning</a:t>
            </a:r>
          </a:p>
        </p:txBody>
      </p:sp>
      <p:sp>
        <p:nvSpPr>
          <p:cNvPr id="3" name="Content Placeholder 2">
            <a:extLst>
              <a:ext uri="{FF2B5EF4-FFF2-40B4-BE49-F238E27FC236}">
                <a16:creationId xmlns:a16="http://schemas.microsoft.com/office/drawing/2014/main" id="{F7875D7F-971B-1F57-5DC3-CE97658E2E21}"/>
              </a:ext>
            </a:extLst>
          </p:cNvPr>
          <p:cNvSpPr>
            <a:spLocks noGrp="1"/>
          </p:cNvSpPr>
          <p:nvPr>
            <p:ph idx="1"/>
          </p:nvPr>
        </p:nvSpPr>
        <p:spPr>
          <a:xfrm>
            <a:off x="457200" y="770126"/>
            <a:ext cx="8229600" cy="3916363"/>
          </a:xfrm>
        </p:spPr>
        <p:txBody>
          <a:bodyPr/>
          <a:lstStyle/>
          <a:p>
            <a:r>
              <a:rPr lang="en-US" sz="2200" dirty="0">
                <a:latin typeface="Arial"/>
                <a:cs typeface="Arial"/>
              </a:rPr>
              <a:t>You are your own boss when it comes to your learning! Besides paying attention to the lecturer and your classmates in class, you must take responsibility for </a:t>
            </a:r>
            <a:r>
              <a:rPr lang="en-US" sz="2200" b="1" dirty="0">
                <a:latin typeface="Arial"/>
                <a:cs typeface="Arial"/>
              </a:rPr>
              <a:t>your own success</a:t>
            </a:r>
            <a:r>
              <a:rPr lang="en-US" sz="2200" dirty="0">
                <a:latin typeface="Arial"/>
                <a:cs typeface="Arial"/>
              </a:rPr>
              <a:t>!</a:t>
            </a:r>
          </a:p>
          <a:p>
            <a:r>
              <a:rPr lang="en-GB" sz="2200" dirty="0">
                <a:latin typeface="Arial"/>
                <a:cs typeface="Arial"/>
              </a:rPr>
              <a:t>If you miss a class, make sure </a:t>
            </a:r>
            <a:r>
              <a:rPr lang="en-GB" sz="2200" b="1" dirty="0">
                <a:latin typeface="Arial"/>
                <a:cs typeface="Arial"/>
              </a:rPr>
              <a:t>you find out what was covered and try to catch up yourself</a:t>
            </a:r>
            <a:r>
              <a:rPr lang="en-GB" sz="2200" dirty="0">
                <a:latin typeface="Arial"/>
                <a:cs typeface="Arial"/>
              </a:rPr>
              <a:t>. </a:t>
            </a:r>
            <a:r>
              <a:rPr lang="en-GB" sz="2200" b="1" i="1" dirty="0">
                <a:latin typeface="Arial"/>
                <a:cs typeface="Arial"/>
              </a:rPr>
              <a:t>After </a:t>
            </a:r>
            <a:r>
              <a:rPr lang="en-GB" sz="2200" dirty="0">
                <a:latin typeface="Arial"/>
                <a:cs typeface="Arial"/>
              </a:rPr>
              <a:t>you have reviewed the materials (including slides, worksheets, and class recordings) yourself, you can and should ask your lecturer if you have any questions or confusion about the topics covered. </a:t>
            </a:r>
            <a:endParaRPr lang="en-US" sz="2200" dirty="0">
              <a:latin typeface="Arial"/>
              <a:cs typeface="Arial"/>
            </a:endParaRPr>
          </a:p>
          <a:p>
            <a:pPr marL="0" indent="0" algn="ctr">
              <a:buNone/>
            </a:pPr>
            <a:r>
              <a:rPr lang="en-GB" sz="2200" b="1" dirty="0">
                <a:solidFill>
                  <a:srgbClr val="FF0000"/>
                </a:solidFill>
                <a:latin typeface="Arial"/>
                <a:cs typeface="Arial"/>
              </a:rPr>
              <a:t>If you miss a class for whatever reason, it is </a:t>
            </a:r>
            <a:r>
              <a:rPr lang="en-GB" sz="2200" b="1" i="1" dirty="0">
                <a:solidFill>
                  <a:srgbClr val="FF0000"/>
                </a:solidFill>
                <a:latin typeface="Arial"/>
                <a:cs typeface="Arial"/>
              </a:rPr>
              <a:t>your responsibility</a:t>
            </a:r>
            <a:r>
              <a:rPr lang="en-GB" sz="2200" b="1" dirty="0">
                <a:solidFill>
                  <a:srgbClr val="FF0000"/>
                </a:solidFill>
                <a:latin typeface="Arial"/>
                <a:cs typeface="Arial"/>
              </a:rPr>
              <a:t> to independently catch up on the material-this includes worksheets and activities as they are a valuable part of learning </a:t>
            </a:r>
            <a:endParaRPr lang="en-US" sz="2200" b="1">
              <a:solidFill>
                <a:srgbClr val="FF0000"/>
              </a:solidFill>
              <a:latin typeface="Arial"/>
              <a:cs typeface="Arial"/>
            </a:endParaRPr>
          </a:p>
          <a:p>
            <a:endParaRPr lang="en-US" sz="2400" dirty="0">
              <a:latin typeface="Arial"/>
              <a:cs typeface="Arial"/>
            </a:endParaRPr>
          </a:p>
        </p:txBody>
      </p:sp>
      <p:sp>
        <p:nvSpPr>
          <p:cNvPr id="4" name="Date Placeholder 3">
            <a:extLst>
              <a:ext uri="{FF2B5EF4-FFF2-40B4-BE49-F238E27FC236}">
                <a16:creationId xmlns:a16="http://schemas.microsoft.com/office/drawing/2014/main" id="{2B401646-F69D-F82B-1A0E-3490045E16D3}"/>
              </a:ext>
            </a:extLst>
          </p:cNvPr>
          <p:cNvSpPr>
            <a:spLocks noGrp="1"/>
          </p:cNvSpPr>
          <p:nvPr>
            <p:ph type="dt" sz="half" idx="10"/>
          </p:nvPr>
        </p:nvSpPr>
        <p:spPr/>
        <p:txBody>
          <a:bodyPr/>
          <a:lstStyle/>
          <a:p>
            <a:pPr>
              <a:defRPr/>
            </a:pPr>
            <a:fld id="{CDF502AA-C8CB-4132-B592-CA60B7C38ACE}" type="datetime1">
              <a:rPr lang="en-GB"/>
              <a:pPr>
                <a:defRPr/>
              </a:pPr>
              <a:t>05/06/2025</a:t>
            </a:fld>
            <a:endParaRPr lang="en-GB"/>
          </a:p>
        </p:txBody>
      </p:sp>
    </p:spTree>
    <p:extLst>
      <p:ext uri="{BB962C8B-B14F-4D97-AF65-F5344CB8AC3E}">
        <p14:creationId xmlns:p14="http://schemas.microsoft.com/office/powerpoint/2010/main" val="1301426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12</a:t>
            </a:fld>
            <a:endParaRPr lang="en-GB" altLang="en-US" sz="120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dirty="0">
                <a:latin typeface="Arial"/>
                <a:cs typeface="Arial"/>
              </a:rPr>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b="1" dirty="0">
                <a:latin typeface="Arial"/>
                <a:cs typeface="Arial"/>
              </a:rPr>
              <a:t>Lectures</a:t>
            </a:r>
          </a:p>
          <a:p>
            <a:pPr lvl="1">
              <a:defRPr/>
            </a:pPr>
            <a:r>
              <a:rPr lang="en-GB" sz="2000" dirty="0">
                <a:latin typeface="Arial"/>
                <a:cs typeface="Arial"/>
              </a:rPr>
              <a:t>For the explanation of key themes and concepts</a:t>
            </a:r>
          </a:p>
          <a:p>
            <a:pPr lvl="2">
              <a:defRPr/>
            </a:pPr>
            <a:r>
              <a:rPr lang="en-GB" sz="1600" dirty="0">
                <a:latin typeface="Arial"/>
                <a:cs typeface="Arial"/>
              </a:rPr>
              <a:t>principally lecturer talking but feel free to ask questions</a:t>
            </a:r>
          </a:p>
          <a:p>
            <a:pPr>
              <a:defRPr/>
            </a:pPr>
            <a:r>
              <a:rPr lang="en-GB" sz="2000" b="1" dirty="0">
                <a:latin typeface="Arial"/>
                <a:cs typeface="Arial"/>
              </a:rPr>
              <a:t>Workshops/Groupwork</a:t>
            </a:r>
          </a:p>
          <a:p>
            <a:pPr lvl="1">
              <a:defRPr/>
            </a:pPr>
            <a:r>
              <a:rPr lang="en-GB" sz="2000" dirty="0">
                <a:latin typeface="Arial"/>
                <a:cs typeface="Arial"/>
              </a:rPr>
              <a:t>Various activities and worksheets (during class)</a:t>
            </a:r>
          </a:p>
          <a:p>
            <a:pPr>
              <a:defRPr/>
            </a:pPr>
            <a:r>
              <a:rPr lang="en-GB" sz="2000" b="1" dirty="0">
                <a:latin typeface="Arial"/>
                <a:cs typeface="Arial"/>
              </a:rPr>
              <a:t>Moodle</a:t>
            </a:r>
          </a:p>
          <a:p>
            <a:pPr lvl="1">
              <a:defRPr/>
            </a:pPr>
            <a:r>
              <a:rPr lang="en-GB" sz="2000" dirty="0">
                <a:latin typeface="Arial"/>
                <a:cs typeface="Arial"/>
              </a:rPr>
              <a:t>Pages devoted to the module</a:t>
            </a:r>
          </a:p>
          <a:p>
            <a:pPr lvl="1">
              <a:defRPr/>
            </a:pPr>
            <a:r>
              <a:rPr lang="en-GB" sz="2000" dirty="0">
                <a:latin typeface="Arial"/>
                <a:cs typeface="Arial"/>
              </a:rPr>
              <a:t>Resources: slides, links, videos, etc. </a:t>
            </a:r>
          </a:p>
          <a:p>
            <a:pPr lvl="1">
              <a:defRPr/>
            </a:pPr>
            <a:r>
              <a:rPr lang="en-GB" sz="2000" dirty="0">
                <a:latin typeface="Arial"/>
                <a:cs typeface="Arial"/>
              </a:rPr>
              <a:t>Communication on the forums</a:t>
            </a:r>
          </a:p>
          <a:p>
            <a:pPr>
              <a:defRPr/>
            </a:pPr>
            <a:r>
              <a:rPr lang="en-GB" sz="2000" b="1" dirty="0">
                <a:latin typeface="Arial"/>
                <a:cs typeface="Arial"/>
              </a:rPr>
              <a:t>Reading/personal study</a:t>
            </a:r>
            <a:endParaRPr lang="en-GB" dirty="0">
              <a:latin typeface="Arial"/>
              <a:cs typeface="Arial"/>
            </a:endParaRPr>
          </a:p>
          <a:p>
            <a:pPr marL="0" indent="0">
              <a:buFont typeface="Arial" panose="020B0604020202020204" pitchFamily="34" charset="0"/>
              <a:buNone/>
              <a:defRPr/>
            </a:pPr>
            <a:br>
              <a:rPr lang="en-GB" b="1" dirty="0">
                <a:latin typeface="Arial"/>
                <a:cs typeface="Arial"/>
              </a:rPr>
            </a:br>
            <a:endParaRPr lang="en-GB" dirty="0">
              <a:latin typeface="Arial"/>
              <a:cs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05/06/2025</a:t>
            </a:fld>
            <a:endParaRPr lang="en-GB"/>
          </a:p>
        </p:txBody>
      </p:sp>
      <p:sp>
        <p:nvSpPr>
          <p:cNvPr id="40962" name="Title 1"/>
          <p:cNvSpPr>
            <a:spLocks noGrp="1"/>
          </p:cNvSpPr>
          <p:nvPr>
            <p:ph type="title" idx="4294967295"/>
          </p:nvPr>
        </p:nvSpPr>
        <p:spPr>
          <a:xfrm>
            <a:off x="827088" y="250825"/>
            <a:ext cx="7870825" cy="1143000"/>
          </a:xfrm>
        </p:spPr>
        <p:txBody>
          <a:bodyPr/>
          <a:lstStyle/>
          <a:p>
            <a:pPr>
              <a:defRPr/>
            </a:pPr>
            <a:r>
              <a:rPr lang="en-GB" altLang="en-US" sz="3600" b="1" dirty="0">
                <a:latin typeface="Arial" panose="020B0604020202020204" pitchFamily="34" charset="0"/>
                <a:cs typeface="Arial" panose="020B0604020202020204" pitchFamily="34" charset="0"/>
              </a:rPr>
              <a:t>Module 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736599" y="1340768"/>
            <a:ext cx="7961313" cy="4033837"/>
          </a:xfrm>
        </p:spPr>
        <p:txBody>
          <a:bodyPr/>
          <a:lstStyle/>
          <a:p>
            <a:pPr>
              <a:defRPr/>
            </a:pPr>
            <a:r>
              <a:rPr lang="en-GB" sz="2400" dirty="0">
                <a:latin typeface="Arial"/>
                <a:cs typeface="Arial"/>
              </a:rPr>
              <a:t>To learn the academic skills you need for success in your studies at UWTSD</a:t>
            </a:r>
          </a:p>
          <a:p>
            <a:pPr marL="0" indent="0">
              <a:buNone/>
              <a:defRPr/>
            </a:pPr>
            <a:endParaRPr lang="en-GB" sz="2400" dirty="0">
              <a:latin typeface="Arial"/>
              <a:cs typeface="Arial"/>
            </a:endParaRPr>
          </a:p>
          <a:p>
            <a:pPr>
              <a:defRPr/>
            </a:pPr>
            <a:r>
              <a:rPr lang="en-GB" sz="2400" dirty="0">
                <a:latin typeface="Arial"/>
                <a:cs typeface="Arial"/>
              </a:rPr>
              <a:t>To learn to take responsibility for your own learning. </a:t>
            </a:r>
          </a:p>
          <a:p>
            <a:pPr>
              <a:defRPr/>
            </a:pPr>
            <a:endParaRPr lang="en-GB" sz="2400" dirty="0">
              <a:latin typeface="Arial"/>
              <a:cs typeface="Arial"/>
            </a:endParaRPr>
          </a:p>
          <a:p>
            <a:pPr>
              <a:defRPr/>
            </a:pPr>
            <a:r>
              <a:rPr lang="en-GB" sz="2400" dirty="0">
                <a:latin typeface="Arial"/>
                <a:cs typeface="Arial"/>
              </a:rPr>
              <a:t>To gain confidence and competence as effective employees by developing a range of employability skills such as reflection, problem solving skills, and presentation skills. </a:t>
            </a:r>
          </a:p>
          <a:p>
            <a:pPr marL="0" indent="0">
              <a:buFont typeface="Arial" panose="020B0604020202020204" pitchFamily="34" charset="0"/>
              <a:buNone/>
              <a:defRPr/>
            </a:pPr>
            <a:endParaRPr lang="en-GB" altLang="en-US" sz="2400" dirty="0">
              <a:latin typeface="Arial"/>
              <a:cs typeface="Arial"/>
            </a:endParaRPr>
          </a:p>
          <a:p>
            <a:pPr marL="0" indent="0">
              <a:buFont typeface="Arial" panose="020B0604020202020204" pitchFamily="34" charset="0"/>
              <a:buNone/>
              <a:defRPr/>
            </a:pPr>
            <a:endParaRPr lang="en-GB" altLang="en-US" sz="2400" dirty="0">
              <a:latin typeface="Arial"/>
              <a:cs typeface="Arial"/>
            </a:endParaRPr>
          </a:p>
          <a:p>
            <a:pPr marL="0" indent="0">
              <a:buFont typeface="Arial" panose="020B0604020202020204" pitchFamily="34" charset="0"/>
              <a:buNone/>
              <a:defRPr/>
            </a:pPr>
            <a:endParaRPr lang="en-GB" altLang="en-US" sz="2400" dirty="0">
              <a:latin typeface="Arial"/>
              <a:cs typeface="Arial"/>
            </a:endParaRPr>
          </a:p>
          <a:p>
            <a:pPr marL="0" indent="0">
              <a:buFont typeface="Arial" panose="020B0604020202020204" pitchFamily="34" charset="0"/>
              <a:buNone/>
              <a:defRPr/>
            </a:pPr>
            <a:endParaRPr lang="en-GB" altLang="en-US" sz="2800" dirty="0">
              <a:latin typeface="Arial"/>
              <a:cs typeface="Arial"/>
            </a:endParaRPr>
          </a:p>
          <a:p>
            <a:pPr marL="0" indent="0">
              <a:buFont typeface="Arial" panose="020B0604020202020204" pitchFamily="34" charset="0"/>
              <a:buNone/>
              <a:defRPr/>
            </a:pPr>
            <a:endParaRPr lang="en-GB" altLang="en-US" sz="2800" dirty="0">
              <a:latin typeface="Arial"/>
              <a:cs typeface="Arial"/>
            </a:endParaRPr>
          </a:p>
          <a:p>
            <a:pPr marL="0" indent="0">
              <a:buFont typeface="Arial" panose="020B0604020202020204" pitchFamily="34" charset="0"/>
              <a:buNone/>
              <a:defRPr/>
            </a:pPr>
            <a:endParaRPr lang="en-GB" altLang="en-US" sz="2800" dirty="0">
              <a:latin typeface="Arial"/>
              <a:cs typeface="Arial"/>
            </a:endParaRPr>
          </a:p>
          <a:p>
            <a:pPr marL="0" indent="0">
              <a:buFont typeface="Arial" panose="020B0604020202020204" pitchFamily="34" charset="0"/>
              <a:buNone/>
              <a:defRPr/>
            </a:pPr>
            <a:endParaRPr lang="en-GB" altLang="en-US" sz="2800" dirty="0">
              <a:latin typeface="Arial"/>
              <a:cs typeface="Arial"/>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13</a:t>
            </a:fld>
            <a:endParaRPr lang="en-GB" altLang="en-US" sz="1200">
              <a:solidFill>
                <a:srgbClr val="898989"/>
              </a:solidFill>
              <a:latin typeface="Calibri" panose="020F050202020403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3AD0C4-0049-7448-E8F3-6338A6917DB4}"/>
              </a:ext>
            </a:extLst>
          </p:cNvPr>
          <p:cNvSpPr>
            <a:spLocks noGrp="1"/>
          </p:cNvSpPr>
          <p:nvPr>
            <p:ph type="dt" sz="half" idx="10"/>
          </p:nvPr>
        </p:nvSpPr>
        <p:spPr/>
        <p:txBody>
          <a:bodyPr/>
          <a:lstStyle/>
          <a:p>
            <a:pPr>
              <a:defRPr/>
            </a:pPr>
            <a:fld id="{8E12784E-0867-4A6F-89D2-D0F62A3AC4E3}" type="datetime1">
              <a:rPr lang="en-GB" smtClean="0"/>
              <a:pPr>
                <a:defRPr/>
              </a:pPr>
              <a:t>05/06/2025</a:t>
            </a:fld>
            <a:endParaRPr lang="en-GB"/>
          </a:p>
        </p:txBody>
      </p:sp>
      <p:sp>
        <p:nvSpPr>
          <p:cNvPr id="5" name="Title 1">
            <a:extLst>
              <a:ext uri="{FF2B5EF4-FFF2-40B4-BE49-F238E27FC236}">
                <a16:creationId xmlns:a16="http://schemas.microsoft.com/office/drawing/2014/main" id="{8F7F2CAD-E6D3-83BD-359D-A1EFAB12EB5B}"/>
              </a:ext>
            </a:extLst>
          </p:cNvPr>
          <p:cNvSpPr txBox="1">
            <a:spLocks/>
          </p:cNvSpPr>
          <p:nvPr/>
        </p:nvSpPr>
        <p:spPr bwMode="auto">
          <a:xfrm>
            <a:off x="768618" y="-171400"/>
            <a:ext cx="787082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pPr>
              <a:defRPr/>
            </a:pPr>
            <a:r>
              <a:rPr lang="en-GB" altLang="en-US" sz="2800" b="1" dirty="0">
                <a:latin typeface="Arial" panose="020B0604020202020204" pitchFamily="34" charset="0"/>
                <a:cs typeface="Arial" panose="020B0604020202020204" pitchFamily="34" charset="0"/>
              </a:rPr>
              <a:t>Module Content</a:t>
            </a:r>
            <a:r>
              <a:rPr lang="en-GB" alt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A0915EAD-2E28-9B84-2D7E-A779855A9532}"/>
              </a:ext>
            </a:extLst>
          </p:cNvPr>
          <p:cNvSpPr txBox="1"/>
          <p:nvPr/>
        </p:nvSpPr>
        <p:spPr>
          <a:xfrm>
            <a:off x="384559" y="620688"/>
            <a:ext cx="8374881" cy="5170646"/>
          </a:xfrm>
          <a:prstGeom prst="rect">
            <a:avLst/>
          </a:prstGeom>
          <a:noFill/>
        </p:spPr>
        <p:txBody>
          <a:bodyPr wrap="square" lIns="91440" tIns="45720" rIns="91440" bIns="45720" rtlCol="0" anchor="t">
            <a:spAutoFit/>
          </a:bodyPr>
          <a:lstStyle/>
          <a:p>
            <a:r>
              <a:rPr lang="en-US" sz="2000" i="1" dirty="0">
                <a:solidFill>
                  <a:srgbClr val="0C1CF7"/>
                </a:solidFill>
                <a:latin typeface="Arial"/>
                <a:cs typeface="Arial"/>
              </a:rPr>
              <a:t>Look at the list below and chat to your partner about which skills you are  the most excited to learn. Are you familiar with any of these skills already? Are there any other academic or employability skills you know about? </a:t>
            </a:r>
            <a:r>
              <a:rPr lang="en-US" sz="2000" b="1" dirty="0">
                <a:latin typeface="Arial"/>
                <a:cs typeface="Arial"/>
              </a:rPr>
              <a:t>On this module, you will learn:</a:t>
            </a:r>
          </a:p>
          <a:p>
            <a:endParaRPr lang="en-US" sz="2000" b="1" dirty="0"/>
          </a:p>
          <a:p>
            <a:pPr marL="342900" indent="-342900">
              <a:buFont typeface="Arial" panose="020B0604020202020204" pitchFamily="34" charset="0"/>
              <a:buChar char="•"/>
            </a:pPr>
            <a:r>
              <a:rPr lang="en-US" sz="2000" dirty="0"/>
              <a:t>What Academic Style is and how to use it</a:t>
            </a:r>
          </a:p>
          <a:p>
            <a:pPr marL="342900" indent="-342900">
              <a:buFont typeface="Arial" panose="020B0604020202020204" pitchFamily="34" charset="0"/>
              <a:buChar char="•"/>
            </a:pPr>
            <a:r>
              <a:rPr lang="en-US" sz="2000" dirty="0"/>
              <a:t>How to structure and write a paragraph which fits within academic style</a:t>
            </a:r>
          </a:p>
          <a:p>
            <a:pPr marL="342900" indent="-342900">
              <a:buFont typeface="Arial" panose="020B0604020202020204" pitchFamily="34" charset="0"/>
              <a:buChar char="•"/>
            </a:pPr>
            <a:r>
              <a:rPr lang="en-US" sz="2000" dirty="0"/>
              <a:t>How to look for a reliable and relevant source, and how to use it in your writing</a:t>
            </a:r>
          </a:p>
          <a:p>
            <a:pPr marL="342900" indent="-342900">
              <a:buFont typeface="Arial" panose="020B0604020202020204" pitchFamily="34" charset="0"/>
              <a:buChar char="•"/>
            </a:pPr>
            <a:r>
              <a:rPr lang="en-US" sz="2000" dirty="0"/>
              <a:t>How to structure and write a report</a:t>
            </a:r>
          </a:p>
          <a:p>
            <a:pPr marL="342900" indent="-342900">
              <a:buFont typeface="Arial" panose="020B0604020202020204" pitchFamily="34" charset="0"/>
              <a:buChar char="•"/>
            </a:pPr>
            <a:r>
              <a:rPr lang="en-US" sz="2000" dirty="0"/>
              <a:t>Presentation skills</a:t>
            </a:r>
          </a:p>
          <a:p>
            <a:pPr marL="342900" indent="-342900">
              <a:buFont typeface="Arial" panose="020B0604020202020204" pitchFamily="34" charset="0"/>
              <a:buChar char="•"/>
            </a:pPr>
            <a:r>
              <a:rPr lang="en-US" sz="2000" dirty="0"/>
              <a:t>CV and Cover Letter tips</a:t>
            </a:r>
          </a:p>
          <a:p>
            <a:endParaRPr lang="en-US" sz="1000" dirty="0"/>
          </a:p>
          <a:p>
            <a:r>
              <a:rPr lang="en-US" sz="2000" dirty="0">
                <a:latin typeface="Arial"/>
                <a:cs typeface="Arial"/>
              </a:rPr>
              <a:t>….and much more! All of these skills will be useful for your studies in Term 2, Term 3, and, if you want to continue, </a:t>
            </a:r>
            <a:r>
              <a:rPr lang="en-US" sz="2000" b="1" dirty="0">
                <a:latin typeface="Arial"/>
                <a:cs typeface="Arial"/>
              </a:rPr>
              <a:t>beyond! </a:t>
            </a:r>
            <a:r>
              <a:rPr lang="en-US" sz="2000" dirty="0">
                <a:latin typeface="Arial"/>
                <a:cs typeface="Arial"/>
              </a:rPr>
              <a:t>They can also help you in your careers!</a:t>
            </a:r>
          </a:p>
        </p:txBody>
      </p:sp>
    </p:spTree>
    <p:extLst>
      <p:ext uri="{BB962C8B-B14F-4D97-AF65-F5344CB8AC3E}">
        <p14:creationId xmlns:p14="http://schemas.microsoft.com/office/powerpoint/2010/main" val="3262528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smtClean="0"/>
              <a:pPr>
                <a:defRPr/>
              </a:pPr>
              <a:t>05/06/2025</a:t>
            </a:fld>
            <a:endParaRPr lang="en-GB"/>
          </a:p>
        </p:txBody>
      </p:sp>
      <p:sp>
        <p:nvSpPr>
          <p:cNvPr id="19459" name="Rectangle 2"/>
          <p:cNvSpPr>
            <a:spLocks noGrp="1"/>
          </p:cNvSpPr>
          <p:nvPr>
            <p:ph type="title"/>
          </p:nvPr>
        </p:nvSpPr>
        <p:spPr>
          <a:xfrm>
            <a:off x="1414570" y="188640"/>
            <a:ext cx="6242485" cy="498875"/>
          </a:xfrm>
        </p:spPr>
        <p:txBody>
          <a:bodyPr/>
          <a:lstStyle/>
          <a:p>
            <a:r>
              <a:rPr lang="en-GB" altLang="en-US" sz="3200" b="1" dirty="0">
                <a:latin typeface="Arial"/>
                <a:cs typeface="Arial"/>
              </a:rPr>
              <a:t>Assignments</a:t>
            </a:r>
            <a:endParaRPr lang="en-US" sz="2800">
              <a:latin typeface="Arial"/>
              <a:cs typeface="Arial"/>
            </a:endParaRPr>
          </a:p>
        </p:txBody>
      </p:sp>
      <p:sp>
        <p:nvSpPr>
          <p:cNvPr id="19460" name="Rectangle 3"/>
          <p:cNvSpPr>
            <a:spLocks noGrp="1"/>
          </p:cNvSpPr>
          <p:nvPr>
            <p:ph type="body" idx="1"/>
          </p:nvPr>
        </p:nvSpPr>
        <p:spPr>
          <a:xfrm>
            <a:off x="214984" y="686917"/>
            <a:ext cx="8641655" cy="3916362"/>
          </a:xfrm>
        </p:spPr>
        <p:txBody>
          <a:bodyPr/>
          <a:lstStyle/>
          <a:p>
            <a:pPr algn="just"/>
            <a:r>
              <a:rPr lang="en-GB" altLang="en-US" sz="1800" dirty="0">
                <a:latin typeface="Arial"/>
                <a:cs typeface="Arial"/>
              </a:rPr>
              <a:t>One Assessment Portfolio made up of </a:t>
            </a:r>
            <a:r>
              <a:rPr lang="en-GB" altLang="en-US" sz="1800" b="1" dirty="0">
                <a:latin typeface="Arial"/>
                <a:cs typeface="Arial"/>
              </a:rPr>
              <a:t>three</a:t>
            </a:r>
            <a:r>
              <a:rPr lang="en-GB" altLang="en-US" sz="1800" dirty="0">
                <a:latin typeface="Arial"/>
                <a:cs typeface="Arial"/>
              </a:rPr>
              <a:t> tasks: </a:t>
            </a:r>
            <a:endParaRPr lang="en-US"/>
          </a:p>
          <a:p>
            <a:r>
              <a:rPr lang="en-GB" altLang="en-US" sz="1800" b="1" dirty="0">
                <a:latin typeface="Arial"/>
                <a:cs typeface="Arial"/>
              </a:rPr>
              <a:t>Task 1</a:t>
            </a:r>
            <a:r>
              <a:rPr lang="en-GB" altLang="en-US" sz="1800" dirty="0">
                <a:latin typeface="Arial"/>
                <a:cs typeface="Arial"/>
              </a:rPr>
              <a:t>: </a:t>
            </a:r>
            <a:r>
              <a:rPr lang="en-GB" sz="1800" dirty="0">
                <a:latin typeface="Arial"/>
                <a:ea typeface="+mn-lt"/>
                <a:cs typeface="Arial"/>
              </a:rPr>
              <a:t>Individual Video (5 minutes): 50% of the final mark. A video to be recorded IN CLASS </a:t>
            </a:r>
            <a:r>
              <a:rPr lang="en-GB" sz="1800" b="1" dirty="0">
                <a:solidFill>
                  <a:srgbClr val="C00000"/>
                </a:solidFill>
                <a:latin typeface="Arial"/>
                <a:ea typeface="+mn-lt"/>
                <a:cs typeface="Arial"/>
              </a:rPr>
              <a:t>(Week 7) </a:t>
            </a:r>
            <a:r>
              <a:rPr lang="en-GB" sz="1800" dirty="0">
                <a:latin typeface="Arial"/>
                <a:ea typeface="+mn-lt"/>
                <a:cs typeface="Arial"/>
              </a:rPr>
              <a:t>in which you analyse your employability skills in relation to your intended career </a:t>
            </a:r>
            <a:endParaRPr lang="en-GB" sz="1800">
              <a:latin typeface="Arial"/>
              <a:cs typeface="Arial"/>
            </a:endParaRPr>
          </a:p>
          <a:p>
            <a:r>
              <a:rPr lang="en-GB" sz="1800" b="1" dirty="0">
                <a:latin typeface="Arial"/>
                <a:ea typeface="+mn-lt"/>
                <a:cs typeface="Arial"/>
              </a:rPr>
              <a:t>Task 2 (Part A)</a:t>
            </a:r>
            <a:r>
              <a:rPr lang="en-GB" sz="1800" dirty="0">
                <a:latin typeface="Arial"/>
                <a:ea typeface="+mn-lt"/>
                <a:cs typeface="Arial"/>
              </a:rPr>
              <a:t>: Reflective Report (600 words): 20% of the final mark. An appropriately structured reflective report where you reflect on the Individual video you delivered in Week 7. </a:t>
            </a:r>
            <a:r>
              <a:rPr lang="en-GB" sz="1800" b="1" dirty="0">
                <a:solidFill>
                  <a:srgbClr val="C00000"/>
                </a:solidFill>
                <a:latin typeface="Arial"/>
                <a:ea typeface="+mn-lt"/>
                <a:cs typeface="Arial"/>
              </a:rPr>
              <a:t>Due Week 11, Friday, 22nd August </a:t>
            </a:r>
            <a:endParaRPr lang="en-GB" sz="1800" b="1">
              <a:solidFill>
                <a:srgbClr val="C00000"/>
              </a:solidFill>
              <a:latin typeface="Arial"/>
              <a:cs typeface="Arial"/>
            </a:endParaRPr>
          </a:p>
          <a:p>
            <a:r>
              <a:rPr lang="en-GB" sz="1800" b="1" dirty="0">
                <a:latin typeface="Arial"/>
                <a:ea typeface="+mn-lt"/>
                <a:cs typeface="+mn-lt"/>
              </a:rPr>
              <a:t>Task 2 (Part B):</a:t>
            </a:r>
            <a:r>
              <a:rPr lang="en-GB" sz="1800" dirty="0">
                <a:latin typeface="Arial"/>
                <a:ea typeface="+mn-lt"/>
                <a:cs typeface="+mn-lt"/>
              </a:rPr>
              <a:t> Written Report (600 words): 20% of the final mark . An appropriately structured academic report where you explain the importance of one topic from two choices for future professional success. </a:t>
            </a:r>
            <a:r>
              <a:rPr lang="en-GB" sz="1800" b="1" dirty="0">
                <a:solidFill>
                  <a:srgbClr val="C00000"/>
                </a:solidFill>
                <a:latin typeface="Arial"/>
                <a:ea typeface="+mn-lt"/>
                <a:cs typeface="Arial"/>
              </a:rPr>
              <a:t>Due Week 11, Friday, 22nd August </a:t>
            </a:r>
            <a:endParaRPr lang="en-GB" sz="1800" dirty="0">
              <a:latin typeface="Arial"/>
              <a:ea typeface="+mn-lt"/>
              <a:cs typeface="Arial"/>
            </a:endParaRPr>
          </a:p>
          <a:p>
            <a:r>
              <a:rPr lang="en-GB" sz="1800" b="1" dirty="0">
                <a:latin typeface="Arial"/>
                <a:ea typeface="+mn-lt"/>
                <a:cs typeface="+mn-lt"/>
              </a:rPr>
              <a:t>Task 2 (Part C):</a:t>
            </a:r>
            <a:r>
              <a:rPr lang="en-GB" sz="1800" dirty="0">
                <a:latin typeface="Arial"/>
                <a:ea typeface="+mn-lt"/>
                <a:cs typeface="+mn-lt"/>
              </a:rPr>
              <a:t> Class Activities: 10% of the final mark. You will be provided with 4 assessed class activities in class in different weeks throughout the term. You need to choose any two class activities (out of the four) and submit them along with Task 2 Part A &amp; B. </a:t>
            </a:r>
            <a:r>
              <a:rPr lang="en-GB" sz="1800" b="1" dirty="0">
                <a:solidFill>
                  <a:srgbClr val="C00000"/>
                </a:solidFill>
                <a:latin typeface="Arial"/>
                <a:ea typeface="+mn-lt"/>
                <a:cs typeface="Arial"/>
              </a:rPr>
              <a:t>Due Week 11, Friday, 22nd August</a:t>
            </a:r>
            <a:endParaRPr lang="en-GB" sz="1800" dirty="0">
              <a:latin typeface="Arial"/>
              <a:cs typeface="Arial"/>
            </a:endParaRPr>
          </a:p>
          <a:p>
            <a:r>
              <a:rPr lang="en-GB" altLang="en-US" sz="1800" dirty="0">
                <a:latin typeface="Arial"/>
                <a:cs typeface="Arial"/>
              </a:rPr>
              <a:t>Details will be discussed in the following weeks. For now, please do not worry about the finer points!</a:t>
            </a:r>
            <a:endParaRPr lang="en-GB" sz="1800" dirty="0">
              <a:latin typeface="Arial"/>
              <a:cs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4280-588E-4BA8-8C9A-7484E12EC65F}"/>
              </a:ext>
            </a:extLst>
          </p:cNvPr>
          <p:cNvSpPr>
            <a:spLocks noGrp="1"/>
          </p:cNvSpPr>
          <p:nvPr>
            <p:ph type="title"/>
          </p:nvPr>
        </p:nvSpPr>
        <p:spPr/>
        <p:txBody>
          <a:bodyPr/>
          <a:lstStyle/>
          <a:p>
            <a:r>
              <a:rPr lang="en-US" sz="3200" b="1" dirty="0"/>
              <a:t>Hopefully this is you in a year’s time!</a:t>
            </a:r>
            <a:endParaRPr lang="en-GB" sz="3200" b="1" dirty="0"/>
          </a:p>
        </p:txBody>
      </p:sp>
      <p:sp>
        <p:nvSpPr>
          <p:cNvPr id="4" name="Date Placeholder 3">
            <a:extLst>
              <a:ext uri="{FF2B5EF4-FFF2-40B4-BE49-F238E27FC236}">
                <a16:creationId xmlns:a16="http://schemas.microsoft.com/office/drawing/2014/main" id="{708AE021-2BEB-48D8-ACA2-A8B001BC9D31}"/>
              </a:ext>
            </a:extLst>
          </p:cNvPr>
          <p:cNvSpPr>
            <a:spLocks noGrp="1"/>
          </p:cNvSpPr>
          <p:nvPr>
            <p:ph type="dt" sz="half" idx="10"/>
          </p:nvPr>
        </p:nvSpPr>
        <p:spPr/>
        <p:txBody>
          <a:bodyPr/>
          <a:lstStyle/>
          <a:p>
            <a:pPr>
              <a:defRPr/>
            </a:pPr>
            <a:fld id="{CDF502AA-C8CB-4132-B592-CA60B7C38ACE}" type="datetime1">
              <a:rPr lang="en-GB" smtClean="0"/>
              <a:pPr>
                <a:defRPr/>
              </a:pPr>
              <a:t>05/06/2025</a:t>
            </a:fld>
            <a:endParaRPr lang="en-GB"/>
          </a:p>
        </p:txBody>
      </p:sp>
      <p:pic>
        <p:nvPicPr>
          <p:cNvPr id="5" name="Picture 2" descr="E:\WORK\01 - TSD\ads\photos of students\8616251744_1708243a8b_z.jpg">
            <a:extLst>
              <a:ext uri="{FF2B5EF4-FFF2-40B4-BE49-F238E27FC236}">
                <a16:creationId xmlns:a16="http://schemas.microsoft.com/office/drawing/2014/main" id="{AD46D274-CCB8-49C3-B534-345180045F7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17638"/>
            <a:ext cx="5869958" cy="3916363"/>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54568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150</TotalTime>
  <Words>869</Words>
  <Application>Microsoft Office PowerPoint</Application>
  <PresentationFormat>On-screen Show (4:3)</PresentationFormat>
  <Paragraphs>108</Paragraphs>
  <Slides>16</Slides>
  <Notes>5</Notes>
  <HiddenSlides>0</HiddenSlides>
  <MMClips>0</MMClips>
  <ScaleCrop>false</ScaleCrop>
  <HeadingPairs>
    <vt:vector size="4" baseType="variant">
      <vt:variant>
        <vt:lpstr>Theme</vt:lpstr>
      </vt:variant>
      <vt:variant>
        <vt:i4>4</vt:i4>
      </vt:variant>
      <vt:variant>
        <vt:lpstr>Slide Titles</vt:lpstr>
      </vt:variant>
      <vt:variant>
        <vt:i4>16</vt:i4>
      </vt:variant>
    </vt:vector>
  </HeadingPairs>
  <TitlesOfParts>
    <vt:vector size="20" baseType="lpstr">
      <vt:lpstr>1_20140311PresentationUWTSDTemplate</vt:lpstr>
      <vt:lpstr>20140311PresentationUWTSDTemplate</vt:lpstr>
      <vt:lpstr>2_20140311PresentationUWTSDTemplate</vt:lpstr>
      <vt:lpstr>3_20140311PresentationUWTSDTemplate</vt:lpstr>
      <vt:lpstr> LCHS4001 Academic and Employability Skills (ACE)  </vt:lpstr>
      <vt:lpstr>PowerPoint Presentation</vt:lpstr>
      <vt:lpstr>Activity 1</vt:lpstr>
      <vt:lpstr>Activity 2    </vt:lpstr>
      <vt:lpstr>Rules and General Housekeeping</vt:lpstr>
      <vt:lpstr>Punctuality and attendance</vt:lpstr>
      <vt:lpstr>Student Engagement Requirements</vt:lpstr>
      <vt:lpstr>Student Engagement Policy</vt:lpstr>
      <vt:lpstr>Rules and General Housekeeping</vt:lpstr>
      <vt:lpstr>Student Success</vt:lpstr>
      <vt:lpstr>Independent Learning</vt:lpstr>
      <vt:lpstr>LEARNING AND TEACHING STRATEGIES</vt:lpstr>
      <vt:lpstr>Module Aims </vt:lpstr>
      <vt:lpstr>PowerPoint Presentation</vt:lpstr>
      <vt:lpstr>Assignments</vt:lpstr>
      <vt:lpstr>Hopefully this is you in a year’s time!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521</cp:revision>
  <dcterms:created xsi:type="dcterms:W3CDTF">2012-10-20T16:04:33Z</dcterms:created>
  <dcterms:modified xsi:type="dcterms:W3CDTF">2025-06-05T15:45:28Z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2024-05-17T13:13:04Z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46e0f790-a7d1-40a9-a70e-e3d967950c8e</vt:lpwstr>
  </property>
  <property fmtid="{D5CDD505-2E9C-101B-9397-08002B2CF9AE}" pid="8" name="MSIP_Label_9762d7e7-4474-4a67-9ef6-3d4dc52b0ea7_ContentBits">
    <vt:lpwstr>0</vt:lpwstr>
  </property>
</Properties>
</file>