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053" r:id="rId1"/>
  </p:sldMasterIdLst>
  <p:notesMasterIdLst>
    <p:notesMasterId r:id="rId13"/>
  </p:notesMasterIdLst>
  <p:sldIdLst>
    <p:sldId id="270" r:id="rId2"/>
    <p:sldId id="271" r:id="rId3"/>
    <p:sldId id="272" r:id="rId4"/>
    <p:sldId id="273" r:id="rId5"/>
    <p:sldId id="274" r:id="rId6"/>
    <p:sldId id="275" r:id="rId7"/>
    <p:sldId id="276" r:id="rId8"/>
    <p:sldId id="277" r:id="rId9"/>
    <p:sldId id="278" r:id="rId10"/>
    <p:sldId id="279" r:id="rId11"/>
    <p:sldId id="280" r:id="rId12"/>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546" autoAdjust="0"/>
  </p:normalViewPr>
  <p:slideViewPr>
    <p:cSldViewPr snapToGrid="0">
      <p:cViewPr varScale="1">
        <p:scale>
          <a:sx n="56" d="100"/>
          <a:sy n="56" d="100"/>
        </p:scale>
        <p:origin x="1272" y="78"/>
      </p:cViewPr>
      <p:guideLst/>
    </p:cSldViewPr>
  </p:slideViewPr>
  <p:notesTextViewPr>
    <p:cViewPr>
      <p:scale>
        <a:sx n="1" d="1"/>
        <a:sy n="1" d="1"/>
      </p:scale>
      <p:origin x="0" y="0"/>
    </p:cViewPr>
  </p:notesTextViewPr>
  <p:notesViewPr>
    <p:cSldViewPr snapToGrid="0">
      <p:cViewPr varScale="1">
        <p:scale>
          <a:sx n="71" d="100"/>
          <a:sy n="71" d="100"/>
        </p:scale>
        <p:origin x="207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D066B1-EE97-41BF-97D7-CABA9839CB03}"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96E2A20E-2ED3-489A-9DCE-4011FF9A71AA}">
      <dgm:prSet phldrT="[Text]"/>
      <dgm:spPr/>
      <dgm:t>
        <a:bodyPr/>
        <a:lstStyle/>
        <a:p>
          <a:r>
            <a:rPr lang="en-GB" b="1" dirty="0"/>
            <a:t>Venue Availability</a:t>
          </a:r>
          <a:endParaRPr lang="en-GB" dirty="0"/>
        </a:p>
      </dgm:t>
    </dgm:pt>
    <dgm:pt modelId="{78D20FA1-D7C9-402F-97CC-F8E89C1D7D6F}" type="parTrans" cxnId="{94E77254-96DB-4163-B3FB-F16719F9394E}">
      <dgm:prSet/>
      <dgm:spPr/>
      <dgm:t>
        <a:bodyPr/>
        <a:lstStyle/>
        <a:p>
          <a:endParaRPr lang="en-GB"/>
        </a:p>
      </dgm:t>
    </dgm:pt>
    <dgm:pt modelId="{F1A996E2-2D08-4386-A76B-6E6760906B45}" type="sibTrans" cxnId="{94E77254-96DB-4163-B3FB-F16719F9394E}">
      <dgm:prSet/>
      <dgm:spPr/>
      <dgm:t>
        <a:bodyPr/>
        <a:lstStyle/>
        <a:p>
          <a:endParaRPr lang="en-GB"/>
        </a:p>
      </dgm:t>
    </dgm:pt>
    <dgm:pt modelId="{39FCC01A-12BA-467A-9AFE-74D2DA4C130B}">
      <dgm:prSet phldrT="[Text]"/>
      <dgm:spPr/>
      <dgm:t>
        <a:bodyPr/>
        <a:lstStyle/>
        <a:p>
          <a:r>
            <a:rPr lang="en-GB" dirty="0"/>
            <a:t>Hilton Newcastle Gateshead offers ample indoor and outdoor space for huge events, including food booths and workshops (Lafferty, 2024).</a:t>
          </a:r>
        </a:p>
      </dgm:t>
    </dgm:pt>
    <dgm:pt modelId="{A55C0C78-7476-497A-A9CE-3D8A679B9ECE}" type="parTrans" cxnId="{B17EDA3D-2E3A-4180-ACBF-0931D56F2E5D}">
      <dgm:prSet/>
      <dgm:spPr/>
      <dgm:t>
        <a:bodyPr/>
        <a:lstStyle/>
        <a:p>
          <a:endParaRPr lang="en-GB"/>
        </a:p>
      </dgm:t>
    </dgm:pt>
    <dgm:pt modelId="{63048C92-06AF-4499-9627-AA4E23B6B543}" type="sibTrans" cxnId="{B17EDA3D-2E3A-4180-ACBF-0931D56F2E5D}">
      <dgm:prSet/>
      <dgm:spPr/>
      <dgm:t>
        <a:bodyPr/>
        <a:lstStyle/>
        <a:p>
          <a:endParaRPr lang="en-GB"/>
        </a:p>
      </dgm:t>
    </dgm:pt>
    <dgm:pt modelId="{42848AF7-2A6F-4670-8477-C21B3E9EE556}">
      <dgm:prSet phldrT="[Text]"/>
      <dgm:spPr/>
      <dgm:t>
        <a:bodyPr/>
        <a:lstStyle/>
        <a:p>
          <a:r>
            <a:rPr lang="en-GB" b="1" dirty="0"/>
            <a:t>Suitability of Venue</a:t>
          </a:r>
          <a:endParaRPr lang="en-GB" dirty="0"/>
        </a:p>
      </dgm:t>
    </dgm:pt>
    <dgm:pt modelId="{3BF82FD3-BDD9-4D7A-A4AF-4C0190963AD9}" type="parTrans" cxnId="{9C3FBDDB-9464-4450-922B-A5C6F48EDA43}">
      <dgm:prSet/>
      <dgm:spPr/>
      <dgm:t>
        <a:bodyPr/>
        <a:lstStyle/>
        <a:p>
          <a:endParaRPr lang="en-GB"/>
        </a:p>
      </dgm:t>
    </dgm:pt>
    <dgm:pt modelId="{3B8FD6BB-AF3F-4114-AFDF-6BC48A3433C5}" type="sibTrans" cxnId="{9C3FBDDB-9464-4450-922B-A5C6F48EDA43}">
      <dgm:prSet/>
      <dgm:spPr/>
      <dgm:t>
        <a:bodyPr/>
        <a:lstStyle/>
        <a:p>
          <a:endParaRPr lang="en-GB"/>
        </a:p>
      </dgm:t>
    </dgm:pt>
    <dgm:pt modelId="{10CDCA80-B010-444F-A778-778FD41DEAD5}">
      <dgm:prSet phldrT="[Text]"/>
      <dgm:spPr/>
      <dgm:t>
        <a:bodyPr/>
        <a:lstStyle/>
        <a:p>
          <a:r>
            <a:rPr lang="en-GB" dirty="0"/>
            <a:t>The Hilton is a recognised venue with experience in hosting international events </a:t>
          </a:r>
          <a:r>
            <a:rPr lang="en-US" dirty="0"/>
            <a:t>(Wickham, Donnelly and French, 2020)</a:t>
          </a:r>
          <a:r>
            <a:rPr lang="en-GB" dirty="0"/>
            <a:t>. </a:t>
          </a:r>
        </a:p>
      </dgm:t>
    </dgm:pt>
    <dgm:pt modelId="{25B88583-0612-4C11-9E18-A758B08AA233}" type="parTrans" cxnId="{D51A8229-1149-4E4A-A7F2-F911299C24EA}">
      <dgm:prSet/>
      <dgm:spPr/>
      <dgm:t>
        <a:bodyPr/>
        <a:lstStyle/>
        <a:p>
          <a:endParaRPr lang="en-GB"/>
        </a:p>
      </dgm:t>
    </dgm:pt>
    <dgm:pt modelId="{717D179D-4575-4731-AF05-92C871AF9D8F}" type="sibTrans" cxnId="{D51A8229-1149-4E4A-A7F2-F911299C24EA}">
      <dgm:prSet/>
      <dgm:spPr/>
      <dgm:t>
        <a:bodyPr/>
        <a:lstStyle/>
        <a:p>
          <a:endParaRPr lang="en-GB"/>
        </a:p>
      </dgm:t>
    </dgm:pt>
    <dgm:pt modelId="{AE9D8786-0BE1-4BEA-ADE4-A3A304025184}">
      <dgm:prSet phldrT="[Text]"/>
      <dgm:spPr/>
      <dgm:t>
        <a:bodyPr/>
        <a:lstStyle/>
        <a:p>
          <a:r>
            <a:rPr lang="en-GB" dirty="0"/>
            <a:t>The proximity to major transit hubs makes it accessible to international passengers</a:t>
          </a:r>
        </a:p>
      </dgm:t>
    </dgm:pt>
    <dgm:pt modelId="{EC969B70-6D25-437C-8F4A-E0093C4A413D}" type="parTrans" cxnId="{C614D92B-477F-4B56-A2BC-6AC34AEAFCD1}">
      <dgm:prSet/>
      <dgm:spPr/>
      <dgm:t>
        <a:bodyPr/>
        <a:lstStyle/>
        <a:p>
          <a:endParaRPr lang="en-GB"/>
        </a:p>
      </dgm:t>
    </dgm:pt>
    <dgm:pt modelId="{33B8716C-B642-402F-BD7D-8D033ABF5247}" type="sibTrans" cxnId="{C614D92B-477F-4B56-A2BC-6AC34AEAFCD1}">
      <dgm:prSet/>
      <dgm:spPr/>
      <dgm:t>
        <a:bodyPr/>
        <a:lstStyle/>
        <a:p>
          <a:endParaRPr lang="en-GB"/>
        </a:p>
      </dgm:t>
    </dgm:pt>
    <dgm:pt modelId="{2BF41106-F2EE-4D81-A7B8-FC9E33B5EA6F}" type="pres">
      <dgm:prSet presAssocID="{CCD066B1-EE97-41BF-97D7-CABA9839CB03}" presName="Name0" presStyleCnt="0">
        <dgm:presLayoutVars>
          <dgm:dir/>
          <dgm:animLvl val="lvl"/>
          <dgm:resizeHandles val="exact"/>
        </dgm:presLayoutVars>
      </dgm:prSet>
      <dgm:spPr/>
    </dgm:pt>
    <dgm:pt modelId="{87726CAB-A2F4-4910-88CA-D241A9745B5B}" type="pres">
      <dgm:prSet presAssocID="{42848AF7-2A6F-4670-8477-C21B3E9EE556}" presName="boxAndChildren" presStyleCnt="0"/>
      <dgm:spPr/>
    </dgm:pt>
    <dgm:pt modelId="{BF1DB1EF-988A-413C-B5E0-8FC894EB522F}" type="pres">
      <dgm:prSet presAssocID="{42848AF7-2A6F-4670-8477-C21B3E9EE556}" presName="parentTextBox" presStyleLbl="node1" presStyleIdx="0" presStyleCnt="2"/>
      <dgm:spPr/>
    </dgm:pt>
    <dgm:pt modelId="{410BAC1B-C761-4869-8635-857A52D6E78F}" type="pres">
      <dgm:prSet presAssocID="{42848AF7-2A6F-4670-8477-C21B3E9EE556}" presName="entireBox" presStyleLbl="node1" presStyleIdx="0" presStyleCnt="2"/>
      <dgm:spPr/>
    </dgm:pt>
    <dgm:pt modelId="{6AB68C3B-791B-48F9-9963-6374D143ABF6}" type="pres">
      <dgm:prSet presAssocID="{42848AF7-2A6F-4670-8477-C21B3E9EE556}" presName="descendantBox" presStyleCnt="0"/>
      <dgm:spPr/>
    </dgm:pt>
    <dgm:pt modelId="{89328C71-8958-46F3-A56D-4ECBC1C1C6F3}" type="pres">
      <dgm:prSet presAssocID="{10CDCA80-B010-444F-A778-778FD41DEAD5}" presName="childTextBox" presStyleLbl="fgAccFollowNode1" presStyleIdx="0" presStyleCnt="3">
        <dgm:presLayoutVars>
          <dgm:bulletEnabled val="1"/>
        </dgm:presLayoutVars>
      </dgm:prSet>
      <dgm:spPr/>
    </dgm:pt>
    <dgm:pt modelId="{8D30186D-FF26-4669-8E8D-D67B47DC8A56}" type="pres">
      <dgm:prSet presAssocID="{AE9D8786-0BE1-4BEA-ADE4-A3A304025184}" presName="childTextBox" presStyleLbl="fgAccFollowNode1" presStyleIdx="1" presStyleCnt="3">
        <dgm:presLayoutVars>
          <dgm:bulletEnabled val="1"/>
        </dgm:presLayoutVars>
      </dgm:prSet>
      <dgm:spPr/>
    </dgm:pt>
    <dgm:pt modelId="{9106168C-6207-471B-AC13-0000ED453DCD}" type="pres">
      <dgm:prSet presAssocID="{F1A996E2-2D08-4386-A76B-6E6760906B45}" presName="sp" presStyleCnt="0"/>
      <dgm:spPr/>
    </dgm:pt>
    <dgm:pt modelId="{50592727-34EC-44A5-8E8B-AFBCDB78C3C0}" type="pres">
      <dgm:prSet presAssocID="{96E2A20E-2ED3-489A-9DCE-4011FF9A71AA}" presName="arrowAndChildren" presStyleCnt="0"/>
      <dgm:spPr/>
    </dgm:pt>
    <dgm:pt modelId="{21C8DF92-BF2F-43DF-B3BB-688C7F08D46C}" type="pres">
      <dgm:prSet presAssocID="{96E2A20E-2ED3-489A-9DCE-4011FF9A71AA}" presName="parentTextArrow" presStyleLbl="node1" presStyleIdx="0" presStyleCnt="2"/>
      <dgm:spPr/>
    </dgm:pt>
    <dgm:pt modelId="{5E85F0DB-CE31-4E6B-9F08-7B6BDD82D191}" type="pres">
      <dgm:prSet presAssocID="{96E2A20E-2ED3-489A-9DCE-4011FF9A71AA}" presName="arrow" presStyleLbl="node1" presStyleIdx="1" presStyleCnt="2"/>
      <dgm:spPr/>
    </dgm:pt>
    <dgm:pt modelId="{FED29077-94DC-44AA-901B-53ED13809E39}" type="pres">
      <dgm:prSet presAssocID="{96E2A20E-2ED3-489A-9DCE-4011FF9A71AA}" presName="descendantArrow" presStyleCnt="0"/>
      <dgm:spPr/>
    </dgm:pt>
    <dgm:pt modelId="{0D626240-1FFD-4E44-ACE0-FFB0C9587819}" type="pres">
      <dgm:prSet presAssocID="{39FCC01A-12BA-467A-9AFE-74D2DA4C130B}" presName="childTextArrow" presStyleLbl="fgAccFollowNode1" presStyleIdx="2" presStyleCnt="3">
        <dgm:presLayoutVars>
          <dgm:bulletEnabled val="1"/>
        </dgm:presLayoutVars>
      </dgm:prSet>
      <dgm:spPr/>
    </dgm:pt>
  </dgm:ptLst>
  <dgm:cxnLst>
    <dgm:cxn modelId="{9BD00A0A-9803-48F1-90DA-9FFE49487DED}" type="presOf" srcId="{96E2A20E-2ED3-489A-9DCE-4011FF9A71AA}" destId="{21C8DF92-BF2F-43DF-B3BB-688C7F08D46C}" srcOrd="0" destOrd="0" presId="urn:microsoft.com/office/officeart/2005/8/layout/process4"/>
    <dgm:cxn modelId="{D51A8229-1149-4E4A-A7F2-F911299C24EA}" srcId="{42848AF7-2A6F-4670-8477-C21B3E9EE556}" destId="{10CDCA80-B010-444F-A778-778FD41DEAD5}" srcOrd="0" destOrd="0" parTransId="{25B88583-0612-4C11-9E18-A758B08AA233}" sibTransId="{717D179D-4575-4731-AF05-92C871AF9D8F}"/>
    <dgm:cxn modelId="{0FD5D82A-8A42-42DB-82EA-4266F64BAC97}" type="presOf" srcId="{42848AF7-2A6F-4670-8477-C21B3E9EE556}" destId="{410BAC1B-C761-4869-8635-857A52D6E78F}" srcOrd="1" destOrd="0" presId="urn:microsoft.com/office/officeart/2005/8/layout/process4"/>
    <dgm:cxn modelId="{C614D92B-477F-4B56-A2BC-6AC34AEAFCD1}" srcId="{42848AF7-2A6F-4670-8477-C21B3E9EE556}" destId="{AE9D8786-0BE1-4BEA-ADE4-A3A304025184}" srcOrd="1" destOrd="0" parTransId="{EC969B70-6D25-437C-8F4A-E0093C4A413D}" sibTransId="{33B8716C-B642-402F-BD7D-8D033ABF5247}"/>
    <dgm:cxn modelId="{7122BF33-B0E0-4CE1-9E67-E0DC682B873E}" type="presOf" srcId="{96E2A20E-2ED3-489A-9DCE-4011FF9A71AA}" destId="{5E85F0DB-CE31-4E6B-9F08-7B6BDD82D191}" srcOrd="1" destOrd="0" presId="urn:microsoft.com/office/officeart/2005/8/layout/process4"/>
    <dgm:cxn modelId="{B17EDA3D-2E3A-4180-ACBF-0931D56F2E5D}" srcId="{96E2A20E-2ED3-489A-9DCE-4011FF9A71AA}" destId="{39FCC01A-12BA-467A-9AFE-74D2DA4C130B}" srcOrd="0" destOrd="0" parTransId="{A55C0C78-7476-497A-A9CE-3D8A679B9ECE}" sibTransId="{63048C92-06AF-4499-9627-AA4E23B6B543}"/>
    <dgm:cxn modelId="{96BB864E-E4D9-4CAC-988D-581C2FBC1319}" type="presOf" srcId="{10CDCA80-B010-444F-A778-778FD41DEAD5}" destId="{89328C71-8958-46F3-A56D-4ECBC1C1C6F3}" srcOrd="0" destOrd="0" presId="urn:microsoft.com/office/officeart/2005/8/layout/process4"/>
    <dgm:cxn modelId="{F1896D54-CFA8-43EE-B0AC-B06B8ED51BE8}" type="presOf" srcId="{AE9D8786-0BE1-4BEA-ADE4-A3A304025184}" destId="{8D30186D-FF26-4669-8E8D-D67B47DC8A56}" srcOrd="0" destOrd="0" presId="urn:microsoft.com/office/officeart/2005/8/layout/process4"/>
    <dgm:cxn modelId="{94E77254-96DB-4163-B3FB-F16719F9394E}" srcId="{CCD066B1-EE97-41BF-97D7-CABA9839CB03}" destId="{96E2A20E-2ED3-489A-9DCE-4011FF9A71AA}" srcOrd="0" destOrd="0" parTransId="{78D20FA1-D7C9-402F-97CC-F8E89C1D7D6F}" sibTransId="{F1A996E2-2D08-4386-A76B-6E6760906B45}"/>
    <dgm:cxn modelId="{EB0587BA-4042-4D89-B7AA-3FB96544E164}" type="presOf" srcId="{39FCC01A-12BA-467A-9AFE-74D2DA4C130B}" destId="{0D626240-1FFD-4E44-ACE0-FFB0C9587819}" srcOrd="0" destOrd="0" presId="urn:microsoft.com/office/officeart/2005/8/layout/process4"/>
    <dgm:cxn modelId="{E50E85C3-F288-46F2-8E3A-43D5D790EC1D}" type="presOf" srcId="{CCD066B1-EE97-41BF-97D7-CABA9839CB03}" destId="{2BF41106-F2EE-4D81-A7B8-FC9E33B5EA6F}" srcOrd="0" destOrd="0" presId="urn:microsoft.com/office/officeart/2005/8/layout/process4"/>
    <dgm:cxn modelId="{9C3FBDDB-9464-4450-922B-A5C6F48EDA43}" srcId="{CCD066B1-EE97-41BF-97D7-CABA9839CB03}" destId="{42848AF7-2A6F-4670-8477-C21B3E9EE556}" srcOrd="1" destOrd="0" parTransId="{3BF82FD3-BDD9-4D7A-A4AF-4C0190963AD9}" sibTransId="{3B8FD6BB-AF3F-4114-AFDF-6BC48A3433C5}"/>
    <dgm:cxn modelId="{9028E7ED-70BA-4B8C-8352-F89AD848D198}" type="presOf" srcId="{42848AF7-2A6F-4670-8477-C21B3E9EE556}" destId="{BF1DB1EF-988A-413C-B5E0-8FC894EB522F}" srcOrd="0" destOrd="0" presId="urn:microsoft.com/office/officeart/2005/8/layout/process4"/>
    <dgm:cxn modelId="{4770B292-1221-46B5-8E72-81C801C13BD5}" type="presParOf" srcId="{2BF41106-F2EE-4D81-A7B8-FC9E33B5EA6F}" destId="{87726CAB-A2F4-4910-88CA-D241A9745B5B}" srcOrd="0" destOrd="0" presId="urn:microsoft.com/office/officeart/2005/8/layout/process4"/>
    <dgm:cxn modelId="{D05AD0F4-7725-46B8-B6A4-D802AC8AE4C9}" type="presParOf" srcId="{87726CAB-A2F4-4910-88CA-D241A9745B5B}" destId="{BF1DB1EF-988A-413C-B5E0-8FC894EB522F}" srcOrd="0" destOrd="0" presId="urn:microsoft.com/office/officeart/2005/8/layout/process4"/>
    <dgm:cxn modelId="{BFF37288-59B1-41D5-8789-28ABF123B667}" type="presParOf" srcId="{87726CAB-A2F4-4910-88CA-D241A9745B5B}" destId="{410BAC1B-C761-4869-8635-857A52D6E78F}" srcOrd="1" destOrd="0" presId="urn:microsoft.com/office/officeart/2005/8/layout/process4"/>
    <dgm:cxn modelId="{ED53AFBB-E1AC-4CDA-8D4C-BED1794637CF}" type="presParOf" srcId="{87726CAB-A2F4-4910-88CA-D241A9745B5B}" destId="{6AB68C3B-791B-48F9-9963-6374D143ABF6}" srcOrd="2" destOrd="0" presId="urn:microsoft.com/office/officeart/2005/8/layout/process4"/>
    <dgm:cxn modelId="{27E9D272-5466-4CAF-A90A-2C320676EF27}" type="presParOf" srcId="{6AB68C3B-791B-48F9-9963-6374D143ABF6}" destId="{89328C71-8958-46F3-A56D-4ECBC1C1C6F3}" srcOrd="0" destOrd="0" presId="urn:microsoft.com/office/officeart/2005/8/layout/process4"/>
    <dgm:cxn modelId="{BA69DCFE-E4D2-4D8C-8253-03C8619AD835}" type="presParOf" srcId="{6AB68C3B-791B-48F9-9963-6374D143ABF6}" destId="{8D30186D-FF26-4669-8E8D-D67B47DC8A56}" srcOrd="1" destOrd="0" presId="urn:microsoft.com/office/officeart/2005/8/layout/process4"/>
    <dgm:cxn modelId="{9730F9D4-452E-4ADF-86ED-58699989CA08}" type="presParOf" srcId="{2BF41106-F2EE-4D81-A7B8-FC9E33B5EA6F}" destId="{9106168C-6207-471B-AC13-0000ED453DCD}" srcOrd="1" destOrd="0" presId="urn:microsoft.com/office/officeart/2005/8/layout/process4"/>
    <dgm:cxn modelId="{00DB0073-CF67-436F-8A15-59F44DFE6B0E}" type="presParOf" srcId="{2BF41106-F2EE-4D81-A7B8-FC9E33B5EA6F}" destId="{50592727-34EC-44A5-8E8B-AFBCDB78C3C0}" srcOrd="2" destOrd="0" presId="urn:microsoft.com/office/officeart/2005/8/layout/process4"/>
    <dgm:cxn modelId="{AC427157-4BA7-4250-ACFC-D846288FD5FC}" type="presParOf" srcId="{50592727-34EC-44A5-8E8B-AFBCDB78C3C0}" destId="{21C8DF92-BF2F-43DF-B3BB-688C7F08D46C}" srcOrd="0" destOrd="0" presId="urn:microsoft.com/office/officeart/2005/8/layout/process4"/>
    <dgm:cxn modelId="{9A55E9C2-AD00-4FFA-815A-59DE13F6D7C3}" type="presParOf" srcId="{50592727-34EC-44A5-8E8B-AFBCDB78C3C0}" destId="{5E85F0DB-CE31-4E6B-9F08-7B6BDD82D191}" srcOrd="1" destOrd="0" presId="urn:microsoft.com/office/officeart/2005/8/layout/process4"/>
    <dgm:cxn modelId="{D78B4DD9-1501-4282-BA44-58F2B5E777B6}" type="presParOf" srcId="{50592727-34EC-44A5-8E8B-AFBCDB78C3C0}" destId="{FED29077-94DC-44AA-901B-53ED13809E39}" srcOrd="2" destOrd="0" presId="urn:microsoft.com/office/officeart/2005/8/layout/process4"/>
    <dgm:cxn modelId="{290DB00B-23C9-4B26-A3BE-BE9275A57751}" type="presParOf" srcId="{FED29077-94DC-44AA-901B-53ED13809E39}" destId="{0D626240-1FFD-4E44-ACE0-FFB0C958781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609235-25E0-4ECE-839A-6511D39161D4}" type="doc">
      <dgm:prSet loTypeId="urn:microsoft.com/office/officeart/2005/8/layout/radial5" loCatId="cycle" qsTypeId="urn:microsoft.com/office/officeart/2005/8/quickstyle/simple1" qsCatId="simple" csTypeId="urn:microsoft.com/office/officeart/2005/8/colors/colorful5" csCatId="colorful" phldr="1"/>
      <dgm:spPr/>
      <dgm:t>
        <a:bodyPr/>
        <a:lstStyle/>
        <a:p>
          <a:endParaRPr lang="en-GB"/>
        </a:p>
      </dgm:t>
    </dgm:pt>
    <dgm:pt modelId="{593B7349-F9C2-485A-8E0F-2086644546F7}">
      <dgm:prSet phldrT="[Text]"/>
      <dgm:spPr/>
      <dgm:t>
        <a:bodyPr/>
        <a:lstStyle/>
        <a:p>
          <a:r>
            <a:rPr lang="en-GB" dirty="0"/>
            <a:t>Funding sources</a:t>
          </a:r>
        </a:p>
      </dgm:t>
    </dgm:pt>
    <dgm:pt modelId="{F5B8BE29-F128-4897-8CA8-88295D6C4582}" type="parTrans" cxnId="{D1785B79-DDFA-427B-8C46-3267FA01F7A4}">
      <dgm:prSet/>
      <dgm:spPr/>
      <dgm:t>
        <a:bodyPr/>
        <a:lstStyle/>
        <a:p>
          <a:endParaRPr lang="en-GB"/>
        </a:p>
      </dgm:t>
    </dgm:pt>
    <dgm:pt modelId="{E87021E9-FFDC-47F3-8AD9-A15FD59CDDE5}" type="sibTrans" cxnId="{D1785B79-DDFA-427B-8C46-3267FA01F7A4}">
      <dgm:prSet/>
      <dgm:spPr/>
      <dgm:t>
        <a:bodyPr/>
        <a:lstStyle/>
        <a:p>
          <a:endParaRPr lang="en-GB"/>
        </a:p>
      </dgm:t>
    </dgm:pt>
    <dgm:pt modelId="{A5CC771C-5662-4F2E-95E1-DFD90BECC63C}">
      <dgm:prSet phldrT="[Text]"/>
      <dgm:spPr/>
      <dgm:t>
        <a:bodyPr/>
        <a:lstStyle/>
        <a:p>
          <a:r>
            <a:rPr lang="en-GB" dirty="0"/>
            <a:t>Ticket sales </a:t>
          </a:r>
        </a:p>
      </dgm:t>
    </dgm:pt>
    <dgm:pt modelId="{971636BE-A331-4FFC-B18B-26B24265D39C}" type="parTrans" cxnId="{2DC9F20D-4297-4716-8DB5-EB2AE159C768}">
      <dgm:prSet/>
      <dgm:spPr/>
      <dgm:t>
        <a:bodyPr/>
        <a:lstStyle/>
        <a:p>
          <a:endParaRPr lang="en-GB"/>
        </a:p>
      </dgm:t>
    </dgm:pt>
    <dgm:pt modelId="{57A5C234-F3C6-4F89-A4AF-F8AD39528E69}" type="sibTrans" cxnId="{2DC9F20D-4297-4716-8DB5-EB2AE159C768}">
      <dgm:prSet/>
      <dgm:spPr/>
      <dgm:t>
        <a:bodyPr/>
        <a:lstStyle/>
        <a:p>
          <a:endParaRPr lang="en-GB"/>
        </a:p>
      </dgm:t>
    </dgm:pt>
    <dgm:pt modelId="{1FB60446-6350-42EA-BA6A-5EAC61F49857}">
      <dgm:prSet phldrT="[Text]"/>
      <dgm:spPr/>
      <dgm:t>
        <a:bodyPr/>
        <a:lstStyle/>
        <a:p>
          <a:r>
            <a:rPr lang="en-GB" b="1" dirty="0"/>
            <a:t>Sponsorships</a:t>
          </a:r>
          <a:endParaRPr lang="en-GB" dirty="0"/>
        </a:p>
      </dgm:t>
    </dgm:pt>
    <dgm:pt modelId="{FA705CBC-4976-4FA1-9139-4250B56D0186}" type="parTrans" cxnId="{DA52F2C0-2D22-44F9-999A-C0D2D57B099A}">
      <dgm:prSet/>
      <dgm:spPr/>
      <dgm:t>
        <a:bodyPr/>
        <a:lstStyle/>
        <a:p>
          <a:endParaRPr lang="en-GB"/>
        </a:p>
      </dgm:t>
    </dgm:pt>
    <dgm:pt modelId="{96548E10-722F-4F57-9280-530157AA0F3B}" type="sibTrans" cxnId="{DA52F2C0-2D22-44F9-999A-C0D2D57B099A}">
      <dgm:prSet/>
      <dgm:spPr/>
      <dgm:t>
        <a:bodyPr/>
        <a:lstStyle/>
        <a:p>
          <a:endParaRPr lang="en-GB"/>
        </a:p>
      </dgm:t>
    </dgm:pt>
    <dgm:pt modelId="{1E6924E5-98FA-4601-ABDB-B74A8C90C5A0}">
      <dgm:prSet phldrT="[Text]"/>
      <dgm:spPr/>
      <dgm:t>
        <a:bodyPr/>
        <a:lstStyle/>
        <a:p>
          <a:r>
            <a:rPr lang="en-GB" b="1" dirty="0"/>
            <a:t>Merchandise Sales</a:t>
          </a:r>
          <a:endParaRPr lang="en-GB" dirty="0"/>
        </a:p>
      </dgm:t>
    </dgm:pt>
    <dgm:pt modelId="{48E7FB99-542A-4AB8-8721-E3FB6C93D6C1}" type="parTrans" cxnId="{B895B0D8-1332-454F-AF25-F9EA94140C23}">
      <dgm:prSet/>
      <dgm:spPr/>
      <dgm:t>
        <a:bodyPr/>
        <a:lstStyle/>
        <a:p>
          <a:endParaRPr lang="en-GB"/>
        </a:p>
      </dgm:t>
    </dgm:pt>
    <dgm:pt modelId="{E079CC8B-4B00-47C7-95D4-8EACD7507875}" type="sibTrans" cxnId="{B895B0D8-1332-454F-AF25-F9EA94140C23}">
      <dgm:prSet/>
      <dgm:spPr/>
      <dgm:t>
        <a:bodyPr/>
        <a:lstStyle/>
        <a:p>
          <a:endParaRPr lang="en-GB"/>
        </a:p>
      </dgm:t>
    </dgm:pt>
    <dgm:pt modelId="{33AE10EA-31FE-4E6C-99D3-36C8CDB01B0C}" type="pres">
      <dgm:prSet presAssocID="{3E609235-25E0-4ECE-839A-6511D39161D4}" presName="Name0" presStyleCnt="0">
        <dgm:presLayoutVars>
          <dgm:chMax val="1"/>
          <dgm:dir/>
          <dgm:animLvl val="ctr"/>
          <dgm:resizeHandles val="exact"/>
        </dgm:presLayoutVars>
      </dgm:prSet>
      <dgm:spPr/>
    </dgm:pt>
    <dgm:pt modelId="{F2BE22B3-3C4E-4F1A-AD8F-C58B2E452816}" type="pres">
      <dgm:prSet presAssocID="{593B7349-F9C2-485A-8E0F-2086644546F7}" presName="centerShape" presStyleLbl="node0" presStyleIdx="0" presStyleCnt="1"/>
      <dgm:spPr/>
    </dgm:pt>
    <dgm:pt modelId="{350F8176-CA0F-477F-811D-DDA45F43257B}" type="pres">
      <dgm:prSet presAssocID="{971636BE-A331-4FFC-B18B-26B24265D39C}" presName="parTrans" presStyleLbl="sibTrans2D1" presStyleIdx="0" presStyleCnt="3"/>
      <dgm:spPr/>
    </dgm:pt>
    <dgm:pt modelId="{04635CD2-A97D-4247-8BD7-2198BDC119E8}" type="pres">
      <dgm:prSet presAssocID="{971636BE-A331-4FFC-B18B-26B24265D39C}" presName="connectorText" presStyleLbl="sibTrans2D1" presStyleIdx="0" presStyleCnt="3"/>
      <dgm:spPr/>
    </dgm:pt>
    <dgm:pt modelId="{CEAF7780-363C-4B36-AF30-3C2B54A90C5E}" type="pres">
      <dgm:prSet presAssocID="{A5CC771C-5662-4F2E-95E1-DFD90BECC63C}" presName="node" presStyleLbl="node1" presStyleIdx="0" presStyleCnt="3">
        <dgm:presLayoutVars>
          <dgm:bulletEnabled val="1"/>
        </dgm:presLayoutVars>
      </dgm:prSet>
      <dgm:spPr/>
    </dgm:pt>
    <dgm:pt modelId="{CCEA6A59-A00C-4173-9984-A1AD5A9FAD90}" type="pres">
      <dgm:prSet presAssocID="{FA705CBC-4976-4FA1-9139-4250B56D0186}" presName="parTrans" presStyleLbl="sibTrans2D1" presStyleIdx="1" presStyleCnt="3"/>
      <dgm:spPr/>
    </dgm:pt>
    <dgm:pt modelId="{153CC36D-7817-4511-B417-9730DB40745B}" type="pres">
      <dgm:prSet presAssocID="{FA705CBC-4976-4FA1-9139-4250B56D0186}" presName="connectorText" presStyleLbl="sibTrans2D1" presStyleIdx="1" presStyleCnt="3"/>
      <dgm:spPr/>
    </dgm:pt>
    <dgm:pt modelId="{EB6D86A9-013B-4131-8B56-5B9C27946B66}" type="pres">
      <dgm:prSet presAssocID="{1FB60446-6350-42EA-BA6A-5EAC61F49857}" presName="node" presStyleLbl="node1" presStyleIdx="1" presStyleCnt="3">
        <dgm:presLayoutVars>
          <dgm:bulletEnabled val="1"/>
        </dgm:presLayoutVars>
      </dgm:prSet>
      <dgm:spPr/>
    </dgm:pt>
    <dgm:pt modelId="{415573D8-3795-4F9B-9569-A1C191CC4F64}" type="pres">
      <dgm:prSet presAssocID="{48E7FB99-542A-4AB8-8721-E3FB6C93D6C1}" presName="parTrans" presStyleLbl="sibTrans2D1" presStyleIdx="2" presStyleCnt="3"/>
      <dgm:spPr/>
    </dgm:pt>
    <dgm:pt modelId="{7B033D43-2085-47D1-835B-A14E7367C6BC}" type="pres">
      <dgm:prSet presAssocID="{48E7FB99-542A-4AB8-8721-E3FB6C93D6C1}" presName="connectorText" presStyleLbl="sibTrans2D1" presStyleIdx="2" presStyleCnt="3"/>
      <dgm:spPr/>
    </dgm:pt>
    <dgm:pt modelId="{CFC954ED-E400-41D6-9F3F-F2F4AD950771}" type="pres">
      <dgm:prSet presAssocID="{1E6924E5-98FA-4601-ABDB-B74A8C90C5A0}" presName="node" presStyleLbl="node1" presStyleIdx="2" presStyleCnt="3">
        <dgm:presLayoutVars>
          <dgm:bulletEnabled val="1"/>
        </dgm:presLayoutVars>
      </dgm:prSet>
      <dgm:spPr/>
    </dgm:pt>
  </dgm:ptLst>
  <dgm:cxnLst>
    <dgm:cxn modelId="{88543C05-DD0F-45B6-B28F-35BF2884CFB9}" type="presOf" srcId="{3E609235-25E0-4ECE-839A-6511D39161D4}" destId="{33AE10EA-31FE-4E6C-99D3-36C8CDB01B0C}" srcOrd="0" destOrd="0" presId="urn:microsoft.com/office/officeart/2005/8/layout/radial5"/>
    <dgm:cxn modelId="{3648FC0B-AAE9-4653-B899-D414D009B8A5}" type="presOf" srcId="{1FB60446-6350-42EA-BA6A-5EAC61F49857}" destId="{EB6D86A9-013B-4131-8B56-5B9C27946B66}" srcOrd="0" destOrd="0" presId="urn:microsoft.com/office/officeart/2005/8/layout/radial5"/>
    <dgm:cxn modelId="{2DC9F20D-4297-4716-8DB5-EB2AE159C768}" srcId="{593B7349-F9C2-485A-8E0F-2086644546F7}" destId="{A5CC771C-5662-4F2E-95E1-DFD90BECC63C}" srcOrd="0" destOrd="0" parTransId="{971636BE-A331-4FFC-B18B-26B24265D39C}" sibTransId="{57A5C234-F3C6-4F89-A4AF-F8AD39528E69}"/>
    <dgm:cxn modelId="{FA417740-456C-4AF5-872C-5F034B42502E}" type="presOf" srcId="{FA705CBC-4976-4FA1-9139-4250B56D0186}" destId="{CCEA6A59-A00C-4173-9984-A1AD5A9FAD90}" srcOrd="0" destOrd="0" presId="urn:microsoft.com/office/officeart/2005/8/layout/radial5"/>
    <dgm:cxn modelId="{62CDCB47-F4D0-4FA3-AF8A-4AFB17C76061}" type="presOf" srcId="{48E7FB99-542A-4AB8-8721-E3FB6C93D6C1}" destId="{7B033D43-2085-47D1-835B-A14E7367C6BC}" srcOrd="1" destOrd="0" presId="urn:microsoft.com/office/officeart/2005/8/layout/radial5"/>
    <dgm:cxn modelId="{48C6066A-0B4C-4E41-8956-BE201B3DA0D2}" type="presOf" srcId="{971636BE-A331-4FFC-B18B-26B24265D39C}" destId="{04635CD2-A97D-4247-8BD7-2198BDC119E8}" srcOrd="1" destOrd="0" presId="urn:microsoft.com/office/officeart/2005/8/layout/radial5"/>
    <dgm:cxn modelId="{D1785B79-DDFA-427B-8C46-3267FA01F7A4}" srcId="{3E609235-25E0-4ECE-839A-6511D39161D4}" destId="{593B7349-F9C2-485A-8E0F-2086644546F7}" srcOrd="0" destOrd="0" parTransId="{F5B8BE29-F128-4897-8CA8-88295D6C4582}" sibTransId="{E87021E9-FFDC-47F3-8AD9-A15FD59CDDE5}"/>
    <dgm:cxn modelId="{565C398B-DF16-4705-820E-8A96E97E7153}" type="presOf" srcId="{971636BE-A331-4FFC-B18B-26B24265D39C}" destId="{350F8176-CA0F-477F-811D-DDA45F43257B}" srcOrd="0" destOrd="0" presId="urn:microsoft.com/office/officeart/2005/8/layout/radial5"/>
    <dgm:cxn modelId="{2D08BB99-EEC3-4312-839D-C48FD10D72B2}" type="presOf" srcId="{48E7FB99-542A-4AB8-8721-E3FB6C93D6C1}" destId="{415573D8-3795-4F9B-9569-A1C191CC4F64}" srcOrd="0" destOrd="0" presId="urn:microsoft.com/office/officeart/2005/8/layout/radial5"/>
    <dgm:cxn modelId="{464FA7B8-471F-4C18-80ED-A5C5FCCD0B16}" type="presOf" srcId="{593B7349-F9C2-485A-8E0F-2086644546F7}" destId="{F2BE22B3-3C4E-4F1A-AD8F-C58B2E452816}" srcOrd="0" destOrd="0" presId="urn:microsoft.com/office/officeart/2005/8/layout/radial5"/>
    <dgm:cxn modelId="{DA52F2C0-2D22-44F9-999A-C0D2D57B099A}" srcId="{593B7349-F9C2-485A-8E0F-2086644546F7}" destId="{1FB60446-6350-42EA-BA6A-5EAC61F49857}" srcOrd="1" destOrd="0" parTransId="{FA705CBC-4976-4FA1-9139-4250B56D0186}" sibTransId="{96548E10-722F-4F57-9280-530157AA0F3B}"/>
    <dgm:cxn modelId="{792CF7CE-C4A1-4BF8-AE4A-193325EFDF22}" type="presOf" srcId="{FA705CBC-4976-4FA1-9139-4250B56D0186}" destId="{153CC36D-7817-4511-B417-9730DB40745B}" srcOrd="1" destOrd="0" presId="urn:microsoft.com/office/officeart/2005/8/layout/radial5"/>
    <dgm:cxn modelId="{B895B0D8-1332-454F-AF25-F9EA94140C23}" srcId="{593B7349-F9C2-485A-8E0F-2086644546F7}" destId="{1E6924E5-98FA-4601-ABDB-B74A8C90C5A0}" srcOrd="2" destOrd="0" parTransId="{48E7FB99-542A-4AB8-8721-E3FB6C93D6C1}" sibTransId="{E079CC8B-4B00-47C7-95D4-8EACD7507875}"/>
    <dgm:cxn modelId="{77DE3AEB-FF6C-4B07-B093-1B68D8BFF0BC}" type="presOf" srcId="{1E6924E5-98FA-4601-ABDB-B74A8C90C5A0}" destId="{CFC954ED-E400-41D6-9F3F-F2F4AD950771}" srcOrd="0" destOrd="0" presId="urn:microsoft.com/office/officeart/2005/8/layout/radial5"/>
    <dgm:cxn modelId="{E077E3F9-7067-4DF3-8656-47490530188B}" type="presOf" srcId="{A5CC771C-5662-4F2E-95E1-DFD90BECC63C}" destId="{CEAF7780-363C-4B36-AF30-3C2B54A90C5E}" srcOrd="0" destOrd="0" presId="urn:microsoft.com/office/officeart/2005/8/layout/radial5"/>
    <dgm:cxn modelId="{53449268-A574-41B1-A404-99002080FD83}" type="presParOf" srcId="{33AE10EA-31FE-4E6C-99D3-36C8CDB01B0C}" destId="{F2BE22B3-3C4E-4F1A-AD8F-C58B2E452816}" srcOrd="0" destOrd="0" presId="urn:microsoft.com/office/officeart/2005/8/layout/radial5"/>
    <dgm:cxn modelId="{CAE7E889-0C04-4657-8579-D5CD94BD940C}" type="presParOf" srcId="{33AE10EA-31FE-4E6C-99D3-36C8CDB01B0C}" destId="{350F8176-CA0F-477F-811D-DDA45F43257B}" srcOrd="1" destOrd="0" presId="urn:microsoft.com/office/officeart/2005/8/layout/radial5"/>
    <dgm:cxn modelId="{92655983-872D-4F38-B377-033A557C443C}" type="presParOf" srcId="{350F8176-CA0F-477F-811D-DDA45F43257B}" destId="{04635CD2-A97D-4247-8BD7-2198BDC119E8}" srcOrd="0" destOrd="0" presId="urn:microsoft.com/office/officeart/2005/8/layout/radial5"/>
    <dgm:cxn modelId="{3CAF7DE1-62F7-4894-B473-A70B72B616E4}" type="presParOf" srcId="{33AE10EA-31FE-4E6C-99D3-36C8CDB01B0C}" destId="{CEAF7780-363C-4B36-AF30-3C2B54A90C5E}" srcOrd="2" destOrd="0" presId="urn:microsoft.com/office/officeart/2005/8/layout/radial5"/>
    <dgm:cxn modelId="{6B11BAB8-9491-4200-8F8B-A96B1EB4B14E}" type="presParOf" srcId="{33AE10EA-31FE-4E6C-99D3-36C8CDB01B0C}" destId="{CCEA6A59-A00C-4173-9984-A1AD5A9FAD90}" srcOrd="3" destOrd="0" presId="urn:microsoft.com/office/officeart/2005/8/layout/radial5"/>
    <dgm:cxn modelId="{47CB9932-D580-4802-AFC9-96EDDDF04C5E}" type="presParOf" srcId="{CCEA6A59-A00C-4173-9984-A1AD5A9FAD90}" destId="{153CC36D-7817-4511-B417-9730DB40745B}" srcOrd="0" destOrd="0" presId="urn:microsoft.com/office/officeart/2005/8/layout/radial5"/>
    <dgm:cxn modelId="{DE48905A-D7D9-4CE5-8E17-3F9D96E86F3B}" type="presParOf" srcId="{33AE10EA-31FE-4E6C-99D3-36C8CDB01B0C}" destId="{EB6D86A9-013B-4131-8B56-5B9C27946B66}" srcOrd="4" destOrd="0" presId="urn:microsoft.com/office/officeart/2005/8/layout/radial5"/>
    <dgm:cxn modelId="{25A27234-58CD-457A-BDF5-A2E86EAC0A1D}" type="presParOf" srcId="{33AE10EA-31FE-4E6C-99D3-36C8CDB01B0C}" destId="{415573D8-3795-4F9B-9569-A1C191CC4F64}" srcOrd="5" destOrd="0" presId="urn:microsoft.com/office/officeart/2005/8/layout/radial5"/>
    <dgm:cxn modelId="{C082885C-16E9-41AD-9A79-E21EF42BE3E0}" type="presParOf" srcId="{415573D8-3795-4F9B-9569-A1C191CC4F64}" destId="{7B033D43-2085-47D1-835B-A14E7367C6BC}" srcOrd="0" destOrd="0" presId="urn:microsoft.com/office/officeart/2005/8/layout/radial5"/>
    <dgm:cxn modelId="{F31A8950-5B94-4106-9719-B56C95EC2974}" type="presParOf" srcId="{33AE10EA-31FE-4E6C-99D3-36C8CDB01B0C}" destId="{CFC954ED-E400-41D6-9F3F-F2F4AD950771}" srcOrd="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BAC1B-C761-4869-8635-857A52D6E78F}">
      <dsp:nvSpPr>
        <dsp:cNvPr id="0" name=""/>
        <dsp:cNvSpPr/>
      </dsp:nvSpPr>
      <dsp:spPr>
        <a:xfrm>
          <a:off x="0" y="2626263"/>
          <a:ext cx="10515600" cy="17231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dirty="0"/>
            <a:t>Suitability of Venue</a:t>
          </a:r>
          <a:endParaRPr lang="en-GB" sz="3300" kern="1200" dirty="0"/>
        </a:p>
      </dsp:txBody>
      <dsp:txXfrm>
        <a:off x="0" y="2626263"/>
        <a:ext cx="10515600" cy="930480"/>
      </dsp:txXfrm>
    </dsp:sp>
    <dsp:sp modelId="{89328C71-8958-46F3-A56D-4ECBC1C1C6F3}">
      <dsp:nvSpPr>
        <dsp:cNvPr id="0" name=""/>
        <dsp:cNvSpPr/>
      </dsp:nvSpPr>
      <dsp:spPr>
        <a:xfrm>
          <a:off x="0" y="3522281"/>
          <a:ext cx="5257799" cy="79263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The Hilton is a recognised venue with experience in hosting international events </a:t>
          </a:r>
          <a:r>
            <a:rPr lang="en-US" sz="1800" kern="1200" dirty="0"/>
            <a:t>(Wickham, Donnelly and French, 2020)</a:t>
          </a:r>
          <a:r>
            <a:rPr lang="en-GB" sz="1800" kern="1200" dirty="0"/>
            <a:t>. </a:t>
          </a:r>
        </a:p>
      </dsp:txBody>
      <dsp:txXfrm>
        <a:off x="0" y="3522281"/>
        <a:ext cx="5257799" cy="792631"/>
      </dsp:txXfrm>
    </dsp:sp>
    <dsp:sp modelId="{8D30186D-FF26-4669-8E8D-D67B47DC8A56}">
      <dsp:nvSpPr>
        <dsp:cNvPr id="0" name=""/>
        <dsp:cNvSpPr/>
      </dsp:nvSpPr>
      <dsp:spPr>
        <a:xfrm>
          <a:off x="5257800" y="3522281"/>
          <a:ext cx="5257799" cy="79263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The proximity to major transit hubs makes it accessible to international passengers</a:t>
          </a:r>
        </a:p>
      </dsp:txBody>
      <dsp:txXfrm>
        <a:off x="5257800" y="3522281"/>
        <a:ext cx="5257799" cy="792631"/>
      </dsp:txXfrm>
    </dsp:sp>
    <dsp:sp modelId="{5E85F0DB-CE31-4E6B-9F08-7B6BDD82D191}">
      <dsp:nvSpPr>
        <dsp:cNvPr id="0" name=""/>
        <dsp:cNvSpPr/>
      </dsp:nvSpPr>
      <dsp:spPr>
        <a:xfrm rot="10800000">
          <a:off x="0" y="1962"/>
          <a:ext cx="10515600" cy="2650147"/>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b="1" kern="1200" dirty="0"/>
            <a:t>Venue Availability</a:t>
          </a:r>
          <a:endParaRPr lang="en-GB" sz="3300" kern="1200" dirty="0"/>
        </a:p>
      </dsp:txBody>
      <dsp:txXfrm rot="-10800000">
        <a:off x="0" y="1962"/>
        <a:ext cx="10515600" cy="930201"/>
      </dsp:txXfrm>
    </dsp:sp>
    <dsp:sp modelId="{0D626240-1FFD-4E44-ACE0-FFB0C9587819}">
      <dsp:nvSpPr>
        <dsp:cNvPr id="0" name=""/>
        <dsp:cNvSpPr/>
      </dsp:nvSpPr>
      <dsp:spPr>
        <a:xfrm>
          <a:off x="0" y="932163"/>
          <a:ext cx="10515600" cy="79239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Hilton Newcastle Gateshead offers ample indoor and outdoor space for huge events, including food booths and workshops (Lafferty, 2024).</a:t>
          </a:r>
        </a:p>
      </dsp:txBody>
      <dsp:txXfrm>
        <a:off x="0" y="932163"/>
        <a:ext cx="10515600" cy="7923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E22B3-3C4E-4F1A-AD8F-C58B2E452816}">
      <dsp:nvSpPr>
        <dsp:cNvPr id="0" name=""/>
        <dsp:cNvSpPr/>
      </dsp:nvSpPr>
      <dsp:spPr>
        <a:xfrm>
          <a:off x="4556931" y="1965698"/>
          <a:ext cx="1401737" cy="140173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Funding sources</a:t>
          </a:r>
        </a:p>
      </dsp:txBody>
      <dsp:txXfrm>
        <a:off x="4762211" y="2170978"/>
        <a:ext cx="991177" cy="991177"/>
      </dsp:txXfrm>
    </dsp:sp>
    <dsp:sp modelId="{350F8176-CA0F-477F-811D-DDA45F43257B}">
      <dsp:nvSpPr>
        <dsp:cNvPr id="0" name=""/>
        <dsp:cNvSpPr/>
      </dsp:nvSpPr>
      <dsp:spPr>
        <a:xfrm rot="16200000">
          <a:off x="5108908" y="1454903"/>
          <a:ext cx="297783" cy="47659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153576" y="1594889"/>
        <a:ext cx="208448" cy="285954"/>
      </dsp:txXfrm>
    </dsp:sp>
    <dsp:sp modelId="{CEAF7780-363C-4B36-AF30-3C2B54A90C5E}">
      <dsp:nvSpPr>
        <dsp:cNvPr id="0" name=""/>
        <dsp:cNvSpPr/>
      </dsp:nvSpPr>
      <dsp:spPr>
        <a:xfrm>
          <a:off x="4556931" y="2104"/>
          <a:ext cx="1401737" cy="140173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Ticket sales </a:t>
          </a:r>
        </a:p>
      </dsp:txBody>
      <dsp:txXfrm>
        <a:off x="4762211" y="207384"/>
        <a:ext cx="991177" cy="991177"/>
      </dsp:txXfrm>
    </dsp:sp>
    <dsp:sp modelId="{CCEA6A59-A00C-4173-9984-A1AD5A9FAD90}">
      <dsp:nvSpPr>
        <dsp:cNvPr id="0" name=""/>
        <dsp:cNvSpPr/>
      </dsp:nvSpPr>
      <dsp:spPr>
        <a:xfrm rot="1800000">
          <a:off x="5951870" y="2914956"/>
          <a:ext cx="297783" cy="476590"/>
        </a:xfrm>
        <a:prstGeom prst="rightArrow">
          <a:avLst>
            <a:gd name="adj1" fmla="val 60000"/>
            <a:gd name="adj2" fmla="val 50000"/>
          </a:avLst>
        </a:prstGeom>
        <a:solidFill>
          <a:schemeClr val="accent5">
            <a:hueOff val="-3676672"/>
            <a:satOff val="-5114"/>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957854" y="2987940"/>
        <a:ext cx="208448" cy="285954"/>
      </dsp:txXfrm>
    </dsp:sp>
    <dsp:sp modelId="{EB6D86A9-013B-4131-8B56-5B9C27946B66}">
      <dsp:nvSpPr>
        <dsp:cNvPr id="0" name=""/>
        <dsp:cNvSpPr/>
      </dsp:nvSpPr>
      <dsp:spPr>
        <a:xfrm>
          <a:off x="6257453" y="2947495"/>
          <a:ext cx="1401737" cy="1401737"/>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Sponsorships</a:t>
          </a:r>
          <a:endParaRPr lang="en-GB" sz="1100" kern="1200" dirty="0"/>
        </a:p>
      </dsp:txBody>
      <dsp:txXfrm>
        <a:off x="6462733" y="3152775"/>
        <a:ext cx="991177" cy="991177"/>
      </dsp:txXfrm>
    </dsp:sp>
    <dsp:sp modelId="{415573D8-3795-4F9B-9569-A1C191CC4F64}">
      <dsp:nvSpPr>
        <dsp:cNvPr id="0" name=""/>
        <dsp:cNvSpPr/>
      </dsp:nvSpPr>
      <dsp:spPr>
        <a:xfrm rot="9000000">
          <a:off x="4265945" y="2914956"/>
          <a:ext cx="297783" cy="476590"/>
        </a:xfrm>
        <a:prstGeom prst="rightArrow">
          <a:avLst>
            <a:gd name="adj1" fmla="val 60000"/>
            <a:gd name="adj2" fmla="val 50000"/>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49296" y="2987940"/>
        <a:ext cx="208448" cy="285954"/>
      </dsp:txXfrm>
    </dsp:sp>
    <dsp:sp modelId="{CFC954ED-E400-41D6-9F3F-F2F4AD950771}">
      <dsp:nvSpPr>
        <dsp:cNvPr id="0" name=""/>
        <dsp:cNvSpPr/>
      </dsp:nvSpPr>
      <dsp:spPr>
        <a:xfrm>
          <a:off x="2856409" y="2947495"/>
          <a:ext cx="1401737" cy="1401737"/>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Merchandise Sales</a:t>
          </a:r>
          <a:endParaRPr lang="en-GB" sz="1100" kern="1200" dirty="0"/>
        </a:p>
      </dsp:txBody>
      <dsp:txXfrm>
        <a:off x="3061689" y="3152775"/>
        <a:ext cx="991177" cy="99117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CFDDF-444B-43A5-B98A-BA91E37C9013}" type="datetimeFigureOut">
              <a:rPr lang="en-GB" smtClean="0"/>
              <a:t>02/02/2025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301284-9629-44E2-90F2-F5951BEDFA0C}" type="slidenum">
              <a:rPr lang="en-GB" smtClean="0"/>
              <a:t>‹#›</a:t>
            </a:fld>
            <a:endParaRPr lang="en-GB"/>
          </a:p>
        </p:txBody>
      </p:sp>
    </p:spTree>
    <p:extLst>
      <p:ext uri="{BB962C8B-B14F-4D97-AF65-F5344CB8AC3E}">
        <p14:creationId xmlns:p14="http://schemas.microsoft.com/office/powerpoint/2010/main" val="4208003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proposed International Christmas Food Festival promotes sectorial equality, diversity, and inclusion. MICE events are increasingly recognized for combining corporate aims with pleasure, networking, learning, and teamwork. Celebrating cultural diversity in cuisine and supporting EDI in the food industry make it unique (</a:t>
            </a:r>
            <a:r>
              <a:rPr lang="en-GB" sz="1200" kern="1200" dirty="0" err="1">
                <a:solidFill>
                  <a:schemeClr val="tx1"/>
                </a:solidFill>
                <a:effectLst/>
                <a:latin typeface="+mn-lt"/>
                <a:ea typeface="+mn-ea"/>
                <a:cs typeface="+mn-cs"/>
              </a:rPr>
              <a:t>Ziakas</a:t>
            </a:r>
            <a:r>
              <a:rPr lang="en-GB" sz="1200" kern="1200" dirty="0">
                <a:solidFill>
                  <a:schemeClr val="tx1"/>
                </a:solidFill>
                <a:effectLst/>
                <a:latin typeface="+mn-lt"/>
                <a:ea typeface="+mn-ea"/>
                <a:cs typeface="+mn-cs"/>
              </a:rPr>
              <a:t>, 2017). The Hilton Newcastle Gateshead will host the event due to its central location, accessibility, and large-scale international event capabilities. This place is great for displaying foreign cuisine because foodies and culture lovers can attend. The UK Protected Characteristics List for numerous ethnicities, genders, impairments, beliefs, and sexualities will be at the event (</a:t>
            </a:r>
            <a:r>
              <a:rPr lang="en-GB" sz="1200" kern="1200" dirty="0" err="1">
                <a:solidFill>
                  <a:schemeClr val="tx1"/>
                </a:solidFill>
                <a:effectLst/>
                <a:latin typeface="+mn-lt"/>
                <a:ea typeface="+mn-ea"/>
                <a:cs typeface="+mn-cs"/>
              </a:rPr>
              <a:t>Kraff</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Jernsand</a:t>
            </a:r>
            <a:r>
              <a:rPr lang="en-GB" sz="1200" kern="1200" dirty="0">
                <a:solidFill>
                  <a:schemeClr val="tx1"/>
                </a:solidFill>
                <a:effectLst/>
                <a:latin typeface="+mn-lt"/>
                <a:ea typeface="+mn-ea"/>
                <a:cs typeface="+mn-cs"/>
              </a:rPr>
              <a:t>, 2022). This feasibility study will describe background research, situational analysis, and strategy planning for food industry diversity and inclusion to make the event a success. </a:t>
            </a:r>
          </a:p>
          <a:p>
            <a:pPr algn="just"/>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1887304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Diversity and food sector inclusion are celebrated at International Christmas Cuisine Festival. Food vendors, cultural performances, panel discussions, and lectures await diverse and industry visitors. Interactively learn about culture, gastronomy, and inclusivity while tasting diverse meals (</a:t>
            </a:r>
            <a:r>
              <a:rPr lang="en-GB" sz="1200" kern="1200" dirty="0" err="1">
                <a:solidFill>
                  <a:schemeClr val="tx1"/>
                </a:solidFill>
                <a:effectLst/>
                <a:latin typeface="+mn-lt"/>
                <a:ea typeface="+mn-ea"/>
                <a:cs typeface="+mn-cs"/>
              </a:rPr>
              <a:t>Mair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Gürhan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Atkaş</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Kozak</a:t>
            </a:r>
            <a:r>
              <a:rPr lang="en-GB" sz="1200" kern="1200" dirty="0">
                <a:solidFill>
                  <a:schemeClr val="tx1"/>
                </a:solidFill>
                <a:effectLst/>
                <a:latin typeface="+mn-lt"/>
                <a:ea typeface="+mn-ea"/>
                <a:cs typeface="+mn-cs"/>
              </a:rPr>
              <a:t>, 2024). Panel discussions and workshops on culinary arts inclusivity will address diversity, underrepresentation, and inclusive workplaces for chefs, food producers, and service workers. Christmas was chosen for its worldwide appeal and religious unity. Exchange customs and learn. Inclusion fosters cross-cultural communication and collaboration beyond food. This event will promote culinary diversity, handicap accessibility, gender and minority equality, and anti-discrimination in the food business (Fox et al., 2014). At the event, executives, food producers, chefs, and others will discuss EDI and food sector diversity.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4</a:t>
            </a:fld>
            <a:endParaRPr lang="en-GB"/>
          </a:p>
        </p:txBody>
      </p:sp>
    </p:spTree>
    <p:extLst>
      <p:ext uri="{BB962C8B-B14F-4D97-AF65-F5344CB8AC3E}">
        <p14:creationId xmlns:p14="http://schemas.microsoft.com/office/powerpoint/2010/main" val="1631891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International Christmas Food Festival will draw food industry and inclusive growth fans. The organization will comprise food industry experts, chefs, suppliers, NGOs, foodies, and alternative culinary enthusiasts. Food's global appeal and increased interest in inclusive culinary events will draw tourists (</a:t>
            </a:r>
            <a:r>
              <a:rPr lang="en-GB" sz="1200" kern="1200" dirty="0" err="1">
                <a:solidFill>
                  <a:schemeClr val="tx1"/>
                </a:solidFill>
                <a:effectLst/>
                <a:latin typeface="+mn-lt"/>
                <a:ea typeface="+mn-ea"/>
                <a:cs typeface="+mn-cs"/>
              </a:rPr>
              <a:t>Hidegh</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Primecz</a:t>
            </a:r>
            <a:r>
              <a:rPr lang="en-GB" sz="1200" kern="1200" dirty="0">
                <a:solidFill>
                  <a:schemeClr val="tx1"/>
                </a:solidFill>
                <a:effectLst/>
                <a:latin typeface="+mn-lt"/>
                <a:ea typeface="+mn-ea"/>
                <a:cs typeface="+mn-cs"/>
              </a:rPr>
              <a:t>, 2024). Cultural exchange and inclusion events in the food sector are needed due to diversity awareness and the need for more inclusive locations for culinary experts to share their skills. Few global food events encourage culinary inclusion. This unconventional method enables a festival commemorate world cuisine and assist impoverished food groups meet market demands. The International Christmas Culinary Festival will promote EDI and include underrepresented voices in large cultural events (</a:t>
            </a:r>
            <a:r>
              <a:rPr lang="en-GB" sz="1200" kern="1200" dirty="0" err="1">
                <a:solidFill>
                  <a:schemeClr val="tx1"/>
                </a:solidFill>
                <a:effectLst/>
                <a:latin typeface="+mn-lt"/>
                <a:ea typeface="+mn-ea"/>
                <a:cs typeface="+mn-cs"/>
              </a:rPr>
              <a:t>Camozzi</a:t>
            </a:r>
            <a:r>
              <a:rPr lang="en-GB" sz="1200" kern="1200" dirty="0">
                <a:solidFill>
                  <a:schemeClr val="tx1"/>
                </a:solidFill>
                <a:effectLst/>
                <a:latin typeface="+mn-lt"/>
                <a:ea typeface="+mn-ea"/>
                <a:cs typeface="+mn-cs"/>
              </a:rPr>
              <a:t>, 2021). The event will be promoted to CEOs, foodies, and cultural champions via social media, email, and digital advertising. Festival messaging improves with EDI coordination. Food influencers and content creators will boost turnout. Social media and targeted marketing will promote the event.</a:t>
            </a:r>
          </a:p>
          <a:p>
            <a:pPr algn="just"/>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5</a:t>
            </a:fld>
            <a:endParaRPr lang="en-GB"/>
          </a:p>
        </p:txBody>
      </p:sp>
    </p:spTree>
    <p:extLst>
      <p:ext uri="{BB962C8B-B14F-4D97-AF65-F5344CB8AC3E}">
        <p14:creationId xmlns:p14="http://schemas.microsoft.com/office/powerpoint/2010/main" val="1036931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International Christmas Food Festival at Hilton Newcastle Gateshead. The facility offers vast indoor and outdoor food vendor, lecture, cultural performance, and panel areas. UK and overseas players can easily participate at Newcastle's rail station and airport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Kesgin</a:t>
            </a:r>
            <a:r>
              <a:rPr lang="en-US" sz="1200" kern="1200" dirty="0">
                <a:solidFill>
                  <a:schemeClr val="tx1"/>
                </a:solidFill>
                <a:effectLst/>
                <a:latin typeface="+mn-lt"/>
                <a:ea typeface="+mn-ea"/>
                <a:cs typeface="+mn-cs"/>
              </a:rPr>
              <a:t>, Murthy and </a:t>
            </a:r>
            <a:r>
              <a:rPr lang="en-US" sz="1200" kern="1200" dirty="0" err="1">
                <a:solidFill>
                  <a:schemeClr val="tx1"/>
                </a:solidFill>
                <a:effectLst/>
                <a:latin typeface="+mn-lt"/>
                <a:ea typeface="+mn-ea"/>
                <a:cs typeface="+mn-cs"/>
              </a:rPr>
              <a:t>Lagiewski</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International guests can attend worldwide events with minimum travel. Hospitality, logistics, food, and customer service are needed for this event. Staff must know diversity, inclusivity, and their disciplines. The attendees will feel respected and welcome. Employees will learn to appreciate and accommodate disabled people and various cultures.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6</a:t>
            </a:fld>
            <a:endParaRPr lang="en-GB"/>
          </a:p>
        </p:txBody>
      </p:sp>
    </p:spTree>
    <p:extLst>
      <p:ext uri="{BB962C8B-B14F-4D97-AF65-F5344CB8AC3E}">
        <p14:creationId xmlns:p14="http://schemas.microsoft.com/office/powerpoint/2010/main" val="2867846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Priorities include catering, sound, lighting, and venue setup. Catering is needed for the ethnic meal. These food vendors will promote the event's global appeal and address cultural appropriation and neglected food sources. Cultural customs and participants, including those with disabilities, will be accommodated by parking and seating (</a:t>
            </a:r>
            <a:r>
              <a:rPr lang="en-GB" sz="1200" kern="1200" dirty="0" err="1">
                <a:solidFill>
                  <a:schemeClr val="tx1"/>
                </a:solidFill>
                <a:effectLst/>
                <a:latin typeface="+mn-lt"/>
                <a:ea typeface="+mn-ea"/>
                <a:cs typeface="+mn-cs"/>
              </a:rPr>
              <a:t>Ziakas</a:t>
            </a:r>
            <a:r>
              <a:rPr lang="en-GB" sz="1200" kern="1200" dirty="0">
                <a:solidFill>
                  <a:schemeClr val="tx1"/>
                </a:solidFill>
                <a:effectLst/>
                <a:latin typeface="+mn-lt"/>
                <a:ea typeface="+mn-ea"/>
                <a:cs typeface="+mn-cs"/>
              </a:rPr>
              <a:t>, 2017). A fascinating mood can be created using strategic lighting and sound. </a:t>
            </a:r>
          </a:p>
          <a:p>
            <a:pPr algn="just"/>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4109171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Ticket sales should reach £31,500. Sales of tickets, EDI-focused sponsorships, and gear should fund £15,000, £12,500, and £4,000. Diversity and inclusion groups in the food industry will sponsor the event. Sales of event-branded items and culturally diverse cooking equipment fund the event </a:t>
            </a:r>
            <a:r>
              <a:rPr lang="en-US" sz="1200" kern="1200" dirty="0">
                <a:solidFill>
                  <a:schemeClr val="tx1"/>
                </a:solidFill>
                <a:effectLst/>
                <a:latin typeface="+mn-lt"/>
                <a:ea typeface="+mn-ea"/>
                <a:cs typeface="+mn-cs"/>
              </a:rPr>
              <a:t>(Wickham, Donnelly and French, 2020)</a:t>
            </a:r>
            <a:r>
              <a:rPr lang="en-GB" sz="1200" kern="1200" dirty="0">
                <a:solidFill>
                  <a:schemeClr val="tx1"/>
                </a:solidFill>
                <a:effectLst/>
                <a:latin typeface="+mn-lt"/>
                <a:ea typeface="+mn-ea"/>
                <a:cs typeface="+mn-cs"/>
              </a:rPr>
              <a:t>.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8</a:t>
            </a:fld>
            <a:endParaRPr lang="en-GB"/>
          </a:p>
        </p:txBody>
      </p:sp>
    </p:spTree>
    <p:extLst>
      <p:ext uri="{BB962C8B-B14F-4D97-AF65-F5344CB8AC3E}">
        <p14:creationId xmlns:p14="http://schemas.microsoft.com/office/powerpoint/2010/main" val="2159664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Estimated event costs are £27,500. Catering, promotion, and venue rental cost most (£10,000, £8,000, £4,000). Staffing (£2,500), logistics and supplies (£1,500), licenses, insurance, and unforeseen costs (£1,500). Event earnings of £4,000 will support future events or a food sector diversity and inclusion charity (Nguyen et al., 2021). Sustainable event financial planning boosts food business EDI and viability. Cash covers festival expenses and culinary arts awareness and inclusiveness. </a:t>
            </a:r>
          </a:p>
          <a:p>
            <a:pPr algn="just"/>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88351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Cultural celebration and food industrial equality, diversity, and inclusion event the International Christmas Food Festival is successful. Hilton Newcastle Gateshead is perfect because its operational strategy ensures festival food and logistics fulfil requirements. Event profits and growth should be sustainable. The festival will encourage food industry diversity using UK Protected Characteristics List and EDI principles. Cultural diversity and meaningful talks about representation, access, and opportunity will impact the food business and stakeholders at this event. </a:t>
            </a:r>
          </a:p>
          <a:p>
            <a:pPr algn="just"/>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10</a:t>
            </a:fld>
            <a:endParaRPr lang="en-GB"/>
          </a:p>
        </p:txBody>
      </p:sp>
    </p:spTree>
    <p:extLst>
      <p:ext uri="{BB962C8B-B14F-4D97-AF65-F5344CB8AC3E}">
        <p14:creationId xmlns:p14="http://schemas.microsoft.com/office/powerpoint/2010/main" val="2219561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11</a:t>
            </a:fld>
            <a:endParaRPr lang="en-GB"/>
          </a:p>
        </p:txBody>
      </p:sp>
    </p:spTree>
    <p:extLst>
      <p:ext uri="{BB962C8B-B14F-4D97-AF65-F5344CB8AC3E}">
        <p14:creationId xmlns:p14="http://schemas.microsoft.com/office/powerpoint/2010/main" val="3356554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808418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98281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F8FD2F-CC9B-40C0-B4B9-3FAB80A4DA7C}"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642610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F8FD2F-CC9B-40C0-B4B9-3FAB80A4DA7C}"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89356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F8FD2F-CC9B-40C0-B4B9-3FAB80A4DA7C}" type="datetimeFigureOut">
              <a:rPr lang="en-GB" smtClean="0"/>
              <a:t>02/02/2025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5274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F8FD2F-CC9B-40C0-B4B9-3FAB80A4DA7C}" type="datetimeFigureOut">
              <a:rPr lang="en-GB" smtClean="0"/>
              <a:t>02/02/2025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95363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F8FD2F-CC9B-40C0-B4B9-3FAB80A4DA7C}" type="datetimeFigureOut">
              <a:rPr lang="en-GB" smtClean="0"/>
              <a:t>02/02/2025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01524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269738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92540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3456818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4225284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F8FD2F-CC9B-40C0-B4B9-3FAB80A4DA7C}" type="datetimeFigureOut">
              <a:rPr lang="en-GB" smtClean="0"/>
              <a:t>02/02/2025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E08090-A7FB-41A6-B5C1-EBF2BCB1F782}" type="slidenum">
              <a:rPr lang="en-GB" smtClean="0"/>
              <a:t>‹#›</a:t>
            </a:fld>
            <a:endParaRPr lang="en-GB"/>
          </a:p>
        </p:txBody>
      </p:sp>
    </p:spTree>
    <p:extLst>
      <p:ext uri="{BB962C8B-B14F-4D97-AF65-F5344CB8AC3E}">
        <p14:creationId xmlns:p14="http://schemas.microsoft.com/office/powerpoint/2010/main" val="3234859110"/>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68712"/>
            <a:ext cx="9144000" cy="4003287"/>
          </a:xfrm>
        </p:spPr>
        <p:txBody>
          <a:bodyPr>
            <a:noAutofit/>
          </a:bodyPr>
          <a:lstStyle/>
          <a:p>
            <a:r>
              <a:rPr lang="en-GB" sz="3600" b="1" dirty="0"/>
              <a:t>BMIH6007</a:t>
            </a:r>
            <a:br>
              <a:rPr lang="en-GB" sz="3600" b="1" dirty="0"/>
            </a:br>
            <a:r>
              <a:rPr lang="en-US" sz="3600" b="1" dirty="0"/>
              <a:t>International Meetings Management for the Hotel Industry</a:t>
            </a:r>
            <a:br>
              <a:rPr lang="en-US" sz="3600" b="1" dirty="0"/>
            </a:br>
            <a:br>
              <a:rPr lang="en-GB" sz="3600" b="1" dirty="0"/>
            </a:br>
            <a:r>
              <a:rPr lang="en-GB" sz="3600" b="1" dirty="0"/>
              <a:t>Event Theme: Equality, Diversity and Inclusion within Industry</a:t>
            </a:r>
            <a:br>
              <a:rPr lang="en-GB" sz="3600" b="1" dirty="0"/>
            </a:br>
            <a:r>
              <a:rPr lang="en-GB" sz="3600" dirty="0"/>
              <a:t>International Christmas Food Festival</a:t>
            </a:r>
          </a:p>
        </p:txBody>
      </p:sp>
      <p:sp>
        <p:nvSpPr>
          <p:cNvPr id="3" name="Subtitle 2"/>
          <p:cNvSpPr>
            <a:spLocks noGrp="1"/>
          </p:cNvSpPr>
          <p:nvPr>
            <p:ph type="subTitle" idx="1"/>
          </p:nvPr>
        </p:nvSpPr>
        <p:spPr>
          <a:xfrm>
            <a:off x="1602059" y="4884429"/>
            <a:ext cx="9144000" cy="802694"/>
          </a:xfrm>
        </p:spPr>
        <p:txBody>
          <a:bodyPr>
            <a:normAutofit fontScale="92500" lnSpcReduction="10000"/>
          </a:bodyPr>
          <a:lstStyle/>
          <a:p>
            <a:r>
              <a:rPr lang="en-GB" dirty="0"/>
              <a:t>Name: Salman Ali</a:t>
            </a:r>
          </a:p>
          <a:p>
            <a:r>
              <a:rPr lang="en-GB" dirty="0"/>
              <a:t>ID:</a:t>
            </a:r>
          </a:p>
        </p:txBody>
      </p:sp>
    </p:spTree>
    <p:extLst>
      <p:ext uri="{BB962C8B-B14F-4D97-AF65-F5344CB8AC3E}">
        <p14:creationId xmlns:p14="http://schemas.microsoft.com/office/powerpoint/2010/main" val="1683604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 </a:t>
            </a:r>
          </a:p>
        </p:txBody>
      </p:sp>
      <p:sp>
        <p:nvSpPr>
          <p:cNvPr id="3" name="Content Placeholder 2"/>
          <p:cNvSpPr>
            <a:spLocks noGrp="1"/>
          </p:cNvSpPr>
          <p:nvPr>
            <p:ph idx="1"/>
          </p:nvPr>
        </p:nvSpPr>
        <p:spPr/>
        <p:txBody>
          <a:bodyPr/>
          <a:lstStyle/>
          <a:p>
            <a:pPr algn="just"/>
            <a:r>
              <a:rPr lang="en-GB" dirty="0"/>
              <a:t>Introduction</a:t>
            </a:r>
          </a:p>
          <a:p>
            <a:pPr algn="just"/>
            <a:r>
              <a:rPr lang="en-GB" dirty="0"/>
              <a:t>Event Content and Context</a:t>
            </a:r>
          </a:p>
          <a:p>
            <a:pPr algn="just"/>
            <a:r>
              <a:rPr lang="en-GB" dirty="0"/>
              <a:t>Market Factors</a:t>
            </a:r>
          </a:p>
          <a:p>
            <a:pPr algn="just"/>
            <a:r>
              <a:rPr lang="en-GB" dirty="0"/>
              <a:t>Operational Factors</a:t>
            </a:r>
          </a:p>
          <a:p>
            <a:pPr algn="just"/>
            <a:r>
              <a:rPr lang="en-GB" dirty="0"/>
              <a:t>Financial Factors</a:t>
            </a:r>
          </a:p>
          <a:p>
            <a:pPr algn="just"/>
            <a:r>
              <a:rPr lang="en-GB" dirty="0"/>
              <a:t>Conclusion</a:t>
            </a:r>
          </a:p>
          <a:p>
            <a:pPr algn="just"/>
            <a:r>
              <a:rPr lang="en-GB"/>
              <a:t>References </a:t>
            </a:r>
          </a:p>
          <a:p>
            <a:pPr marL="0" indent="0">
              <a:buNone/>
            </a:pPr>
            <a:endParaRPr lang="en-GB"/>
          </a:p>
        </p:txBody>
      </p:sp>
    </p:spTree>
    <p:extLst>
      <p:ext uri="{BB962C8B-B14F-4D97-AF65-F5344CB8AC3E}">
        <p14:creationId xmlns:p14="http://schemas.microsoft.com/office/powerpoint/2010/main" val="2713340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33"/>
            <a:ext cx="10515600" cy="594245"/>
          </a:xfrm>
        </p:spPr>
        <p:txBody>
          <a:bodyPr>
            <a:normAutofit fontScale="90000"/>
          </a:bodyPr>
          <a:lstStyle/>
          <a:p>
            <a:r>
              <a:rPr lang="en-GB" b="1" dirty="0"/>
              <a:t>Introduction </a:t>
            </a:r>
          </a:p>
        </p:txBody>
      </p:sp>
      <p:sp>
        <p:nvSpPr>
          <p:cNvPr id="3" name="Content Placeholder 2"/>
          <p:cNvSpPr>
            <a:spLocks noGrp="1"/>
          </p:cNvSpPr>
          <p:nvPr>
            <p:ph idx="1"/>
          </p:nvPr>
        </p:nvSpPr>
        <p:spPr>
          <a:xfrm>
            <a:off x="838200" y="989351"/>
            <a:ext cx="10404423" cy="5187612"/>
          </a:xfrm>
        </p:spPr>
        <p:txBody>
          <a:bodyPr numCol="2">
            <a:normAutofit/>
          </a:bodyPr>
          <a:lstStyle/>
          <a:p>
            <a:pPr algn="just">
              <a:lnSpc>
                <a:spcPct val="100000"/>
              </a:lnSpc>
            </a:pPr>
            <a:r>
              <a:rPr lang="en-US" sz="2300" dirty="0"/>
              <a:t>This analysis will address international Christmas food festival equality, diversity, and inclusion (EDI). </a:t>
            </a:r>
          </a:p>
          <a:p>
            <a:pPr algn="just">
              <a:lnSpc>
                <a:spcPct val="100000"/>
              </a:lnSpc>
            </a:pPr>
            <a:r>
              <a:rPr lang="en-US" sz="2300" dirty="0"/>
              <a:t>MICE events combine corporate goals with leisure and entertainment to foster networking, learning, and collaboration </a:t>
            </a:r>
            <a:r>
              <a:rPr lang="en-GB" sz="2300" dirty="0"/>
              <a:t>(Rogers and Wynn-Moylan, 2022)</a:t>
            </a:r>
            <a:r>
              <a:rPr lang="en-US" sz="2300" dirty="0"/>
              <a:t>. </a:t>
            </a:r>
          </a:p>
          <a:p>
            <a:pPr algn="just">
              <a:lnSpc>
                <a:spcPct val="100000"/>
              </a:lnSpc>
            </a:pPr>
            <a:r>
              <a:rPr lang="en-US" sz="2300" dirty="0"/>
              <a:t>The International Christmas Food Festival honors ethnic diversity with EDI. </a:t>
            </a:r>
          </a:p>
          <a:p>
            <a:pPr algn="just">
              <a:lnSpc>
                <a:spcPct val="100000"/>
              </a:lnSpc>
            </a:pPr>
            <a:r>
              <a:rPr lang="en-US" sz="2300" dirty="0"/>
              <a:t>The Hilton Newcastle </a:t>
            </a:r>
            <a:r>
              <a:rPr lang="en-US" sz="2300" dirty="0" err="1"/>
              <a:t>Gateshead</a:t>
            </a:r>
            <a:r>
              <a:rPr lang="en-US" sz="2300" dirty="0"/>
              <a:t> was chosen for its central position, accessibility, and large-scale international event capabilities </a:t>
            </a:r>
            <a:r>
              <a:rPr lang="en-GB" sz="2300" dirty="0"/>
              <a:t>(Hilton, 2025)</a:t>
            </a:r>
            <a:r>
              <a:rPr lang="en-US" sz="2300" dirty="0"/>
              <a:t>. </a:t>
            </a:r>
          </a:p>
          <a:p>
            <a:pPr algn="just">
              <a:lnSpc>
                <a:spcPct val="100000"/>
              </a:lnSpc>
            </a:pPr>
            <a:r>
              <a:rPr lang="en-US" sz="2300" dirty="0"/>
              <a:t>Use of the UK Protected Characteristics List will promote diversity in race, gender, disability, religion, and sexual orientation.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8092" y="4017364"/>
            <a:ext cx="4067956" cy="1708880"/>
          </a:xfrm>
          <a:prstGeom prst="rect">
            <a:avLst/>
          </a:prstGeom>
        </p:spPr>
      </p:pic>
      <p:sp>
        <p:nvSpPr>
          <p:cNvPr id="6" name="Rectangle 5"/>
          <p:cNvSpPr/>
          <p:nvPr/>
        </p:nvSpPr>
        <p:spPr>
          <a:xfrm>
            <a:off x="8221341" y="5726244"/>
            <a:ext cx="1505540" cy="369332"/>
          </a:xfrm>
          <a:prstGeom prst="rect">
            <a:avLst/>
          </a:prstGeom>
        </p:spPr>
        <p:txBody>
          <a:bodyPr wrap="none">
            <a:spAutoFit/>
          </a:bodyPr>
          <a:lstStyle/>
          <a:p>
            <a:r>
              <a:rPr lang="en-GB" dirty="0"/>
              <a:t>(DMC, 2023)</a:t>
            </a:r>
          </a:p>
        </p:txBody>
      </p:sp>
    </p:spTree>
    <p:extLst>
      <p:ext uri="{BB962C8B-B14F-4D97-AF65-F5344CB8AC3E}">
        <p14:creationId xmlns:p14="http://schemas.microsoft.com/office/powerpoint/2010/main" val="1655911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9098"/>
          </a:xfrm>
        </p:spPr>
        <p:txBody>
          <a:bodyPr/>
          <a:lstStyle/>
          <a:p>
            <a:r>
              <a:rPr lang="en-GB" b="1" dirty="0"/>
              <a:t>Event Content and Context</a:t>
            </a:r>
            <a:endParaRPr lang="en-GB" dirty="0"/>
          </a:p>
        </p:txBody>
      </p:sp>
      <p:sp>
        <p:nvSpPr>
          <p:cNvPr id="3" name="Content Placeholder 2"/>
          <p:cNvSpPr>
            <a:spLocks noGrp="1"/>
          </p:cNvSpPr>
          <p:nvPr>
            <p:ph idx="1"/>
          </p:nvPr>
        </p:nvSpPr>
        <p:spPr>
          <a:xfrm>
            <a:off x="838200" y="1319134"/>
            <a:ext cx="10515600" cy="4857829"/>
          </a:xfrm>
        </p:spPr>
        <p:txBody>
          <a:bodyPr numCol="2">
            <a:normAutofit lnSpcReduction="10000"/>
          </a:bodyPr>
          <a:lstStyle/>
          <a:p>
            <a:pPr algn="just">
              <a:lnSpc>
                <a:spcPct val="100000"/>
              </a:lnSpc>
            </a:pPr>
            <a:r>
              <a:rPr lang="en-US" sz="2400" dirty="0"/>
              <a:t>The proposed International Christmas Food Festival will promote food industry equality, diversity, and inclusion through global cuisine </a:t>
            </a:r>
            <a:r>
              <a:rPr lang="en-GB" sz="2400" dirty="0"/>
              <a:t>(</a:t>
            </a:r>
            <a:r>
              <a:rPr lang="en-GB" sz="2400" dirty="0" err="1"/>
              <a:t>Irimiás</a:t>
            </a:r>
            <a:r>
              <a:rPr lang="en-GB" sz="2400" dirty="0"/>
              <a:t>, </a:t>
            </a:r>
            <a:r>
              <a:rPr lang="en-GB" sz="2400" dirty="0" err="1"/>
              <a:t>Csapody</a:t>
            </a:r>
            <a:r>
              <a:rPr lang="en-GB" sz="2400" dirty="0"/>
              <a:t> and </a:t>
            </a:r>
            <a:r>
              <a:rPr lang="en-GB" sz="2400" dirty="0" err="1"/>
              <a:t>Jászberényi</a:t>
            </a:r>
            <a:r>
              <a:rPr lang="en-GB" sz="2400" dirty="0"/>
              <a:t>, 2024)</a:t>
            </a:r>
            <a:r>
              <a:rPr lang="en-US" sz="2400" dirty="0"/>
              <a:t>. </a:t>
            </a:r>
          </a:p>
          <a:p>
            <a:pPr algn="just">
              <a:lnSpc>
                <a:spcPct val="100000"/>
              </a:lnSpc>
            </a:pPr>
            <a:r>
              <a:rPr lang="en-US" sz="2400" dirty="0"/>
              <a:t>Event will feature food vendors, cultural performances, panel presentations, and underrepresented minority industry inclusion training. </a:t>
            </a:r>
          </a:p>
          <a:p>
            <a:pPr algn="just">
              <a:lnSpc>
                <a:spcPct val="100000"/>
              </a:lnSpc>
            </a:pPr>
            <a:r>
              <a:rPr lang="en-US" sz="2400" dirty="0"/>
              <a:t>It will promote inclusive policies and culinary diversity. </a:t>
            </a:r>
          </a:p>
          <a:p>
            <a:pPr algn="just">
              <a:lnSpc>
                <a:spcPct val="100000"/>
              </a:lnSpc>
            </a:pPr>
            <a:r>
              <a:rPr lang="en-US" sz="2400" dirty="0"/>
              <a:t>Christmas brings </a:t>
            </a:r>
            <a:r>
              <a:rPr lang="en-US" sz="2400" dirty="0" err="1"/>
              <a:t>civilisations</a:t>
            </a:r>
            <a:r>
              <a:rPr lang="en-US" sz="2400" dirty="0"/>
              <a:t> together </a:t>
            </a:r>
            <a:r>
              <a:rPr lang="en-GB" sz="2400" dirty="0"/>
              <a:t>(</a:t>
            </a:r>
            <a:r>
              <a:rPr lang="en-GB" sz="2400" dirty="0" err="1"/>
              <a:t>Egresi</a:t>
            </a:r>
            <a:r>
              <a:rPr lang="en-GB" sz="2400" dirty="0"/>
              <a:t> et al., 2020)</a:t>
            </a:r>
            <a:r>
              <a:rPr lang="en-US" sz="2400" dirty="0"/>
              <a:t>. </a:t>
            </a:r>
          </a:p>
          <a:p>
            <a:pPr algn="just">
              <a:lnSpc>
                <a:spcPct val="100000"/>
              </a:lnSpc>
            </a:pPr>
            <a:r>
              <a:rPr lang="en-US" sz="2400" dirty="0"/>
              <a:t>Industry experts, food producers, chefs, and stakeholders will tackle EDI concerns like accessibility, representation, and opportunity for underrepresented communities. </a:t>
            </a:r>
            <a:br>
              <a:rPr lang="en-US" sz="2400" dirty="0"/>
            </a:br>
            <a:br>
              <a:rPr lang="en-US" sz="2400" dirty="0"/>
            </a:br>
            <a:br>
              <a:rPr lang="en-US" sz="2400" dirty="0"/>
            </a:br>
            <a:br>
              <a:rPr lang="en-US" sz="2400" dirty="0"/>
            </a:br>
            <a:endParaRPr lang="en-GB" sz="2400" dirty="0"/>
          </a:p>
          <a:p>
            <a:pPr algn="just">
              <a:lnSpc>
                <a:spcPct val="100000"/>
              </a:lnSpc>
            </a:pP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6917" y="3873084"/>
            <a:ext cx="4705815" cy="1600200"/>
          </a:xfrm>
          <a:prstGeom prst="rect">
            <a:avLst/>
          </a:prstGeom>
        </p:spPr>
      </p:pic>
      <p:sp>
        <p:nvSpPr>
          <p:cNvPr id="5" name="Rectangle 4"/>
          <p:cNvSpPr/>
          <p:nvPr/>
        </p:nvSpPr>
        <p:spPr>
          <a:xfrm>
            <a:off x="8257734" y="5640457"/>
            <a:ext cx="1492716" cy="369332"/>
          </a:xfrm>
          <a:prstGeom prst="rect">
            <a:avLst/>
          </a:prstGeom>
        </p:spPr>
        <p:txBody>
          <a:bodyPr wrap="none">
            <a:spAutoFit/>
          </a:bodyPr>
          <a:lstStyle/>
          <a:p>
            <a:r>
              <a:rPr lang="en-GB" dirty="0"/>
              <a:t>(</a:t>
            </a:r>
            <a:r>
              <a:rPr lang="en-GB" dirty="0" err="1"/>
              <a:t>Kalle</a:t>
            </a:r>
            <a:r>
              <a:rPr lang="en-GB" dirty="0"/>
              <a:t>, 2018)</a:t>
            </a:r>
          </a:p>
        </p:txBody>
      </p:sp>
    </p:spTree>
    <p:extLst>
      <p:ext uri="{BB962C8B-B14F-4D97-AF65-F5344CB8AC3E}">
        <p14:creationId xmlns:p14="http://schemas.microsoft.com/office/powerpoint/2010/main" val="3485076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 Factors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0429508"/>
              </p:ext>
            </p:extLst>
          </p:nvPr>
        </p:nvGraphicFramePr>
        <p:xfrm>
          <a:off x="838200" y="1539104"/>
          <a:ext cx="10515600" cy="4656204"/>
        </p:xfrm>
        <a:graphic>
          <a:graphicData uri="http://schemas.openxmlformats.org/drawingml/2006/table">
            <a:tbl>
              <a:tblPr firstRow="1" firstCol="1" bandRow="1">
                <a:tableStyleId>{69C7853C-536D-4A76-A0AE-DD22124D55A5}</a:tableStyleId>
              </a:tblPr>
              <a:tblGrid>
                <a:gridCol w="2206083">
                  <a:extLst>
                    <a:ext uri="{9D8B030D-6E8A-4147-A177-3AD203B41FA5}">
                      <a16:colId xmlns:a16="http://schemas.microsoft.com/office/drawing/2014/main" val="20000"/>
                    </a:ext>
                  </a:extLst>
                </a:gridCol>
                <a:gridCol w="8309517">
                  <a:extLst>
                    <a:ext uri="{9D8B030D-6E8A-4147-A177-3AD203B41FA5}">
                      <a16:colId xmlns:a16="http://schemas.microsoft.com/office/drawing/2014/main" val="20001"/>
                    </a:ext>
                  </a:extLst>
                </a:gridCol>
              </a:tblGrid>
              <a:tr h="0">
                <a:tc>
                  <a:txBody>
                    <a:bodyPr/>
                    <a:lstStyle/>
                    <a:p>
                      <a:pPr algn="just">
                        <a:lnSpc>
                          <a:spcPct val="150000"/>
                        </a:lnSpc>
                        <a:spcAft>
                          <a:spcPts val="0"/>
                        </a:spcAft>
                      </a:pPr>
                      <a:r>
                        <a:rPr lang="en-GB" sz="2200" dirty="0">
                          <a:effectLst/>
                        </a:rPr>
                        <a:t>Market Factor</a:t>
                      </a:r>
                      <a:endParaRPr lang="en-GB" sz="2200" dirty="0">
                        <a:effectLst/>
                        <a:latin typeface="+mn-lt"/>
                        <a:ea typeface="Calibri" panose="020F0502020204030204" pitchFamily="34" charset="0"/>
                        <a:cs typeface="Vrinda" panose="01010600010101010101" pitchFamily="2" charset="0"/>
                      </a:endParaRPr>
                    </a:p>
                  </a:txBody>
                  <a:tcPr marL="68580" marR="68580" marT="0" marB="0"/>
                </a:tc>
                <a:tc>
                  <a:txBody>
                    <a:bodyPr/>
                    <a:lstStyle/>
                    <a:p>
                      <a:pPr algn="just">
                        <a:lnSpc>
                          <a:spcPct val="150000"/>
                        </a:lnSpc>
                        <a:spcAft>
                          <a:spcPts val="0"/>
                        </a:spcAft>
                      </a:pPr>
                      <a:r>
                        <a:rPr lang="en-GB" sz="2200">
                          <a:effectLst/>
                        </a:rPr>
                        <a:t>Details</a:t>
                      </a:r>
                      <a:endParaRPr lang="en-GB" sz="220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0"/>
                  </a:ext>
                </a:extLst>
              </a:tr>
              <a:tr h="0">
                <a:tc>
                  <a:txBody>
                    <a:bodyPr/>
                    <a:lstStyle/>
                    <a:p>
                      <a:pPr algn="just">
                        <a:lnSpc>
                          <a:spcPct val="150000"/>
                        </a:lnSpc>
                        <a:spcAft>
                          <a:spcPts val="0"/>
                        </a:spcAft>
                      </a:pPr>
                      <a:r>
                        <a:rPr lang="en-GB" sz="2200" dirty="0">
                          <a:effectLst/>
                        </a:rPr>
                        <a:t>Target Market</a:t>
                      </a:r>
                      <a:endParaRPr lang="en-GB" sz="2200" dirty="0">
                        <a:effectLst/>
                        <a:latin typeface="+mn-lt"/>
                        <a:ea typeface="Calibri" panose="020F0502020204030204" pitchFamily="34" charset="0"/>
                        <a:cs typeface="Vrinda" panose="01010600010101010101" pitchFamily="2" charset="0"/>
                      </a:endParaRPr>
                    </a:p>
                  </a:txBody>
                  <a:tcPr marL="68580" marR="68580" marT="0" marB="0"/>
                </a:tc>
                <a:tc>
                  <a:txBody>
                    <a:bodyPr/>
                    <a:lstStyle/>
                    <a:p>
                      <a:pPr marL="342900" indent="-342900" algn="just">
                        <a:lnSpc>
                          <a:spcPct val="150000"/>
                        </a:lnSpc>
                        <a:spcAft>
                          <a:spcPts val="0"/>
                        </a:spcAft>
                        <a:buFont typeface="Arial" panose="020B0604020202020204" pitchFamily="34" charset="0"/>
                        <a:buChar char="•"/>
                      </a:pPr>
                      <a:r>
                        <a:rPr lang="en-GB" sz="2200" dirty="0">
                          <a:effectLst/>
                        </a:rPr>
                        <a:t>Industry professionals, chefs, suppliers, NGOs, food enthusiasts</a:t>
                      </a:r>
                      <a:endParaRPr lang="en-GB" sz="2200"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1"/>
                  </a:ext>
                </a:extLst>
              </a:tr>
              <a:tr h="0">
                <a:tc>
                  <a:txBody>
                    <a:bodyPr/>
                    <a:lstStyle/>
                    <a:p>
                      <a:pPr algn="just">
                        <a:lnSpc>
                          <a:spcPct val="150000"/>
                        </a:lnSpc>
                        <a:spcAft>
                          <a:spcPts val="0"/>
                        </a:spcAft>
                      </a:pPr>
                      <a:r>
                        <a:rPr lang="en-GB" sz="2200">
                          <a:effectLst/>
                        </a:rPr>
                        <a:t>Demand</a:t>
                      </a:r>
                      <a:endParaRPr lang="en-GB" sz="2200">
                        <a:effectLst/>
                        <a:latin typeface="+mn-lt"/>
                        <a:ea typeface="Calibri" panose="020F0502020204030204" pitchFamily="34" charset="0"/>
                        <a:cs typeface="Vrinda" panose="01010600010101010101" pitchFamily="2" charset="0"/>
                      </a:endParaRPr>
                    </a:p>
                  </a:txBody>
                  <a:tcPr marL="68580" marR="68580" marT="0" marB="0"/>
                </a:tc>
                <a:tc>
                  <a:txBody>
                    <a:bodyPr/>
                    <a:lstStyle/>
                    <a:p>
                      <a:pPr marL="342900" indent="-342900" algn="just">
                        <a:lnSpc>
                          <a:spcPct val="150000"/>
                        </a:lnSpc>
                        <a:spcAft>
                          <a:spcPts val="0"/>
                        </a:spcAft>
                        <a:buFont typeface="Arial" panose="020B0604020202020204" pitchFamily="34" charset="0"/>
                        <a:buChar char="•"/>
                      </a:pPr>
                      <a:r>
                        <a:rPr lang="en-GB" sz="2200" dirty="0">
                          <a:effectLst/>
                        </a:rPr>
                        <a:t>High demand for diverse culinary events </a:t>
                      </a:r>
                      <a:r>
                        <a:rPr lang="en-GB" sz="2200" kern="1200" dirty="0">
                          <a:effectLst/>
                        </a:rPr>
                        <a:t>(Quinn et al., 2020).</a:t>
                      </a:r>
                      <a:endParaRPr lang="en-GB" sz="2200"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2"/>
                  </a:ext>
                </a:extLst>
              </a:tr>
              <a:tr h="0">
                <a:tc>
                  <a:txBody>
                    <a:bodyPr/>
                    <a:lstStyle/>
                    <a:p>
                      <a:pPr algn="just">
                        <a:lnSpc>
                          <a:spcPct val="150000"/>
                        </a:lnSpc>
                        <a:spcAft>
                          <a:spcPts val="0"/>
                        </a:spcAft>
                      </a:pPr>
                      <a:r>
                        <a:rPr lang="en-GB" sz="2200">
                          <a:effectLst/>
                        </a:rPr>
                        <a:t>Supply</a:t>
                      </a:r>
                      <a:endParaRPr lang="en-GB" sz="2200">
                        <a:effectLst/>
                        <a:latin typeface="+mn-lt"/>
                        <a:ea typeface="Calibri" panose="020F0502020204030204" pitchFamily="34" charset="0"/>
                        <a:cs typeface="Vrinda" panose="01010600010101010101" pitchFamily="2" charset="0"/>
                      </a:endParaRPr>
                    </a:p>
                  </a:txBody>
                  <a:tcPr marL="68580" marR="68580" marT="0" marB="0"/>
                </a:tc>
                <a:tc>
                  <a:txBody>
                    <a:bodyPr/>
                    <a:lstStyle/>
                    <a:p>
                      <a:pPr marL="342900" indent="-342900" algn="just">
                        <a:lnSpc>
                          <a:spcPct val="150000"/>
                        </a:lnSpc>
                        <a:spcAft>
                          <a:spcPts val="0"/>
                        </a:spcAft>
                        <a:buFont typeface="Arial" panose="020B0604020202020204" pitchFamily="34" charset="0"/>
                        <a:buChar char="•"/>
                      </a:pPr>
                      <a:r>
                        <a:rPr lang="en-GB" sz="2200" dirty="0">
                          <a:effectLst/>
                        </a:rPr>
                        <a:t>Limited events that combine cultural diversity with food industries</a:t>
                      </a:r>
                      <a:endParaRPr lang="en-GB" sz="2200"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3"/>
                  </a:ext>
                </a:extLst>
              </a:tr>
              <a:tr h="0">
                <a:tc>
                  <a:txBody>
                    <a:bodyPr/>
                    <a:lstStyle/>
                    <a:p>
                      <a:pPr algn="just">
                        <a:lnSpc>
                          <a:spcPct val="150000"/>
                        </a:lnSpc>
                        <a:spcAft>
                          <a:spcPts val="0"/>
                        </a:spcAft>
                      </a:pPr>
                      <a:r>
                        <a:rPr lang="en-GB" sz="2200">
                          <a:effectLst/>
                        </a:rPr>
                        <a:t>Competition</a:t>
                      </a:r>
                      <a:endParaRPr lang="en-GB" sz="2200">
                        <a:effectLst/>
                        <a:latin typeface="+mn-lt"/>
                        <a:ea typeface="Calibri" panose="020F0502020204030204" pitchFamily="34" charset="0"/>
                        <a:cs typeface="Vrinda" panose="01010600010101010101" pitchFamily="2" charset="0"/>
                      </a:endParaRPr>
                    </a:p>
                  </a:txBody>
                  <a:tcPr marL="68580" marR="68580" marT="0" marB="0"/>
                </a:tc>
                <a:tc>
                  <a:txBody>
                    <a:bodyPr/>
                    <a:lstStyle/>
                    <a:p>
                      <a:pPr marL="342900" indent="-342900" algn="just">
                        <a:lnSpc>
                          <a:spcPct val="150000"/>
                        </a:lnSpc>
                        <a:spcAft>
                          <a:spcPts val="0"/>
                        </a:spcAft>
                        <a:buFont typeface="Arial" panose="020B0604020202020204" pitchFamily="34" charset="0"/>
                        <a:buChar char="•"/>
                      </a:pPr>
                      <a:r>
                        <a:rPr lang="en-GB" sz="2200" dirty="0">
                          <a:effectLst/>
                        </a:rPr>
                        <a:t>Other food festivals, cultural exhibitions, food industry conferences </a:t>
                      </a:r>
                      <a:r>
                        <a:rPr lang="en-GB" sz="2200" kern="1200" dirty="0">
                          <a:effectLst/>
                        </a:rPr>
                        <a:t>(</a:t>
                      </a:r>
                      <a:r>
                        <a:rPr lang="en-GB" sz="2200" kern="1200" dirty="0" err="1">
                          <a:effectLst/>
                        </a:rPr>
                        <a:t>Pernecky</a:t>
                      </a:r>
                      <a:r>
                        <a:rPr lang="en-GB" sz="2200" kern="1200" dirty="0">
                          <a:effectLst/>
                        </a:rPr>
                        <a:t> and Luck, 2017).</a:t>
                      </a:r>
                      <a:endParaRPr lang="en-GB" sz="2200"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4"/>
                  </a:ext>
                </a:extLst>
              </a:tr>
              <a:tr h="0">
                <a:tc>
                  <a:txBody>
                    <a:bodyPr/>
                    <a:lstStyle/>
                    <a:p>
                      <a:pPr algn="just">
                        <a:lnSpc>
                          <a:spcPct val="150000"/>
                        </a:lnSpc>
                        <a:spcAft>
                          <a:spcPts val="0"/>
                        </a:spcAft>
                      </a:pPr>
                      <a:r>
                        <a:rPr lang="en-GB" sz="2200">
                          <a:effectLst/>
                        </a:rPr>
                        <a:t>Marketing Activity</a:t>
                      </a:r>
                      <a:endParaRPr lang="en-GB" sz="2200">
                        <a:effectLst/>
                        <a:latin typeface="+mn-lt"/>
                        <a:ea typeface="Calibri" panose="020F0502020204030204" pitchFamily="34" charset="0"/>
                        <a:cs typeface="Vrinda" panose="01010600010101010101" pitchFamily="2" charset="0"/>
                      </a:endParaRPr>
                    </a:p>
                  </a:txBody>
                  <a:tcPr marL="68580" marR="68580" marT="0" marB="0"/>
                </a:tc>
                <a:tc>
                  <a:txBody>
                    <a:bodyPr/>
                    <a:lstStyle/>
                    <a:p>
                      <a:pPr marL="342900" indent="-342900" algn="just">
                        <a:lnSpc>
                          <a:spcPct val="150000"/>
                        </a:lnSpc>
                        <a:spcAft>
                          <a:spcPts val="0"/>
                        </a:spcAft>
                        <a:buFont typeface="Arial" panose="020B0604020202020204" pitchFamily="34" charset="0"/>
                        <a:buChar char="•"/>
                      </a:pPr>
                      <a:r>
                        <a:rPr lang="en-GB" sz="2200" dirty="0">
                          <a:effectLst/>
                        </a:rPr>
                        <a:t>Digital campaigns, partnerships, influencer collaborations, social media promotion</a:t>
                      </a:r>
                      <a:endParaRPr lang="en-GB" sz="2200" dirty="0">
                        <a:effectLst/>
                        <a:latin typeface="+mn-lt"/>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6612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Operational Factors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14828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8145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9255"/>
          </a:xfrm>
        </p:spPr>
        <p:txBody>
          <a:bodyPr>
            <a:normAutofit fontScale="90000"/>
          </a:bodyPr>
          <a:lstStyle/>
          <a:p>
            <a:r>
              <a:rPr lang="en-GB" b="1" dirty="0"/>
              <a:t>Continued….</a:t>
            </a:r>
          </a:p>
        </p:txBody>
      </p:sp>
      <p:sp>
        <p:nvSpPr>
          <p:cNvPr id="3" name="Content Placeholder 2"/>
          <p:cNvSpPr>
            <a:spLocks noGrp="1"/>
          </p:cNvSpPr>
          <p:nvPr>
            <p:ph idx="1"/>
          </p:nvPr>
        </p:nvSpPr>
        <p:spPr>
          <a:xfrm>
            <a:off x="838200" y="944380"/>
            <a:ext cx="10515600" cy="5232583"/>
          </a:xfrm>
        </p:spPr>
        <p:txBody>
          <a:bodyPr numCol="2">
            <a:normAutofit/>
          </a:bodyPr>
          <a:lstStyle/>
          <a:p>
            <a:pPr marL="0" lvl="0" indent="0" algn="just">
              <a:buNone/>
            </a:pPr>
            <a:r>
              <a:rPr lang="en-GB" b="1" dirty="0"/>
              <a:t>Staffing Requirements</a:t>
            </a:r>
            <a:endParaRPr lang="en-GB" dirty="0"/>
          </a:p>
          <a:p>
            <a:pPr algn="just"/>
            <a:r>
              <a:rPr lang="en-GB" dirty="0"/>
              <a:t>Hospitality, event organisation, logistics, catering, and customer service experience required (McCandless et al., 2022). </a:t>
            </a:r>
          </a:p>
          <a:p>
            <a:pPr algn="just"/>
            <a:r>
              <a:rPr lang="en-GB" dirty="0"/>
              <a:t>Staff diversity and inclusion training will be prioritised. </a:t>
            </a:r>
          </a:p>
          <a:p>
            <a:pPr marL="0" lvl="0" indent="0" algn="just">
              <a:buNone/>
            </a:pPr>
            <a:r>
              <a:rPr lang="en-GB" b="1" dirty="0"/>
              <a:t>Resource Allocation</a:t>
            </a:r>
            <a:endParaRPr lang="en-GB" dirty="0"/>
          </a:p>
          <a:p>
            <a:pPr lvl="0" algn="just"/>
            <a:r>
              <a:rPr lang="en-GB" dirty="0"/>
              <a:t>Separate catering options will exhibit cultures. </a:t>
            </a:r>
          </a:p>
          <a:p>
            <a:pPr algn="just"/>
            <a:r>
              <a:rPr lang="en-GB" dirty="0"/>
              <a:t>Audio and lights create a fascinating environment (</a:t>
            </a:r>
            <a:r>
              <a:rPr lang="en-GB" dirty="0" err="1"/>
              <a:t>Manoharan</a:t>
            </a:r>
            <a:r>
              <a:rPr lang="en-GB" dirty="0"/>
              <a:t>, Madera and </a:t>
            </a:r>
            <a:r>
              <a:rPr lang="en-GB" dirty="0" err="1"/>
              <a:t>Singal</a:t>
            </a:r>
            <a:r>
              <a:rPr lang="en-GB" dirty="0"/>
              <a:t>, 2021). </a:t>
            </a:r>
          </a:p>
          <a:p>
            <a:pPr lvl="0" algn="just"/>
            <a:r>
              <a:rPr lang="en-GB" dirty="0"/>
              <a:t>Event parking and seating should accommodate cultural norms.</a:t>
            </a:r>
          </a:p>
          <a:p>
            <a:pPr algn="just"/>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6472" y="3803124"/>
            <a:ext cx="4558201" cy="1810123"/>
          </a:xfrm>
          <a:prstGeom prst="rect">
            <a:avLst/>
          </a:prstGeom>
        </p:spPr>
      </p:pic>
      <p:sp>
        <p:nvSpPr>
          <p:cNvPr id="5" name="Rectangle 4"/>
          <p:cNvSpPr/>
          <p:nvPr/>
        </p:nvSpPr>
        <p:spPr>
          <a:xfrm>
            <a:off x="7622787" y="5613248"/>
            <a:ext cx="2864887" cy="369332"/>
          </a:xfrm>
          <a:prstGeom prst="rect">
            <a:avLst/>
          </a:prstGeom>
        </p:spPr>
        <p:txBody>
          <a:bodyPr wrap="none">
            <a:spAutoFit/>
          </a:bodyPr>
          <a:lstStyle/>
          <a:p>
            <a:r>
              <a:rPr lang="en-GB" dirty="0"/>
              <a:t>(Thisisdurham.com, 2023)</a:t>
            </a:r>
          </a:p>
        </p:txBody>
      </p:sp>
    </p:spTree>
    <p:extLst>
      <p:ext uri="{BB962C8B-B14F-4D97-AF65-F5344CB8AC3E}">
        <p14:creationId xmlns:p14="http://schemas.microsoft.com/office/powerpoint/2010/main" val="3308682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049" y="197858"/>
            <a:ext cx="10515600" cy="448913"/>
          </a:xfrm>
        </p:spPr>
        <p:txBody>
          <a:bodyPr>
            <a:normAutofit fontScale="90000"/>
          </a:bodyPr>
          <a:lstStyle/>
          <a:p>
            <a:r>
              <a:rPr lang="en-GB" b="1" dirty="0"/>
              <a:t>Financial Factors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23483796"/>
              </p:ext>
            </p:extLst>
          </p:nvPr>
        </p:nvGraphicFramePr>
        <p:xfrm>
          <a:off x="827049" y="780590"/>
          <a:ext cx="10515600" cy="5066418"/>
        </p:xfrm>
        <a:graphic>
          <a:graphicData uri="http://schemas.openxmlformats.org/drawingml/2006/table">
            <a:tbl>
              <a:tblPr firstRow="1" firstCol="1" bandRow="1">
                <a:tableStyleId>{3C2FFA5D-87B4-456A-9821-1D502468CF0F}</a:tableStyleId>
              </a:tblPr>
              <a:tblGrid>
                <a:gridCol w="7028627">
                  <a:extLst>
                    <a:ext uri="{9D8B030D-6E8A-4147-A177-3AD203B41FA5}">
                      <a16:colId xmlns:a16="http://schemas.microsoft.com/office/drawing/2014/main" val="20000"/>
                    </a:ext>
                  </a:extLst>
                </a:gridCol>
                <a:gridCol w="3486973">
                  <a:extLst>
                    <a:ext uri="{9D8B030D-6E8A-4147-A177-3AD203B41FA5}">
                      <a16:colId xmlns:a16="http://schemas.microsoft.com/office/drawing/2014/main" val="20001"/>
                    </a:ext>
                  </a:extLst>
                </a:gridCol>
              </a:tblGrid>
              <a:tr h="361887">
                <a:tc>
                  <a:txBody>
                    <a:bodyPr/>
                    <a:lstStyle/>
                    <a:p>
                      <a:pPr algn="ctr">
                        <a:lnSpc>
                          <a:spcPct val="150000"/>
                        </a:lnSpc>
                        <a:spcAft>
                          <a:spcPts val="0"/>
                        </a:spcAft>
                      </a:pPr>
                      <a:r>
                        <a:rPr lang="en-GB" sz="1800" dirty="0">
                          <a:effectLst/>
                        </a:rPr>
                        <a:t>Income</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ctr">
                        <a:lnSpc>
                          <a:spcPct val="150000"/>
                        </a:lnSpc>
                        <a:spcAft>
                          <a:spcPts val="0"/>
                        </a:spcAft>
                      </a:pPr>
                      <a:r>
                        <a:rPr lang="en-GB" sz="1800">
                          <a:effectLst/>
                        </a:rPr>
                        <a:t>Amount</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0"/>
                  </a:ext>
                </a:extLst>
              </a:tr>
              <a:tr h="361887">
                <a:tc>
                  <a:txBody>
                    <a:bodyPr/>
                    <a:lstStyle/>
                    <a:p>
                      <a:pPr algn="l">
                        <a:lnSpc>
                          <a:spcPct val="150000"/>
                        </a:lnSpc>
                        <a:spcAft>
                          <a:spcPts val="0"/>
                        </a:spcAft>
                      </a:pPr>
                      <a:r>
                        <a:rPr lang="en-GB" sz="1800">
                          <a:effectLst/>
                        </a:rPr>
                        <a:t>Ticket Sales</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dirty="0">
                          <a:effectLst/>
                        </a:rPr>
                        <a:t>£15,000</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1"/>
                  </a:ext>
                </a:extLst>
              </a:tr>
              <a:tr h="361887">
                <a:tc>
                  <a:txBody>
                    <a:bodyPr/>
                    <a:lstStyle/>
                    <a:p>
                      <a:pPr algn="l">
                        <a:lnSpc>
                          <a:spcPct val="150000"/>
                        </a:lnSpc>
                        <a:spcAft>
                          <a:spcPts val="0"/>
                        </a:spcAft>
                      </a:pPr>
                      <a:r>
                        <a:rPr lang="en-GB" sz="1800" dirty="0">
                          <a:effectLst/>
                        </a:rPr>
                        <a:t>Sponsorships</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dirty="0">
                          <a:effectLst/>
                        </a:rPr>
                        <a:t>£12,500</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2"/>
                  </a:ext>
                </a:extLst>
              </a:tr>
              <a:tr h="361887">
                <a:tc>
                  <a:txBody>
                    <a:bodyPr/>
                    <a:lstStyle/>
                    <a:p>
                      <a:pPr algn="l">
                        <a:lnSpc>
                          <a:spcPct val="150000"/>
                        </a:lnSpc>
                        <a:spcAft>
                          <a:spcPts val="0"/>
                        </a:spcAft>
                      </a:pPr>
                      <a:r>
                        <a:rPr lang="en-GB" sz="1800">
                          <a:effectLst/>
                        </a:rPr>
                        <a:t>Merchandise Sales</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dirty="0">
                          <a:effectLst/>
                        </a:rPr>
                        <a:t>£4,000</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3"/>
                  </a:ext>
                </a:extLst>
              </a:tr>
              <a:tr h="361887">
                <a:tc>
                  <a:txBody>
                    <a:bodyPr/>
                    <a:lstStyle/>
                    <a:p>
                      <a:pPr algn="l">
                        <a:lnSpc>
                          <a:spcPct val="150000"/>
                        </a:lnSpc>
                        <a:spcAft>
                          <a:spcPts val="0"/>
                        </a:spcAft>
                      </a:pPr>
                      <a:r>
                        <a:rPr lang="en-GB" sz="1800" dirty="0">
                          <a:effectLst/>
                        </a:rPr>
                        <a:t>Total Income</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£31,500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4"/>
                  </a:ext>
                </a:extLst>
              </a:tr>
              <a:tr h="361887">
                <a:tc>
                  <a:txBody>
                    <a:bodyPr/>
                    <a:lstStyle/>
                    <a:p>
                      <a:pPr algn="ctr">
                        <a:lnSpc>
                          <a:spcPct val="150000"/>
                        </a:lnSpc>
                        <a:spcAft>
                          <a:spcPts val="0"/>
                        </a:spcAft>
                      </a:pPr>
                      <a:r>
                        <a:rPr lang="en-GB" sz="1800">
                          <a:effectLst/>
                        </a:rPr>
                        <a:t>Expenditure</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ctr">
                        <a:lnSpc>
                          <a:spcPct val="150000"/>
                        </a:lnSpc>
                        <a:spcAft>
                          <a:spcPts val="0"/>
                        </a:spcAft>
                      </a:pPr>
                      <a:r>
                        <a:rPr lang="en-GB" sz="1800">
                          <a:effectLst/>
                        </a:rPr>
                        <a:t>Amount</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5"/>
                  </a:ext>
                </a:extLst>
              </a:tr>
              <a:tr h="361887">
                <a:tc>
                  <a:txBody>
                    <a:bodyPr/>
                    <a:lstStyle/>
                    <a:p>
                      <a:pPr algn="l">
                        <a:lnSpc>
                          <a:spcPct val="150000"/>
                        </a:lnSpc>
                        <a:spcAft>
                          <a:spcPts val="0"/>
                        </a:spcAft>
                      </a:pPr>
                      <a:r>
                        <a:rPr lang="en-GB" sz="1800">
                          <a:effectLst/>
                        </a:rPr>
                        <a:t>Venue Hire</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£10,000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6"/>
                  </a:ext>
                </a:extLst>
              </a:tr>
              <a:tr h="361887">
                <a:tc>
                  <a:txBody>
                    <a:bodyPr/>
                    <a:lstStyle/>
                    <a:p>
                      <a:pPr algn="l">
                        <a:lnSpc>
                          <a:spcPct val="150000"/>
                        </a:lnSpc>
                        <a:spcAft>
                          <a:spcPts val="0"/>
                        </a:spcAft>
                      </a:pPr>
                      <a:r>
                        <a:rPr lang="en-GB" sz="1800">
                          <a:effectLst/>
                        </a:rPr>
                        <a:t>Catering</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£8,000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7"/>
                  </a:ext>
                </a:extLst>
              </a:tr>
              <a:tr h="361887">
                <a:tc>
                  <a:txBody>
                    <a:bodyPr/>
                    <a:lstStyle/>
                    <a:p>
                      <a:pPr algn="l">
                        <a:lnSpc>
                          <a:spcPct val="150000"/>
                        </a:lnSpc>
                        <a:spcAft>
                          <a:spcPts val="0"/>
                        </a:spcAft>
                      </a:pPr>
                      <a:r>
                        <a:rPr lang="en-GB" sz="1800">
                          <a:effectLst/>
                        </a:rPr>
                        <a:t>Marketing</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£4,000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8"/>
                  </a:ext>
                </a:extLst>
              </a:tr>
              <a:tr h="361887">
                <a:tc>
                  <a:txBody>
                    <a:bodyPr/>
                    <a:lstStyle/>
                    <a:p>
                      <a:pPr algn="l">
                        <a:lnSpc>
                          <a:spcPct val="150000"/>
                        </a:lnSpc>
                        <a:spcAft>
                          <a:spcPts val="0"/>
                        </a:spcAft>
                      </a:pPr>
                      <a:r>
                        <a:rPr lang="en-GB" sz="1800">
                          <a:effectLst/>
                        </a:rPr>
                        <a:t>Staffing</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£2,500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09"/>
                  </a:ext>
                </a:extLst>
              </a:tr>
              <a:tr h="361887">
                <a:tc>
                  <a:txBody>
                    <a:bodyPr/>
                    <a:lstStyle/>
                    <a:p>
                      <a:pPr algn="l">
                        <a:lnSpc>
                          <a:spcPct val="150000"/>
                        </a:lnSpc>
                        <a:spcAft>
                          <a:spcPts val="0"/>
                        </a:spcAft>
                      </a:pPr>
                      <a:r>
                        <a:rPr lang="en-GB" sz="1800">
                          <a:effectLst/>
                        </a:rPr>
                        <a:t>Logistics &amp; Supplies</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£1,500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0"/>
                  </a:ext>
                </a:extLst>
              </a:tr>
              <a:tr h="361887">
                <a:tc>
                  <a:txBody>
                    <a:bodyPr/>
                    <a:lstStyle/>
                    <a:p>
                      <a:pPr algn="l">
                        <a:lnSpc>
                          <a:spcPct val="150000"/>
                        </a:lnSpc>
                        <a:spcAft>
                          <a:spcPts val="0"/>
                        </a:spcAft>
                      </a:pPr>
                      <a:r>
                        <a:rPr lang="en-GB" sz="1800">
                          <a:effectLst/>
                        </a:rPr>
                        <a:t>Miscellaneous</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£1,500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1"/>
                  </a:ext>
                </a:extLst>
              </a:tr>
              <a:tr h="361887">
                <a:tc>
                  <a:txBody>
                    <a:bodyPr/>
                    <a:lstStyle/>
                    <a:p>
                      <a:pPr algn="l">
                        <a:lnSpc>
                          <a:spcPct val="150000"/>
                        </a:lnSpc>
                        <a:spcAft>
                          <a:spcPts val="0"/>
                        </a:spcAft>
                      </a:pPr>
                      <a:r>
                        <a:rPr lang="en-GB" sz="1800">
                          <a:effectLst/>
                        </a:rPr>
                        <a:t>Total Expenditure</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l">
                        <a:lnSpc>
                          <a:spcPct val="150000"/>
                        </a:lnSpc>
                        <a:spcAft>
                          <a:spcPts val="0"/>
                        </a:spcAft>
                      </a:pPr>
                      <a:r>
                        <a:rPr lang="en-GB" sz="1800">
                          <a:effectLst/>
                        </a:rPr>
                        <a:t>£27,500</a:t>
                      </a:r>
                      <a:endParaRPr lang="en-GB" sz="180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2"/>
                  </a:ext>
                </a:extLst>
              </a:tr>
              <a:tr h="361887">
                <a:tc>
                  <a:txBody>
                    <a:bodyPr/>
                    <a:lstStyle/>
                    <a:p>
                      <a:pPr algn="l">
                        <a:lnSpc>
                          <a:spcPct val="150000"/>
                        </a:lnSpc>
                        <a:spcAft>
                          <a:spcPts val="0"/>
                        </a:spcAft>
                      </a:pPr>
                      <a:r>
                        <a:rPr lang="en-GB" sz="1800" dirty="0">
                          <a:effectLst/>
                        </a:rPr>
                        <a:t>Net Profit </a:t>
                      </a:r>
                      <a:endParaRPr lang="en-GB" sz="1800"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tc>
                  <a:txBody>
                    <a:bodyPr/>
                    <a:lstStyle/>
                    <a:p>
                      <a:pPr algn="just">
                        <a:lnSpc>
                          <a:spcPct val="150000"/>
                        </a:lnSpc>
                        <a:spcAft>
                          <a:spcPts val="0"/>
                        </a:spcAft>
                      </a:pPr>
                      <a:r>
                        <a:rPr lang="en-GB" sz="1800" b="1" u="sng" dirty="0">
                          <a:effectLst/>
                        </a:rPr>
                        <a:t>£4000</a:t>
                      </a:r>
                      <a:endParaRPr lang="en-GB" sz="1800" b="1" u="sng" dirty="0">
                        <a:effectLst/>
                        <a:latin typeface="Times New Roman" panose="02020603050405020304" pitchFamily="18" charset="0"/>
                        <a:ea typeface="Calibri" panose="020F0502020204030204" pitchFamily="34" charset="0"/>
                        <a:cs typeface="Vrinda" panose="01010600010101010101" pitchFamily="2" charset="0"/>
                      </a:endParaRPr>
                    </a:p>
                  </a:txBody>
                  <a:tcPr marL="68580" marR="68580" marT="0" marB="0"/>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334626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472574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2749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p>
        </p:txBody>
      </p:sp>
      <p:sp>
        <p:nvSpPr>
          <p:cNvPr id="3" name="Content Placeholder 2"/>
          <p:cNvSpPr>
            <a:spLocks noGrp="1"/>
          </p:cNvSpPr>
          <p:nvPr>
            <p:ph idx="1"/>
          </p:nvPr>
        </p:nvSpPr>
        <p:spPr/>
        <p:txBody>
          <a:bodyPr>
            <a:normAutofit/>
          </a:bodyPr>
          <a:lstStyle/>
          <a:p>
            <a:pPr algn="just"/>
            <a:r>
              <a:rPr lang="en-US" dirty="0"/>
              <a:t>The intended International Christmas Food Festival on industrial equality, diversity, and inclusion is practical and strategic. </a:t>
            </a:r>
          </a:p>
          <a:p>
            <a:pPr algn="just"/>
            <a:r>
              <a:rPr lang="en-US" dirty="0"/>
              <a:t>With careful planning, the Hilton Newcastle </a:t>
            </a:r>
            <a:r>
              <a:rPr lang="en-US" dirty="0" err="1"/>
              <a:t>Gateshead</a:t>
            </a:r>
            <a:r>
              <a:rPr lang="en-US" dirty="0"/>
              <a:t> can host an ethnically diverse cuisine fair. </a:t>
            </a:r>
          </a:p>
          <a:p>
            <a:pPr algn="just"/>
            <a:r>
              <a:rPr lang="en-US" dirty="0"/>
              <a:t>The financial analysis indicates a sustainable model for event growth and profitability. </a:t>
            </a:r>
          </a:p>
          <a:p>
            <a:pPr algn="just"/>
            <a:r>
              <a:rPr lang="en-US" dirty="0"/>
              <a:t>Event promotes diversity and food industry voices in line with UK Protected Characteristics List. </a:t>
            </a:r>
            <a:endParaRPr lang="en-GB" dirty="0"/>
          </a:p>
          <a:p>
            <a:pPr algn="just"/>
            <a:endParaRPr lang="en-GB" dirty="0"/>
          </a:p>
        </p:txBody>
      </p:sp>
    </p:spTree>
    <p:extLst>
      <p:ext uri="{BB962C8B-B14F-4D97-AF65-F5344CB8AC3E}">
        <p14:creationId xmlns:p14="http://schemas.microsoft.com/office/powerpoint/2010/main" val="254420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3252"/>
            <a:ext cx="10515600" cy="605031"/>
          </a:xfrm>
        </p:spPr>
        <p:txBody>
          <a:bodyPr>
            <a:normAutofit fontScale="90000"/>
          </a:bodyPr>
          <a:lstStyle/>
          <a:p>
            <a:r>
              <a:rPr lang="en-GB" b="1" dirty="0"/>
              <a:t>References</a:t>
            </a:r>
            <a:endParaRPr lang="en-GB" dirty="0"/>
          </a:p>
        </p:txBody>
      </p:sp>
      <p:sp>
        <p:nvSpPr>
          <p:cNvPr id="3" name="Content Placeholder 2"/>
          <p:cNvSpPr>
            <a:spLocks noGrp="1"/>
          </p:cNvSpPr>
          <p:nvPr>
            <p:ph idx="1"/>
          </p:nvPr>
        </p:nvSpPr>
        <p:spPr>
          <a:xfrm>
            <a:off x="167268" y="869795"/>
            <a:ext cx="11775688" cy="5609064"/>
          </a:xfrm>
        </p:spPr>
        <p:txBody>
          <a:bodyPr>
            <a:normAutofit fontScale="32500" lnSpcReduction="20000"/>
          </a:bodyPr>
          <a:lstStyle/>
          <a:p>
            <a:pPr algn="just"/>
            <a:r>
              <a:rPr lang="en-GB" dirty="0" err="1"/>
              <a:t>Camozzi</a:t>
            </a:r>
            <a:r>
              <a:rPr lang="en-GB" dirty="0"/>
              <a:t>, I. (2021). The Rise of Multicultural Festivals. Beyond Cultural Commodification and ‘ethnic’ Authenticity. </a:t>
            </a:r>
            <a:r>
              <a:rPr lang="en-GB" i="1" dirty="0" err="1"/>
              <a:t>Studi</a:t>
            </a:r>
            <a:r>
              <a:rPr lang="en-GB" i="1" dirty="0"/>
              <a:t> </a:t>
            </a:r>
            <a:r>
              <a:rPr lang="en-GB" i="1" dirty="0" err="1"/>
              <a:t>culturali</a:t>
            </a:r>
            <a:r>
              <a:rPr lang="en-GB" dirty="0"/>
              <a:t>, 2(2), </a:t>
            </a:r>
            <a:r>
              <a:rPr lang="en-GB" dirty="0" err="1"/>
              <a:t>pp.221</a:t>
            </a:r>
            <a:r>
              <a:rPr lang="en-GB" dirty="0"/>
              <a:t>–242. </a:t>
            </a:r>
            <a:r>
              <a:rPr lang="en-GB" dirty="0" err="1"/>
              <a:t>doi:https</a:t>
            </a:r>
            <a:r>
              <a:rPr lang="en-GB" dirty="0"/>
              <a:t>://doi.org/10.1405/101883.</a:t>
            </a:r>
          </a:p>
          <a:p>
            <a:pPr algn="just"/>
            <a:r>
              <a:rPr lang="en-GB" dirty="0"/>
              <a:t>DMC (2023). </a:t>
            </a:r>
            <a:r>
              <a:rPr lang="en-GB" i="1" dirty="0"/>
              <a:t>The MICE sector: a brief history</a:t>
            </a:r>
            <a:r>
              <a:rPr lang="en-GB" dirty="0"/>
              <a:t>. [online] www.linkedin.com. Available at: https://www.linkedin.com/pulse/mice-sector-brief-history-event-one/ [Accessed 1 Feb. 2025].</a:t>
            </a:r>
          </a:p>
          <a:p>
            <a:pPr algn="just"/>
            <a:r>
              <a:rPr lang="en-GB" dirty="0" err="1"/>
              <a:t>Egresi</a:t>
            </a:r>
            <a:r>
              <a:rPr lang="en-GB" dirty="0"/>
              <a:t>, I.O., </a:t>
            </a:r>
            <a:r>
              <a:rPr lang="en-GB" dirty="0" err="1"/>
              <a:t>Răcăşan</a:t>
            </a:r>
            <a:r>
              <a:rPr lang="en-GB" dirty="0"/>
              <a:t>, B.S., </a:t>
            </a:r>
            <a:r>
              <a:rPr lang="en-GB" dirty="0" err="1"/>
              <a:t>Dezsi</a:t>
            </a:r>
            <a:r>
              <a:rPr lang="en-GB" dirty="0"/>
              <a:t>, S., </a:t>
            </a:r>
            <a:r>
              <a:rPr lang="en-GB" dirty="0" err="1"/>
              <a:t>Ilieş</a:t>
            </a:r>
            <a:r>
              <a:rPr lang="en-GB" dirty="0"/>
              <a:t>, M. and </a:t>
            </a:r>
            <a:r>
              <a:rPr lang="en-GB" dirty="0" err="1"/>
              <a:t>Ilieş</a:t>
            </a:r>
            <a:r>
              <a:rPr lang="en-GB" dirty="0"/>
              <a:t>, G. (2020). Christmas markets in city </a:t>
            </a:r>
            <a:r>
              <a:rPr lang="en-GB" dirty="0" err="1"/>
              <a:t>centers</a:t>
            </a:r>
            <a:r>
              <a:rPr lang="en-GB" dirty="0"/>
              <a:t>: how do they impact local residents and businesses? </a:t>
            </a:r>
            <a:r>
              <a:rPr lang="en-GB" i="1" dirty="0"/>
              <a:t>International Journal of Tourism Cities</a:t>
            </a:r>
            <a:r>
              <a:rPr lang="en-GB" dirty="0"/>
              <a:t>, ahead-of-print(ahead-of-print). </a:t>
            </a:r>
            <a:r>
              <a:rPr lang="en-GB" dirty="0" err="1"/>
              <a:t>doi:https</a:t>
            </a:r>
            <a:r>
              <a:rPr lang="en-GB" dirty="0"/>
              <a:t>://doi.org/10.1108/</a:t>
            </a:r>
            <a:r>
              <a:rPr lang="en-GB" dirty="0" err="1"/>
              <a:t>ijtc</a:t>
            </a:r>
            <a:r>
              <a:rPr lang="en-GB" dirty="0"/>
              <a:t>-03-2020-0040.</a:t>
            </a:r>
          </a:p>
          <a:p>
            <a:pPr algn="just"/>
            <a:r>
              <a:rPr lang="en-GB" dirty="0"/>
              <a:t>Fox, D., </a:t>
            </a:r>
            <a:r>
              <a:rPr lang="en-GB" dirty="0" err="1"/>
              <a:t>Gouthro</a:t>
            </a:r>
            <a:r>
              <a:rPr lang="en-GB" dirty="0"/>
              <a:t>, M.B., </a:t>
            </a:r>
            <a:r>
              <a:rPr lang="en-GB" dirty="0" err="1"/>
              <a:t>Morakabati</a:t>
            </a:r>
            <a:r>
              <a:rPr lang="en-GB" dirty="0"/>
              <a:t>, Y. and </a:t>
            </a:r>
            <a:r>
              <a:rPr lang="en-GB" dirty="0" err="1"/>
              <a:t>Brackstone</a:t>
            </a:r>
            <a:r>
              <a:rPr lang="en-GB" dirty="0"/>
              <a:t>, J. (2014). </a:t>
            </a:r>
            <a:r>
              <a:rPr lang="en-GB" i="1" dirty="0"/>
              <a:t>Doing events research : from theory to practice</a:t>
            </a:r>
            <a:r>
              <a:rPr lang="en-GB" dirty="0"/>
              <a:t>. London: </a:t>
            </a:r>
            <a:r>
              <a:rPr lang="en-GB" dirty="0" err="1"/>
              <a:t>Routledge</a:t>
            </a:r>
            <a:r>
              <a:rPr lang="en-GB" dirty="0"/>
              <a:t>, Taylor &amp; Francis Group.</a:t>
            </a:r>
          </a:p>
          <a:p>
            <a:pPr algn="just"/>
            <a:r>
              <a:rPr lang="en-GB" dirty="0" err="1"/>
              <a:t>Hidegh</a:t>
            </a:r>
            <a:r>
              <a:rPr lang="en-GB" dirty="0"/>
              <a:t>, A.L. and </a:t>
            </a:r>
            <a:r>
              <a:rPr lang="en-GB" dirty="0" err="1"/>
              <a:t>Primecz</a:t>
            </a:r>
            <a:r>
              <a:rPr lang="en-GB" dirty="0"/>
              <a:t>, H. (2024). Recognition at the corporate celebration of Christmas: Freezing the </a:t>
            </a:r>
            <a:r>
              <a:rPr lang="en-GB" dirty="0" err="1"/>
              <a:t>postsocialist</a:t>
            </a:r>
            <a:r>
              <a:rPr lang="en-GB" dirty="0"/>
              <a:t> gender regime. </a:t>
            </a:r>
            <a:r>
              <a:rPr lang="en-GB" i="1" dirty="0"/>
              <a:t>Organization</a:t>
            </a:r>
            <a:r>
              <a:rPr lang="en-GB" dirty="0"/>
              <a:t>. </a:t>
            </a:r>
            <a:r>
              <a:rPr lang="en-GB" dirty="0" err="1"/>
              <a:t>doi:https</a:t>
            </a:r>
            <a:r>
              <a:rPr lang="en-GB" dirty="0"/>
              <a:t>://doi.org/10.1177/13505084241232240.</a:t>
            </a:r>
          </a:p>
          <a:p>
            <a:pPr algn="just"/>
            <a:r>
              <a:rPr lang="en-GB" dirty="0"/>
              <a:t>Hilton (2025). </a:t>
            </a:r>
            <a:r>
              <a:rPr lang="en-GB" i="1" dirty="0"/>
              <a:t>Hilton Newcastle Gateshead</a:t>
            </a:r>
            <a:r>
              <a:rPr lang="en-GB" dirty="0"/>
              <a:t>. [online] Guestreservations.com. Available at: https://www.guestreservations.com/hilton-newcastle-gateshead/booking?utm_source=google&amp;utm_medium=cpc&amp;utm_campaign=991006015&amp;gad_source=1&amp;gclid=CjwKCAiAqfe8BhBwEiwAsne6gYHJKVOK6dde2XjZ3aepvkTwT_53QetKrYX2GSOxj0a64OFKXhCGdhoClLgQAvD_BwE [Accessed 1 Feb. 2025].</a:t>
            </a:r>
          </a:p>
          <a:p>
            <a:pPr algn="just"/>
            <a:r>
              <a:rPr lang="en-GB" dirty="0" err="1"/>
              <a:t>Irimiás</a:t>
            </a:r>
            <a:r>
              <a:rPr lang="en-GB" dirty="0"/>
              <a:t>, A., </a:t>
            </a:r>
            <a:r>
              <a:rPr lang="en-GB" dirty="0" err="1"/>
              <a:t>Csapody</a:t>
            </a:r>
            <a:r>
              <a:rPr lang="en-GB" dirty="0"/>
              <a:t> and </a:t>
            </a:r>
            <a:r>
              <a:rPr lang="en-GB" dirty="0" err="1"/>
              <a:t>Jászberényi</a:t>
            </a:r>
            <a:r>
              <a:rPr lang="en-GB" dirty="0"/>
              <a:t>, M. (2024). Social sustainability on European food festival websites: A multimodal discourse analysis. </a:t>
            </a:r>
            <a:r>
              <a:rPr lang="en-GB" i="1" dirty="0"/>
              <a:t>Tourism management perspectives</a:t>
            </a:r>
            <a:r>
              <a:rPr lang="en-GB" dirty="0"/>
              <a:t>, 53, </a:t>
            </a:r>
            <a:r>
              <a:rPr lang="en-GB" dirty="0" err="1"/>
              <a:t>pp.101280</a:t>
            </a:r>
            <a:r>
              <a:rPr lang="en-GB" dirty="0"/>
              <a:t>–101280. </a:t>
            </a:r>
            <a:r>
              <a:rPr lang="en-GB" dirty="0" err="1"/>
              <a:t>doi:https</a:t>
            </a:r>
            <a:r>
              <a:rPr lang="en-GB" dirty="0"/>
              <a:t>://doi.org/10.1016/</a:t>
            </a:r>
            <a:r>
              <a:rPr lang="en-GB" dirty="0" err="1"/>
              <a:t>j.tmp.2024.101280</a:t>
            </a:r>
            <a:r>
              <a:rPr lang="en-GB" dirty="0"/>
              <a:t>.</a:t>
            </a:r>
          </a:p>
          <a:p>
            <a:pPr algn="just"/>
            <a:r>
              <a:rPr lang="en-GB" dirty="0" err="1"/>
              <a:t>Kalle</a:t>
            </a:r>
            <a:r>
              <a:rPr lang="en-GB" dirty="0"/>
              <a:t> (2018). </a:t>
            </a:r>
            <a:r>
              <a:rPr lang="en-GB" i="1" dirty="0"/>
              <a:t>Christmas food traditions from around the world</a:t>
            </a:r>
            <a:r>
              <a:rPr lang="en-GB" dirty="0"/>
              <a:t>. [online] Ingmar - Recipes by Ingredients. Available at: https://ingmar.app/blog/christmas-food-traditions-from-around-the-world/ [Accessed 1 Feb. 2025].</a:t>
            </a:r>
          </a:p>
          <a:p>
            <a:pPr algn="just"/>
            <a:r>
              <a:rPr lang="en-GB" dirty="0" err="1"/>
              <a:t>Kesgin</a:t>
            </a:r>
            <a:r>
              <a:rPr lang="en-GB" dirty="0"/>
              <a:t>, M., Murthy, R. and </a:t>
            </a:r>
            <a:r>
              <a:rPr lang="en-GB" dirty="0" err="1"/>
              <a:t>Lagiewski</a:t>
            </a:r>
            <a:r>
              <a:rPr lang="en-GB" dirty="0"/>
              <a:t>, R. (2021). Profiling food festivals by type, name and descriptive content: a population level study. </a:t>
            </a:r>
            <a:r>
              <a:rPr lang="en-GB" i="1" dirty="0"/>
              <a:t>British Food Journal</a:t>
            </a:r>
            <a:r>
              <a:rPr lang="en-GB" dirty="0"/>
              <a:t>, 124(2), </a:t>
            </a:r>
            <a:r>
              <a:rPr lang="en-GB" dirty="0" err="1"/>
              <a:t>pp.530</a:t>
            </a:r>
            <a:r>
              <a:rPr lang="en-GB" dirty="0"/>
              <a:t>–549. </a:t>
            </a:r>
            <a:r>
              <a:rPr lang="en-GB" dirty="0" err="1"/>
              <a:t>doi:https</a:t>
            </a:r>
            <a:r>
              <a:rPr lang="en-GB" dirty="0"/>
              <a:t>://doi.org/10.1108/</a:t>
            </a:r>
            <a:r>
              <a:rPr lang="en-GB" dirty="0" err="1"/>
              <a:t>bfj</a:t>
            </a:r>
            <a:r>
              <a:rPr lang="en-GB" dirty="0"/>
              <a:t>-04-2021-0412.</a:t>
            </a:r>
          </a:p>
          <a:p>
            <a:pPr algn="just"/>
            <a:r>
              <a:rPr lang="en-GB" dirty="0" err="1"/>
              <a:t>Kraff</a:t>
            </a:r>
            <a:r>
              <a:rPr lang="en-GB" dirty="0"/>
              <a:t>, H. and </a:t>
            </a:r>
            <a:r>
              <a:rPr lang="en-GB" dirty="0" err="1"/>
              <a:t>Jernsand</a:t>
            </a:r>
            <a:r>
              <a:rPr lang="en-GB" dirty="0"/>
              <a:t>, E.M. (2022). Multicultural Food Events – Opportunities for Intercultural Exchange and Risks of </a:t>
            </a:r>
            <a:r>
              <a:rPr lang="en-GB" dirty="0" err="1"/>
              <a:t>Stereotypification</a:t>
            </a:r>
            <a:r>
              <a:rPr lang="en-GB" dirty="0"/>
              <a:t>. </a:t>
            </a:r>
            <a:r>
              <a:rPr lang="en-GB" i="1" dirty="0"/>
              <a:t>Tourism Recreation Research</a:t>
            </a:r>
            <a:r>
              <a:rPr lang="en-GB" dirty="0"/>
              <a:t>, 48(6), </a:t>
            </a:r>
            <a:r>
              <a:rPr lang="en-GB" dirty="0" err="1"/>
              <a:t>pp.1</a:t>
            </a:r>
            <a:r>
              <a:rPr lang="en-GB" dirty="0"/>
              <a:t>–12. </a:t>
            </a:r>
            <a:r>
              <a:rPr lang="en-GB" dirty="0" err="1"/>
              <a:t>doi:https</a:t>
            </a:r>
            <a:r>
              <a:rPr lang="en-GB" dirty="0"/>
              <a:t>://doi.org/10.1080/02508281.2022.2126922.</a:t>
            </a:r>
          </a:p>
          <a:p>
            <a:pPr algn="just"/>
            <a:r>
              <a:rPr lang="en-GB" dirty="0"/>
              <a:t>Lafferty, J. (2024). </a:t>
            </a:r>
            <a:r>
              <a:rPr lang="en-GB" i="1" dirty="0"/>
              <a:t>14 of the best hotels in Newcastle for 2025</a:t>
            </a:r>
            <a:r>
              <a:rPr lang="en-GB" dirty="0"/>
              <a:t>. [online] Thetimes.com. Available at: https://www.thetimes.com/travel/destinations/uk-travel/england/newcastle/best-hotels-in-newcastle-q7lkgwv8v [Accessed 1 Feb. 2025].</a:t>
            </a:r>
          </a:p>
          <a:p>
            <a:pPr algn="just"/>
            <a:r>
              <a:rPr lang="en-GB" dirty="0" err="1"/>
              <a:t>Mair</a:t>
            </a:r>
            <a:r>
              <a:rPr lang="en-GB" dirty="0"/>
              <a:t>, J., </a:t>
            </a:r>
            <a:r>
              <a:rPr lang="en-GB" dirty="0" err="1"/>
              <a:t>Gürhan</a:t>
            </a:r>
            <a:r>
              <a:rPr lang="en-GB" dirty="0"/>
              <a:t> </a:t>
            </a:r>
            <a:r>
              <a:rPr lang="en-GB" dirty="0" err="1"/>
              <a:t>Atkaş</a:t>
            </a:r>
            <a:r>
              <a:rPr lang="en-GB" dirty="0"/>
              <a:t> and </a:t>
            </a:r>
            <a:r>
              <a:rPr lang="en-GB" dirty="0" err="1"/>
              <a:t>Kozak</a:t>
            </a:r>
            <a:r>
              <a:rPr lang="en-GB" dirty="0"/>
              <a:t>, M. (2024). </a:t>
            </a:r>
            <a:r>
              <a:rPr lang="en-GB" i="1" dirty="0"/>
              <a:t>International Case Studies in Event Management</a:t>
            </a:r>
            <a:r>
              <a:rPr lang="en-GB" dirty="0"/>
              <a:t>. Taylor &amp; Francis.</a:t>
            </a:r>
          </a:p>
          <a:p>
            <a:pPr algn="just"/>
            <a:r>
              <a:rPr lang="en-GB" dirty="0" err="1"/>
              <a:t>Manoharan</a:t>
            </a:r>
            <a:r>
              <a:rPr lang="en-GB" dirty="0"/>
              <a:t>, A., Madera, J.M. and </a:t>
            </a:r>
            <a:r>
              <a:rPr lang="en-GB" dirty="0" err="1"/>
              <a:t>Singal</a:t>
            </a:r>
            <a:r>
              <a:rPr lang="en-GB" dirty="0"/>
              <a:t>, M. (2021). Walking the talk in diversity management: Exploring links between strategic statements, management practices, and external recognition. </a:t>
            </a:r>
            <a:r>
              <a:rPr lang="en-GB" i="1" dirty="0"/>
              <a:t>International Journal of Hospitality Management</a:t>
            </a:r>
            <a:r>
              <a:rPr lang="en-GB" dirty="0"/>
              <a:t>, [online] 94, </a:t>
            </a:r>
            <a:r>
              <a:rPr lang="en-GB" dirty="0" err="1"/>
              <a:t>p.102864</a:t>
            </a:r>
            <a:r>
              <a:rPr lang="en-GB" dirty="0"/>
              <a:t>. </a:t>
            </a:r>
            <a:r>
              <a:rPr lang="en-GB" dirty="0" err="1"/>
              <a:t>doi:https</a:t>
            </a:r>
            <a:r>
              <a:rPr lang="en-GB" dirty="0"/>
              <a:t>://doi.org/10.1016/</a:t>
            </a:r>
            <a:r>
              <a:rPr lang="en-GB" dirty="0" err="1"/>
              <a:t>j.ijhm.2021.102864</a:t>
            </a:r>
            <a:r>
              <a:rPr lang="en-GB" dirty="0"/>
              <a:t>.</a:t>
            </a:r>
          </a:p>
          <a:p>
            <a:pPr algn="just"/>
            <a:r>
              <a:rPr lang="en-GB" dirty="0" err="1"/>
              <a:t>McCandless</a:t>
            </a:r>
            <a:r>
              <a:rPr lang="en-GB" dirty="0"/>
              <a:t>, S., </a:t>
            </a:r>
            <a:r>
              <a:rPr lang="en-GB" dirty="0" err="1"/>
              <a:t>Bishu</a:t>
            </a:r>
            <a:r>
              <a:rPr lang="en-GB" dirty="0"/>
              <a:t>, S.G., Gómez Hernández, M., Paredes </a:t>
            </a:r>
            <a:r>
              <a:rPr lang="en-GB" dirty="0" err="1"/>
              <a:t>Eraso</a:t>
            </a:r>
            <a:r>
              <a:rPr lang="en-GB" dirty="0"/>
              <a:t>, É., </a:t>
            </a:r>
            <a:r>
              <a:rPr lang="en-GB" dirty="0" err="1"/>
              <a:t>Sabharwal</a:t>
            </a:r>
            <a:r>
              <a:rPr lang="en-GB" dirty="0"/>
              <a:t>, M., </a:t>
            </a:r>
            <a:r>
              <a:rPr lang="en-GB" dirty="0" err="1"/>
              <a:t>Santis</a:t>
            </a:r>
            <a:r>
              <a:rPr lang="en-GB" dirty="0"/>
              <a:t>, E.L. and Yates, S. (2022). A long road: Patterns and prospects for social equity, diversity, and inclusion in public administration. </a:t>
            </a:r>
            <a:r>
              <a:rPr lang="en-GB" i="1" dirty="0"/>
              <a:t>Public Administration</a:t>
            </a:r>
            <a:r>
              <a:rPr lang="en-GB" dirty="0"/>
              <a:t>, 100(1), </a:t>
            </a:r>
            <a:r>
              <a:rPr lang="en-GB" dirty="0" err="1"/>
              <a:t>pp.129</a:t>
            </a:r>
            <a:r>
              <a:rPr lang="en-GB" dirty="0"/>
              <a:t>–148. </a:t>
            </a:r>
            <a:r>
              <a:rPr lang="en-GB" dirty="0" err="1"/>
              <a:t>doi:https</a:t>
            </a:r>
            <a:r>
              <a:rPr lang="en-GB" dirty="0"/>
              <a:t>://doi.org/10.1111/</a:t>
            </a:r>
            <a:r>
              <a:rPr lang="en-GB" dirty="0" err="1"/>
              <a:t>padm.12830</a:t>
            </a:r>
            <a:r>
              <a:rPr lang="en-GB" dirty="0"/>
              <a:t>.</a:t>
            </a:r>
          </a:p>
          <a:p>
            <a:pPr algn="just"/>
            <a:r>
              <a:rPr lang="en-GB" dirty="0"/>
              <a:t>Nguyen, N.T., </a:t>
            </a:r>
            <a:r>
              <a:rPr lang="en-GB" dirty="0" err="1"/>
              <a:t>Yadav</a:t>
            </a:r>
            <a:r>
              <a:rPr lang="en-GB" dirty="0"/>
              <a:t>, M., </a:t>
            </a:r>
            <a:r>
              <a:rPr lang="en-GB" dirty="0" err="1"/>
              <a:t>Pande</a:t>
            </a:r>
            <a:r>
              <a:rPr lang="en-GB" dirty="0"/>
              <a:t>, S., </a:t>
            </a:r>
            <a:r>
              <a:rPr lang="en-GB" dirty="0" err="1"/>
              <a:t>Bhanot</a:t>
            </a:r>
            <a:r>
              <a:rPr lang="en-GB" dirty="0"/>
              <a:t>, A. and </a:t>
            </a:r>
            <a:r>
              <a:rPr lang="en-GB" dirty="0" err="1"/>
              <a:t>Hasan</a:t>
            </a:r>
            <a:r>
              <a:rPr lang="en-GB" dirty="0"/>
              <a:t>, M.F. (2021). Impact of diversity management on organizational performance in hotel organizations: a conceptual framework. </a:t>
            </a:r>
            <a:r>
              <a:rPr lang="en-GB" i="1" dirty="0"/>
              <a:t>International Journal of System Assurance Engineering and Management</a:t>
            </a:r>
            <a:r>
              <a:rPr lang="en-GB" dirty="0"/>
              <a:t>, [online] 13. </a:t>
            </a:r>
            <a:r>
              <a:rPr lang="en-GB" dirty="0" err="1"/>
              <a:t>doi:https</a:t>
            </a:r>
            <a:r>
              <a:rPr lang="en-GB" dirty="0"/>
              <a:t>://doi.org/10.1007/</a:t>
            </a:r>
            <a:r>
              <a:rPr lang="en-GB" dirty="0" err="1"/>
              <a:t>s13198</a:t>
            </a:r>
            <a:r>
              <a:rPr lang="en-GB" dirty="0"/>
              <a:t>-021-01358-7.</a:t>
            </a:r>
          </a:p>
          <a:p>
            <a:pPr algn="just"/>
            <a:r>
              <a:rPr lang="en-GB" dirty="0" err="1"/>
              <a:t>Pernecky</a:t>
            </a:r>
            <a:r>
              <a:rPr lang="en-GB" dirty="0"/>
              <a:t>, T. and Luck, M. (2017). </a:t>
            </a:r>
            <a:r>
              <a:rPr lang="en-GB" i="1" dirty="0"/>
              <a:t>Events, Society and Sustainability</a:t>
            </a:r>
            <a:r>
              <a:rPr lang="en-GB" dirty="0"/>
              <a:t>. London: </a:t>
            </a:r>
            <a:r>
              <a:rPr lang="en-GB" dirty="0" err="1"/>
              <a:t>Routledge</a:t>
            </a:r>
            <a:r>
              <a:rPr lang="en-GB" dirty="0"/>
              <a:t>.</a:t>
            </a:r>
          </a:p>
          <a:p>
            <a:pPr algn="just"/>
            <a:r>
              <a:rPr lang="en-GB" dirty="0"/>
              <a:t>Quinn, B., </a:t>
            </a:r>
            <a:r>
              <a:rPr lang="en-GB" dirty="0" err="1"/>
              <a:t>Columbo</a:t>
            </a:r>
            <a:r>
              <a:rPr lang="en-GB" dirty="0"/>
              <a:t>, A., </a:t>
            </a:r>
            <a:r>
              <a:rPr lang="en-GB" dirty="0" err="1"/>
              <a:t>Lindström</a:t>
            </a:r>
            <a:r>
              <a:rPr lang="en-GB" dirty="0"/>
              <a:t>, K., McGillivray, D. and Smith, A. (2020). Festivals, public space and cultural inclusion: public policy insights. </a:t>
            </a:r>
            <a:r>
              <a:rPr lang="en-GB" i="1" dirty="0"/>
              <a:t>Journal of Sustainable Tourism</a:t>
            </a:r>
            <a:r>
              <a:rPr lang="en-GB" dirty="0"/>
              <a:t>, 29(11-12), </a:t>
            </a:r>
            <a:r>
              <a:rPr lang="en-GB" dirty="0" err="1"/>
              <a:t>pp.1</a:t>
            </a:r>
            <a:r>
              <a:rPr lang="en-GB" dirty="0"/>
              <a:t>–18. </a:t>
            </a:r>
            <a:r>
              <a:rPr lang="en-GB" dirty="0" err="1"/>
              <a:t>doi:https</a:t>
            </a:r>
            <a:r>
              <a:rPr lang="en-GB" dirty="0"/>
              <a:t>://doi.org/10.1080/09669582.2020.1858090.</a:t>
            </a:r>
          </a:p>
          <a:p>
            <a:pPr algn="just"/>
            <a:r>
              <a:rPr lang="en-GB" dirty="0"/>
              <a:t>Rogers, T. and Wynn-Moylan, P. (2022). </a:t>
            </a:r>
            <a:r>
              <a:rPr lang="en-GB" i="1" dirty="0"/>
              <a:t>Conferences and conventions : a global industry</a:t>
            </a:r>
            <a:r>
              <a:rPr lang="en-GB" dirty="0"/>
              <a:t>. 4th ed. Abingdon ; New York: </a:t>
            </a:r>
            <a:r>
              <a:rPr lang="en-GB" dirty="0" err="1"/>
              <a:t>Routledge</a:t>
            </a:r>
            <a:r>
              <a:rPr lang="en-GB" dirty="0"/>
              <a:t>, Cop.</a:t>
            </a:r>
          </a:p>
          <a:p>
            <a:pPr algn="just"/>
            <a:r>
              <a:rPr lang="en-GB" dirty="0"/>
              <a:t>Thisisdurham.com (2023). </a:t>
            </a:r>
            <a:r>
              <a:rPr lang="en-GB" i="1" dirty="0"/>
              <a:t>Hilton Newcastle Gateshead - Gateshead</a:t>
            </a:r>
            <a:r>
              <a:rPr lang="en-GB" dirty="0"/>
              <a:t>. [online] Northern Saints. Available at: https://www.thisisdurham.com/northernsaints/stay/hilton-newcastle-gateshead-p1781 [Accessed 1 Feb. 2025].</a:t>
            </a:r>
          </a:p>
          <a:p>
            <a:pPr algn="just"/>
            <a:r>
              <a:rPr lang="en-GB" dirty="0"/>
              <a:t>Wickham, M., Donnelly, T. and French, L. (2020). STRATEGIC SUSTAINABILITY MANAGEMENT IN THE EVENT SECTOR. </a:t>
            </a:r>
            <a:r>
              <a:rPr lang="en-GB" i="1" dirty="0"/>
              <a:t>Event Management</a:t>
            </a:r>
            <a:r>
              <a:rPr lang="en-GB" dirty="0"/>
              <a:t>, 25(3). </a:t>
            </a:r>
            <a:r>
              <a:rPr lang="en-GB" dirty="0" err="1"/>
              <a:t>doi:https</a:t>
            </a:r>
            <a:r>
              <a:rPr lang="en-GB" dirty="0"/>
              <a:t>://doi.org/10.3727/</a:t>
            </a:r>
            <a:r>
              <a:rPr lang="en-GB" dirty="0" err="1"/>
              <a:t>152599519x15506259856318</a:t>
            </a:r>
            <a:r>
              <a:rPr lang="en-GB" dirty="0"/>
              <a:t>.</a:t>
            </a:r>
          </a:p>
          <a:p>
            <a:pPr algn="just"/>
            <a:r>
              <a:rPr lang="en-GB" dirty="0" err="1"/>
              <a:t>Ziakas</a:t>
            </a:r>
            <a:r>
              <a:rPr lang="en-GB" dirty="0"/>
              <a:t>, V. (2017). </a:t>
            </a:r>
            <a:r>
              <a:rPr lang="en-GB" i="1" dirty="0"/>
              <a:t>Event portfolio planning and management : a holistic approach</a:t>
            </a:r>
            <a:r>
              <a:rPr lang="en-GB" dirty="0"/>
              <a:t>. London ; New York: </a:t>
            </a:r>
            <a:r>
              <a:rPr lang="en-GB" dirty="0" err="1"/>
              <a:t>Routledge</a:t>
            </a:r>
            <a:r>
              <a:rPr lang="en-GB" dirty="0"/>
              <a:t>, Taylor &amp; Francis Group.</a:t>
            </a:r>
          </a:p>
          <a:p>
            <a:pPr algn="just"/>
            <a:endParaRPr lang="en-GB" dirty="0"/>
          </a:p>
          <a:p>
            <a:pPr algn="just"/>
            <a:endParaRPr lang="en-GB" dirty="0"/>
          </a:p>
        </p:txBody>
      </p:sp>
    </p:spTree>
    <p:extLst>
      <p:ext uri="{BB962C8B-B14F-4D97-AF65-F5344CB8AC3E}">
        <p14:creationId xmlns:p14="http://schemas.microsoft.com/office/powerpoint/2010/main" val="982933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44">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98">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174</TotalTime>
  <Words>2520</Words>
  <PresentationFormat>Widescreen</PresentationFormat>
  <Paragraphs>136</Paragraphs>
  <Slides>11</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Times New Roman</vt:lpstr>
      <vt:lpstr>Office Theme</vt:lpstr>
      <vt:lpstr>BMIH6007 International Meetings Management for the Hotel Industry  Event Theme: Equality, Diversity and Inclusion within Industry International Christmas Food Festival</vt:lpstr>
      <vt:lpstr>Table of Contents </vt:lpstr>
      <vt:lpstr>Introduction </vt:lpstr>
      <vt:lpstr>Event Content and Context</vt:lpstr>
      <vt:lpstr>Market Factors</vt:lpstr>
      <vt:lpstr>Operational Factors</vt:lpstr>
      <vt:lpstr>Continued….</vt:lpstr>
      <vt:lpstr>Financial Factors</vt:lpstr>
      <vt:lpstr>Continued….</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2025-02-03T09:15:42Z</dcterms:modified>
</cp:coreProperties>
</file>