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2"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963CDC-792F-42FB-8CF2-9BDC2A6DF377}" v="93" dt="2025-11-20T19:06:19.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0" d="100"/>
          <a:sy n="70" d="100"/>
        </p:scale>
        <p:origin x="-75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ience Edo" userId="9ec6b21a42e707e7" providerId="LiveId" clId="{47F8AB28-2DCC-478C-A194-2667C21CF926}"/>
    <pc:docChg chg="undo redo custSel modSld">
      <pc:chgData name="Patience Edo" userId="9ec6b21a42e707e7" providerId="LiveId" clId="{47F8AB28-2DCC-478C-A194-2667C21CF926}" dt="2025-11-18T12:39:41.959" v="244" actId="20577"/>
      <pc:docMkLst>
        <pc:docMk/>
      </pc:docMkLst>
      <pc:sldChg chg="modSp">
        <pc:chgData name="Patience Edo" userId="9ec6b21a42e707e7" providerId="LiveId" clId="{47F8AB28-2DCC-478C-A194-2667C21CF926}" dt="2025-11-18T12:39:41.959" v="244" actId="20577"/>
        <pc:sldMkLst>
          <pc:docMk/>
          <pc:sldMk cId="434939937" sldId="271"/>
        </pc:sldMkLst>
        <pc:spChg chg="mod">
          <ac:chgData name="Patience Edo" userId="9ec6b21a42e707e7" providerId="LiveId" clId="{47F8AB28-2DCC-478C-A194-2667C21CF926}" dt="2025-11-18T12:39:41.959" v="244" actId="20577"/>
          <ac:spMkLst>
            <pc:docMk/>
            <pc:sldMk cId="434939937" sldId="271"/>
            <ac:spMk id="3" creationId="{769AA993-087C-BC76-5709-1C879D176DB7}"/>
          </ac:spMkLst>
        </pc:spChg>
      </pc:sldChg>
    </pc:docChg>
  </pc:docChgLst>
  <pc:docChgLst>
    <pc:chgData name="Patience Edo" userId="9ec6b21a42e707e7" providerId="LiveId" clId="{888AE3CC-E57D-48E8-AFBF-26F8E6369D87}"/>
    <pc:docChg chg="undo redo custSel addSld delSld modSld">
      <pc:chgData name="Patience Edo" userId="9ec6b21a42e707e7" providerId="LiveId" clId="{888AE3CC-E57D-48E8-AFBF-26F8E6369D87}" dt="2025-11-20T19:10:12.246" v="601" actId="26606"/>
      <pc:docMkLst>
        <pc:docMk/>
      </pc:docMkLst>
      <pc:sldChg chg="addSp delSp modSp mod">
        <pc:chgData name="Patience Edo" userId="9ec6b21a42e707e7" providerId="LiveId" clId="{888AE3CC-E57D-48E8-AFBF-26F8E6369D87}" dt="2025-11-20T19:10:12.246" v="601" actId="26606"/>
        <pc:sldMkLst>
          <pc:docMk/>
          <pc:sldMk cId="3075664933" sldId="257"/>
        </pc:sldMkLst>
        <pc:spChg chg="mod">
          <ac:chgData name="Patience Edo" userId="9ec6b21a42e707e7" providerId="LiveId" clId="{888AE3CC-E57D-48E8-AFBF-26F8E6369D87}" dt="2025-11-20T19:10:12.246" v="601" actId="26606"/>
          <ac:spMkLst>
            <pc:docMk/>
            <pc:sldMk cId="3075664933" sldId="257"/>
            <ac:spMk id="2" creationId="{C2C1D4B6-9B7E-2F1E-672D-BC07855DB1BD}"/>
          </ac:spMkLst>
        </pc:spChg>
        <pc:spChg chg="mod">
          <ac:chgData name="Patience Edo" userId="9ec6b21a42e707e7" providerId="LiveId" clId="{888AE3CC-E57D-48E8-AFBF-26F8E6369D87}" dt="2025-11-20T19:10:12.246" v="601" actId="26606"/>
          <ac:spMkLst>
            <pc:docMk/>
            <pc:sldMk cId="3075664933" sldId="257"/>
            <ac:spMk id="3" creationId="{56E96039-E3B4-20E7-4905-E99FAAF0E5F2}"/>
          </ac:spMkLst>
        </pc:spChg>
        <pc:spChg chg="add del">
          <ac:chgData name="Patience Edo" userId="9ec6b21a42e707e7" providerId="LiveId" clId="{888AE3CC-E57D-48E8-AFBF-26F8E6369D87}" dt="2025-11-20T19:10:12.246" v="601" actId="26606"/>
          <ac:spMkLst>
            <pc:docMk/>
            <pc:sldMk cId="3075664933" sldId="257"/>
            <ac:spMk id="8" creationId="{DAF1966E-FD40-4A4A-B61B-C4DF7FA05F06}"/>
          </ac:spMkLst>
        </pc:spChg>
        <pc:spChg chg="add del">
          <ac:chgData name="Patience Edo" userId="9ec6b21a42e707e7" providerId="LiveId" clId="{888AE3CC-E57D-48E8-AFBF-26F8E6369D87}" dt="2025-11-20T19:10:12.246" v="601" actId="26606"/>
          <ac:spMkLst>
            <pc:docMk/>
            <pc:sldMk cId="3075664933" sldId="257"/>
            <ac:spMk id="10" creationId="{047BFA19-D45E-416B-A404-7AF2F3F27017}"/>
          </ac:spMkLst>
        </pc:spChg>
        <pc:spChg chg="add del">
          <ac:chgData name="Patience Edo" userId="9ec6b21a42e707e7" providerId="LiveId" clId="{888AE3CC-E57D-48E8-AFBF-26F8E6369D87}" dt="2025-11-20T19:10:12.246" v="601" actId="26606"/>
          <ac:spMkLst>
            <pc:docMk/>
            <pc:sldMk cId="3075664933" sldId="257"/>
            <ac:spMk id="12" creationId="{8E0105E7-23DB-4CF2-8258-FF47C7620F6E}"/>
          </ac:spMkLst>
        </pc:spChg>
        <pc:spChg chg="add del">
          <ac:chgData name="Patience Edo" userId="9ec6b21a42e707e7" providerId="LiveId" clId="{888AE3CC-E57D-48E8-AFBF-26F8E6369D87}" dt="2025-11-20T19:10:12.246" v="601" actId="26606"/>
          <ac:spMkLst>
            <pc:docMk/>
            <pc:sldMk cId="3075664933" sldId="257"/>
            <ac:spMk id="14" creationId="{074B4F7D-14B2-478B-8BF5-01E4E0C5D263}"/>
          </ac:spMkLst>
        </pc:spChg>
        <pc:spChg chg="add del">
          <ac:chgData name="Patience Edo" userId="9ec6b21a42e707e7" providerId="LiveId" clId="{888AE3CC-E57D-48E8-AFBF-26F8E6369D87}" dt="2025-11-20T19:10:12.229" v="600" actId="26606"/>
          <ac:spMkLst>
            <pc:docMk/>
            <pc:sldMk cId="3075664933" sldId="257"/>
            <ac:spMk id="21" creationId="{35B16301-FB18-48BA-A6DD-C37CAF6F9A18}"/>
          </ac:spMkLst>
        </pc:spChg>
        <pc:spChg chg="add del">
          <ac:chgData name="Patience Edo" userId="9ec6b21a42e707e7" providerId="LiveId" clId="{888AE3CC-E57D-48E8-AFBF-26F8E6369D87}" dt="2025-11-20T19:10:12.229" v="600" actId="26606"/>
          <ac:spMkLst>
            <pc:docMk/>
            <pc:sldMk cId="3075664933" sldId="257"/>
            <ac:spMk id="23" creationId="{C3C0D90E-074A-4F52-9B11-B52BEF4BCBE5}"/>
          </ac:spMkLst>
        </pc:spChg>
        <pc:spChg chg="add del">
          <ac:chgData name="Patience Edo" userId="9ec6b21a42e707e7" providerId="LiveId" clId="{888AE3CC-E57D-48E8-AFBF-26F8E6369D87}" dt="2025-11-20T19:10:12.229" v="600" actId="26606"/>
          <ac:spMkLst>
            <pc:docMk/>
            <pc:sldMk cId="3075664933" sldId="257"/>
            <ac:spMk id="25" creationId="{CABBD4C1-E6F8-46F6-8152-A8A97490BF4D}"/>
          </ac:spMkLst>
        </pc:spChg>
        <pc:spChg chg="add del">
          <ac:chgData name="Patience Edo" userId="9ec6b21a42e707e7" providerId="LiveId" clId="{888AE3CC-E57D-48E8-AFBF-26F8E6369D87}" dt="2025-11-20T19:10:12.229" v="600" actId="26606"/>
          <ac:spMkLst>
            <pc:docMk/>
            <pc:sldMk cId="3075664933" sldId="257"/>
            <ac:spMk id="27" creationId="{83BA5EF5-1FE9-4BF9-83BB-269BCDDF6156}"/>
          </ac:spMkLst>
        </pc:spChg>
        <pc:spChg chg="add del">
          <ac:chgData name="Patience Edo" userId="9ec6b21a42e707e7" providerId="LiveId" clId="{888AE3CC-E57D-48E8-AFBF-26F8E6369D87}" dt="2025-11-20T19:10:12.229" v="600" actId="26606"/>
          <ac:spMkLst>
            <pc:docMk/>
            <pc:sldMk cId="3075664933" sldId="257"/>
            <ac:spMk id="33" creationId="{09192968-3AE7-4470-A61C-97294BB92731}"/>
          </ac:spMkLst>
        </pc:spChg>
        <pc:spChg chg="add">
          <ac:chgData name="Patience Edo" userId="9ec6b21a42e707e7" providerId="LiveId" clId="{888AE3CC-E57D-48E8-AFBF-26F8E6369D87}" dt="2025-11-20T19:10:12.246" v="601" actId="26606"/>
          <ac:spMkLst>
            <pc:docMk/>
            <pc:sldMk cId="3075664933" sldId="257"/>
            <ac:spMk id="37" creationId="{1C799903-48D5-4A31-A1A2-541072D9771E}"/>
          </ac:spMkLst>
        </pc:spChg>
        <pc:spChg chg="add">
          <ac:chgData name="Patience Edo" userId="9ec6b21a42e707e7" providerId="LiveId" clId="{888AE3CC-E57D-48E8-AFBF-26F8E6369D87}" dt="2025-11-20T19:10:12.246" v="601" actId="26606"/>
          <ac:spMkLst>
            <pc:docMk/>
            <pc:sldMk cId="3075664933" sldId="257"/>
            <ac:spMk id="38" creationId="{8EFFF109-FC58-4FD3-BE05-9775A1310F55}"/>
          </ac:spMkLst>
        </pc:spChg>
        <pc:spChg chg="add">
          <ac:chgData name="Patience Edo" userId="9ec6b21a42e707e7" providerId="LiveId" clId="{888AE3CC-E57D-48E8-AFBF-26F8E6369D87}" dt="2025-11-20T19:10:12.246" v="601" actId="26606"/>
          <ac:spMkLst>
            <pc:docMk/>
            <pc:sldMk cId="3075664933" sldId="257"/>
            <ac:spMk id="39" creationId="{E1B96AD6-92A9-4273-A62B-96A1C3E0BA95}"/>
          </ac:spMkLst>
        </pc:spChg>
        <pc:spChg chg="add">
          <ac:chgData name="Patience Edo" userId="9ec6b21a42e707e7" providerId="LiveId" clId="{888AE3CC-E57D-48E8-AFBF-26F8E6369D87}" dt="2025-11-20T19:10:12.246" v="601" actId="26606"/>
          <ac:spMkLst>
            <pc:docMk/>
            <pc:sldMk cId="3075664933" sldId="257"/>
            <ac:spMk id="40" creationId="{463EEC44-1BA3-44ED-81FC-A644B04B2A44}"/>
          </ac:spMkLst>
        </pc:spChg>
      </pc:sldChg>
      <pc:sldChg chg="modSp mod">
        <pc:chgData name="Patience Edo" userId="9ec6b21a42e707e7" providerId="LiveId" clId="{888AE3CC-E57D-48E8-AFBF-26F8E6369D87}" dt="2025-11-17T12:09:00.600" v="14" actId="20577"/>
        <pc:sldMkLst>
          <pc:docMk/>
          <pc:sldMk cId="3896066999" sldId="258"/>
        </pc:sldMkLst>
        <pc:graphicFrameChg chg="modGraphic">
          <ac:chgData name="Patience Edo" userId="9ec6b21a42e707e7" providerId="LiveId" clId="{888AE3CC-E57D-48E8-AFBF-26F8E6369D87}" dt="2025-11-17T12:09:00.600" v="14" actId="20577"/>
          <ac:graphicFrameMkLst>
            <pc:docMk/>
            <pc:sldMk cId="3896066999" sldId="258"/>
            <ac:graphicFrameMk id="41" creationId="{C7677B04-0F78-9D60-18C1-30C23819D073}"/>
          </ac:graphicFrameMkLst>
        </pc:graphicFrameChg>
      </pc:sldChg>
      <pc:sldChg chg="addSp delSp modSp mod setBg">
        <pc:chgData name="Patience Edo" userId="9ec6b21a42e707e7" providerId="LiveId" clId="{888AE3CC-E57D-48E8-AFBF-26F8E6369D87}" dt="2025-11-20T17:56:15.317" v="238" actId="26606"/>
        <pc:sldMkLst>
          <pc:docMk/>
          <pc:sldMk cId="20545404" sldId="259"/>
        </pc:sldMkLst>
        <pc:spChg chg="mod">
          <ac:chgData name="Patience Edo" userId="9ec6b21a42e707e7" providerId="LiveId" clId="{888AE3CC-E57D-48E8-AFBF-26F8E6369D87}" dt="2025-11-20T17:56:15.317" v="238" actId="26606"/>
          <ac:spMkLst>
            <pc:docMk/>
            <pc:sldMk cId="20545404" sldId="259"/>
            <ac:spMk id="2" creationId="{BFC2848D-8AB7-C6BC-BAF3-88872F8CB248}"/>
          </ac:spMkLst>
        </pc:spChg>
        <pc:spChg chg="add del">
          <ac:chgData name="Patience Edo" userId="9ec6b21a42e707e7" providerId="LiveId" clId="{888AE3CC-E57D-48E8-AFBF-26F8E6369D87}" dt="2025-11-20T17:56:15.317" v="238" actId="26606"/>
          <ac:spMkLst>
            <pc:docMk/>
            <pc:sldMk cId="20545404" sldId="259"/>
            <ac:spMk id="10" creationId="{5D11FD0E-2D27-4A5A-949D-222E61ECBCC3}"/>
          </ac:spMkLst>
        </pc:spChg>
        <pc:spChg chg="add del">
          <ac:chgData name="Patience Edo" userId="9ec6b21a42e707e7" providerId="LiveId" clId="{888AE3CC-E57D-48E8-AFBF-26F8E6369D87}" dt="2025-11-20T17:56:15.317" v="238" actId="26606"/>
          <ac:spMkLst>
            <pc:docMk/>
            <pc:sldMk cId="20545404" sldId="259"/>
            <ac:spMk id="12" creationId="{1BC8109F-B452-45EE-8BB3-65433C039601}"/>
          </ac:spMkLst>
        </pc:spChg>
        <pc:spChg chg="add">
          <ac:chgData name="Patience Edo" userId="9ec6b21a42e707e7" providerId="LiveId" clId="{888AE3CC-E57D-48E8-AFBF-26F8E6369D87}" dt="2025-11-20T17:56:15.317" v="238" actId="26606"/>
          <ac:spMkLst>
            <pc:docMk/>
            <pc:sldMk cId="20545404" sldId="259"/>
            <ac:spMk id="17" creationId="{5C8908E2-EE49-44D2-9428-A28D2312A8D5}"/>
          </ac:spMkLst>
        </pc:spChg>
        <pc:spChg chg="add">
          <ac:chgData name="Patience Edo" userId="9ec6b21a42e707e7" providerId="LiveId" clId="{888AE3CC-E57D-48E8-AFBF-26F8E6369D87}" dt="2025-11-20T17:56:15.317" v="238" actId="26606"/>
          <ac:spMkLst>
            <pc:docMk/>
            <pc:sldMk cId="20545404" sldId="259"/>
            <ac:spMk id="23" creationId="{7449A6C7-D15F-4AA5-BFA5-71A404B47016}"/>
          </ac:spMkLst>
        </pc:spChg>
        <pc:spChg chg="add">
          <ac:chgData name="Patience Edo" userId="9ec6b21a42e707e7" providerId="LiveId" clId="{888AE3CC-E57D-48E8-AFBF-26F8E6369D87}" dt="2025-11-20T17:56:15.317" v="238" actId="26606"/>
          <ac:spMkLst>
            <pc:docMk/>
            <pc:sldMk cId="20545404" sldId="259"/>
            <ac:spMk id="25" creationId="{ED888B23-07FA-482A-96DF-47E31AF1A603}"/>
          </ac:spMkLst>
        </pc:spChg>
        <pc:grpChg chg="add">
          <ac:chgData name="Patience Edo" userId="9ec6b21a42e707e7" providerId="LiveId" clId="{888AE3CC-E57D-48E8-AFBF-26F8E6369D87}" dt="2025-11-20T17:56:15.317" v="238" actId="26606"/>
          <ac:grpSpMkLst>
            <pc:docMk/>
            <pc:sldMk cId="20545404" sldId="259"/>
            <ac:grpSpMk id="19" creationId="{05314994-6337-4875-8CF5-652CAFE8342C}"/>
          </ac:grpSpMkLst>
        </pc:grpChg>
        <pc:graphicFrameChg chg="mod modGraphic">
          <ac:chgData name="Patience Edo" userId="9ec6b21a42e707e7" providerId="LiveId" clId="{888AE3CC-E57D-48E8-AFBF-26F8E6369D87}" dt="2025-11-20T17:56:15.317" v="238" actId="26606"/>
          <ac:graphicFrameMkLst>
            <pc:docMk/>
            <pc:sldMk cId="20545404" sldId="259"/>
            <ac:graphicFrameMk id="5" creationId="{3B0CC0BA-0801-A3A2-8392-E7D907FC639F}"/>
          </ac:graphicFrameMkLst>
        </pc:graphicFrameChg>
      </pc:sldChg>
      <pc:sldChg chg="modSp mod">
        <pc:chgData name="Patience Edo" userId="9ec6b21a42e707e7" providerId="LiveId" clId="{888AE3CC-E57D-48E8-AFBF-26F8E6369D87}" dt="2025-11-20T18:50:09.252" v="426" actId="404"/>
        <pc:sldMkLst>
          <pc:docMk/>
          <pc:sldMk cId="1965762140" sldId="260"/>
        </pc:sldMkLst>
        <pc:spChg chg="mod">
          <ac:chgData name="Patience Edo" userId="9ec6b21a42e707e7" providerId="LiveId" clId="{888AE3CC-E57D-48E8-AFBF-26F8E6369D87}" dt="2025-11-20T18:50:09.252" v="426" actId="404"/>
          <ac:spMkLst>
            <pc:docMk/>
            <pc:sldMk cId="1965762140" sldId="260"/>
            <ac:spMk id="2" creationId="{32EF4DC9-F689-5C62-A170-4D8078BF597A}"/>
          </ac:spMkLst>
        </pc:spChg>
        <pc:graphicFrameChg chg="mod modGraphic">
          <ac:chgData name="Patience Edo" userId="9ec6b21a42e707e7" providerId="LiveId" clId="{888AE3CC-E57D-48E8-AFBF-26F8E6369D87}" dt="2025-11-20T18:49:32.315" v="423" actId="14100"/>
          <ac:graphicFrameMkLst>
            <pc:docMk/>
            <pc:sldMk cId="1965762140" sldId="260"/>
            <ac:graphicFrameMk id="5" creationId="{D7898EC0-8E91-C5E1-0BDB-9127C5F13841}"/>
          </ac:graphicFrameMkLst>
        </pc:graphicFrameChg>
      </pc:sldChg>
      <pc:sldChg chg="addSp delSp modSp mod">
        <pc:chgData name="Patience Edo" userId="9ec6b21a42e707e7" providerId="LiveId" clId="{888AE3CC-E57D-48E8-AFBF-26F8E6369D87}" dt="2025-11-20T18:41:04.230" v="402" actId="27614"/>
        <pc:sldMkLst>
          <pc:docMk/>
          <pc:sldMk cId="1598187514" sldId="262"/>
        </pc:sldMkLst>
        <pc:spChg chg="mod">
          <ac:chgData name="Patience Edo" userId="9ec6b21a42e707e7" providerId="LiveId" clId="{888AE3CC-E57D-48E8-AFBF-26F8E6369D87}" dt="2025-11-20T18:40:36.266" v="401" actId="26606"/>
          <ac:spMkLst>
            <pc:docMk/>
            <pc:sldMk cId="1598187514" sldId="262"/>
            <ac:spMk id="2" creationId="{370E65DE-C34D-8CA7-B364-F19E2DB2327A}"/>
          </ac:spMkLst>
        </pc:spChg>
        <pc:spChg chg="del">
          <ac:chgData name="Patience Edo" userId="9ec6b21a42e707e7" providerId="LiveId" clId="{888AE3CC-E57D-48E8-AFBF-26F8E6369D87}" dt="2025-11-20T18:22:39.454" v="319" actId="26606"/>
          <ac:spMkLst>
            <pc:docMk/>
            <pc:sldMk cId="1598187514" sldId="262"/>
            <ac:spMk id="9" creationId="{BACC6370-2D7E-4714-9D71-7542949D7D5D}"/>
          </ac:spMkLst>
        </pc:spChg>
        <pc:spChg chg="del">
          <ac:chgData name="Patience Edo" userId="9ec6b21a42e707e7" providerId="LiveId" clId="{888AE3CC-E57D-48E8-AFBF-26F8E6369D87}" dt="2025-11-20T18:22:39.454" v="319" actId="26606"/>
          <ac:spMkLst>
            <pc:docMk/>
            <pc:sldMk cId="1598187514" sldId="262"/>
            <ac:spMk id="11" creationId="{256B2C21-A230-48C0-8DF1-C46611373C44}"/>
          </ac:spMkLst>
        </pc:spChg>
        <pc:spChg chg="del">
          <ac:chgData name="Patience Edo" userId="9ec6b21a42e707e7" providerId="LiveId" clId="{888AE3CC-E57D-48E8-AFBF-26F8E6369D87}" dt="2025-11-20T18:22:39.454" v="319" actId="26606"/>
          <ac:spMkLst>
            <pc:docMk/>
            <pc:sldMk cId="1598187514" sldId="262"/>
            <ac:spMk id="13" creationId="{3847E18C-932D-4C95-AABA-FEC7C9499AD7}"/>
          </ac:spMkLst>
        </pc:spChg>
        <pc:spChg chg="del">
          <ac:chgData name="Patience Edo" userId="9ec6b21a42e707e7" providerId="LiveId" clId="{888AE3CC-E57D-48E8-AFBF-26F8E6369D87}" dt="2025-11-20T18:22:39.454" v="319" actId="26606"/>
          <ac:spMkLst>
            <pc:docMk/>
            <pc:sldMk cId="1598187514" sldId="262"/>
            <ac:spMk id="15" creationId="{3150CB11-0C61-439E-910F-5787759E72A0}"/>
          </ac:spMkLst>
        </pc:spChg>
        <pc:spChg chg="del">
          <ac:chgData name="Patience Edo" userId="9ec6b21a42e707e7" providerId="LiveId" clId="{888AE3CC-E57D-48E8-AFBF-26F8E6369D87}" dt="2025-11-20T18:22:39.454" v="319" actId="26606"/>
          <ac:spMkLst>
            <pc:docMk/>
            <pc:sldMk cId="1598187514" sldId="262"/>
            <ac:spMk id="17" creationId="{43F8A58B-5155-44CE-A5FF-7647B47D0A7A}"/>
          </ac:spMkLst>
        </pc:spChg>
        <pc:spChg chg="del">
          <ac:chgData name="Patience Edo" userId="9ec6b21a42e707e7" providerId="LiveId" clId="{888AE3CC-E57D-48E8-AFBF-26F8E6369D87}" dt="2025-11-20T18:22:39.454" v="319" actId="26606"/>
          <ac:spMkLst>
            <pc:docMk/>
            <pc:sldMk cId="1598187514" sldId="262"/>
            <ac:spMk id="19" creationId="{443F2ACA-E6D6-4028-82DD-F03C262D5DE6}"/>
          </ac:spMkLst>
        </pc:spChg>
        <pc:spChg chg="add del">
          <ac:chgData name="Patience Edo" userId="9ec6b21a42e707e7" providerId="LiveId" clId="{888AE3CC-E57D-48E8-AFBF-26F8E6369D87}" dt="2025-11-20T18:40:36.266" v="401" actId="26606"/>
          <ac:spMkLst>
            <pc:docMk/>
            <pc:sldMk cId="1598187514" sldId="262"/>
            <ac:spMk id="24" creationId="{6C4028FD-8BAA-4A19-BFDE-594D991B7552}"/>
          </ac:spMkLst>
        </pc:spChg>
        <pc:spChg chg="add">
          <ac:chgData name="Patience Edo" userId="9ec6b21a42e707e7" providerId="LiveId" clId="{888AE3CC-E57D-48E8-AFBF-26F8E6369D87}" dt="2025-11-20T18:40:36.266" v="401" actId="26606"/>
          <ac:spMkLst>
            <pc:docMk/>
            <pc:sldMk cId="1598187514" sldId="262"/>
            <ac:spMk id="30" creationId="{E51BA4DF-2BD4-4EC2-B1DB-B27C8AC71864}"/>
          </ac:spMkLst>
        </pc:spChg>
        <pc:graphicFrameChg chg="mod modGraphic">
          <ac:chgData name="Patience Edo" userId="9ec6b21a42e707e7" providerId="LiveId" clId="{888AE3CC-E57D-48E8-AFBF-26F8E6369D87}" dt="2025-11-20T18:40:36.266" v="401" actId="26606"/>
          <ac:graphicFrameMkLst>
            <pc:docMk/>
            <pc:sldMk cId="1598187514" sldId="262"/>
            <ac:graphicFrameMk id="5" creationId="{08101F59-5741-0295-48B5-2160C46311BA}"/>
          </ac:graphicFrameMkLst>
        </pc:graphicFrameChg>
        <pc:picChg chg="add mod">
          <ac:chgData name="Patience Edo" userId="9ec6b21a42e707e7" providerId="LiveId" clId="{888AE3CC-E57D-48E8-AFBF-26F8E6369D87}" dt="2025-11-20T18:41:04.230" v="402" actId="27614"/>
          <ac:picMkLst>
            <pc:docMk/>
            <pc:sldMk cId="1598187514" sldId="262"/>
            <ac:picMk id="26" creationId="{2BA358E0-9534-367D-468C-F03C1B820A8F}"/>
          </ac:picMkLst>
        </pc:picChg>
      </pc:sldChg>
      <pc:sldChg chg="modSp mod">
        <pc:chgData name="Patience Edo" userId="9ec6b21a42e707e7" providerId="LiveId" clId="{888AE3CC-E57D-48E8-AFBF-26F8E6369D87}" dt="2025-11-20T18:23:56.731" v="327" actId="1076"/>
        <pc:sldMkLst>
          <pc:docMk/>
          <pc:sldMk cId="2461422741" sldId="264"/>
        </pc:sldMkLst>
        <pc:graphicFrameChg chg="mod modGraphic">
          <ac:chgData name="Patience Edo" userId="9ec6b21a42e707e7" providerId="LiveId" clId="{888AE3CC-E57D-48E8-AFBF-26F8E6369D87}" dt="2025-11-20T18:23:56.731" v="327" actId="1076"/>
          <ac:graphicFrameMkLst>
            <pc:docMk/>
            <pc:sldMk cId="2461422741" sldId="264"/>
            <ac:graphicFrameMk id="5" creationId="{D8105D78-F96A-7D46-8098-148C6C300CA8}"/>
          </ac:graphicFrameMkLst>
        </pc:graphicFrameChg>
      </pc:sldChg>
      <pc:sldChg chg="addSp modSp mod setBg">
        <pc:chgData name="Patience Edo" userId="9ec6b21a42e707e7" providerId="LiveId" clId="{888AE3CC-E57D-48E8-AFBF-26F8E6369D87}" dt="2025-11-20T19:02:00.689" v="451" actId="26606"/>
        <pc:sldMkLst>
          <pc:docMk/>
          <pc:sldMk cId="636021624" sldId="265"/>
        </pc:sldMkLst>
        <pc:spChg chg="mod">
          <ac:chgData name="Patience Edo" userId="9ec6b21a42e707e7" providerId="LiveId" clId="{888AE3CC-E57D-48E8-AFBF-26F8E6369D87}" dt="2025-11-20T19:02:00.689" v="451" actId="26606"/>
          <ac:spMkLst>
            <pc:docMk/>
            <pc:sldMk cId="636021624" sldId="265"/>
            <ac:spMk id="2" creationId="{E1FF41B5-9E71-FBC7-F91A-F8E1775BBF4B}"/>
          </ac:spMkLst>
        </pc:spChg>
        <pc:spChg chg="add">
          <ac:chgData name="Patience Edo" userId="9ec6b21a42e707e7" providerId="LiveId" clId="{888AE3CC-E57D-48E8-AFBF-26F8E6369D87}" dt="2025-11-20T19:02:00.689" v="451" actId="26606"/>
          <ac:spMkLst>
            <pc:docMk/>
            <pc:sldMk cId="636021624" sldId="265"/>
            <ac:spMk id="10" creationId="{AE2B703B-46F9-481A-A605-82E2A828C4FA}"/>
          </ac:spMkLst>
        </pc:spChg>
        <pc:spChg chg="add">
          <ac:chgData name="Patience Edo" userId="9ec6b21a42e707e7" providerId="LiveId" clId="{888AE3CC-E57D-48E8-AFBF-26F8E6369D87}" dt="2025-11-20T19:02:00.689" v="451" actId="26606"/>
          <ac:spMkLst>
            <pc:docMk/>
            <pc:sldMk cId="636021624" sldId="265"/>
            <ac:spMk id="12" creationId="{F13BE4D7-0C3D-4906-B230-A1C5B4665CCF}"/>
          </ac:spMkLst>
        </pc:spChg>
        <pc:graphicFrameChg chg="mod modGraphic">
          <ac:chgData name="Patience Edo" userId="9ec6b21a42e707e7" providerId="LiveId" clId="{888AE3CC-E57D-48E8-AFBF-26F8E6369D87}" dt="2025-11-20T19:02:00.689" v="451" actId="26606"/>
          <ac:graphicFrameMkLst>
            <pc:docMk/>
            <pc:sldMk cId="636021624" sldId="265"/>
            <ac:graphicFrameMk id="5" creationId="{ABA4A8DB-9ACF-01A8-FC40-E1AA3CAB06AD}"/>
          </ac:graphicFrameMkLst>
        </pc:graphicFrameChg>
      </pc:sldChg>
      <pc:sldChg chg="modSp mod">
        <pc:chgData name="Patience Edo" userId="9ec6b21a42e707e7" providerId="LiveId" clId="{888AE3CC-E57D-48E8-AFBF-26F8E6369D87}" dt="2025-11-20T18:39:50.519" v="400" actId="255"/>
        <pc:sldMkLst>
          <pc:docMk/>
          <pc:sldMk cId="1265234590" sldId="268"/>
        </pc:sldMkLst>
        <pc:spChg chg="mod">
          <ac:chgData name="Patience Edo" userId="9ec6b21a42e707e7" providerId="LiveId" clId="{888AE3CC-E57D-48E8-AFBF-26F8E6369D87}" dt="2025-11-20T18:39:50.519" v="400" actId="255"/>
          <ac:spMkLst>
            <pc:docMk/>
            <pc:sldMk cId="1265234590" sldId="268"/>
            <ac:spMk id="2" creationId="{541B2154-DE5A-233B-76D8-4F9A6B622BA3}"/>
          </ac:spMkLst>
        </pc:spChg>
        <pc:spChg chg="mod">
          <ac:chgData name="Patience Edo" userId="9ec6b21a42e707e7" providerId="LiveId" clId="{888AE3CC-E57D-48E8-AFBF-26F8E6369D87}" dt="2025-11-20T18:39:29.529" v="396" actId="404"/>
          <ac:spMkLst>
            <pc:docMk/>
            <pc:sldMk cId="1265234590" sldId="268"/>
            <ac:spMk id="3" creationId="{1AB9F6E3-383A-8B05-4DCA-4596BCC9A64C}"/>
          </ac:spMkLst>
        </pc:spChg>
      </pc:sldChg>
      <pc:sldChg chg="modSp mod">
        <pc:chgData name="Patience Edo" userId="9ec6b21a42e707e7" providerId="LiveId" clId="{888AE3CC-E57D-48E8-AFBF-26F8E6369D87}" dt="2025-11-20T17:48:11.671" v="223" actId="20577"/>
        <pc:sldMkLst>
          <pc:docMk/>
          <pc:sldMk cId="3099903378" sldId="269"/>
        </pc:sldMkLst>
        <pc:spChg chg="mod">
          <ac:chgData name="Patience Edo" userId="9ec6b21a42e707e7" providerId="LiveId" clId="{888AE3CC-E57D-48E8-AFBF-26F8E6369D87}" dt="2025-11-20T17:48:11.671" v="223" actId="20577"/>
          <ac:spMkLst>
            <pc:docMk/>
            <pc:sldMk cId="3099903378" sldId="269"/>
            <ac:spMk id="4" creationId="{A780A965-F940-9870-97E6-2FF3EFA7142B}"/>
          </ac:spMkLst>
        </pc:spChg>
      </pc:sldChg>
      <pc:sldChg chg="addSp modSp mod">
        <pc:chgData name="Patience Edo" userId="9ec6b21a42e707e7" providerId="LiveId" clId="{888AE3CC-E57D-48E8-AFBF-26F8E6369D87}" dt="2025-11-20T18:19:09.179" v="302" actId="20577"/>
        <pc:sldMkLst>
          <pc:docMk/>
          <pc:sldMk cId="535280670" sldId="270"/>
        </pc:sldMkLst>
        <pc:spChg chg="add">
          <ac:chgData name="Patience Edo" userId="9ec6b21a42e707e7" providerId="LiveId" clId="{888AE3CC-E57D-48E8-AFBF-26F8E6369D87}" dt="2025-11-20T14:32:23.796" v="95"/>
          <ac:spMkLst>
            <pc:docMk/>
            <pc:sldMk cId="535280670" sldId="270"/>
            <ac:spMk id="2" creationId="{9B7F88BC-503F-8EB4-101C-059FAD19DA42}"/>
          </ac:spMkLst>
        </pc:spChg>
        <pc:spChg chg="mod">
          <ac:chgData name="Patience Edo" userId="9ec6b21a42e707e7" providerId="LiveId" clId="{888AE3CC-E57D-48E8-AFBF-26F8E6369D87}" dt="2025-11-20T18:19:09.179" v="302" actId="20577"/>
          <ac:spMkLst>
            <pc:docMk/>
            <pc:sldMk cId="535280670" sldId="270"/>
            <ac:spMk id="4" creationId="{B9A93054-CE38-E7D9-068C-8D5B6F4EB67B}"/>
          </ac:spMkLst>
        </pc:spChg>
      </pc:sldChg>
      <pc:sldChg chg="addSp delSp modSp mod setBg">
        <pc:chgData name="Patience Edo" userId="9ec6b21a42e707e7" providerId="LiveId" clId="{888AE3CC-E57D-48E8-AFBF-26F8E6369D87}" dt="2025-11-20T18:57:22.249" v="450" actId="26606"/>
        <pc:sldMkLst>
          <pc:docMk/>
          <pc:sldMk cId="434939937" sldId="271"/>
        </pc:sldMkLst>
        <pc:spChg chg="mod">
          <ac:chgData name="Patience Edo" userId="9ec6b21a42e707e7" providerId="LiveId" clId="{888AE3CC-E57D-48E8-AFBF-26F8E6369D87}" dt="2025-11-20T18:57:22.249" v="450" actId="26606"/>
          <ac:spMkLst>
            <pc:docMk/>
            <pc:sldMk cId="434939937" sldId="271"/>
            <ac:spMk id="2" creationId="{361DF97D-4ED0-C08D-12D0-FA8415A10D00}"/>
          </ac:spMkLst>
        </pc:spChg>
        <pc:spChg chg="mod">
          <ac:chgData name="Patience Edo" userId="9ec6b21a42e707e7" providerId="LiveId" clId="{888AE3CC-E57D-48E8-AFBF-26F8E6369D87}" dt="2025-11-20T18:57:22.249" v="450" actId="26606"/>
          <ac:spMkLst>
            <pc:docMk/>
            <pc:sldMk cId="434939937" sldId="271"/>
            <ac:spMk id="3" creationId="{769AA993-087C-BC76-5709-1C879D176DB7}"/>
          </ac:spMkLst>
        </pc:spChg>
        <pc:spChg chg="add del">
          <ac:chgData name="Patience Edo" userId="9ec6b21a42e707e7" providerId="LiveId" clId="{888AE3CC-E57D-48E8-AFBF-26F8E6369D87}" dt="2025-11-20T18:57:13.667" v="445" actId="26606"/>
          <ac:spMkLst>
            <pc:docMk/>
            <pc:sldMk cId="434939937" sldId="271"/>
            <ac:spMk id="8" creationId="{09588DA8-065E-4F6F-8EFD-43104AB2E0CF}"/>
          </ac:spMkLst>
        </pc:spChg>
        <pc:spChg chg="add del">
          <ac:chgData name="Patience Edo" userId="9ec6b21a42e707e7" providerId="LiveId" clId="{888AE3CC-E57D-48E8-AFBF-26F8E6369D87}" dt="2025-11-20T18:57:13.667" v="445" actId="26606"/>
          <ac:spMkLst>
            <pc:docMk/>
            <pc:sldMk cId="434939937" sldId="271"/>
            <ac:spMk id="10" creationId="{C4285719-470E-454C-AF62-8323075F1F5B}"/>
          </ac:spMkLst>
        </pc:spChg>
        <pc:spChg chg="add del">
          <ac:chgData name="Patience Edo" userId="9ec6b21a42e707e7" providerId="LiveId" clId="{888AE3CC-E57D-48E8-AFBF-26F8E6369D87}" dt="2025-11-20T18:57:13.667" v="445" actId="26606"/>
          <ac:spMkLst>
            <pc:docMk/>
            <pc:sldMk cId="434939937" sldId="271"/>
            <ac:spMk id="12" creationId="{CD9FE4EF-C4D8-49A0-B2FF-81D8DB7D8A24}"/>
          </ac:spMkLst>
        </pc:spChg>
        <pc:spChg chg="add del">
          <ac:chgData name="Patience Edo" userId="9ec6b21a42e707e7" providerId="LiveId" clId="{888AE3CC-E57D-48E8-AFBF-26F8E6369D87}" dt="2025-11-20T18:57:13.667" v="445" actId="26606"/>
          <ac:spMkLst>
            <pc:docMk/>
            <pc:sldMk cId="434939937" sldId="271"/>
            <ac:spMk id="14" creationId="{4300840D-0A0B-4512-BACA-B439D5B9C57C}"/>
          </ac:spMkLst>
        </pc:spChg>
        <pc:spChg chg="add del">
          <ac:chgData name="Patience Edo" userId="9ec6b21a42e707e7" providerId="LiveId" clId="{888AE3CC-E57D-48E8-AFBF-26F8E6369D87}" dt="2025-11-20T18:57:13.667" v="445" actId="26606"/>
          <ac:spMkLst>
            <pc:docMk/>
            <pc:sldMk cId="434939937" sldId="271"/>
            <ac:spMk id="16" creationId="{D2B78728-A580-49A7-84F9-6EF6F583ADE0}"/>
          </ac:spMkLst>
        </pc:spChg>
        <pc:spChg chg="add del">
          <ac:chgData name="Patience Edo" userId="9ec6b21a42e707e7" providerId="LiveId" clId="{888AE3CC-E57D-48E8-AFBF-26F8E6369D87}" dt="2025-11-20T18:57:13.667" v="445" actId="26606"/>
          <ac:spMkLst>
            <pc:docMk/>
            <pc:sldMk cId="434939937" sldId="271"/>
            <ac:spMk id="18" creationId="{38FAA1A1-D861-433F-88FA-1E9D6FD31D11}"/>
          </ac:spMkLst>
        </pc:spChg>
        <pc:spChg chg="add del">
          <ac:chgData name="Patience Edo" userId="9ec6b21a42e707e7" providerId="LiveId" clId="{888AE3CC-E57D-48E8-AFBF-26F8E6369D87}" dt="2025-11-20T18:57:13.667" v="445" actId="26606"/>
          <ac:spMkLst>
            <pc:docMk/>
            <pc:sldMk cId="434939937" sldId="271"/>
            <ac:spMk id="20" creationId="{8D71EDA1-87BF-4D5D-AB79-F346FD19278A}"/>
          </ac:spMkLst>
        </pc:spChg>
        <pc:spChg chg="add del">
          <ac:chgData name="Patience Edo" userId="9ec6b21a42e707e7" providerId="LiveId" clId="{888AE3CC-E57D-48E8-AFBF-26F8E6369D87}" dt="2025-11-20T18:57:19.628" v="447" actId="26606"/>
          <ac:spMkLst>
            <pc:docMk/>
            <pc:sldMk cId="434939937" sldId="271"/>
            <ac:spMk id="22" creationId="{1B15ED52-F352-441B-82BF-E0EA34836D08}"/>
          </ac:spMkLst>
        </pc:spChg>
        <pc:spChg chg="add del">
          <ac:chgData name="Patience Edo" userId="9ec6b21a42e707e7" providerId="LiveId" clId="{888AE3CC-E57D-48E8-AFBF-26F8E6369D87}" dt="2025-11-20T18:57:19.628" v="447" actId="26606"/>
          <ac:spMkLst>
            <pc:docMk/>
            <pc:sldMk cId="434939937" sldId="271"/>
            <ac:spMk id="23" creationId="{3B2E3793-BFE6-45A2-9B7B-E18844431C99}"/>
          </ac:spMkLst>
        </pc:spChg>
        <pc:spChg chg="add del">
          <ac:chgData name="Patience Edo" userId="9ec6b21a42e707e7" providerId="LiveId" clId="{888AE3CC-E57D-48E8-AFBF-26F8E6369D87}" dt="2025-11-20T18:57:19.628" v="447" actId="26606"/>
          <ac:spMkLst>
            <pc:docMk/>
            <pc:sldMk cId="434939937" sldId="271"/>
            <ac:spMk id="24" creationId="{BC4C4868-CB8F-4AF9-9CDB-8108F2C19B67}"/>
          </ac:spMkLst>
        </pc:spChg>
        <pc:spChg chg="add del">
          <ac:chgData name="Patience Edo" userId="9ec6b21a42e707e7" providerId="LiveId" clId="{888AE3CC-E57D-48E8-AFBF-26F8E6369D87}" dt="2025-11-20T18:57:19.628" v="447" actId="26606"/>
          <ac:spMkLst>
            <pc:docMk/>
            <pc:sldMk cId="434939937" sldId="271"/>
            <ac:spMk id="25" creationId="{375E0459-6403-40CD-989D-56A4407CA12E}"/>
          </ac:spMkLst>
        </pc:spChg>
        <pc:spChg chg="add del">
          <ac:chgData name="Patience Edo" userId="9ec6b21a42e707e7" providerId="LiveId" clId="{888AE3CC-E57D-48E8-AFBF-26F8E6369D87}" dt="2025-11-20T18:57:19.628" v="447" actId="26606"/>
          <ac:spMkLst>
            <pc:docMk/>
            <pc:sldMk cId="434939937" sldId="271"/>
            <ac:spMk id="26" creationId="{53E5B1A8-3AC9-4BD1-9BBC-78CA94F2D1BA}"/>
          </ac:spMkLst>
        </pc:spChg>
        <pc:spChg chg="add del">
          <ac:chgData name="Patience Edo" userId="9ec6b21a42e707e7" providerId="LiveId" clId="{888AE3CC-E57D-48E8-AFBF-26F8E6369D87}" dt="2025-11-20T18:57:22.229" v="449" actId="26606"/>
          <ac:spMkLst>
            <pc:docMk/>
            <pc:sldMk cId="434939937" sldId="271"/>
            <ac:spMk id="28" creationId="{B34F5AD2-EDBD-4BBD-A55C-EAFFD0C7097A}"/>
          </ac:spMkLst>
        </pc:spChg>
        <pc:spChg chg="add del">
          <ac:chgData name="Patience Edo" userId="9ec6b21a42e707e7" providerId="LiveId" clId="{888AE3CC-E57D-48E8-AFBF-26F8E6369D87}" dt="2025-11-20T18:57:22.229" v="449" actId="26606"/>
          <ac:spMkLst>
            <pc:docMk/>
            <pc:sldMk cId="434939937" sldId="271"/>
            <ac:spMk id="29" creationId="{C3896A03-3945-419A-B66B-4EE266EDD152}"/>
          </ac:spMkLst>
        </pc:spChg>
        <pc:spChg chg="add del">
          <ac:chgData name="Patience Edo" userId="9ec6b21a42e707e7" providerId="LiveId" clId="{888AE3CC-E57D-48E8-AFBF-26F8E6369D87}" dt="2025-11-20T18:57:22.229" v="449" actId="26606"/>
          <ac:spMkLst>
            <pc:docMk/>
            <pc:sldMk cId="434939937" sldId="271"/>
            <ac:spMk id="30" creationId="{B8EAE243-3A9F-4A46-B0D9-04C723A8A1BD}"/>
          </ac:spMkLst>
        </pc:spChg>
        <pc:spChg chg="add">
          <ac:chgData name="Patience Edo" userId="9ec6b21a42e707e7" providerId="LiveId" clId="{888AE3CC-E57D-48E8-AFBF-26F8E6369D87}" dt="2025-11-20T18:57:22.249" v="450" actId="26606"/>
          <ac:spMkLst>
            <pc:docMk/>
            <pc:sldMk cId="434939937" sldId="271"/>
            <ac:spMk id="32" creationId="{1B15ED52-F352-441B-82BF-E0EA34836D08}"/>
          </ac:spMkLst>
        </pc:spChg>
        <pc:spChg chg="add">
          <ac:chgData name="Patience Edo" userId="9ec6b21a42e707e7" providerId="LiveId" clId="{888AE3CC-E57D-48E8-AFBF-26F8E6369D87}" dt="2025-11-20T18:57:22.249" v="450" actId="26606"/>
          <ac:spMkLst>
            <pc:docMk/>
            <pc:sldMk cId="434939937" sldId="271"/>
            <ac:spMk id="33" creationId="{3B2E3793-BFE6-45A2-9B7B-E18844431C99}"/>
          </ac:spMkLst>
        </pc:spChg>
        <pc:spChg chg="add">
          <ac:chgData name="Patience Edo" userId="9ec6b21a42e707e7" providerId="LiveId" clId="{888AE3CC-E57D-48E8-AFBF-26F8E6369D87}" dt="2025-11-20T18:57:22.249" v="450" actId="26606"/>
          <ac:spMkLst>
            <pc:docMk/>
            <pc:sldMk cId="434939937" sldId="271"/>
            <ac:spMk id="34" creationId="{BC4C4868-CB8F-4AF9-9CDB-8108F2C19B67}"/>
          </ac:spMkLst>
        </pc:spChg>
        <pc:spChg chg="add">
          <ac:chgData name="Patience Edo" userId="9ec6b21a42e707e7" providerId="LiveId" clId="{888AE3CC-E57D-48E8-AFBF-26F8E6369D87}" dt="2025-11-20T18:57:22.249" v="450" actId="26606"/>
          <ac:spMkLst>
            <pc:docMk/>
            <pc:sldMk cId="434939937" sldId="271"/>
            <ac:spMk id="35" creationId="{375E0459-6403-40CD-989D-56A4407CA12E}"/>
          </ac:spMkLst>
        </pc:spChg>
        <pc:spChg chg="add">
          <ac:chgData name="Patience Edo" userId="9ec6b21a42e707e7" providerId="LiveId" clId="{888AE3CC-E57D-48E8-AFBF-26F8E6369D87}" dt="2025-11-20T18:57:22.249" v="450" actId="26606"/>
          <ac:spMkLst>
            <pc:docMk/>
            <pc:sldMk cId="434939937" sldId="271"/>
            <ac:spMk id="36" creationId="{53E5B1A8-3AC9-4BD1-9BBC-78CA94F2D1BA}"/>
          </ac:spMkLst>
        </pc:spChg>
      </pc:sldChg>
    </pc:docChg>
  </pc:docChgLst>
  <pc:docChgLst>
    <pc:chgData name="Guest User" providerId="Windows Live" clId="Web-{ACBCB5DA-76C7-DD32-25E2-331E860AE36A}"/>
    <pc:docChg chg="modSld">
      <pc:chgData name="Guest User" userId="" providerId="Windows Live" clId="Web-{ACBCB5DA-76C7-DD32-25E2-331E860AE36A}" dt="2025-11-17T12:15:38.869" v="46" actId="20577"/>
      <pc:docMkLst>
        <pc:docMk/>
      </pc:docMkLst>
      <pc:sldChg chg="modSp">
        <pc:chgData name="Guest User" userId="" providerId="Windows Live" clId="Web-{ACBCB5DA-76C7-DD32-25E2-331E860AE36A}" dt="2025-11-17T12:15:38.869" v="46" actId="20577"/>
        <pc:sldMkLst>
          <pc:docMk/>
          <pc:sldMk cId="3075664933" sldId="257"/>
        </pc:sldMkLst>
        <pc:spChg chg="mod">
          <ac:chgData name="Guest User" userId="" providerId="Windows Live" clId="Web-{ACBCB5DA-76C7-DD32-25E2-331E860AE36A}" dt="2025-11-17T12:15:38.869" v="46" actId="20577"/>
          <ac:spMkLst>
            <pc:docMk/>
            <pc:sldMk cId="3075664933" sldId="257"/>
            <ac:spMk id="3" creationId="{56E96039-E3B4-20E7-4905-E99FAAF0E5F2}"/>
          </ac:spMkLst>
        </pc:spChg>
      </pc:sldChg>
      <pc:sldChg chg="modSp">
        <pc:chgData name="Guest User" userId="" providerId="Windows Live" clId="Web-{ACBCB5DA-76C7-DD32-25E2-331E860AE36A}" dt="2025-11-17T12:06:38.074" v="17" actId="1076"/>
        <pc:sldMkLst>
          <pc:docMk/>
          <pc:sldMk cId="3896066999" sldId="258"/>
        </pc:sldMkLst>
        <pc:graphicFrameChg chg="mod modGraphic">
          <ac:chgData name="Guest User" userId="" providerId="Windows Live" clId="Web-{ACBCB5DA-76C7-DD32-25E2-331E860AE36A}" dt="2025-11-17T12:06:38.074" v="17" actId="1076"/>
          <ac:graphicFrameMkLst>
            <pc:docMk/>
            <pc:sldMk cId="3896066999" sldId="258"/>
            <ac:graphicFrameMk id="41" creationId="{C7677B04-0F78-9D60-18C1-30C23819D073}"/>
          </ac:graphicFrameMkLst>
        </pc:graphicFrameChg>
      </pc:sldChg>
      <pc:sldChg chg="modSp">
        <pc:chgData name="Guest User" userId="" providerId="Windows Live" clId="Web-{ACBCB5DA-76C7-DD32-25E2-331E860AE36A}" dt="2025-11-17T12:07:07.122" v="18" actId="1076"/>
        <pc:sldMkLst>
          <pc:docMk/>
          <pc:sldMk cId="20545404" sldId="259"/>
        </pc:sldMkLst>
        <pc:graphicFrameChg chg="mod">
          <ac:chgData name="Guest User" userId="" providerId="Windows Live" clId="Web-{ACBCB5DA-76C7-DD32-25E2-331E860AE36A}" dt="2025-11-17T12:07:07.122" v="18" actId="1076"/>
          <ac:graphicFrameMkLst>
            <pc:docMk/>
            <pc:sldMk cId="20545404" sldId="259"/>
            <ac:graphicFrameMk id="5" creationId="{3B0CC0BA-0801-A3A2-8392-E7D907FC639F}"/>
          </ac:graphicFrameMkLst>
        </pc:graphicFrameChg>
      </pc:sldChg>
      <pc:sldChg chg="modSp">
        <pc:chgData name="Guest User" userId="" providerId="Windows Live" clId="Web-{ACBCB5DA-76C7-DD32-25E2-331E860AE36A}" dt="2025-11-17T12:08:52.767" v="23" actId="20577"/>
        <pc:sldMkLst>
          <pc:docMk/>
          <pc:sldMk cId="1598187514" sldId="262"/>
        </pc:sldMkLst>
        <pc:graphicFrameChg chg="modGraphic">
          <ac:chgData name="Guest User" userId="" providerId="Windows Live" clId="Web-{ACBCB5DA-76C7-DD32-25E2-331E860AE36A}" dt="2025-11-17T12:08:52.767" v="23" actId="20577"/>
          <ac:graphicFrameMkLst>
            <pc:docMk/>
            <pc:sldMk cId="1598187514" sldId="262"/>
            <ac:graphicFrameMk id="5" creationId="{08101F59-5741-0295-48B5-2160C46311BA}"/>
          </ac:graphicFrameMkLst>
        </pc:graphicFrameChg>
      </pc:sldChg>
      <pc:sldChg chg="modSp">
        <pc:chgData name="Guest User" userId="" providerId="Windows Live" clId="Web-{ACBCB5DA-76C7-DD32-25E2-331E860AE36A}" dt="2025-11-17T12:12:19.334" v="44" actId="20577"/>
        <pc:sldMkLst>
          <pc:docMk/>
          <pc:sldMk cId="2461422741" sldId="264"/>
        </pc:sldMkLst>
        <pc:graphicFrameChg chg="modGraphic">
          <ac:chgData name="Guest User" userId="" providerId="Windows Live" clId="Web-{ACBCB5DA-76C7-DD32-25E2-331E860AE36A}" dt="2025-11-17T12:12:19.334" v="44" actId="20577"/>
          <ac:graphicFrameMkLst>
            <pc:docMk/>
            <pc:sldMk cId="2461422741" sldId="264"/>
            <ac:graphicFrameMk id="5" creationId="{D8105D78-F96A-7D46-8098-148C6C300CA8}"/>
          </ac:graphicFrameMkLst>
        </pc:graphicFrame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DFF689-F553-47CF-B8D6-5E3B45AD31C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7466AB77-221B-4AEA-84C9-E62E8786D9F3}">
      <dgm:prSet/>
      <dgm:spPr/>
      <dgm:t>
        <a:bodyPr/>
        <a:lstStyle/>
        <a:p>
          <a:r>
            <a:rPr lang="en-US" b="1"/>
            <a:t>Health</a:t>
          </a:r>
          <a:endParaRPr lang="en-US"/>
        </a:p>
      </dgm:t>
    </dgm:pt>
    <dgm:pt modelId="{1F1BDDE7-8808-4441-87C5-52DBA74591F0}" type="parTrans" cxnId="{898D186B-09E4-48ED-A55F-E30D4DDD3940}">
      <dgm:prSet/>
      <dgm:spPr/>
      <dgm:t>
        <a:bodyPr/>
        <a:lstStyle/>
        <a:p>
          <a:endParaRPr lang="en-US"/>
        </a:p>
      </dgm:t>
    </dgm:pt>
    <dgm:pt modelId="{E093F9A4-6029-4386-80D4-980585CB74E6}" type="sibTrans" cxnId="{898D186B-09E4-48ED-A55F-E30D4DDD3940}">
      <dgm:prSet/>
      <dgm:spPr/>
      <dgm:t>
        <a:bodyPr/>
        <a:lstStyle/>
        <a:p>
          <a:endParaRPr lang="en-US"/>
        </a:p>
      </dgm:t>
    </dgm:pt>
    <dgm:pt modelId="{2772AA59-0AA1-498E-80DA-FF248348FC70}">
      <dgm:prSet/>
      <dgm:spPr/>
      <dgm:t>
        <a:bodyPr/>
        <a:lstStyle/>
        <a:p>
          <a:r>
            <a:rPr lang="en-US"/>
            <a:t>Health is defined as “a state of complete physical, mental, and social well-being, rather than merely the absence of disease”(World Health </a:t>
          </a:r>
          <a:r>
            <a:rPr lang="en-US" err="1"/>
            <a:t>Organisation</a:t>
          </a:r>
          <a:r>
            <a:rPr lang="en-US"/>
            <a:t>, 1948, para. 1). </a:t>
          </a:r>
        </a:p>
      </dgm:t>
    </dgm:pt>
    <dgm:pt modelId="{0EBF54EB-0D49-4C5F-B887-200185935219}" type="parTrans" cxnId="{56BA2917-366E-4983-9F55-80068A69B444}">
      <dgm:prSet/>
      <dgm:spPr/>
      <dgm:t>
        <a:bodyPr/>
        <a:lstStyle/>
        <a:p>
          <a:endParaRPr lang="en-US"/>
        </a:p>
      </dgm:t>
    </dgm:pt>
    <dgm:pt modelId="{9C74A248-364F-41E5-A3E4-AC1269CEEA2E}" type="sibTrans" cxnId="{56BA2917-366E-4983-9F55-80068A69B444}">
      <dgm:prSet/>
      <dgm:spPr/>
      <dgm:t>
        <a:bodyPr/>
        <a:lstStyle/>
        <a:p>
          <a:endParaRPr lang="en-US"/>
        </a:p>
      </dgm:t>
    </dgm:pt>
    <dgm:pt modelId="{F9E9234A-A40A-45B9-91F2-DAAB06CCB305}">
      <dgm:prSet/>
      <dgm:spPr/>
      <dgm:t>
        <a:bodyPr/>
        <a:lstStyle/>
        <a:p>
          <a:r>
            <a:rPr lang="en-US" b="1"/>
            <a:t>Well-being</a:t>
          </a:r>
          <a:endParaRPr lang="en-US"/>
        </a:p>
      </dgm:t>
    </dgm:pt>
    <dgm:pt modelId="{1022C408-DE78-4CF0-963C-A62B1EA3928F}" type="parTrans" cxnId="{D01ED483-A2E6-460B-BA08-107CE5157A89}">
      <dgm:prSet/>
      <dgm:spPr/>
      <dgm:t>
        <a:bodyPr/>
        <a:lstStyle/>
        <a:p>
          <a:endParaRPr lang="en-US"/>
        </a:p>
      </dgm:t>
    </dgm:pt>
    <dgm:pt modelId="{8FBEC82D-CB25-4B30-B438-99E120716003}" type="sibTrans" cxnId="{D01ED483-A2E6-460B-BA08-107CE5157A89}">
      <dgm:prSet/>
      <dgm:spPr/>
      <dgm:t>
        <a:bodyPr/>
        <a:lstStyle/>
        <a:p>
          <a:endParaRPr lang="en-US"/>
        </a:p>
      </dgm:t>
    </dgm:pt>
    <dgm:pt modelId="{454AC4B1-B76A-4B15-A049-FC966D7A3284}">
      <dgm:prSet/>
      <dgm:spPr/>
      <dgm:t>
        <a:bodyPr/>
        <a:lstStyle/>
        <a:p>
          <a:r>
            <a:rPr lang="en-US"/>
            <a:t>Well-being is a broader concept than health, incorporating emotional satisfaction, inner peace, resilience, and social connectedness </a:t>
          </a:r>
          <a:r>
            <a:rPr lang="fr-FR"/>
            <a:t>(de Chavez et al., 2005)</a:t>
          </a:r>
          <a:r>
            <a:rPr lang="en-US"/>
            <a:t>. It </a:t>
          </a:r>
          <a:r>
            <a:rPr lang="en-US" err="1"/>
            <a:t>emphasises</a:t>
          </a:r>
          <a:r>
            <a:rPr lang="en-US"/>
            <a:t> the overall quality of life and the ability to thrive and achieve one’s potential. </a:t>
          </a:r>
        </a:p>
      </dgm:t>
    </dgm:pt>
    <dgm:pt modelId="{065D2BC7-C98A-4598-BE49-847FEF27DB32}" type="parTrans" cxnId="{8D845E55-274F-4F69-9066-52522E3F3D04}">
      <dgm:prSet/>
      <dgm:spPr/>
      <dgm:t>
        <a:bodyPr/>
        <a:lstStyle/>
        <a:p>
          <a:endParaRPr lang="en-US"/>
        </a:p>
      </dgm:t>
    </dgm:pt>
    <dgm:pt modelId="{DA526F2E-7C60-4568-8D27-B6BA79D199E6}" type="sibTrans" cxnId="{8D845E55-274F-4F69-9066-52522E3F3D04}">
      <dgm:prSet/>
      <dgm:spPr/>
      <dgm:t>
        <a:bodyPr/>
        <a:lstStyle/>
        <a:p>
          <a:endParaRPr lang="en-US"/>
        </a:p>
      </dgm:t>
    </dgm:pt>
    <dgm:pt modelId="{001E3910-AB4D-409B-AAF5-C65CE6E70EEA}">
      <dgm:prSet/>
      <dgm:spPr/>
      <dgm:t>
        <a:bodyPr/>
        <a:lstStyle/>
        <a:p>
          <a:r>
            <a:rPr lang="en-US" b="1"/>
            <a:t>Sustainable Development</a:t>
          </a:r>
          <a:endParaRPr lang="en-US"/>
        </a:p>
      </dgm:t>
    </dgm:pt>
    <dgm:pt modelId="{76D3A08E-AF3F-462B-A5F9-C3A059791984}" type="parTrans" cxnId="{5E01F52A-1D36-4EB2-9727-AA00101DF4F4}">
      <dgm:prSet/>
      <dgm:spPr/>
      <dgm:t>
        <a:bodyPr/>
        <a:lstStyle/>
        <a:p>
          <a:endParaRPr lang="en-US"/>
        </a:p>
      </dgm:t>
    </dgm:pt>
    <dgm:pt modelId="{F381E007-085C-4D7D-B902-530C6F73567C}" type="sibTrans" cxnId="{5E01F52A-1D36-4EB2-9727-AA00101DF4F4}">
      <dgm:prSet/>
      <dgm:spPr/>
      <dgm:t>
        <a:bodyPr/>
        <a:lstStyle/>
        <a:p>
          <a:endParaRPr lang="en-US"/>
        </a:p>
      </dgm:t>
    </dgm:pt>
    <dgm:pt modelId="{E8DFE18C-F783-474E-88B9-C2A547B46A8D}">
      <dgm:prSet/>
      <dgm:spPr/>
      <dgm:t>
        <a:bodyPr/>
        <a:lstStyle/>
        <a:p>
          <a:r>
            <a:rPr lang="en-US">
              <a:latin typeface="Aptos Display" panose="02110004020202020204"/>
            </a:rPr>
            <a:t>Sustainability</a:t>
          </a:r>
          <a:r>
            <a:rPr lang="en-US"/>
            <a:t> is a development that meets the needs of the present without compromising future generations (</a:t>
          </a:r>
          <a:r>
            <a:rPr lang="en-US" err="1"/>
            <a:t>Karademas</a:t>
          </a:r>
          <a:r>
            <a:rPr lang="en-US"/>
            <a:t>, 2007).It promotes effective, fair, and environmentally friendly healthcare, reducing inequalities and fostering collaboration across sectors to improve the community (Enas, 2015)  </a:t>
          </a:r>
        </a:p>
      </dgm:t>
    </dgm:pt>
    <dgm:pt modelId="{2A5F4FD9-D0E6-42A9-AED8-97C1A0430C6D}" type="parTrans" cxnId="{72DD4A63-A37F-43AE-8CF8-897B72B3E44E}">
      <dgm:prSet/>
      <dgm:spPr/>
      <dgm:t>
        <a:bodyPr/>
        <a:lstStyle/>
        <a:p>
          <a:endParaRPr lang="en-US"/>
        </a:p>
      </dgm:t>
    </dgm:pt>
    <dgm:pt modelId="{436CD8EA-9339-4221-8B60-98065C9D8924}" type="sibTrans" cxnId="{72DD4A63-A37F-43AE-8CF8-897B72B3E44E}">
      <dgm:prSet/>
      <dgm:spPr/>
      <dgm:t>
        <a:bodyPr/>
        <a:lstStyle/>
        <a:p>
          <a:endParaRPr lang="en-US"/>
        </a:p>
      </dgm:t>
    </dgm:pt>
    <dgm:pt modelId="{3CDBBA31-F6C2-4F61-A83E-D25BC9B72E75}" type="pres">
      <dgm:prSet presAssocID="{EEDFF689-F553-47CF-B8D6-5E3B45AD31CC}" presName="vert0" presStyleCnt="0">
        <dgm:presLayoutVars>
          <dgm:dir/>
          <dgm:animOne val="branch"/>
          <dgm:animLvl val="lvl"/>
        </dgm:presLayoutVars>
      </dgm:prSet>
      <dgm:spPr/>
    </dgm:pt>
    <dgm:pt modelId="{EFA673E3-FE19-4940-9BCF-F75ADE2FE1CC}" type="pres">
      <dgm:prSet presAssocID="{7466AB77-221B-4AEA-84C9-E62E8786D9F3}" presName="thickLine" presStyleLbl="alignNode1" presStyleIdx="0" presStyleCnt="6"/>
      <dgm:spPr/>
    </dgm:pt>
    <dgm:pt modelId="{E26341FC-7E02-4C8E-8918-038C1AF65B42}" type="pres">
      <dgm:prSet presAssocID="{7466AB77-221B-4AEA-84C9-E62E8786D9F3}" presName="horz1" presStyleCnt="0"/>
      <dgm:spPr/>
    </dgm:pt>
    <dgm:pt modelId="{7B66671D-E6B6-47E9-9F4A-E44D114D2BF2}" type="pres">
      <dgm:prSet presAssocID="{7466AB77-221B-4AEA-84C9-E62E8786D9F3}" presName="tx1" presStyleLbl="revTx" presStyleIdx="0" presStyleCnt="6" custScaleY="32915"/>
      <dgm:spPr/>
    </dgm:pt>
    <dgm:pt modelId="{B12CFD66-0E2A-4372-A344-A744609A073C}" type="pres">
      <dgm:prSet presAssocID="{7466AB77-221B-4AEA-84C9-E62E8786D9F3}" presName="vert1" presStyleCnt="0"/>
      <dgm:spPr/>
    </dgm:pt>
    <dgm:pt modelId="{AFF3B0AB-F17B-4F96-A9AC-CB31CC478744}" type="pres">
      <dgm:prSet presAssocID="{2772AA59-0AA1-498E-80DA-FF248348FC70}" presName="thickLine" presStyleLbl="alignNode1" presStyleIdx="1" presStyleCnt="6"/>
      <dgm:spPr/>
    </dgm:pt>
    <dgm:pt modelId="{993A43F0-2504-4ECD-A85C-0B926984F04B}" type="pres">
      <dgm:prSet presAssocID="{2772AA59-0AA1-498E-80DA-FF248348FC70}" presName="horz1" presStyleCnt="0"/>
      <dgm:spPr/>
    </dgm:pt>
    <dgm:pt modelId="{79CDD9C8-278E-49E0-B014-3B682C0C7DAA}" type="pres">
      <dgm:prSet presAssocID="{2772AA59-0AA1-498E-80DA-FF248348FC70}" presName="tx1" presStyleLbl="revTx" presStyleIdx="1" presStyleCnt="6"/>
      <dgm:spPr/>
    </dgm:pt>
    <dgm:pt modelId="{D9E098E0-E33B-4D76-AE77-17B40B6B6C83}" type="pres">
      <dgm:prSet presAssocID="{2772AA59-0AA1-498E-80DA-FF248348FC70}" presName="vert1" presStyleCnt="0"/>
      <dgm:spPr/>
    </dgm:pt>
    <dgm:pt modelId="{E2EC676A-83F4-43E8-9993-4E21050C3B9E}" type="pres">
      <dgm:prSet presAssocID="{F9E9234A-A40A-45B9-91F2-DAAB06CCB305}" presName="thickLine" presStyleLbl="alignNode1" presStyleIdx="2" presStyleCnt="6"/>
      <dgm:spPr/>
    </dgm:pt>
    <dgm:pt modelId="{9EA75435-98F1-4180-BFE2-8E84789DCBBD}" type="pres">
      <dgm:prSet presAssocID="{F9E9234A-A40A-45B9-91F2-DAAB06CCB305}" presName="horz1" presStyleCnt="0"/>
      <dgm:spPr/>
    </dgm:pt>
    <dgm:pt modelId="{1838E02D-172D-4787-B90A-DE61890D9D23}" type="pres">
      <dgm:prSet presAssocID="{F9E9234A-A40A-45B9-91F2-DAAB06CCB305}" presName="tx1" presStyleLbl="revTx" presStyleIdx="2" presStyleCnt="6" custScaleY="43249"/>
      <dgm:spPr/>
    </dgm:pt>
    <dgm:pt modelId="{D3D6DE8C-1108-4405-9639-D92191D1A31A}" type="pres">
      <dgm:prSet presAssocID="{F9E9234A-A40A-45B9-91F2-DAAB06CCB305}" presName="vert1" presStyleCnt="0"/>
      <dgm:spPr/>
    </dgm:pt>
    <dgm:pt modelId="{CE12773D-2E01-4A6A-A820-1458BE47C8ED}" type="pres">
      <dgm:prSet presAssocID="{454AC4B1-B76A-4B15-A049-FC966D7A3284}" presName="thickLine" presStyleLbl="alignNode1" presStyleIdx="3" presStyleCnt="6"/>
      <dgm:spPr/>
    </dgm:pt>
    <dgm:pt modelId="{DB5E4D5C-BAA1-41CD-BBB1-4DA64C6A182E}" type="pres">
      <dgm:prSet presAssocID="{454AC4B1-B76A-4B15-A049-FC966D7A3284}" presName="horz1" presStyleCnt="0"/>
      <dgm:spPr/>
    </dgm:pt>
    <dgm:pt modelId="{B44F4B72-D221-4413-ACE5-D8457082DD36}" type="pres">
      <dgm:prSet presAssocID="{454AC4B1-B76A-4B15-A049-FC966D7A3284}" presName="tx1" presStyleLbl="revTx" presStyleIdx="3" presStyleCnt="6"/>
      <dgm:spPr/>
    </dgm:pt>
    <dgm:pt modelId="{930F8472-C54A-4C3A-B13A-956DF718A379}" type="pres">
      <dgm:prSet presAssocID="{454AC4B1-B76A-4B15-A049-FC966D7A3284}" presName="vert1" presStyleCnt="0"/>
      <dgm:spPr/>
    </dgm:pt>
    <dgm:pt modelId="{A29064EA-E93E-437C-911A-AE69CF3479D7}" type="pres">
      <dgm:prSet presAssocID="{001E3910-AB4D-409B-AAF5-C65CE6E70EEA}" presName="thickLine" presStyleLbl="alignNode1" presStyleIdx="4" presStyleCnt="6"/>
      <dgm:spPr/>
    </dgm:pt>
    <dgm:pt modelId="{23B73002-B33F-4E61-8B49-85FF9A2336A7}" type="pres">
      <dgm:prSet presAssocID="{001E3910-AB4D-409B-AAF5-C65CE6E70EEA}" presName="horz1" presStyleCnt="0"/>
      <dgm:spPr/>
    </dgm:pt>
    <dgm:pt modelId="{4627FDCA-38D6-446D-A259-FD811B491D2A}" type="pres">
      <dgm:prSet presAssocID="{001E3910-AB4D-409B-AAF5-C65CE6E70EEA}" presName="tx1" presStyleLbl="revTx" presStyleIdx="4" presStyleCnt="6" custScaleY="29451"/>
      <dgm:spPr/>
    </dgm:pt>
    <dgm:pt modelId="{6FEF40BA-017D-442F-8A6A-C34757D371AD}" type="pres">
      <dgm:prSet presAssocID="{001E3910-AB4D-409B-AAF5-C65CE6E70EEA}" presName="vert1" presStyleCnt="0"/>
      <dgm:spPr/>
    </dgm:pt>
    <dgm:pt modelId="{6D534065-08FA-4E2F-9147-08D5F358F1E7}" type="pres">
      <dgm:prSet presAssocID="{E8DFE18C-F783-474E-88B9-C2A547B46A8D}" presName="thickLine" presStyleLbl="alignNode1" presStyleIdx="5" presStyleCnt="6"/>
      <dgm:spPr/>
    </dgm:pt>
    <dgm:pt modelId="{4A8CBA2D-C4F9-47C4-9B8F-6AE50F299879}" type="pres">
      <dgm:prSet presAssocID="{E8DFE18C-F783-474E-88B9-C2A547B46A8D}" presName="horz1" presStyleCnt="0"/>
      <dgm:spPr/>
    </dgm:pt>
    <dgm:pt modelId="{6DCDC510-AC5D-4502-B018-CE1D775E4FEB}" type="pres">
      <dgm:prSet presAssocID="{E8DFE18C-F783-474E-88B9-C2A547B46A8D}" presName="tx1" presStyleLbl="revTx" presStyleIdx="5" presStyleCnt="6"/>
      <dgm:spPr/>
    </dgm:pt>
    <dgm:pt modelId="{35871B5D-41DA-4069-960C-F3F57D5A0E83}" type="pres">
      <dgm:prSet presAssocID="{E8DFE18C-F783-474E-88B9-C2A547B46A8D}" presName="vert1" presStyleCnt="0"/>
      <dgm:spPr/>
    </dgm:pt>
  </dgm:ptLst>
  <dgm:cxnLst>
    <dgm:cxn modelId="{56BA2917-366E-4983-9F55-80068A69B444}" srcId="{EEDFF689-F553-47CF-B8D6-5E3B45AD31CC}" destId="{2772AA59-0AA1-498E-80DA-FF248348FC70}" srcOrd="1" destOrd="0" parTransId="{0EBF54EB-0D49-4C5F-B887-200185935219}" sibTransId="{9C74A248-364F-41E5-A3E4-AC1269CEEA2E}"/>
    <dgm:cxn modelId="{126CB81C-E59C-4ABC-84CE-EC7D68E8AA36}" type="presOf" srcId="{7466AB77-221B-4AEA-84C9-E62E8786D9F3}" destId="{7B66671D-E6B6-47E9-9F4A-E44D114D2BF2}" srcOrd="0" destOrd="0" presId="urn:microsoft.com/office/officeart/2008/layout/LinedList"/>
    <dgm:cxn modelId="{5E01F52A-1D36-4EB2-9727-AA00101DF4F4}" srcId="{EEDFF689-F553-47CF-B8D6-5E3B45AD31CC}" destId="{001E3910-AB4D-409B-AAF5-C65CE6E70EEA}" srcOrd="4" destOrd="0" parTransId="{76D3A08E-AF3F-462B-A5F9-C3A059791984}" sibTransId="{F381E007-085C-4D7D-B902-530C6F73567C}"/>
    <dgm:cxn modelId="{72DD4A63-A37F-43AE-8CF8-897B72B3E44E}" srcId="{EEDFF689-F553-47CF-B8D6-5E3B45AD31CC}" destId="{E8DFE18C-F783-474E-88B9-C2A547B46A8D}" srcOrd="5" destOrd="0" parTransId="{2A5F4FD9-D0E6-42A9-AED8-97C1A0430C6D}" sibTransId="{436CD8EA-9339-4221-8B60-98065C9D8924}"/>
    <dgm:cxn modelId="{6CB23147-0758-4002-804E-AFA6D59A5C0B}" type="presOf" srcId="{454AC4B1-B76A-4B15-A049-FC966D7A3284}" destId="{B44F4B72-D221-4413-ACE5-D8457082DD36}" srcOrd="0" destOrd="0" presId="urn:microsoft.com/office/officeart/2008/layout/LinedList"/>
    <dgm:cxn modelId="{898D186B-09E4-48ED-A55F-E30D4DDD3940}" srcId="{EEDFF689-F553-47CF-B8D6-5E3B45AD31CC}" destId="{7466AB77-221B-4AEA-84C9-E62E8786D9F3}" srcOrd="0" destOrd="0" parTransId="{1F1BDDE7-8808-4441-87C5-52DBA74591F0}" sibTransId="{E093F9A4-6029-4386-80D4-980585CB74E6}"/>
    <dgm:cxn modelId="{8D845E55-274F-4F69-9066-52522E3F3D04}" srcId="{EEDFF689-F553-47CF-B8D6-5E3B45AD31CC}" destId="{454AC4B1-B76A-4B15-A049-FC966D7A3284}" srcOrd="3" destOrd="0" parTransId="{065D2BC7-C98A-4598-BE49-847FEF27DB32}" sibTransId="{DA526F2E-7C60-4568-8D27-B6BA79D199E6}"/>
    <dgm:cxn modelId="{D01ED483-A2E6-460B-BA08-107CE5157A89}" srcId="{EEDFF689-F553-47CF-B8D6-5E3B45AD31CC}" destId="{F9E9234A-A40A-45B9-91F2-DAAB06CCB305}" srcOrd="2" destOrd="0" parTransId="{1022C408-DE78-4CF0-963C-A62B1EA3928F}" sibTransId="{8FBEC82D-CB25-4B30-B438-99E120716003}"/>
    <dgm:cxn modelId="{1D824185-7CC0-4447-B46C-BA820F9D9AA2}" type="presOf" srcId="{EEDFF689-F553-47CF-B8D6-5E3B45AD31CC}" destId="{3CDBBA31-F6C2-4F61-A83E-D25BC9B72E75}" srcOrd="0" destOrd="0" presId="urn:microsoft.com/office/officeart/2008/layout/LinedList"/>
    <dgm:cxn modelId="{9BE0E88A-2559-4AD5-B473-1F61819AAB3E}" type="presOf" srcId="{F9E9234A-A40A-45B9-91F2-DAAB06CCB305}" destId="{1838E02D-172D-4787-B90A-DE61890D9D23}" srcOrd="0" destOrd="0" presId="urn:microsoft.com/office/officeart/2008/layout/LinedList"/>
    <dgm:cxn modelId="{7715E3DD-66EF-4F75-A94C-7D49EA0F3D41}" type="presOf" srcId="{E8DFE18C-F783-474E-88B9-C2A547B46A8D}" destId="{6DCDC510-AC5D-4502-B018-CE1D775E4FEB}" srcOrd="0" destOrd="0" presId="urn:microsoft.com/office/officeart/2008/layout/LinedList"/>
    <dgm:cxn modelId="{D36AD3EA-3B66-4B46-A741-A4C0CB055AB6}" type="presOf" srcId="{2772AA59-0AA1-498E-80DA-FF248348FC70}" destId="{79CDD9C8-278E-49E0-B014-3B682C0C7DAA}" srcOrd="0" destOrd="0" presId="urn:microsoft.com/office/officeart/2008/layout/LinedList"/>
    <dgm:cxn modelId="{8E656FEB-6EA0-4AD0-A140-9AC3C2F44B81}" type="presOf" srcId="{001E3910-AB4D-409B-AAF5-C65CE6E70EEA}" destId="{4627FDCA-38D6-446D-A259-FD811B491D2A}" srcOrd="0" destOrd="0" presId="urn:microsoft.com/office/officeart/2008/layout/LinedList"/>
    <dgm:cxn modelId="{7595AA81-CA42-4337-9619-D080499CF35C}" type="presParOf" srcId="{3CDBBA31-F6C2-4F61-A83E-D25BC9B72E75}" destId="{EFA673E3-FE19-4940-9BCF-F75ADE2FE1CC}" srcOrd="0" destOrd="0" presId="urn:microsoft.com/office/officeart/2008/layout/LinedList"/>
    <dgm:cxn modelId="{E64BF1BA-5184-4585-A84A-55146B12ECB0}" type="presParOf" srcId="{3CDBBA31-F6C2-4F61-A83E-D25BC9B72E75}" destId="{E26341FC-7E02-4C8E-8918-038C1AF65B42}" srcOrd="1" destOrd="0" presId="urn:microsoft.com/office/officeart/2008/layout/LinedList"/>
    <dgm:cxn modelId="{A20F733C-2E7E-47A9-8C36-E6A24EDEF4C7}" type="presParOf" srcId="{E26341FC-7E02-4C8E-8918-038C1AF65B42}" destId="{7B66671D-E6B6-47E9-9F4A-E44D114D2BF2}" srcOrd="0" destOrd="0" presId="urn:microsoft.com/office/officeart/2008/layout/LinedList"/>
    <dgm:cxn modelId="{181A790F-14EC-4522-9C6D-0A6594FB2962}" type="presParOf" srcId="{E26341FC-7E02-4C8E-8918-038C1AF65B42}" destId="{B12CFD66-0E2A-4372-A344-A744609A073C}" srcOrd="1" destOrd="0" presId="urn:microsoft.com/office/officeart/2008/layout/LinedList"/>
    <dgm:cxn modelId="{42C3AAE1-C311-4A76-A2DB-CEFA2E1CB3ED}" type="presParOf" srcId="{3CDBBA31-F6C2-4F61-A83E-D25BC9B72E75}" destId="{AFF3B0AB-F17B-4F96-A9AC-CB31CC478744}" srcOrd="2" destOrd="0" presId="urn:microsoft.com/office/officeart/2008/layout/LinedList"/>
    <dgm:cxn modelId="{5FE1E73A-10CD-4FA0-974E-4868AF9A32FC}" type="presParOf" srcId="{3CDBBA31-F6C2-4F61-A83E-D25BC9B72E75}" destId="{993A43F0-2504-4ECD-A85C-0B926984F04B}" srcOrd="3" destOrd="0" presId="urn:microsoft.com/office/officeart/2008/layout/LinedList"/>
    <dgm:cxn modelId="{E4B5F2B8-9379-44AB-9DAA-26FAEB793559}" type="presParOf" srcId="{993A43F0-2504-4ECD-A85C-0B926984F04B}" destId="{79CDD9C8-278E-49E0-B014-3B682C0C7DAA}" srcOrd="0" destOrd="0" presId="urn:microsoft.com/office/officeart/2008/layout/LinedList"/>
    <dgm:cxn modelId="{F1B65863-93F7-4F59-8005-B75BA7FAF12D}" type="presParOf" srcId="{993A43F0-2504-4ECD-A85C-0B926984F04B}" destId="{D9E098E0-E33B-4D76-AE77-17B40B6B6C83}" srcOrd="1" destOrd="0" presId="urn:microsoft.com/office/officeart/2008/layout/LinedList"/>
    <dgm:cxn modelId="{B1245F45-DCF7-4CDE-9251-6E1C9963F685}" type="presParOf" srcId="{3CDBBA31-F6C2-4F61-A83E-D25BC9B72E75}" destId="{E2EC676A-83F4-43E8-9993-4E21050C3B9E}" srcOrd="4" destOrd="0" presId="urn:microsoft.com/office/officeart/2008/layout/LinedList"/>
    <dgm:cxn modelId="{E0F7DC8C-C74A-456A-A28E-C01B0449F517}" type="presParOf" srcId="{3CDBBA31-F6C2-4F61-A83E-D25BC9B72E75}" destId="{9EA75435-98F1-4180-BFE2-8E84789DCBBD}" srcOrd="5" destOrd="0" presId="urn:microsoft.com/office/officeart/2008/layout/LinedList"/>
    <dgm:cxn modelId="{1B8F04B4-4E6C-485D-B5CF-872932184836}" type="presParOf" srcId="{9EA75435-98F1-4180-BFE2-8E84789DCBBD}" destId="{1838E02D-172D-4787-B90A-DE61890D9D23}" srcOrd="0" destOrd="0" presId="urn:microsoft.com/office/officeart/2008/layout/LinedList"/>
    <dgm:cxn modelId="{B4D839D1-A332-442B-9C80-82165CD01F4E}" type="presParOf" srcId="{9EA75435-98F1-4180-BFE2-8E84789DCBBD}" destId="{D3D6DE8C-1108-4405-9639-D92191D1A31A}" srcOrd="1" destOrd="0" presId="urn:microsoft.com/office/officeart/2008/layout/LinedList"/>
    <dgm:cxn modelId="{FE7B2AF0-4209-4A65-8E35-67F9FC5CDE01}" type="presParOf" srcId="{3CDBBA31-F6C2-4F61-A83E-D25BC9B72E75}" destId="{CE12773D-2E01-4A6A-A820-1458BE47C8ED}" srcOrd="6" destOrd="0" presId="urn:microsoft.com/office/officeart/2008/layout/LinedList"/>
    <dgm:cxn modelId="{23743454-6814-48E0-8824-7CFEEBB78CC0}" type="presParOf" srcId="{3CDBBA31-F6C2-4F61-A83E-D25BC9B72E75}" destId="{DB5E4D5C-BAA1-41CD-BBB1-4DA64C6A182E}" srcOrd="7" destOrd="0" presId="urn:microsoft.com/office/officeart/2008/layout/LinedList"/>
    <dgm:cxn modelId="{5B08E4D0-1364-4596-8BBC-C0765C701A8E}" type="presParOf" srcId="{DB5E4D5C-BAA1-41CD-BBB1-4DA64C6A182E}" destId="{B44F4B72-D221-4413-ACE5-D8457082DD36}" srcOrd="0" destOrd="0" presId="urn:microsoft.com/office/officeart/2008/layout/LinedList"/>
    <dgm:cxn modelId="{D8C4F614-1019-4C4D-B679-2733FFFC04AB}" type="presParOf" srcId="{DB5E4D5C-BAA1-41CD-BBB1-4DA64C6A182E}" destId="{930F8472-C54A-4C3A-B13A-956DF718A379}" srcOrd="1" destOrd="0" presId="urn:microsoft.com/office/officeart/2008/layout/LinedList"/>
    <dgm:cxn modelId="{61FC7BD9-0AD0-4851-8DB7-FC33EFE4C200}" type="presParOf" srcId="{3CDBBA31-F6C2-4F61-A83E-D25BC9B72E75}" destId="{A29064EA-E93E-437C-911A-AE69CF3479D7}" srcOrd="8" destOrd="0" presId="urn:microsoft.com/office/officeart/2008/layout/LinedList"/>
    <dgm:cxn modelId="{C7D7E2DA-95AD-4DE7-8575-DC06EFE77561}" type="presParOf" srcId="{3CDBBA31-F6C2-4F61-A83E-D25BC9B72E75}" destId="{23B73002-B33F-4E61-8B49-85FF9A2336A7}" srcOrd="9" destOrd="0" presId="urn:microsoft.com/office/officeart/2008/layout/LinedList"/>
    <dgm:cxn modelId="{3A5484AE-0ADB-4876-815E-2FAB23C9014F}" type="presParOf" srcId="{23B73002-B33F-4E61-8B49-85FF9A2336A7}" destId="{4627FDCA-38D6-446D-A259-FD811B491D2A}" srcOrd="0" destOrd="0" presId="urn:microsoft.com/office/officeart/2008/layout/LinedList"/>
    <dgm:cxn modelId="{9B08F9FF-9BD3-44B9-81D4-64C26F11778B}" type="presParOf" srcId="{23B73002-B33F-4E61-8B49-85FF9A2336A7}" destId="{6FEF40BA-017D-442F-8A6A-C34757D371AD}" srcOrd="1" destOrd="0" presId="urn:microsoft.com/office/officeart/2008/layout/LinedList"/>
    <dgm:cxn modelId="{90FF6D86-1423-4098-B60C-5434A214D11E}" type="presParOf" srcId="{3CDBBA31-F6C2-4F61-A83E-D25BC9B72E75}" destId="{6D534065-08FA-4E2F-9147-08D5F358F1E7}" srcOrd="10" destOrd="0" presId="urn:microsoft.com/office/officeart/2008/layout/LinedList"/>
    <dgm:cxn modelId="{8C3ABE44-58D5-420B-B1A5-2934552C6D4F}" type="presParOf" srcId="{3CDBBA31-F6C2-4F61-A83E-D25BC9B72E75}" destId="{4A8CBA2D-C4F9-47C4-9B8F-6AE50F299879}" srcOrd="11" destOrd="0" presId="urn:microsoft.com/office/officeart/2008/layout/LinedList"/>
    <dgm:cxn modelId="{33ED1ED0-382F-43B8-88A8-680EB31BBC8F}" type="presParOf" srcId="{4A8CBA2D-C4F9-47C4-9B8F-6AE50F299879}" destId="{6DCDC510-AC5D-4502-B018-CE1D775E4FEB}" srcOrd="0" destOrd="0" presId="urn:microsoft.com/office/officeart/2008/layout/LinedList"/>
    <dgm:cxn modelId="{7A3ED75F-4F32-476F-9F5E-F34E24428334}" type="presParOf" srcId="{4A8CBA2D-C4F9-47C4-9B8F-6AE50F299879}" destId="{35871B5D-41DA-4069-960C-F3F57D5A0E8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197FEC-7115-484D-A96D-2942BA6279F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15BF05F-7CE5-4D38-A4B0-65B4FF0B1692}">
      <dgm:prSet/>
      <dgm:spPr/>
      <dgm:t>
        <a:bodyPr/>
        <a:lstStyle/>
        <a:p>
          <a:r>
            <a:rPr lang="en-US" dirty="0"/>
            <a:t>Health, well-being, and sustainability are essential priorities in policy and service delivery (Morton et al., 2017; </a:t>
          </a:r>
          <a:r>
            <a:rPr lang="en-US" dirty="0" err="1"/>
            <a:t>Tamsma</a:t>
          </a:r>
          <a:r>
            <a:rPr lang="en-US" dirty="0"/>
            <a:t> &amp; </a:t>
          </a:r>
          <a:r>
            <a:rPr lang="en-US" dirty="0" err="1"/>
            <a:t>Costongs</a:t>
          </a:r>
          <a:r>
            <a:rPr lang="en-US" dirty="0"/>
            <a:t>, 2018). ​NCDs are responsible for 74% of deaths globally (WHO, 2024a). Cardiovascular disease  17.9 million deaths per year (WHO, 2023). COPD twice as high in deprived UK communities (Public Health England, 2020). UK air pollution accounts for ~20,000 premature deaths each year (UKHSA, 2023). </a:t>
          </a:r>
        </a:p>
      </dgm:t>
    </dgm:pt>
    <dgm:pt modelId="{0DA5E198-7788-4F08-BDC9-48C673496265}" type="parTrans" cxnId="{D7985F96-742F-46A9-8884-FB637B623AA6}">
      <dgm:prSet/>
      <dgm:spPr/>
      <dgm:t>
        <a:bodyPr/>
        <a:lstStyle/>
        <a:p>
          <a:endParaRPr lang="en-US"/>
        </a:p>
      </dgm:t>
    </dgm:pt>
    <dgm:pt modelId="{EB90D8DE-5192-43A5-A40E-BD575696499E}" type="sibTrans" cxnId="{D7985F96-742F-46A9-8884-FB637B623AA6}">
      <dgm:prSet/>
      <dgm:spPr/>
      <dgm:t>
        <a:bodyPr/>
        <a:lstStyle/>
        <a:p>
          <a:endParaRPr lang="en-US"/>
        </a:p>
      </dgm:t>
    </dgm:pt>
    <dgm:pt modelId="{C6DE6B96-4BA3-42E5-B4BE-04694A1FFCF9}">
      <dgm:prSet/>
      <dgm:spPr/>
      <dgm:t>
        <a:bodyPr/>
        <a:lstStyle/>
        <a:p>
          <a:r>
            <a:rPr lang="en-US" dirty="0"/>
            <a:t>WHO’s third Sustainable Development Goal highlights the importance of ensuring healthy lives for individuals of all ages (WHO, 2024; ​</a:t>
          </a:r>
          <a:r>
            <a:rPr lang="pl-PL" dirty="0"/>
            <a:t>Mikuła, Raczkowska and Utzig</a:t>
          </a:r>
          <a:r>
            <a:rPr lang="en-GB" dirty="0"/>
            <a:t>, </a:t>
          </a:r>
          <a:r>
            <a:rPr lang="pl-PL" dirty="0"/>
            <a:t>2024)</a:t>
          </a:r>
          <a:r>
            <a:rPr lang="en-GB" dirty="0"/>
            <a:t>. </a:t>
          </a:r>
          <a:r>
            <a:rPr lang="en-US" dirty="0"/>
            <a:t>Health inequalities. 9–10 year life expectancy gap between most and least deprived areas (Marmot, 2020). Higher rates of chronic disease and hospital admissions in deprived areas. </a:t>
          </a:r>
        </a:p>
      </dgm:t>
    </dgm:pt>
    <dgm:pt modelId="{B55C8ECC-4C4A-43BA-A79D-3F97E69687EF}" type="parTrans" cxnId="{F3482D18-D862-4C9C-BB12-503ADF6AA65F}">
      <dgm:prSet/>
      <dgm:spPr/>
      <dgm:t>
        <a:bodyPr/>
        <a:lstStyle/>
        <a:p>
          <a:endParaRPr lang="en-US"/>
        </a:p>
      </dgm:t>
    </dgm:pt>
    <dgm:pt modelId="{EFAA9A76-D246-42A6-BF18-07B655CA7959}" type="sibTrans" cxnId="{F3482D18-D862-4C9C-BB12-503ADF6AA65F}">
      <dgm:prSet/>
      <dgm:spPr/>
      <dgm:t>
        <a:bodyPr/>
        <a:lstStyle/>
        <a:p>
          <a:endParaRPr lang="en-US"/>
        </a:p>
      </dgm:t>
    </dgm:pt>
    <dgm:pt modelId="{4D5E95F7-89A0-46F3-B66E-C5FC665FB3B8}">
      <dgm:prSet/>
      <dgm:spPr/>
      <dgm:t>
        <a:bodyPr/>
        <a:lstStyle/>
        <a:p>
          <a:r>
            <a:rPr lang="en-US" dirty="0"/>
            <a:t>Evidence shows that inclusive approaches are vital for addressing health disparities and achieving equitable health progress (Bickler, Morton and Menne, 2020). Positive progress. Core20PLUS5 improving outreach and early diagnosis (NHS England, 2023b). Universal health-coverage reforms improving access for 400+ million people (WHO, 2022).</a:t>
          </a:r>
        </a:p>
      </dgm:t>
    </dgm:pt>
    <dgm:pt modelId="{BA059DDF-9303-45B0-BAA2-0CB9422C5C94}" type="parTrans" cxnId="{01702AED-D8CE-4206-8494-302E35DEA61F}">
      <dgm:prSet/>
      <dgm:spPr/>
      <dgm:t>
        <a:bodyPr/>
        <a:lstStyle/>
        <a:p>
          <a:endParaRPr lang="en-US"/>
        </a:p>
      </dgm:t>
    </dgm:pt>
    <dgm:pt modelId="{93C539B4-1573-461C-84A9-C09BB8B636C3}" type="sibTrans" cxnId="{01702AED-D8CE-4206-8494-302E35DEA61F}">
      <dgm:prSet/>
      <dgm:spPr/>
      <dgm:t>
        <a:bodyPr/>
        <a:lstStyle/>
        <a:p>
          <a:endParaRPr lang="en-US"/>
        </a:p>
      </dgm:t>
    </dgm:pt>
    <dgm:pt modelId="{2E6CD5AC-D8C6-4DF8-B49C-D8CAEB6C1B38}" type="pres">
      <dgm:prSet presAssocID="{EB197FEC-7115-484D-A96D-2942BA6279F0}" presName="hierChild1" presStyleCnt="0">
        <dgm:presLayoutVars>
          <dgm:chPref val="1"/>
          <dgm:dir/>
          <dgm:animOne val="branch"/>
          <dgm:animLvl val="lvl"/>
          <dgm:resizeHandles/>
        </dgm:presLayoutVars>
      </dgm:prSet>
      <dgm:spPr/>
    </dgm:pt>
    <dgm:pt modelId="{8223C27E-B3E5-4599-8076-CC38E518D631}" type="pres">
      <dgm:prSet presAssocID="{615BF05F-7CE5-4D38-A4B0-65B4FF0B1692}" presName="hierRoot1" presStyleCnt="0"/>
      <dgm:spPr/>
    </dgm:pt>
    <dgm:pt modelId="{9B866D0D-7296-465A-AD38-347B4E292F4D}" type="pres">
      <dgm:prSet presAssocID="{615BF05F-7CE5-4D38-A4B0-65B4FF0B1692}" presName="composite" presStyleCnt="0"/>
      <dgm:spPr/>
    </dgm:pt>
    <dgm:pt modelId="{9170B1BD-672A-4218-AAC8-2D3B5D827A4E}" type="pres">
      <dgm:prSet presAssocID="{615BF05F-7CE5-4D38-A4B0-65B4FF0B1692}" presName="background" presStyleLbl="node0" presStyleIdx="0" presStyleCnt="3"/>
      <dgm:spPr/>
    </dgm:pt>
    <dgm:pt modelId="{85BF8834-7E05-45A1-8585-9123932721C3}" type="pres">
      <dgm:prSet presAssocID="{615BF05F-7CE5-4D38-A4B0-65B4FF0B1692}" presName="text" presStyleLbl="fgAcc0" presStyleIdx="0" presStyleCnt="3">
        <dgm:presLayoutVars>
          <dgm:chPref val="3"/>
        </dgm:presLayoutVars>
      </dgm:prSet>
      <dgm:spPr/>
    </dgm:pt>
    <dgm:pt modelId="{F8B02D53-C785-4B2A-8EDD-22D7AEE28B04}" type="pres">
      <dgm:prSet presAssocID="{615BF05F-7CE5-4D38-A4B0-65B4FF0B1692}" presName="hierChild2" presStyleCnt="0"/>
      <dgm:spPr/>
    </dgm:pt>
    <dgm:pt modelId="{8000C0BF-7D3F-4BC8-9A41-6406B41732B1}" type="pres">
      <dgm:prSet presAssocID="{C6DE6B96-4BA3-42E5-B4BE-04694A1FFCF9}" presName="hierRoot1" presStyleCnt="0"/>
      <dgm:spPr/>
    </dgm:pt>
    <dgm:pt modelId="{CEF43151-67D8-4586-BE0A-34308A133A36}" type="pres">
      <dgm:prSet presAssocID="{C6DE6B96-4BA3-42E5-B4BE-04694A1FFCF9}" presName="composite" presStyleCnt="0"/>
      <dgm:spPr/>
    </dgm:pt>
    <dgm:pt modelId="{7D85D20B-45BB-45DB-A079-801E976CDD3B}" type="pres">
      <dgm:prSet presAssocID="{C6DE6B96-4BA3-42E5-B4BE-04694A1FFCF9}" presName="background" presStyleLbl="node0" presStyleIdx="1" presStyleCnt="3"/>
      <dgm:spPr/>
    </dgm:pt>
    <dgm:pt modelId="{4356EB4A-A123-4ACA-88CC-06D7F48FE8A9}" type="pres">
      <dgm:prSet presAssocID="{C6DE6B96-4BA3-42E5-B4BE-04694A1FFCF9}" presName="text" presStyleLbl="fgAcc0" presStyleIdx="1" presStyleCnt="3">
        <dgm:presLayoutVars>
          <dgm:chPref val="3"/>
        </dgm:presLayoutVars>
      </dgm:prSet>
      <dgm:spPr/>
    </dgm:pt>
    <dgm:pt modelId="{9DD4339C-EC24-4543-8978-D882DC96C603}" type="pres">
      <dgm:prSet presAssocID="{C6DE6B96-4BA3-42E5-B4BE-04694A1FFCF9}" presName="hierChild2" presStyleCnt="0"/>
      <dgm:spPr/>
    </dgm:pt>
    <dgm:pt modelId="{11E736CC-65E4-4655-86D4-92C7C359B1B5}" type="pres">
      <dgm:prSet presAssocID="{4D5E95F7-89A0-46F3-B66E-C5FC665FB3B8}" presName="hierRoot1" presStyleCnt="0"/>
      <dgm:spPr/>
    </dgm:pt>
    <dgm:pt modelId="{C36C9A21-470F-4C9C-ADFE-F7F62786F7FD}" type="pres">
      <dgm:prSet presAssocID="{4D5E95F7-89A0-46F3-B66E-C5FC665FB3B8}" presName="composite" presStyleCnt="0"/>
      <dgm:spPr/>
    </dgm:pt>
    <dgm:pt modelId="{4C704625-08C5-4AB8-B53C-006F277A174D}" type="pres">
      <dgm:prSet presAssocID="{4D5E95F7-89A0-46F3-B66E-C5FC665FB3B8}" presName="background" presStyleLbl="node0" presStyleIdx="2" presStyleCnt="3"/>
      <dgm:spPr/>
    </dgm:pt>
    <dgm:pt modelId="{15004BB8-8AE0-4D4C-8A68-2ED22ECAC627}" type="pres">
      <dgm:prSet presAssocID="{4D5E95F7-89A0-46F3-B66E-C5FC665FB3B8}" presName="text" presStyleLbl="fgAcc0" presStyleIdx="2" presStyleCnt="3">
        <dgm:presLayoutVars>
          <dgm:chPref val="3"/>
        </dgm:presLayoutVars>
      </dgm:prSet>
      <dgm:spPr/>
    </dgm:pt>
    <dgm:pt modelId="{7FF4B1FE-3312-40E0-AB86-DBFAC60E5473}" type="pres">
      <dgm:prSet presAssocID="{4D5E95F7-89A0-46F3-B66E-C5FC665FB3B8}" presName="hierChild2" presStyleCnt="0"/>
      <dgm:spPr/>
    </dgm:pt>
  </dgm:ptLst>
  <dgm:cxnLst>
    <dgm:cxn modelId="{F3482D18-D862-4C9C-BB12-503ADF6AA65F}" srcId="{EB197FEC-7115-484D-A96D-2942BA6279F0}" destId="{C6DE6B96-4BA3-42E5-B4BE-04694A1FFCF9}" srcOrd="1" destOrd="0" parTransId="{B55C8ECC-4C4A-43BA-A79D-3F97E69687EF}" sibTransId="{EFAA9A76-D246-42A6-BF18-07B655CA7959}"/>
    <dgm:cxn modelId="{3886F15B-4D07-4E03-BBE9-4DDBAAAC1FA3}" type="presOf" srcId="{C6DE6B96-4BA3-42E5-B4BE-04694A1FFCF9}" destId="{4356EB4A-A123-4ACA-88CC-06D7F48FE8A9}" srcOrd="0" destOrd="0" presId="urn:microsoft.com/office/officeart/2005/8/layout/hierarchy1"/>
    <dgm:cxn modelId="{287FB956-068C-4ECB-86F1-A0F74D0F3E39}" type="presOf" srcId="{4D5E95F7-89A0-46F3-B66E-C5FC665FB3B8}" destId="{15004BB8-8AE0-4D4C-8A68-2ED22ECAC627}" srcOrd="0" destOrd="0" presId="urn:microsoft.com/office/officeart/2005/8/layout/hierarchy1"/>
    <dgm:cxn modelId="{D7985F96-742F-46A9-8884-FB637B623AA6}" srcId="{EB197FEC-7115-484D-A96D-2942BA6279F0}" destId="{615BF05F-7CE5-4D38-A4B0-65B4FF0B1692}" srcOrd="0" destOrd="0" parTransId="{0DA5E198-7788-4F08-BDC9-48C673496265}" sibTransId="{EB90D8DE-5192-43A5-A40E-BD575696499E}"/>
    <dgm:cxn modelId="{504D8C98-C55A-4FFE-A3BF-5ACE8341E01F}" type="presOf" srcId="{615BF05F-7CE5-4D38-A4B0-65B4FF0B1692}" destId="{85BF8834-7E05-45A1-8585-9123932721C3}" srcOrd="0" destOrd="0" presId="urn:microsoft.com/office/officeart/2005/8/layout/hierarchy1"/>
    <dgm:cxn modelId="{E3AC91BC-3EFF-4505-8A7F-C517A224890C}" type="presOf" srcId="{EB197FEC-7115-484D-A96D-2942BA6279F0}" destId="{2E6CD5AC-D8C6-4DF8-B49C-D8CAEB6C1B38}" srcOrd="0" destOrd="0" presId="urn:microsoft.com/office/officeart/2005/8/layout/hierarchy1"/>
    <dgm:cxn modelId="{01702AED-D8CE-4206-8494-302E35DEA61F}" srcId="{EB197FEC-7115-484D-A96D-2942BA6279F0}" destId="{4D5E95F7-89A0-46F3-B66E-C5FC665FB3B8}" srcOrd="2" destOrd="0" parTransId="{BA059DDF-9303-45B0-BAA2-0CB9422C5C94}" sibTransId="{93C539B4-1573-461C-84A9-C09BB8B636C3}"/>
    <dgm:cxn modelId="{AB6F3C82-C414-4EF2-B4C7-B3B8FBCC0C46}" type="presParOf" srcId="{2E6CD5AC-D8C6-4DF8-B49C-D8CAEB6C1B38}" destId="{8223C27E-B3E5-4599-8076-CC38E518D631}" srcOrd="0" destOrd="0" presId="urn:microsoft.com/office/officeart/2005/8/layout/hierarchy1"/>
    <dgm:cxn modelId="{2DAB2205-8AC1-4BE3-9E06-903A3438B9B7}" type="presParOf" srcId="{8223C27E-B3E5-4599-8076-CC38E518D631}" destId="{9B866D0D-7296-465A-AD38-347B4E292F4D}" srcOrd="0" destOrd="0" presId="urn:microsoft.com/office/officeart/2005/8/layout/hierarchy1"/>
    <dgm:cxn modelId="{E678D330-1294-426D-B70D-C938295CA0B0}" type="presParOf" srcId="{9B866D0D-7296-465A-AD38-347B4E292F4D}" destId="{9170B1BD-672A-4218-AAC8-2D3B5D827A4E}" srcOrd="0" destOrd="0" presId="urn:microsoft.com/office/officeart/2005/8/layout/hierarchy1"/>
    <dgm:cxn modelId="{5C31116A-B356-4C4F-814B-9805CEB9358E}" type="presParOf" srcId="{9B866D0D-7296-465A-AD38-347B4E292F4D}" destId="{85BF8834-7E05-45A1-8585-9123932721C3}" srcOrd="1" destOrd="0" presId="urn:microsoft.com/office/officeart/2005/8/layout/hierarchy1"/>
    <dgm:cxn modelId="{B02ECDB8-4FA9-460E-92D2-06CA7A94D8A4}" type="presParOf" srcId="{8223C27E-B3E5-4599-8076-CC38E518D631}" destId="{F8B02D53-C785-4B2A-8EDD-22D7AEE28B04}" srcOrd="1" destOrd="0" presId="urn:microsoft.com/office/officeart/2005/8/layout/hierarchy1"/>
    <dgm:cxn modelId="{CDB776F9-CEE4-4783-B69F-7EF0FBF54447}" type="presParOf" srcId="{2E6CD5AC-D8C6-4DF8-B49C-D8CAEB6C1B38}" destId="{8000C0BF-7D3F-4BC8-9A41-6406B41732B1}" srcOrd="1" destOrd="0" presId="urn:microsoft.com/office/officeart/2005/8/layout/hierarchy1"/>
    <dgm:cxn modelId="{8997F255-88FA-40F7-9632-388AB66D2F0A}" type="presParOf" srcId="{8000C0BF-7D3F-4BC8-9A41-6406B41732B1}" destId="{CEF43151-67D8-4586-BE0A-34308A133A36}" srcOrd="0" destOrd="0" presId="urn:microsoft.com/office/officeart/2005/8/layout/hierarchy1"/>
    <dgm:cxn modelId="{59990462-0EAF-4425-98AD-AB94AEB4C116}" type="presParOf" srcId="{CEF43151-67D8-4586-BE0A-34308A133A36}" destId="{7D85D20B-45BB-45DB-A079-801E976CDD3B}" srcOrd="0" destOrd="0" presId="urn:microsoft.com/office/officeart/2005/8/layout/hierarchy1"/>
    <dgm:cxn modelId="{388F617A-16C7-4D84-B47D-8CA24C506FC2}" type="presParOf" srcId="{CEF43151-67D8-4586-BE0A-34308A133A36}" destId="{4356EB4A-A123-4ACA-88CC-06D7F48FE8A9}" srcOrd="1" destOrd="0" presId="urn:microsoft.com/office/officeart/2005/8/layout/hierarchy1"/>
    <dgm:cxn modelId="{194498D2-1816-4FB4-84C1-6D2F56D672D5}" type="presParOf" srcId="{8000C0BF-7D3F-4BC8-9A41-6406B41732B1}" destId="{9DD4339C-EC24-4543-8978-D882DC96C603}" srcOrd="1" destOrd="0" presId="urn:microsoft.com/office/officeart/2005/8/layout/hierarchy1"/>
    <dgm:cxn modelId="{1DB1D36A-9060-4236-9AC5-908960FBA250}" type="presParOf" srcId="{2E6CD5AC-D8C6-4DF8-B49C-D8CAEB6C1B38}" destId="{11E736CC-65E4-4655-86D4-92C7C359B1B5}" srcOrd="2" destOrd="0" presId="urn:microsoft.com/office/officeart/2005/8/layout/hierarchy1"/>
    <dgm:cxn modelId="{005B8C3C-459C-4CAF-8BED-38316B5D92DF}" type="presParOf" srcId="{11E736CC-65E4-4655-86D4-92C7C359B1B5}" destId="{C36C9A21-470F-4C9C-ADFE-F7F62786F7FD}" srcOrd="0" destOrd="0" presId="urn:microsoft.com/office/officeart/2005/8/layout/hierarchy1"/>
    <dgm:cxn modelId="{F37EF36F-8FE9-4A43-BE6B-274BBB4818A3}" type="presParOf" srcId="{C36C9A21-470F-4C9C-ADFE-F7F62786F7FD}" destId="{4C704625-08C5-4AB8-B53C-006F277A174D}" srcOrd="0" destOrd="0" presId="urn:microsoft.com/office/officeart/2005/8/layout/hierarchy1"/>
    <dgm:cxn modelId="{31683C87-4784-4E40-9610-2D92B76249A3}" type="presParOf" srcId="{C36C9A21-470F-4C9C-ADFE-F7F62786F7FD}" destId="{15004BB8-8AE0-4D4C-8A68-2ED22ECAC627}" srcOrd="1" destOrd="0" presId="urn:microsoft.com/office/officeart/2005/8/layout/hierarchy1"/>
    <dgm:cxn modelId="{7F993227-FA9C-4D10-949F-E1336828E54C}" type="presParOf" srcId="{11E736CC-65E4-4655-86D4-92C7C359B1B5}" destId="{7FF4B1FE-3312-40E0-AB86-DBFAC60E547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0CEAF6-95BB-4CA5-A11C-4AEFDD140F2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4A5F219-BCF4-441F-9350-F0FC48E174AB}">
      <dgm:prSet/>
      <dgm:spPr/>
      <dgm:t>
        <a:bodyPr/>
        <a:lstStyle/>
        <a:p>
          <a:r>
            <a:rPr lang="en-US" dirty="0"/>
            <a:t>Integrating health and well-being into care strategies allows healthcare systems to adopt patient-centered approaches </a:t>
          </a:r>
          <a:r>
            <a:rPr lang="en-GB" dirty="0"/>
            <a:t>(</a:t>
          </a:r>
          <a:r>
            <a:rPr lang="en-GB" dirty="0" err="1"/>
            <a:t>Mezzich</a:t>
          </a:r>
          <a:r>
            <a:rPr lang="en-GB" dirty="0"/>
            <a:t> et al., 2010), </a:t>
          </a:r>
          <a:r>
            <a:rPr lang="en-US" dirty="0"/>
            <a:t>that emphasize prevention and address the social determinants of health, ultimately improving health outcomes across populations </a:t>
          </a:r>
          <a:r>
            <a:rPr lang="en-GB" dirty="0"/>
            <a:t>(</a:t>
          </a:r>
          <a:r>
            <a:rPr lang="en-GB" dirty="0" err="1"/>
            <a:t>Lakioti</a:t>
          </a:r>
          <a:r>
            <a:rPr lang="en-GB" dirty="0"/>
            <a:t> et al., 2025)</a:t>
          </a:r>
          <a:r>
            <a:rPr lang="en-US" dirty="0"/>
            <a:t>.</a:t>
          </a:r>
        </a:p>
      </dgm:t>
    </dgm:pt>
    <dgm:pt modelId="{03E12098-345A-421E-BF3D-0F1A53B99B4D}" type="parTrans" cxnId="{1AF09F3C-A5AF-43A3-B4F8-2EA7F47B1E4F}">
      <dgm:prSet/>
      <dgm:spPr/>
      <dgm:t>
        <a:bodyPr/>
        <a:lstStyle/>
        <a:p>
          <a:endParaRPr lang="en-US"/>
        </a:p>
      </dgm:t>
    </dgm:pt>
    <dgm:pt modelId="{801BDEE8-FA90-4614-B14C-DC3053855441}" type="sibTrans" cxnId="{1AF09F3C-A5AF-43A3-B4F8-2EA7F47B1E4F}">
      <dgm:prSet/>
      <dgm:spPr/>
      <dgm:t>
        <a:bodyPr/>
        <a:lstStyle/>
        <a:p>
          <a:endParaRPr lang="en-US"/>
        </a:p>
      </dgm:t>
    </dgm:pt>
    <dgm:pt modelId="{153137F8-9027-4B0C-B35A-62D602B518A1}">
      <dgm:prSet/>
      <dgm:spPr/>
      <dgm:t>
        <a:bodyPr/>
        <a:lstStyle/>
        <a:p>
          <a:pPr marL="0" lvl="0" defTabSz="622300">
            <a:lnSpc>
              <a:spcPct val="90000"/>
            </a:lnSpc>
            <a:spcBef>
              <a:spcPct val="0"/>
            </a:spcBef>
            <a:spcAft>
              <a:spcPct val="35000"/>
            </a:spcAft>
            <a:buNone/>
          </a:pPr>
          <a:r>
            <a:rPr lang="en-US" dirty="0"/>
            <a:t>​Implementation of </a:t>
          </a:r>
          <a:r>
            <a:rPr lang="en-US" dirty="0" err="1"/>
            <a:t>HiAP</a:t>
          </a:r>
          <a:r>
            <a:rPr lang="en-US" dirty="0"/>
            <a:t>, countries integrate health considerations into all sectors, reducing inequalities and improving long-term outcomes. In the UK, this model is reflected in Integrated Care Systems (ICSs), which bring together the NHS, local authorities and community partners to deliver joined-up, holistic care (NHS Confederation, 2023). </a:t>
          </a:r>
        </a:p>
        <a:p>
          <a:pPr marL="0" lvl="0" defTabSz="622300">
            <a:lnSpc>
              <a:spcPct val="90000"/>
            </a:lnSpc>
            <a:spcBef>
              <a:spcPct val="0"/>
            </a:spcBef>
            <a:spcAft>
              <a:spcPct val="35000"/>
            </a:spcAft>
            <a:buNone/>
          </a:pPr>
          <a:r>
            <a:rPr lang="en-US" dirty="0"/>
            <a:t>A holistic, person-</a:t>
          </a:r>
          <a:r>
            <a:rPr lang="en-US" dirty="0" err="1"/>
            <a:t>centred</a:t>
          </a:r>
          <a:r>
            <a:rPr lang="en-US" dirty="0"/>
            <a:t> approach to integration promotes prevention and better outcomes (Corbin et al, 2021).</a:t>
          </a:r>
        </a:p>
        <a:p>
          <a:pPr marL="0" lvl="0" defTabSz="622300">
            <a:lnSpc>
              <a:spcPct val="90000"/>
            </a:lnSpc>
            <a:spcBef>
              <a:spcPct val="0"/>
            </a:spcBef>
            <a:spcAft>
              <a:spcPct val="35000"/>
            </a:spcAft>
            <a:buNone/>
          </a:pPr>
          <a:endParaRPr lang="en-US" dirty="0"/>
        </a:p>
      </dgm:t>
    </dgm:pt>
    <dgm:pt modelId="{73EBE396-09C2-493F-AC2A-C7F244077143}" type="parTrans" cxnId="{1B25F2F7-91EE-4929-A4D0-FDFFA03D179C}">
      <dgm:prSet/>
      <dgm:spPr/>
      <dgm:t>
        <a:bodyPr/>
        <a:lstStyle/>
        <a:p>
          <a:endParaRPr lang="en-US"/>
        </a:p>
      </dgm:t>
    </dgm:pt>
    <dgm:pt modelId="{F0AB37AF-ACAC-4CAE-A9EA-32AAA8859FE1}" type="sibTrans" cxnId="{1B25F2F7-91EE-4929-A4D0-FDFFA03D179C}">
      <dgm:prSet/>
      <dgm:spPr/>
      <dgm:t>
        <a:bodyPr/>
        <a:lstStyle/>
        <a:p>
          <a:endParaRPr lang="en-US"/>
        </a:p>
      </dgm:t>
    </dgm:pt>
    <dgm:pt modelId="{1C0163F8-41E0-497D-BE5E-988A2A58DD0B}">
      <dgm:prSet/>
      <dgm:spPr/>
      <dgm:t>
        <a:bodyPr/>
        <a:lstStyle/>
        <a:p>
          <a:r>
            <a:rPr lang="en-US" dirty="0"/>
            <a:t>The WHO’s Health in All Policies framework (</a:t>
          </a:r>
          <a:r>
            <a:rPr lang="en-US" dirty="0" err="1"/>
            <a:t>HiAP</a:t>
          </a:r>
          <a:r>
            <a:rPr lang="en-US" dirty="0"/>
            <a:t>) places health at the </a:t>
          </a:r>
          <a:r>
            <a:rPr lang="en-US" dirty="0" err="1"/>
            <a:t>centre</a:t>
          </a:r>
          <a:r>
            <a:rPr lang="en-US" dirty="0"/>
            <a:t> of government decision-making – acknowledging that housing, transport, education, employment and the environment all influence health outcomes (</a:t>
          </a:r>
          <a:r>
            <a:rPr lang="en-GB" dirty="0"/>
            <a:t>Van den </a:t>
          </a:r>
          <a:r>
            <a:rPr lang="en-GB" dirty="0" err="1"/>
            <a:t>Broucke</a:t>
          </a:r>
          <a:r>
            <a:rPr lang="en-GB" dirty="0"/>
            <a:t>, 2013)</a:t>
          </a:r>
          <a:r>
            <a:rPr lang="en-US" dirty="0"/>
            <a:t>. This approach is grounded in Dahlgren and Whitehead’s (1991) model, which illustrates how health is shaped by social, economic and environmental determinants.</a:t>
          </a:r>
        </a:p>
      </dgm:t>
    </dgm:pt>
    <dgm:pt modelId="{5362B464-70DA-4188-855F-8575C4538B59}" type="parTrans" cxnId="{494E9BFE-1C3E-41D2-847C-2ABABB988C17}">
      <dgm:prSet/>
      <dgm:spPr/>
      <dgm:t>
        <a:bodyPr/>
        <a:lstStyle/>
        <a:p>
          <a:endParaRPr lang="en-US"/>
        </a:p>
      </dgm:t>
    </dgm:pt>
    <dgm:pt modelId="{FD34710E-99A6-40B5-96CD-1B1179BAE42A}" type="sibTrans" cxnId="{494E9BFE-1C3E-41D2-847C-2ABABB988C17}">
      <dgm:prSet/>
      <dgm:spPr/>
      <dgm:t>
        <a:bodyPr/>
        <a:lstStyle/>
        <a:p>
          <a:endParaRPr lang="en-US"/>
        </a:p>
      </dgm:t>
    </dgm:pt>
    <dgm:pt modelId="{BF84299B-3214-4F0E-9BA4-612CC48CC397}" type="pres">
      <dgm:prSet presAssocID="{D80CEAF6-95BB-4CA5-A11C-4AEFDD140F25}" presName="root" presStyleCnt="0">
        <dgm:presLayoutVars>
          <dgm:dir/>
          <dgm:resizeHandles val="exact"/>
        </dgm:presLayoutVars>
      </dgm:prSet>
      <dgm:spPr/>
    </dgm:pt>
    <dgm:pt modelId="{05233646-0E94-427C-B1B1-E53DDDAE8FAB}" type="pres">
      <dgm:prSet presAssocID="{E4A5F219-BCF4-441F-9350-F0FC48E174AB}" presName="compNode" presStyleCnt="0"/>
      <dgm:spPr/>
    </dgm:pt>
    <dgm:pt modelId="{7969408D-A854-498D-BA96-6C0E3FAF89F9}" type="pres">
      <dgm:prSet presAssocID="{E4A5F219-BCF4-441F-9350-F0FC48E174AB}" presName="bgRect" presStyleLbl="bgShp" presStyleIdx="0" presStyleCnt="3"/>
      <dgm:spPr/>
    </dgm:pt>
    <dgm:pt modelId="{5968349C-0EBD-4512-8741-3D1D92EAE8FF}" type="pres">
      <dgm:prSet presAssocID="{E4A5F219-BCF4-441F-9350-F0FC48E174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04BAC47-BF86-4828-AF9D-E8EA53515BD1}" type="pres">
      <dgm:prSet presAssocID="{E4A5F219-BCF4-441F-9350-F0FC48E174AB}" presName="spaceRect" presStyleCnt="0"/>
      <dgm:spPr/>
    </dgm:pt>
    <dgm:pt modelId="{47079D73-D754-4CDE-A516-77D59FA52C97}" type="pres">
      <dgm:prSet presAssocID="{E4A5F219-BCF4-441F-9350-F0FC48E174AB}" presName="parTx" presStyleLbl="revTx" presStyleIdx="0" presStyleCnt="3">
        <dgm:presLayoutVars>
          <dgm:chMax val="0"/>
          <dgm:chPref val="0"/>
        </dgm:presLayoutVars>
      </dgm:prSet>
      <dgm:spPr/>
    </dgm:pt>
    <dgm:pt modelId="{F415869C-81CD-41EC-A7D7-6D428B7F44D9}" type="pres">
      <dgm:prSet presAssocID="{801BDEE8-FA90-4614-B14C-DC3053855441}" presName="sibTrans" presStyleCnt="0"/>
      <dgm:spPr/>
    </dgm:pt>
    <dgm:pt modelId="{25F1AEEC-4C7D-47A3-A21D-B049BC5FE89C}" type="pres">
      <dgm:prSet presAssocID="{153137F8-9027-4B0C-B35A-62D602B518A1}" presName="compNode" presStyleCnt="0"/>
      <dgm:spPr/>
    </dgm:pt>
    <dgm:pt modelId="{13C5C059-E384-45EF-B472-DCBE700BA351}" type="pres">
      <dgm:prSet presAssocID="{153137F8-9027-4B0C-B35A-62D602B518A1}" presName="bgRect" presStyleLbl="bgShp" presStyleIdx="1" presStyleCnt="3"/>
      <dgm:spPr/>
    </dgm:pt>
    <dgm:pt modelId="{AD784468-E25F-498B-BCF7-887C0D5D22FB}" type="pres">
      <dgm:prSet presAssocID="{153137F8-9027-4B0C-B35A-62D602B518A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F822C7D0-6845-492F-8F45-C943A321C65F}" type="pres">
      <dgm:prSet presAssocID="{153137F8-9027-4B0C-B35A-62D602B518A1}" presName="spaceRect" presStyleCnt="0"/>
      <dgm:spPr/>
    </dgm:pt>
    <dgm:pt modelId="{AB3ABC53-9743-45F3-89C7-EE8CDDF6C96B}" type="pres">
      <dgm:prSet presAssocID="{153137F8-9027-4B0C-B35A-62D602B518A1}" presName="parTx" presStyleLbl="revTx" presStyleIdx="1" presStyleCnt="3">
        <dgm:presLayoutVars>
          <dgm:chMax val="0"/>
          <dgm:chPref val="0"/>
        </dgm:presLayoutVars>
      </dgm:prSet>
      <dgm:spPr/>
    </dgm:pt>
    <dgm:pt modelId="{B5CFE1B9-1136-4E40-8943-5A18D7F2F679}" type="pres">
      <dgm:prSet presAssocID="{F0AB37AF-ACAC-4CAE-A9EA-32AAA8859FE1}" presName="sibTrans" presStyleCnt="0"/>
      <dgm:spPr/>
    </dgm:pt>
    <dgm:pt modelId="{DEE771C7-1AA1-4F33-8AF6-D2FD146AC605}" type="pres">
      <dgm:prSet presAssocID="{1C0163F8-41E0-497D-BE5E-988A2A58DD0B}" presName="compNode" presStyleCnt="0"/>
      <dgm:spPr/>
    </dgm:pt>
    <dgm:pt modelId="{C8A6B723-9A08-4530-9F11-E4C51F02CBAE}" type="pres">
      <dgm:prSet presAssocID="{1C0163F8-41E0-497D-BE5E-988A2A58DD0B}" presName="bgRect" presStyleLbl="bgShp" presStyleIdx="2" presStyleCnt="3"/>
      <dgm:spPr/>
    </dgm:pt>
    <dgm:pt modelId="{B2333F6F-2198-4C5C-987E-F84859CEC776}" type="pres">
      <dgm:prSet presAssocID="{1C0163F8-41E0-497D-BE5E-988A2A58DD0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B579CB3E-9E8F-4B42-A854-6A8C41840451}" type="pres">
      <dgm:prSet presAssocID="{1C0163F8-41E0-497D-BE5E-988A2A58DD0B}" presName="spaceRect" presStyleCnt="0"/>
      <dgm:spPr/>
    </dgm:pt>
    <dgm:pt modelId="{75D78404-358C-4D4A-BAB8-318FEA6C5B04}" type="pres">
      <dgm:prSet presAssocID="{1C0163F8-41E0-497D-BE5E-988A2A58DD0B}" presName="parTx" presStyleLbl="revTx" presStyleIdx="2" presStyleCnt="3">
        <dgm:presLayoutVars>
          <dgm:chMax val="0"/>
          <dgm:chPref val="0"/>
        </dgm:presLayoutVars>
      </dgm:prSet>
      <dgm:spPr/>
    </dgm:pt>
  </dgm:ptLst>
  <dgm:cxnLst>
    <dgm:cxn modelId="{24D03A11-FF9D-4031-95FF-FC483B7AC7D5}" type="presOf" srcId="{E4A5F219-BCF4-441F-9350-F0FC48E174AB}" destId="{47079D73-D754-4CDE-A516-77D59FA52C97}" srcOrd="0" destOrd="0" presId="urn:microsoft.com/office/officeart/2018/2/layout/IconVerticalSolidList"/>
    <dgm:cxn modelId="{1AF09F3C-A5AF-43A3-B4F8-2EA7F47B1E4F}" srcId="{D80CEAF6-95BB-4CA5-A11C-4AEFDD140F25}" destId="{E4A5F219-BCF4-441F-9350-F0FC48E174AB}" srcOrd="0" destOrd="0" parTransId="{03E12098-345A-421E-BF3D-0F1A53B99B4D}" sibTransId="{801BDEE8-FA90-4614-B14C-DC3053855441}"/>
    <dgm:cxn modelId="{D3B7DE4D-66CB-4502-9CA4-7E4B247F192A}" type="presOf" srcId="{153137F8-9027-4B0C-B35A-62D602B518A1}" destId="{AB3ABC53-9743-45F3-89C7-EE8CDDF6C96B}" srcOrd="0" destOrd="0" presId="urn:microsoft.com/office/officeart/2018/2/layout/IconVerticalSolidList"/>
    <dgm:cxn modelId="{C73C267D-7C24-4C4F-8520-C15DE318B763}" type="presOf" srcId="{D80CEAF6-95BB-4CA5-A11C-4AEFDD140F25}" destId="{BF84299B-3214-4F0E-9BA4-612CC48CC397}" srcOrd="0" destOrd="0" presId="urn:microsoft.com/office/officeart/2018/2/layout/IconVerticalSolidList"/>
    <dgm:cxn modelId="{1B25F2F7-91EE-4929-A4D0-FDFFA03D179C}" srcId="{D80CEAF6-95BB-4CA5-A11C-4AEFDD140F25}" destId="{153137F8-9027-4B0C-B35A-62D602B518A1}" srcOrd="1" destOrd="0" parTransId="{73EBE396-09C2-493F-AC2A-C7F244077143}" sibTransId="{F0AB37AF-ACAC-4CAE-A9EA-32AAA8859FE1}"/>
    <dgm:cxn modelId="{494E9BFE-1C3E-41D2-847C-2ABABB988C17}" srcId="{D80CEAF6-95BB-4CA5-A11C-4AEFDD140F25}" destId="{1C0163F8-41E0-497D-BE5E-988A2A58DD0B}" srcOrd="2" destOrd="0" parTransId="{5362B464-70DA-4188-855F-8575C4538B59}" sibTransId="{FD34710E-99A6-40B5-96CD-1B1179BAE42A}"/>
    <dgm:cxn modelId="{A2B140FF-59D8-4627-899B-A1615093D00C}" type="presOf" srcId="{1C0163F8-41E0-497D-BE5E-988A2A58DD0B}" destId="{75D78404-358C-4D4A-BAB8-318FEA6C5B04}" srcOrd="0" destOrd="0" presId="urn:microsoft.com/office/officeart/2018/2/layout/IconVerticalSolidList"/>
    <dgm:cxn modelId="{F7B59755-3D61-48F4-B3C0-34240A0090AF}" type="presParOf" srcId="{BF84299B-3214-4F0E-9BA4-612CC48CC397}" destId="{05233646-0E94-427C-B1B1-E53DDDAE8FAB}" srcOrd="0" destOrd="0" presId="urn:microsoft.com/office/officeart/2018/2/layout/IconVerticalSolidList"/>
    <dgm:cxn modelId="{FBDB7606-FD0D-46D0-8CC2-A3846D2EE21C}" type="presParOf" srcId="{05233646-0E94-427C-B1B1-E53DDDAE8FAB}" destId="{7969408D-A854-498D-BA96-6C0E3FAF89F9}" srcOrd="0" destOrd="0" presId="urn:microsoft.com/office/officeart/2018/2/layout/IconVerticalSolidList"/>
    <dgm:cxn modelId="{5D111DFD-C4A9-4C6B-9DF8-94D0A4389EEE}" type="presParOf" srcId="{05233646-0E94-427C-B1B1-E53DDDAE8FAB}" destId="{5968349C-0EBD-4512-8741-3D1D92EAE8FF}" srcOrd="1" destOrd="0" presId="urn:microsoft.com/office/officeart/2018/2/layout/IconVerticalSolidList"/>
    <dgm:cxn modelId="{2803F613-5412-4BBE-86F4-6AC54ACE3D49}" type="presParOf" srcId="{05233646-0E94-427C-B1B1-E53DDDAE8FAB}" destId="{E04BAC47-BF86-4828-AF9D-E8EA53515BD1}" srcOrd="2" destOrd="0" presId="urn:microsoft.com/office/officeart/2018/2/layout/IconVerticalSolidList"/>
    <dgm:cxn modelId="{388DB722-3659-4BDE-B827-A2C57AD8ECAC}" type="presParOf" srcId="{05233646-0E94-427C-B1B1-E53DDDAE8FAB}" destId="{47079D73-D754-4CDE-A516-77D59FA52C97}" srcOrd="3" destOrd="0" presId="urn:microsoft.com/office/officeart/2018/2/layout/IconVerticalSolidList"/>
    <dgm:cxn modelId="{FFEFAFF4-92CC-4831-83C9-06D1F0B91146}" type="presParOf" srcId="{BF84299B-3214-4F0E-9BA4-612CC48CC397}" destId="{F415869C-81CD-41EC-A7D7-6D428B7F44D9}" srcOrd="1" destOrd="0" presId="urn:microsoft.com/office/officeart/2018/2/layout/IconVerticalSolidList"/>
    <dgm:cxn modelId="{C9B178D5-60A5-4F74-B68C-54384635C4A0}" type="presParOf" srcId="{BF84299B-3214-4F0E-9BA4-612CC48CC397}" destId="{25F1AEEC-4C7D-47A3-A21D-B049BC5FE89C}" srcOrd="2" destOrd="0" presId="urn:microsoft.com/office/officeart/2018/2/layout/IconVerticalSolidList"/>
    <dgm:cxn modelId="{8CB8F266-7CFA-4109-9F89-56857D715DA0}" type="presParOf" srcId="{25F1AEEC-4C7D-47A3-A21D-B049BC5FE89C}" destId="{13C5C059-E384-45EF-B472-DCBE700BA351}" srcOrd="0" destOrd="0" presId="urn:microsoft.com/office/officeart/2018/2/layout/IconVerticalSolidList"/>
    <dgm:cxn modelId="{54F57420-93C2-4AB3-A782-BFB9AE8AD8AD}" type="presParOf" srcId="{25F1AEEC-4C7D-47A3-A21D-B049BC5FE89C}" destId="{AD784468-E25F-498B-BCF7-887C0D5D22FB}" srcOrd="1" destOrd="0" presId="urn:microsoft.com/office/officeart/2018/2/layout/IconVerticalSolidList"/>
    <dgm:cxn modelId="{FDF08B75-D76E-4116-898B-865D1C7BEB9F}" type="presParOf" srcId="{25F1AEEC-4C7D-47A3-A21D-B049BC5FE89C}" destId="{F822C7D0-6845-492F-8F45-C943A321C65F}" srcOrd="2" destOrd="0" presId="urn:microsoft.com/office/officeart/2018/2/layout/IconVerticalSolidList"/>
    <dgm:cxn modelId="{8132DB53-26AD-4D84-9D71-03015CD992DA}" type="presParOf" srcId="{25F1AEEC-4C7D-47A3-A21D-B049BC5FE89C}" destId="{AB3ABC53-9743-45F3-89C7-EE8CDDF6C96B}" srcOrd="3" destOrd="0" presId="urn:microsoft.com/office/officeart/2018/2/layout/IconVerticalSolidList"/>
    <dgm:cxn modelId="{C8CBD426-9D30-4E78-ACD5-3A3578CF73F5}" type="presParOf" srcId="{BF84299B-3214-4F0E-9BA4-612CC48CC397}" destId="{B5CFE1B9-1136-4E40-8943-5A18D7F2F679}" srcOrd="3" destOrd="0" presId="urn:microsoft.com/office/officeart/2018/2/layout/IconVerticalSolidList"/>
    <dgm:cxn modelId="{B0D1C81C-E6D4-4273-90CC-E4F095154BCF}" type="presParOf" srcId="{BF84299B-3214-4F0E-9BA4-612CC48CC397}" destId="{DEE771C7-1AA1-4F33-8AF6-D2FD146AC605}" srcOrd="4" destOrd="0" presId="urn:microsoft.com/office/officeart/2018/2/layout/IconVerticalSolidList"/>
    <dgm:cxn modelId="{B0A8747F-840A-4895-B676-2C0C753477D0}" type="presParOf" srcId="{DEE771C7-1AA1-4F33-8AF6-D2FD146AC605}" destId="{C8A6B723-9A08-4530-9F11-E4C51F02CBAE}" srcOrd="0" destOrd="0" presId="urn:microsoft.com/office/officeart/2018/2/layout/IconVerticalSolidList"/>
    <dgm:cxn modelId="{ED74D6D3-AB87-49E6-99AC-73B722DAD7C3}" type="presParOf" srcId="{DEE771C7-1AA1-4F33-8AF6-D2FD146AC605}" destId="{B2333F6F-2198-4C5C-987E-F84859CEC776}" srcOrd="1" destOrd="0" presId="urn:microsoft.com/office/officeart/2018/2/layout/IconVerticalSolidList"/>
    <dgm:cxn modelId="{35868E73-38FA-44EC-B5A7-E4F1F6665A41}" type="presParOf" srcId="{DEE771C7-1AA1-4F33-8AF6-D2FD146AC605}" destId="{B579CB3E-9E8F-4B42-A854-6A8C41840451}" srcOrd="2" destOrd="0" presId="urn:microsoft.com/office/officeart/2018/2/layout/IconVerticalSolidList"/>
    <dgm:cxn modelId="{A314C844-3695-445F-A6DD-986EEF545148}" type="presParOf" srcId="{DEE771C7-1AA1-4F33-8AF6-D2FD146AC605}" destId="{75D78404-358C-4D4A-BAB8-318FEA6C5B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B60503-D4A7-4B8B-B014-5733EDDE5C9D}" type="doc">
      <dgm:prSet loTypeId="urn:microsoft.com/office/officeart/2005/8/layout/matrix3" loCatId="matrix" qsTypeId="urn:microsoft.com/office/officeart/2005/8/quickstyle/simple4" qsCatId="simple" csTypeId="urn:microsoft.com/office/officeart/2005/8/colors/colorful1" csCatId="colorful" phldr="1"/>
      <dgm:spPr/>
      <dgm:t>
        <a:bodyPr/>
        <a:lstStyle/>
        <a:p>
          <a:endParaRPr lang="en-US"/>
        </a:p>
      </dgm:t>
    </dgm:pt>
    <dgm:pt modelId="{1BE2277F-9FD5-4D67-9047-6DF301589024}">
      <dgm:prSet/>
      <dgm:spPr/>
      <dgm:t>
        <a:bodyPr/>
        <a:lstStyle/>
        <a:p>
          <a:r>
            <a:rPr lang="en-GB"/>
            <a:t>ICSs unite the NHS, local authorities, and community organisations to deliver coordinated care, reduce inequalities, and improve population wellbeing (NHS England, 2019; The King’s Fund, 2023).</a:t>
          </a:r>
          <a:endParaRPr lang="en-US"/>
        </a:p>
      </dgm:t>
    </dgm:pt>
    <dgm:pt modelId="{94E47DDD-90DC-457C-8BA8-2066D21685C9}" type="parTrans" cxnId="{C89A5E4C-E659-4CC7-A8D1-EC4D69DFEBF7}">
      <dgm:prSet/>
      <dgm:spPr/>
      <dgm:t>
        <a:bodyPr/>
        <a:lstStyle/>
        <a:p>
          <a:endParaRPr lang="en-US"/>
        </a:p>
      </dgm:t>
    </dgm:pt>
    <dgm:pt modelId="{039292EA-2DB9-4BA2-87AC-4DA65AF543A7}" type="sibTrans" cxnId="{C89A5E4C-E659-4CC7-A8D1-EC4D69DFEBF7}">
      <dgm:prSet/>
      <dgm:spPr/>
      <dgm:t>
        <a:bodyPr/>
        <a:lstStyle/>
        <a:p>
          <a:endParaRPr lang="en-US"/>
        </a:p>
      </dgm:t>
    </dgm:pt>
    <dgm:pt modelId="{E6177B3F-4F66-40EB-832B-20FAE2B78271}">
      <dgm:prSet/>
      <dgm:spPr/>
      <dgm:t>
        <a:bodyPr/>
        <a:lstStyle/>
        <a:p>
          <a:r>
            <a:rPr lang="en-GB"/>
            <a:t>They promote collaboration across health, housing, education, and public health, focusing on prevention, early intervention, and person-centred care, aligned with WHO’s </a:t>
          </a:r>
          <a:r>
            <a:rPr lang="en-GB" i="1"/>
            <a:t>Health in All Policies</a:t>
          </a:r>
          <a:r>
            <a:rPr lang="en-GB"/>
            <a:t> approach.</a:t>
          </a:r>
          <a:endParaRPr lang="en-US"/>
        </a:p>
      </dgm:t>
    </dgm:pt>
    <dgm:pt modelId="{976814B8-ACAC-4B98-9B8F-9C7CD48AE0A4}" type="parTrans" cxnId="{5339F696-4703-49A2-A146-5905B35A4C32}">
      <dgm:prSet/>
      <dgm:spPr/>
      <dgm:t>
        <a:bodyPr/>
        <a:lstStyle/>
        <a:p>
          <a:endParaRPr lang="en-US"/>
        </a:p>
      </dgm:t>
    </dgm:pt>
    <dgm:pt modelId="{4398EC82-A974-49C1-AB52-C61572B53304}" type="sibTrans" cxnId="{5339F696-4703-49A2-A146-5905B35A4C32}">
      <dgm:prSet/>
      <dgm:spPr/>
      <dgm:t>
        <a:bodyPr/>
        <a:lstStyle/>
        <a:p>
          <a:endParaRPr lang="en-US"/>
        </a:p>
      </dgm:t>
    </dgm:pt>
    <dgm:pt modelId="{AF09171D-BFCD-4A80-B0D9-0C085A4B1608}">
      <dgm:prSet/>
      <dgm:spPr/>
      <dgm:t>
        <a:bodyPr/>
        <a:lstStyle/>
        <a:p>
          <a:r>
            <a:rPr lang="en-GB"/>
            <a:t>By enabling local decision-making based on population needs, ICSs improve outcomes, reduce costs, and strengthen community engagement (NHS Confederation, 2014); Thomson et al., 2018). </a:t>
          </a:r>
          <a:endParaRPr lang="en-US"/>
        </a:p>
      </dgm:t>
    </dgm:pt>
    <dgm:pt modelId="{0025B192-353E-45DC-9466-3BFAF5BFBCA1}" type="parTrans" cxnId="{2D688E5E-FC05-4252-96B4-837D32770337}">
      <dgm:prSet/>
      <dgm:spPr/>
      <dgm:t>
        <a:bodyPr/>
        <a:lstStyle/>
        <a:p>
          <a:endParaRPr lang="en-US"/>
        </a:p>
      </dgm:t>
    </dgm:pt>
    <dgm:pt modelId="{B7339F95-173F-4D58-B297-2FBC48E85028}" type="sibTrans" cxnId="{2D688E5E-FC05-4252-96B4-837D32770337}">
      <dgm:prSet/>
      <dgm:spPr/>
      <dgm:t>
        <a:bodyPr/>
        <a:lstStyle/>
        <a:p>
          <a:endParaRPr lang="en-US"/>
        </a:p>
      </dgm:t>
    </dgm:pt>
    <dgm:pt modelId="{2321BACD-C456-4117-85AD-78646C746618}">
      <dgm:prSet/>
      <dgm:spPr/>
      <dgm:t>
        <a:bodyPr/>
        <a:lstStyle/>
        <a:p>
          <a:r>
            <a:rPr lang="en-GB"/>
            <a:t>This integrated model supports sustainable, equitable, and resilient healthcare systems.</a:t>
          </a:r>
          <a:endParaRPr lang="en-US"/>
        </a:p>
      </dgm:t>
    </dgm:pt>
    <dgm:pt modelId="{B800CA72-13EB-445E-A764-9A879D43BB52}" type="parTrans" cxnId="{51B6A269-41BA-4AB9-96DD-3D831E609453}">
      <dgm:prSet/>
      <dgm:spPr/>
      <dgm:t>
        <a:bodyPr/>
        <a:lstStyle/>
        <a:p>
          <a:endParaRPr lang="en-US"/>
        </a:p>
      </dgm:t>
    </dgm:pt>
    <dgm:pt modelId="{AF6E3F42-5CFC-42FE-B7E0-40AE3691A8AC}" type="sibTrans" cxnId="{51B6A269-41BA-4AB9-96DD-3D831E609453}">
      <dgm:prSet/>
      <dgm:spPr/>
      <dgm:t>
        <a:bodyPr/>
        <a:lstStyle/>
        <a:p>
          <a:endParaRPr lang="en-US"/>
        </a:p>
      </dgm:t>
    </dgm:pt>
    <dgm:pt modelId="{50263ADB-87F0-4BBA-8C54-225C95790B30}" type="pres">
      <dgm:prSet presAssocID="{5CB60503-D4A7-4B8B-B014-5733EDDE5C9D}" presName="matrix" presStyleCnt="0">
        <dgm:presLayoutVars>
          <dgm:chMax val="1"/>
          <dgm:dir/>
          <dgm:resizeHandles val="exact"/>
        </dgm:presLayoutVars>
      </dgm:prSet>
      <dgm:spPr/>
    </dgm:pt>
    <dgm:pt modelId="{0AD5EFE5-6CFE-4FB8-BC9B-757393C7F4F1}" type="pres">
      <dgm:prSet presAssocID="{5CB60503-D4A7-4B8B-B014-5733EDDE5C9D}" presName="diamond" presStyleLbl="bgShp" presStyleIdx="0" presStyleCnt="1"/>
      <dgm:spPr/>
    </dgm:pt>
    <dgm:pt modelId="{2BA4E2FB-EB4D-4F8A-B4D6-700BC2AE496F}" type="pres">
      <dgm:prSet presAssocID="{5CB60503-D4A7-4B8B-B014-5733EDDE5C9D}" presName="quad1" presStyleLbl="node1" presStyleIdx="0" presStyleCnt="4">
        <dgm:presLayoutVars>
          <dgm:chMax val="0"/>
          <dgm:chPref val="0"/>
          <dgm:bulletEnabled val="1"/>
        </dgm:presLayoutVars>
      </dgm:prSet>
      <dgm:spPr/>
    </dgm:pt>
    <dgm:pt modelId="{55FEF4B5-2B5C-48FD-A04D-8F1255D24CD8}" type="pres">
      <dgm:prSet presAssocID="{5CB60503-D4A7-4B8B-B014-5733EDDE5C9D}" presName="quad2" presStyleLbl="node1" presStyleIdx="1" presStyleCnt="4">
        <dgm:presLayoutVars>
          <dgm:chMax val="0"/>
          <dgm:chPref val="0"/>
          <dgm:bulletEnabled val="1"/>
        </dgm:presLayoutVars>
      </dgm:prSet>
      <dgm:spPr/>
    </dgm:pt>
    <dgm:pt modelId="{956D7B6E-A034-4499-BA21-D9D0B91DE0CA}" type="pres">
      <dgm:prSet presAssocID="{5CB60503-D4A7-4B8B-B014-5733EDDE5C9D}" presName="quad3" presStyleLbl="node1" presStyleIdx="2" presStyleCnt="4">
        <dgm:presLayoutVars>
          <dgm:chMax val="0"/>
          <dgm:chPref val="0"/>
          <dgm:bulletEnabled val="1"/>
        </dgm:presLayoutVars>
      </dgm:prSet>
      <dgm:spPr/>
    </dgm:pt>
    <dgm:pt modelId="{043EAA65-3FB5-4535-B62C-FD175DED75F6}" type="pres">
      <dgm:prSet presAssocID="{5CB60503-D4A7-4B8B-B014-5733EDDE5C9D}" presName="quad4" presStyleLbl="node1" presStyleIdx="3" presStyleCnt="4">
        <dgm:presLayoutVars>
          <dgm:chMax val="0"/>
          <dgm:chPref val="0"/>
          <dgm:bulletEnabled val="1"/>
        </dgm:presLayoutVars>
      </dgm:prSet>
      <dgm:spPr/>
    </dgm:pt>
  </dgm:ptLst>
  <dgm:cxnLst>
    <dgm:cxn modelId="{2D688E5E-FC05-4252-96B4-837D32770337}" srcId="{5CB60503-D4A7-4B8B-B014-5733EDDE5C9D}" destId="{AF09171D-BFCD-4A80-B0D9-0C085A4B1608}" srcOrd="2" destOrd="0" parTransId="{0025B192-353E-45DC-9466-3BFAF5BFBCA1}" sibTransId="{B7339F95-173F-4D58-B297-2FBC48E85028}"/>
    <dgm:cxn modelId="{51B6A269-41BA-4AB9-96DD-3D831E609453}" srcId="{5CB60503-D4A7-4B8B-B014-5733EDDE5C9D}" destId="{2321BACD-C456-4117-85AD-78646C746618}" srcOrd="3" destOrd="0" parTransId="{B800CA72-13EB-445E-A764-9A879D43BB52}" sibTransId="{AF6E3F42-5CFC-42FE-B7E0-40AE3691A8AC}"/>
    <dgm:cxn modelId="{C89A5E4C-E659-4CC7-A8D1-EC4D69DFEBF7}" srcId="{5CB60503-D4A7-4B8B-B014-5733EDDE5C9D}" destId="{1BE2277F-9FD5-4D67-9047-6DF301589024}" srcOrd="0" destOrd="0" parTransId="{94E47DDD-90DC-457C-8BA8-2066D21685C9}" sibTransId="{039292EA-2DB9-4BA2-87AC-4DA65AF543A7}"/>
    <dgm:cxn modelId="{1A925F6C-D2D0-4CBC-9196-8D70244A7C6B}" type="presOf" srcId="{1BE2277F-9FD5-4D67-9047-6DF301589024}" destId="{2BA4E2FB-EB4D-4F8A-B4D6-700BC2AE496F}" srcOrd="0" destOrd="0" presId="urn:microsoft.com/office/officeart/2005/8/layout/matrix3"/>
    <dgm:cxn modelId="{D0130C92-3ABF-4CB3-898B-A0AAC03A1041}" type="presOf" srcId="{5CB60503-D4A7-4B8B-B014-5733EDDE5C9D}" destId="{50263ADB-87F0-4BBA-8C54-225C95790B30}" srcOrd="0" destOrd="0" presId="urn:microsoft.com/office/officeart/2005/8/layout/matrix3"/>
    <dgm:cxn modelId="{5339F696-4703-49A2-A146-5905B35A4C32}" srcId="{5CB60503-D4A7-4B8B-B014-5733EDDE5C9D}" destId="{E6177B3F-4F66-40EB-832B-20FAE2B78271}" srcOrd="1" destOrd="0" parTransId="{976814B8-ACAC-4B98-9B8F-9C7CD48AE0A4}" sibTransId="{4398EC82-A974-49C1-AB52-C61572B53304}"/>
    <dgm:cxn modelId="{2ECBD4E2-DB8D-42E9-9AC0-246037073177}" type="presOf" srcId="{2321BACD-C456-4117-85AD-78646C746618}" destId="{043EAA65-3FB5-4535-B62C-FD175DED75F6}" srcOrd="0" destOrd="0" presId="urn:microsoft.com/office/officeart/2005/8/layout/matrix3"/>
    <dgm:cxn modelId="{2B9328E8-494D-4A42-8346-00B6EB5F612E}" type="presOf" srcId="{E6177B3F-4F66-40EB-832B-20FAE2B78271}" destId="{55FEF4B5-2B5C-48FD-A04D-8F1255D24CD8}" srcOrd="0" destOrd="0" presId="urn:microsoft.com/office/officeart/2005/8/layout/matrix3"/>
    <dgm:cxn modelId="{6469E7F0-25C5-43E7-AD1B-DE3EA976F397}" type="presOf" srcId="{AF09171D-BFCD-4A80-B0D9-0C085A4B1608}" destId="{956D7B6E-A034-4499-BA21-D9D0B91DE0CA}" srcOrd="0" destOrd="0" presId="urn:microsoft.com/office/officeart/2005/8/layout/matrix3"/>
    <dgm:cxn modelId="{82986048-22A7-4D75-92DE-416EAF979515}" type="presParOf" srcId="{50263ADB-87F0-4BBA-8C54-225C95790B30}" destId="{0AD5EFE5-6CFE-4FB8-BC9B-757393C7F4F1}" srcOrd="0" destOrd="0" presId="urn:microsoft.com/office/officeart/2005/8/layout/matrix3"/>
    <dgm:cxn modelId="{A43EE759-F786-4B30-A7CE-233FDD7080B7}" type="presParOf" srcId="{50263ADB-87F0-4BBA-8C54-225C95790B30}" destId="{2BA4E2FB-EB4D-4F8A-B4D6-700BC2AE496F}" srcOrd="1" destOrd="0" presId="urn:microsoft.com/office/officeart/2005/8/layout/matrix3"/>
    <dgm:cxn modelId="{AA687AED-0B84-4EFA-B61A-B569AA4FA755}" type="presParOf" srcId="{50263ADB-87F0-4BBA-8C54-225C95790B30}" destId="{55FEF4B5-2B5C-48FD-A04D-8F1255D24CD8}" srcOrd="2" destOrd="0" presId="urn:microsoft.com/office/officeart/2005/8/layout/matrix3"/>
    <dgm:cxn modelId="{48FEFA29-858B-4582-AD2F-7D5A92C7ECBD}" type="presParOf" srcId="{50263ADB-87F0-4BBA-8C54-225C95790B30}" destId="{956D7B6E-A034-4499-BA21-D9D0B91DE0CA}" srcOrd="3" destOrd="0" presId="urn:microsoft.com/office/officeart/2005/8/layout/matrix3"/>
    <dgm:cxn modelId="{598522D7-9400-4577-A160-220F1968FFAD}" type="presParOf" srcId="{50263ADB-87F0-4BBA-8C54-225C95790B30}" destId="{043EAA65-3FB5-4535-B62C-FD175DED75F6}"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9B98E3-DC70-4A71-8EC3-2DDD3A8DB30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1BCB0D4-E992-4764-A0D2-F696D5EE7074}">
      <dgm:prSet/>
      <dgm:spPr/>
      <dgm:t>
        <a:bodyPr/>
        <a:lstStyle/>
        <a:p>
          <a:r>
            <a:rPr lang="en-GB"/>
            <a:t>Proposed by Engel (1977), the biopsychosocial model views health as the result of interactions between biological, psychological, and social factors (Engel, 2012).</a:t>
          </a:r>
          <a:endParaRPr lang="en-US"/>
        </a:p>
      </dgm:t>
    </dgm:pt>
    <dgm:pt modelId="{B3D7E296-A86A-40EF-B0D1-F63F545D2B0F}" type="parTrans" cxnId="{D7A86305-CFA5-4C37-9C85-F519D999804F}">
      <dgm:prSet/>
      <dgm:spPr/>
      <dgm:t>
        <a:bodyPr/>
        <a:lstStyle/>
        <a:p>
          <a:endParaRPr lang="en-US"/>
        </a:p>
      </dgm:t>
    </dgm:pt>
    <dgm:pt modelId="{4345D768-E857-4DFB-BB0B-0EE425206185}" type="sibTrans" cxnId="{D7A86305-CFA5-4C37-9C85-F519D999804F}">
      <dgm:prSet/>
      <dgm:spPr/>
      <dgm:t>
        <a:bodyPr/>
        <a:lstStyle/>
        <a:p>
          <a:endParaRPr lang="en-US"/>
        </a:p>
      </dgm:t>
    </dgm:pt>
    <dgm:pt modelId="{E4DEB782-E4E5-4606-B535-B6EB9AE049DF}">
      <dgm:prSet/>
      <dgm:spPr/>
      <dgm:t>
        <a:bodyPr/>
        <a:lstStyle/>
        <a:p>
          <a:pPr rtl="0"/>
          <a:r>
            <a:rPr lang="en-GB" dirty="0"/>
            <a:t>It underpins person-centred, holistic care, addressing both physical and psychosocial needs. For example, managing</a:t>
          </a:r>
          <a:r>
            <a:rPr lang="en-GB" dirty="0">
              <a:latin typeface="Aptos Display" panose="02110004020202020204"/>
            </a:rPr>
            <a:t> </a:t>
          </a:r>
          <a:r>
            <a:rPr lang="en-GB" dirty="0"/>
            <a:t>diabetes combines medical treatment, stress management, and community support.</a:t>
          </a:r>
          <a:endParaRPr lang="en-US" dirty="0"/>
        </a:p>
      </dgm:t>
    </dgm:pt>
    <dgm:pt modelId="{E43A257D-6F77-424D-8672-64AAEB27183C}" type="parTrans" cxnId="{54E40377-1451-4C97-B442-E332E909CFB8}">
      <dgm:prSet/>
      <dgm:spPr/>
      <dgm:t>
        <a:bodyPr/>
        <a:lstStyle/>
        <a:p>
          <a:endParaRPr lang="en-US"/>
        </a:p>
      </dgm:t>
    </dgm:pt>
    <dgm:pt modelId="{5AAFBAD5-2CED-4EBC-9D04-8284C3C57CE7}" type="sibTrans" cxnId="{54E40377-1451-4C97-B442-E332E909CFB8}">
      <dgm:prSet/>
      <dgm:spPr/>
      <dgm:t>
        <a:bodyPr/>
        <a:lstStyle/>
        <a:p>
          <a:endParaRPr lang="en-US"/>
        </a:p>
      </dgm:t>
    </dgm:pt>
    <dgm:pt modelId="{CC52BA0F-6DB8-4539-9DFD-A2509D4A487E}">
      <dgm:prSet/>
      <dgm:spPr/>
      <dgm:t>
        <a:bodyPr/>
        <a:lstStyle/>
        <a:p>
          <a:r>
            <a:rPr lang="en-GB" dirty="0"/>
            <a:t>Implemented through Integrated Care Systems and multidisciplinary teams, promotes better outcomes, quality of life, and sustainable, equitable healthcare (Lehman, David and Gruber, 2017; Rook, 2015; Marmot, 2010).</a:t>
          </a:r>
          <a:endParaRPr lang="en-US" dirty="0"/>
        </a:p>
      </dgm:t>
    </dgm:pt>
    <dgm:pt modelId="{1D706293-6442-4608-803D-1601C11342BA}" type="parTrans" cxnId="{36C530D1-5497-43A7-9664-43C2953DD85B}">
      <dgm:prSet/>
      <dgm:spPr/>
      <dgm:t>
        <a:bodyPr/>
        <a:lstStyle/>
        <a:p>
          <a:endParaRPr lang="en-US"/>
        </a:p>
      </dgm:t>
    </dgm:pt>
    <dgm:pt modelId="{D3E563E3-BF92-4EFD-91FE-DED2E42D595D}" type="sibTrans" cxnId="{36C530D1-5497-43A7-9664-43C2953DD85B}">
      <dgm:prSet/>
      <dgm:spPr/>
      <dgm:t>
        <a:bodyPr/>
        <a:lstStyle/>
        <a:p>
          <a:endParaRPr lang="en-US"/>
        </a:p>
      </dgm:t>
    </dgm:pt>
    <dgm:pt modelId="{4C27DB3C-3978-4095-A3F7-B6CDE6BB77B0}" type="pres">
      <dgm:prSet presAssocID="{0A9B98E3-DC70-4A71-8EC3-2DDD3A8DB30F}" presName="outerComposite" presStyleCnt="0">
        <dgm:presLayoutVars>
          <dgm:chMax val="5"/>
          <dgm:dir/>
          <dgm:resizeHandles val="exact"/>
        </dgm:presLayoutVars>
      </dgm:prSet>
      <dgm:spPr/>
    </dgm:pt>
    <dgm:pt modelId="{7BF44612-F9F3-43AE-B75D-8F2B9EA6CDCB}" type="pres">
      <dgm:prSet presAssocID="{0A9B98E3-DC70-4A71-8EC3-2DDD3A8DB30F}" presName="dummyMaxCanvas" presStyleCnt="0">
        <dgm:presLayoutVars/>
      </dgm:prSet>
      <dgm:spPr/>
    </dgm:pt>
    <dgm:pt modelId="{041EDF8F-4012-4B07-83A6-970D71669A50}" type="pres">
      <dgm:prSet presAssocID="{0A9B98E3-DC70-4A71-8EC3-2DDD3A8DB30F}" presName="ThreeNodes_1" presStyleLbl="node1" presStyleIdx="0" presStyleCnt="3">
        <dgm:presLayoutVars>
          <dgm:bulletEnabled val="1"/>
        </dgm:presLayoutVars>
      </dgm:prSet>
      <dgm:spPr/>
    </dgm:pt>
    <dgm:pt modelId="{3C402B6A-3BF6-499C-9AA9-C8E4F745723E}" type="pres">
      <dgm:prSet presAssocID="{0A9B98E3-DC70-4A71-8EC3-2DDD3A8DB30F}" presName="ThreeNodes_2" presStyleLbl="node1" presStyleIdx="1" presStyleCnt="3">
        <dgm:presLayoutVars>
          <dgm:bulletEnabled val="1"/>
        </dgm:presLayoutVars>
      </dgm:prSet>
      <dgm:spPr/>
    </dgm:pt>
    <dgm:pt modelId="{00E3E16D-5ACC-4AF0-BED7-A27E9C24D7D5}" type="pres">
      <dgm:prSet presAssocID="{0A9B98E3-DC70-4A71-8EC3-2DDD3A8DB30F}" presName="ThreeNodes_3" presStyleLbl="node1" presStyleIdx="2" presStyleCnt="3">
        <dgm:presLayoutVars>
          <dgm:bulletEnabled val="1"/>
        </dgm:presLayoutVars>
      </dgm:prSet>
      <dgm:spPr/>
    </dgm:pt>
    <dgm:pt modelId="{6F336AD2-B086-451D-9F0E-312080FE5FDF}" type="pres">
      <dgm:prSet presAssocID="{0A9B98E3-DC70-4A71-8EC3-2DDD3A8DB30F}" presName="ThreeConn_1-2" presStyleLbl="fgAccFollowNode1" presStyleIdx="0" presStyleCnt="2">
        <dgm:presLayoutVars>
          <dgm:bulletEnabled val="1"/>
        </dgm:presLayoutVars>
      </dgm:prSet>
      <dgm:spPr/>
    </dgm:pt>
    <dgm:pt modelId="{2CFE5C76-DF0D-4BF3-9640-7DBF3790FDA6}" type="pres">
      <dgm:prSet presAssocID="{0A9B98E3-DC70-4A71-8EC3-2DDD3A8DB30F}" presName="ThreeConn_2-3" presStyleLbl="fgAccFollowNode1" presStyleIdx="1" presStyleCnt="2">
        <dgm:presLayoutVars>
          <dgm:bulletEnabled val="1"/>
        </dgm:presLayoutVars>
      </dgm:prSet>
      <dgm:spPr/>
    </dgm:pt>
    <dgm:pt modelId="{2A052C0C-DAA6-410E-A6BB-C5FDCAEA85EA}" type="pres">
      <dgm:prSet presAssocID="{0A9B98E3-DC70-4A71-8EC3-2DDD3A8DB30F}" presName="ThreeNodes_1_text" presStyleLbl="node1" presStyleIdx="2" presStyleCnt="3">
        <dgm:presLayoutVars>
          <dgm:bulletEnabled val="1"/>
        </dgm:presLayoutVars>
      </dgm:prSet>
      <dgm:spPr/>
    </dgm:pt>
    <dgm:pt modelId="{B8EE835A-3C92-4B78-8E60-B1B382D6522B}" type="pres">
      <dgm:prSet presAssocID="{0A9B98E3-DC70-4A71-8EC3-2DDD3A8DB30F}" presName="ThreeNodes_2_text" presStyleLbl="node1" presStyleIdx="2" presStyleCnt="3">
        <dgm:presLayoutVars>
          <dgm:bulletEnabled val="1"/>
        </dgm:presLayoutVars>
      </dgm:prSet>
      <dgm:spPr/>
    </dgm:pt>
    <dgm:pt modelId="{E8EF7503-8276-4FC3-9725-A9A3AB119505}" type="pres">
      <dgm:prSet presAssocID="{0A9B98E3-DC70-4A71-8EC3-2DDD3A8DB30F}" presName="ThreeNodes_3_text" presStyleLbl="node1" presStyleIdx="2" presStyleCnt="3">
        <dgm:presLayoutVars>
          <dgm:bulletEnabled val="1"/>
        </dgm:presLayoutVars>
      </dgm:prSet>
      <dgm:spPr/>
    </dgm:pt>
  </dgm:ptLst>
  <dgm:cxnLst>
    <dgm:cxn modelId="{D7A86305-CFA5-4C37-9C85-F519D999804F}" srcId="{0A9B98E3-DC70-4A71-8EC3-2DDD3A8DB30F}" destId="{91BCB0D4-E992-4764-A0D2-F696D5EE7074}" srcOrd="0" destOrd="0" parTransId="{B3D7E296-A86A-40EF-B0D1-F63F545D2B0F}" sibTransId="{4345D768-E857-4DFB-BB0B-0EE425206185}"/>
    <dgm:cxn modelId="{FBD7E006-EFE6-4339-893A-C48B0C4FE58E}" type="presOf" srcId="{CC52BA0F-6DB8-4539-9DFD-A2509D4A487E}" destId="{00E3E16D-5ACC-4AF0-BED7-A27E9C24D7D5}" srcOrd="0" destOrd="0" presId="urn:microsoft.com/office/officeart/2005/8/layout/vProcess5"/>
    <dgm:cxn modelId="{A38E0761-7DD9-4CA5-A43E-939EF089967B}" type="presOf" srcId="{91BCB0D4-E992-4764-A0D2-F696D5EE7074}" destId="{041EDF8F-4012-4B07-83A6-970D71669A50}" srcOrd="0" destOrd="0" presId="urn:microsoft.com/office/officeart/2005/8/layout/vProcess5"/>
    <dgm:cxn modelId="{E6B77C69-BF3A-4AAD-B722-C8788B41E05B}" type="presOf" srcId="{E4DEB782-E4E5-4606-B535-B6EB9AE049DF}" destId="{3C402B6A-3BF6-499C-9AA9-C8E4F745723E}" srcOrd="0" destOrd="0" presId="urn:microsoft.com/office/officeart/2005/8/layout/vProcess5"/>
    <dgm:cxn modelId="{893F016B-C4EF-48BC-994F-3E2B11514492}" type="presOf" srcId="{CC52BA0F-6DB8-4539-9DFD-A2509D4A487E}" destId="{E8EF7503-8276-4FC3-9725-A9A3AB119505}" srcOrd="1" destOrd="0" presId="urn:microsoft.com/office/officeart/2005/8/layout/vProcess5"/>
    <dgm:cxn modelId="{54E40377-1451-4C97-B442-E332E909CFB8}" srcId="{0A9B98E3-DC70-4A71-8EC3-2DDD3A8DB30F}" destId="{E4DEB782-E4E5-4606-B535-B6EB9AE049DF}" srcOrd="1" destOrd="0" parTransId="{E43A257D-6F77-424D-8672-64AAEB27183C}" sibTransId="{5AAFBAD5-2CED-4EBC-9D04-8284C3C57CE7}"/>
    <dgm:cxn modelId="{FC90227F-9D2F-457C-94D2-75A464928C17}" type="presOf" srcId="{4345D768-E857-4DFB-BB0B-0EE425206185}" destId="{6F336AD2-B086-451D-9F0E-312080FE5FDF}" srcOrd="0" destOrd="0" presId="urn:microsoft.com/office/officeart/2005/8/layout/vProcess5"/>
    <dgm:cxn modelId="{D163E390-3793-4BA0-9958-6B796D26CA8D}" type="presOf" srcId="{0A9B98E3-DC70-4A71-8EC3-2DDD3A8DB30F}" destId="{4C27DB3C-3978-4095-A3F7-B6CDE6BB77B0}" srcOrd="0" destOrd="0" presId="urn:microsoft.com/office/officeart/2005/8/layout/vProcess5"/>
    <dgm:cxn modelId="{89AF6EC8-6135-4B1B-885C-99A5B5F0C218}" type="presOf" srcId="{E4DEB782-E4E5-4606-B535-B6EB9AE049DF}" destId="{B8EE835A-3C92-4B78-8E60-B1B382D6522B}" srcOrd="1" destOrd="0" presId="urn:microsoft.com/office/officeart/2005/8/layout/vProcess5"/>
    <dgm:cxn modelId="{36C530D1-5497-43A7-9664-43C2953DD85B}" srcId="{0A9B98E3-DC70-4A71-8EC3-2DDD3A8DB30F}" destId="{CC52BA0F-6DB8-4539-9DFD-A2509D4A487E}" srcOrd="2" destOrd="0" parTransId="{1D706293-6442-4608-803D-1601C11342BA}" sibTransId="{D3E563E3-BF92-4EFD-91FE-DED2E42D595D}"/>
    <dgm:cxn modelId="{AAAC1EE4-467B-488D-9448-DBF25EFB4F63}" type="presOf" srcId="{91BCB0D4-E992-4764-A0D2-F696D5EE7074}" destId="{2A052C0C-DAA6-410E-A6BB-C5FDCAEA85EA}" srcOrd="1" destOrd="0" presId="urn:microsoft.com/office/officeart/2005/8/layout/vProcess5"/>
    <dgm:cxn modelId="{0EFA92FF-B23C-48CA-BCBA-0416C7C6025E}" type="presOf" srcId="{5AAFBAD5-2CED-4EBC-9D04-8284C3C57CE7}" destId="{2CFE5C76-DF0D-4BF3-9640-7DBF3790FDA6}" srcOrd="0" destOrd="0" presId="urn:microsoft.com/office/officeart/2005/8/layout/vProcess5"/>
    <dgm:cxn modelId="{E3D051E3-EC2E-4248-83B4-4D9F3573016E}" type="presParOf" srcId="{4C27DB3C-3978-4095-A3F7-B6CDE6BB77B0}" destId="{7BF44612-F9F3-43AE-B75D-8F2B9EA6CDCB}" srcOrd="0" destOrd="0" presId="urn:microsoft.com/office/officeart/2005/8/layout/vProcess5"/>
    <dgm:cxn modelId="{F435C80D-1B05-4F5D-BAC4-AB62CA671E8D}" type="presParOf" srcId="{4C27DB3C-3978-4095-A3F7-B6CDE6BB77B0}" destId="{041EDF8F-4012-4B07-83A6-970D71669A50}" srcOrd="1" destOrd="0" presId="urn:microsoft.com/office/officeart/2005/8/layout/vProcess5"/>
    <dgm:cxn modelId="{04AFC9ED-8C96-4145-A774-EB342589E2FD}" type="presParOf" srcId="{4C27DB3C-3978-4095-A3F7-B6CDE6BB77B0}" destId="{3C402B6A-3BF6-499C-9AA9-C8E4F745723E}" srcOrd="2" destOrd="0" presId="urn:microsoft.com/office/officeart/2005/8/layout/vProcess5"/>
    <dgm:cxn modelId="{8A1BB6FC-9558-4062-9EC2-7A2D48CF0775}" type="presParOf" srcId="{4C27DB3C-3978-4095-A3F7-B6CDE6BB77B0}" destId="{00E3E16D-5ACC-4AF0-BED7-A27E9C24D7D5}" srcOrd="3" destOrd="0" presId="urn:microsoft.com/office/officeart/2005/8/layout/vProcess5"/>
    <dgm:cxn modelId="{DBFE5423-75F6-467E-B8F3-668B33E7F67E}" type="presParOf" srcId="{4C27DB3C-3978-4095-A3F7-B6CDE6BB77B0}" destId="{6F336AD2-B086-451D-9F0E-312080FE5FDF}" srcOrd="4" destOrd="0" presId="urn:microsoft.com/office/officeart/2005/8/layout/vProcess5"/>
    <dgm:cxn modelId="{C48CAD59-85FC-433A-A307-27D614A4C44A}" type="presParOf" srcId="{4C27DB3C-3978-4095-A3F7-B6CDE6BB77B0}" destId="{2CFE5C76-DF0D-4BF3-9640-7DBF3790FDA6}" srcOrd="5" destOrd="0" presId="urn:microsoft.com/office/officeart/2005/8/layout/vProcess5"/>
    <dgm:cxn modelId="{DAF8B9BB-115E-4EE1-80E4-CDF855E16048}" type="presParOf" srcId="{4C27DB3C-3978-4095-A3F7-B6CDE6BB77B0}" destId="{2A052C0C-DAA6-410E-A6BB-C5FDCAEA85EA}" srcOrd="6" destOrd="0" presId="urn:microsoft.com/office/officeart/2005/8/layout/vProcess5"/>
    <dgm:cxn modelId="{130CE343-D429-4B0D-9EC4-2F11D4CC3DC6}" type="presParOf" srcId="{4C27DB3C-3978-4095-A3F7-B6CDE6BB77B0}" destId="{B8EE835A-3C92-4B78-8E60-B1B382D6522B}" srcOrd="7" destOrd="0" presId="urn:microsoft.com/office/officeart/2005/8/layout/vProcess5"/>
    <dgm:cxn modelId="{85B2501A-1495-4B7A-BD0B-3188313D8756}" type="presParOf" srcId="{4C27DB3C-3978-4095-A3F7-B6CDE6BB77B0}" destId="{E8EF7503-8276-4FC3-9725-A9A3AB11950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D1032A-7433-4D91-8A9C-319FE5A2AAA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6543A88-B14A-4B23-9068-CA849A1ED336}">
      <dgm:prSet/>
      <dgm:spPr/>
      <dgm:t>
        <a:bodyPr/>
        <a:lstStyle/>
        <a:p>
          <a:r>
            <a:rPr lang="en-GB" dirty="0"/>
            <a:t>UK programs like </a:t>
          </a:r>
          <a:r>
            <a:rPr lang="en-GB" i="0" dirty="0"/>
            <a:t>Healthy Lives, Healthy People (DH, 2010) and the NHS Long Term Plan </a:t>
          </a:r>
          <a:r>
            <a:rPr lang="en-GB" dirty="0"/>
            <a:t>(2019) promote prevention and equitable care, but face barriers such as fragmented regulation, workforce shortages, and limited funding (Thomson et al., 2018; UK Parliament, 2024).</a:t>
          </a:r>
          <a:endParaRPr lang="en-US" dirty="0"/>
        </a:p>
      </dgm:t>
    </dgm:pt>
    <dgm:pt modelId="{4CC6D7F2-09E5-45DA-8F68-E771946924AE}" type="parTrans" cxnId="{25F865A9-32EE-4F7D-AC74-666F010F92F3}">
      <dgm:prSet/>
      <dgm:spPr/>
      <dgm:t>
        <a:bodyPr/>
        <a:lstStyle/>
        <a:p>
          <a:endParaRPr lang="en-US"/>
        </a:p>
      </dgm:t>
    </dgm:pt>
    <dgm:pt modelId="{AC343296-BFD9-4BCD-BD8B-02EDECE33EA3}" type="sibTrans" cxnId="{25F865A9-32EE-4F7D-AC74-666F010F92F3}">
      <dgm:prSet/>
      <dgm:spPr/>
      <dgm:t>
        <a:bodyPr/>
        <a:lstStyle/>
        <a:p>
          <a:endParaRPr lang="en-US"/>
        </a:p>
      </dgm:t>
    </dgm:pt>
    <dgm:pt modelId="{AA174559-F2E0-4B7D-8F9D-739578D40E64}">
      <dgm:prSet/>
      <dgm:spPr/>
      <dgm:t>
        <a:bodyPr/>
        <a:lstStyle/>
        <a:p>
          <a:r>
            <a:rPr lang="en-GB"/>
            <a:t>Globally, WHO’s SDG 3 agenda (2024) supports coordinated preventive and mental health efforts, yet short-term political priorities hinder long-term progress and equity.</a:t>
          </a:r>
          <a:endParaRPr lang="en-US"/>
        </a:p>
      </dgm:t>
    </dgm:pt>
    <dgm:pt modelId="{B95A94A8-E403-476F-B1C7-0CFAEA045CAC}" type="parTrans" cxnId="{E9D9B250-D349-4F98-994E-34B55986B856}">
      <dgm:prSet/>
      <dgm:spPr/>
      <dgm:t>
        <a:bodyPr/>
        <a:lstStyle/>
        <a:p>
          <a:endParaRPr lang="en-US"/>
        </a:p>
      </dgm:t>
    </dgm:pt>
    <dgm:pt modelId="{87A70D86-EAB8-4262-A5C2-E453880E66AF}" type="sibTrans" cxnId="{E9D9B250-D349-4F98-994E-34B55986B856}">
      <dgm:prSet/>
      <dgm:spPr/>
      <dgm:t>
        <a:bodyPr/>
        <a:lstStyle/>
        <a:p>
          <a:endParaRPr lang="en-US"/>
        </a:p>
      </dgm:t>
    </dgm:pt>
    <dgm:pt modelId="{333C9D15-CD8B-4F65-8426-DE6A1074D541}" type="pres">
      <dgm:prSet presAssocID="{50D1032A-7433-4D91-8A9C-319FE5A2AAAF}" presName="hierChild1" presStyleCnt="0">
        <dgm:presLayoutVars>
          <dgm:chPref val="1"/>
          <dgm:dir/>
          <dgm:animOne val="branch"/>
          <dgm:animLvl val="lvl"/>
          <dgm:resizeHandles/>
        </dgm:presLayoutVars>
      </dgm:prSet>
      <dgm:spPr/>
    </dgm:pt>
    <dgm:pt modelId="{F107FEF2-2459-4C0F-B757-B8030F2B0531}" type="pres">
      <dgm:prSet presAssocID="{B6543A88-B14A-4B23-9068-CA849A1ED336}" presName="hierRoot1" presStyleCnt="0"/>
      <dgm:spPr/>
    </dgm:pt>
    <dgm:pt modelId="{8CBCC548-8DF9-4D55-9723-52843C0D6F4B}" type="pres">
      <dgm:prSet presAssocID="{B6543A88-B14A-4B23-9068-CA849A1ED336}" presName="composite" presStyleCnt="0"/>
      <dgm:spPr/>
    </dgm:pt>
    <dgm:pt modelId="{9DE0641D-333E-46E0-975D-6DC6292357A4}" type="pres">
      <dgm:prSet presAssocID="{B6543A88-B14A-4B23-9068-CA849A1ED336}" presName="background" presStyleLbl="node0" presStyleIdx="0" presStyleCnt="2"/>
      <dgm:spPr/>
    </dgm:pt>
    <dgm:pt modelId="{96E7AE64-F416-436A-A9A0-8D7FC675694C}" type="pres">
      <dgm:prSet presAssocID="{B6543A88-B14A-4B23-9068-CA849A1ED336}" presName="text" presStyleLbl="fgAcc0" presStyleIdx="0" presStyleCnt="2" custLinFactNeighborX="109" custLinFactNeighborY="-16640">
        <dgm:presLayoutVars>
          <dgm:chPref val="3"/>
        </dgm:presLayoutVars>
      </dgm:prSet>
      <dgm:spPr/>
    </dgm:pt>
    <dgm:pt modelId="{1679181E-2847-4EA4-8AEA-434484B8DDF1}" type="pres">
      <dgm:prSet presAssocID="{B6543A88-B14A-4B23-9068-CA849A1ED336}" presName="hierChild2" presStyleCnt="0"/>
      <dgm:spPr/>
    </dgm:pt>
    <dgm:pt modelId="{ABCD0989-5DBD-4D60-AD7E-A2F6E4B7CD31}" type="pres">
      <dgm:prSet presAssocID="{AA174559-F2E0-4B7D-8F9D-739578D40E64}" presName="hierRoot1" presStyleCnt="0"/>
      <dgm:spPr/>
    </dgm:pt>
    <dgm:pt modelId="{0D432496-B4D3-4992-B517-EA09848000EE}" type="pres">
      <dgm:prSet presAssocID="{AA174559-F2E0-4B7D-8F9D-739578D40E64}" presName="composite" presStyleCnt="0"/>
      <dgm:spPr/>
    </dgm:pt>
    <dgm:pt modelId="{DE6F442E-116E-44DD-90C7-10B89E923BA6}" type="pres">
      <dgm:prSet presAssocID="{AA174559-F2E0-4B7D-8F9D-739578D40E64}" presName="background" presStyleLbl="node0" presStyleIdx="1" presStyleCnt="2"/>
      <dgm:spPr/>
    </dgm:pt>
    <dgm:pt modelId="{CFB5EB39-2824-466D-A7EB-90B00A0B3649}" type="pres">
      <dgm:prSet presAssocID="{AA174559-F2E0-4B7D-8F9D-739578D40E64}" presName="text" presStyleLbl="fgAcc0" presStyleIdx="1" presStyleCnt="2" custLinFactNeighborX="-1641" custLinFactNeighborY="-17220">
        <dgm:presLayoutVars>
          <dgm:chPref val="3"/>
        </dgm:presLayoutVars>
      </dgm:prSet>
      <dgm:spPr/>
    </dgm:pt>
    <dgm:pt modelId="{703B5F1C-C451-46CA-911E-C646169FEE9A}" type="pres">
      <dgm:prSet presAssocID="{AA174559-F2E0-4B7D-8F9D-739578D40E64}" presName="hierChild2" presStyleCnt="0"/>
      <dgm:spPr/>
    </dgm:pt>
  </dgm:ptLst>
  <dgm:cxnLst>
    <dgm:cxn modelId="{18C2BA48-4F37-4E43-86C7-30BFEFEB907A}" type="presOf" srcId="{50D1032A-7433-4D91-8A9C-319FE5A2AAAF}" destId="{333C9D15-CD8B-4F65-8426-DE6A1074D541}" srcOrd="0" destOrd="0" presId="urn:microsoft.com/office/officeart/2005/8/layout/hierarchy1"/>
    <dgm:cxn modelId="{E9D9B250-D349-4F98-994E-34B55986B856}" srcId="{50D1032A-7433-4D91-8A9C-319FE5A2AAAF}" destId="{AA174559-F2E0-4B7D-8F9D-739578D40E64}" srcOrd="1" destOrd="0" parTransId="{B95A94A8-E403-476F-B1C7-0CFAEA045CAC}" sibTransId="{87A70D86-EAB8-4262-A5C2-E453880E66AF}"/>
    <dgm:cxn modelId="{25F865A9-32EE-4F7D-AC74-666F010F92F3}" srcId="{50D1032A-7433-4D91-8A9C-319FE5A2AAAF}" destId="{B6543A88-B14A-4B23-9068-CA849A1ED336}" srcOrd="0" destOrd="0" parTransId="{4CC6D7F2-09E5-45DA-8F68-E771946924AE}" sibTransId="{AC343296-BFD9-4BCD-BD8B-02EDECE33EA3}"/>
    <dgm:cxn modelId="{4E905FE2-BF0A-43C7-9ECC-40034FCD12F9}" type="presOf" srcId="{AA174559-F2E0-4B7D-8F9D-739578D40E64}" destId="{CFB5EB39-2824-466D-A7EB-90B00A0B3649}" srcOrd="0" destOrd="0" presId="urn:microsoft.com/office/officeart/2005/8/layout/hierarchy1"/>
    <dgm:cxn modelId="{487511F7-CA0D-48E2-95DD-4462A34C94F4}" type="presOf" srcId="{B6543A88-B14A-4B23-9068-CA849A1ED336}" destId="{96E7AE64-F416-436A-A9A0-8D7FC675694C}" srcOrd="0" destOrd="0" presId="urn:microsoft.com/office/officeart/2005/8/layout/hierarchy1"/>
    <dgm:cxn modelId="{41483B7F-3C28-4D6A-BFF8-267DA03B7BF2}" type="presParOf" srcId="{333C9D15-CD8B-4F65-8426-DE6A1074D541}" destId="{F107FEF2-2459-4C0F-B757-B8030F2B0531}" srcOrd="0" destOrd="0" presId="urn:microsoft.com/office/officeart/2005/8/layout/hierarchy1"/>
    <dgm:cxn modelId="{53995299-5D22-442B-B165-0331E39A8922}" type="presParOf" srcId="{F107FEF2-2459-4C0F-B757-B8030F2B0531}" destId="{8CBCC548-8DF9-4D55-9723-52843C0D6F4B}" srcOrd="0" destOrd="0" presId="urn:microsoft.com/office/officeart/2005/8/layout/hierarchy1"/>
    <dgm:cxn modelId="{14F77D4C-A0AC-4A6A-AFC4-5AE208C0E9E8}" type="presParOf" srcId="{8CBCC548-8DF9-4D55-9723-52843C0D6F4B}" destId="{9DE0641D-333E-46E0-975D-6DC6292357A4}" srcOrd="0" destOrd="0" presId="urn:microsoft.com/office/officeart/2005/8/layout/hierarchy1"/>
    <dgm:cxn modelId="{194711BE-048C-4236-B92D-E42604AD229B}" type="presParOf" srcId="{8CBCC548-8DF9-4D55-9723-52843C0D6F4B}" destId="{96E7AE64-F416-436A-A9A0-8D7FC675694C}" srcOrd="1" destOrd="0" presId="urn:microsoft.com/office/officeart/2005/8/layout/hierarchy1"/>
    <dgm:cxn modelId="{A6C2F2F2-FA4D-4CC6-9327-EFA89F85AE22}" type="presParOf" srcId="{F107FEF2-2459-4C0F-B757-B8030F2B0531}" destId="{1679181E-2847-4EA4-8AEA-434484B8DDF1}" srcOrd="1" destOrd="0" presId="urn:microsoft.com/office/officeart/2005/8/layout/hierarchy1"/>
    <dgm:cxn modelId="{F90B6B0A-8C81-4528-A0B4-9493FCCC8B9D}" type="presParOf" srcId="{333C9D15-CD8B-4F65-8426-DE6A1074D541}" destId="{ABCD0989-5DBD-4D60-AD7E-A2F6E4B7CD31}" srcOrd="1" destOrd="0" presId="urn:microsoft.com/office/officeart/2005/8/layout/hierarchy1"/>
    <dgm:cxn modelId="{452EFAA4-68C9-40EF-AE3D-91642278751B}" type="presParOf" srcId="{ABCD0989-5DBD-4D60-AD7E-A2F6E4B7CD31}" destId="{0D432496-B4D3-4992-B517-EA09848000EE}" srcOrd="0" destOrd="0" presId="urn:microsoft.com/office/officeart/2005/8/layout/hierarchy1"/>
    <dgm:cxn modelId="{BE41B539-F1EA-485A-AC6E-1A68C244F643}" type="presParOf" srcId="{0D432496-B4D3-4992-B517-EA09848000EE}" destId="{DE6F442E-116E-44DD-90C7-10B89E923BA6}" srcOrd="0" destOrd="0" presId="urn:microsoft.com/office/officeart/2005/8/layout/hierarchy1"/>
    <dgm:cxn modelId="{A1A1D67B-3362-4CB5-A822-201BF4981AF5}" type="presParOf" srcId="{0D432496-B4D3-4992-B517-EA09848000EE}" destId="{CFB5EB39-2824-466D-A7EB-90B00A0B3649}" srcOrd="1" destOrd="0" presId="urn:microsoft.com/office/officeart/2005/8/layout/hierarchy1"/>
    <dgm:cxn modelId="{6DC1A59C-BE21-4BC0-A9E4-9CA3C779C10F}" type="presParOf" srcId="{ABCD0989-5DBD-4D60-AD7E-A2F6E4B7CD31}" destId="{703B5F1C-C451-46CA-911E-C646169FEE9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4EF6D34-9A6C-494B-A9DA-3EF914C957B0}"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9F0FCC93-C957-45B2-85E1-8263E2F26929}">
      <dgm:prSet/>
      <dgm:spPr/>
      <dgm:t>
        <a:bodyPr/>
        <a:lstStyle/>
        <a:p>
          <a:r>
            <a:rPr lang="en-US" dirty="0"/>
            <a:t>Integration of wellness programs, telemedicine and community-based programs expands access and quality (Corbin et al., 2021)</a:t>
          </a:r>
          <a:r>
            <a:rPr lang="en-GB" dirty="0"/>
            <a:t>.</a:t>
          </a:r>
        </a:p>
      </dgm:t>
    </dgm:pt>
    <dgm:pt modelId="{319C2060-8904-4CBB-9BC3-1C20D78C81F9}" type="parTrans" cxnId="{24C42C90-007A-433D-8406-69517F5C1A7A}">
      <dgm:prSet/>
      <dgm:spPr/>
      <dgm:t>
        <a:bodyPr/>
        <a:lstStyle/>
        <a:p>
          <a:endParaRPr lang="en-US"/>
        </a:p>
      </dgm:t>
    </dgm:pt>
    <dgm:pt modelId="{85D692D6-BC36-456C-8D2A-592254CFBFE3}" type="sibTrans" cxnId="{24C42C90-007A-433D-8406-69517F5C1A7A}">
      <dgm:prSet/>
      <dgm:spPr/>
      <dgm:t>
        <a:bodyPr/>
        <a:lstStyle/>
        <a:p>
          <a:endParaRPr lang="en-US"/>
        </a:p>
      </dgm:t>
    </dgm:pt>
    <dgm:pt modelId="{757EEFA7-E9C6-416E-8B65-E1160980EBE1}">
      <dgm:prSet/>
      <dgm:spPr/>
      <dgm:t>
        <a:bodyPr/>
        <a:lstStyle/>
        <a:p>
          <a:r>
            <a:rPr lang="en-US" dirty="0"/>
            <a:t>Examples: the NHS Health Check, Social Prescribing and digital mental-health programs (NHS England, 2023</a:t>
          </a:r>
          <a:r>
            <a:rPr lang="en-US" dirty="0">
              <a:latin typeface="Aptos Display" panose="02110004020202020204"/>
            </a:rPr>
            <a:t>).</a:t>
          </a:r>
          <a:endParaRPr lang="en-GB" dirty="0"/>
        </a:p>
      </dgm:t>
    </dgm:pt>
    <dgm:pt modelId="{5C3D0177-4B2A-4ED4-8964-AF5746765BD1}" type="parTrans" cxnId="{73A6F284-6F3B-4C77-85F9-DC570B392BAA}">
      <dgm:prSet/>
      <dgm:spPr/>
      <dgm:t>
        <a:bodyPr/>
        <a:lstStyle/>
        <a:p>
          <a:endParaRPr lang="en-US"/>
        </a:p>
      </dgm:t>
    </dgm:pt>
    <dgm:pt modelId="{1E46C46A-F037-48AF-AB1B-6C15D6F60EF6}" type="sibTrans" cxnId="{73A6F284-6F3B-4C77-85F9-DC570B392BAA}">
      <dgm:prSet/>
      <dgm:spPr/>
      <dgm:t>
        <a:bodyPr/>
        <a:lstStyle/>
        <a:p>
          <a:endParaRPr lang="en-US"/>
        </a:p>
      </dgm:t>
    </dgm:pt>
    <dgm:pt modelId="{A7FB62A0-2436-4DFC-9827-F1C7035493F2}">
      <dgm:prSet/>
      <dgm:spPr/>
      <dgm:t>
        <a:bodyPr/>
        <a:lstStyle/>
        <a:p>
          <a:pPr rtl="0"/>
          <a:r>
            <a:rPr lang="en-US" dirty="0"/>
            <a:t>Holistic hospital models promote physical recovery, mental well-being, </a:t>
          </a:r>
          <a:r>
            <a:rPr lang="en-US" dirty="0" err="1"/>
            <a:t>behavioural</a:t>
          </a:r>
          <a:r>
            <a:rPr lang="en-US" dirty="0"/>
            <a:t> change </a:t>
          </a:r>
          <a:r>
            <a:rPr lang="en-US" dirty="0">
              <a:latin typeface="Aptos Display" panose="02110004020202020204"/>
            </a:rPr>
            <a:t>and meet </a:t>
          </a:r>
          <a:r>
            <a:rPr lang="en-GB" dirty="0"/>
            <a:t>psychological and social needs through </a:t>
          </a:r>
          <a:r>
            <a:rPr lang="en-GB" dirty="0" err="1"/>
            <a:t>personlised</a:t>
          </a:r>
          <a:r>
            <a:rPr lang="en-GB" dirty="0"/>
            <a:t> care</a:t>
          </a:r>
          <a:r>
            <a:rPr lang="en-US" dirty="0"/>
            <a:t> and supportive environment (Badu et al., 2021 Turunen et al., 2017).</a:t>
          </a:r>
          <a:r>
            <a:rPr lang="en-GB" dirty="0"/>
            <a:t>​</a:t>
          </a:r>
          <a:endParaRPr lang="en-US" dirty="0"/>
        </a:p>
      </dgm:t>
    </dgm:pt>
    <dgm:pt modelId="{331204A8-F885-4E77-AE11-80B3815F08E0}" type="parTrans" cxnId="{530FD668-FA19-4223-8586-ED625BDD928F}">
      <dgm:prSet/>
      <dgm:spPr/>
      <dgm:t>
        <a:bodyPr/>
        <a:lstStyle/>
        <a:p>
          <a:endParaRPr lang="en-US"/>
        </a:p>
      </dgm:t>
    </dgm:pt>
    <dgm:pt modelId="{EF203DC5-4E52-4187-AC70-E1FC7731C5E1}" type="sibTrans" cxnId="{530FD668-FA19-4223-8586-ED625BDD928F}">
      <dgm:prSet/>
      <dgm:spPr/>
      <dgm:t>
        <a:bodyPr/>
        <a:lstStyle/>
        <a:p>
          <a:endParaRPr lang="en-US"/>
        </a:p>
      </dgm:t>
    </dgm:pt>
    <dgm:pt modelId="{3F098D7F-57F0-46B1-8DB7-ECF0C59D38CD}" type="pres">
      <dgm:prSet presAssocID="{74EF6D34-9A6C-494B-A9DA-3EF914C957B0}" presName="vert0" presStyleCnt="0">
        <dgm:presLayoutVars>
          <dgm:dir/>
          <dgm:animOne val="branch"/>
          <dgm:animLvl val="lvl"/>
        </dgm:presLayoutVars>
      </dgm:prSet>
      <dgm:spPr/>
    </dgm:pt>
    <dgm:pt modelId="{133A1B98-C6B2-4C71-B49D-2E7FEB5BE73F}" type="pres">
      <dgm:prSet presAssocID="{9F0FCC93-C957-45B2-85E1-8263E2F26929}" presName="thickLine" presStyleLbl="alignNode1" presStyleIdx="0" presStyleCnt="3"/>
      <dgm:spPr/>
    </dgm:pt>
    <dgm:pt modelId="{439D9634-8BB5-40E3-9C28-7B929531211C}" type="pres">
      <dgm:prSet presAssocID="{9F0FCC93-C957-45B2-85E1-8263E2F26929}" presName="horz1" presStyleCnt="0"/>
      <dgm:spPr/>
    </dgm:pt>
    <dgm:pt modelId="{DEA0645E-186A-45DC-AB9F-ED401D389858}" type="pres">
      <dgm:prSet presAssocID="{9F0FCC93-C957-45B2-85E1-8263E2F26929}" presName="tx1" presStyleLbl="revTx" presStyleIdx="0" presStyleCnt="3" custScaleY="45706"/>
      <dgm:spPr/>
    </dgm:pt>
    <dgm:pt modelId="{64A4778B-4C1A-4924-9568-C698F3E6ABB2}" type="pres">
      <dgm:prSet presAssocID="{9F0FCC93-C957-45B2-85E1-8263E2F26929}" presName="vert1" presStyleCnt="0"/>
      <dgm:spPr/>
    </dgm:pt>
    <dgm:pt modelId="{9CEB5426-BE03-4255-BB5E-F1B7BCBC548B}" type="pres">
      <dgm:prSet presAssocID="{757EEFA7-E9C6-416E-8B65-E1160980EBE1}" presName="thickLine" presStyleLbl="alignNode1" presStyleIdx="1" presStyleCnt="3"/>
      <dgm:spPr/>
    </dgm:pt>
    <dgm:pt modelId="{CFF2D309-4690-44DE-86AB-35E98642B28E}" type="pres">
      <dgm:prSet presAssocID="{757EEFA7-E9C6-416E-8B65-E1160980EBE1}" presName="horz1" presStyleCnt="0"/>
      <dgm:spPr/>
    </dgm:pt>
    <dgm:pt modelId="{8332ACD3-2682-4E38-B693-5ACD83A2AB20}" type="pres">
      <dgm:prSet presAssocID="{757EEFA7-E9C6-416E-8B65-E1160980EBE1}" presName="tx1" presStyleLbl="revTx" presStyleIdx="1" presStyleCnt="3" custScaleY="66371"/>
      <dgm:spPr/>
    </dgm:pt>
    <dgm:pt modelId="{BC289275-AD8A-41FA-B5D6-20027F35D900}" type="pres">
      <dgm:prSet presAssocID="{757EEFA7-E9C6-416E-8B65-E1160980EBE1}" presName="vert1" presStyleCnt="0"/>
      <dgm:spPr/>
    </dgm:pt>
    <dgm:pt modelId="{F4C732AC-8ACC-4D8A-8C38-00144F6039BF}" type="pres">
      <dgm:prSet presAssocID="{A7FB62A0-2436-4DFC-9827-F1C7035493F2}" presName="thickLine" presStyleLbl="alignNode1" presStyleIdx="2" presStyleCnt="3"/>
      <dgm:spPr/>
    </dgm:pt>
    <dgm:pt modelId="{10E9EEE9-03F7-46FC-971E-EC7338CB012E}" type="pres">
      <dgm:prSet presAssocID="{A7FB62A0-2436-4DFC-9827-F1C7035493F2}" presName="horz1" presStyleCnt="0"/>
      <dgm:spPr/>
    </dgm:pt>
    <dgm:pt modelId="{8C4807A8-80AC-45F4-8154-013ECFE3A701}" type="pres">
      <dgm:prSet presAssocID="{A7FB62A0-2436-4DFC-9827-F1C7035493F2}" presName="tx1" presStyleLbl="revTx" presStyleIdx="2" presStyleCnt="3"/>
      <dgm:spPr/>
    </dgm:pt>
    <dgm:pt modelId="{A71738DC-494E-40D0-923E-E96A0CD02D51}" type="pres">
      <dgm:prSet presAssocID="{A7FB62A0-2436-4DFC-9827-F1C7035493F2}" presName="vert1" presStyleCnt="0"/>
      <dgm:spPr/>
    </dgm:pt>
  </dgm:ptLst>
  <dgm:cxnLst>
    <dgm:cxn modelId="{1ADD5A14-8520-4746-AE50-49E42B2FE41C}" type="presOf" srcId="{A7FB62A0-2436-4DFC-9827-F1C7035493F2}" destId="{8C4807A8-80AC-45F4-8154-013ECFE3A701}" srcOrd="0" destOrd="0" presId="urn:microsoft.com/office/officeart/2008/layout/LinedList"/>
    <dgm:cxn modelId="{A387E715-8111-4894-BF0C-478D6D95AB5C}" type="presOf" srcId="{74EF6D34-9A6C-494B-A9DA-3EF914C957B0}" destId="{3F098D7F-57F0-46B1-8DB7-ECF0C59D38CD}" srcOrd="0" destOrd="0" presId="urn:microsoft.com/office/officeart/2008/layout/LinedList"/>
    <dgm:cxn modelId="{16BE4727-9C48-493D-A5FA-0FB0D8B550E7}" type="presOf" srcId="{9F0FCC93-C957-45B2-85E1-8263E2F26929}" destId="{DEA0645E-186A-45DC-AB9F-ED401D389858}" srcOrd="0" destOrd="0" presId="urn:microsoft.com/office/officeart/2008/layout/LinedList"/>
    <dgm:cxn modelId="{530FD668-FA19-4223-8586-ED625BDD928F}" srcId="{74EF6D34-9A6C-494B-A9DA-3EF914C957B0}" destId="{A7FB62A0-2436-4DFC-9827-F1C7035493F2}" srcOrd="2" destOrd="0" parTransId="{331204A8-F885-4E77-AE11-80B3815F08E0}" sibTransId="{EF203DC5-4E52-4187-AC70-E1FC7731C5E1}"/>
    <dgm:cxn modelId="{73A6F284-6F3B-4C77-85F9-DC570B392BAA}" srcId="{74EF6D34-9A6C-494B-A9DA-3EF914C957B0}" destId="{757EEFA7-E9C6-416E-8B65-E1160980EBE1}" srcOrd="1" destOrd="0" parTransId="{5C3D0177-4B2A-4ED4-8964-AF5746765BD1}" sibTransId="{1E46C46A-F037-48AF-AB1B-6C15D6F60EF6}"/>
    <dgm:cxn modelId="{24C42C90-007A-433D-8406-69517F5C1A7A}" srcId="{74EF6D34-9A6C-494B-A9DA-3EF914C957B0}" destId="{9F0FCC93-C957-45B2-85E1-8263E2F26929}" srcOrd="0" destOrd="0" parTransId="{319C2060-8904-4CBB-9BC3-1C20D78C81F9}" sibTransId="{85D692D6-BC36-456C-8D2A-592254CFBFE3}"/>
    <dgm:cxn modelId="{B4462DDD-1998-4151-B943-BBC58F1BFBF2}" type="presOf" srcId="{757EEFA7-E9C6-416E-8B65-E1160980EBE1}" destId="{8332ACD3-2682-4E38-B693-5ACD83A2AB20}" srcOrd="0" destOrd="0" presId="urn:microsoft.com/office/officeart/2008/layout/LinedList"/>
    <dgm:cxn modelId="{5AE8219C-662F-4D79-A791-3EBB6EFB4A95}" type="presParOf" srcId="{3F098D7F-57F0-46B1-8DB7-ECF0C59D38CD}" destId="{133A1B98-C6B2-4C71-B49D-2E7FEB5BE73F}" srcOrd="0" destOrd="0" presId="urn:microsoft.com/office/officeart/2008/layout/LinedList"/>
    <dgm:cxn modelId="{48196CE6-E288-4113-8695-07D42221CB70}" type="presParOf" srcId="{3F098D7F-57F0-46B1-8DB7-ECF0C59D38CD}" destId="{439D9634-8BB5-40E3-9C28-7B929531211C}" srcOrd="1" destOrd="0" presId="urn:microsoft.com/office/officeart/2008/layout/LinedList"/>
    <dgm:cxn modelId="{525B96B9-DF7B-4567-B84F-AFD98CE18720}" type="presParOf" srcId="{439D9634-8BB5-40E3-9C28-7B929531211C}" destId="{DEA0645E-186A-45DC-AB9F-ED401D389858}" srcOrd="0" destOrd="0" presId="urn:microsoft.com/office/officeart/2008/layout/LinedList"/>
    <dgm:cxn modelId="{1255FF9F-581F-43D2-A317-DC41A7934C93}" type="presParOf" srcId="{439D9634-8BB5-40E3-9C28-7B929531211C}" destId="{64A4778B-4C1A-4924-9568-C698F3E6ABB2}" srcOrd="1" destOrd="0" presId="urn:microsoft.com/office/officeart/2008/layout/LinedList"/>
    <dgm:cxn modelId="{D664C624-12C8-4980-90F3-1C5E987573DB}" type="presParOf" srcId="{3F098D7F-57F0-46B1-8DB7-ECF0C59D38CD}" destId="{9CEB5426-BE03-4255-BB5E-F1B7BCBC548B}" srcOrd="2" destOrd="0" presId="urn:microsoft.com/office/officeart/2008/layout/LinedList"/>
    <dgm:cxn modelId="{C327DF19-0B19-482C-BAD9-CB737815E071}" type="presParOf" srcId="{3F098D7F-57F0-46B1-8DB7-ECF0C59D38CD}" destId="{CFF2D309-4690-44DE-86AB-35E98642B28E}" srcOrd="3" destOrd="0" presId="urn:microsoft.com/office/officeart/2008/layout/LinedList"/>
    <dgm:cxn modelId="{64B48993-A469-41CA-8CD8-3CA70DD6DC08}" type="presParOf" srcId="{CFF2D309-4690-44DE-86AB-35E98642B28E}" destId="{8332ACD3-2682-4E38-B693-5ACD83A2AB20}" srcOrd="0" destOrd="0" presId="urn:microsoft.com/office/officeart/2008/layout/LinedList"/>
    <dgm:cxn modelId="{7572FD61-E174-4542-86C3-D23B259BADEC}" type="presParOf" srcId="{CFF2D309-4690-44DE-86AB-35E98642B28E}" destId="{BC289275-AD8A-41FA-B5D6-20027F35D900}" srcOrd="1" destOrd="0" presId="urn:microsoft.com/office/officeart/2008/layout/LinedList"/>
    <dgm:cxn modelId="{9E5DC3B4-F904-4B95-8935-12AD6D561EAE}" type="presParOf" srcId="{3F098D7F-57F0-46B1-8DB7-ECF0C59D38CD}" destId="{F4C732AC-8ACC-4D8A-8C38-00144F6039BF}" srcOrd="4" destOrd="0" presId="urn:microsoft.com/office/officeart/2008/layout/LinedList"/>
    <dgm:cxn modelId="{CC538711-F9DD-4FCF-BD42-94919F45EA4D}" type="presParOf" srcId="{3F098D7F-57F0-46B1-8DB7-ECF0C59D38CD}" destId="{10E9EEE9-03F7-46FC-971E-EC7338CB012E}" srcOrd="5" destOrd="0" presId="urn:microsoft.com/office/officeart/2008/layout/LinedList"/>
    <dgm:cxn modelId="{11651D6B-CBC9-4283-84F3-416E0DB96073}" type="presParOf" srcId="{10E9EEE9-03F7-46FC-971E-EC7338CB012E}" destId="{8C4807A8-80AC-45F4-8154-013ECFE3A701}" srcOrd="0" destOrd="0" presId="urn:microsoft.com/office/officeart/2008/layout/LinedList"/>
    <dgm:cxn modelId="{E2E33412-0B6B-4FEC-B127-A2051CF7C4E4}" type="presParOf" srcId="{10E9EEE9-03F7-46FC-971E-EC7338CB012E}" destId="{A71738DC-494E-40D0-923E-E96A0CD02D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50C8CD2-5BA4-44F7-8C92-EF06A770D9C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D4E71C5-4FF8-4137-96DA-D6A7792CDF0C}">
      <dgm:prSet/>
      <dgm:spPr/>
      <dgm:t>
        <a:bodyPr/>
        <a:lstStyle/>
        <a:p>
          <a:pPr>
            <a:lnSpc>
              <a:spcPct val="100000"/>
            </a:lnSpc>
          </a:pPr>
          <a:r>
            <a:rPr lang="en-GB"/>
            <a:t>Public health campaigns promote healthier lifestyles, disease prevention, and overall wellbeing </a:t>
          </a:r>
          <a:r>
            <a:rPr lang="en-US"/>
            <a:t>(Farrier, </a:t>
          </a:r>
          <a:r>
            <a:rPr lang="en-US" err="1"/>
            <a:t>Dooris</a:t>
          </a:r>
          <a:r>
            <a:rPr lang="en-US"/>
            <a:t> and Froggett, 2017)</a:t>
          </a:r>
          <a:r>
            <a:rPr lang="en-GB"/>
            <a:t>.</a:t>
          </a:r>
          <a:br>
            <a:rPr lang="en-GB"/>
          </a:br>
          <a:r>
            <a:rPr lang="en-GB"/>
            <a:t>Key UK initiatives aligned with SDG 3: (Weeks et al., 2023; </a:t>
          </a:r>
          <a:r>
            <a:rPr lang="en-GB" err="1"/>
            <a:t>Mikuła</a:t>
          </a:r>
          <a:r>
            <a:rPr lang="en-GB"/>
            <a:t> et al., 2024) Good Health and Well-being include:</a:t>
          </a:r>
          <a:endParaRPr lang="en-US"/>
        </a:p>
      </dgm:t>
    </dgm:pt>
    <dgm:pt modelId="{FD6E0D2C-A30F-4F19-8F73-8B3E59A820F8}" type="parTrans" cxnId="{7B7F3E6B-0B9C-4D1E-83EB-BE5FB16691CF}">
      <dgm:prSet/>
      <dgm:spPr/>
      <dgm:t>
        <a:bodyPr/>
        <a:lstStyle/>
        <a:p>
          <a:endParaRPr lang="en-US"/>
        </a:p>
      </dgm:t>
    </dgm:pt>
    <dgm:pt modelId="{5E64E94E-8AE9-47C9-B46B-70B3CA34C275}" type="sibTrans" cxnId="{7B7F3E6B-0B9C-4D1E-83EB-BE5FB16691CF}">
      <dgm:prSet/>
      <dgm:spPr/>
      <dgm:t>
        <a:bodyPr/>
        <a:lstStyle/>
        <a:p>
          <a:pPr>
            <a:lnSpc>
              <a:spcPct val="100000"/>
            </a:lnSpc>
          </a:pPr>
          <a:endParaRPr lang="en-US"/>
        </a:p>
      </dgm:t>
    </dgm:pt>
    <dgm:pt modelId="{26F947BC-F31E-41F3-ACF2-15BB36314EB2}">
      <dgm:prSet/>
      <dgm:spPr/>
      <dgm:t>
        <a:bodyPr/>
        <a:lstStyle/>
        <a:p>
          <a:pPr>
            <a:lnSpc>
              <a:spcPct val="100000"/>
            </a:lnSpc>
          </a:pPr>
          <a:r>
            <a:rPr lang="en-GB"/>
            <a:t>Change4Life (2009): Encourages healthy eating and activity; reached 400,000 families and in the first year over 1 million mothers claimed to have reported healthier habits.</a:t>
          </a:r>
          <a:endParaRPr lang="en-US"/>
        </a:p>
      </dgm:t>
    </dgm:pt>
    <dgm:pt modelId="{93807791-C8C2-4778-8EDB-F78728CF1BB3}" type="parTrans" cxnId="{48B36481-AC34-4034-8D8C-10E313990523}">
      <dgm:prSet/>
      <dgm:spPr/>
      <dgm:t>
        <a:bodyPr/>
        <a:lstStyle/>
        <a:p>
          <a:endParaRPr lang="en-US"/>
        </a:p>
      </dgm:t>
    </dgm:pt>
    <dgm:pt modelId="{AD210749-9071-44C5-95DA-B2C2E3380978}" type="sibTrans" cxnId="{48B36481-AC34-4034-8D8C-10E313990523}">
      <dgm:prSet/>
      <dgm:spPr/>
      <dgm:t>
        <a:bodyPr/>
        <a:lstStyle/>
        <a:p>
          <a:pPr>
            <a:lnSpc>
              <a:spcPct val="100000"/>
            </a:lnSpc>
          </a:pPr>
          <a:endParaRPr lang="en-US"/>
        </a:p>
      </dgm:t>
    </dgm:pt>
    <dgm:pt modelId="{D38C2B83-61C3-48BC-A4DC-004F37636E02}">
      <dgm:prSet/>
      <dgm:spPr/>
      <dgm:t>
        <a:bodyPr/>
        <a:lstStyle/>
        <a:p>
          <a:pPr>
            <a:lnSpc>
              <a:spcPct val="100000"/>
            </a:lnSpc>
          </a:pPr>
          <a:r>
            <a:rPr lang="en-GB"/>
            <a:t>Stoptober (2012): Supports smoking cessation; over 2.3 million participants, contributing to a drop in smoking rates from 20.2% (2011) to 12.9% (2022) (Public Health England, 2018).</a:t>
          </a:r>
          <a:endParaRPr lang="en-US"/>
        </a:p>
      </dgm:t>
    </dgm:pt>
    <dgm:pt modelId="{32649556-31DE-4B66-9B2B-0ADCDEA2C4CC}" type="parTrans" cxnId="{AE2F3540-006C-4228-9001-B4BDB3603AD1}">
      <dgm:prSet/>
      <dgm:spPr/>
      <dgm:t>
        <a:bodyPr/>
        <a:lstStyle/>
        <a:p>
          <a:endParaRPr lang="en-US"/>
        </a:p>
      </dgm:t>
    </dgm:pt>
    <dgm:pt modelId="{55BB1CF5-1BCD-4190-A80B-E4FA0E199BB9}" type="sibTrans" cxnId="{AE2F3540-006C-4228-9001-B4BDB3603AD1}">
      <dgm:prSet/>
      <dgm:spPr/>
      <dgm:t>
        <a:bodyPr/>
        <a:lstStyle/>
        <a:p>
          <a:pPr>
            <a:lnSpc>
              <a:spcPct val="100000"/>
            </a:lnSpc>
          </a:pPr>
          <a:endParaRPr lang="en-US"/>
        </a:p>
      </dgm:t>
    </dgm:pt>
    <dgm:pt modelId="{5E29FB81-EA11-4C47-9ED8-58A861CE9E6F}">
      <dgm:prSet/>
      <dgm:spPr/>
      <dgm:t>
        <a:bodyPr/>
        <a:lstStyle/>
        <a:p>
          <a:pPr>
            <a:lnSpc>
              <a:spcPct val="100000"/>
            </a:lnSpc>
          </a:pPr>
          <a:r>
            <a:rPr lang="en-GB"/>
            <a:t>Five Ways to Well-being: Promotes “connect, be active, take notice, keep learning, give,” improving life satisfaction by 7–10% (</a:t>
          </a:r>
          <a:r>
            <a:rPr lang="en-US"/>
            <a:t>Office for Health Improvement and Disparities, 2021)</a:t>
          </a:r>
        </a:p>
      </dgm:t>
    </dgm:pt>
    <dgm:pt modelId="{24DC3766-A4E2-4616-9716-46F4DA471AD8}" type="parTrans" cxnId="{98F0B714-D369-429F-AFA5-BB92F4A8D7D4}">
      <dgm:prSet/>
      <dgm:spPr/>
      <dgm:t>
        <a:bodyPr/>
        <a:lstStyle/>
        <a:p>
          <a:endParaRPr lang="en-US"/>
        </a:p>
      </dgm:t>
    </dgm:pt>
    <dgm:pt modelId="{2E663521-CCD0-45D1-8C81-BEA5AB463AE5}" type="sibTrans" cxnId="{98F0B714-D369-429F-AFA5-BB92F4A8D7D4}">
      <dgm:prSet/>
      <dgm:spPr/>
      <dgm:t>
        <a:bodyPr/>
        <a:lstStyle/>
        <a:p>
          <a:pPr>
            <a:lnSpc>
              <a:spcPct val="100000"/>
            </a:lnSpc>
          </a:pPr>
          <a:endParaRPr lang="en-US"/>
        </a:p>
      </dgm:t>
    </dgm:pt>
    <dgm:pt modelId="{07A521F8-EF4A-49E3-8565-4E06193D6CB5}">
      <dgm:prSet/>
      <dgm:spPr/>
      <dgm:t>
        <a:bodyPr/>
        <a:lstStyle/>
        <a:p>
          <a:pPr>
            <a:lnSpc>
              <a:spcPct val="100000"/>
            </a:lnSpc>
          </a:pPr>
          <a:r>
            <a:rPr lang="en-GB"/>
            <a:t>Challenges remain, including cost barriers, limited access to safe spaces, and inequities in rural and low-income areas. Expanding universal access and addressing social determinants are key to reducing these gaps.</a:t>
          </a:r>
          <a:endParaRPr lang="en-US"/>
        </a:p>
      </dgm:t>
    </dgm:pt>
    <dgm:pt modelId="{095FED65-3F10-419B-80A2-EB0B47C51AF0}" type="parTrans" cxnId="{054422D6-C4FA-4E84-AC40-7E97038711A0}">
      <dgm:prSet/>
      <dgm:spPr/>
      <dgm:t>
        <a:bodyPr/>
        <a:lstStyle/>
        <a:p>
          <a:endParaRPr lang="en-US"/>
        </a:p>
      </dgm:t>
    </dgm:pt>
    <dgm:pt modelId="{528EF5B9-608D-431D-A9D7-625D4E44712D}" type="sibTrans" cxnId="{054422D6-C4FA-4E84-AC40-7E97038711A0}">
      <dgm:prSet/>
      <dgm:spPr/>
      <dgm:t>
        <a:bodyPr/>
        <a:lstStyle/>
        <a:p>
          <a:endParaRPr lang="en-US"/>
        </a:p>
      </dgm:t>
    </dgm:pt>
    <dgm:pt modelId="{616E4978-C8BC-43E8-8B49-CAF0A5568A87}" type="pres">
      <dgm:prSet presAssocID="{350C8CD2-5BA4-44F7-8C92-EF06A770D9C1}" presName="root" presStyleCnt="0">
        <dgm:presLayoutVars>
          <dgm:dir/>
          <dgm:resizeHandles val="exact"/>
        </dgm:presLayoutVars>
      </dgm:prSet>
      <dgm:spPr/>
    </dgm:pt>
    <dgm:pt modelId="{DA287358-E1CE-43E4-8ED7-213256D28831}" type="pres">
      <dgm:prSet presAssocID="{350C8CD2-5BA4-44F7-8C92-EF06A770D9C1}" presName="container" presStyleCnt="0">
        <dgm:presLayoutVars>
          <dgm:dir/>
          <dgm:resizeHandles val="exact"/>
        </dgm:presLayoutVars>
      </dgm:prSet>
      <dgm:spPr/>
    </dgm:pt>
    <dgm:pt modelId="{36FEB1D6-6BC7-442C-AAB1-6B8068D99335}" type="pres">
      <dgm:prSet presAssocID="{3D4E71C5-4FF8-4137-96DA-D6A7792CDF0C}" presName="compNode" presStyleCnt="0"/>
      <dgm:spPr/>
    </dgm:pt>
    <dgm:pt modelId="{C32A9EA9-F9B6-4F28-AF2B-DFEFD20DBF78}" type="pres">
      <dgm:prSet presAssocID="{3D4E71C5-4FF8-4137-96DA-D6A7792CDF0C}" presName="iconBgRect" presStyleLbl="bgShp" presStyleIdx="0" presStyleCnt="5"/>
      <dgm:spPr/>
    </dgm:pt>
    <dgm:pt modelId="{E117126F-CCA3-4C71-8520-E05A797C53C7}" type="pres">
      <dgm:prSet presAssocID="{3D4E71C5-4FF8-4137-96DA-D6A7792CDF0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ruit Bowl"/>
        </a:ext>
      </dgm:extLst>
    </dgm:pt>
    <dgm:pt modelId="{74C4FC6B-B80F-4226-A7E5-45BAB17065FF}" type="pres">
      <dgm:prSet presAssocID="{3D4E71C5-4FF8-4137-96DA-D6A7792CDF0C}" presName="spaceRect" presStyleCnt="0"/>
      <dgm:spPr/>
    </dgm:pt>
    <dgm:pt modelId="{FBF15899-041F-488C-A06B-6886F56D5705}" type="pres">
      <dgm:prSet presAssocID="{3D4E71C5-4FF8-4137-96DA-D6A7792CDF0C}" presName="textRect" presStyleLbl="revTx" presStyleIdx="0" presStyleCnt="5">
        <dgm:presLayoutVars>
          <dgm:chMax val="1"/>
          <dgm:chPref val="1"/>
        </dgm:presLayoutVars>
      </dgm:prSet>
      <dgm:spPr/>
    </dgm:pt>
    <dgm:pt modelId="{15A1F7EF-0680-4DB9-924C-D37FAABCC3AF}" type="pres">
      <dgm:prSet presAssocID="{5E64E94E-8AE9-47C9-B46B-70B3CA34C275}" presName="sibTrans" presStyleLbl="sibTrans2D1" presStyleIdx="0" presStyleCnt="0"/>
      <dgm:spPr/>
    </dgm:pt>
    <dgm:pt modelId="{91BEF26C-ADC2-4EEB-86C0-1DB792F90BE8}" type="pres">
      <dgm:prSet presAssocID="{26F947BC-F31E-41F3-ACF2-15BB36314EB2}" presName="compNode" presStyleCnt="0"/>
      <dgm:spPr/>
    </dgm:pt>
    <dgm:pt modelId="{A7911FEC-3C17-48F2-91FE-027D01ABA92D}" type="pres">
      <dgm:prSet presAssocID="{26F947BC-F31E-41F3-ACF2-15BB36314EB2}" presName="iconBgRect" presStyleLbl="bgShp" presStyleIdx="1" presStyleCnt="5"/>
      <dgm:spPr/>
    </dgm:pt>
    <dgm:pt modelId="{12FAF7A7-2A4F-411B-BC3C-4624EBC2BF93}" type="pres">
      <dgm:prSet presAssocID="{26F947BC-F31E-41F3-ACF2-15BB36314EB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vocado"/>
        </a:ext>
      </dgm:extLst>
    </dgm:pt>
    <dgm:pt modelId="{E6ADB2F1-7AC8-4731-AB11-237D3B1B9A32}" type="pres">
      <dgm:prSet presAssocID="{26F947BC-F31E-41F3-ACF2-15BB36314EB2}" presName="spaceRect" presStyleCnt="0"/>
      <dgm:spPr/>
    </dgm:pt>
    <dgm:pt modelId="{FD329083-99A7-46C1-80F5-A52B1CC67B90}" type="pres">
      <dgm:prSet presAssocID="{26F947BC-F31E-41F3-ACF2-15BB36314EB2}" presName="textRect" presStyleLbl="revTx" presStyleIdx="1" presStyleCnt="5">
        <dgm:presLayoutVars>
          <dgm:chMax val="1"/>
          <dgm:chPref val="1"/>
        </dgm:presLayoutVars>
      </dgm:prSet>
      <dgm:spPr/>
    </dgm:pt>
    <dgm:pt modelId="{6475882D-C280-4687-AF07-CD6BCEE5DB2C}" type="pres">
      <dgm:prSet presAssocID="{AD210749-9071-44C5-95DA-B2C2E3380978}" presName="sibTrans" presStyleLbl="sibTrans2D1" presStyleIdx="0" presStyleCnt="0"/>
      <dgm:spPr/>
    </dgm:pt>
    <dgm:pt modelId="{378CA305-E7DA-4F31-A7FA-CD2F12005D72}" type="pres">
      <dgm:prSet presAssocID="{D38C2B83-61C3-48BC-A4DC-004F37636E02}" presName="compNode" presStyleCnt="0"/>
      <dgm:spPr/>
    </dgm:pt>
    <dgm:pt modelId="{B36A68BE-64ED-4C14-81A2-C4D59E0E2DAF}" type="pres">
      <dgm:prSet presAssocID="{D38C2B83-61C3-48BC-A4DC-004F37636E02}" presName="iconBgRect" presStyleLbl="bgShp" presStyleIdx="2" presStyleCnt="5"/>
      <dgm:spPr/>
    </dgm:pt>
    <dgm:pt modelId="{AC89D9A9-3C04-4CA6-86AA-3E711B60D3C3}" type="pres">
      <dgm:prSet presAssocID="{D38C2B83-61C3-48BC-A4DC-004F37636E0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oking"/>
        </a:ext>
      </dgm:extLst>
    </dgm:pt>
    <dgm:pt modelId="{59F40F51-40E4-41A4-9900-1D9A9C7CB8D4}" type="pres">
      <dgm:prSet presAssocID="{D38C2B83-61C3-48BC-A4DC-004F37636E02}" presName="spaceRect" presStyleCnt="0"/>
      <dgm:spPr/>
    </dgm:pt>
    <dgm:pt modelId="{86EC7427-FB6B-49D1-A12D-357838B14E0F}" type="pres">
      <dgm:prSet presAssocID="{D38C2B83-61C3-48BC-A4DC-004F37636E02}" presName="textRect" presStyleLbl="revTx" presStyleIdx="2" presStyleCnt="5">
        <dgm:presLayoutVars>
          <dgm:chMax val="1"/>
          <dgm:chPref val="1"/>
        </dgm:presLayoutVars>
      </dgm:prSet>
      <dgm:spPr/>
    </dgm:pt>
    <dgm:pt modelId="{A7AD32BA-19FA-4ED0-8F17-41C932C9C029}" type="pres">
      <dgm:prSet presAssocID="{55BB1CF5-1BCD-4190-A80B-E4FA0E199BB9}" presName="sibTrans" presStyleLbl="sibTrans2D1" presStyleIdx="0" presStyleCnt="0"/>
      <dgm:spPr/>
    </dgm:pt>
    <dgm:pt modelId="{3D2AC9A1-B2CA-4978-A83A-2DFD940042C4}" type="pres">
      <dgm:prSet presAssocID="{5E29FB81-EA11-4C47-9ED8-58A861CE9E6F}" presName="compNode" presStyleCnt="0"/>
      <dgm:spPr/>
    </dgm:pt>
    <dgm:pt modelId="{5D308DF7-C3AB-49B2-986A-17BDD2CC2EC2}" type="pres">
      <dgm:prSet presAssocID="{5E29FB81-EA11-4C47-9ED8-58A861CE9E6F}" presName="iconBgRect" presStyleLbl="bgShp" presStyleIdx="3" presStyleCnt="5"/>
      <dgm:spPr/>
    </dgm:pt>
    <dgm:pt modelId="{2D2891ED-58AD-4D65-82E7-5F1A273B68B4}" type="pres">
      <dgm:prSet presAssocID="{5E29FB81-EA11-4C47-9ED8-58A861CE9E6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5E451128-D64D-4B6C-84B9-294DF1243A70}" type="pres">
      <dgm:prSet presAssocID="{5E29FB81-EA11-4C47-9ED8-58A861CE9E6F}" presName="spaceRect" presStyleCnt="0"/>
      <dgm:spPr/>
    </dgm:pt>
    <dgm:pt modelId="{5C314D95-47DA-4C6D-AA26-6175F32DCE8A}" type="pres">
      <dgm:prSet presAssocID="{5E29FB81-EA11-4C47-9ED8-58A861CE9E6F}" presName="textRect" presStyleLbl="revTx" presStyleIdx="3" presStyleCnt="5">
        <dgm:presLayoutVars>
          <dgm:chMax val="1"/>
          <dgm:chPref val="1"/>
        </dgm:presLayoutVars>
      </dgm:prSet>
      <dgm:spPr/>
    </dgm:pt>
    <dgm:pt modelId="{EE2CFA6C-8838-4854-B84D-F7B15899EDAF}" type="pres">
      <dgm:prSet presAssocID="{2E663521-CCD0-45D1-8C81-BEA5AB463AE5}" presName="sibTrans" presStyleLbl="sibTrans2D1" presStyleIdx="0" presStyleCnt="0"/>
      <dgm:spPr/>
    </dgm:pt>
    <dgm:pt modelId="{5EE43349-EF72-42F1-B972-2AF97F8DDBE8}" type="pres">
      <dgm:prSet presAssocID="{07A521F8-EF4A-49E3-8565-4E06193D6CB5}" presName="compNode" presStyleCnt="0"/>
      <dgm:spPr/>
    </dgm:pt>
    <dgm:pt modelId="{6EC41BCF-C954-4D6F-866D-D4CC28CC3240}" type="pres">
      <dgm:prSet presAssocID="{07A521F8-EF4A-49E3-8565-4E06193D6CB5}" presName="iconBgRect" presStyleLbl="bgShp" presStyleIdx="4" presStyleCnt="5"/>
      <dgm:spPr/>
    </dgm:pt>
    <dgm:pt modelId="{5BD0636B-6918-4BFB-A16A-93B719046D24}" type="pres">
      <dgm:prSet presAssocID="{07A521F8-EF4A-49E3-8565-4E06193D6C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rm scene"/>
        </a:ext>
      </dgm:extLst>
    </dgm:pt>
    <dgm:pt modelId="{BFD8B4B3-AC77-44EF-9B55-3F355BAAF20A}" type="pres">
      <dgm:prSet presAssocID="{07A521F8-EF4A-49E3-8565-4E06193D6CB5}" presName="spaceRect" presStyleCnt="0"/>
      <dgm:spPr/>
    </dgm:pt>
    <dgm:pt modelId="{6B690D3D-0331-45BB-B1EE-0A503E4B6324}" type="pres">
      <dgm:prSet presAssocID="{07A521F8-EF4A-49E3-8565-4E06193D6CB5}" presName="textRect" presStyleLbl="revTx" presStyleIdx="4" presStyleCnt="5">
        <dgm:presLayoutVars>
          <dgm:chMax val="1"/>
          <dgm:chPref val="1"/>
        </dgm:presLayoutVars>
      </dgm:prSet>
      <dgm:spPr/>
    </dgm:pt>
  </dgm:ptLst>
  <dgm:cxnLst>
    <dgm:cxn modelId="{98F0B714-D369-429F-AFA5-BB92F4A8D7D4}" srcId="{350C8CD2-5BA4-44F7-8C92-EF06A770D9C1}" destId="{5E29FB81-EA11-4C47-9ED8-58A861CE9E6F}" srcOrd="3" destOrd="0" parTransId="{24DC3766-A4E2-4616-9716-46F4DA471AD8}" sibTransId="{2E663521-CCD0-45D1-8C81-BEA5AB463AE5}"/>
    <dgm:cxn modelId="{301D7D19-53AA-4013-B833-959179C30E93}" type="presOf" srcId="{55BB1CF5-1BCD-4190-A80B-E4FA0E199BB9}" destId="{A7AD32BA-19FA-4ED0-8F17-41C932C9C029}" srcOrd="0" destOrd="0" presId="urn:microsoft.com/office/officeart/2018/2/layout/IconCircleList"/>
    <dgm:cxn modelId="{8603651F-3E30-4E8D-8D68-FB7E478A8E56}" type="presOf" srcId="{5E64E94E-8AE9-47C9-B46B-70B3CA34C275}" destId="{15A1F7EF-0680-4DB9-924C-D37FAABCC3AF}" srcOrd="0" destOrd="0" presId="urn:microsoft.com/office/officeart/2018/2/layout/IconCircleList"/>
    <dgm:cxn modelId="{4AC22327-C207-4B29-970A-7B67E4206C59}" type="presOf" srcId="{3D4E71C5-4FF8-4137-96DA-D6A7792CDF0C}" destId="{FBF15899-041F-488C-A06B-6886F56D5705}" srcOrd="0" destOrd="0" presId="urn:microsoft.com/office/officeart/2018/2/layout/IconCircleList"/>
    <dgm:cxn modelId="{10D9F52C-331D-4EE7-A382-52CB2A96FB32}" type="presOf" srcId="{26F947BC-F31E-41F3-ACF2-15BB36314EB2}" destId="{FD329083-99A7-46C1-80F5-A52B1CC67B90}" srcOrd="0" destOrd="0" presId="urn:microsoft.com/office/officeart/2018/2/layout/IconCircleList"/>
    <dgm:cxn modelId="{7EB4F53F-3B59-4B0F-98B7-7EE1456A24FA}" type="presOf" srcId="{350C8CD2-5BA4-44F7-8C92-EF06A770D9C1}" destId="{616E4978-C8BC-43E8-8B49-CAF0A5568A87}" srcOrd="0" destOrd="0" presId="urn:microsoft.com/office/officeart/2018/2/layout/IconCircleList"/>
    <dgm:cxn modelId="{AE2F3540-006C-4228-9001-B4BDB3603AD1}" srcId="{350C8CD2-5BA4-44F7-8C92-EF06A770D9C1}" destId="{D38C2B83-61C3-48BC-A4DC-004F37636E02}" srcOrd="2" destOrd="0" parTransId="{32649556-31DE-4B66-9B2B-0ADCDEA2C4CC}" sibTransId="{55BB1CF5-1BCD-4190-A80B-E4FA0E199BB9}"/>
    <dgm:cxn modelId="{CF532D67-7696-4E44-8359-94802BF8B1E1}" type="presOf" srcId="{AD210749-9071-44C5-95DA-B2C2E3380978}" destId="{6475882D-C280-4687-AF07-CD6BCEE5DB2C}" srcOrd="0" destOrd="0" presId="urn:microsoft.com/office/officeart/2018/2/layout/IconCircleList"/>
    <dgm:cxn modelId="{7B7F3E6B-0B9C-4D1E-83EB-BE5FB16691CF}" srcId="{350C8CD2-5BA4-44F7-8C92-EF06A770D9C1}" destId="{3D4E71C5-4FF8-4137-96DA-D6A7792CDF0C}" srcOrd="0" destOrd="0" parTransId="{FD6E0D2C-A30F-4F19-8F73-8B3E59A820F8}" sibTransId="{5E64E94E-8AE9-47C9-B46B-70B3CA34C275}"/>
    <dgm:cxn modelId="{48B36481-AC34-4034-8D8C-10E313990523}" srcId="{350C8CD2-5BA4-44F7-8C92-EF06A770D9C1}" destId="{26F947BC-F31E-41F3-ACF2-15BB36314EB2}" srcOrd="1" destOrd="0" parTransId="{93807791-C8C2-4778-8EDB-F78728CF1BB3}" sibTransId="{AD210749-9071-44C5-95DA-B2C2E3380978}"/>
    <dgm:cxn modelId="{71E74ED2-BF59-40A1-BD79-32412AF527AE}" type="presOf" srcId="{07A521F8-EF4A-49E3-8565-4E06193D6CB5}" destId="{6B690D3D-0331-45BB-B1EE-0A503E4B6324}" srcOrd="0" destOrd="0" presId="urn:microsoft.com/office/officeart/2018/2/layout/IconCircleList"/>
    <dgm:cxn modelId="{054422D6-C4FA-4E84-AC40-7E97038711A0}" srcId="{350C8CD2-5BA4-44F7-8C92-EF06A770D9C1}" destId="{07A521F8-EF4A-49E3-8565-4E06193D6CB5}" srcOrd="4" destOrd="0" parTransId="{095FED65-3F10-419B-80A2-EB0B47C51AF0}" sibTransId="{528EF5B9-608D-431D-A9D7-625D4E44712D}"/>
    <dgm:cxn modelId="{BE27D8E2-0EA0-45C3-BE50-399FD96D8FDA}" type="presOf" srcId="{2E663521-CCD0-45D1-8C81-BEA5AB463AE5}" destId="{EE2CFA6C-8838-4854-B84D-F7B15899EDAF}" srcOrd="0" destOrd="0" presId="urn:microsoft.com/office/officeart/2018/2/layout/IconCircleList"/>
    <dgm:cxn modelId="{D1DC2AE5-C0C3-44D5-B98B-C901D621A671}" type="presOf" srcId="{D38C2B83-61C3-48BC-A4DC-004F37636E02}" destId="{86EC7427-FB6B-49D1-A12D-357838B14E0F}" srcOrd="0" destOrd="0" presId="urn:microsoft.com/office/officeart/2018/2/layout/IconCircleList"/>
    <dgm:cxn modelId="{2AC20BF0-8FE3-444F-BD25-C407A710B466}" type="presOf" srcId="{5E29FB81-EA11-4C47-9ED8-58A861CE9E6F}" destId="{5C314D95-47DA-4C6D-AA26-6175F32DCE8A}" srcOrd="0" destOrd="0" presId="urn:microsoft.com/office/officeart/2018/2/layout/IconCircleList"/>
    <dgm:cxn modelId="{C1AC7472-0AD8-4D66-BF33-9B0C57E71457}" type="presParOf" srcId="{616E4978-C8BC-43E8-8B49-CAF0A5568A87}" destId="{DA287358-E1CE-43E4-8ED7-213256D28831}" srcOrd="0" destOrd="0" presId="urn:microsoft.com/office/officeart/2018/2/layout/IconCircleList"/>
    <dgm:cxn modelId="{AAA98F02-F75F-4B75-9B5B-342D5B428687}" type="presParOf" srcId="{DA287358-E1CE-43E4-8ED7-213256D28831}" destId="{36FEB1D6-6BC7-442C-AAB1-6B8068D99335}" srcOrd="0" destOrd="0" presId="urn:microsoft.com/office/officeart/2018/2/layout/IconCircleList"/>
    <dgm:cxn modelId="{3404E0DB-67EB-4423-9BA5-1E3AF9C1DB78}" type="presParOf" srcId="{36FEB1D6-6BC7-442C-AAB1-6B8068D99335}" destId="{C32A9EA9-F9B6-4F28-AF2B-DFEFD20DBF78}" srcOrd="0" destOrd="0" presId="urn:microsoft.com/office/officeart/2018/2/layout/IconCircleList"/>
    <dgm:cxn modelId="{D0718D5E-0123-41ED-A4FF-6D62A71B1B5A}" type="presParOf" srcId="{36FEB1D6-6BC7-442C-AAB1-6B8068D99335}" destId="{E117126F-CCA3-4C71-8520-E05A797C53C7}" srcOrd="1" destOrd="0" presId="urn:microsoft.com/office/officeart/2018/2/layout/IconCircleList"/>
    <dgm:cxn modelId="{0B0B73FC-9CF8-42E7-B430-E901E44DA4BD}" type="presParOf" srcId="{36FEB1D6-6BC7-442C-AAB1-6B8068D99335}" destId="{74C4FC6B-B80F-4226-A7E5-45BAB17065FF}" srcOrd="2" destOrd="0" presId="urn:microsoft.com/office/officeart/2018/2/layout/IconCircleList"/>
    <dgm:cxn modelId="{77DCE13E-AA5C-45DC-85EF-4D231DEE6D25}" type="presParOf" srcId="{36FEB1D6-6BC7-442C-AAB1-6B8068D99335}" destId="{FBF15899-041F-488C-A06B-6886F56D5705}" srcOrd="3" destOrd="0" presId="urn:microsoft.com/office/officeart/2018/2/layout/IconCircleList"/>
    <dgm:cxn modelId="{91C88DB5-9FE7-40B0-A1D3-472887AB9DD6}" type="presParOf" srcId="{DA287358-E1CE-43E4-8ED7-213256D28831}" destId="{15A1F7EF-0680-4DB9-924C-D37FAABCC3AF}" srcOrd="1" destOrd="0" presId="urn:microsoft.com/office/officeart/2018/2/layout/IconCircleList"/>
    <dgm:cxn modelId="{31F80868-337E-4786-99D2-22215386EE8A}" type="presParOf" srcId="{DA287358-E1CE-43E4-8ED7-213256D28831}" destId="{91BEF26C-ADC2-4EEB-86C0-1DB792F90BE8}" srcOrd="2" destOrd="0" presId="urn:microsoft.com/office/officeart/2018/2/layout/IconCircleList"/>
    <dgm:cxn modelId="{7247812F-3954-4D69-8CC7-2D5589030606}" type="presParOf" srcId="{91BEF26C-ADC2-4EEB-86C0-1DB792F90BE8}" destId="{A7911FEC-3C17-48F2-91FE-027D01ABA92D}" srcOrd="0" destOrd="0" presId="urn:microsoft.com/office/officeart/2018/2/layout/IconCircleList"/>
    <dgm:cxn modelId="{EAD664E0-AB20-4B7C-AC04-F2534EB8E1F2}" type="presParOf" srcId="{91BEF26C-ADC2-4EEB-86C0-1DB792F90BE8}" destId="{12FAF7A7-2A4F-411B-BC3C-4624EBC2BF93}" srcOrd="1" destOrd="0" presId="urn:microsoft.com/office/officeart/2018/2/layout/IconCircleList"/>
    <dgm:cxn modelId="{69A9D650-99D2-4D86-9B5C-9E78D9455596}" type="presParOf" srcId="{91BEF26C-ADC2-4EEB-86C0-1DB792F90BE8}" destId="{E6ADB2F1-7AC8-4731-AB11-237D3B1B9A32}" srcOrd="2" destOrd="0" presId="urn:microsoft.com/office/officeart/2018/2/layout/IconCircleList"/>
    <dgm:cxn modelId="{654DF862-0E37-4C94-9F8A-F7172FF80F92}" type="presParOf" srcId="{91BEF26C-ADC2-4EEB-86C0-1DB792F90BE8}" destId="{FD329083-99A7-46C1-80F5-A52B1CC67B90}" srcOrd="3" destOrd="0" presId="urn:microsoft.com/office/officeart/2018/2/layout/IconCircleList"/>
    <dgm:cxn modelId="{0E10F982-6D19-4C7E-BFAC-E8A6C2ADB9E7}" type="presParOf" srcId="{DA287358-E1CE-43E4-8ED7-213256D28831}" destId="{6475882D-C280-4687-AF07-CD6BCEE5DB2C}" srcOrd="3" destOrd="0" presId="urn:microsoft.com/office/officeart/2018/2/layout/IconCircleList"/>
    <dgm:cxn modelId="{B99355BC-1572-41A7-9E0D-E4452A9EDF63}" type="presParOf" srcId="{DA287358-E1CE-43E4-8ED7-213256D28831}" destId="{378CA305-E7DA-4F31-A7FA-CD2F12005D72}" srcOrd="4" destOrd="0" presId="urn:microsoft.com/office/officeart/2018/2/layout/IconCircleList"/>
    <dgm:cxn modelId="{B0AE9110-41E6-41A5-B892-F5382D0DD585}" type="presParOf" srcId="{378CA305-E7DA-4F31-A7FA-CD2F12005D72}" destId="{B36A68BE-64ED-4C14-81A2-C4D59E0E2DAF}" srcOrd="0" destOrd="0" presId="urn:microsoft.com/office/officeart/2018/2/layout/IconCircleList"/>
    <dgm:cxn modelId="{C8338543-82C3-471D-899C-504707D653A7}" type="presParOf" srcId="{378CA305-E7DA-4F31-A7FA-CD2F12005D72}" destId="{AC89D9A9-3C04-4CA6-86AA-3E711B60D3C3}" srcOrd="1" destOrd="0" presId="urn:microsoft.com/office/officeart/2018/2/layout/IconCircleList"/>
    <dgm:cxn modelId="{6E90B72C-929A-458E-9C00-4C4FE4664940}" type="presParOf" srcId="{378CA305-E7DA-4F31-A7FA-CD2F12005D72}" destId="{59F40F51-40E4-41A4-9900-1D9A9C7CB8D4}" srcOrd="2" destOrd="0" presId="urn:microsoft.com/office/officeart/2018/2/layout/IconCircleList"/>
    <dgm:cxn modelId="{1DEE5C96-FFA9-4813-B81E-E8BD4360ED5E}" type="presParOf" srcId="{378CA305-E7DA-4F31-A7FA-CD2F12005D72}" destId="{86EC7427-FB6B-49D1-A12D-357838B14E0F}" srcOrd="3" destOrd="0" presId="urn:microsoft.com/office/officeart/2018/2/layout/IconCircleList"/>
    <dgm:cxn modelId="{8675C0B1-EEF7-44FE-80C0-763CC3E43CFF}" type="presParOf" srcId="{DA287358-E1CE-43E4-8ED7-213256D28831}" destId="{A7AD32BA-19FA-4ED0-8F17-41C932C9C029}" srcOrd="5" destOrd="0" presId="urn:microsoft.com/office/officeart/2018/2/layout/IconCircleList"/>
    <dgm:cxn modelId="{362A42F9-F97E-4F54-B3C6-D7DDCF3A9981}" type="presParOf" srcId="{DA287358-E1CE-43E4-8ED7-213256D28831}" destId="{3D2AC9A1-B2CA-4978-A83A-2DFD940042C4}" srcOrd="6" destOrd="0" presId="urn:microsoft.com/office/officeart/2018/2/layout/IconCircleList"/>
    <dgm:cxn modelId="{B0C6B522-4967-4EBB-94D0-05F5606AEA9D}" type="presParOf" srcId="{3D2AC9A1-B2CA-4978-A83A-2DFD940042C4}" destId="{5D308DF7-C3AB-49B2-986A-17BDD2CC2EC2}" srcOrd="0" destOrd="0" presId="urn:microsoft.com/office/officeart/2018/2/layout/IconCircleList"/>
    <dgm:cxn modelId="{D9A7B3EF-643E-491A-AEC7-74E603B55960}" type="presParOf" srcId="{3D2AC9A1-B2CA-4978-A83A-2DFD940042C4}" destId="{2D2891ED-58AD-4D65-82E7-5F1A273B68B4}" srcOrd="1" destOrd="0" presId="urn:microsoft.com/office/officeart/2018/2/layout/IconCircleList"/>
    <dgm:cxn modelId="{99589F05-2463-4F5B-97B6-3876FCEF922A}" type="presParOf" srcId="{3D2AC9A1-B2CA-4978-A83A-2DFD940042C4}" destId="{5E451128-D64D-4B6C-84B9-294DF1243A70}" srcOrd="2" destOrd="0" presId="urn:microsoft.com/office/officeart/2018/2/layout/IconCircleList"/>
    <dgm:cxn modelId="{06417F2E-9D6F-46A4-A960-7F42178C17AC}" type="presParOf" srcId="{3D2AC9A1-B2CA-4978-A83A-2DFD940042C4}" destId="{5C314D95-47DA-4C6D-AA26-6175F32DCE8A}" srcOrd="3" destOrd="0" presId="urn:microsoft.com/office/officeart/2018/2/layout/IconCircleList"/>
    <dgm:cxn modelId="{7D17B90D-D352-4267-BAB1-DDEB23BF3447}" type="presParOf" srcId="{DA287358-E1CE-43E4-8ED7-213256D28831}" destId="{EE2CFA6C-8838-4854-B84D-F7B15899EDAF}" srcOrd="7" destOrd="0" presId="urn:microsoft.com/office/officeart/2018/2/layout/IconCircleList"/>
    <dgm:cxn modelId="{A44D080F-8CDD-4572-B57A-731D42B27A1A}" type="presParOf" srcId="{DA287358-E1CE-43E4-8ED7-213256D28831}" destId="{5EE43349-EF72-42F1-B972-2AF97F8DDBE8}" srcOrd="8" destOrd="0" presId="urn:microsoft.com/office/officeart/2018/2/layout/IconCircleList"/>
    <dgm:cxn modelId="{07B9AFDD-7F8F-49B3-AEA2-D5FC069F7448}" type="presParOf" srcId="{5EE43349-EF72-42F1-B972-2AF97F8DDBE8}" destId="{6EC41BCF-C954-4D6F-866D-D4CC28CC3240}" srcOrd="0" destOrd="0" presId="urn:microsoft.com/office/officeart/2018/2/layout/IconCircleList"/>
    <dgm:cxn modelId="{D838217A-D415-42F1-8EE1-8A4D4605143B}" type="presParOf" srcId="{5EE43349-EF72-42F1-B972-2AF97F8DDBE8}" destId="{5BD0636B-6918-4BFB-A16A-93B719046D24}" srcOrd="1" destOrd="0" presId="urn:microsoft.com/office/officeart/2018/2/layout/IconCircleList"/>
    <dgm:cxn modelId="{97B958A1-D8EA-4B35-8265-6BC97B8A6AE4}" type="presParOf" srcId="{5EE43349-EF72-42F1-B972-2AF97F8DDBE8}" destId="{BFD8B4B3-AC77-44EF-9B55-3F355BAAF20A}" srcOrd="2" destOrd="0" presId="urn:microsoft.com/office/officeart/2018/2/layout/IconCircleList"/>
    <dgm:cxn modelId="{3DA0A745-BCF2-4E10-81C3-A0FCC63391C3}" type="presParOf" srcId="{5EE43349-EF72-42F1-B972-2AF97F8DDBE8}" destId="{6B690D3D-0331-45BB-B1EE-0A503E4B632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49A19D1-462D-42CD-A989-5CEAEA473E74}"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2CBB7760-7E1B-47D9-992C-3C4752062006}">
      <dgm:prSet/>
      <dgm:spPr/>
      <dgm:t>
        <a:bodyPr/>
        <a:lstStyle/>
        <a:p>
          <a:r>
            <a:rPr lang="en-GB"/>
            <a:t>Achieving sustainable healthcare requires equity and universal access (NHS Confederation, 2014); </a:t>
          </a:r>
          <a:r>
            <a:rPr lang="en-GB" err="1"/>
            <a:t>Lakioti</a:t>
          </a:r>
          <a:r>
            <a:rPr lang="en-GB"/>
            <a:t> </a:t>
          </a:r>
          <a:r>
            <a:rPr lang="en-GB" i="1"/>
            <a:t>et al</a:t>
          </a:r>
          <a:r>
            <a:rPr lang="en-GB"/>
            <a:t>., 2025). Social factors like income, housing, and education continue to drive health disparities (Marmot, 2010).</a:t>
          </a:r>
          <a:endParaRPr lang="en-US"/>
        </a:p>
      </dgm:t>
    </dgm:pt>
    <dgm:pt modelId="{980A9763-F393-4F6E-AC1F-D80D22589A8D}" type="parTrans" cxnId="{14A3F9A6-476D-4547-80F1-716BF69F1413}">
      <dgm:prSet/>
      <dgm:spPr/>
      <dgm:t>
        <a:bodyPr/>
        <a:lstStyle/>
        <a:p>
          <a:endParaRPr lang="en-US"/>
        </a:p>
      </dgm:t>
    </dgm:pt>
    <dgm:pt modelId="{7F99C8C6-9B67-4FD2-9A4E-502518CBA22B}" type="sibTrans" cxnId="{14A3F9A6-476D-4547-80F1-716BF69F1413}">
      <dgm:prSet/>
      <dgm:spPr/>
      <dgm:t>
        <a:bodyPr/>
        <a:lstStyle/>
        <a:p>
          <a:endParaRPr lang="en-US"/>
        </a:p>
      </dgm:t>
    </dgm:pt>
    <dgm:pt modelId="{B0B756F3-BAC4-4220-A964-B774CAD322A4}">
      <dgm:prSet/>
      <dgm:spPr/>
      <dgm:t>
        <a:bodyPr/>
        <a:lstStyle/>
        <a:p>
          <a:r>
            <a:rPr lang="en-GB"/>
            <a:t>Key frameworks and initiatives:</a:t>
          </a:r>
          <a:endParaRPr lang="en-US"/>
        </a:p>
      </dgm:t>
    </dgm:pt>
    <dgm:pt modelId="{A9B9B4C2-F5C5-47DB-AFF5-A5697B709978}" type="parTrans" cxnId="{9E3FF21A-E534-4176-97D7-26AF29511102}">
      <dgm:prSet/>
      <dgm:spPr/>
      <dgm:t>
        <a:bodyPr/>
        <a:lstStyle/>
        <a:p>
          <a:endParaRPr lang="en-US"/>
        </a:p>
      </dgm:t>
    </dgm:pt>
    <dgm:pt modelId="{FB5C82D8-AEA1-4046-BC53-0A20CA21F5F8}" type="sibTrans" cxnId="{9E3FF21A-E534-4176-97D7-26AF29511102}">
      <dgm:prSet/>
      <dgm:spPr/>
      <dgm:t>
        <a:bodyPr/>
        <a:lstStyle/>
        <a:p>
          <a:endParaRPr lang="en-US"/>
        </a:p>
      </dgm:t>
    </dgm:pt>
    <dgm:pt modelId="{95582BBE-5AC7-41E0-99DB-3643512B15A2}">
      <dgm:prSet/>
      <dgm:spPr/>
      <dgm:t>
        <a:bodyPr/>
        <a:lstStyle/>
        <a:p>
          <a:r>
            <a:rPr lang="en-GB"/>
            <a:t>Health and Social Care Act (2012): Legal duty to reduce inequalities (UK Parliament 2012; </a:t>
          </a:r>
          <a:r>
            <a:rPr lang="nl-NL"/>
            <a:t>de Leeuw </a:t>
          </a:r>
          <a:r>
            <a:rPr lang="nl-NL" i="1"/>
            <a:t>E et al</a:t>
          </a:r>
          <a:r>
            <a:rPr lang="nl-NL"/>
            <a:t>., 2014).</a:t>
          </a:r>
          <a:endParaRPr lang="en-GB"/>
        </a:p>
      </dgm:t>
    </dgm:pt>
    <dgm:pt modelId="{7AF8FAB5-4913-4CCC-9F41-DA7B3F39F110}" type="parTrans" cxnId="{EAF71E8A-EEBC-48F1-A263-0421D8B4FD14}">
      <dgm:prSet/>
      <dgm:spPr/>
      <dgm:t>
        <a:bodyPr/>
        <a:lstStyle/>
        <a:p>
          <a:endParaRPr lang="en-US"/>
        </a:p>
      </dgm:t>
    </dgm:pt>
    <dgm:pt modelId="{DA9CFE40-AD44-4090-89A0-F7038F80811D}" type="sibTrans" cxnId="{EAF71E8A-EEBC-48F1-A263-0421D8B4FD14}">
      <dgm:prSet/>
      <dgm:spPr/>
      <dgm:t>
        <a:bodyPr/>
        <a:lstStyle/>
        <a:p>
          <a:endParaRPr lang="en-US"/>
        </a:p>
      </dgm:t>
    </dgm:pt>
    <dgm:pt modelId="{C222236C-44DB-4D20-828B-53F7C0DB9448}">
      <dgm:prSet/>
      <dgm:spPr/>
      <dgm:t>
        <a:bodyPr/>
        <a:lstStyle/>
        <a:p>
          <a:r>
            <a:rPr lang="en-GB"/>
            <a:t>Core20PLUS5: Targets the most deprived 20% and key inequality areas—maternity, mental illness, respiratory disease, cancer diagnosis, and hypertension (NHS England, 2021) .</a:t>
          </a:r>
          <a:endParaRPr lang="en-US"/>
        </a:p>
      </dgm:t>
    </dgm:pt>
    <dgm:pt modelId="{2B6B20A4-B785-4D43-8187-D7070DAFDA95}" type="parTrans" cxnId="{22028AE0-8029-4081-8410-2109732B4D38}">
      <dgm:prSet/>
      <dgm:spPr/>
      <dgm:t>
        <a:bodyPr/>
        <a:lstStyle/>
        <a:p>
          <a:endParaRPr lang="en-US"/>
        </a:p>
      </dgm:t>
    </dgm:pt>
    <dgm:pt modelId="{5622593F-32EE-4C0A-82C5-4B87114E4B5B}" type="sibTrans" cxnId="{22028AE0-8029-4081-8410-2109732B4D38}">
      <dgm:prSet/>
      <dgm:spPr/>
      <dgm:t>
        <a:bodyPr/>
        <a:lstStyle/>
        <a:p>
          <a:endParaRPr lang="en-US"/>
        </a:p>
      </dgm:t>
    </dgm:pt>
    <dgm:pt modelId="{B4000DEA-1595-474F-81A6-ACF99E8CBE66}">
      <dgm:prSet/>
      <dgm:spPr/>
      <dgm:t>
        <a:bodyPr/>
        <a:lstStyle/>
        <a:p>
          <a:r>
            <a:rPr lang="en-GB"/>
            <a:t>Digital Inclusion Strategies: Expand community hubs and telehealth access for rural and low-income groups.</a:t>
          </a:r>
          <a:endParaRPr lang="en-US"/>
        </a:p>
      </dgm:t>
    </dgm:pt>
    <dgm:pt modelId="{94FEEEF7-AA5D-46B9-A533-018ED4D0C4C5}" type="parTrans" cxnId="{3E750233-DC35-4913-AC8F-F23EEC7D4F47}">
      <dgm:prSet/>
      <dgm:spPr/>
      <dgm:t>
        <a:bodyPr/>
        <a:lstStyle/>
        <a:p>
          <a:endParaRPr lang="en-US"/>
        </a:p>
      </dgm:t>
    </dgm:pt>
    <dgm:pt modelId="{12A0C4C3-EED9-465B-BB76-7F9610BFC294}" type="sibTrans" cxnId="{3E750233-DC35-4913-AC8F-F23EEC7D4F47}">
      <dgm:prSet/>
      <dgm:spPr/>
      <dgm:t>
        <a:bodyPr/>
        <a:lstStyle/>
        <a:p>
          <a:endParaRPr lang="en-US"/>
        </a:p>
      </dgm:t>
    </dgm:pt>
    <dgm:pt modelId="{4967F122-CF9C-41FD-8F5D-2290784982F9}">
      <dgm:prSet/>
      <dgm:spPr/>
      <dgm:t>
        <a:bodyPr/>
        <a:lstStyle/>
        <a:p>
          <a:r>
            <a:rPr lang="en-GB"/>
            <a:t>Local Initiatives (e.g., Healthy Cities, ICSs): Tailor services to community needs and empower residents’ participation in health planning.</a:t>
          </a:r>
          <a:endParaRPr lang="en-US"/>
        </a:p>
      </dgm:t>
    </dgm:pt>
    <dgm:pt modelId="{B9AF00AC-BFD3-4136-B89A-E1559D6A1626}" type="parTrans" cxnId="{FE72395A-F95C-4346-BB36-AC95495EC23E}">
      <dgm:prSet/>
      <dgm:spPr/>
      <dgm:t>
        <a:bodyPr/>
        <a:lstStyle/>
        <a:p>
          <a:endParaRPr lang="en-US"/>
        </a:p>
      </dgm:t>
    </dgm:pt>
    <dgm:pt modelId="{423FC64B-946F-4932-B0CC-C214054C3E31}" type="sibTrans" cxnId="{FE72395A-F95C-4346-BB36-AC95495EC23E}">
      <dgm:prSet/>
      <dgm:spPr/>
      <dgm:t>
        <a:bodyPr/>
        <a:lstStyle/>
        <a:p>
          <a:endParaRPr lang="en-US"/>
        </a:p>
      </dgm:t>
    </dgm:pt>
    <dgm:pt modelId="{66B83973-9432-4CF4-92DC-3DCAC463D09C}">
      <dgm:prSet/>
      <dgm:spPr/>
      <dgm:t>
        <a:bodyPr/>
        <a:lstStyle/>
        <a:p>
          <a:r>
            <a:rPr lang="en-GB"/>
            <a:t>Together, these efforts advance a more inclusive, equitable, and sustainable healthcare system and reducing health inequality (de Leeuw </a:t>
          </a:r>
          <a:r>
            <a:rPr lang="en-GB" i="1"/>
            <a:t>et al.</a:t>
          </a:r>
          <a:r>
            <a:rPr lang="en-GB"/>
            <a:t>, 2014)</a:t>
          </a:r>
          <a:endParaRPr lang="en-US"/>
        </a:p>
      </dgm:t>
    </dgm:pt>
    <dgm:pt modelId="{92AD50BE-5555-4568-89C9-66792CE19507}" type="parTrans" cxnId="{9D0502D3-DBE3-41F1-8158-17D1709BBBCC}">
      <dgm:prSet/>
      <dgm:spPr/>
      <dgm:t>
        <a:bodyPr/>
        <a:lstStyle/>
        <a:p>
          <a:endParaRPr lang="en-US"/>
        </a:p>
      </dgm:t>
    </dgm:pt>
    <dgm:pt modelId="{F55F57A5-1836-42B3-AF73-0A02A1040DDD}" type="sibTrans" cxnId="{9D0502D3-DBE3-41F1-8158-17D1709BBBCC}">
      <dgm:prSet/>
      <dgm:spPr/>
      <dgm:t>
        <a:bodyPr/>
        <a:lstStyle/>
        <a:p>
          <a:endParaRPr lang="en-US"/>
        </a:p>
      </dgm:t>
    </dgm:pt>
    <dgm:pt modelId="{1C83C382-11EE-4140-8489-8BDEC3EDF8DE}" type="pres">
      <dgm:prSet presAssocID="{649A19D1-462D-42CD-A989-5CEAEA473E74}" presName="vert0" presStyleCnt="0">
        <dgm:presLayoutVars>
          <dgm:dir/>
          <dgm:animOne val="branch"/>
          <dgm:animLvl val="lvl"/>
        </dgm:presLayoutVars>
      </dgm:prSet>
      <dgm:spPr/>
    </dgm:pt>
    <dgm:pt modelId="{D33E5FD4-E48F-4615-9E82-268282FDC620}" type="pres">
      <dgm:prSet presAssocID="{2CBB7760-7E1B-47D9-992C-3C4752062006}" presName="thickLine" presStyleLbl="alignNode1" presStyleIdx="0" presStyleCnt="7"/>
      <dgm:spPr/>
    </dgm:pt>
    <dgm:pt modelId="{878B22D5-D312-4B05-AFC1-21349C14FA79}" type="pres">
      <dgm:prSet presAssocID="{2CBB7760-7E1B-47D9-992C-3C4752062006}" presName="horz1" presStyleCnt="0"/>
      <dgm:spPr/>
    </dgm:pt>
    <dgm:pt modelId="{EC1978CC-AA47-459A-839E-80D93E3154B0}" type="pres">
      <dgm:prSet presAssocID="{2CBB7760-7E1B-47D9-992C-3C4752062006}" presName="tx1" presStyleLbl="revTx" presStyleIdx="0" presStyleCnt="7"/>
      <dgm:spPr/>
    </dgm:pt>
    <dgm:pt modelId="{1A4144B1-4E2E-4CE9-BD0B-4DAEB976B9AE}" type="pres">
      <dgm:prSet presAssocID="{2CBB7760-7E1B-47D9-992C-3C4752062006}" presName="vert1" presStyleCnt="0"/>
      <dgm:spPr/>
    </dgm:pt>
    <dgm:pt modelId="{F10195A6-A710-455B-88A0-F9E4CB23F748}" type="pres">
      <dgm:prSet presAssocID="{B0B756F3-BAC4-4220-A964-B774CAD322A4}" presName="thickLine" presStyleLbl="alignNode1" presStyleIdx="1" presStyleCnt="7"/>
      <dgm:spPr/>
    </dgm:pt>
    <dgm:pt modelId="{6112BBF7-0B8B-4F20-81A0-41C3FB2E2E43}" type="pres">
      <dgm:prSet presAssocID="{B0B756F3-BAC4-4220-A964-B774CAD322A4}" presName="horz1" presStyleCnt="0"/>
      <dgm:spPr/>
    </dgm:pt>
    <dgm:pt modelId="{282F0892-6ECF-4ECC-8E68-704CF684E2FC}" type="pres">
      <dgm:prSet presAssocID="{B0B756F3-BAC4-4220-A964-B774CAD322A4}" presName="tx1" presStyleLbl="revTx" presStyleIdx="1" presStyleCnt="7"/>
      <dgm:spPr/>
    </dgm:pt>
    <dgm:pt modelId="{3A8CB19C-78AA-47F2-A531-75E99CF385DF}" type="pres">
      <dgm:prSet presAssocID="{B0B756F3-BAC4-4220-A964-B774CAD322A4}" presName="vert1" presStyleCnt="0"/>
      <dgm:spPr/>
    </dgm:pt>
    <dgm:pt modelId="{0F6E954D-94E9-4804-8121-B15FED9F7FA7}" type="pres">
      <dgm:prSet presAssocID="{95582BBE-5AC7-41E0-99DB-3643512B15A2}" presName="thickLine" presStyleLbl="alignNode1" presStyleIdx="2" presStyleCnt="7"/>
      <dgm:spPr/>
    </dgm:pt>
    <dgm:pt modelId="{23B94FCE-7527-4C0C-9E6C-666171339C67}" type="pres">
      <dgm:prSet presAssocID="{95582BBE-5AC7-41E0-99DB-3643512B15A2}" presName="horz1" presStyleCnt="0"/>
      <dgm:spPr/>
    </dgm:pt>
    <dgm:pt modelId="{110E7700-43B6-48D9-9B01-C6592AE3A84E}" type="pres">
      <dgm:prSet presAssocID="{95582BBE-5AC7-41E0-99DB-3643512B15A2}" presName="tx1" presStyleLbl="revTx" presStyleIdx="2" presStyleCnt="7"/>
      <dgm:spPr/>
    </dgm:pt>
    <dgm:pt modelId="{6D50D50C-48F1-42E9-A030-67D0ED91EB76}" type="pres">
      <dgm:prSet presAssocID="{95582BBE-5AC7-41E0-99DB-3643512B15A2}" presName="vert1" presStyleCnt="0"/>
      <dgm:spPr/>
    </dgm:pt>
    <dgm:pt modelId="{FB02A544-4C99-4659-B279-72D00C2CC52F}" type="pres">
      <dgm:prSet presAssocID="{C222236C-44DB-4D20-828B-53F7C0DB9448}" presName="thickLine" presStyleLbl="alignNode1" presStyleIdx="3" presStyleCnt="7"/>
      <dgm:spPr/>
    </dgm:pt>
    <dgm:pt modelId="{5798D177-9384-4349-8A47-D0A48512BF61}" type="pres">
      <dgm:prSet presAssocID="{C222236C-44DB-4D20-828B-53F7C0DB9448}" presName="horz1" presStyleCnt="0"/>
      <dgm:spPr/>
    </dgm:pt>
    <dgm:pt modelId="{340BF3DC-9A69-42C8-90B2-DEBAA0B98076}" type="pres">
      <dgm:prSet presAssocID="{C222236C-44DB-4D20-828B-53F7C0DB9448}" presName="tx1" presStyleLbl="revTx" presStyleIdx="3" presStyleCnt="7"/>
      <dgm:spPr/>
    </dgm:pt>
    <dgm:pt modelId="{755E1D9D-9132-4A18-A8F6-A7963901AAF2}" type="pres">
      <dgm:prSet presAssocID="{C222236C-44DB-4D20-828B-53F7C0DB9448}" presName="vert1" presStyleCnt="0"/>
      <dgm:spPr/>
    </dgm:pt>
    <dgm:pt modelId="{C0F801A2-2B12-4C51-9029-436D05B74247}" type="pres">
      <dgm:prSet presAssocID="{B4000DEA-1595-474F-81A6-ACF99E8CBE66}" presName="thickLine" presStyleLbl="alignNode1" presStyleIdx="4" presStyleCnt="7"/>
      <dgm:spPr/>
    </dgm:pt>
    <dgm:pt modelId="{F00035A5-AE25-4D99-B92B-A5AAC800345A}" type="pres">
      <dgm:prSet presAssocID="{B4000DEA-1595-474F-81A6-ACF99E8CBE66}" presName="horz1" presStyleCnt="0"/>
      <dgm:spPr/>
    </dgm:pt>
    <dgm:pt modelId="{2DF210F9-6970-40E5-B707-C93B8B035E9F}" type="pres">
      <dgm:prSet presAssocID="{B4000DEA-1595-474F-81A6-ACF99E8CBE66}" presName="tx1" presStyleLbl="revTx" presStyleIdx="4" presStyleCnt="7"/>
      <dgm:spPr/>
    </dgm:pt>
    <dgm:pt modelId="{86B672EB-C727-4F4B-AD6A-1EB2529DFC54}" type="pres">
      <dgm:prSet presAssocID="{B4000DEA-1595-474F-81A6-ACF99E8CBE66}" presName="vert1" presStyleCnt="0"/>
      <dgm:spPr/>
    </dgm:pt>
    <dgm:pt modelId="{6DACC9D8-0EA6-44D2-91FE-38618BB4D312}" type="pres">
      <dgm:prSet presAssocID="{4967F122-CF9C-41FD-8F5D-2290784982F9}" presName="thickLine" presStyleLbl="alignNode1" presStyleIdx="5" presStyleCnt="7"/>
      <dgm:spPr/>
    </dgm:pt>
    <dgm:pt modelId="{22806E0C-01A2-4D97-AEEA-45BD62996BBF}" type="pres">
      <dgm:prSet presAssocID="{4967F122-CF9C-41FD-8F5D-2290784982F9}" presName="horz1" presStyleCnt="0"/>
      <dgm:spPr/>
    </dgm:pt>
    <dgm:pt modelId="{FA44AB7C-F146-4203-A12B-A27455266328}" type="pres">
      <dgm:prSet presAssocID="{4967F122-CF9C-41FD-8F5D-2290784982F9}" presName="tx1" presStyleLbl="revTx" presStyleIdx="5" presStyleCnt="7"/>
      <dgm:spPr/>
    </dgm:pt>
    <dgm:pt modelId="{1BB6C023-8E0D-4E9D-9269-4F8A73F2286A}" type="pres">
      <dgm:prSet presAssocID="{4967F122-CF9C-41FD-8F5D-2290784982F9}" presName="vert1" presStyleCnt="0"/>
      <dgm:spPr/>
    </dgm:pt>
    <dgm:pt modelId="{8BC404CF-35F1-46C5-8748-E318611A02FE}" type="pres">
      <dgm:prSet presAssocID="{66B83973-9432-4CF4-92DC-3DCAC463D09C}" presName="thickLine" presStyleLbl="alignNode1" presStyleIdx="6" presStyleCnt="7"/>
      <dgm:spPr/>
    </dgm:pt>
    <dgm:pt modelId="{04E9FD90-9CE4-4C35-BA03-F48831328A64}" type="pres">
      <dgm:prSet presAssocID="{66B83973-9432-4CF4-92DC-3DCAC463D09C}" presName="horz1" presStyleCnt="0"/>
      <dgm:spPr/>
    </dgm:pt>
    <dgm:pt modelId="{4C5D06EB-69A2-48DA-B613-C9C33AB123E3}" type="pres">
      <dgm:prSet presAssocID="{66B83973-9432-4CF4-92DC-3DCAC463D09C}" presName="tx1" presStyleLbl="revTx" presStyleIdx="6" presStyleCnt="7"/>
      <dgm:spPr/>
    </dgm:pt>
    <dgm:pt modelId="{8AF31D44-4BC2-4FBA-A13D-2DF77F39F767}" type="pres">
      <dgm:prSet presAssocID="{66B83973-9432-4CF4-92DC-3DCAC463D09C}" presName="vert1" presStyleCnt="0"/>
      <dgm:spPr/>
    </dgm:pt>
  </dgm:ptLst>
  <dgm:cxnLst>
    <dgm:cxn modelId="{9E3FF21A-E534-4176-97D7-26AF29511102}" srcId="{649A19D1-462D-42CD-A989-5CEAEA473E74}" destId="{B0B756F3-BAC4-4220-A964-B774CAD322A4}" srcOrd="1" destOrd="0" parTransId="{A9B9B4C2-F5C5-47DB-AFF5-A5697B709978}" sibTransId="{FB5C82D8-AEA1-4046-BC53-0A20CA21F5F8}"/>
    <dgm:cxn modelId="{6E76382E-8FB2-422A-98A3-D880A51E16C7}" type="presOf" srcId="{66B83973-9432-4CF4-92DC-3DCAC463D09C}" destId="{4C5D06EB-69A2-48DA-B613-C9C33AB123E3}" srcOrd="0" destOrd="0" presId="urn:microsoft.com/office/officeart/2008/layout/LinedList"/>
    <dgm:cxn modelId="{3E750233-DC35-4913-AC8F-F23EEC7D4F47}" srcId="{649A19D1-462D-42CD-A989-5CEAEA473E74}" destId="{B4000DEA-1595-474F-81A6-ACF99E8CBE66}" srcOrd="4" destOrd="0" parTransId="{94FEEEF7-AA5D-46B9-A533-018ED4D0C4C5}" sibTransId="{12A0C4C3-EED9-465B-BB76-7F9610BFC294}"/>
    <dgm:cxn modelId="{5CB78C6E-562E-4FBB-A5A2-0AF711AF7C40}" type="presOf" srcId="{C222236C-44DB-4D20-828B-53F7C0DB9448}" destId="{340BF3DC-9A69-42C8-90B2-DEBAA0B98076}" srcOrd="0" destOrd="0" presId="urn:microsoft.com/office/officeart/2008/layout/LinedList"/>
    <dgm:cxn modelId="{FE72395A-F95C-4346-BB36-AC95495EC23E}" srcId="{649A19D1-462D-42CD-A989-5CEAEA473E74}" destId="{4967F122-CF9C-41FD-8F5D-2290784982F9}" srcOrd="5" destOrd="0" parTransId="{B9AF00AC-BFD3-4136-B89A-E1559D6A1626}" sibTransId="{423FC64B-946F-4932-B0CC-C214054C3E31}"/>
    <dgm:cxn modelId="{EAF71E8A-EEBC-48F1-A263-0421D8B4FD14}" srcId="{649A19D1-462D-42CD-A989-5CEAEA473E74}" destId="{95582BBE-5AC7-41E0-99DB-3643512B15A2}" srcOrd="2" destOrd="0" parTransId="{7AF8FAB5-4913-4CCC-9F41-DA7B3F39F110}" sibTransId="{DA9CFE40-AD44-4090-89A0-F7038F80811D}"/>
    <dgm:cxn modelId="{86C2188B-8061-4A47-9935-15BB3C95C581}" type="presOf" srcId="{95582BBE-5AC7-41E0-99DB-3643512B15A2}" destId="{110E7700-43B6-48D9-9B01-C6592AE3A84E}" srcOrd="0" destOrd="0" presId="urn:microsoft.com/office/officeart/2008/layout/LinedList"/>
    <dgm:cxn modelId="{9FBA3294-3E89-48A5-BBAC-8C6AA764B941}" type="presOf" srcId="{2CBB7760-7E1B-47D9-992C-3C4752062006}" destId="{EC1978CC-AA47-459A-839E-80D93E3154B0}" srcOrd="0" destOrd="0" presId="urn:microsoft.com/office/officeart/2008/layout/LinedList"/>
    <dgm:cxn modelId="{2F1628A0-B52E-4353-9780-5BFDA4F78B13}" type="presOf" srcId="{B4000DEA-1595-474F-81A6-ACF99E8CBE66}" destId="{2DF210F9-6970-40E5-B707-C93B8B035E9F}" srcOrd="0" destOrd="0" presId="urn:microsoft.com/office/officeart/2008/layout/LinedList"/>
    <dgm:cxn modelId="{14A3F9A6-476D-4547-80F1-716BF69F1413}" srcId="{649A19D1-462D-42CD-A989-5CEAEA473E74}" destId="{2CBB7760-7E1B-47D9-992C-3C4752062006}" srcOrd="0" destOrd="0" parTransId="{980A9763-F393-4F6E-AC1F-D80D22589A8D}" sibTransId="{7F99C8C6-9B67-4FD2-9A4E-502518CBA22B}"/>
    <dgm:cxn modelId="{548769BE-9B15-47D0-B119-103734677BB7}" type="presOf" srcId="{4967F122-CF9C-41FD-8F5D-2290784982F9}" destId="{FA44AB7C-F146-4203-A12B-A27455266328}" srcOrd="0" destOrd="0" presId="urn:microsoft.com/office/officeart/2008/layout/LinedList"/>
    <dgm:cxn modelId="{D32ED6D2-2A34-49B4-A81E-14CFB9D9852D}" type="presOf" srcId="{649A19D1-462D-42CD-A989-5CEAEA473E74}" destId="{1C83C382-11EE-4140-8489-8BDEC3EDF8DE}" srcOrd="0" destOrd="0" presId="urn:microsoft.com/office/officeart/2008/layout/LinedList"/>
    <dgm:cxn modelId="{9D0502D3-DBE3-41F1-8158-17D1709BBBCC}" srcId="{649A19D1-462D-42CD-A989-5CEAEA473E74}" destId="{66B83973-9432-4CF4-92DC-3DCAC463D09C}" srcOrd="6" destOrd="0" parTransId="{92AD50BE-5555-4568-89C9-66792CE19507}" sibTransId="{F55F57A5-1836-42B3-AF73-0A02A1040DDD}"/>
    <dgm:cxn modelId="{22028AE0-8029-4081-8410-2109732B4D38}" srcId="{649A19D1-462D-42CD-A989-5CEAEA473E74}" destId="{C222236C-44DB-4D20-828B-53F7C0DB9448}" srcOrd="3" destOrd="0" parTransId="{2B6B20A4-B785-4D43-8187-D7070DAFDA95}" sibTransId="{5622593F-32EE-4C0A-82C5-4B87114E4B5B}"/>
    <dgm:cxn modelId="{A250D8E0-752C-43F6-95E7-1DE2E6224DC1}" type="presOf" srcId="{B0B756F3-BAC4-4220-A964-B774CAD322A4}" destId="{282F0892-6ECF-4ECC-8E68-704CF684E2FC}" srcOrd="0" destOrd="0" presId="urn:microsoft.com/office/officeart/2008/layout/LinedList"/>
    <dgm:cxn modelId="{9711638C-10B1-4548-A854-2260804B9EBD}" type="presParOf" srcId="{1C83C382-11EE-4140-8489-8BDEC3EDF8DE}" destId="{D33E5FD4-E48F-4615-9E82-268282FDC620}" srcOrd="0" destOrd="0" presId="urn:microsoft.com/office/officeart/2008/layout/LinedList"/>
    <dgm:cxn modelId="{6DFD47A8-6873-493B-A748-27BBD1A83921}" type="presParOf" srcId="{1C83C382-11EE-4140-8489-8BDEC3EDF8DE}" destId="{878B22D5-D312-4B05-AFC1-21349C14FA79}" srcOrd="1" destOrd="0" presId="urn:microsoft.com/office/officeart/2008/layout/LinedList"/>
    <dgm:cxn modelId="{67E5C489-8726-4FE4-95AE-1FE0CF19141D}" type="presParOf" srcId="{878B22D5-D312-4B05-AFC1-21349C14FA79}" destId="{EC1978CC-AA47-459A-839E-80D93E3154B0}" srcOrd="0" destOrd="0" presId="urn:microsoft.com/office/officeart/2008/layout/LinedList"/>
    <dgm:cxn modelId="{F079441A-421C-4903-9900-27786FE47D03}" type="presParOf" srcId="{878B22D5-D312-4B05-AFC1-21349C14FA79}" destId="{1A4144B1-4E2E-4CE9-BD0B-4DAEB976B9AE}" srcOrd="1" destOrd="0" presId="urn:microsoft.com/office/officeart/2008/layout/LinedList"/>
    <dgm:cxn modelId="{4E9EF7E8-920D-405B-879A-F68E2E4EEA9E}" type="presParOf" srcId="{1C83C382-11EE-4140-8489-8BDEC3EDF8DE}" destId="{F10195A6-A710-455B-88A0-F9E4CB23F748}" srcOrd="2" destOrd="0" presId="urn:microsoft.com/office/officeart/2008/layout/LinedList"/>
    <dgm:cxn modelId="{9D7776A4-EF6E-41FD-9FE5-DD92FDE2C90E}" type="presParOf" srcId="{1C83C382-11EE-4140-8489-8BDEC3EDF8DE}" destId="{6112BBF7-0B8B-4F20-81A0-41C3FB2E2E43}" srcOrd="3" destOrd="0" presId="urn:microsoft.com/office/officeart/2008/layout/LinedList"/>
    <dgm:cxn modelId="{82613D61-2CDC-44B5-AFA5-AFECC4CCC649}" type="presParOf" srcId="{6112BBF7-0B8B-4F20-81A0-41C3FB2E2E43}" destId="{282F0892-6ECF-4ECC-8E68-704CF684E2FC}" srcOrd="0" destOrd="0" presId="urn:microsoft.com/office/officeart/2008/layout/LinedList"/>
    <dgm:cxn modelId="{9F176DEF-39B3-41CD-B8AA-468CFEA5A4FA}" type="presParOf" srcId="{6112BBF7-0B8B-4F20-81A0-41C3FB2E2E43}" destId="{3A8CB19C-78AA-47F2-A531-75E99CF385DF}" srcOrd="1" destOrd="0" presId="urn:microsoft.com/office/officeart/2008/layout/LinedList"/>
    <dgm:cxn modelId="{586A5B95-BF90-4D03-A082-41EC0CEA0FCA}" type="presParOf" srcId="{1C83C382-11EE-4140-8489-8BDEC3EDF8DE}" destId="{0F6E954D-94E9-4804-8121-B15FED9F7FA7}" srcOrd="4" destOrd="0" presId="urn:microsoft.com/office/officeart/2008/layout/LinedList"/>
    <dgm:cxn modelId="{3A0897A6-FA5D-489C-A035-18904C8B9ECE}" type="presParOf" srcId="{1C83C382-11EE-4140-8489-8BDEC3EDF8DE}" destId="{23B94FCE-7527-4C0C-9E6C-666171339C67}" srcOrd="5" destOrd="0" presId="urn:microsoft.com/office/officeart/2008/layout/LinedList"/>
    <dgm:cxn modelId="{68F86A5B-07DF-4BF7-8A84-F28816CA221A}" type="presParOf" srcId="{23B94FCE-7527-4C0C-9E6C-666171339C67}" destId="{110E7700-43B6-48D9-9B01-C6592AE3A84E}" srcOrd="0" destOrd="0" presId="urn:microsoft.com/office/officeart/2008/layout/LinedList"/>
    <dgm:cxn modelId="{04F0441B-2FEB-403A-B46A-3749F03379D1}" type="presParOf" srcId="{23B94FCE-7527-4C0C-9E6C-666171339C67}" destId="{6D50D50C-48F1-42E9-A030-67D0ED91EB76}" srcOrd="1" destOrd="0" presId="urn:microsoft.com/office/officeart/2008/layout/LinedList"/>
    <dgm:cxn modelId="{7B4CE04B-2A02-422D-AEF3-BBFA50D8B629}" type="presParOf" srcId="{1C83C382-11EE-4140-8489-8BDEC3EDF8DE}" destId="{FB02A544-4C99-4659-B279-72D00C2CC52F}" srcOrd="6" destOrd="0" presId="urn:microsoft.com/office/officeart/2008/layout/LinedList"/>
    <dgm:cxn modelId="{C1D0E838-2B7A-4B33-8AF4-8BC5786CBABA}" type="presParOf" srcId="{1C83C382-11EE-4140-8489-8BDEC3EDF8DE}" destId="{5798D177-9384-4349-8A47-D0A48512BF61}" srcOrd="7" destOrd="0" presId="urn:microsoft.com/office/officeart/2008/layout/LinedList"/>
    <dgm:cxn modelId="{F896B199-3423-48B6-ABD6-260622EFC1FB}" type="presParOf" srcId="{5798D177-9384-4349-8A47-D0A48512BF61}" destId="{340BF3DC-9A69-42C8-90B2-DEBAA0B98076}" srcOrd="0" destOrd="0" presId="urn:microsoft.com/office/officeart/2008/layout/LinedList"/>
    <dgm:cxn modelId="{93AD34CA-5B0D-4A14-82BB-969E8BD06E2F}" type="presParOf" srcId="{5798D177-9384-4349-8A47-D0A48512BF61}" destId="{755E1D9D-9132-4A18-A8F6-A7963901AAF2}" srcOrd="1" destOrd="0" presId="urn:microsoft.com/office/officeart/2008/layout/LinedList"/>
    <dgm:cxn modelId="{25E29792-F5E1-4B9C-B6A2-C4DE307AE477}" type="presParOf" srcId="{1C83C382-11EE-4140-8489-8BDEC3EDF8DE}" destId="{C0F801A2-2B12-4C51-9029-436D05B74247}" srcOrd="8" destOrd="0" presId="urn:microsoft.com/office/officeart/2008/layout/LinedList"/>
    <dgm:cxn modelId="{F263C9F5-3853-4A14-B0EF-CE3D0E68F836}" type="presParOf" srcId="{1C83C382-11EE-4140-8489-8BDEC3EDF8DE}" destId="{F00035A5-AE25-4D99-B92B-A5AAC800345A}" srcOrd="9" destOrd="0" presId="urn:microsoft.com/office/officeart/2008/layout/LinedList"/>
    <dgm:cxn modelId="{86B252CC-C1A7-4459-AE25-7A2D5DC383A3}" type="presParOf" srcId="{F00035A5-AE25-4D99-B92B-A5AAC800345A}" destId="{2DF210F9-6970-40E5-B707-C93B8B035E9F}" srcOrd="0" destOrd="0" presId="urn:microsoft.com/office/officeart/2008/layout/LinedList"/>
    <dgm:cxn modelId="{BE7280DE-6868-4D4F-BC9C-38090398C920}" type="presParOf" srcId="{F00035A5-AE25-4D99-B92B-A5AAC800345A}" destId="{86B672EB-C727-4F4B-AD6A-1EB2529DFC54}" srcOrd="1" destOrd="0" presId="urn:microsoft.com/office/officeart/2008/layout/LinedList"/>
    <dgm:cxn modelId="{9C6FFD20-50BD-423E-ABB0-B0565FDD660B}" type="presParOf" srcId="{1C83C382-11EE-4140-8489-8BDEC3EDF8DE}" destId="{6DACC9D8-0EA6-44D2-91FE-38618BB4D312}" srcOrd="10" destOrd="0" presId="urn:microsoft.com/office/officeart/2008/layout/LinedList"/>
    <dgm:cxn modelId="{CDCB4B51-9FE1-41DA-BDBF-ED39ECC0EDCF}" type="presParOf" srcId="{1C83C382-11EE-4140-8489-8BDEC3EDF8DE}" destId="{22806E0C-01A2-4D97-AEEA-45BD62996BBF}" srcOrd="11" destOrd="0" presId="urn:microsoft.com/office/officeart/2008/layout/LinedList"/>
    <dgm:cxn modelId="{C182F4A9-D34B-42F9-A0DE-C2A2A4B85360}" type="presParOf" srcId="{22806E0C-01A2-4D97-AEEA-45BD62996BBF}" destId="{FA44AB7C-F146-4203-A12B-A27455266328}" srcOrd="0" destOrd="0" presId="urn:microsoft.com/office/officeart/2008/layout/LinedList"/>
    <dgm:cxn modelId="{6B3E9BCC-8277-4835-8F80-1F43BBD131C0}" type="presParOf" srcId="{22806E0C-01A2-4D97-AEEA-45BD62996BBF}" destId="{1BB6C023-8E0D-4E9D-9269-4F8A73F2286A}" srcOrd="1" destOrd="0" presId="urn:microsoft.com/office/officeart/2008/layout/LinedList"/>
    <dgm:cxn modelId="{43FFCCA3-8D19-46BD-86D6-716E032E1ECE}" type="presParOf" srcId="{1C83C382-11EE-4140-8489-8BDEC3EDF8DE}" destId="{8BC404CF-35F1-46C5-8748-E318611A02FE}" srcOrd="12" destOrd="0" presId="urn:microsoft.com/office/officeart/2008/layout/LinedList"/>
    <dgm:cxn modelId="{F8F249A0-AAA7-444C-9BAF-7D8E0A640849}" type="presParOf" srcId="{1C83C382-11EE-4140-8489-8BDEC3EDF8DE}" destId="{04E9FD90-9CE4-4C35-BA03-F48831328A64}" srcOrd="13" destOrd="0" presId="urn:microsoft.com/office/officeart/2008/layout/LinedList"/>
    <dgm:cxn modelId="{5C318B66-4F0C-4CE5-93A9-AD4382B37B1A}" type="presParOf" srcId="{04E9FD90-9CE4-4C35-BA03-F48831328A64}" destId="{4C5D06EB-69A2-48DA-B613-C9C33AB123E3}" srcOrd="0" destOrd="0" presId="urn:microsoft.com/office/officeart/2008/layout/LinedList"/>
    <dgm:cxn modelId="{9E4B7608-FFE9-4ECA-B5A7-36E9AFE12B96}" type="presParOf" srcId="{04E9FD90-9CE4-4C35-BA03-F48831328A64}" destId="{8AF31D44-4BC2-4FBA-A13D-2DF77F39F7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EA64B0E-5B80-4D16-9256-C0A959FF551B}"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33CED6DA-B51A-40AB-8774-31E6B420664D}">
      <dgm:prSet/>
      <dgm:spPr/>
      <dgm:t>
        <a:bodyPr/>
        <a:lstStyle/>
        <a:p>
          <a:r>
            <a:rPr lang="en-GB" b="1"/>
            <a:t>Local/Regional:</a:t>
          </a:r>
          <a:endParaRPr lang="en-US"/>
        </a:p>
      </dgm:t>
    </dgm:pt>
    <dgm:pt modelId="{EBE907BD-1068-42D8-A3B7-6BFC00A0528B}" type="parTrans" cxnId="{15F68D38-2DB1-4677-B60C-3DA7AD12FA37}">
      <dgm:prSet/>
      <dgm:spPr/>
      <dgm:t>
        <a:bodyPr/>
        <a:lstStyle/>
        <a:p>
          <a:endParaRPr lang="en-US"/>
        </a:p>
      </dgm:t>
    </dgm:pt>
    <dgm:pt modelId="{6CECAC38-53F9-4AB3-B2F4-AD948D552FE0}" type="sibTrans" cxnId="{15F68D38-2DB1-4677-B60C-3DA7AD12FA37}">
      <dgm:prSet/>
      <dgm:spPr/>
      <dgm:t>
        <a:bodyPr/>
        <a:lstStyle/>
        <a:p>
          <a:endParaRPr lang="en-US"/>
        </a:p>
      </dgm:t>
    </dgm:pt>
    <dgm:pt modelId="{9C073CEC-B05B-4052-B40A-444405053303}">
      <dgm:prSet/>
      <dgm:spPr/>
      <dgm:t>
        <a:bodyPr/>
        <a:lstStyle/>
        <a:p>
          <a:r>
            <a:rPr lang="en-US"/>
            <a:t>To better integrate health, wellbeing and sustainable development, healthcare systems need to implement preventive equity contributory </a:t>
          </a:r>
          <a:r>
            <a:rPr lang="en-US" err="1"/>
            <a:t>personcentred</a:t>
          </a:r>
          <a:r>
            <a:rPr lang="en-US"/>
            <a:t> care. Use of the biopsychosocial model leads to treatment that takes into account biological, psychological and social influences on health (Engel, 1977; Lehman et al., 2017).</a:t>
          </a:r>
        </a:p>
      </dgm:t>
    </dgm:pt>
    <dgm:pt modelId="{0FD41391-D1D1-470B-A333-2E7BB433D43A}" type="parTrans" cxnId="{066464AA-5C43-4B53-A79C-3854AADBC37B}">
      <dgm:prSet/>
      <dgm:spPr/>
      <dgm:t>
        <a:bodyPr/>
        <a:lstStyle/>
        <a:p>
          <a:endParaRPr lang="en-US"/>
        </a:p>
      </dgm:t>
    </dgm:pt>
    <dgm:pt modelId="{6C9F6B5C-6A06-4D52-8C17-AE15616ECDD8}" type="sibTrans" cxnId="{066464AA-5C43-4B53-A79C-3854AADBC37B}">
      <dgm:prSet/>
      <dgm:spPr/>
      <dgm:t>
        <a:bodyPr/>
        <a:lstStyle/>
        <a:p>
          <a:endParaRPr lang="en-US"/>
        </a:p>
      </dgm:t>
    </dgm:pt>
    <dgm:pt modelId="{B9303365-03D0-46CC-8A25-8B552D8E95D1}">
      <dgm:prSet/>
      <dgm:spPr/>
      <dgm:t>
        <a:bodyPr/>
        <a:lstStyle/>
        <a:p>
          <a:r>
            <a:rPr lang="en-GB"/>
            <a:t>Strengthen ICS partnerships with local government, community, and voluntary agencies; expand outreach and social prescribing (NHS England, 2019).</a:t>
          </a:r>
          <a:r>
            <a:rPr lang="en-US"/>
            <a:t> Developing public health campaigns such as Change4Life, Stoptober and the Five Ways to Wellbeing has also been successful in </a:t>
          </a:r>
          <a:r>
            <a:rPr lang="en-US" err="1"/>
            <a:t>minimising</a:t>
          </a:r>
          <a:r>
            <a:rPr lang="en-US"/>
            <a:t> lifestyle-related disease and enhancing population wellbeing (Public Health England, 2020; NHS Digital, 2023; Office for Health Improvement and Disparities, 2023).</a:t>
          </a:r>
        </a:p>
      </dgm:t>
    </dgm:pt>
    <dgm:pt modelId="{C70DC72F-D40A-4CE8-9A6A-53A5B0DBDD21}" type="parTrans" cxnId="{FC5C1D1A-D606-41C3-8888-4609F10422EB}">
      <dgm:prSet/>
      <dgm:spPr/>
      <dgm:t>
        <a:bodyPr/>
        <a:lstStyle/>
        <a:p>
          <a:endParaRPr lang="en-US"/>
        </a:p>
      </dgm:t>
    </dgm:pt>
    <dgm:pt modelId="{5A6F8789-5FC0-4B6B-8EF6-70FE88D68018}" type="sibTrans" cxnId="{FC5C1D1A-D606-41C3-8888-4609F10422EB}">
      <dgm:prSet/>
      <dgm:spPr/>
      <dgm:t>
        <a:bodyPr/>
        <a:lstStyle/>
        <a:p>
          <a:endParaRPr lang="en-US"/>
        </a:p>
      </dgm:t>
    </dgm:pt>
    <dgm:pt modelId="{226ABC7B-DFAA-40EC-AFAE-855B5CFA3166}">
      <dgm:prSet/>
      <dgm:spPr/>
      <dgm:t>
        <a:bodyPr/>
        <a:lstStyle/>
        <a:p>
          <a:r>
            <a:rPr lang="en-GB"/>
            <a:t>Develop local monitoring frameworks using health equity indicators to track inequalities across IMD quintiles (Thomson et al., 2018). </a:t>
          </a:r>
          <a:r>
            <a:rPr lang="en-US"/>
            <a:t>models such as Core20PLUS5 can help to direct resources towards deprived communities and high-impact areas of clinical need (NHS England, 2023)</a:t>
          </a:r>
        </a:p>
      </dgm:t>
    </dgm:pt>
    <dgm:pt modelId="{DDA53063-BEA4-4008-A3DE-A6F842885D43}" type="parTrans" cxnId="{536DB7C3-3C35-424B-A4C0-378E99857D20}">
      <dgm:prSet/>
      <dgm:spPr/>
      <dgm:t>
        <a:bodyPr/>
        <a:lstStyle/>
        <a:p>
          <a:endParaRPr lang="en-US"/>
        </a:p>
      </dgm:t>
    </dgm:pt>
    <dgm:pt modelId="{522500E8-C8DA-485A-9F89-AD7B2D072CFA}" type="sibTrans" cxnId="{536DB7C3-3C35-424B-A4C0-378E99857D20}">
      <dgm:prSet/>
      <dgm:spPr/>
      <dgm:t>
        <a:bodyPr/>
        <a:lstStyle/>
        <a:p>
          <a:endParaRPr lang="en-US"/>
        </a:p>
      </dgm:t>
    </dgm:pt>
    <dgm:pt modelId="{737F2FAC-7500-4F6C-8B9E-1D90C8CDC919}">
      <dgm:prSet/>
      <dgm:spPr/>
      <dgm:t>
        <a:bodyPr/>
        <a:lstStyle/>
        <a:p>
          <a:r>
            <a:rPr lang="en-GB" b="1"/>
            <a:t>National/Global:</a:t>
          </a:r>
          <a:endParaRPr lang="en-US"/>
        </a:p>
      </dgm:t>
    </dgm:pt>
    <dgm:pt modelId="{0C7F62E6-148A-4199-A5D3-6B4541B2EA47}" type="parTrans" cxnId="{8E7EDB06-9B11-45C0-89D6-E744F3399DE9}">
      <dgm:prSet/>
      <dgm:spPr/>
      <dgm:t>
        <a:bodyPr/>
        <a:lstStyle/>
        <a:p>
          <a:endParaRPr lang="en-US"/>
        </a:p>
      </dgm:t>
    </dgm:pt>
    <dgm:pt modelId="{E44D811C-6C08-469C-9464-4C0652FAE8C7}" type="sibTrans" cxnId="{8E7EDB06-9B11-45C0-89D6-E744F3399DE9}">
      <dgm:prSet/>
      <dgm:spPr/>
      <dgm:t>
        <a:bodyPr/>
        <a:lstStyle/>
        <a:p>
          <a:endParaRPr lang="en-US"/>
        </a:p>
      </dgm:t>
    </dgm:pt>
    <dgm:pt modelId="{DAC0B6EE-5E09-4CBF-A1A5-2C4818C660AF}">
      <dgm:prSet/>
      <dgm:spPr/>
      <dgm:t>
        <a:bodyPr/>
        <a:lstStyle/>
        <a:p>
          <a:r>
            <a:rPr lang="en-US" dirty="0"/>
            <a:t>Policy agendas such as the NHS Long Term Plan (2019) and WHO Health in All Policies (2013) need to be widened into education, housing, and environment sectors to facilitate a trans-</a:t>
          </a:r>
          <a:r>
            <a:rPr lang="en-US" dirty="0" err="1"/>
            <a:t>ctional</a:t>
          </a:r>
          <a:r>
            <a:rPr lang="en-US" dirty="0"/>
            <a:t> approach towards Sustainable Development Goal 3: Good Health and Wellbeing (WHO, 2024).</a:t>
          </a:r>
        </a:p>
      </dgm:t>
    </dgm:pt>
    <dgm:pt modelId="{344A08DB-6035-4494-95A7-24B1922CB5CE}" type="parTrans" cxnId="{F5DD63F8-CE00-4952-BEC2-DB5AE1BFB9B7}">
      <dgm:prSet/>
      <dgm:spPr/>
      <dgm:t>
        <a:bodyPr/>
        <a:lstStyle/>
        <a:p>
          <a:endParaRPr lang="en-US"/>
        </a:p>
      </dgm:t>
    </dgm:pt>
    <dgm:pt modelId="{DF2BE6CD-683E-4149-9D0E-040F90B59774}" type="sibTrans" cxnId="{F5DD63F8-CE00-4952-BEC2-DB5AE1BFB9B7}">
      <dgm:prSet/>
      <dgm:spPr/>
      <dgm:t>
        <a:bodyPr/>
        <a:lstStyle/>
        <a:p>
          <a:endParaRPr lang="en-US"/>
        </a:p>
      </dgm:t>
    </dgm:pt>
    <dgm:pt modelId="{8E3BD2E2-88F1-4CB2-A206-64E00733E935}">
      <dgm:prSet/>
      <dgm:spPr/>
      <dgm:t>
        <a:bodyPr/>
        <a:lstStyle/>
        <a:p>
          <a:r>
            <a:rPr lang="en-GB"/>
            <a:t>Incorporate Health Impact Assessment (HIA) for major policies using OD4SD experiences (Winkler et al., 2019).</a:t>
          </a:r>
          <a:r>
            <a:rPr lang="en-US"/>
            <a:t> </a:t>
          </a:r>
          <a:r>
            <a:rPr lang="en-US" err="1"/>
            <a:t>Programmes</a:t>
          </a:r>
          <a:r>
            <a:rPr lang="en-US"/>
            <a:t> and ICS partnerships may strengthen involvement in community health planning (de Leeuw et al., 2014). Progress will be sustainable if driven by strong governance, sufficient financing, and a multi-sectoral commitment</a:t>
          </a:r>
        </a:p>
      </dgm:t>
    </dgm:pt>
    <dgm:pt modelId="{3E03A2EB-4AC2-4536-9EE2-DBB17C49201C}" type="parTrans" cxnId="{D60DF79F-9F94-47D3-825B-6C12590B2E23}">
      <dgm:prSet/>
      <dgm:spPr/>
      <dgm:t>
        <a:bodyPr/>
        <a:lstStyle/>
        <a:p>
          <a:endParaRPr lang="en-US"/>
        </a:p>
      </dgm:t>
    </dgm:pt>
    <dgm:pt modelId="{7A375C55-D19B-4F53-934E-DCA47621F150}" type="sibTrans" cxnId="{D60DF79F-9F94-47D3-825B-6C12590B2E23}">
      <dgm:prSet/>
      <dgm:spPr/>
      <dgm:t>
        <a:bodyPr/>
        <a:lstStyle/>
        <a:p>
          <a:endParaRPr lang="en-US"/>
        </a:p>
      </dgm:t>
    </dgm:pt>
    <dgm:pt modelId="{9A9C5E27-6A16-4283-9473-56C0827ACC92}">
      <dgm:prSet/>
      <dgm:spPr/>
      <dgm:t>
        <a:bodyPr/>
        <a:lstStyle/>
        <a:p>
          <a:r>
            <a:rPr lang="en-GB"/>
            <a:t>Expand global collaboration on One Health and Planetary Health to address AMR, zoonoses, and climate hazards (Mumford et al., 2023).</a:t>
          </a:r>
          <a:endParaRPr lang="en-US"/>
        </a:p>
      </dgm:t>
    </dgm:pt>
    <dgm:pt modelId="{C09E79A2-D659-4E52-9BB0-F8D6AA40EE04}" type="parTrans" cxnId="{3D4B10FF-C602-4ADB-AF58-D5960CB46C1B}">
      <dgm:prSet/>
      <dgm:spPr/>
      <dgm:t>
        <a:bodyPr/>
        <a:lstStyle/>
        <a:p>
          <a:endParaRPr lang="en-US"/>
        </a:p>
      </dgm:t>
    </dgm:pt>
    <dgm:pt modelId="{E402D040-B3E3-4005-B80F-727B3607A0E2}" type="sibTrans" cxnId="{3D4B10FF-C602-4ADB-AF58-D5960CB46C1B}">
      <dgm:prSet/>
      <dgm:spPr/>
      <dgm:t>
        <a:bodyPr/>
        <a:lstStyle/>
        <a:p>
          <a:endParaRPr lang="en-US"/>
        </a:p>
      </dgm:t>
    </dgm:pt>
    <dgm:pt modelId="{0DBE1D27-D3CD-48A5-8910-F79EB17DD3A4}" type="pres">
      <dgm:prSet presAssocID="{BEA64B0E-5B80-4D16-9256-C0A959FF551B}" presName="vert0" presStyleCnt="0">
        <dgm:presLayoutVars>
          <dgm:dir/>
          <dgm:animOne val="branch"/>
          <dgm:animLvl val="lvl"/>
        </dgm:presLayoutVars>
      </dgm:prSet>
      <dgm:spPr/>
    </dgm:pt>
    <dgm:pt modelId="{468BAAF5-A0AD-4B67-9ED1-2211F3B6174F}" type="pres">
      <dgm:prSet presAssocID="{33CED6DA-B51A-40AB-8774-31E6B420664D}" presName="thickLine" presStyleLbl="alignNode1" presStyleIdx="0" presStyleCnt="8"/>
      <dgm:spPr/>
    </dgm:pt>
    <dgm:pt modelId="{AE6E0B18-7474-4EBA-ADFF-B8088C012522}" type="pres">
      <dgm:prSet presAssocID="{33CED6DA-B51A-40AB-8774-31E6B420664D}" presName="horz1" presStyleCnt="0"/>
      <dgm:spPr/>
    </dgm:pt>
    <dgm:pt modelId="{E8C6FFFD-4DD6-4607-8F49-9076FD299EC8}" type="pres">
      <dgm:prSet presAssocID="{33CED6DA-B51A-40AB-8774-31E6B420664D}" presName="tx1" presStyleLbl="revTx" presStyleIdx="0" presStyleCnt="8"/>
      <dgm:spPr/>
    </dgm:pt>
    <dgm:pt modelId="{2E667111-630B-4AC0-AEF8-40F12860D36D}" type="pres">
      <dgm:prSet presAssocID="{33CED6DA-B51A-40AB-8774-31E6B420664D}" presName="vert1" presStyleCnt="0"/>
      <dgm:spPr/>
    </dgm:pt>
    <dgm:pt modelId="{7833CFB7-6ADB-4B38-A47D-B16D9383B28F}" type="pres">
      <dgm:prSet presAssocID="{9C073CEC-B05B-4052-B40A-444405053303}" presName="thickLine" presStyleLbl="alignNode1" presStyleIdx="1" presStyleCnt="8"/>
      <dgm:spPr/>
    </dgm:pt>
    <dgm:pt modelId="{58D84788-9A93-495D-8BE6-230148E3A4A9}" type="pres">
      <dgm:prSet presAssocID="{9C073CEC-B05B-4052-B40A-444405053303}" presName="horz1" presStyleCnt="0"/>
      <dgm:spPr/>
    </dgm:pt>
    <dgm:pt modelId="{4ED4F4BB-ABC7-4555-80AC-0F6506A82DF9}" type="pres">
      <dgm:prSet presAssocID="{9C073CEC-B05B-4052-B40A-444405053303}" presName="tx1" presStyleLbl="revTx" presStyleIdx="1" presStyleCnt="8"/>
      <dgm:spPr/>
    </dgm:pt>
    <dgm:pt modelId="{F44738DD-5091-478F-845C-ECB45ACBE4F7}" type="pres">
      <dgm:prSet presAssocID="{9C073CEC-B05B-4052-B40A-444405053303}" presName="vert1" presStyleCnt="0"/>
      <dgm:spPr/>
    </dgm:pt>
    <dgm:pt modelId="{CF968113-7BC9-4854-A5BD-BE894D96850A}" type="pres">
      <dgm:prSet presAssocID="{B9303365-03D0-46CC-8A25-8B552D8E95D1}" presName="thickLine" presStyleLbl="alignNode1" presStyleIdx="2" presStyleCnt="8"/>
      <dgm:spPr/>
    </dgm:pt>
    <dgm:pt modelId="{68EBDBCA-E69D-4386-B54C-70ECB53B0E21}" type="pres">
      <dgm:prSet presAssocID="{B9303365-03D0-46CC-8A25-8B552D8E95D1}" presName="horz1" presStyleCnt="0"/>
      <dgm:spPr/>
    </dgm:pt>
    <dgm:pt modelId="{1843D45A-27BA-44EE-A541-4847661D8AEA}" type="pres">
      <dgm:prSet presAssocID="{B9303365-03D0-46CC-8A25-8B552D8E95D1}" presName="tx1" presStyleLbl="revTx" presStyleIdx="2" presStyleCnt="8"/>
      <dgm:spPr/>
    </dgm:pt>
    <dgm:pt modelId="{1D4DAD2D-DF04-47ED-98D8-102AEB7D335A}" type="pres">
      <dgm:prSet presAssocID="{B9303365-03D0-46CC-8A25-8B552D8E95D1}" presName="vert1" presStyleCnt="0"/>
      <dgm:spPr/>
    </dgm:pt>
    <dgm:pt modelId="{C1EDA04B-6F2B-47D4-BA88-70ADD0777A0B}" type="pres">
      <dgm:prSet presAssocID="{226ABC7B-DFAA-40EC-AFAE-855B5CFA3166}" presName="thickLine" presStyleLbl="alignNode1" presStyleIdx="3" presStyleCnt="8"/>
      <dgm:spPr/>
    </dgm:pt>
    <dgm:pt modelId="{694330E9-957F-4B1B-9527-346FFFD40C89}" type="pres">
      <dgm:prSet presAssocID="{226ABC7B-DFAA-40EC-AFAE-855B5CFA3166}" presName="horz1" presStyleCnt="0"/>
      <dgm:spPr/>
    </dgm:pt>
    <dgm:pt modelId="{6588BC98-DDA3-4A25-8413-69AEFBCCD517}" type="pres">
      <dgm:prSet presAssocID="{226ABC7B-DFAA-40EC-AFAE-855B5CFA3166}" presName="tx1" presStyleLbl="revTx" presStyleIdx="3" presStyleCnt="8"/>
      <dgm:spPr/>
    </dgm:pt>
    <dgm:pt modelId="{E4EF64B9-7CF3-4F04-AE9E-8D98B67DA289}" type="pres">
      <dgm:prSet presAssocID="{226ABC7B-DFAA-40EC-AFAE-855B5CFA3166}" presName="vert1" presStyleCnt="0"/>
      <dgm:spPr/>
    </dgm:pt>
    <dgm:pt modelId="{2A8A5E71-6BD8-4FA9-980F-F2655999D6C6}" type="pres">
      <dgm:prSet presAssocID="{737F2FAC-7500-4F6C-8B9E-1D90C8CDC919}" presName="thickLine" presStyleLbl="alignNode1" presStyleIdx="4" presStyleCnt="8"/>
      <dgm:spPr/>
    </dgm:pt>
    <dgm:pt modelId="{BCE172EE-CA26-4D10-964C-A0C2482F5C2F}" type="pres">
      <dgm:prSet presAssocID="{737F2FAC-7500-4F6C-8B9E-1D90C8CDC919}" presName="horz1" presStyleCnt="0"/>
      <dgm:spPr/>
    </dgm:pt>
    <dgm:pt modelId="{F7918694-3B15-4F59-9E5A-9F5D1562D74E}" type="pres">
      <dgm:prSet presAssocID="{737F2FAC-7500-4F6C-8B9E-1D90C8CDC919}" presName="tx1" presStyleLbl="revTx" presStyleIdx="4" presStyleCnt="8"/>
      <dgm:spPr/>
    </dgm:pt>
    <dgm:pt modelId="{A211EE04-3D16-43BD-ACEA-8220C370C323}" type="pres">
      <dgm:prSet presAssocID="{737F2FAC-7500-4F6C-8B9E-1D90C8CDC919}" presName="vert1" presStyleCnt="0"/>
      <dgm:spPr/>
    </dgm:pt>
    <dgm:pt modelId="{E56CAC84-1F4C-46F8-A5DC-C416CE3FE113}" type="pres">
      <dgm:prSet presAssocID="{DAC0B6EE-5E09-4CBF-A1A5-2C4818C660AF}" presName="thickLine" presStyleLbl="alignNode1" presStyleIdx="5" presStyleCnt="8"/>
      <dgm:spPr/>
    </dgm:pt>
    <dgm:pt modelId="{33CF1E65-6C01-461B-BA4F-F919D70AB2B5}" type="pres">
      <dgm:prSet presAssocID="{DAC0B6EE-5E09-4CBF-A1A5-2C4818C660AF}" presName="horz1" presStyleCnt="0"/>
      <dgm:spPr/>
    </dgm:pt>
    <dgm:pt modelId="{651B2D38-270F-4FC1-9B37-D2090CB957EC}" type="pres">
      <dgm:prSet presAssocID="{DAC0B6EE-5E09-4CBF-A1A5-2C4818C660AF}" presName="tx1" presStyleLbl="revTx" presStyleIdx="5" presStyleCnt="8"/>
      <dgm:spPr/>
    </dgm:pt>
    <dgm:pt modelId="{9FAC4EA9-903F-41AB-85B3-D7D70767CCC7}" type="pres">
      <dgm:prSet presAssocID="{DAC0B6EE-5E09-4CBF-A1A5-2C4818C660AF}" presName="vert1" presStyleCnt="0"/>
      <dgm:spPr/>
    </dgm:pt>
    <dgm:pt modelId="{60B406EA-5D3F-4B6B-9112-6FDEBF92D0FE}" type="pres">
      <dgm:prSet presAssocID="{8E3BD2E2-88F1-4CB2-A206-64E00733E935}" presName="thickLine" presStyleLbl="alignNode1" presStyleIdx="6" presStyleCnt="8"/>
      <dgm:spPr/>
    </dgm:pt>
    <dgm:pt modelId="{474B7AD8-D643-44D4-96D0-A53FA2474BE6}" type="pres">
      <dgm:prSet presAssocID="{8E3BD2E2-88F1-4CB2-A206-64E00733E935}" presName="horz1" presStyleCnt="0"/>
      <dgm:spPr/>
    </dgm:pt>
    <dgm:pt modelId="{677BE58D-F849-436C-885A-0FE74DA681B8}" type="pres">
      <dgm:prSet presAssocID="{8E3BD2E2-88F1-4CB2-A206-64E00733E935}" presName="tx1" presStyleLbl="revTx" presStyleIdx="6" presStyleCnt="8"/>
      <dgm:spPr/>
    </dgm:pt>
    <dgm:pt modelId="{373EEB08-973C-4BEF-B8F4-2E2DB81C48B3}" type="pres">
      <dgm:prSet presAssocID="{8E3BD2E2-88F1-4CB2-A206-64E00733E935}" presName="vert1" presStyleCnt="0"/>
      <dgm:spPr/>
    </dgm:pt>
    <dgm:pt modelId="{00EED722-1289-4ABE-B2F8-AA6DD873AA95}" type="pres">
      <dgm:prSet presAssocID="{9A9C5E27-6A16-4283-9473-56C0827ACC92}" presName="thickLine" presStyleLbl="alignNode1" presStyleIdx="7" presStyleCnt="8"/>
      <dgm:spPr/>
    </dgm:pt>
    <dgm:pt modelId="{65FA3E53-41BA-4160-87DA-B533547E5627}" type="pres">
      <dgm:prSet presAssocID="{9A9C5E27-6A16-4283-9473-56C0827ACC92}" presName="horz1" presStyleCnt="0"/>
      <dgm:spPr/>
    </dgm:pt>
    <dgm:pt modelId="{72C90238-BC69-4D3A-BEB7-613E42732C87}" type="pres">
      <dgm:prSet presAssocID="{9A9C5E27-6A16-4283-9473-56C0827ACC92}" presName="tx1" presStyleLbl="revTx" presStyleIdx="7" presStyleCnt="8"/>
      <dgm:spPr/>
    </dgm:pt>
    <dgm:pt modelId="{EA31A783-1EB7-4E0C-A215-FE88D741A554}" type="pres">
      <dgm:prSet presAssocID="{9A9C5E27-6A16-4283-9473-56C0827ACC92}" presName="vert1" presStyleCnt="0"/>
      <dgm:spPr/>
    </dgm:pt>
  </dgm:ptLst>
  <dgm:cxnLst>
    <dgm:cxn modelId="{8E7EDB06-9B11-45C0-89D6-E744F3399DE9}" srcId="{BEA64B0E-5B80-4D16-9256-C0A959FF551B}" destId="{737F2FAC-7500-4F6C-8B9E-1D90C8CDC919}" srcOrd="4" destOrd="0" parTransId="{0C7F62E6-148A-4199-A5D3-6B4541B2EA47}" sibTransId="{E44D811C-6C08-469C-9464-4C0652FAE8C7}"/>
    <dgm:cxn modelId="{FC5C1D1A-D606-41C3-8888-4609F10422EB}" srcId="{BEA64B0E-5B80-4D16-9256-C0A959FF551B}" destId="{B9303365-03D0-46CC-8A25-8B552D8E95D1}" srcOrd="2" destOrd="0" parTransId="{C70DC72F-D40A-4CE8-9A6A-53A5B0DBDD21}" sibTransId="{5A6F8789-5FC0-4B6B-8EF6-70FE88D68018}"/>
    <dgm:cxn modelId="{C1A75031-9454-4539-B0FC-4BB03753E431}" type="presOf" srcId="{DAC0B6EE-5E09-4CBF-A1A5-2C4818C660AF}" destId="{651B2D38-270F-4FC1-9B37-D2090CB957EC}" srcOrd="0" destOrd="0" presId="urn:microsoft.com/office/officeart/2008/layout/LinedList"/>
    <dgm:cxn modelId="{15F68D38-2DB1-4677-B60C-3DA7AD12FA37}" srcId="{BEA64B0E-5B80-4D16-9256-C0A959FF551B}" destId="{33CED6DA-B51A-40AB-8774-31E6B420664D}" srcOrd="0" destOrd="0" parTransId="{EBE907BD-1068-42D8-A3B7-6BFC00A0528B}" sibTransId="{6CECAC38-53F9-4AB3-B2F4-AD948D552FE0}"/>
    <dgm:cxn modelId="{1737B361-CD85-42BB-9A17-7B021A52D95A}" type="presOf" srcId="{9C073CEC-B05B-4052-B40A-444405053303}" destId="{4ED4F4BB-ABC7-4555-80AC-0F6506A82DF9}" srcOrd="0" destOrd="0" presId="urn:microsoft.com/office/officeart/2008/layout/LinedList"/>
    <dgm:cxn modelId="{A8D9148F-91A3-4AF1-A14F-4A2A17074B8E}" type="presOf" srcId="{226ABC7B-DFAA-40EC-AFAE-855B5CFA3166}" destId="{6588BC98-DDA3-4A25-8413-69AEFBCCD517}" srcOrd="0" destOrd="0" presId="urn:microsoft.com/office/officeart/2008/layout/LinedList"/>
    <dgm:cxn modelId="{D60DF79F-9F94-47D3-825B-6C12590B2E23}" srcId="{BEA64B0E-5B80-4D16-9256-C0A959FF551B}" destId="{8E3BD2E2-88F1-4CB2-A206-64E00733E935}" srcOrd="6" destOrd="0" parTransId="{3E03A2EB-4AC2-4536-9EE2-DBB17C49201C}" sibTransId="{7A375C55-D19B-4F53-934E-DCA47621F150}"/>
    <dgm:cxn modelId="{066464AA-5C43-4B53-A79C-3854AADBC37B}" srcId="{BEA64B0E-5B80-4D16-9256-C0A959FF551B}" destId="{9C073CEC-B05B-4052-B40A-444405053303}" srcOrd="1" destOrd="0" parTransId="{0FD41391-D1D1-470B-A333-2E7BB433D43A}" sibTransId="{6C9F6B5C-6A06-4D52-8C17-AE15616ECDD8}"/>
    <dgm:cxn modelId="{14501DAF-F902-43AB-8473-3DA3472814D3}" type="presOf" srcId="{8E3BD2E2-88F1-4CB2-A206-64E00733E935}" destId="{677BE58D-F849-436C-885A-0FE74DA681B8}" srcOrd="0" destOrd="0" presId="urn:microsoft.com/office/officeart/2008/layout/LinedList"/>
    <dgm:cxn modelId="{9DFF60AF-DB2C-46A8-8EE6-35815B4B63B4}" type="presOf" srcId="{BEA64B0E-5B80-4D16-9256-C0A959FF551B}" destId="{0DBE1D27-D3CD-48A5-8910-F79EB17DD3A4}" srcOrd="0" destOrd="0" presId="urn:microsoft.com/office/officeart/2008/layout/LinedList"/>
    <dgm:cxn modelId="{16DD27BE-43EC-45DB-83D5-0B8C6BFD8282}" type="presOf" srcId="{33CED6DA-B51A-40AB-8774-31E6B420664D}" destId="{E8C6FFFD-4DD6-4607-8F49-9076FD299EC8}" srcOrd="0" destOrd="0" presId="urn:microsoft.com/office/officeart/2008/layout/LinedList"/>
    <dgm:cxn modelId="{536DB7C3-3C35-424B-A4C0-378E99857D20}" srcId="{BEA64B0E-5B80-4D16-9256-C0A959FF551B}" destId="{226ABC7B-DFAA-40EC-AFAE-855B5CFA3166}" srcOrd="3" destOrd="0" parTransId="{DDA53063-BEA4-4008-A3DE-A6F842885D43}" sibTransId="{522500E8-C8DA-485A-9F89-AD7B2D072CFA}"/>
    <dgm:cxn modelId="{312B3ACF-5B88-4961-918B-EF1ED4A76EFD}" type="presOf" srcId="{737F2FAC-7500-4F6C-8B9E-1D90C8CDC919}" destId="{F7918694-3B15-4F59-9E5A-9F5D1562D74E}" srcOrd="0" destOrd="0" presId="urn:microsoft.com/office/officeart/2008/layout/LinedList"/>
    <dgm:cxn modelId="{8EFF69D2-B945-4671-858E-DDA9010042F5}" type="presOf" srcId="{9A9C5E27-6A16-4283-9473-56C0827ACC92}" destId="{72C90238-BC69-4D3A-BEB7-613E42732C87}" srcOrd="0" destOrd="0" presId="urn:microsoft.com/office/officeart/2008/layout/LinedList"/>
    <dgm:cxn modelId="{493CA7EC-D7B1-4035-8BE7-9882323EC8DA}" type="presOf" srcId="{B9303365-03D0-46CC-8A25-8B552D8E95D1}" destId="{1843D45A-27BA-44EE-A541-4847661D8AEA}" srcOrd="0" destOrd="0" presId="urn:microsoft.com/office/officeart/2008/layout/LinedList"/>
    <dgm:cxn modelId="{F5DD63F8-CE00-4952-BEC2-DB5AE1BFB9B7}" srcId="{BEA64B0E-5B80-4D16-9256-C0A959FF551B}" destId="{DAC0B6EE-5E09-4CBF-A1A5-2C4818C660AF}" srcOrd="5" destOrd="0" parTransId="{344A08DB-6035-4494-95A7-24B1922CB5CE}" sibTransId="{DF2BE6CD-683E-4149-9D0E-040F90B59774}"/>
    <dgm:cxn modelId="{3D4B10FF-C602-4ADB-AF58-D5960CB46C1B}" srcId="{BEA64B0E-5B80-4D16-9256-C0A959FF551B}" destId="{9A9C5E27-6A16-4283-9473-56C0827ACC92}" srcOrd="7" destOrd="0" parTransId="{C09E79A2-D659-4E52-9BB0-F8D6AA40EE04}" sibTransId="{E402D040-B3E3-4005-B80F-727B3607A0E2}"/>
    <dgm:cxn modelId="{8816E487-B22D-4A3C-BEF9-8F6FE6444AAD}" type="presParOf" srcId="{0DBE1D27-D3CD-48A5-8910-F79EB17DD3A4}" destId="{468BAAF5-A0AD-4B67-9ED1-2211F3B6174F}" srcOrd="0" destOrd="0" presId="urn:microsoft.com/office/officeart/2008/layout/LinedList"/>
    <dgm:cxn modelId="{658ECD8E-2152-4F03-9AFC-D62E972A3769}" type="presParOf" srcId="{0DBE1D27-D3CD-48A5-8910-F79EB17DD3A4}" destId="{AE6E0B18-7474-4EBA-ADFF-B8088C012522}" srcOrd="1" destOrd="0" presId="urn:microsoft.com/office/officeart/2008/layout/LinedList"/>
    <dgm:cxn modelId="{C2D41B3F-2A46-45A0-A406-D71D62E36CB3}" type="presParOf" srcId="{AE6E0B18-7474-4EBA-ADFF-B8088C012522}" destId="{E8C6FFFD-4DD6-4607-8F49-9076FD299EC8}" srcOrd="0" destOrd="0" presId="urn:microsoft.com/office/officeart/2008/layout/LinedList"/>
    <dgm:cxn modelId="{52856DFC-7455-42ED-9096-9FF7585FC3E3}" type="presParOf" srcId="{AE6E0B18-7474-4EBA-ADFF-B8088C012522}" destId="{2E667111-630B-4AC0-AEF8-40F12860D36D}" srcOrd="1" destOrd="0" presId="urn:microsoft.com/office/officeart/2008/layout/LinedList"/>
    <dgm:cxn modelId="{B1EF420C-C7A1-4BDE-BD78-C5D857605778}" type="presParOf" srcId="{0DBE1D27-D3CD-48A5-8910-F79EB17DD3A4}" destId="{7833CFB7-6ADB-4B38-A47D-B16D9383B28F}" srcOrd="2" destOrd="0" presId="urn:microsoft.com/office/officeart/2008/layout/LinedList"/>
    <dgm:cxn modelId="{B5352E9D-48C2-4BE4-A89C-2FB4E961B1BF}" type="presParOf" srcId="{0DBE1D27-D3CD-48A5-8910-F79EB17DD3A4}" destId="{58D84788-9A93-495D-8BE6-230148E3A4A9}" srcOrd="3" destOrd="0" presId="urn:microsoft.com/office/officeart/2008/layout/LinedList"/>
    <dgm:cxn modelId="{E32E0590-71D7-46B0-AFA8-C190B8D64485}" type="presParOf" srcId="{58D84788-9A93-495D-8BE6-230148E3A4A9}" destId="{4ED4F4BB-ABC7-4555-80AC-0F6506A82DF9}" srcOrd="0" destOrd="0" presId="urn:microsoft.com/office/officeart/2008/layout/LinedList"/>
    <dgm:cxn modelId="{87AB8183-D0F7-40B0-86CA-3D9A1950C6F8}" type="presParOf" srcId="{58D84788-9A93-495D-8BE6-230148E3A4A9}" destId="{F44738DD-5091-478F-845C-ECB45ACBE4F7}" srcOrd="1" destOrd="0" presId="urn:microsoft.com/office/officeart/2008/layout/LinedList"/>
    <dgm:cxn modelId="{DBCC61FB-68EF-471E-9746-7CFC36C95E7B}" type="presParOf" srcId="{0DBE1D27-D3CD-48A5-8910-F79EB17DD3A4}" destId="{CF968113-7BC9-4854-A5BD-BE894D96850A}" srcOrd="4" destOrd="0" presId="urn:microsoft.com/office/officeart/2008/layout/LinedList"/>
    <dgm:cxn modelId="{FC7158ED-8E6E-47AA-B88D-087BBC418192}" type="presParOf" srcId="{0DBE1D27-D3CD-48A5-8910-F79EB17DD3A4}" destId="{68EBDBCA-E69D-4386-B54C-70ECB53B0E21}" srcOrd="5" destOrd="0" presId="urn:microsoft.com/office/officeart/2008/layout/LinedList"/>
    <dgm:cxn modelId="{77B774C1-5813-41E7-B1A0-F33C54186766}" type="presParOf" srcId="{68EBDBCA-E69D-4386-B54C-70ECB53B0E21}" destId="{1843D45A-27BA-44EE-A541-4847661D8AEA}" srcOrd="0" destOrd="0" presId="urn:microsoft.com/office/officeart/2008/layout/LinedList"/>
    <dgm:cxn modelId="{0C2FCF5B-8EB6-4F05-9721-19CF14CFF3B1}" type="presParOf" srcId="{68EBDBCA-E69D-4386-B54C-70ECB53B0E21}" destId="{1D4DAD2D-DF04-47ED-98D8-102AEB7D335A}" srcOrd="1" destOrd="0" presId="urn:microsoft.com/office/officeart/2008/layout/LinedList"/>
    <dgm:cxn modelId="{F2FCF04F-15EE-4566-931B-AF0E9F640902}" type="presParOf" srcId="{0DBE1D27-D3CD-48A5-8910-F79EB17DD3A4}" destId="{C1EDA04B-6F2B-47D4-BA88-70ADD0777A0B}" srcOrd="6" destOrd="0" presId="urn:microsoft.com/office/officeart/2008/layout/LinedList"/>
    <dgm:cxn modelId="{CEB5916B-54F7-4191-B071-A85A168E1724}" type="presParOf" srcId="{0DBE1D27-D3CD-48A5-8910-F79EB17DD3A4}" destId="{694330E9-957F-4B1B-9527-346FFFD40C89}" srcOrd="7" destOrd="0" presId="urn:microsoft.com/office/officeart/2008/layout/LinedList"/>
    <dgm:cxn modelId="{8F5F3C3D-DF3E-41A4-AFB7-150ADC54DA94}" type="presParOf" srcId="{694330E9-957F-4B1B-9527-346FFFD40C89}" destId="{6588BC98-DDA3-4A25-8413-69AEFBCCD517}" srcOrd="0" destOrd="0" presId="urn:microsoft.com/office/officeart/2008/layout/LinedList"/>
    <dgm:cxn modelId="{1237DFD5-DBC1-4DE2-B910-2C5CA028CDC1}" type="presParOf" srcId="{694330E9-957F-4B1B-9527-346FFFD40C89}" destId="{E4EF64B9-7CF3-4F04-AE9E-8D98B67DA289}" srcOrd="1" destOrd="0" presId="urn:microsoft.com/office/officeart/2008/layout/LinedList"/>
    <dgm:cxn modelId="{4B681F6B-80CE-4771-BA8D-47B68F08D9FB}" type="presParOf" srcId="{0DBE1D27-D3CD-48A5-8910-F79EB17DD3A4}" destId="{2A8A5E71-6BD8-4FA9-980F-F2655999D6C6}" srcOrd="8" destOrd="0" presId="urn:microsoft.com/office/officeart/2008/layout/LinedList"/>
    <dgm:cxn modelId="{5F82FF96-63B1-4189-82DE-198435890F4D}" type="presParOf" srcId="{0DBE1D27-D3CD-48A5-8910-F79EB17DD3A4}" destId="{BCE172EE-CA26-4D10-964C-A0C2482F5C2F}" srcOrd="9" destOrd="0" presId="urn:microsoft.com/office/officeart/2008/layout/LinedList"/>
    <dgm:cxn modelId="{5EA139CA-1A7C-4C3B-8393-63030B59A56E}" type="presParOf" srcId="{BCE172EE-CA26-4D10-964C-A0C2482F5C2F}" destId="{F7918694-3B15-4F59-9E5A-9F5D1562D74E}" srcOrd="0" destOrd="0" presId="urn:microsoft.com/office/officeart/2008/layout/LinedList"/>
    <dgm:cxn modelId="{3438AA1E-484C-4602-8091-010A068F80EE}" type="presParOf" srcId="{BCE172EE-CA26-4D10-964C-A0C2482F5C2F}" destId="{A211EE04-3D16-43BD-ACEA-8220C370C323}" srcOrd="1" destOrd="0" presId="urn:microsoft.com/office/officeart/2008/layout/LinedList"/>
    <dgm:cxn modelId="{AD2ADC1F-A7F0-4CAD-8BFF-F5B00170C9FF}" type="presParOf" srcId="{0DBE1D27-D3CD-48A5-8910-F79EB17DD3A4}" destId="{E56CAC84-1F4C-46F8-A5DC-C416CE3FE113}" srcOrd="10" destOrd="0" presId="urn:microsoft.com/office/officeart/2008/layout/LinedList"/>
    <dgm:cxn modelId="{B3760754-14CE-41CA-BF6E-F2F531D15C5D}" type="presParOf" srcId="{0DBE1D27-D3CD-48A5-8910-F79EB17DD3A4}" destId="{33CF1E65-6C01-461B-BA4F-F919D70AB2B5}" srcOrd="11" destOrd="0" presId="urn:microsoft.com/office/officeart/2008/layout/LinedList"/>
    <dgm:cxn modelId="{DE46F13B-E853-46B2-AF56-44E849108553}" type="presParOf" srcId="{33CF1E65-6C01-461B-BA4F-F919D70AB2B5}" destId="{651B2D38-270F-4FC1-9B37-D2090CB957EC}" srcOrd="0" destOrd="0" presId="urn:microsoft.com/office/officeart/2008/layout/LinedList"/>
    <dgm:cxn modelId="{FB6FE52E-6D82-469F-A5A4-786390FFEA0E}" type="presParOf" srcId="{33CF1E65-6C01-461B-BA4F-F919D70AB2B5}" destId="{9FAC4EA9-903F-41AB-85B3-D7D70767CCC7}" srcOrd="1" destOrd="0" presId="urn:microsoft.com/office/officeart/2008/layout/LinedList"/>
    <dgm:cxn modelId="{31E46557-D952-465C-9026-EA1C62ACEDEA}" type="presParOf" srcId="{0DBE1D27-D3CD-48A5-8910-F79EB17DD3A4}" destId="{60B406EA-5D3F-4B6B-9112-6FDEBF92D0FE}" srcOrd="12" destOrd="0" presId="urn:microsoft.com/office/officeart/2008/layout/LinedList"/>
    <dgm:cxn modelId="{AD186E45-8750-46A3-8539-F4947E85C9A4}" type="presParOf" srcId="{0DBE1D27-D3CD-48A5-8910-F79EB17DD3A4}" destId="{474B7AD8-D643-44D4-96D0-A53FA2474BE6}" srcOrd="13" destOrd="0" presId="urn:microsoft.com/office/officeart/2008/layout/LinedList"/>
    <dgm:cxn modelId="{F3E5DB17-4319-430F-BF9E-0511CB381AAA}" type="presParOf" srcId="{474B7AD8-D643-44D4-96D0-A53FA2474BE6}" destId="{677BE58D-F849-436C-885A-0FE74DA681B8}" srcOrd="0" destOrd="0" presId="urn:microsoft.com/office/officeart/2008/layout/LinedList"/>
    <dgm:cxn modelId="{C484E834-B40D-4227-BA51-66A59EA2596F}" type="presParOf" srcId="{474B7AD8-D643-44D4-96D0-A53FA2474BE6}" destId="{373EEB08-973C-4BEF-B8F4-2E2DB81C48B3}" srcOrd="1" destOrd="0" presId="urn:microsoft.com/office/officeart/2008/layout/LinedList"/>
    <dgm:cxn modelId="{B9C39B87-AA44-481A-B93F-89214F28AB30}" type="presParOf" srcId="{0DBE1D27-D3CD-48A5-8910-F79EB17DD3A4}" destId="{00EED722-1289-4ABE-B2F8-AA6DD873AA95}" srcOrd="14" destOrd="0" presId="urn:microsoft.com/office/officeart/2008/layout/LinedList"/>
    <dgm:cxn modelId="{04AA84A4-815A-4E35-BAB9-502A0F16F297}" type="presParOf" srcId="{0DBE1D27-D3CD-48A5-8910-F79EB17DD3A4}" destId="{65FA3E53-41BA-4160-87DA-B533547E5627}" srcOrd="15" destOrd="0" presId="urn:microsoft.com/office/officeart/2008/layout/LinedList"/>
    <dgm:cxn modelId="{C8F2A26B-014D-4766-89CF-FE9E66B09EF6}" type="presParOf" srcId="{65FA3E53-41BA-4160-87DA-B533547E5627}" destId="{72C90238-BC69-4D3A-BEB7-613E42732C87}" srcOrd="0" destOrd="0" presId="urn:microsoft.com/office/officeart/2008/layout/LinedList"/>
    <dgm:cxn modelId="{1615D899-E92E-42DD-9749-4627AD951996}" type="presParOf" srcId="{65FA3E53-41BA-4160-87DA-B533547E5627}" destId="{EA31A783-1EB7-4E0C-A215-FE88D741A55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673E3-FE19-4940-9BCF-F75ADE2FE1CC}">
      <dsp:nvSpPr>
        <dsp:cNvPr id="0" name=""/>
        <dsp:cNvSpPr/>
      </dsp:nvSpPr>
      <dsp:spPr>
        <a:xfrm>
          <a:off x="0" y="2260"/>
          <a:ext cx="751839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66671D-E6B6-47E9-9F4A-E44D114D2BF2}">
      <dsp:nvSpPr>
        <dsp:cNvPr id="0" name=""/>
        <dsp:cNvSpPr/>
      </dsp:nvSpPr>
      <dsp:spPr>
        <a:xfrm>
          <a:off x="0" y="2260"/>
          <a:ext cx="7518399" cy="448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Health</a:t>
          </a:r>
          <a:endParaRPr lang="en-US" sz="1700" kern="1200"/>
        </a:p>
      </dsp:txBody>
      <dsp:txXfrm>
        <a:off x="0" y="2260"/>
        <a:ext cx="7518399" cy="448882"/>
      </dsp:txXfrm>
    </dsp:sp>
    <dsp:sp modelId="{AFF3B0AB-F17B-4F96-A9AC-CB31CC478744}">
      <dsp:nvSpPr>
        <dsp:cNvPr id="0" name=""/>
        <dsp:cNvSpPr/>
      </dsp:nvSpPr>
      <dsp:spPr>
        <a:xfrm>
          <a:off x="0" y="451142"/>
          <a:ext cx="751839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CDD9C8-278E-49E0-B014-3B682C0C7DAA}">
      <dsp:nvSpPr>
        <dsp:cNvPr id="0" name=""/>
        <dsp:cNvSpPr/>
      </dsp:nvSpPr>
      <dsp:spPr>
        <a:xfrm>
          <a:off x="0" y="451142"/>
          <a:ext cx="7518399" cy="136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Health is defined as “a state of complete physical, mental, and social well-being, rather than merely the absence of disease”(World Health </a:t>
          </a:r>
          <a:r>
            <a:rPr lang="en-US" sz="1700" kern="1200" err="1"/>
            <a:t>Organisation</a:t>
          </a:r>
          <a:r>
            <a:rPr lang="en-US" sz="1700" kern="1200"/>
            <a:t>, 1948, para. 1). </a:t>
          </a:r>
        </a:p>
      </dsp:txBody>
      <dsp:txXfrm>
        <a:off x="0" y="451142"/>
        <a:ext cx="7518399" cy="1363761"/>
      </dsp:txXfrm>
    </dsp:sp>
    <dsp:sp modelId="{E2EC676A-83F4-43E8-9993-4E21050C3B9E}">
      <dsp:nvSpPr>
        <dsp:cNvPr id="0" name=""/>
        <dsp:cNvSpPr/>
      </dsp:nvSpPr>
      <dsp:spPr>
        <a:xfrm>
          <a:off x="0" y="1814903"/>
          <a:ext cx="751839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38E02D-172D-4787-B90A-DE61890D9D23}">
      <dsp:nvSpPr>
        <dsp:cNvPr id="0" name=""/>
        <dsp:cNvSpPr/>
      </dsp:nvSpPr>
      <dsp:spPr>
        <a:xfrm>
          <a:off x="0" y="1814903"/>
          <a:ext cx="7518399" cy="58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Well-being</a:t>
          </a:r>
          <a:endParaRPr lang="en-US" sz="1700" kern="1200"/>
        </a:p>
      </dsp:txBody>
      <dsp:txXfrm>
        <a:off x="0" y="1814903"/>
        <a:ext cx="7518399" cy="589813"/>
      </dsp:txXfrm>
    </dsp:sp>
    <dsp:sp modelId="{CE12773D-2E01-4A6A-A820-1458BE47C8ED}">
      <dsp:nvSpPr>
        <dsp:cNvPr id="0" name=""/>
        <dsp:cNvSpPr/>
      </dsp:nvSpPr>
      <dsp:spPr>
        <a:xfrm>
          <a:off x="0" y="2404716"/>
          <a:ext cx="751839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4F4B72-D221-4413-ACE5-D8457082DD36}">
      <dsp:nvSpPr>
        <dsp:cNvPr id="0" name=""/>
        <dsp:cNvSpPr/>
      </dsp:nvSpPr>
      <dsp:spPr>
        <a:xfrm>
          <a:off x="0" y="2404716"/>
          <a:ext cx="7518399" cy="136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Well-being is a broader concept than health, incorporating emotional satisfaction, inner peace, resilience, and social connectedness </a:t>
          </a:r>
          <a:r>
            <a:rPr lang="fr-FR" sz="1700" kern="1200"/>
            <a:t>(de Chavez et al., 2005)</a:t>
          </a:r>
          <a:r>
            <a:rPr lang="en-US" sz="1700" kern="1200"/>
            <a:t>. It </a:t>
          </a:r>
          <a:r>
            <a:rPr lang="en-US" sz="1700" kern="1200" err="1"/>
            <a:t>emphasises</a:t>
          </a:r>
          <a:r>
            <a:rPr lang="en-US" sz="1700" kern="1200"/>
            <a:t> the overall quality of life and the ability to thrive and achieve one’s potential. </a:t>
          </a:r>
        </a:p>
      </dsp:txBody>
      <dsp:txXfrm>
        <a:off x="0" y="2404716"/>
        <a:ext cx="7518399" cy="1363761"/>
      </dsp:txXfrm>
    </dsp:sp>
    <dsp:sp modelId="{A29064EA-E93E-437C-911A-AE69CF3479D7}">
      <dsp:nvSpPr>
        <dsp:cNvPr id="0" name=""/>
        <dsp:cNvSpPr/>
      </dsp:nvSpPr>
      <dsp:spPr>
        <a:xfrm>
          <a:off x="0" y="3768478"/>
          <a:ext cx="751839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27FDCA-38D6-446D-A259-FD811B491D2A}">
      <dsp:nvSpPr>
        <dsp:cNvPr id="0" name=""/>
        <dsp:cNvSpPr/>
      </dsp:nvSpPr>
      <dsp:spPr>
        <a:xfrm>
          <a:off x="0" y="3768478"/>
          <a:ext cx="7518399" cy="401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Sustainable Development</a:t>
          </a:r>
          <a:endParaRPr lang="en-US" sz="1700" kern="1200"/>
        </a:p>
      </dsp:txBody>
      <dsp:txXfrm>
        <a:off x="0" y="3768478"/>
        <a:ext cx="7518399" cy="401641"/>
      </dsp:txXfrm>
    </dsp:sp>
    <dsp:sp modelId="{6D534065-08FA-4E2F-9147-08D5F358F1E7}">
      <dsp:nvSpPr>
        <dsp:cNvPr id="0" name=""/>
        <dsp:cNvSpPr/>
      </dsp:nvSpPr>
      <dsp:spPr>
        <a:xfrm>
          <a:off x="0" y="4170119"/>
          <a:ext cx="7518399"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CDC510-AC5D-4502-B018-CE1D775E4FEB}">
      <dsp:nvSpPr>
        <dsp:cNvPr id="0" name=""/>
        <dsp:cNvSpPr/>
      </dsp:nvSpPr>
      <dsp:spPr>
        <a:xfrm>
          <a:off x="0" y="4170119"/>
          <a:ext cx="7518399" cy="1363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ptos Display" panose="02110004020202020204"/>
            </a:rPr>
            <a:t>Sustainability</a:t>
          </a:r>
          <a:r>
            <a:rPr lang="en-US" sz="1700" kern="1200"/>
            <a:t> is a development that meets the needs of the present without compromising future generations (</a:t>
          </a:r>
          <a:r>
            <a:rPr lang="en-US" sz="1700" kern="1200" err="1"/>
            <a:t>Karademas</a:t>
          </a:r>
          <a:r>
            <a:rPr lang="en-US" sz="1700" kern="1200"/>
            <a:t>, 2007).It promotes effective, fair, and environmentally friendly healthcare, reducing inequalities and fostering collaboration across sectors to improve the community (Enas, 2015)  </a:t>
          </a:r>
        </a:p>
      </dsp:txBody>
      <dsp:txXfrm>
        <a:off x="0" y="4170119"/>
        <a:ext cx="7518399" cy="13637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0B1BD-672A-4218-AAC8-2D3B5D827A4E}">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F8834-7E05-45A1-8585-9123932721C3}">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Health, well-being, and sustainability are essential priorities in policy and service delivery (Morton et al., 2017; </a:t>
          </a:r>
          <a:r>
            <a:rPr lang="en-US" sz="1100" kern="1200" dirty="0" err="1"/>
            <a:t>Tamsma</a:t>
          </a:r>
          <a:r>
            <a:rPr lang="en-US" sz="1100" kern="1200" dirty="0"/>
            <a:t> &amp; </a:t>
          </a:r>
          <a:r>
            <a:rPr lang="en-US" sz="1100" kern="1200" dirty="0" err="1"/>
            <a:t>Costongs</a:t>
          </a:r>
          <a:r>
            <a:rPr lang="en-US" sz="1100" kern="1200" dirty="0"/>
            <a:t>, 2018). ​NCDs are responsible for 74% of deaths globally (WHO, 2024a). Cardiovascular disease  17.9 million deaths per year (WHO, 2023). COPD twice as high in deprived UK communities (Public Health England, 2020). UK air pollution accounts for ~20,000 premature deaths each year (UKHSA, 2023). </a:t>
          </a:r>
        </a:p>
      </dsp:txBody>
      <dsp:txXfrm>
        <a:off x="394737" y="1117886"/>
        <a:ext cx="2930037" cy="1819255"/>
      </dsp:txXfrm>
    </dsp:sp>
    <dsp:sp modelId="{7D85D20B-45BB-45DB-A079-801E976CDD3B}">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56EB4A-A123-4ACA-88CC-06D7F48FE8A9}">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WHO’s third Sustainable Development Goal highlights the importance of ensuring healthy lives for individuals of all ages (WHO, 2024; ​</a:t>
          </a:r>
          <a:r>
            <a:rPr lang="pl-PL" sz="1100" kern="1200" dirty="0"/>
            <a:t>Mikuła, Raczkowska and Utzig</a:t>
          </a:r>
          <a:r>
            <a:rPr lang="en-GB" sz="1100" kern="1200" dirty="0"/>
            <a:t>, </a:t>
          </a:r>
          <a:r>
            <a:rPr lang="pl-PL" sz="1100" kern="1200" dirty="0"/>
            <a:t>2024)</a:t>
          </a:r>
          <a:r>
            <a:rPr lang="en-GB" sz="1100" kern="1200" dirty="0"/>
            <a:t>. </a:t>
          </a:r>
          <a:r>
            <a:rPr lang="en-US" sz="1100" kern="1200" dirty="0"/>
            <a:t>Health inequalities. 9–10 year life expectancy gap between most and least deprived areas (Marmot, 2020). Higher rates of chronic disease and hospital admissions in deprived areas. </a:t>
          </a:r>
        </a:p>
      </dsp:txBody>
      <dsp:txXfrm>
        <a:off x="4114250" y="1117886"/>
        <a:ext cx="2930037" cy="1819255"/>
      </dsp:txXfrm>
    </dsp:sp>
    <dsp:sp modelId="{4C704625-08C5-4AB8-B53C-006F277A174D}">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04BB8-8AE0-4D4C-8A68-2ED22ECAC627}">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Evidence shows that inclusive approaches are vital for addressing health disparities and achieving equitable health progress (Bickler, Morton and Menne, 2020). Positive progress. Core20PLUS5 improving outreach and early diagnosis (NHS England, 2023b). Universal health-coverage reforms improving access for 400+ million people (WHO, 2022).</a:t>
          </a:r>
        </a:p>
      </dsp:txBody>
      <dsp:txXfrm>
        <a:off x="7833762" y="1117886"/>
        <a:ext cx="2930037" cy="18192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9408D-A854-498D-BA96-6C0E3FAF89F9}">
      <dsp:nvSpPr>
        <dsp:cNvPr id="0" name=""/>
        <dsp:cNvSpPr/>
      </dsp:nvSpPr>
      <dsp:spPr>
        <a:xfrm>
          <a:off x="0" y="4243"/>
          <a:ext cx="11186160" cy="13379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68349C-0EBD-4512-8741-3D1D92EAE8FF}">
      <dsp:nvSpPr>
        <dsp:cNvPr id="0" name=""/>
        <dsp:cNvSpPr/>
      </dsp:nvSpPr>
      <dsp:spPr>
        <a:xfrm>
          <a:off x="404738" y="305288"/>
          <a:ext cx="736608" cy="7358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079D73-D754-4CDE-A516-77D59FA52C97}">
      <dsp:nvSpPr>
        <dsp:cNvPr id="0" name=""/>
        <dsp:cNvSpPr/>
      </dsp:nvSpPr>
      <dsp:spPr>
        <a:xfrm>
          <a:off x="1546086" y="4243"/>
          <a:ext cx="9579498" cy="1339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741" tIns="141741" rIns="141741" bIns="141741" numCol="1" spcCol="1270" anchor="ctr" anchorCtr="0">
          <a:noAutofit/>
        </a:bodyPr>
        <a:lstStyle/>
        <a:p>
          <a:pPr marL="0" lvl="0" indent="0" algn="l" defTabSz="622300">
            <a:lnSpc>
              <a:spcPct val="90000"/>
            </a:lnSpc>
            <a:spcBef>
              <a:spcPct val="0"/>
            </a:spcBef>
            <a:spcAft>
              <a:spcPct val="35000"/>
            </a:spcAft>
            <a:buNone/>
          </a:pPr>
          <a:r>
            <a:rPr lang="en-US" sz="1400" kern="1200" dirty="0"/>
            <a:t>Integrating health and well-being into care strategies allows healthcare systems to adopt patient-centered approaches </a:t>
          </a:r>
          <a:r>
            <a:rPr lang="en-GB" sz="1400" kern="1200" dirty="0"/>
            <a:t>(</a:t>
          </a:r>
          <a:r>
            <a:rPr lang="en-GB" sz="1400" kern="1200" dirty="0" err="1"/>
            <a:t>Mezzich</a:t>
          </a:r>
          <a:r>
            <a:rPr lang="en-GB" sz="1400" kern="1200" dirty="0"/>
            <a:t> et al., 2010), </a:t>
          </a:r>
          <a:r>
            <a:rPr lang="en-US" sz="1400" kern="1200" dirty="0"/>
            <a:t>that emphasize prevention and address the social determinants of health, ultimately improving health outcomes across populations </a:t>
          </a:r>
          <a:r>
            <a:rPr lang="en-GB" sz="1400" kern="1200" dirty="0"/>
            <a:t>(</a:t>
          </a:r>
          <a:r>
            <a:rPr lang="en-GB" sz="1400" kern="1200" dirty="0" err="1"/>
            <a:t>Lakioti</a:t>
          </a:r>
          <a:r>
            <a:rPr lang="en-GB" sz="1400" kern="1200" dirty="0"/>
            <a:t> et al., 2025)</a:t>
          </a:r>
          <a:r>
            <a:rPr lang="en-US" sz="1400" kern="1200" dirty="0"/>
            <a:t>.</a:t>
          </a:r>
        </a:p>
      </dsp:txBody>
      <dsp:txXfrm>
        <a:off x="1546086" y="4243"/>
        <a:ext cx="9579498" cy="1339287"/>
      </dsp:txXfrm>
    </dsp:sp>
    <dsp:sp modelId="{13C5C059-E384-45EF-B472-DCBE700BA351}">
      <dsp:nvSpPr>
        <dsp:cNvPr id="0" name=""/>
        <dsp:cNvSpPr/>
      </dsp:nvSpPr>
      <dsp:spPr>
        <a:xfrm>
          <a:off x="0" y="1668207"/>
          <a:ext cx="11186160" cy="13379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784468-E25F-498B-BCF7-887C0D5D22FB}">
      <dsp:nvSpPr>
        <dsp:cNvPr id="0" name=""/>
        <dsp:cNvSpPr/>
      </dsp:nvSpPr>
      <dsp:spPr>
        <a:xfrm>
          <a:off x="404738" y="1969252"/>
          <a:ext cx="736608" cy="7358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3ABC53-9743-45F3-89C7-EE8CDDF6C96B}">
      <dsp:nvSpPr>
        <dsp:cNvPr id="0" name=""/>
        <dsp:cNvSpPr/>
      </dsp:nvSpPr>
      <dsp:spPr>
        <a:xfrm>
          <a:off x="1546086" y="1668207"/>
          <a:ext cx="9579498" cy="1339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741" tIns="141741" rIns="141741" bIns="141741" numCol="1" spcCol="1270" anchor="ctr" anchorCtr="0">
          <a:noAutofit/>
        </a:bodyPr>
        <a:lstStyle/>
        <a:p>
          <a:pPr marL="0" lvl="0" indent="0" algn="l" defTabSz="622300">
            <a:lnSpc>
              <a:spcPct val="90000"/>
            </a:lnSpc>
            <a:spcBef>
              <a:spcPct val="0"/>
            </a:spcBef>
            <a:spcAft>
              <a:spcPct val="35000"/>
            </a:spcAft>
            <a:buNone/>
          </a:pPr>
          <a:r>
            <a:rPr lang="en-US" sz="1400" kern="1200" dirty="0"/>
            <a:t>​Implementation of </a:t>
          </a:r>
          <a:r>
            <a:rPr lang="en-US" sz="1400" kern="1200" dirty="0" err="1"/>
            <a:t>HiAP</a:t>
          </a:r>
          <a:r>
            <a:rPr lang="en-US" sz="1400" kern="1200" dirty="0"/>
            <a:t>, countries integrate health considerations into all sectors, reducing inequalities and improving long-term outcomes. In the UK, this model is reflected in Integrated Care Systems (ICSs), which bring together the NHS, local authorities and community partners to deliver joined-up, holistic care (NHS Confederation, 2023). </a:t>
          </a:r>
        </a:p>
        <a:p>
          <a:pPr marL="0" lvl="0" indent="0" algn="l" defTabSz="622300">
            <a:lnSpc>
              <a:spcPct val="90000"/>
            </a:lnSpc>
            <a:spcBef>
              <a:spcPct val="0"/>
            </a:spcBef>
            <a:spcAft>
              <a:spcPct val="35000"/>
            </a:spcAft>
            <a:buNone/>
          </a:pPr>
          <a:r>
            <a:rPr lang="en-US" sz="1400" kern="1200" dirty="0"/>
            <a:t>A holistic, person-</a:t>
          </a:r>
          <a:r>
            <a:rPr lang="en-US" sz="1400" kern="1200" dirty="0" err="1"/>
            <a:t>centred</a:t>
          </a:r>
          <a:r>
            <a:rPr lang="en-US" sz="1400" kern="1200" dirty="0"/>
            <a:t> approach to integration promotes prevention and better outcomes (Corbin et al, 2021).</a:t>
          </a:r>
        </a:p>
        <a:p>
          <a:pPr marL="0" lvl="0" indent="0" algn="l" defTabSz="622300">
            <a:lnSpc>
              <a:spcPct val="90000"/>
            </a:lnSpc>
            <a:spcBef>
              <a:spcPct val="0"/>
            </a:spcBef>
            <a:spcAft>
              <a:spcPct val="35000"/>
            </a:spcAft>
            <a:buNone/>
          </a:pPr>
          <a:endParaRPr lang="en-US" sz="1400" kern="1200" dirty="0"/>
        </a:p>
      </dsp:txBody>
      <dsp:txXfrm>
        <a:off x="1546086" y="1668207"/>
        <a:ext cx="9579498" cy="1339287"/>
      </dsp:txXfrm>
    </dsp:sp>
    <dsp:sp modelId="{C8A6B723-9A08-4530-9F11-E4C51F02CBAE}">
      <dsp:nvSpPr>
        <dsp:cNvPr id="0" name=""/>
        <dsp:cNvSpPr/>
      </dsp:nvSpPr>
      <dsp:spPr>
        <a:xfrm>
          <a:off x="0" y="3332170"/>
          <a:ext cx="11186160" cy="13379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333F6F-2198-4C5C-987E-F84859CEC776}">
      <dsp:nvSpPr>
        <dsp:cNvPr id="0" name=""/>
        <dsp:cNvSpPr/>
      </dsp:nvSpPr>
      <dsp:spPr>
        <a:xfrm>
          <a:off x="404738" y="3633216"/>
          <a:ext cx="736608" cy="7358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D78404-358C-4D4A-BAB8-318FEA6C5B04}">
      <dsp:nvSpPr>
        <dsp:cNvPr id="0" name=""/>
        <dsp:cNvSpPr/>
      </dsp:nvSpPr>
      <dsp:spPr>
        <a:xfrm>
          <a:off x="1546086" y="3332170"/>
          <a:ext cx="9579498" cy="1339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741" tIns="141741" rIns="141741" bIns="141741" numCol="1" spcCol="1270" anchor="ctr" anchorCtr="0">
          <a:noAutofit/>
        </a:bodyPr>
        <a:lstStyle/>
        <a:p>
          <a:pPr marL="0" lvl="0" indent="0" algn="l" defTabSz="622300">
            <a:lnSpc>
              <a:spcPct val="90000"/>
            </a:lnSpc>
            <a:spcBef>
              <a:spcPct val="0"/>
            </a:spcBef>
            <a:spcAft>
              <a:spcPct val="35000"/>
            </a:spcAft>
            <a:buNone/>
          </a:pPr>
          <a:r>
            <a:rPr lang="en-US" sz="1400" kern="1200" dirty="0"/>
            <a:t>The WHO’s Health in All Policies framework (</a:t>
          </a:r>
          <a:r>
            <a:rPr lang="en-US" sz="1400" kern="1200" dirty="0" err="1"/>
            <a:t>HiAP</a:t>
          </a:r>
          <a:r>
            <a:rPr lang="en-US" sz="1400" kern="1200" dirty="0"/>
            <a:t>) places health at the </a:t>
          </a:r>
          <a:r>
            <a:rPr lang="en-US" sz="1400" kern="1200" dirty="0" err="1"/>
            <a:t>centre</a:t>
          </a:r>
          <a:r>
            <a:rPr lang="en-US" sz="1400" kern="1200" dirty="0"/>
            <a:t> of government decision-making – acknowledging that housing, transport, education, employment and the environment all influence health outcomes (</a:t>
          </a:r>
          <a:r>
            <a:rPr lang="en-GB" sz="1400" kern="1200" dirty="0"/>
            <a:t>Van den </a:t>
          </a:r>
          <a:r>
            <a:rPr lang="en-GB" sz="1400" kern="1200" dirty="0" err="1"/>
            <a:t>Broucke</a:t>
          </a:r>
          <a:r>
            <a:rPr lang="en-GB" sz="1400" kern="1200" dirty="0"/>
            <a:t>, 2013)</a:t>
          </a:r>
          <a:r>
            <a:rPr lang="en-US" sz="1400" kern="1200" dirty="0"/>
            <a:t>. This approach is grounded in Dahlgren and Whitehead’s (1991) model, which illustrates how health is shaped by social, economic and environmental determinants.</a:t>
          </a:r>
        </a:p>
      </dsp:txBody>
      <dsp:txXfrm>
        <a:off x="1546086" y="3332170"/>
        <a:ext cx="9579498" cy="13392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5EFE5-6CFE-4FB8-BC9B-757393C7F4F1}">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BA4E2FB-EB4D-4F8A-B4D6-700BC2AE496F}">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ICSs unite the NHS, local authorities, and community organisations to deliver coordinated care, reduce inequalities, and improve population wellbeing (NHS England, 2019; The King’s Fund, 2023).</a:t>
          </a:r>
          <a:endParaRPr lang="en-US" sz="1300" kern="1200"/>
        </a:p>
      </dsp:txBody>
      <dsp:txXfrm>
        <a:off x="1228411" y="621955"/>
        <a:ext cx="1919362" cy="1919362"/>
      </dsp:txXfrm>
    </dsp:sp>
    <dsp:sp modelId="{55FEF4B5-2B5C-48FD-A04D-8F1255D24CD8}">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They promote collaboration across health, housing, education, and public health, focusing on prevention, early intervention, and person-centred care, aligned with WHO’s </a:t>
          </a:r>
          <a:r>
            <a:rPr lang="en-GB" sz="1300" i="1" kern="1200"/>
            <a:t>Health in All Policies</a:t>
          </a:r>
          <a:r>
            <a:rPr lang="en-GB" sz="1300" kern="1200"/>
            <a:t> approach.</a:t>
          </a:r>
          <a:endParaRPr lang="en-US" sz="1300" kern="1200"/>
        </a:p>
      </dsp:txBody>
      <dsp:txXfrm>
        <a:off x="3519058" y="621955"/>
        <a:ext cx="1919362" cy="1919362"/>
      </dsp:txXfrm>
    </dsp:sp>
    <dsp:sp modelId="{956D7B6E-A034-4499-BA21-D9D0B91DE0CA}">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By enabling local decision-making based on population needs, ICSs improve outcomes, reduce costs, and strengthen community engagement (NHS Confederation, 2014); Thomson et al., 2018). </a:t>
          </a:r>
          <a:endParaRPr lang="en-US" sz="1300" kern="1200"/>
        </a:p>
      </dsp:txBody>
      <dsp:txXfrm>
        <a:off x="1228411" y="2912601"/>
        <a:ext cx="1919362" cy="1919362"/>
      </dsp:txXfrm>
    </dsp:sp>
    <dsp:sp modelId="{043EAA65-3FB5-4535-B62C-FD175DED75F6}">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This integrated model supports sustainable, equitable, and resilient healthcare systems.</a:t>
          </a:r>
          <a:endParaRPr lang="en-US" sz="1300" kern="1200"/>
        </a:p>
      </dsp:txBody>
      <dsp:txXfrm>
        <a:off x="3519058" y="2912601"/>
        <a:ext cx="1919362" cy="19193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EDF8F-4012-4B07-83A6-970D71669A50}">
      <dsp:nvSpPr>
        <dsp:cNvPr id="0" name=""/>
        <dsp:cNvSpPr/>
      </dsp:nvSpPr>
      <dsp:spPr>
        <a:xfrm>
          <a:off x="0" y="0"/>
          <a:ext cx="5778758" cy="111156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Proposed by Engel (1977), the biopsychosocial model views health as the result of interactions between biological, psychological, and social factors (Engel, 2012).</a:t>
          </a:r>
          <a:endParaRPr lang="en-US" sz="1300" kern="1200"/>
        </a:p>
      </dsp:txBody>
      <dsp:txXfrm>
        <a:off x="32557" y="32557"/>
        <a:ext cx="4579291" cy="1046451"/>
      </dsp:txXfrm>
    </dsp:sp>
    <dsp:sp modelId="{3C402B6A-3BF6-499C-9AA9-C8E4F745723E}">
      <dsp:nvSpPr>
        <dsp:cNvPr id="0" name=""/>
        <dsp:cNvSpPr/>
      </dsp:nvSpPr>
      <dsp:spPr>
        <a:xfrm>
          <a:off x="509890" y="1296825"/>
          <a:ext cx="5778758" cy="1111565"/>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It underpins person-centred, holistic care, addressing both physical and psychosocial needs. For example, managing</a:t>
          </a:r>
          <a:r>
            <a:rPr lang="en-GB" sz="1300" kern="1200" dirty="0">
              <a:latin typeface="Aptos Display" panose="02110004020202020204"/>
            </a:rPr>
            <a:t> </a:t>
          </a:r>
          <a:r>
            <a:rPr lang="en-GB" sz="1300" kern="1200" dirty="0"/>
            <a:t>diabetes combines medical treatment, stress management, and community support.</a:t>
          </a:r>
          <a:endParaRPr lang="en-US" sz="1300" kern="1200" dirty="0"/>
        </a:p>
      </dsp:txBody>
      <dsp:txXfrm>
        <a:off x="542447" y="1329382"/>
        <a:ext cx="4481236" cy="1046451"/>
      </dsp:txXfrm>
    </dsp:sp>
    <dsp:sp modelId="{00E3E16D-5ACC-4AF0-BED7-A27E9C24D7D5}">
      <dsp:nvSpPr>
        <dsp:cNvPr id="0" name=""/>
        <dsp:cNvSpPr/>
      </dsp:nvSpPr>
      <dsp:spPr>
        <a:xfrm>
          <a:off x="1019780" y="2593651"/>
          <a:ext cx="5778758" cy="1111565"/>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Implemented through Integrated Care Systems and multidisciplinary teams, promotes better outcomes, quality of life, and sustainable, equitable healthcare (Lehman, David and Gruber, 2017; Rook, 2015; Marmot, 2010).</a:t>
          </a:r>
          <a:endParaRPr lang="en-US" sz="1300" kern="1200" dirty="0"/>
        </a:p>
      </dsp:txBody>
      <dsp:txXfrm>
        <a:off x="1052337" y="2626208"/>
        <a:ext cx="4481236" cy="1046451"/>
      </dsp:txXfrm>
    </dsp:sp>
    <dsp:sp modelId="{6F336AD2-B086-451D-9F0E-312080FE5FDF}">
      <dsp:nvSpPr>
        <dsp:cNvPr id="0" name=""/>
        <dsp:cNvSpPr/>
      </dsp:nvSpPr>
      <dsp:spPr>
        <a:xfrm>
          <a:off x="5056240" y="842936"/>
          <a:ext cx="722517" cy="722517"/>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218806" y="842936"/>
        <a:ext cx="397385" cy="543694"/>
      </dsp:txXfrm>
    </dsp:sp>
    <dsp:sp modelId="{2CFE5C76-DF0D-4BF3-9640-7DBF3790FDA6}">
      <dsp:nvSpPr>
        <dsp:cNvPr id="0" name=""/>
        <dsp:cNvSpPr/>
      </dsp:nvSpPr>
      <dsp:spPr>
        <a:xfrm>
          <a:off x="5566131" y="2132352"/>
          <a:ext cx="722517" cy="722517"/>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728697" y="2132352"/>
        <a:ext cx="397385" cy="5436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0641D-333E-46E0-975D-6DC6292357A4}">
      <dsp:nvSpPr>
        <dsp:cNvPr id="0" name=""/>
        <dsp:cNvSpPr/>
      </dsp:nvSpPr>
      <dsp:spPr>
        <a:xfrm>
          <a:off x="139014" y="-457207"/>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E7AE64-F416-436A-A9A0-8D7FC675694C}">
      <dsp:nvSpPr>
        <dsp:cNvPr id="0" name=""/>
        <dsp:cNvSpPr/>
      </dsp:nvSpPr>
      <dsp:spPr>
        <a:xfrm>
          <a:off x="620435" y="14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UK programs like </a:t>
          </a:r>
          <a:r>
            <a:rPr lang="en-GB" sz="2000" i="0" kern="1200" dirty="0"/>
            <a:t>Healthy Lives, Healthy People (DH, 2010) and the NHS Long Term Plan </a:t>
          </a:r>
          <a:r>
            <a:rPr lang="en-GB" sz="2000" kern="1200" dirty="0"/>
            <a:t>(2019) promote prevention and equitable care, but face barriers such as fragmented regulation, workforce shortages, and limited funding (Thomson et al., 2018; UK Parliament, 2024).</a:t>
          </a:r>
          <a:endParaRPr lang="en-US" sz="2000" kern="1200" dirty="0"/>
        </a:p>
      </dsp:txBody>
      <dsp:txXfrm>
        <a:off x="701019" y="80727"/>
        <a:ext cx="4171627" cy="2590157"/>
      </dsp:txXfrm>
    </dsp:sp>
    <dsp:sp modelId="{DE6F442E-116E-44DD-90C7-10B89E923BA6}">
      <dsp:nvSpPr>
        <dsp:cNvPr id="0" name=""/>
        <dsp:cNvSpPr/>
      </dsp:nvSpPr>
      <dsp:spPr>
        <a:xfrm>
          <a:off x="5358829" y="-457350"/>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B5EB39-2824-466D-A7EB-90B00A0B3649}">
      <dsp:nvSpPr>
        <dsp:cNvPr id="0" name=""/>
        <dsp:cNvSpPr/>
      </dsp:nvSpPr>
      <dsp:spPr>
        <a:xfrm>
          <a:off x="5840251" y="0"/>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Globally, WHO’s SDG 3 agenda (2024) supports coordinated preventive and mental health efforts, yet short-term political priorities hinder long-term progress and equity.</a:t>
          </a:r>
          <a:endParaRPr lang="en-US" sz="2000" kern="1200"/>
        </a:p>
      </dsp:txBody>
      <dsp:txXfrm>
        <a:off x="5920835" y="80584"/>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A1B98-C6B2-4C71-B49D-2E7FEB5BE73F}">
      <dsp:nvSpPr>
        <dsp:cNvPr id="0" name=""/>
        <dsp:cNvSpPr/>
      </dsp:nvSpPr>
      <dsp:spPr>
        <a:xfrm>
          <a:off x="0" y="1727"/>
          <a:ext cx="6700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A0645E-186A-45DC-AB9F-ED401D389858}">
      <dsp:nvSpPr>
        <dsp:cNvPr id="0" name=""/>
        <dsp:cNvSpPr/>
      </dsp:nvSpPr>
      <dsp:spPr>
        <a:xfrm>
          <a:off x="0" y="1727"/>
          <a:ext cx="6700469" cy="1045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Integration of wellness programs, telemedicine and community-based programs expands access and quality (Corbin et al., 2021)</a:t>
          </a:r>
          <a:r>
            <a:rPr lang="en-GB" sz="2100" kern="1200" dirty="0"/>
            <a:t>.</a:t>
          </a:r>
        </a:p>
      </dsp:txBody>
      <dsp:txXfrm>
        <a:off x="0" y="1727"/>
        <a:ext cx="6700469" cy="1045923"/>
      </dsp:txXfrm>
    </dsp:sp>
    <dsp:sp modelId="{9CEB5426-BE03-4255-BB5E-F1B7BCBC548B}">
      <dsp:nvSpPr>
        <dsp:cNvPr id="0" name=""/>
        <dsp:cNvSpPr/>
      </dsp:nvSpPr>
      <dsp:spPr>
        <a:xfrm>
          <a:off x="0" y="1047650"/>
          <a:ext cx="6700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32ACD3-2682-4E38-B693-5ACD83A2AB20}">
      <dsp:nvSpPr>
        <dsp:cNvPr id="0" name=""/>
        <dsp:cNvSpPr/>
      </dsp:nvSpPr>
      <dsp:spPr>
        <a:xfrm>
          <a:off x="0" y="1047650"/>
          <a:ext cx="6700469" cy="1518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Examples: the NHS Health Check, Social Prescribing and digital mental-health programs (NHS England, 2023</a:t>
          </a:r>
          <a:r>
            <a:rPr lang="en-US" sz="2100" kern="1200" dirty="0">
              <a:latin typeface="Aptos Display" panose="02110004020202020204"/>
            </a:rPr>
            <a:t>).</a:t>
          </a:r>
          <a:endParaRPr lang="en-GB" sz="2100" kern="1200" dirty="0"/>
        </a:p>
      </dsp:txBody>
      <dsp:txXfrm>
        <a:off x="0" y="1047650"/>
        <a:ext cx="6700469" cy="1518815"/>
      </dsp:txXfrm>
    </dsp:sp>
    <dsp:sp modelId="{F4C732AC-8ACC-4D8A-8C38-00144F6039BF}">
      <dsp:nvSpPr>
        <dsp:cNvPr id="0" name=""/>
        <dsp:cNvSpPr/>
      </dsp:nvSpPr>
      <dsp:spPr>
        <a:xfrm>
          <a:off x="0" y="2566466"/>
          <a:ext cx="67004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4807A8-80AC-45F4-8154-013ECFE3A701}">
      <dsp:nvSpPr>
        <dsp:cNvPr id="0" name=""/>
        <dsp:cNvSpPr/>
      </dsp:nvSpPr>
      <dsp:spPr>
        <a:xfrm>
          <a:off x="0" y="2566466"/>
          <a:ext cx="6700469" cy="228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Holistic hospital models promote physical recovery, mental well-being, </a:t>
          </a:r>
          <a:r>
            <a:rPr lang="en-US" sz="2100" kern="1200" dirty="0" err="1"/>
            <a:t>behavioural</a:t>
          </a:r>
          <a:r>
            <a:rPr lang="en-US" sz="2100" kern="1200" dirty="0"/>
            <a:t> change </a:t>
          </a:r>
          <a:r>
            <a:rPr lang="en-US" sz="2100" kern="1200" dirty="0">
              <a:latin typeface="Aptos Display" panose="02110004020202020204"/>
            </a:rPr>
            <a:t>and meet </a:t>
          </a:r>
          <a:r>
            <a:rPr lang="en-GB" sz="2100" kern="1200" dirty="0"/>
            <a:t>psychological and social needs through </a:t>
          </a:r>
          <a:r>
            <a:rPr lang="en-GB" sz="2100" kern="1200" dirty="0" err="1"/>
            <a:t>personlised</a:t>
          </a:r>
          <a:r>
            <a:rPr lang="en-GB" sz="2100" kern="1200" dirty="0"/>
            <a:t> care</a:t>
          </a:r>
          <a:r>
            <a:rPr lang="en-US" sz="2100" kern="1200" dirty="0"/>
            <a:t> and supportive environment (Badu et al., 2021 Turunen et al., 2017).</a:t>
          </a:r>
          <a:r>
            <a:rPr lang="en-GB" sz="2100" kern="1200" dirty="0"/>
            <a:t>​</a:t>
          </a:r>
          <a:endParaRPr lang="en-US" sz="2100" kern="1200" dirty="0"/>
        </a:p>
      </dsp:txBody>
      <dsp:txXfrm>
        <a:off x="0" y="2566466"/>
        <a:ext cx="6700469" cy="22883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A9EA9-F9B6-4F28-AF2B-DFEFD20DBF78}">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7126F-CCA3-4C71-8520-E05A797C53C7}">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15899-041F-488C-A06B-6886F56D5705}">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Public health campaigns promote healthier lifestyles, disease prevention, and overall wellbeing </a:t>
          </a:r>
          <a:r>
            <a:rPr lang="en-US" sz="1100" kern="1200"/>
            <a:t>(Farrier, </a:t>
          </a:r>
          <a:r>
            <a:rPr lang="en-US" sz="1100" kern="1200" err="1"/>
            <a:t>Dooris</a:t>
          </a:r>
          <a:r>
            <a:rPr lang="en-US" sz="1100" kern="1200"/>
            <a:t> and Froggett, 2017)</a:t>
          </a:r>
          <a:r>
            <a:rPr lang="en-GB" sz="1100" kern="1200"/>
            <a:t>.</a:t>
          </a:r>
          <a:br>
            <a:rPr lang="en-GB" sz="1100" kern="1200"/>
          </a:br>
          <a:r>
            <a:rPr lang="en-GB" sz="1100" kern="1200"/>
            <a:t>Key UK initiatives aligned with SDG 3: (Weeks et al., 2023; </a:t>
          </a:r>
          <a:r>
            <a:rPr lang="en-GB" sz="1100" kern="1200" err="1"/>
            <a:t>Mikuła</a:t>
          </a:r>
          <a:r>
            <a:rPr lang="en-GB" sz="1100" kern="1200"/>
            <a:t> et al., 2024) Good Health and Well-being include:</a:t>
          </a:r>
          <a:endParaRPr lang="en-US" sz="1100" kern="1200"/>
        </a:p>
      </dsp:txBody>
      <dsp:txXfrm>
        <a:off x="1172126" y="908559"/>
        <a:ext cx="2114937" cy="897246"/>
      </dsp:txXfrm>
    </dsp:sp>
    <dsp:sp modelId="{A7911FEC-3C17-48F2-91FE-027D01ABA92D}">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FAF7A7-2A4F-411B-BC3C-4624EBC2BF93}">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29083-99A7-46C1-80F5-A52B1CC67B90}">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Change4Life (2009): Encourages healthy eating and activity; reached 400,000 families and in the first year over 1 million mothers claimed to have reported healthier habits.</a:t>
          </a:r>
          <a:endParaRPr lang="en-US" sz="1100" kern="1200"/>
        </a:p>
      </dsp:txBody>
      <dsp:txXfrm>
        <a:off x="4745088" y="908559"/>
        <a:ext cx="2114937" cy="897246"/>
      </dsp:txXfrm>
    </dsp:sp>
    <dsp:sp modelId="{B36A68BE-64ED-4C14-81A2-C4D59E0E2DAF}">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89D9A9-3C04-4CA6-86AA-3E711B60D3C3}">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EC7427-FB6B-49D1-A12D-357838B14E0F}">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Stoptober (2012): Supports smoking cessation; over 2.3 million participants, contributing to a drop in smoking rates from 20.2% (2011) to 12.9% (2022) (Public Health England, 2018).</a:t>
          </a:r>
          <a:endParaRPr lang="en-US" sz="1100" kern="1200"/>
        </a:p>
      </dsp:txBody>
      <dsp:txXfrm>
        <a:off x="8318049" y="908559"/>
        <a:ext cx="2114937" cy="897246"/>
      </dsp:txXfrm>
    </dsp:sp>
    <dsp:sp modelId="{5D308DF7-C3AB-49B2-986A-17BDD2CC2EC2}">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2891ED-58AD-4D65-82E7-5F1A273B68B4}">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314D95-47DA-4C6D-AA26-6175F32DCE8A}">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Five Ways to Well-being: Promotes “connect, be active, take notice, keep learning, give,” improving life satisfaction by 7–10% (</a:t>
          </a:r>
          <a:r>
            <a:rPr lang="en-US" sz="1100" kern="1200"/>
            <a:t>Office for Health Improvement and Disparities, 2021)</a:t>
          </a:r>
        </a:p>
      </dsp:txBody>
      <dsp:txXfrm>
        <a:off x="1172126" y="2545532"/>
        <a:ext cx="2114937" cy="897246"/>
      </dsp:txXfrm>
    </dsp:sp>
    <dsp:sp modelId="{6EC41BCF-C954-4D6F-866D-D4CC28CC3240}">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D0636B-6918-4BFB-A16A-93B719046D24}">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90D3D-0331-45BB-B1EE-0A503E4B6324}">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Challenges remain, including cost barriers, limited access to safe spaces, and inequities in rural and low-income areas. Expanding universal access and addressing social determinants are key to reducing these gaps.</a:t>
          </a:r>
          <a:endParaRPr lang="en-US" sz="1100" kern="1200"/>
        </a:p>
      </dsp:txBody>
      <dsp:txXfrm>
        <a:off x="4745088" y="2545532"/>
        <a:ext cx="2114937" cy="8972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E5FD4-E48F-4615-9E82-268282FDC620}">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C1978CC-AA47-459A-839E-80D93E3154B0}">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Achieving sustainable healthcare requires equity and universal access (NHS Confederation, 2014); </a:t>
          </a:r>
          <a:r>
            <a:rPr lang="en-GB" sz="1500" kern="1200" err="1"/>
            <a:t>Lakioti</a:t>
          </a:r>
          <a:r>
            <a:rPr lang="en-GB" sz="1500" kern="1200"/>
            <a:t> </a:t>
          </a:r>
          <a:r>
            <a:rPr lang="en-GB" sz="1500" i="1" kern="1200"/>
            <a:t>et al</a:t>
          </a:r>
          <a:r>
            <a:rPr lang="en-GB" sz="1500" kern="1200"/>
            <a:t>., 2025). Social factors like income, housing, and education continue to drive health disparities (Marmot, 2010).</a:t>
          </a:r>
          <a:endParaRPr lang="en-US" sz="1500" kern="1200"/>
        </a:p>
      </dsp:txBody>
      <dsp:txXfrm>
        <a:off x="0" y="665"/>
        <a:ext cx="6666833" cy="778941"/>
      </dsp:txXfrm>
    </dsp:sp>
    <dsp:sp modelId="{F10195A6-A710-455B-88A0-F9E4CB23F748}">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2F0892-6ECF-4ECC-8E68-704CF684E2FC}">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Key frameworks and initiatives:</a:t>
          </a:r>
          <a:endParaRPr lang="en-US" sz="1500" kern="1200"/>
        </a:p>
      </dsp:txBody>
      <dsp:txXfrm>
        <a:off x="0" y="779606"/>
        <a:ext cx="6666833" cy="778941"/>
      </dsp:txXfrm>
    </dsp:sp>
    <dsp:sp modelId="{0F6E954D-94E9-4804-8121-B15FED9F7FA7}">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10E7700-43B6-48D9-9B01-C6592AE3A84E}">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Health and Social Care Act (2012): Legal duty to reduce inequalities (UK Parliament 2012; </a:t>
          </a:r>
          <a:r>
            <a:rPr lang="nl-NL" sz="1500" kern="1200"/>
            <a:t>de Leeuw </a:t>
          </a:r>
          <a:r>
            <a:rPr lang="nl-NL" sz="1500" i="1" kern="1200"/>
            <a:t>E et al</a:t>
          </a:r>
          <a:r>
            <a:rPr lang="nl-NL" sz="1500" kern="1200"/>
            <a:t>., 2014).</a:t>
          </a:r>
          <a:endParaRPr lang="en-GB" sz="1500" kern="1200"/>
        </a:p>
      </dsp:txBody>
      <dsp:txXfrm>
        <a:off x="0" y="1558548"/>
        <a:ext cx="6666833" cy="778941"/>
      </dsp:txXfrm>
    </dsp:sp>
    <dsp:sp modelId="{FB02A544-4C99-4659-B279-72D00C2CC52F}">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0BF3DC-9A69-42C8-90B2-DEBAA0B98076}">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Core20PLUS5: Targets the most deprived 20% and key inequality areas—maternity, mental illness, respiratory disease, cancer diagnosis, and hypertension (NHS England, 2021) .</a:t>
          </a:r>
          <a:endParaRPr lang="en-US" sz="1500" kern="1200"/>
        </a:p>
      </dsp:txBody>
      <dsp:txXfrm>
        <a:off x="0" y="2337489"/>
        <a:ext cx="6666833" cy="778941"/>
      </dsp:txXfrm>
    </dsp:sp>
    <dsp:sp modelId="{C0F801A2-2B12-4C51-9029-436D05B74247}">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F210F9-6970-40E5-B707-C93B8B035E9F}">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Digital Inclusion Strategies: Expand community hubs and telehealth access for rural and low-income groups.</a:t>
          </a:r>
          <a:endParaRPr lang="en-US" sz="1500" kern="1200"/>
        </a:p>
      </dsp:txBody>
      <dsp:txXfrm>
        <a:off x="0" y="3116430"/>
        <a:ext cx="6666833" cy="778941"/>
      </dsp:txXfrm>
    </dsp:sp>
    <dsp:sp modelId="{6DACC9D8-0EA6-44D2-91FE-38618BB4D312}">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A44AB7C-F146-4203-A12B-A27455266328}">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Local Initiatives (e.g., Healthy Cities, ICSs): Tailor services to community needs and empower residents’ participation in health planning.</a:t>
          </a:r>
          <a:endParaRPr lang="en-US" sz="1500" kern="1200"/>
        </a:p>
      </dsp:txBody>
      <dsp:txXfrm>
        <a:off x="0" y="3895371"/>
        <a:ext cx="6666833" cy="778941"/>
      </dsp:txXfrm>
    </dsp:sp>
    <dsp:sp modelId="{8BC404CF-35F1-46C5-8748-E318611A02FE}">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5D06EB-69A2-48DA-B613-C9C33AB123E3}">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Together, these efforts advance a more inclusive, equitable, and sustainable healthcare system and reducing health inequality (de Leeuw </a:t>
          </a:r>
          <a:r>
            <a:rPr lang="en-GB" sz="1500" i="1" kern="1200"/>
            <a:t>et al.</a:t>
          </a:r>
          <a:r>
            <a:rPr lang="en-GB" sz="1500" kern="1200"/>
            <a:t>, 2014)</a:t>
          </a:r>
          <a:endParaRPr lang="en-US" sz="1500" kern="1200"/>
        </a:p>
      </dsp:txBody>
      <dsp:txXfrm>
        <a:off x="0" y="4674313"/>
        <a:ext cx="6666833" cy="7789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BAAF5-A0AD-4B67-9ED1-2211F3B6174F}">
      <dsp:nvSpPr>
        <dsp:cNvPr id="0" name=""/>
        <dsp:cNvSpPr/>
      </dsp:nvSpPr>
      <dsp:spPr>
        <a:xfrm>
          <a:off x="0" y="0"/>
          <a:ext cx="1203605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C6FFFD-4DD6-4607-8F49-9076FD299EC8}">
      <dsp:nvSpPr>
        <dsp:cNvPr id="0" name=""/>
        <dsp:cNvSpPr/>
      </dsp:nvSpPr>
      <dsp:spPr>
        <a:xfrm>
          <a:off x="0" y="0"/>
          <a:ext cx="12036056" cy="703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Local/Regional:</a:t>
          </a:r>
          <a:endParaRPr lang="en-US" sz="1400" kern="1200"/>
        </a:p>
      </dsp:txBody>
      <dsp:txXfrm>
        <a:off x="0" y="0"/>
        <a:ext cx="12036056" cy="703954"/>
      </dsp:txXfrm>
    </dsp:sp>
    <dsp:sp modelId="{7833CFB7-6ADB-4B38-A47D-B16D9383B28F}">
      <dsp:nvSpPr>
        <dsp:cNvPr id="0" name=""/>
        <dsp:cNvSpPr/>
      </dsp:nvSpPr>
      <dsp:spPr>
        <a:xfrm>
          <a:off x="0" y="703954"/>
          <a:ext cx="1203605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D4F4BB-ABC7-4555-80AC-0F6506A82DF9}">
      <dsp:nvSpPr>
        <dsp:cNvPr id="0" name=""/>
        <dsp:cNvSpPr/>
      </dsp:nvSpPr>
      <dsp:spPr>
        <a:xfrm>
          <a:off x="0" y="703954"/>
          <a:ext cx="12036056" cy="703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To better integrate health, wellbeing and sustainable development, healthcare systems need to implement preventive equity contributory </a:t>
          </a:r>
          <a:r>
            <a:rPr lang="en-US" sz="1400" kern="1200" err="1"/>
            <a:t>personcentred</a:t>
          </a:r>
          <a:r>
            <a:rPr lang="en-US" sz="1400" kern="1200"/>
            <a:t> care. Use of the biopsychosocial model leads to treatment that takes into account biological, psychological and social influences on health (Engel, 1977; Lehman et al., 2017).</a:t>
          </a:r>
        </a:p>
      </dsp:txBody>
      <dsp:txXfrm>
        <a:off x="0" y="703954"/>
        <a:ext cx="12036056" cy="703954"/>
      </dsp:txXfrm>
    </dsp:sp>
    <dsp:sp modelId="{CF968113-7BC9-4854-A5BD-BE894D96850A}">
      <dsp:nvSpPr>
        <dsp:cNvPr id="0" name=""/>
        <dsp:cNvSpPr/>
      </dsp:nvSpPr>
      <dsp:spPr>
        <a:xfrm>
          <a:off x="0" y="1407909"/>
          <a:ext cx="1203605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43D45A-27BA-44EE-A541-4847661D8AEA}">
      <dsp:nvSpPr>
        <dsp:cNvPr id="0" name=""/>
        <dsp:cNvSpPr/>
      </dsp:nvSpPr>
      <dsp:spPr>
        <a:xfrm>
          <a:off x="0" y="1407909"/>
          <a:ext cx="12036056" cy="703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Strengthen ICS partnerships with local government, community, and voluntary agencies; expand outreach and social prescribing (NHS England, 2019).</a:t>
          </a:r>
          <a:r>
            <a:rPr lang="en-US" sz="1400" kern="1200"/>
            <a:t> Developing public health campaigns such as Change4Life, Stoptober and the Five Ways to Wellbeing has also been successful in </a:t>
          </a:r>
          <a:r>
            <a:rPr lang="en-US" sz="1400" kern="1200" err="1"/>
            <a:t>minimising</a:t>
          </a:r>
          <a:r>
            <a:rPr lang="en-US" sz="1400" kern="1200"/>
            <a:t> lifestyle-related disease and enhancing population wellbeing (Public Health England, 2020; NHS Digital, 2023; Office for Health Improvement and Disparities, 2023).</a:t>
          </a:r>
        </a:p>
      </dsp:txBody>
      <dsp:txXfrm>
        <a:off x="0" y="1407909"/>
        <a:ext cx="12036056" cy="703954"/>
      </dsp:txXfrm>
    </dsp:sp>
    <dsp:sp modelId="{C1EDA04B-6F2B-47D4-BA88-70ADD0777A0B}">
      <dsp:nvSpPr>
        <dsp:cNvPr id="0" name=""/>
        <dsp:cNvSpPr/>
      </dsp:nvSpPr>
      <dsp:spPr>
        <a:xfrm>
          <a:off x="0" y="2111864"/>
          <a:ext cx="1203605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88BC98-DDA3-4A25-8413-69AEFBCCD517}">
      <dsp:nvSpPr>
        <dsp:cNvPr id="0" name=""/>
        <dsp:cNvSpPr/>
      </dsp:nvSpPr>
      <dsp:spPr>
        <a:xfrm>
          <a:off x="0" y="2111864"/>
          <a:ext cx="12036056" cy="703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Develop local monitoring frameworks using health equity indicators to track inequalities across IMD quintiles (Thomson et al., 2018). </a:t>
          </a:r>
          <a:r>
            <a:rPr lang="en-US" sz="1400" kern="1200"/>
            <a:t>models such as Core20PLUS5 can help to direct resources towards deprived communities and high-impact areas of clinical need (NHS England, 2023)</a:t>
          </a:r>
        </a:p>
      </dsp:txBody>
      <dsp:txXfrm>
        <a:off x="0" y="2111864"/>
        <a:ext cx="12036056" cy="703954"/>
      </dsp:txXfrm>
    </dsp:sp>
    <dsp:sp modelId="{2A8A5E71-6BD8-4FA9-980F-F2655999D6C6}">
      <dsp:nvSpPr>
        <dsp:cNvPr id="0" name=""/>
        <dsp:cNvSpPr/>
      </dsp:nvSpPr>
      <dsp:spPr>
        <a:xfrm>
          <a:off x="0" y="2815818"/>
          <a:ext cx="1203605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918694-3B15-4F59-9E5A-9F5D1562D74E}">
      <dsp:nvSpPr>
        <dsp:cNvPr id="0" name=""/>
        <dsp:cNvSpPr/>
      </dsp:nvSpPr>
      <dsp:spPr>
        <a:xfrm>
          <a:off x="0" y="2815818"/>
          <a:ext cx="12036056" cy="703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National/Global:</a:t>
          </a:r>
          <a:endParaRPr lang="en-US" sz="1400" kern="1200"/>
        </a:p>
      </dsp:txBody>
      <dsp:txXfrm>
        <a:off x="0" y="2815818"/>
        <a:ext cx="12036056" cy="703954"/>
      </dsp:txXfrm>
    </dsp:sp>
    <dsp:sp modelId="{E56CAC84-1F4C-46F8-A5DC-C416CE3FE113}">
      <dsp:nvSpPr>
        <dsp:cNvPr id="0" name=""/>
        <dsp:cNvSpPr/>
      </dsp:nvSpPr>
      <dsp:spPr>
        <a:xfrm>
          <a:off x="0" y="3519773"/>
          <a:ext cx="1203605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1B2D38-270F-4FC1-9B37-D2090CB957EC}">
      <dsp:nvSpPr>
        <dsp:cNvPr id="0" name=""/>
        <dsp:cNvSpPr/>
      </dsp:nvSpPr>
      <dsp:spPr>
        <a:xfrm>
          <a:off x="0" y="3519773"/>
          <a:ext cx="12036056" cy="703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Policy agendas such as the NHS Long Term Plan (2019) and WHO Health in All Policies (2013) need to be widened into education, housing, and environment sectors to facilitate a trans-</a:t>
          </a:r>
          <a:r>
            <a:rPr lang="en-US" sz="1400" kern="1200" dirty="0" err="1"/>
            <a:t>ctional</a:t>
          </a:r>
          <a:r>
            <a:rPr lang="en-US" sz="1400" kern="1200" dirty="0"/>
            <a:t> approach towards Sustainable Development Goal 3: Good Health and Wellbeing (WHO, 2024).</a:t>
          </a:r>
        </a:p>
      </dsp:txBody>
      <dsp:txXfrm>
        <a:off x="0" y="3519773"/>
        <a:ext cx="12036056" cy="703954"/>
      </dsp:txXfrm>
    </dsp:sp>
    <dsp:sp modelId="{60B406EA-5D3F-4B6B-9112-6FDEBF92D0FE}">
      <dsp:nvSpPr>
        <dsp:cNvPr id="0" name=""/>
        <dsp:cNvSpPr/>
      </dsp:nvSpPr>
      <dsp:spPr>
        <a:xfrm>
          <a:off x="0" y="4223728"/>
          <a:ext cx="1203605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77BE58D-F849-436C-885A-0FE74DA681B8}">
      <dsp:nvSpPr>
        <dsp:cNvPr id="0" name=""/>
        <dsp:cNvSpPr/>
      </dsp:nvSpPr>
      <dsp:spPr>
        <a:xfrm>
          <a:off x="0" y="4223728"/>
          <a:ext cx="12036056" cy="703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Incorporate Health Impact Assessment (HIA) for major policies using OD4SD experiences (Winkler et al., 2019).</a:t>
          </a:r>
          <a:r>
            <a:rPr lang="en-US" sz="1400" kern="1200"/>
            <a:t> </a:t>
          </a:r>
          <a:r>
            <a:rPr lang="en-US" sz="1400" kern="1200" err="1"/>
            <a:t>Programmes</a:t>
          </a:r>
          <a:r>
            <a:rPr lang="en-US" sz="1400" kern="1200"/>
            <a:t> and ICS partnerships may strengthen involvement in community health planning (de Leeuw et al., 2014). Progress will be sustainable if driven by strong governance, sufficient financing, and a multi-sectoral commitment</a:t>
          </a:r>
        </a:p>
      </dsp:txBody>
      <dsp:txXfrm>
        <a:off x="0" y="4223728"/>
        <a:ext cx="12036056" cy="703954"/>
      </dsp:txXfrm>
    </dsp:sp>
    <dsp:sp modelId="{00EED722-1289-4ABE-B2F8-AA6DD873AA95}">
      <dsp:nvSpPr>
        <dsp:cNvPr id="0" name=""/>
        <dsp:cNvSpPr/>
      </dsp:nvSpPr>
      <dsp:spPr>
        <a:xfrm>
          <a:off x="0" y="4927683"/>
          <a:ext cx="1203605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2C90238-BC69-4D3A-BEB7-613E42732C87}">
      <dsp:nvSpPr>
        <dsp:cNvPr id="0" name=""/>
        <dsp:cNvSpPr/>
      </dsp:nvSpPr>
      <dsp:spPr>
        <a:xfrm>
          <a:off x="0" y="4927683"/>
          <a:ext cx="12036056" cy="703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Expand global collaboration on One Health and Planetary Health to address AMR, zoonoses, and climate hazards (Mumford et al., 2023).</a:t>
          </a:r>
          <a:endParaRPr lang="en-US" sz="1400" kern="1200"/>
        </a:p>
      </dsp:txBody>
      <dsp:txXfrm>
        <a:off x="0" y="4927683"/>
        <a:ext cx="12036056" cy="7039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A2B60-031B-4709-BBEE-0236D1212815}"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4BA2CE-415B-4ED0-B32C-A09CDD02A4C2}" type="slidenum">
              <a:rPr lang="en-GB" smtClean="0"/>
              <a:t>‹#›</a:t>
            </a:fld>
            <a:endParaRPr lang="en-GB"/>
          </a:p>
        </p:txBody>
      </p:sp>
    </p:spTree>
    <p:extLst>
      <p:ext uri="{BB962C8B-B14F-4D97-AF65-F5344CB8AC3E}">
        <p14:creationId xmlns:p14="http://schemas.microsoft.com/office/powerpoint/2010/main" val="2631681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4BA2CE-415B-4ED0-B32C-A09CDD02A4C2}" type="slidenum">
              <a:rPr lang="en-GB" smtClean="0"/>
              <a:t>11</a:t>
            </a:fld>
            <a:endParaRPr lang="en-GB"/>
          </a:p>
        </p:txBody>
      </p:sp>
    </p:spTree>
    <p:extLst>
      <p:ext uri="{BB962C8B-B14F-4D97-AF65-F5344CB8AC3E}">
        <p14:creationId xmlns:p14="http://schemas.microsoft.com/office/powerpoint/2010/main" val="838197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4BA2CE-415B-4ED0-B32C-A09CDD02A4C2}" type="slidenum">
              <a:rPr lang="en-GB" smtClean="0"/>
              <a:t>16</a:t>
            </a:fld>
            <a:endParaRPr lang="en-GB"/>
          </a:p>
        </p:txBody>
      </p:sp>
    </p:spTree>
    <p:extLst>
      <p:ext uri="{BB962C8B-B14F-4D97-AF65-F5344CB8AC3E}">
        <p14:creationId xmlns:p14="http://schemas.microsoft.com/office/powerpoint/2010/main" val="1649728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4BA2CE-415B-4ED0-B32C-A09CDD02A4C2}" type="slidenum">
              <a:rPr lang="en-GB" smtClean="0"/>
              <a:t>17</a:t>
            </a:fld>
            <a:endParaRPr lang="en-GB"/>
          </a:p>
        </p:txBody>
      </p:sp>
    </p:spTree>
    <p:extLst>
      <p:ext uri="{BB962C8B-B14F-4D97-AF65-F5344CB8AC3E}">
        <p14:creationId xmlns:p14="http://schemas.microsoft.com/office/powerpoint/2010/main" val="860782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0993-ACB2-F79C-145C-6D8271D721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8A6414-2866-A44D-3702-E46BA514CA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B596E6-7600-7951-19BC-6FDA841DE6B8}"/>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5" name="Footer Placeholder 4">
            <a:extLst>
              <a:ext uri="{FF2B5EF4-FFF2-40B4-BE49-F238E27FC236}">
                <a16:creationId xmlns:a16="http://schemas.microsoft.com/office/drawing/2014/main" id="{32D5CEFA-CE6A-2A00-A938-DE97E73B02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7865F-A531-C524-0D54-885AB308FAAD}"/>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1512216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90C5F-110C-8139-A31F-FF0B281D5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194D24-7D27-CD37-9ABC-35E54970F0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AC897B-0A95-2CC3-199F-B2DF7B701592}"/>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5" name="Footer Placeholder 4">
            <a:extLst>
              <a:ext uri="{FF2B5EF4-FFF2-40B4-BE49-F238E27FC236}">
                <a16:creationId xmlns:a16="http://schemas.microsoft.com/office/drawing/2014/main" id="{6F584ABF-BEB7-7A7B-A64F-63D8CA4C3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C4E0B-8D05-A6FB-3B87-F9AEB9412333}"/>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1462993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E404C-EEBF-C58B-29C3-5843950803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AD971B-FD9C-BAED-DEA8-A6DE87196F8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4E7B9A-B3C9-8911-E9B7-ABA6E6D32399}"/>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5" name="Footer Placeholder 4">
            <a:extLst>
              <a:ext uri="{FF2B5EF4-FFF2-40B4-BE49-F238E27FC236}">
                <a16:creationId xmlns:a16="http://schemas.microsoft.com/office/drawing/2014/main" id="{4B1E9F4D-7AB0-DFF0-AD46-2F7D8B7B0E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18BD43-AD81-1A15-030E-DFDDE279B8B3}"/>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646551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72C5-A683-3173-4A75-01CEE6B3E3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033253-CDF2-6C17-D953-D4DCF93B16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156A82-35F7-39BE-6F76-07AAEB2B88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277EF4-FC5D-7FC5-E268-3D9237B403BB}"/>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6" name="Footer Placeholder 5">
            <a:extLst>
              <a:ext uri="{FF2B5EF4-FFF2-40B4-BE49-F238E27FC236}">
                <a16:creationId xmlns:a16="http://schemas.microsoft.com/office/drawing/2014/main" id="{0ED91E52-65D1-6E4E-78B5-9B9167BBFC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F7B2B1-E036-774D-2C4D-FD03F21F7D43}"/>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738430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C7BC-F78C-2DA8-312B-ED1D180EB7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8B52D5-51E2-A684-9A09-08650A36FB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B76D2C-37FC-D73F-0A71-0EA62E9242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C33755-A2A1-18F7-B7DA-DF47C14C07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07BDFB-69E2-4D95-468D-4D6D838D96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FF595D-10C6-A89A-130F-D82E8AF7188F}"/>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8" name="Footer Placeholder 7">
            <a:extLst>
              <a:ext uri="{FF2B5EF4-FFF2-40B4-BE49-F238E27FC236}">
                <a16:creationId xmlns:a16="http://schemas.microsoft.com/office/drawing/2014/main" id="{037B7F0D-8D76-8598-353E-CAE061E085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1BA493-7B56-A69A-F76B-3DBBE172473A}"/>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95051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0169E-E6E7-6A9A-0CB6-88E7EAD475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10AFF1-C65D-0BD9-5E2A-E018F4B03F44}"/>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4" name="Footer Placeholder 3">
            <a:extLst>
              <a:ext uri="{FF2B5EF4-FFF2-40B4-BE49-F238E27FC236}">
                <a16:creationId xmlns:a16="http://schemas.microsoft.com/office/drawing/2014/main" id="{11CD2FEE-8032-F58F-5CB8-C031811546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540E8F-6EA3-D53F-FB90-15429067C53D}"/>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2138038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0D375B-430E-3E21-ED01-3DB52CBF5EAF}"/>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3" name="Footer Placeholder 2">
            <a:extLst>
              <a:ext uri="{FF2B5EF4-FFF2-40B4-BE49-F238E27FC236}">
                <a16:creationId xmlns:a16="http://schemas.microsoft.com/office/drawing/2014/main" id="{7D0BD403-143F-FA1B-7DE4-9A6E56E62B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28C755-9DE1-656D-8E84-944D680D8E47}"/>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3952979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7471-96BF-B083-906F-5333F6920D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4997F7-5FA8-FC13-D3EF-0C0096B810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92FC87-D8E9-AD39-04D0-98EC02A7B1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54EEDF-57E7-A588-3B02-7229C3B68C82}"/>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6" name="Footer Placeholder 5">
            <a:extLst>
              <a:ext uri="{FF2B5EF4-FFF2-40B4-BE49-F238E27FC236}">
                <a16:creationId xmlns:a16="http://schemas.microsoft.com/office/drawing/2014/main" id="{A3BD83A6-4E83-4A39-3EDF-E13C0F55CB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776803-B91D-8E87-3324-7D111F68236D}"/>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4182277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17CC0-CFAE-C69F-ACDC-64881307CD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D9324D-5887-44F8-EFE5-AB41A39831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4F6BF1-B07B-BADF-0E37-F2CC76B97D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FEFB9-1553-C2DF-966C-5D164D398AA6}"/>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6" name="Footer Placeholder 5">
            <a:extLst>
              <a:ext uri="{FF2B5EF4-FFF2-40B4-BE49-F238E27FC236}">
                <a16:creationId xmlns:a16="http://schemas.microsoft.com/office/drawing/2014/main" id="{F685F786-F49E-0A84-83A0-6C8162C9C4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E1CFFF-BACD-842E-B49B-A6275113195D}"/>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4205689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EF0A1-8271-1614-BF2D-D08F556B2A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38A330-32A2-6FD3-8C40-6F2BF5D33F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A198D-0FEA-DA4E-D04B-7689A16AC5CF}"/>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5" name="Footer Placeholder 4">
            <a:extLst>
              <a:ext uri="{FF2B5EF4-FFF2-40B4-BE49-F238E27FC236}">
                <a16:creationId xmlns:a16="http://schemas.microsoft.com/office/drawing/2014/main" id="{60DB0673-B446-947B-F69E-A324C2383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A38EC-FCD2-24C9-CE3E-6950759323AC}"/>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2734073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A9181-F9B6-0E3C-E109-823B41BE0C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16F8F9-DC0C-6D1A-83AA-B2818E91D6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FB1F3-00FD-7E8A-5C3D-C62208D1B06A}"/>
              </a:ext>
            </a:extLst>
          </p:cNvPr>
          <p:cNvSpPr>
            <a:spLocks noGrp="1"/>
          </p:cNvSpPr>
          <p:nvPr>
            <p:ph type="dt" sz="half" idx="10"/>
          </p:nvPr>
        </p:nvSpPr>
        <p:spPr/>
        <p:txBody>
          <a:bodyPr/>
          <a:lstStyle/>
          <a:p>
            <a:fld id="{38B1F22C-DE86-47ED-A4D9-844215F35F7F}" type="datetimeFigureOut">
              <a:rPr lang="en-GB" smtClean="0"/>
              <a:t>18/11/2025</a:t>
            </a:fld>
            <a:endParaRPr lang="en-GB"/>
          </a:p>
        </p:txBody>
      </p:sp>
      <p:sp>
        <p:nvSpPr>
          <p:cNvPr id="5" name="Footer Placeholder 4">
            <a:extLst>
              <a:ext uri="{FF2B5EF4-FFF2-40B4-BE49-F238E27FC236}">
                <a16:creationId xmlns:a16="http://schemas.microsoft.com/office/drawing/2014/main" id="{C682EDE4-1A0D-214A-E6C9-81C48706E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942ECD-1E66-87AF-6860-7BBD13579116}"/>
              </a:ext>
            </a:extLst>
          </p:cNvPr>
          <p:cNvSpPr>
            <a:spLocks noGrp="1"/>
          </p:cNvSpPr>
          <p:nvPr>
            <p:ph type="sldNum" sz="quarter" idx="12"/>
          </p:nvPr>
        </p:nvSpPr>
        <p:spPr/>
        <p:txBody>
          <a:bodyPr/>
          <a:lstStyle/>
          <a:p>
            <a:fld id="{BE70BC66-2F6D-464A-91CF-C1F61C4034F4}" type="slidenum">
              <a:rPr lang="en-GB" smtClean="0"/>
              <a:t>‹#›</a:t>
            </a:fld>
            <a:endParaRPr lang="en-GB"/>
          </a:p>
        </p:txBody>
      </p:sp>
    </p:spTree>
    <p:extLst>
      <p:ext uri="{BB962C8B-B14F-4D97-AF65-F5344CB8AC3E}">
        <p14:creationId xmlns:p14="http://schemas.microsoft.com/office/powerpoint/2010/main" val="2871923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EA0332-1D63-CDD2-33F6-664E4CC8BD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B672D5-01CB-7226-75D6-B46F80C789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4C76C6-6626-7651-F2C4-630EEBD140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B1F22C-DE86-47ED-A4D9-844215F35F7F}" type="datetimeFigureOut">
              <a:rPr lang="en-GB" smtClean="0"/>
              <a:t>18/11/2025</a:t>
            </a:fld>
            <a:endParaRPr lang="en-GB"/>
          </a:p>
        </p:txBody>
      </p:sp>
      <p:sp>
        <p:nvSpPr>
          <p:cNvPr id="5" name="Footer Placeholder 4">
            <a:extLst>
              <a:ext uri="{FF2B5EF4-FFF2-40B4-BE49-F238E27FC236}">
                <a16:creationId xmlns:a16="http://schemas.microsoft.com/office/drawing/2014/main" id="{D7E6A2F8-A192-4C80-BAC0-884C9C9D3A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A5274CA-1BBF-347A-122B-3AA1D5A17A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E70BC66-2F6D-464A-91CF-C1F61C4034F4}" type="slidenum">
              <a:rPr lang="en-GB" smtClean="0"/>
              <a:t>‹#›</a:t>
            </a:fld>
            <a:endParaRPr lang="en-GB"/>
          </a:p>
        </p:txBody>
      </p:sp>
    </p:spTree>
    <p:extLst>
      <p:ext uri="{BB962C8B-B14F-4D97-AF65-F5344CB8AC3E}">
        <p14:creationId xmlns:p14="http://schemas.microsoft.com/office/powerpoint/2010/main" val="35062776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core.ac.uk/download/pdf/6472456.pdf" TargetMode="External"/><Relationship Id="rId3" Type="http://schemas.openxmlformats.org/officeDocument/2006/relationships/hyperlink" Target="https://doi.org/10.1016/j.puhe.2019.10.020" TargetMode="External"/><Relationship Id="rId7" Type="http://schemas.openxmlformats.org/officeDocument/2006/relationships/hyperlink" Target="https://doi.org/10.1093/heapro/daab066" TargetMode="External"/><Relationship Id="rId2" Type="http://schemas.openxmlformats.org/officeDocument/2006/relationships/hyperlink" Target="https://bmcnurs.biomedcentral.com/articles/10.1186/s12912-023-01517-0"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a7baa68e5274a7318b9020a/dh_130488.pdf?utm" TargetMode="External"/><Relationship Id="rId11" Type="http://schemas.openxmlformats.org/officeDocument/2006/relationships/hyperlink" Target="https://sustainabledevelopment.un.org/content/documents/5839GSDR%202015_SD_concept_definiton_rev.pdf" TargetMode="External"/><Relationship Id="rId5" Type="http://schemas.openxmlformats.org/officeDocument/2006/relationships/hyperlink" Target="https://assets.publishing.service.gov.uk/government/uploads/system/uploads/attachment_data/file/216096/dh_127424.pdf" TargetMode="External"/><Relationship Id="rId10" Type="http://schemas.openxmlformats.org/officeDocument/2006/relationships/hyperlink" Target="https://www.researchgate.net/publication/269403930_Healthy_cities_Promoting_health_and_equity_-" TargetMode="External"/><Relationship Id="rId4" Type="http://schemas.openxmlformats.org/officeDocument/2006/relationships/hyperlink" Target="https://sustainabledevelopment.un.org/content/documents/5987our-common-future.pdf" TargetMode="External"/><Relationship Id="rId9" Type="http://schemas.openxmlformats.org/officeDocument/2006/relationships/hyperlink" Target="https://doi.org/10.1177/001789690506400108"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instituteofhealthequity.org/resources-reports/fair-society-healthy-lives-the-marmot-review" TargetMode="External"/><Relationship Id="rId13" Type="http://schemas.openxmlformats.org/officeDocument/2006/relationships/hyperlink" Target="https://www.england.nhs.uk/about/equality/equality-hub/national-healthcare-inequalities-improvement-programme/core20plus5/" TargetMode="External"/><Relationship Id="rId3" Type="http://schemas.openxmlformats.org/officeDocument/2006/relationships/hyperlink" Target="https://www.legislation.gov.uk/ukpga/2012/7/contents/enacted" TargetMode="External"/><Relationship Id="rId7" Type="http://schemas.openxmlformats.org/officeDocument/2006/relationships/hyperlink" Target="https://doi.org/10.1111/spc3.12328" TargetMode="External"/><Relationship Id="rId12" Type="http://schemas.openxmlformats.org/officeDocument/2006/relationships/hyperlink" Target="https://www.longtermplan.nhs.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oi.org/10.3390/su17115063" TargetMode="External"/><Relationship Id="rId11" Type="http://schemas.openxmlformats.org/officeDocument/2006/relationships/hyperlink" Target="https://www.nhsconfed.org/publications/what-can-integrated-care-systems-england-learn-devolved-nations" TargetMode="External"/><Relationship Id="rId5" Type="http://schemas.openxmlformats.org/officeDocument/2006/relationships/hyperlink" Target="https://doi.org/10.1016/j.paid.2006.11.031" TargetMode="External"/><Relationship Id="rId10" Type="http://schemas.openxmlformats.org/officeDocument/2006/relationships/hyperlink" Target="https://doi.org/10.3389/fpubh.2022.1056459" TargetMode="External"/><Relationship Id="rId4" Type="http://schemas.openxmlformats.org/officeDocument/2006/relationships/hyperlink" Target="https://www.instituteofhealthequity.org/resources-reports/marmot-review-10-years-on?utm_source" TargetMode="External"/><Relationship Id="rId9" Type="http://schemas.openxmlformats.org/officeDocument/2006/relationships/hyperlink" Target="https://doi.org/10.1177/070674371005501103" TargetMode="External"/><Relationship Id="rId14" Type="http://schemas.openxmlformats.org/officeDocument/2006/relationships/hyperlink" Target="https://www.gov.uk/government/organisations/office-for-health-improvement-and-disparities/about"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77/1403494817741773" TargetMode="External"/><Relationship Id="rId13" Type="http://schemas.openxmlformats.org/officeDocument/2006/relationships/hyperlink" Target="https://unstats.un.org/sdgs/report/2024/The-Sustainable-Development-Goals-Report-2024.pdf" TargetMode="External"/><Relationship Id="rId18" Type="http://schemas.openxmlformats.org/officeDocument/2006/relationships/hyperlink" Target="https://www.who.int/initiatives/sdg3-global-action-plan?utm_source=chatgpt.com" TargetMode="External"/><Relationship Id="rId3" Type="http://schemas.openxmlformats.org/officeDocument/2006/relationships/hyperlink" Target="https://www.gov.uk/government/publications/stoptober-campaign-evaluation" TargetMode="External"/><Relationship Id="rId7" Type="http://schemas.openxmlformats.org/officeDocument/2006/relationships/hyperlink" Target="https://doi.org/10.1093/phe/phad017" TargetMode="External"/><Relationship Id="rId12" Type="http://schemas.openxmlformats.org/officeDocument/2006/relationships/hyperlink" Target="https://doi.org/10.1093/heapro/dax001" TargetMode="External"/><Relationship Id="rId17" Type="http://schemas.openxmlformats.org/officeDocument/2006/relationships/hyperlink" Target="https://www.who.int/publications/i/item/9789241506908?utm_source=chatgpt.com" TargetMode="External"/><Relationship Id="rId2" Type="http://schemas.openxmlformats.org/officeDocument/2006/relationships/notesSlide" Target="../notesSlides/notesSlide3.xml"/><Relationship Id="rId16" Type="http://schemas.openxmlformats.org/officeDocument/2006/relationships/hyperlink" Target="https://www.who.int/about/governance/constitution" TargetMode="External"/><Relationship Id="rId1" Type="http://schemas.openxmlformats.org/officeDocument/2006/relationships/slideLayout" Target="../slideLayouts/slideLayout2.xml"/><Relationship Id="rId6" Type="http://schemas.openxmlformats.org/officeDocument/2006/relationships/hyperlink" Target="https://doi.org/10.1186/s12955-020-01423-y" TargetMode="External"/><Relationship Id="rId11" Type="http://schemas.openxmlformats.org/officeDocument/2006/relationships/hyperlink" Target="https://www.kingsfund.org.uk/" TargetMode="External"/><Relationship Id="rId5" Type="http://schemas.openxmlformats.org/officeDocument/2006/relationships/hyperlink" Target="https://doi.org/10.1177/0963721414551364" TargetMode="External"/><Relationship Id="rId15" Type="http://schemas.openxmlformats.org/officeDocument/2006/relationships/hyperlink" Target="https://doi.org/10.1080/14615517.2019.1694783" TargetMode="External"/><Relationship Id="rId10" Type="http://schemas.openxmlformats.org/officeDocument/2006/relationships/hyperlink" Target="https://lordslibrary.parliament.uk/" TargetMode="External"/><Relationship Id="rId19" Type="http://schemas.openxmlformats.org/officeDocument/2006/relationships/hyperlink" Target="https://www.who.int/news-room/fact-sheets/detail/noncommunicable-diseases?utm_source" TargetMode="External"/><Relationship Id="rId4" Type="http://schemas.openxmlformats.org/officeDocument/2006/relationships/hyperlink" Target="https://doi.org/10.1186/s12889-018-5677-1" TargetMode="External"/><Relationship Id="rId9" Type="http://schemas.openxmlformats.org/officeDocument/2006/relationships/hyperlink" Target="https://www.legislation.gov.uk/ukpga/2012/7/contents/enacted" TargetMode="External"/><Relationship Id="rId14" Type="http://schemas.openxmlformats.org/officeDocument/2006/relationships/hyperlink" Target="https://doi.org/10.3389/ijph.2023.16069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0BC6E2-E31E-501C-75BF-5227C0F7A51D}"/>
              </a:ext>
            </a:extLst>
          </p:cNvPr>
          <p:cNvSpPr>
            <a:spLocks noGrp="1"/>
          </p:cNvSpPr>
          <p:nvPr>
            <p:ph type="ctrTitle"/>
          </p:nvPr>
        </p:nvSpPr>
        <p:spPr>
          <a:xfrm>
            <a:off x="184300" y="644120"/>
            <a:ext cx="11522147" cy="4491662"/>
          </a:xfrm>
        </p:spPr>
        <p:txBody>
          <a:bodyPr anchor="ctr">
            <a:normAutofit/>
          </a:bodyPr>
          <a:lstStyle/>
          <a:p>
            <a:r>
              <a:rPr lang="en-GB" sz="2000"/>
              <a:t>Student Name: Patience Edo</a:t>
            </a:r>
            <a:br>
              <a:rPr lang="en-GB" sz="2000"/>
            </a:br>
            <a:r>
              <a:rPr lang="en-GB" sz="2000"/>
              <a:t>Student ID number: 2220883</a:t>
            </a:r>
            <a:br>
              <a:rPr lang="en-GB" sz="2000"/>
            </a:br>
            <a:br>
              <a:rPr lang="en-GB" sz="2000"/>
            </a:br>
            <a:r>
              <a:rPr lang="en-GB" sz="2000"/>
              <a:t>Programme: BSc (Hons) Health and Social Care</a:t>
            </a:r>
            <a:br>
              <a:rPr lang="en-GB" sz="2000"/>
            </a:br>
            <a:r>
              <a:rPr lang="en-GB" sz="2000"/>
              <a:t>Module: Health, Wellbeing and Sustainable Development </a:t>
            </a:r>
            <a:br>
              <a:rPr lang="en-GB" sz="2000"/>
            </a:br>
            <a:r>
              <a:rPr lang="en-GB" sz="2000"/>
              <a:t>Module code: BMHP6030 </a:t>
            </a:r>
            <a:br>
              <a:rPr lang="en-GB" sz="2000"/>
            </a:br>
            <a:br>
              <a:rPr lang="en-GB" sz="2000"/>
            </a:br>
            <a:r>
              <a:rPr lang="en-GB" sz="2000"/>
              <a:t>Lecturer: Shepherd Ziko (Module leader) Internal Verifier: Bianca Sanfilippo</a:t>
            </a:r>
            <a:br>
              <a:rPr lang="en-GB" sz="2000"/>
            </a:br>
            <a:r>
              <a:rPr lang="en-GB" sz="2000"/>
              <a:t> </a:t>
            </a:r>
            <a:br>
              <a:rPr lang="en-GB" sz="2000"/>
            </a:br>
            <a:r>
              <a:rPr lang="en-GB" sz="2000"/>
              <a:t>Assignment Title: Component 1: Presentation </a:t>
            </a:r>
            <a:br>
              <a:rPr lang="en-GB" sz="2000"/>
            </a:br>
            <a:br>
              <a:rPr lang="en-GB" sz="2000"/>
            </a:br>
            <a:br>
              <a:rPr lang="en-GB" sz="2000"/>
            </a:br>
            <a:br>
              <a:rPr lang="en-GB" sz="2000"/>
            </a:br>
            <a:r>
              <a:rPr lang="en-GB" sz="2000"/>
              <a:t>A critical analysis of the integration of health, wellbeing and sustainable development in Health and Social Care Sector,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5954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Freeform: Shape 37">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Freeform: Shape 38">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C1D4B6-9B7E-2F1E-672D-BC07855DB1BD}"/>
              </a:ext>
            </a:extLst>
          </p:cNvPr>
          <p:cNvSpPr>
            <a:spLocks noGrp="1"/>
          </p:cNvSpPr>
          <p:nvPr>
            <p:ph type="title"/>
          </p:nvPr>
        </p:nvSpPr>
        <p:spPr>
          <a:xfrm>
            <a:off x="621792" y="1161288"/>
            <a:ext cx="3602736" cy="4526280"/>
          </a:xfrm>
        </p:spPr>
        <p:txBody>
          <a:bodyPr>
            <a:normAutofit/>
          </a:bodyPr>
          <a:lstStyle/>
          <a:p>
            <a:r>
              <a:rPr lang="en-GB" sz="4000"/>
              <a:t>Introduction</a:t>
            </a:r>
            <a:endParaRPr lang="en-GB" sz="4000" dirty="0"/>
          </a:p>
        </p:txBody>
      </p:sp>
      <p:sp>
        <p:nvSpPr>
          <p:cNvPr id="40" name="Rectangle 3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6E96039-E3B4-20E7-4905-E99FAAF0E5F2}"/>
              </a:ext>
            </a:extLst>
          </p:cNvPr>
          <p:cNvSpPr>
            <a:spLocks noGrp="1"/>
          </p:cNvSpPr>
          <p:nvPr>
            <p:ph idx="1"/>
          </p:nvPr>
        </p:nvSpPr>
        <p:spPr>
          <a:xfrm>
            <a:off x="5434149" y="932688"/>
            <a:ext cx="5916603" cy="4992624"/>
          </a:xfrm>
        </p:spPr>
        <p:txBody>
          <a:bodyPr vert="horz" lIns="91440" tIns="45720" rIns="91440" bIns="45720" rtlCol="0" anchor="ctr">
            <a:normAutofit/>
          </a:bodyPr>
          <a:lstStyle/>
          <a:p>
            <a:r>
              <a:rPr lang="en-GB" sz="1700"/>
              <a:t>The aim of this presentation is to critically explore how health, well-being, and sustainable development are integrated within the health and social care sector, and how they influence the delivery of services. </a:t>
            </a:r>
          </a:p>
          <a:p>
            <a:pPr marL="0" indent="0">
              <a:buNone/>
            </a:pPr>
            <a:endParaRPr lang="en-GB" sz="1700"/>
          </a:p>
          <a:p>
            <a:pPr marL="0" indent="0">
              <a:buNone/>
            </a:pPr>
            <a:r>
              <a:rPr lang="en-GB" sz="1700"/>
              <a:t>It will cover:</a:t>
            </a:r>
          </a:p>
          <a:p>
            <a:r>
              <a:rPr lang="en-GB" sz="1700"/>
              <a:t>Key concepts</a:t>
            </a:r>
          </a:p>
          <a:p>
            <a:r>
              <a:rPr lang="en-GB" sz="1700"/>
              <a:t>Integration of health and well-being Approaches</a:t>
            </a:r>
          </a:p>
          <a:p>
            <a:r>
              <a:rPr lang="en-GB" sz="1700"/>
              <a:t>Theoretical perspectives</a:t>
            </a:r>
          </a:p>
          <a:p>
            <a:r>
              <a:rPr lang="en-GB" sz="1700"/>
              <a:t>Policies</a:t>
            </a:r>
          </a:p>
          <a:p>
            <a:r>
              <a:rPr lang="en-GB" sz="1700"/>
              <a:t>Service delivery models</a:t>
            </a:r>
          </a:p>
          <a:p>
            <a:r>
              <a:rPr lang="en-GB" sz="1700"/>
              <a:t>Public health initiatives </a:t>
            </a:r>
          </a:p>
          <a:p>
            <a:r>
              <a:rPr lang="en-GB" sz="1700"/>
              <a:t>Equity issues</a:t>
            </a:r>
          </a:p>
          <a:p>
            <a:r>
              <a:rPr lang="en-GB" sz="1700"/>
              <a:t>Recommendations and Conclusion</a:t>
            </a:r>
          </a:p>
          <a:p>
            <a:endParaRPr lang="en-US" sz="1700"/>
          </a:p>
        </p:txBody>
      </p:sp>
    </p:spTree>
    <p:extLst>
      <p:ext uri="{BB962C8B-B14F-4D97-AF65-F5344CB8AC3E}">
        <p14:creationId xmlns:p14="http://schemas.microsoft.com/office/powerpoint/2010/main" val="3075664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AD14-002F-DFC7-64CE-640CE7D1C1B8}"/>
              </a:ext>
            </a:extLst>
          </p:cNvPr>
          <p:cNvSpPr>
            <a:spLocks noGrp="1"/>
          </p:cNvSpPr>
          <p:nvPr>
            <p:ph type="title"/>
          </p:nvPr>
        </p:nvSpPr>
        <p:spPr>
          <a:xfrm>
            <a:off x="165101" y="640823"/>
            <a:ext cx="3378200" cy="5583148"/>
          </a:xfrm>
        </p:spPr>
        <p:txBody>
          <a:bodyPr anchor="ctr">
            <a:normAutofit/>
          </a:bodyPr>
          <a:lstStyle/>
          <a:p>
            <a:r>
              <a:rPr lang="en-GB" sz="5400"/>
              <a:t>Key Concepts​</a:t>
            </a:r>
            <a:br>
              <a:rPr lang="en-GB" sz="5400"/>
            </a:br>
            <a:endParaRPr lang="en-GB" sz="5400"/>
          </a:p>
        </p:txBody>
      </p:sp>
      <p:sp>
        <p:nvSpPr>
          <p:cNvPr id="5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 name="Content Placeholder 2">
            <a:extLst>
              <a:ext uri="{FF2B5EF4-FFF2-40B4-BE49-F238E27FC236}">
                <a16:creationId xmlns:a16="http://schemas.microsoft.com/office/drawing/2014/main" id="{C7677B04-0F78-9D60-18C1-30C23819D073}"/>
              </a:ext>
            </a:extLst>
          </p:cNvPr>
          <p:cNvGraphicFramePr>
            <a:graphicFrameLocks noGrp="1"/>
          </p:cNvGraphicFramePr>
          <p:nvPr>
            <p:ph idx="1"/>
            <p:extLst>
              <p:ext uri="{D42A27DB-BD31-4B8C-83A1-F6EECF244321}">
                <p14:modId xmlns:p14="http://schemas.microsoft.com/office/powerpoint/2010/main" val="2157892877"/>
              </p:ext>
            </p:extLst>
          </p:nvPr>
        </p:nvGraphicFramePr>
        <p:xfrm>
          <a:off x="4821650" y="494685"/>
          <a:ext cx="7518399"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6066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18">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0" name="Rectangle 19">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3" name="Freeform: Shape 22">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2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FC2848D-8AB7-C6BC-BAF3-88872F8CB248}"/>
              </a:ext>
            </a:extLst>
          </p:cNvPr>
          <p:cNvSpPr>
            <a:spLocks noGrp="1"/>
          </p:cNvSpPr>
          <p:nvPr>
            <p:ph type="title"/>
          </p:nvPr>
        </p:nvSpPr>
        <p:spPr>
          <a:xfrm>
            <a:off x="1143000" y="990599"/>
            <a:ext cx="9906000" cy="685800"/>
          </a:xfrm>
        </p:spPr>
        <p:txBody>
          <a:bodyPr anchor="t">
            <a:normAutofit/>
          </a:bodyPr>
          <a:lstStyle/>
          <a:p>
            <a:r>
              <a:rPr lang="en-US" sz="4000"/>
              <a:t>Relevance​</a:t>
            </a:r>
            <a:endParaRPr lang="en-GB" sz="4000"/>
          </a:p>
        </p:txBody>
      </p:sp>
      <p:graphicFrame>
        <p:nvGraphicFramePr>
          <p:cNvPr id="5" name="Content Placeholder 2">
            <a:extLst>
              <a:ext uri="{FF2B5EF4-FFF2-40B4-BE49-F238E27FC236}">
                <a16:creationId xmlns:a16="http://schemas.microsoft.com/office/drawing/2014/main" id="{3B0CC0BA-0801-A3A2-8392-E7D907FC639F}"/>
              </a:ext>
            </a:extLst>
          </p:cNvPr>
          <p:cNvGraphicFramePr>
            <a:graphicFrameLocks noGrp="1"/>
          </p:cNvGraphicFramePr>
          <p:nvPr>
            <p:ph idx="1"/>
            <p:extLst>
              <p:ext uri="{D42A27DB-BD31-4B8C-83A1-F6EECF244321}">
                <p14:modId xmlns:p14="http://schemas.microsoft.com/office/powerpoint/2010/main" val="198350570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45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EF4DC9-F689-5C62-A170-4D8078BF597A}"/>
              </a:ext>
            </a:extLst>
          </p:cNvPr>
          <p:cNvSpPr>
            <a:spLocks noGrp="1"/>
          </p:cNvSpPr>
          <p:nvPr>
            <p:ph type="title"/>
          </p:nvPr>
        </p:nvSpPr>
        <p:spPr>
          <a:xfrm>
            <a:off x="841248" y="256032"/>
            <a:ext cx="10506456" cy="1014984"/>
          </a:xfrm>
        </p:spPr>
        <p:txBody>
          <a:bodyPr anchor="b">
            <a:normAutofit/>
          </a:bodyPr>
          <a:lstStyle/>
          <a:p>
            <a:r>
              <a:rPr lang="en-GB" sz="3200" dirty="0"/>
              <a:t>Integration of Health and Wellbeing Approaches:​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7898EC0-8E91-C5E1-0BDB-9127C5F13841}"/>
              </a:ext>
            </a:extLst>
          </p:cNvPr>
          <p:cNvGraphicFramePr>
            <a:graphicFrameLocks noGrp="1"/>
          </p:cNvGraphicFramePr>
          <p:nvPr>
            <p:ph idx="1"/>
            <p:extLst>
              <p:ext uri="{D42A27DB-BD31-4B8C-83A1-F6EECF244321}">
                <p14:modId xmlns:p14="http://schemas.microsoft.com/office/powerpoint/2010/main" val="336301622"/>
              </p:ext>
            </p:extLst>
          </p:nvPr>
        </p:nvGraphicFramePr>
        <p:xfrm>
          <a:off x="838200" y="1926266"/>
          <a:ext cx="11186160" cy="4675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5762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03777-69EC-BC2A-748C-AF45A36B1E3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Integrated Care Systems (ICS) ​</a:t>
            </a:r>
          </a:p>
        </p:txBody>
      </p:sp>
      <p:graphicFrame>
        <p:nvGraphicFramePr>
          <p:cNvPr id="5" name="Content Placeholder 2">
            <a:extLst>
              <a:ext uri="{FF2B5EF4-FFF2-40B4-BE49-F238E27FC236}">
                <a16:creationId xmlns:a16="http://schemas.microsoft.com/office/drawing/2014/main" id="{E66CB5CC-7AEC-78FE-8716-71F7DB10A327}"/>
              </a:ext>
            </a:extLst>
          </p:cNvPr>
          <p:cNvGraphicFramePr>
            <a:graphicFrameLocks noGrp="1"/>
          </p:cNvGraphicFramePr>
          <p:nvPr>
            <p:ph idx="1"/>
            <p:extLst>
              <p:ext uri="{D42A27DB-BD31-4B8C-83A1-F6EECF244321}">
                <p14:modId xmlns:p14="http://schemas.microsoft.com/office/powerpoint/2010/main" val="28497044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6864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E65DE-C34D-8CA7-B364-F19E2DB2327A}"/>
              </a:ext>
            </a:extLst>
          </p:cNvPr>
          <p:cNvSpPr>
            <a:spLocks noGrp="1"/>
          </p:cNvSpPr>
          <p:nvPr>
            <p:ph type="title"/>
          </p:nvPr>
        </p:nvSpPr>
        <p:spPr>
          <a:xfrm>
            <a:off x="4553733" y="548464"/>
            <a:ext cx="6798541" cy="1675623"/>
          </a:xfrm>
        </p:spPr>
        <p:txBody>
          <a:bodyPr anchor="b">
            <a:normAutofit/>
          </a:bodyPr>
          <a:lstStyle/>
          <a:p>
            <a:r>
              <a:rPr lang="en-GB" sz="4000" b="1"/>
              <a:t>Theoretical Perspectives: Biopsychosocial Model</a:t>
            </a:r>
            <a:r>
              <a:rPr lang="en-GB" sz="4000"/>
              <a:t>​</a:t>
            </a:r>
          </a:p>
        </p:txBody>
      </p:sp>
      <p:pic>
        <p:nvPicPr>
          <p:cNvPr id="26" name="Picture 25" descr="A blue and black background&#10;&#10;AI-generated content may be incorrect.">
            <a:extLst>
              <a:ext uri="{FF2B5EF4-FFF2-40B4-BE49-F238E27FC236}">
                <a16:creationId xmlns:a16="http://schemas.microsoft.com/office/drawing/2014/main" id="{2BA358E0-9534-367D-468C-F03C1B820A8F}"/>
              </a:ext>
            </a:extLst>
          </p:cNvPr>
          <p:cNvPicPr>
            <a:picLocks noChangeAspect="1"/>
          </p:cNvPicPr>
          <p:nvPr/>
        </p:nvPicPr>
        <p:blipFill>
          <a:blip r:embed="rId2"/>
          <a:srcRect l="29326" r="29829"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08101F59-5741-0295-48B5-2160C46311BA}"/>
              </a:ext>
            </a:extLst>
          </p:cNvPr>
          <p:cNvGraphicFramePr>
            <a:graphicFrameLocks noGrp="1"/>
          </p:cNvGraphicFramePr>
          <p:nvPr>
            <p:ph idx="1"/>
            <p:extLst>
              <p:ext uri="{D42A27DB-BD31-4B8C-83A1-F6EECF244321}">
                <p14:modId xmlns:p14="http://schemas.microsoft.com/office/powerpoint/2010/main" val="2052942348"/>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8187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67F96-574E-58BD-2B91-C0600BB9F26E}"/>
              </a:ext>
            </a:extLst>
          </p:cNvPr>
          <p:cNvSpPr>
            <a:spLocks noGrp="1"/>
          </p:cNvSpPr>
          <p:nvPr>
            <p:ph type="title"/>
          </p:nvPr>
        </p:nvSpPr>
        <p:spPr>
          <a:xfrm>
            <a:off x="1043631" y="809898"/>
            <a:ext cx="10173010" cy="1554480"/>
          </a:xfrm>
        </p:spPr>
        <p:txBody>
          <a:bodyPr anchor="ctr">
            <a:normAutofit/>
          </a:bodyPr>
          <a:lstStyle/>
          <a:p>
            <a:r>
              <a:rPr lang="en-GB" sz="4800"/>
              <a:t>Policy and Governance​</a:t>
            </a:r>
            <a:br>
              <a:rPr lang="en-GB" sz="4800"/>
            </a:b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BB4AC44-43F5-C82C-163C-A12DE59BC928}"/>
              </a:ext>
            </a:extLst>
          </p:cNvPr>
          <p:cNvGraphicFramePr>
            <a:graphicFrameLocks noGrp="1"/>
          </p:cNvGraphicFramePr>
          <p:nvPr>
            <p:ph idx="1"/>
            <p:extLst>
              <p:ext uri="{D42A27DB-BD31-4B8C-83A1-F6EECF244321}">
                <p14:modId xmlns:p14="http://schemas.microsoft.com/office/powerpoint/2010/main" val="361142624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3972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40019-4C8A-78B3-D246-EAF157F7FA7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Service Delivery</a:t>
            </a:r>
          </a:p>
        </p:txBody>
      </p:sp>
      <p:graphicFrame>
        <p:nvGraphicFramePr>
          <p:cNvPr id="5" name="Content Placeholder 2">
            <a:extLst>
              <a:ext uri="{FF2B5EF4-FFF2-40B4-BE49-F238E27FC236}">
                <a16:creationId xmlns:a16="http://schemas.microsoft.com/office/drawing/2014/main" id="{D8105D78-F96A-7D46-8098-148C6C300CA8}"/>
              </a:ext>
            </a:extLst>
          </p:cNvPr>
          <p:cNvGraphicFramePr>
            <a:graphicFrameLocks noGrp="1"/>
          </p:cNvGraphicFramePr>
          <p:nvPr>
            <p:ph idx="1"/>
            <p:extLst>
              <p:ext uri="{D42A27DB-BD31-4B8C-83A1-F6EECF244321}">
                <p14:modId xmlns:p14="http://schemas.microsoft.com/office/powerpoint/2010/main" val="4160236649"/>
              </p:ext>
            </p:extLst>
          </p:nvPr>
        </p:nvGraphicFramePr>
        <p:xfrm>
          <a:off x="4624302" y="1430924"/>
          <a:ext cx="6700469" cy="48565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1422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F41B5-9E71-FBC7-F91A-F8E1775BBF4B}"/>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Public Health Initiatives</a:t>
            </a: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A4A8DB-9ACF-01A8-FC40-E1AA3CAB06AD}"/>
              </a:ext>
            </a:extLst>
          </p:cNvPr>
          <p:cNvGraphicFramePr>
            <a:graphicFrameLocks noGrp="1"/>
          </p:cNvGraphicFramePr>
          <p:nvPr>
            <p:ph idx="1"/>
            <p:extLst>
              <p:ext uri="{D42A27DB-BD31-4B8C-83A1-F6EECF244321}">
                <p14:modId xmlns:p14="http://schemas.microsoft.com/office/powerpoint/2010/main" val="384291195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6021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4A60E-5DD1-30D3-A4B0-7FE24105C7E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Equity and Access</a:t>
            </a:r>
          </a:p>
        </p:txBody>
      </p:sp>
      <p:graphicFrame>
        <p:nvGraphicFramePr>
          <p:cNvPr id="5" name="Content Placeholder 2">
            <a:extLst>
              <a:ext uri="{FF2B5EF4-FFF2-40B4-BE49-F238E27FC236}">
                <a16:creationId xmlns:a16="http://schemas.microsoft.com/office/drawing/2014/main" id="{C877C058-4A6F-BB24-8CD7-963EF7CA5657}"/>
              </a:ext>
            </a:extLst>
          </p:cNvPr>
          <p:cNvGraphicFramePr>
            <a:graphicFrameLocks noGrp="1"/>
          </p:cNvGraphicFramePr>
          <p:nvPr>
            <p:ph idx="1"/>
            <p:extLst>
              <p:ext uri="{D42A27DB-BD31-4B8C-83A1-F6EECF244321}">
                <p14:modId xmlns:p14="http://schemas.microsoft.com/office/powerpoint/2010/main" val="28290615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7038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rry image of a blue and green light&#10;&#10;AI-generated content may be incorrect.">
            <a:extLst>
              <a:ext uri="{FF2B5EF4-FFF2-40B4-BE49-F238E27FC236}">
                <a16:creationId xmlns:a16="http://schemas.microsoft.com/office/drawing/2014/main" id="{5DEB2D6D-1F8C-65EC-4658-7BA9DED86981}"/>
              </a:ext>
            </a:extLst>
          </p:cNvPr>
          <p:cNvPicPr>
            <a:picLocks noChangeAspect="1"/>
          </p:cNvPicPr>
          <p:nvPr/>
        </p:nvPicPr>
        <p:blipFill>
          <a:blip r:embed="rId2">
            <a:duotone>
              <a:schemeClr val="bg2">
                <a:shade val="45000"/>
                <a:satMod val="135000"/>
              </a:schemeClr>
              <a:prstClr val="white"/>
            </a:duotone>
          </a:blip>
          <a:srcRect t="15413"/>
          <a:stretch>
            <a:fillRect/>
          </a:stretch>
        </p:blipFill>
        <p:spPr>
          <a:xfrm>
            <a:off x="0" y="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353E6-CBB0-43D2-C92B-CB3003A05679}"/>
              </a:ext>
            </a:extLst>
          </p:cNvPr>
          <p:cNvSpPr>
            <a:spLocks noGrp="1"/>
          </p:cNvSpPr>
          <p:nvPr>
            <p:ph type="title"/>
          </p:nvPr>
        </p:nvSpPr>
        <p:spPr>
          <a:xfrm>
            <a:off x="838190" y="120576"/>
            <a:ext cx="10515600" cy="688975"/>
          </a:xfrm>
        </p:spPr>
        <p:txBody>
          <a:bodyPr>
            <a:normAutofit/>
          </a:bodyPr>
          <a:lstStyle/>
          <a:p>
            <a:r>
              <a:rPr lang="en-GB" sz="4000"/>
              <a:t>Recommendations</a:t>
            </a:r>
          </a:p>
        </p:txBody>
      </p:sp>
      <p:graphicFrame>
        <p:nvGraphicFramePr>
          <p:cNvPr id="5" name="Content Placeholder 2">
            <a:extLst>
              <a:ext uri="{FF2B5EF4-FFF2-40B4-BE49-F238E27FC236}">
                <a16:creationId xmlns:a16="http://schemas.microsoft.com/office/drawing/2014/main" id="{1920F432-9955-AC2B-50A3-A5FFCDD510B6}"/>
              </a:ext>
            </a:extLst>
          </p:cNvPr>
          <p:cNvGraphicFramePr>
            <a:graphicFrameLocks noGrp="1"/>
          </p:cNvGraphicFramePr>
          <p:nvPr>
            <p:ph idx="1"/>
            <p:extLst>
              <p:ext uri="{D42A27DB-BD31-4B8C-83A1-F6EECF244321}">
                <p14:modId xmlns:p14="http://schemas.microsoft.com/office/powerpoint/2010/main" val="3073850526"/>
              </p:ext>
            </p:extLst>
          </p:nvPr>
        </p:nvGraphicFramePr>
        <p:xfrm>
          <a:off x="0" y="1105786"/>
          <a:ext cx="12036056" cy="5631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1664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esk with productivity items">
            <a:extLst>
              <a:ext uri="{FF2B5EF4-FFF2-40B4-BE49-F238E27FC236}">
                <a16:creationId xmlns:a16="http://schemas.microsoft.com/office/drawing/2014/main" id="{2D3C804A-6F74-91CA-C2BC-EA5EBE107A25}"/>
              </a:ext>
            </a:extLst>
          </p:cNvPr>
          <p:cNvPicPr>
            <a:picLocks noChangeAspect="1"/>
          </p:cNvPicPr>
          <p:nvPr/>
        </p:nvPicPr>
        <p:blipFill>
          <a:blip r:embed="rId2">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B2154-DE5A-233B-76D8-4F9A6B622BA3}"/>
              </a:ext>
            </a:extLst>
          </p:cNvPr>
          <p:cNvSpPr>
            <a:spLocks noGrp="1"/>
          </p:cNvSpPr>
          <p:nvPr>
            <p:ph type="title"/>
          </p:nvPr>
        </p:nvSpPr>
        <p:spPr>
          <a:xfrm>
            <a:off x="838200" y="365125"/>
            <a:ext cx="10515600" cy="1325563"/>
          </a:xfrm>
        </p:spPr>
        <p:txBody>
          <a:bodyPr>
            <a:normAutofit/>
          </a:bodyPr>
          <a:lstStyle/>
          <a:p>
            <a:r>
              <a:rPr lang="en-GB" sz="2800" dirty="0"/>
              <a:t>Global Recommendations</a:t>
            </a:r>
          </a:p>
        </p:txBody>
      </p:sp>
      <p:sp>
        <p:nvSpPr>
          <p:cNvPr id="3" name="Content Placeholder 2">
            <a:extLst>
              <a:ext uri="{FF2B5EF4-FFF2-40B4-BE49-F238E27FC236}">
                <a16:creationId xmlns:a16="http://schemas.microsoft.com/office/drawing/2014/main" id="{1AB9F6E3-383A-8B05-4DCA-4596BCC9A64C}"/>
              </a:ext>
            </a:extLst>
          </p:cNvPr>
          <p:cNvSpPr>
            <a:spLocks noGrp="1"/>
          </p:cNvSpPr>
          <p:nvPr>
            <p:ph idx="1"/>
          </p:nvPr>
        </p:nvSpPr>
        <p:spPr>
          <a:xfrm>
            <a:off x="838200" y="1825625"/>
            <a:ext cx="10515600" cy="4351338"/>
          </a:xfrm>
        </p:spPr>
        <p:txBody>
          <a:bodyPr>
            <a:normAutofit/>
          </a:bodyPr>
          <a:lstStyle/>
          <a:p>
            <a:pPr marL="0" indent="0" fontAlgn="base">
              <a:buNone/>
            </a:pPr>
            <a:r>
              <a:rPr lang="en-US" sz="2600" dirty="0"/>
              <a:t>​</a:t>
            </a:r>
          </a:p>
          <a:p>
            <a:pPr fontAlgn="base"/>
            <a:r>
              <a:rPr lang="en-US" sz="2400" dirty="0"/>
              <a:t>Strengthen partnerships under the SDG 3 Global Action Plan and WHO terms (Weeks et al., 2023).​</a:t>
            </a:r>
          </a:p>
          <a:p>
            <a:pPr marL="0" indent="0" fontAlgn="base">
              <a:buNone/>
            </a:pPr>
            <a:r>
              <a:rPr lang="en-US" sz="2400" dirty="0"/>
              <a:t>​</a:t>
            </a:r>
          </a:p>
          <a:p>
            <a:pPr fontAlgn="base"/>
            <a:r>
              <a:rPr lang="en-US" sz="2400" dirty="0"/>
              <a:t>Support Global Fund mechanisms and data-driven financing for universal access (The Global Fund,2025; United Nations, 2024).​</a:t>
            </a:r>
          </a:p>
          <a:p>
            <a:pPr marL="0" indent="0" fontAlgn="base">
              <a:buNone/>
            </a:pPr>
            <a:endParaRPr lang="en-US" sz="2400" dirty="0"/>
          </a:p>
          <a:p>
            <a:pPr fontAlgn="base"/>
            <a:r>
              <a:rPr lang="en-US" sz="2400" dirty="0"/>
              <a:t>Promote equitable research cooperation with developing countries for low-income families sharing knowledge (</a:t>
            </a:r>
            <a:r>
              <a:rPr lang="en-US" sz="2400" dirty="0" err="1"/>
              <a:t>Tamsma</a:t>
            </a:r>
            <a:r>
              <a:rPr lang="en-US" sz="2400" dirty="0"/>
              <a:t> and </a:t>
            </a:r>
            <a:r>
              <a:rPr lang="en-US" sz="2400" dirty="0" err="1"/>
              <a:t>Costongs</a:t>
            </a:r>
            <a:r>
              <a:rPr lang="en-US" sz="2400" dirty="0"/>
              <a:t>, 2018).</a:t>
            </a:r>
            <a:r>
              <a:rPr lang="en-GB" sz="2400" dirty="0"/>
              <a:t>​</a:t>
            </a:r>
          </a:p>
          <a:p>
            <a:endParaRPr lang="en-GB" sz="2600" dirty="0"/>
          </a:p>
        </p:txBody>
      </p:sp>
    </p:spTree>
    <p:extLst>
      <p:ext uri="{BB962C8B-B14F-4D97-AF65-F5344CB8AC3E}">
        <p14:creationId xmlns:p14="http://schemas.microsoft.com/office/powerpoint/2010/main" val="1265234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DF97D-4ED0-C08D-12D0-FA8415A10D0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Conclusion </a:t>
            </a:r>
          </a:p>
        </p:txBody>
      </p:sp>
      <p:sp>
        <p:nvSpPr>
          <p:cNvPr id="3" name="Content Placeholder 2">
            <a:extLst>
              <a:ext uri="{FF2B5EF4-FFF2-40B4-BE49-F238E27FC236}">
                <a16:creationId xmlns:a16="http://schemas.microsoft.com/office/drawing/2014/main" id="{769AA993-087C-BC76-5709-1C879D176DB7}"/>
              </a:ext>
            </a:extLst>
          </p:cNvPr>
          <p:cNvSpPr>
            <a:spLocks noGrp="1"/>
          </p:cNvSpPr>
          <p:nvPr>
            <p:ph idx="1"/>
          </p:nvPr>
        </p:nvSpPr>
        <p:spPr>
          <a:xfrm>
            <a:off x="1371599" y="2318197"/>
            <a:ext cx="9724031" cy="3683358"/>
          </a:xfrm>
        </p:spPr>
        <p:txBody>
          <a:bodyPr anchor="ctr">
            <a:normAutofit/>
          </a:bodyPr>
          <a:lstStyle/>
          <a:p>
            <a:r>
              <a:rPr lang="en-US" sz="2000" dirty="0"/>
              <a:t>“It has been seen how health, wellbeing and sustainable development are now deeply interconnected through agendas such as the WHO Sustainable Development Goals. </a:t>
            </a:r>
          </a:p>
          <a:p>
            <a:r>
              <a:rPr lang="en-US" sz="2000" dirty="0"/>
              <a:t>Modern healthcare increasingly draws on holistic models like the biopsychosocial approach and integrated systems to support person-</a:t>
            </a:r>
            <a:r>
              <a:rPr lang="en-US" sz="2000" dirty="0" err="1"/>
              <a:t>centred</a:t>
            </a:r>
            <a:r>
              <a:rPr lang="en-US" sz="2000" dirty="0"/>
              <a:t>, preventive care. </a:t>
            </a:r>
          </a:p>
          <a:p>
            <a:r>
              <a:rPr lang="en-US" sz="2000" dirty="0"/>
              <a:t>Also, explored the role of public health initiatives and equity-focused </a:t>
            </a:r>
            <a:r>
              <a:rPr lang="en-US" sz="2000" dirty="0" err="1"/>
              <a:t>programmes</a:t>
            </a:r>
            <a:r>
              <a:rPr lang="en-US" sz="2000" dirty="0"/>
              <a:t>, including ICSs, Core20PLUS5 and Healthy Cities, in improving access and reducing inequalities. </a:t>
            </a:r>
          </a:p>
          <a:p>
            <a:r>
              <a:rPr lang="en-US" sz="2000" dirty="0"/>
              <a:t>Together, these strategies strengthen system sustainability and move us closer to achieving SDG 3 and the broader vision of Health for All.” </a:t>
            </a:r>
          </a:p>
          <a:p>
            <a:pPr marL="0" indent="0">
              <a:buNone/>
            </a:pPr>
            <a:endParaRPr lang="en-US" sz="2000" dirty="0"/>
          </a:p>
        </p:txBody>
      </p:sp>
    </p:spTree>
    <p:extLst>
      <p:ext uri="{BB962C8B-B14F-4D97-AF65-F5344CB8AC3E}">
        <p14:creationId xmlns:p14="http://schemas.microsoft.com/office/powerpoint/2010/main" val="434939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DE313-83D0-1265-3F4B-9034FE3F5E0D}"/>
              </a:ext>
            </a:extLst>
          </p:cNvPr>
          <p:cNvSpPr>
            <a:spLocks noGrp="1"/>
          </p:cNvSpPr>
          <p:nvPr>
            <p:ph type="title"/>
          </p:nvPr>
        </p:nvSpPr>
        <p:spPr>
          <a:xfrm>
            <a:off x="350520" y="-122555"/>
            <a:ext cx="10515600" cy="1325563"/>
          </a:xfrm>
        </p:spPr>
        <p:txBody>
          <a:bodyPr/>
          <a:lstStyle/>
          <a:p>
            <a:r>
              <a:rPr lang="en-GB"/>
              <a:t>References</a:t>
            </a:r>
          </a:p>
        </p:txBody>
      </p:sp>
      <p:sp>
        <p:nvSpPr>
          <p:cNvPr id="3" name="Content Placeholder 2">
            <a:extLst>
              <a:ext uri="{FF2B5EF4-FFF2-40B4-BE49-F238E27FC236}">
                <a16:creationId xmlns:a16="http://schemas.microsoft.com/office/drawing/2014/main" id="{63466CA2-E152-3AB3-1816-139AEBC9745C}"/>
              </a:ext>
            </a:extLst>
          </p:cNvPr>
          <p:cNvSpPr>
            <a:spLocks noGrp="1"/>
          </p:cNvSpPr>
          <p:nvPr>
            <p:ph idx="1"/>
          </p:nvPr>
        </p:nvSpPr>
        <p:spPr>
          <a:xfrm>
            <a:off x="119380" y="895826"/>
            <a:ext cx="10977880" cy="5738654"/>
          </a:xfrm>
        </p:spPr>
        <p:txBody>
          <a:bodyPr>
            <a:noAutofit/>
          </a:bodyPr>
          <a:lstStyle/>
          <a:p>
            <a:pPr marL="0" lvl="0" indent="0" eaLnBrk="0" fontAlgn="base" hangingPunct="0">
              <a:lnSpc>
                <a:spcPct val="100000"/>
              </a:lnSpc>
              <a:spcBef>
                <a:spcPct val="0"/>
              </a:spcBef>
              <a:spcAft>
                <a:spcPct val="0"/>
              </a:spcAft>
              <a:buNone/>
            </a:pPr>
            <a:r>
              <a:rPr lang="en-US" altLang="en-US" sz="1100" err="1">
                <a:latin typeface="Areal"/>
                <a:cs typeface="Times New Roman" panose="02020603050405020304" pitchFamily="18" charset="0"/>
              </a:rPr>
              <a:t>Ambushe</a:t>
            </a:r>
            <a:r>
              <a:rPr lang="en-US" altLang="en-US" sz="1100">
                <a:latin typeface="Areal"/>
                <a:cs typeface="Times New Roman" panose="02020603050405020304" pitchFamily="18" charset="0"/>
              </a:rPr>
              <a:t>, S.A., Awoke, N., Demissie, B.W. and </a:t>
            </a:r>
            <a:r>
              <a:rPr lang="en-US" altLang="en-US" sz="1100" err="1">
                <a:latin typeface="Areal"/>
                <a:cs typeface="Times New Roman" panose="02020603050405020304" pitchFamily="18" charset="0"/>
              </a:rPr>
              <a:t>Tekalign</a:t>
            </a:r>
            <a:r>
              <a:rPr lang="en-US" altLang="en-US" sz="1100">
                <a:latin typeface="Areal"/>
                <a:cs typeface="Times New Roman" panose="02020603050405020304" pitchFamily="18" charset="0"/>
              </a:rPr>
              <a:t>, T. (2023). Holistic nursing care practice and associated factors among nurses in public hospitals of </a:t>
            </a:r>
            <a:r>
              <a:rPr lang="en-US" altLang="en-US" sz="1100" err="1">
                <a:latin typeface="Areal"/>
                <a:cs typeface="Times New Roman" panose="02020603050405020304" pitchFamily="18" charset="0"/>
              </a:rPr>
              <a:t>wolaita</a:t>
            </a:r>
            <a:r>
              <a:rPr lang="en-US" altLang="en-US" sz="1100">
                <a:latin typeface="Areal"/>
                <a:cs typeface="Times New Roman" panose="02020603050405020304" pitchFamily="18" charset="0"/>
              </a:rPr>
              <a:t> zone, south </a:t>
            </a:r>
            <a:r>
              <a:rPr lang="en-US" altLang="en-US" sz="1100" err="1">
                <a:latin typeface="Areal"/>
                <a:cs typeface="Times New Roman" panose="02020603050405020304" pitchFamily="18" charset="0"/>
              </a:rPr>
              <a:t>ethiopia</a:t>
            </a:r>
            <a:r>
              <a:rPr lang="en-US" altLang="en-US" sz="1100">
                <a:latin typeface="Areal"/>
                <a:cs typeface="Times New Roman" panose="02020603050405020304" pitchFamily="18" charset="0"/>
              </a:rPr>
              <a:t>. BMC Nursing, [online] 22(1). Available at: </a:t>
            </a:r>
            <a:r>
              <a:rPr lang="en-US" altLang="en-US" sz="1100">
                <a:latin typeface="Areal"/>
                <a:cs typeface="Times New Roman" panose="02020603050405020304" pitchFamily="18" charset="0"/>
                <a:hlinkClick r:id="rId2"/>
              </a:rPr>
              <a:t>https://bmcnurs.biomedcentral.com/articles/10.1186/s12912-023-01517-0</a:t>
            </a:r>
            <a:r>
              <a:rPr lang="en-US" altLang="en-US" sz="1100">
                <a:latin typeface="Areal"/>
                <a:cs typeface="Times New Roman" panose="02020603050405020304" pitchFamily="18" charset="0"/>
              </a:rPr>
              <a:t>. (Accessed: 11 </a:t>
            </a:r>
            <a:r>
              <a:rPr lang="en-GB" altLang="en-US" sz="1100">
                <a:latin typeface="Areal"/>
                <a:cs typeface="Times New Roman" panose="02020603050405020304" pitchFamily="18" charset="0"/>
              </a:rPr>
              <a:t>November 2025)</a:t>
            </a:r>
            <a:r>
              <a:rPr lang="en-US" altLang="en-US" sz="1100">
                <a:latin typeface="Areal"/>
                <a:cs typeface="Times New Roman" panose="02020603050405020304" pitchFamily="18" charset="0"/>
              </a:rPr>
              <a:t>.</a:t>
            </a:r>
            <a:endParaRPr lang="en-US" altLang="en-US" sz="1100">
              <a:latin typeface="Areal"/>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Bickler, G., Morton, S. and Menne, B. (2020) ‘Health and sustainable development: an analysis of 20 European voluntary national reviews’, </a:t>
            </a:r>
            <a:r>
              <a:rPr lang="en-US" altLang="en-US" sz="1100" i="1">
                <a:latin typeface="Areal"/>
                <a:cs typeface="Times New Roman" panose="02020603050405020304" pitchFamily="18" charset="0"/>
              </a:rPr>
              <a:t>Public Health</a:t>
            </a:r>
            <a:r>
              <a:rPr lang="en-US" altLang="en-US" sz="1100">
                <a:latin typeface="Areal"/>
                <a:cs typeface="Times New Roman" panose="02020603050405020304" pitchFamily="18" charset="0"/>
              </a:rPr>
              <a:t>, 180, pp.180–184. Available at: </a:t>
            </a:r>
            <a:r>
              <a:rPr lang="en-US" altLang="en-US" sz="1100">
                <a:latin typeface="Areal"/>
                <a:cs typeface="Times New Roman" panose="02020603050405020304" pitchFamily="18" charset="0"/>
                <a:hlinkClick r:id="rId3"/>
              </a:rPr>
              <a:t>https://doi.org/10.1016/j.puhe.2019.10.020</a:t>
            </a:r>
            <a:r>
              <a:rPr lang="en-US" altLang="en-US" sz="1100">
                <a:latin typeface="Areal"/>
                <a:cs typeface="Times New Roman" panose="02020603050405020304" pitchFamily="18" charset="0"/>
              </a:rPr>
              <a:t>. (Accessed: 7 November 2025)</a:t>
            </a:r>
          </a:p>
          <a:p>
            <a:pPr marL="0" indent="0" eaLnBrk="0" fontAlgn="base" hangingPunct="0">
              <a:lnSpc>
                <a:spcPct val="100000"/>
              </a:lnSpc>
              <a:spcBef>
                <a:spcPct val="0"/>
              </a:spcBef>
              <a:spcAft>
                <a:spcPct val="0"/>
              </a:spcAft>
              <a:buNone/>
            </a:pPr>
            <a:endParaRPr lang="en-US" altLang="en-US" sz="1100">
              <a:latin typeface="Areal"/>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Brundtland, G.H. (1987). </a:t>
            </a:r>
            <a:r>
              <a:rPr lang="en-US" altLang="en-US" sz="1100" i="1">
                <a:latin typeface="Areal"/>
                <a:cs typeface="Times New Roman" panose="02020603050405020304" pitchFamily="18" charset="0"/>
              </a:rPr>
              <a:t>Report of the World Commission on Environment and Development: Our Common Future. </a:t>
            </a:r>
            <a:r>
              <a:rPr lang="en-US" altLang="en-US" sz="1100">
                <a:latin typeface="Areal"/>
                <a:cs typeface="Times New Roman" panose="02020603050405020304" pitchFamily="18" charset="0"/>
              </a:rPr>
              <a:t>Available at: </a:t>
            </a:r>
            <a:r>
              <a:rPr lang="en-US" altLang="en-US" sz="1100">
                <a:latin typeface="Areal"/>
                <a:cs typeface="Times New Roman" panose="02020603050405020304" pitchFamily="18" charset="0"/>
                <a:hlinkClick r:id="rId4"/>
              </a:rPr>
              <a:t>https://sustainabledevelopment.un.org/content/documents/5987our-common-future.pdf</a:t>
            </a:r>
            <a:r>
              <a:rPr lang="en-US" altLang="en-US" sz="1100">
                <a:latin typeface="Areal"/>
                <a:cs typeface="Times New Roman" panose="02020603050405020304" pitchFamily="18" charset="0"/>
              </a:rPr>
              <a:t> (Accessed: 7 November 2025)</a:t>
            </a:r>
          </a:p>
          <a:p>
            <a:pPr marL="0" indent="0" eaLnBrk="0" fontAlgn="base" hangingPunct="0">
              <a:lnSpc>
                <a:spcPct val="100000"/>
              </a:lnSpc>
              <a:spcBef>
                <a:spcPct val="0"/>
              </a:spcBef>
              <a:spcAft>
                <a:spcPct val="0"/>
              </a:spcAft>
              <a:buNone/>
            </a:pPr>
            <a:endParaRPr lang="en-US" altLang="en-US" sz="1100">
              <a:latin typeface="Areal"/>
              <a:cs typeface="Times New Roman" panose="02020603050405020304" pitchFamily="18" charset="0"/>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Badu, E., O’Brien, A.P. and Mitchell, R. (2021). An Integrative Review of Recovery Services to Improve the Lives of Adults Living with Severe Mental Illness. International Journal of Environmental Research and Public Health, 18(16), p.8873. </a:t>
            </a:r>
            <a:r>
              <a:rPr lang="en-US" altLang="en-US" sz="1100" err="1">
                <a:latin typeface="Areal"/>
                <a:cs typeface="Times New Roman" panose="02020603050405020304" pitchFamily="18" charset="0"/>
              </a:rPr>
              <a:t>doi:https</a:t>
            </a:r>
            <a:r>
              <a:rPr lang="en-US" altLang="en-US" sz="1100">
                <a:latin typeface="Areal"/>
                <a:cs typeface="Times New Roman" panose="02020603050405020304" pitchFamily="18" charset="0"/>
              </a:rPr>
              <a:t>://doi.org/10.3390/ijerph18168873. </a:t>
            </a: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Department of Health (2010). </a:t>
            </a:r>
            <a:r>
              <a:rPr lang="en-US" altLang="en-US" sz="1100" i="1">
                <a:latin typeface="Areal"/>
                <a:cs typeface="Times New Roman" panose="02020603050405020304" pitchFamily="18" charset="0"/>
              </a:rPr>
              <a:t>Healthy Lives, Healthy People: Our strategy for public health in England</a:t>
            </a:r>
            <a:r>
              <a:rPr lang="en-US" altLang="en-US" sz="1100">
                <a:latin typeface="Areal"/>
                <a:cs typeface="Times New Roman" panose="02020603050405020304" pitchFamily="18" charset="0"/>
              </a:rPr>
              <a:t>. Available at: </a:t>
            </a:r>
            <a:r>
              <a:rPr lang="en-US" altLang="en-US" sz="1100">
                <a:latin typeface="Areal"/>
                <a:cs typeface="Times New Roman" panose="02020603050405020304" pitchFamily="18" charset="0"/>
                <a:hlinkClick r:id="rId5"/>
              </a:rPr>
              <a:t>https://assets.publishing.service.gov.uk/government/uploads/system/uploads/attachment_data/file/216096/dh_127424.pdf</a:t>
            </a:r>
            <a:r>
              <a:rPr lang="en-US" altLang="en-US" sz="1100">
                <a:latin typeface="Areal"/>
                <a:cs typeface="Times New Roman" panose="02020603050405020304" pitchFamily="18" charset="0"/>
              </a:rPr>
              <a:t> (Accessed: 7 November 2025)</a:t>
            </a:r>
          </a:p>
          <a:p>
            <a:pPr marL="0" indent="0" eaLnBrk="0" fontAlgn="base" hangingPunct="0">
              <a:lnSpc>
                <a:spcPct val="100000"/>
              </a:lnSpc>
              <a:spcBef>
                <a:spcPct val="0"/>
              </a:spcBef>
              <a:spcAft>
                <a:spcPct val="0"/>
              </a:spcAft>
              <a:buNone/>
            </a:pPr>
            <a:endParaRPr lang="en-US" altLang="en-US" sz="1100">
              <a:latin typeface="Areal"/>
              <a:cs typeface="Times New Roman" panose="02020603050405020304" pitchFamily="18" charset="0"/>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Change4Life (n.d.) </a:t>
            </a:r>
            <a:r>
              <a:rPr lang="en-US" altLang="en-US" sz="1100" i="1">
                <a:latin typeface="Areal"/>
                <a:cs typeface="Times New Roman" panose="02020603050405020304" pitchFamily="18" charset="0"/>
              </a:rPr>
              <a:t>Three-Year Social Marketing Strategy</a:t>
            </a:r>
            <a:r>
              <a:rPr lang="en-US" altLang="en-US" sz="1100">
                <a:latin typeface="Areal"/>
                <a:cs typeface="Times New Roman" panose="02020603050405020304" pitchFamily="18" charset="0"/>
              </a:rPr>
              <a:t>. Available at: </a:t>
            </a:r>
            <a:r>
              <a:rPr lang="en-US" altLang="en-US" sz="1100">
                <a:latin typeface="Areal"/>
                <a:cs typeface="Times New Roman" panose="02020603050405020304" pitchFamily="18" charset="0"/>
                <a:hlinkClick r:id="rId6"/>
              </a:rPr>
              <a:t>https://assets.publishing.service.gov.uk/media/5a7baa68e5274a7318b9020a/dh_130488.pdf?utm</a:t>
            </a:r>
            <a:r>
              <a:rPr lang="en-US" altLang="en-US" sz="1100">
                <a:latin typeface="Areal"/>
                <a:cs typeface="Times New Roman" panose="02020603050405020304" pitchFamily="18" charset="0"/>
              </a:rPr>
              <a:t>  (Accessed: 7 November 2025).</a:t>
            </a:r>
            <a:endParaRPr lang="en-US" altLang="en-US" sz="1100">
              <a:latin typeface="Areal"/>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Corbin, J.H., Abdelaziz, F.B., Sørensen, K., Kökény, M. and Krech, R. (2021) ‘Wellbeing as a policy framework for health promotion and sustainable development’, </a:t>
            </a:r>
            <a:r>
              <a:rPr lang="en-US" altLang="en-US" sz="1100" i="1">
                <a:latin typeface="Areal"/>
                <a:cs typeface="Times New Roman" panose="02020603050405020304" pitchFamily="18" charset="0"/>
              </a:rPr>
              <a:t>Health Promotion International</a:t>
            </a:r>
            <a:r>
              <a:rPr lang="en-US" altLang="en-US" sz="1100">
                <a:latin typeface="Areal"/>
                <a:cs typeface="Times New Roman" panose="02020603050405020304" pitchFamily="18" charset="0"/>
              </a:rPr>
              <a:t>, 36(Supplement_1), pp. i64–i69. Available at: </a:t>
            </a:r>
            <a:r>
              <a:rPr lang="en-US" altLang="en-US" sz="1100">
                <a:latin typeface="Areal"/>
                <a:cs typeface="Times New Roman" panose="02020603050405020304" pitchFamily="18" charset="0"/>
                <a:hlinkClick r:id="rId7"/>
              </a:rPr>
              <a:t>https://doi.org/10.1093/heapro/daab066</a:t>
            </a:r>
            <a:r>
              <a:rPr lang="en-US" altLang="en-US" sz="1100">
                <a:latin typeface="Areal"/>
                <a:cs typeface="Times New Roman" panose="02020603050405020304" pitchFamily="18" charset="0"/>
              </a:rPr>
              <a:t>. (Accessed: 7 November 2025)</a:t>
            </a:r>
          </a:p>
          <a:p>
            <a:pPr marL="0" lvl="0" indent="0" eaLnBrk="0" fontAlgn="base" hangingPunct="0">
              <a:lnSpc>
                <a:spcPct val="100000"/>
              </a:lnSpc>
              <a:spcBef>
                <a:spcPct val="0"/>
              </a:spcBef>
              <a:spcAft>
                <a:spcPct val="0"/>
              </a:spcAft>
              <a:buNone/>
            </a:pPr>
            <a:endParaRPr lang="en-US" altLang="en-US" sz="1100">
              <a:latin typeface="Areal"/>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Dahlgren, G. and Whitehead, M. (1991). </a:t>
            </a:r>
            <a:r>
              <a:rPr lang="en-US" altLang="en-US" sz="1100" i="1">
                <a:latin typeface="Areal"/>
                <a:cs typeface="Times New Roman" panose="02020603050405020304" pitchFamily="18" charset="0"/>
              </a:rPr>
              <a:t>Policies and Strategies to Promote Social Equity in Health Background Document to WHO – Strategy Paper for Europe. </a:t>
            </a:r>
            <a:r>
              <a:rPr lang="en-US" altLang="en-US" sz="1100">
                <a:latin typeface="Areal"/>
                <a:cs typeface="Times New Roman" panose="02020603050405020304" pitchFamily="18" charset="0"/>
              </a:rPr>
              <a:t>Available at: </a:t>
            </a:r>
            <a:r>
              <a:rPr lang="en-US" altLang="en-US" sz="1100">
                <a:latin typeface="Areal"/>
                <a:cs typeface="Times New Roman" panose="02020603050405020304" pitchFamily="18" charset="0"/>
                <a:hlinkClick r:id="rId8"/>
              </a:rPr>
              <a:t>https://core.ac.uk/download/pdf/6472456.pdf</a:t>
            </a:r>
            <a:r>
              <a:rPr lang="en-US" altLang="en-US" sz="1100">
                <a:latin typeface="Areal"/>
                <a:cs typeface="Times New Roman" panose="02020603050405020304" pitchFamily="18" charset="0"/>
              </a:rPr>
              <a:t> (Accessed: 7 November 2025)</a:t>
            </a:r>
          </a:p>
          <a:p>
            <a:pPr marL="0" indent="0" eaLnBrk="0" fontAlgn="base" hangingPunct="0">
              <a:lnSpc>
                <a:spcPct val="100000"/>
              </a:lnSpc>
              <a:spcBef>
                <a:spcPct val="0"/>
              </a:spcBef>
              <a:spcAft>
                <a:spcPct val="0"/>
              </a:spcAft>
              <a:buNone/>
            </a:pPr>
            <a:endParaRPr lang="en-US" altLang="en-US" sz="1100">
              <a:latin typeface="Areal"/>
              <a:cs typeface="Times New Roman" panose="02020603050405020304" pitchFamily="18" charset="0"/>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de Chavez, A.C., </a:t>
            </a:r>
            <a:r>
              <a:rPr lang="en-US" altLang="en-US" sz="1100" err="1">
                <a:latin typeface="Areal"/>
                <a:cs typeface="Times New Roman" panose="02020603050405020304" pitchFamily="18" charset="0"/>
              </a:rPr>
              <a:t>Backett</a:t>
            </a:r>
            <a:r>
              <a:rPr lang="en-US" altLang="en-US" sz="1100">
                <a:latin typeface="Areal"/>
                <a:cs typeface="Times New Roman" panose="02020603050405020304" pitchFamily="18" charset="0"/>
              </a:rPr>
              <a:t>-Milburn, K., Parry, O. and Platt, S. (2005), ‘Understanding and researching wellbeing: Its usage in different disciplines and potential for health research and health promotion’, </a:t>
            </a:r>
            <a:r>
              <a:rPr lang="en-US" altLang="en-US" sz="1100" i="1">
                <a:latin typeface="Areal"/>
                <a:cs typeface="Times New Roman" panose="02020603050405020304" pitchFamily="18" charset="0"/>
              </a:rPr>
              <a:t>Health Education Journal</a:t>
            </a:r>
            <a:r>
              <a:rPr lang="en-US" altLang="en-US" sz="1100">
                <a:latin typeface="Areal"/>
                <a:cs typeface="Times New Roman" panose="02020603050405020304" pitchFamily="18" charset="0"/>
              </a:rPr>
              <a:t>, 64(1), pp.70–87. Available at: </a:t>
            </a:r>
            <a:r>
              <a:rPr lang="en-US" altLang="en-US" sz="1100">
                <a:latin typeface="Areal"/>
                <a:cs typeface="Times New Roman" panose="02020603050405020304" pitchFamily="18" charset="0"/>
                <a:hlinkClick r:id="rId9"/>
              </a:rPr>
              <a:t>https://doi.org/10.1177/001789690506400108</a:t>
            </a:r>
            <a:r>
              <a:rPr lang="en-US" altLang="en-US" sz="1100">
                <a:latin typeface="Areal"/>
                <a:cs typeface="Times New Roman" panose="02020603050405020304" pitchFamily="18" charset="0"/>
              </a:rPr>
              <a:t>. (Accessed: 7 November 2025)</a:t>
            </a:r>
          </a:p>
          <a:p>
            <a:pPr marL="0" indent="0" eaLnBrk="0" fontAlgn="base" hangingPunct="0">
              <a:lnSpc>
                <a:spcPct val="100000"/>
              </a:lnSpc>
              <a:spcBef>
                <a:spcPct val="0"/>
              </a:spcBef>
              <a:spcAft>
                <a:spcPct val="0"/>
              </a:spcAft>
              <a:buNone/>
            </a:pPr>
            <a:endParaRPr lang="en-US" altLang="en-US" sz="1100">
              <a:latin typeface="Areal"/>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de Leeuw E., </a:t>
            </a:r>
            <a:r>
              <a:rPr lang="en-US" altLang="en-US" sz="1100" err="1">
                <a:latin typeface="Areal"/>
                <a:cs typeface="Times New Roman" panose="02020603050405020304" pitchFamily="18" charset="0"/>
              </a:rPr>
              <a:t>Tsouros</a:t>
            </a:r>
            <a:r>
              <a:rPr lang="en-US" altLang="en-US" sz="1100">
                <a:latin typeface="Areal"/>
                <a:cs typeface="Times New Roman" panose="02020603050405020304" pitchFamily="18" charset="0"/>
              </a:rPr>
              <a:t>, A.D., </a:t>
            </a:r>
            <a:r>
              <a:rPr lang="en-US" altLang="en-US" sz="1100" err="1">
                <a:latin typeface="Areal"/>
                <a:cs typeface="Times New Roman" panose="02020603050405020304" pitchFamily="18" charset="0"/>
              </a:rPr>
              <a:t>Dyakova</a:t>
            </a:r>
            <a:r>
              <a:rPr lang="en-US" altLang="en-US" sz="1100">
                <a:latin typeface="Areal"/>
                <a:cs typeface="Times New Roman" panose="02020603050405020304" pitchFamily="18" charset="0"/>
              </a:rPr>
              <a:t> M and Green. G (2014). </a:t>
            </a:r>
            <a:r>
              <a:rPr lang="en-US" altLang="en-US" sz="1100" i="1">
                <a:latin typeface="Areal"/>
                <a:cs typeface="Times New Roman" panose="02020603050405020304" pitchFamily="18" charset="0"/>
              </a:rPr>
              <a:t>Healthy cities. Promoting health and equity – evidence for local policy and practice. Summary evaluation of Phase V of the WHO European Healthy Cities Network. </a:t>
            </a:r>
            <a:r>
              <a:rPr lang="en-US" altLang="en-US" sz="1100">
                <a:latin typeface="Areal"/>
                <a:cs typeface="Times New Roman" panose="02020603050405020304" pitchFamily="18" charset="0"/>
              </a:rPr>
              <a:t>Available at: </a:t>
            </a:r>
            <a:r>
              <a:rPr lang="en-US" altLang="en-US" sz="1100">
                <a:latin typeface="Areal"/>
                <a:cs typeface="Times New Roman" panose="02020603050405020304" pitchFamily="18" charset="0"/>
                <a:hlinkClick r:id="rId10"/>
              </a:rPr>
              <a:t>https://www.researchgate.net/publication/269403930_Healthy_cities_Promoting_health_and_equity_-</a:t>
            </a:r>
            <a:r>
              <a:rPr lang="en-US" altLang="en-US" sz="1100">
                <a:latin typeface="Areal"/>
                <a:cs typeface="Times New Roman" panose="02020603050405020304" pitchFamily="18" charset="0"/>
              </a:rPr>
              <a:t> (Accessed: 7 November 2025)</a:t>
            </a:r>
          </a:p>
          <a:p>
            <a:pPr marL="0" indent="0" eaLnBrk="0" fontAlgn="base" hangingPunct="0">
              <a:lnSpc>
                <a:spcPct val="100000"/>
              </a:lnSpc>
              <a:spcBef>
                <a:spcPct val="0"/>
              </a:spcBef>
              <a:spcAft>
                <a:spcPct val="0"/>
              </a:spcAft>
              <a:buNone/>
            </a:pPr>
            <a:endParaRPr lang="en-US" altLang="en-US" sz="1100">
              <a:latin typeface="Areal"/>
              <a:cs typeface="Times New Roman" panose="02020603050405020304" pitchFamily="18" charset="0"/>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Emas, R. (2015). </a:t>
            </a:r>
            <a:r>
              <a:rPr lang="en-US" altLang="en-US" sz="1100" i="1">
                <a:latin typeface="Areal"/>
                <a:cs typeface="Times New Roman" panose="02020603050405020304" pitchFamily="18" charset="0"/>
              </a:rPr>
              <a:t>The Concept of Sustainable Development: Definition and Defining Principles</a:t>
            </a:r>
            <a:r>
              <a:rPr lang="en-US" altLang="en-US" sz="1100">
                <a:latin typeface="Areal"/>
                <a:cs typeface="Times New Roman" panose="02020603050405020304" pitchFamily="18" charset="0"/>
              </a:rPr>
              <a:t>. Available at: </a:t>
            </a:r>
            <a:r>
              <a:rPr lang="en-US" altLang="en-US" sz="1100">
                <a:latin typeface="Areal"/>
                <a:cs typeface="Times New Roman" panose="02020603050405020304" pitchFamily="18" charset="0"/>
                <a:hlinkClick r:id="rId11"/>
              </a:rPr>
              <a:t>https://sustainabledevelopment.un.org/content/documents/5839GSDR%202015_SD_concept_definiton_rev.pdf</a:t>
            </a:r>
            <a:r>
              <a:rPr lang="en-US" altLang="en-US" sz="1100">
                <a:latin typeface="Areal"/>
                <a:cs typeface="Times New Roman" panose="02020603050405020304" pitchFamily="18" charset="0"/>
              </a:rPr>
              <a:t>. (Accessed: 7 November 2025)</a:t>
            </a:r>
          </a:p>
          <a:p>
            <a:pPr marL="0" indent="0" eaLnBrk="0" fontAlgn="base" hangingPunct="0">
              <a:lnSpc>
                <a:spcPct val="100000"/>
              </a:lnSpc>
              <a:spcBef>
                <a:spcPct val="0"/>
              </a:spcBef>
              <a:spcAft>
                <a:spcPct val="0"/>
              </a:spcAft>
              <a:buNone/>
            </a:pPr>
            <a:endParaRPr lang="en-US" altLang="en-US" sz="1100">
              <a:latin typeface="Areal"/>
              <a:cs typeface="Times New Roman" panose="02020603050405020304" pitchFamily="18" charset="0"/>
            </a:endParaRPr>
          </a:p>
          <a:p>
            <a:pPr marL="0" indent="0" eaLnBrk="0" fontAlgn="base" hangingPunct="0">
              <a:lnSpc>
                <a:spcPct val="100000"/>
              </a:lnSpc>
              <a:spcBef>
                <a:spcPct val="0"/>
              </a:spcBef>
              <a:spcAft>
                <a:spcPct val="0"/>
              </a:spcAft>
              <a:buNone/>
            </a:pPr>
            <a:r>
              <a:rPr lang="en-US" altLang="en-US" sz="1100">
                <a:latin typeface="Areal"/>
                <a:cs typeface="Times New Roman" panose="02020603050405020304" pitchFamily="18" charset="0"/>
              </a:rPr>
              <a:t>Engel, G.L. (2012) ‘The Need for a New Medical Model: A Challenge for Biomedicine’, </a:t>
            </a:r>
            <a:r>
              <a:rPr lang="en-US" altLang="en-US" sz="1100" i="1">
                <a:latin typeface="Areal"/>
                <a:cs typeface="Times New Roman" panose="02020603050405020304" pitchFamily="18" charset="0"/>
              </a:rPr>
              <a:t>Psychodynamic Psychiatry</a:t>
            </a:r>
            <a:r>
              <a:rPr lang="en-US" altLang="en-US" sz="1100">
                <a:latin typeface="Areal"/>
                <a:cs typeface="Times New Roman" panose="02020603050405020304" pitchFamily="18" charset="0"/>
              </a:rPr>
              <a:t>, (online) 40(3), pp.377–396. Available at: https://doi.org/10.1521/pdps.2012.40.3.377.  </a:t>
            </a:r>
            <a:endParaRPr lang="en-US" altLang="en-US" sz="1100">
              <a:latin typeface="Areal"/>
            </a:endParaRPr>
          </a:p>
          <a:p>
            <a:endParaRPr lang="en-GB" sz="1400"/>
          </a:p>
        </p:txBody>
      </p:sp>
    </p:spTree>
    <p:extLst>
      <p:ext uri="{BB962C8B-B14F-4D97-AF65-F5344CB8AC3E}">
        <p14:creationId xmlns:p14="http://schemas.microsoft.com/office/powerpoint/2010/main" val="1092455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A780A965-F940-9870-97E6-2FF3EFA7142B}"/>
              </a:ext>
            </a:extLst>
          </p:cNvPr>
          <p:cNvSpPr>
            <a:spLocks noGrp="1" noChangeArrowheads="1"/>
          </p:cNvSpPr>
          <p:nvPr>
            <p:ph idx="1"/>
          </p:nvPr>
        </p:nvSpPr>
        <p:spPr bwMode="auto">
          <a:xfrm>
            <a:off x="0" y="449022"/>
            <a:ext cx="12049760" cy="6940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kumimoji="0" lang="en-US" altLang="en-US" sz="1200" b="0" i="0" u="none" strike="noStrike" cap="none" normalizeH="0" baseline="0" dirty="0">
                <a:ln>
                  <a:noFill/>
                </a:ln>
                <a:solidFill>
                  <a:schemeClr val="tx1"/>
                </a:solidFill>
                <a:effectLst/>
                <a:latin typeface="Areal"/>
                <a:cs typeface="Times New Roman" panose="02020603050405020304" pitchFamily="18" charset="0"/>
              </a:rPr>
              <a:t>Farrier, A., </a:t>
            </a:r>
            <a:r>
              <a:rPr kumimoji="0" lang="en-US" altLang="en-US" sz="1200" b="0" i="0" u="none" strike="noStrike" cap="none" normalizeH="0" baseline="0" dirty="0" err="1">
                <a:ln>
                  <a:noFill/>
                </a:ln>
                <a:solidFill>
                  <a:schemeClr val="tx1"/>
                </a:solidFill>
                <a:effectLst/>
                <a:latin typeface="Areal"/>
                <a:cs typeface="Times New Roman" panose="02020603050405020304" pitchFamily="18" charset="0"/>
              </a:rPr>
              <a:t>Dooris</a:t>
            </a:r>
            <a:r>
              <a:rPr kumimoji="0" lang="en-US" altLang="en-US" sz="1200" b="0" i="0" u="none" strike="noStrike" cap="none" normalizeH="0" baseline="0" dirty="0">
                <a:ln>
                  <a:noFill/>
                </a:ln>
                <a:solidFill>
                  <a:schemeClr val="tx1"/>
                </a:solidFill>
                <a:effectLst/>
                <a:latin typeface="Areal"/>
                <a:cs typeface="Times New Roman" panose="02020603050405020304" pitchFamily="18" charset="0"/>
              </a:rPr>
              <a:t>, M. and Froggett, L. (2017) ‘Five Ways to Wellbeing: holistic narratives of public health </a:t>
            </a:r>
            <a:r>
              <a:rPr kumimoji="0" lang="en-US" altLang="en-US" sz="1200" b="0" i="0" u="none" strike="noStrike" cap="none" normalizeH="0" baseline="0" dirty="0" err="1">
                <a:ln>
                  <a:noFill/>
                </a:ln>
                <a:solidFill>
                  <a:schemeClr val="tx1"/>
                </a:solidFill>
                <a:effectLst/>
                <a:latin typeface="Areal"/>
                <a:cs typeface="Times New Roman" panose="02020603050405020304" pitchFamily="18" charset="0"/>
              </a:rPr>
              <a:t>programme</a:t>
            </a:r>
            <a:r>
              <a:rPr kumimoji="0" lang="en-US" altLang="en-US" sz="1200" b="0" i="0" u="none" strike="noStrike" cap="none" normalizeH="0" baseline="0" dirty="0">
                <a:ln>
                  <a:noFill/>
                </a:ln>
                <a:solidFill>
                  <a:schemeClr val="tx1"/>
                </a:solidFill>
                <a:effectLst/>
                <a:latin typeface="Areal"/>
                <a:cs typeface="Times New Roman" panose="02020603050405020304" pitchFamily="18" charset="0"/>
              </a:rPr>
              <a:t> participants’, </a:t>
            </a:r>
            <a:r>
              <a:rPr kumimoji="0" lang="en-US" altLang="en-US" sz="1200" b="0" i="1" u="none" strike="noStrike" cap="none" normalizeH="0" baseline="0" dirty="0">
                <a:ln>
                  <a:noFill/>
                </a:ln>
                <a:solidFill>
                  <a:schemeClr val="tx1"/>
                </a:solidFill>
                <a:effectLst/>
                <a:latin typeface="Areal"/>
                <a:cs typeface="Times New Roman" panose="02020603050405020304" pitchFamily="18" charset="0"/>
              </a:rPr>
              <a:t>Global Health Promotion</a:t>
            </a:r>
            <a:r>
              <a:rPr kumimoji="0" lang="en-US" altLang="en-US" sz="1200" b="0" i="0" u="none" strike="noStrike" cap="none" normalizeH="0" baseline="0" dirty="0">
                <a:ln>
                  <a:noFill/>
                </a:ln>
                <a:solidFill>
                  <a:schemeClr val="tx1"/>
                </a:solidFill>
                <a:effectLst/>
                <a:latin typeface="Areal"/>
                <a:cs typeface="Times New Roman" panose="02020603050405020304" pitchFamily="18" charset="0"/>
              </a:rPr>
              <a:t>, 26(3), pp.71–79.  </a:t>
            </a:r>
            <a:r>
              <a:rPr lang="en-US" altLang="en-US" sz="1200" dirty="0">
                <a:latin typeface="Areal"/>
                <a:cs typeface="Times New Roman" panose="02020603050405020304" pitchFamily="18" charset="0"/>
              </a:rPr>
              <a:t>Available at</a:t>
            </a:r>
            <a:r>
              <a:rPr kumimoji="0" lang="en-US" altLang="en-US" sz="1200" b="0" i="0" u="none" strike="noStrike" cap="none" normalizeH="0" baseline="0" dirty="0">
                <a:ln>
                  <a:noFill/>
                </a:ln>
                <a:solidFill>
                  <a:schemeClr val="tx1"/>
                </a:solidFill>
                <a:effectLst/>
                <a:latin typeface="Areal"/>
                <a:cs typeface="Times New Roman" panose="02020603050405020304" pitchFamily="18" charset="0"/>
              </a:rPr>
              <a:t>: https://doi.org/10.1177/1757975917732352. </a:t>
            </a:r>
            <a:r>
              <a:rPr lang="en-US" altLang="en-US" sz="1200" dirty="0">
                <a:latin typeface="Areal"/>
                <a:cs typeface="Times New Roman" panose="02020603050405020304" pitchFamily="18" charset="0"/>
              </a:rPr>
              <a:t>(Accessed: 11 </a:t>
            </a:r>
            <a:r>
              <a:rPr lang="en-GB" altLang="en-US" sz="1200" dirty="0">
                <a:latin typeface="Areal"/>
                <a:cs typeface="Times New Roman" panose="02020603050405020304" pitchFamily="18" charset="0"/>
              </a:rPr>
              <a:t>November 2025).</a:t>
            </a:r>
            <a:endParaRPr kumimoji="0" lang="en-US" altLang="en-US" sz="1200" b="0" i="0" u="none" strike="noStrike" cap="none" normalizeH="0" baseline="0" dirty="0">
              <a:ln>
                <a:noFill/>
              </a:ln>
              <a:solidFill>
                <a:schemeClr val="tx1"/>
              </a:solidFill>
              <a:effectLst/>
              <a:latin typeface="Areal"/>
            </a:endParaRPr>
          </a:p>
          <a:p>
            <a:pPr marL="0" indent="0" eaLnBrk="0" fontAlgn="base" hangingPunct="0">
              <a:lnSpc>
                <a:spcPct val="100000"/>
              </a:lnSpc>
              <a:spcBef>
                <a:spcPct val="0"/>
              </a:spcBef>
              <a:spcAft>
                <a:spcPct val="0"/>
              </a:spcAft>
              <a:buNone/>
            </a:pPr>
            <a:r>
              <a:rPr kumimoji="0" lang="en-US" altLang="en-US" sz="1200" b="0" i="1" u="none" strike="noStrike" cap="none" normalizeH="0" baseline="0" dirty="0">
                <a:ln>
                  <a:noFill/>
                </a:ln>
                <a:effectLst/>
                <a:latin typeface="Areal"/>
                <a:cs typeface="Times New Roman" panose="02020603050405020304" pitchFamily="18" charset="0"/>
              </a:rPr>
              <a:t>Health and Social Care Act (2012), c.7. </a:t>
            </a:r>
            <a:r>
              <a:rPr kumimoji="0" lang="en-US" altLang="en-US" sz="1200" b="0" i="0" u="none" strike="noStrike" cap="none" normalizeH="0" baseline="0" dirty="0">
                <a:ln>
                  <a:noFill/>
                </a:ln>
                <a:effectLst/>
                <a:latin typeface="Areal"/>
                <a:cs typeface="Times New Roman" panose="02020603050405020304" pitchFamily="18" charset="0"/>
              </a:rPr>
              <a:t>Available at: </a:t>
            </a:r>
            <a:r>
              <a:rPr kumimoji="0" lang="en-US" altLang="en-US" sz="1200" b="0" i="0" u="none" strike="noStrike" cap="none" normalizeH="0" baseline="0" dirty="0">
                <a:ln>
                  <a:noFill/>
                </a:ln>
                <a:effectLst/>
                <a:latin typeface="Areal"/>
                <a:cs typeface="Times New Roman" panose="02020603050405020304" pitchFamily="18" charset="0"/>
                <a:hlinkClick r:id="rId3">
                  <a:extLst>
                    <a:ext uri="{A12FA001-AC4F-418D-AE19-62706E023703}">
                      <ahyp:hlinkClr xmlns:ahyp="http://schemas.microsoft.com/office/drawing/2018/hyperlinkcolor" val="tx"/>
                    </a:ext>
                  </a:extLst>
                </a:hlinkClick>
              </a:rPr>
              <a:t>https://www.legislation.gov.uk/ukpga/2012/7/contents/enacted</a:t>
            </a:r>
            <a:r>
              <a:rPr lang="en-US" altLang="en-US" sz="1200" dirty="0">
                <a:latin typeface="Areal"/>
                <a:cs typeface="Times New Roman" panose="02020603050405020304" pitchFamily="18" charset="0"/>
              </a:rPr>
              <a:t> (Accessed: 7 November 2025).</a:t>
            </a:r>
          </a:p>
          <a:p>
            <a:pPr marL="0" indent="0" eaLnBrk="0" fontAlgn="base" hangingPunct="0">
              <a:lnSpc>
                <a:spcPct val="100000"/>
              </a:lnSpc>
              <a:spcBef>
                <a:spcPct val="0"/>
              </a:spcBef>
              <a:spcAft>
                <a:spcPct val="0"/>
              </a:spcAft>
              <a:buNone/>
            </a:pPr>
            <a:r>
              <a:rPr kumimoji="0" lang="en-US" altLang="en-US" sz="1200" b="0" i="0" u="none" strike="noStrike" cap="none" normalizeH="0" baseline="0" dirty="0">
                <a:ln>
                  <a:noFill/>
                </a:ln>
                <a:solidFill>
                  <a:schemeClr val="tx1"/>
                </a:solidFill>
                <a:effectLst/>
                <a:latin typeface="Areal"/>
              </a:rPr>
              <a:t>Institute of Health Equity. (2021). Marmot Review 10 Years On - Institute of Health Equity. </a:t>
            </a:r>
            <a:r>
              <a:rPr lang="en-US" altLang="en-US" sz="1200" dirty="0">
                <a:latin typeface="Areal"/>
              </a:rPr>
              <a:t>(</a:t>
            </a:r>
            <a:r>
              <a:rPr kumimoji="0" lang="en-US" altLang="en-US" sz="1200" b="0" i="0" u="none" strike="noStrike" cap="none" normalizeH="0" baseline="0" dirty="0">
                <a:ln>
                  <a:noFill/>
                </a:ln>
                <a:solidFill>
                  <a:schemeClr val="tx1"/>
                </a:solidFill>
                <a:effectLst/>
                <a:latin typeface="Areal"/>
              </a:rPr>
              <a:t>online) Available at: </a:t>
            </a:r>
            <a:r>
              <a:rPr kumimoji="0" lang="en-US" altLang="en-US" sz="1200" b="0" i="0" u="none" strike="noStrike" cap="none" normalizeH="0" baseline="0" dirty="0">
                <a:ln>
                  <a:noFill/>
                </a:ln>
                <a:solidFill>
                  <a:schemeClr val="tx1"/>
                </a:solidFill>
                <a:effectLst/>
                <a:latin typeface="Areal"/>
                <a:hlinkClick r:id="rId4"/>
              </a:rPr>
              <a:t>https://www.instituteofhealthequity.org/resources-reports/marmot-review-10-years-on?utm_source</a:t>
            </a:r>
            <a:r>
              <a:rPr kumimoji="0" lang="en-US" altLang="en-US" sz="1200" b="0" i="0" u="none" strike="noStrike" cap="none" normalizeH="0" baseline="0" dirty="0">
                <a:ln>
                  <a:noFill/>
                </a:ln>
                <a:solidFill>
                  <a:schemeClr val="tx1"/>
                </a:solidFill>
                <a:effectLst/>
                <a:latin typeface="Areal"/>
              </a:rPr>
              <a:t>. (Accessed: 18 </a:t>
            </a:r>
            <a:r>
              <a:rPr kumimoji="0" lang="en-GB" altLang="en-US" sz="1200" b="0" i="0" u="none" strike="noStrike" cap="none" normalizeH="0" baseline="0" dirty="0">
                <a:ln>
                  <a:noFill/>
                </a:ln>
                <a:solidFill>
                  <a:schemeClr val="tx1"/>
                </a:solidFill>
                <a:effectLst/>
                <a:latin typeface="Areal"/>
              </a:rPr>
              <a:t>November 2025).</a:t>
            </a:r>
            <a:endParaRPr kumimoji="0" lang="en-US" altLang="en-US" sz="1200" b="0" i="0" u="none" strike="noStrike" cap="none" normalizeH="0" baseline="0" dirty="0">
              <a:ln>
                <a:noFill/>
              </a:ln>
              <a:solidFill>
                <a:schemeClr val="tx1"/>
              </a:solidFill>
              <a:effectLst/>
              <a:latin typeface="Areal"/>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eal"/>
                <a:cs typeface="Times New Roman" panose="02020603050405020304" pitchFamily="18" charset="0"/>
              </a:rPr>
              <a:t>Karademas</a:t>
            </a:r>
            <a:r>
              <a:rPr kumimoji="0" lang="en-US" altLang="en-US" sz="1200" b="0" i="0" u="none" strike="noStrike" cap="none" normalizeH="0" baseline="0" dirty="0">
                <a:ln>
                  <a:noFill/>
                </a:ln>
                <a:solidFill>
                  <a:schemeClr val="tx1"/>
                </a:solidFill>
                <a:effectLst/>
                <a:latin typeface="Areal"/>
                <a:cs typeface="Times New Roman" panose="02020603050405020304" pitchFamily="18" charset="0"/>
              </a:rPr>
              <a:t>, E.C. (2007) ‘Positive and negative aspects of well-being: Common and specific predictors’, </a:t>
            </a:r>
            <a:r>
              <a:rPr kumimoji="0" lang="en-US" altLang="en-US" sz="1200" b="0" i="1" u="none" strike="noStrike" cap="none" normalizeH="0" baseline="0" dirty="0">
                <a:ln>
                  <a:noFill/>
                </a:ln>
                <a:solidFill>
                  <a:schemeClr val="tx1"/>
                </a:solidFill>
                <a:effectLst/>
                <a:latin typeface="Areal"/>
                <a:cs typeface="Times New Roman" panose="02020603050405020304" pitchFamily="18" charset="0"/>
              </a:rPr>
              <a:t>Personality and Individual Differences</a:t>
            </a:r>
            <a:r>
              <a:rPr kumimoji="0" lang="en-US" altLang="en-US" sz="1200" b="0" i="0" u="none" strike="noStrike" cap="none" normalizeH="0" baseline="0" dirty="0">
                <a:ln>
                  <a:noFill/>
                </a:ln>
                <a:solidFill>
                  <a:schemeClr val="tx1"/>
                </a:solidFill>
                <a:effectLst/>
                <a:latin typeface="Areal"/>
                <a:cs typeface="Times New Roman" panose="02020603050405020304" pitchFamily="18" charset="0"/>
              </a:rPr>
              <a:t>, 43(2), pp.277–287. </a:t>
            </a:r>
            <a:r>
              <a:rPr lang="en-US" altLang="en-US" sz="1200" dirty="0">
                <a:latin typeface="Areal"/>
                <a:cs typeface="Times New Roman" panose="02020603050405020304" pitchFamily="18" charset="0"/>
              </a:rPr>
              <a:t>Available at: </a:t>
            </a:r>
            <a:r>
              <a:rPr kumimoji="0" lang="en-US" altLang="en-US" sz="1200" b="0" i="0" u="none" strike="noStrike" cap="none" normalizeH="0" baseline="0" dirty="0">
                <a:ln>
                  <a:noFill/>
                </a:ln>
                <a:solidFill>
                  <a:schemeClr val="tx1"/>
                </a:solidFill>
                <a:effectLst/>
                <a:latin typeface="Areal"/>
                <a:cs typeface="Times New Roman" panose="02020603050405020304" pitchFamily="18" charset="0"/>
                <a:hlinkClick r:id="rId5"/>
              </a:rPr>
              <a:t>https://doi.org/10.1016/j.paid.2006.11.031</a:t>
            </a:r>
            <a:r>
              <a:rPr kumimoji="0" lang="en-US" altLang="en-US" sz="1200" b="0" i="0" u="none" strike="noStrike" cap="none" normalizeH="0" baseline="0" dirty="0">
                <a:ln>
                  <a:noFill/>
                </a:ln>
                <a:solidFill>
                  <a:schemeClr val="tx1"/>
                </a:solidFill>
                <a:effectLst/>
                <a:latin typeface="Areal"/>
                <a:cs typeface="Times New Roman" panose="02020603050405020304" pitchFamily="18" charset="0"/>
              </a:rPr>
              <a:t>. (Accessed: 11 </a:t>
            </a:r>
            <a:r>
              <a:rPr kumimoji="0" lang="en-GB" altLang="en-US" sz="1200" b="0" i="0" u="none" strike="noStrike" cap="none" normalizeH="0" baseline="0" dirty="0">
                <a:ln>
                  <a:noFill/>
                </a:ln>
                <a:solidFill>
                  <a:schemeClr val="tx1"/>
                </a:solidFill>
                <a:effectLst/>
                <a:latin typeface="Areal"/>
                <a:cs typeface="Times New Roman" panose="02020603050405020304" pitchFamily="18" charset="0"/>
              </a:rPr>
              <a:t>November 2025).</a:t>
            </a:r>
            <a:endParaRPr lang="en-US" altLang="en-US" sz="1200" dirty="0">
              <a:latin typeface="Areal"/>
              <a:cs typeface="Times New Roman" panose="02020603050405020304" pitchFamily="18" charset="0"/>
            </a:endParaRPr>
          </a:p>
          <a:p>
            <a:pPr marL="0" indent="0" eaLnBrk="0" fontAlgn="base" hangingPunct="0">
              <a:lnSpc>
                <a:spcPct val="100000"/>
              </a:lnSpc>
              <a:spcBef>
                <a:spcPct val="0"/>
              </a:spcBef>
              <a:spcAft>
                <a:spcPct val="0"/>
              </a:spcAft>
              <a:buNone/>
            </a:pPr>
            <a:r>
              <a:rPr lang="en-US" altLang="en-US" sz="1200" dirty="0" err="1">
                <a:latin typeface="Areal"/>
                <a:cs typeface="Times New Roman" panose="02020603050405020304" pitchFamily="18" charset="0"/>
              </a:rPr>
              <a:t>Lakioti</a:t>
            </a:r>
            <a:r>
              <a:rPr lang="en-US" altLang="en-US" sz="1200" dirty="0">
                <a:latin typeface="Areal"/>
                <a:cs typeface="Times New Roman" panose="02020603050405020304" pitchFamily="18" charset="0"/>
              </a:rPr>
              <a:t>, E., Pagonis, N., </a:t>
            </a:r>
            <a:r>
              <a:rPr lang="en-US" altLang="en-US" sz="1200" dirty="0" err="1">
                <a:latin typeface="Areal"/>
                <a:cs typeface="Times New Roman" panose="02020603050405020304" pitchFamily="18" charset="0"/>
              </a:rPr>
              <a:t>Flegkas</a:t>
            </a:r>
            <a:r>
              <a:rPr lang="en-US" altLang="en-US" sz="1200" dirty="0">
                <a:latin typeface="Areal"/>
                <a:cs typeface="Times New Roman" panose="02020603050405020304" pitchFamily="18" charset="0"/>
              </a:rPr>
              <a:t>, D., </a:t>
            </a:r>
            <a:r>
              <a:rPr lang="en-US" altLang="en-US" sz="1200" dirty="0" err="1">
                <a:latin typeface="Areal"/>
                <a:cs typeface="Times New Roman" panose="02020603050405020304" pitchFamily="18" charset="0"/>
              </a:rPr>
              <a:t>Itziou</a:t>
            </a:r>
            <a:r>
              <a:rPr lang="en-US" altLang="en-US" sz="1200" dirty="0">
                <a:latin typeface="Areal"/>
                <a:cs typeface="Times New Roman" panose="02020603050405020304" pitchFamily="18" charset="0"/>
              </a:rPr>
              <a:t>, A., Moustakas, K. and </a:t>
            </a:r>
            <a:r>
              <a:rPr lang="en-US" altLang="en-US" sz="1200" dirty="0" err="1">
                <a:latin typeface="Areal"/>
                <a:cs typeface="Times New Roman" panose="02020603050405020304" pitchFamily="18" charset="0"/>
              </a:rPr>
              <a:t>Karayannis</a:t>
            </a:r>
            <a:r>
              <a:rPr lang="en-US" altLang="en-US" sz="1200" dirty="0">
                <a:latin typeface="Areal"/>
                <a:cs typeface="Times New Roman" panose="02020603050405020304" pitchFamily="18" charset="0"/>
              </a:rPr>
              <a:t>, V. (2025) ‘Social Factors and Policies Promoting Good Health and Well-Being as a Sustainable Development Goal: Current Achievements and Future Pathways’, </a:t>
            </a:r>
            <a:r>
              <a:rPr lang="en-US" altLang="en-US" sz="1200" i="1" dirty="0">
                <a:latin typeface="Areal"/>
                <a:cs typeface="Times New Roman" panose="02020603050405020304" pitchFamily="18" charset="0"/>
              </a:rPr>
              <a:t>Sustainability</a:t>
            </a:r>
            <a:r>
              <a:rPr lang="en-US" altLang="en-US" sz="1200" dirty="0">
                <a:latin typeface="Areal"/>
                <a:cs typeface="Times New Roman" panose="02020603050405020304" pitchFamily="18" charset="0"/>
              </a:rPr>
              <a:t>, 17(11), p.5063. Available at: </a:t>
            </a:r>
            <a:r>
              <a:rPr lang="en-US" altLang="en-US" sz="1200" dirty="0">
                <a:latin typeface="Areal"/>
                <a:cs typeface="Times New Roman" panose="02020603050405020304" pitchFamily="18" charset="0"/>
                <a:hlinkClick r:id="rId6"/>
              </a:rPr>
              <a:t>https://doi.org/10.3390/su17115063</a:t>
            </a:r>
            <a:r>
              <a:rPr lang="en-US" altLang="en-US" sz="1200" dirty="0">
                <a:latin typeface="Areal"/>
                <a:cs typeface="Times New Roman" panose="02020603050405020304" pitchFamily="18" charset="0"/>
              </a:rPr>
              <a:t>. (Accessed: 11 </a:t>
            </a:r>
            <a:r>
              <a:rPr lang="en-GB" altLang="en-US" sz="1200" dirty="0">
                <a:latin typeface="Areal"/>
                <a:cs typeface="Times New Roman" panose="02020603050405020304" pitchFamily="18" charset="0"/>
              </a:rPr>
              <a:t>November 2025).</a:t>
            </a:r>
            <a:endParaRPr lang="en-US" altLang="en-US" sz="800" dirty="0">
              <a:latin typeface="Areal"/>
            </a:endParaRPr>
          </a:p>
          <a:p>
            <a:pPr marL="0" indent="0" eaLnBrk="0" fontAlgn="base" hangingPunct="0">
              <a:lnSpc>
                <a:spcPct val="100000"/>
              </a:lnSpc>
              <a:spcBef>
                <a:spcPct val="0"/>
              </a:spcBef>
              <a:spcAft>
                <a:spcPct val="0"/>
              </a:spcAft>
              <a:buNone/>
            </a:pPr>
            <a:r>
              <a:rPr lang="en-US" altLang="en-US" sz="1200" dirty="0">
                <a:latin typeface="Areal"/>
                <a:cs typeface="Times New Roman" panose="02020603050405020304" pitchFamily="18" charset="0"/>
              </a:rPr>
              <a:t>Lehman, B.J., David, D.M. and Gruber, J.A. (2017) ‘Rethinking the Biopsychosocial Model of health: Understanding Health as a Dynamic System’, </a:t>
            </a:r>
            <a:r>
              <a:rPr lang="en-US" altLang="en-US" sz="1200" i="1" dirty="0">
                <a:latin typeface="Areal"/>
                <a:cs typeface="Times New Roman" panose="02020603050405020304" pitchFamily="18" charset="0"/>
              </a:rPr>
              <a:t>Social and Personality Psychology Compass</a:t>
            </a:r>
            <a:r>
              <a:rPr lang="en-US" altLang="en-US" sz="1200" dirty="0">
                <a:latin typeface="Areal"/>
                <a:cs typeface="Times New Roman" panose="02020603050405020304" pitchFamily="18" charset="0"/>
              </a:rPr>
              <a:t>, 11(8), pp.1–4. Available at: </a:t>
            </a:r>
            <a:r>
              <a:rPr lang="en-US" altLang="en-US" sz="1200" dirty="0">
                <a:latin typeface="Areal"/>
                <a:cs typeface="Times New Roman" panose="02020603050405020304" pitchFamily="18" charset="0"/>
                <a:hlinkClick r:id="rId7"/>
              </a:rPr>
              <a:t>https://doi.org/10.1111/spc3.12328</a:t>
            </a:r>
            <a:r>
              <a:rPr lang="en-US" altLang="en-US" sz="1200" dirty="0">
                <a:latin typeface="Areal"/>
                <a:cs typeface="Times New Roman" panose="02020603050405020304" pitchFamily="18" charset="0"/>
              </a:rPr>
              <a:t>. (Accessed: 11 </a:t>
            </a:r>
            <a:r>
              <a:rPr lang="en-GB" altLang="en-US" sz="1200" dirty="0">
                <a:latin typeface="Areal"/>
                <a:cs typeface="Times New Roman" panose="02020603050405020304" pitchFamily="18" charset="0"/>
              </a:rPr>
              <a:t>November 2025).</a:t>
            </a:r>
            <a:endParaRPr lang="en-US" altLang="en-US" sz="1200" dirty="0">
              <a:latin typeface="Areal"/>
              <a:cs typeface="Times New Roman" panose="02020603050405020304" pitchFamily="18" charset="0"/>
            </a:endParaRPr>
          </a:p>
          <a:p>
            <a:pPr marL="0" lvl="0" indent="0" eaLnBrk="0" fontAlgn="base" hangingPunct="0">
              <a:lnSpc>
                <a:spcPct val="100000"/>
              </a:lnSpc>
              <a:spcBef>
                <a:spcPct val="0"/>
              </a:spcBef>
              <a:spcAft>
                <a:spcPct val="0"/>
              </a:spcAft>
              <a:buNone/>
            </a:pPr>
            <a:endParaRPr lang="en-US" altLang="en-US" sz="800" dirty="0">
              <a:latin typeface="Areal"/>
            </a:endParaRPr>
          </a:p>
          <a:p>
            <a:pPr marL="0" lvl="0" indent="0" eaLnBrk="0" fontAlgn="base" hangingPunct="0">
              <a:lnSpc>
                <a:spcPct val="100000"/>
              </a:lnSpc>
              <a:spcBef>
                <a:spcPct val="0"/>
              </a:spcBef>
              <a:spcAft>
                <a:spcPct val="0"/>
              </a:spcAft>
              <a:buNone/>
            </a:pPr>
            <a:r>
              <a:rPr lang="en-US" altLang="en-US" sz="1200" dirty="0">
                <a:latin typeface="Areal"/>
                <a:cs typeface="Times New Roman" panose="02020603050405020304" pitchFamily="18" charset="0"/>
              </a:rPr>
              <a:t>Marmot, M. (2010). </a:t>
            </a:r>
            <a:r>
              <a:rPr lang="en-US" altLang="en-US" sz="1200" i="1" dirty="0">
                <a:latin typeface="Areal"/>
                <a:cs typeface="Times New Roman" panose="02020603050405020304" pitchFamily="18" charset="0"/>
              </a:rPr>
              <a:t>Fair Society Healthy Lives (The Marmot Review)</a:t>
            </a:r>
            <a:r>
              <a:rPr lang="en-US" altLang="en-US" sz="1200" dirty="0">
                <a:latin typeface="Areal"/>
                <a:cs typeface="Times New Roman" panose="02020603050405020304" pitchFamily="18" charset="0"/>
              </a:rPr>
              <a:t>. Available at: </a:t>
            </a:r>
            <a:r>
              <a:rPr lang="en-US" altLang="en-US" sz="1200" dirty="0">
                <a:latin typeface="Areal"/>
                <a:cs typeface="Times New Roman" panose="02020603050405020304" pitchFamily="18" charset="0"/>
                <a:hlinkClick r:id="rId8"/>
              </a:rPr>
              <a:t>https://www.instituteofhealthequity.org/resources-reports/fair-society-healthy-lives-the-marmot-review</a:t>
            </a:r>
            <a:r>
              <a:rPr lang="en-US" altLang="en-US" sz="1200" dirty="0">
                <a:latin typeface="Areal"/>
                <a:cs typeface="Times New Roman" panose="02020603050405020304" pitchFamily="18" charset="0"/>
              </a:rPr>
              <a:t>. (Accessed: 10 November 2025).</a:t>
            </a:r>
            <a:endParaRPr lang="en-US" altLang="en-US" sz="800" dirty="0">
              <a:latin typeface="Areal"/>
            </a:endParaRPr>
          </a:p>
          <a:p>
            <a:pPr marL="0" indent="0" eaLnBrk="0" fontAlgn="base" hangingPunct="0">
              <a:lnSpc>
                <a:spcPct val="100000"/>
              </a:lnSpc>
              <a:spcBef>
                <a:spcPct val="0"/>
              </a:spcBef>
              <a:spcAft>
                <a:spcPct val="0"/>
              </a:spcAft>
              <a:buNone/>
            </a:pPr>
            <a:r>
              <a:rPr lang="en-US" altLang="en-US" sz="1200" dirty="0" err="1">
                <a:latin typeface="Areal"/>
                <a:cs typeface="Times New Roman" panose="02020603050405020304" pitchFamily="18" charset="0"/>
              </a:rPr>
              <a:t>Mezzich</a:t>
            </a:r>
            <a:r>
              <a:rPr lang="en-US" altLang="en-US" sz="1200" dirty="0">
                <a:latin typeface="Areal"/>
                <a:cs typeface="Times New Roman" panose="02020603050405020304" pitchFamily="18" charset="0"/>
              </a:rPr>
              <a:t>, J.E., Salloum, I.M., Cloninger, C.R., Salvador-</a:t>
            </a:r>
            <a:r>
              <a:rPr lang="en-US" altLang="en-US" sz="1200" dirty="0" err="1">
                <a:latin typeface="Areal"/>
                <a:cs typeface="Times New Roman" panose="02020603050405020304" pitchFamily="18" charset="0"/>
              </a:rPr>
              <a:t>Carulla</a:t>
            </a:r>
            <a:r>
              <a:rPr lang="en-US" altLang="en-US" sz="1200" dirty="0">
                <a:latin typeface="Areal"/>
                <a:cs typeface="Times New Roman" panose="02020603050405020304" pitchFamily="18" charset="0"/>
              </a:rPr>
              <a:t>, L., </a:t>
            </a:r>
            <a:r>
              <a:rPr lang="en-US" altLang="en-US" sz="1200" dirty="0" err="1">
                <a:latin typeface="Areal"/>
                <a:cs typeface="Times New Roman" panose="02020603050405020304" pitchFamily="18" charset="0"/>
              </a:rPr>
              <a:t>Kirmayer</a:t>
            </a:r>
            <a:r>
              <a:rPr lang="en-US" altLang="en-US" sz="1200" dirty="0">
                <a:latin typeface="Areal"/>
                <a:cs typeface="Times New Roman" panose="02020603050405020304" pitchFamily="18" charset="0"/>
              </a:rPr>
              <a:t>, L.J., </a:t>
            </a:r>
            <a:r>
              <a:rPr lang="en-US" altLang="en-US" sz="1200" dirty="0" err="1">
                <a:latin typeface="Areal"/>
                <a:cs typeface="Times New Roman" panose="02020603050405020304" pitchFamily="18" charset="0"/>
              </a:rPr>
              <a:t>Banzato</a:t>
            </a:r>
            <a:r>
              <a:rPr lang="en-US" altLang="en-US" sz="1200" dirty="0">
                <a:latin typeface="Areal"/>
                <a:cs typeface="Times New Roman" panose="02020603050405020304" pitchFamily="18" charset="0"/>
              </a:rPr>
              <a:t>, C.E., </a:t>
            </a:r>
            <a:r>
              <a:rPr lang="en-US" altLang="en-US" sz="1200" dirty="0" err="1">
                <a:latin typeface="Areal"/>
                <a:cs typeface="Times New Roman" panose="02020603050405020304" pitchFamily="18" charset="0"/>
              </a:rPr>
              <a:t>Wallcraft</a:t>
            </a:r>
            <a:r>
              <a:rPr lang="en-US" altLang="en-US" sz="1200" dirty="0">
                <a:latin typeface="Areal"/>
                <a:cs typeface="Times New Roman" panose="02020603050405020304" pitchFamily="18" charset="0"/>
              </a:rPr>
              <a:t>, J. and Botbol, M. (2010) ‘Person-</a:t>
            </a:r>
            <a:r>
              <a:rPr lang="en-US" altLang="en-US" sz="1200" dirty="0" err="1">
                <a:latin typeface="Areal"/>
                <a:cs typeface="Times New Roman" panose="02020603050405020304" pitchFamily="18" charset="0"/>
              </a:rPr>
              <a:t>Centred</a:t>
            </a:r>
            <a:r>
              <a:rPr lang="en-US" altLang="en-US" sz="1200" dirty="0">
                <a:latin typeface="Areal"/>
                <a:cs typeface="Times New Roman" panose="02020603050405020304" pitchFamily="18" charset="0"/>
              </a:rPr>
              <a:t> Integrative Diagnosis: Conceptual Bases and Structural Model’, </a:t>
            </a:r>
            <a:r>
              <a:rPr lang="en-US" altLang="en-US" sz="1200" i="1" dirty="0">
                <a:latin typeface="Areal"/>
                <a:cs typeface="Times New Roman" panose="02020603050405020304" pitchFamily="18" charset="0"/>
              </a:rPr>
              <a:t>The Canadian Journal of Psychiatry</a:t>
            </a:r>
            <a:r>
              <a:rPr lang="en-US" altLang="en-US" sz="1200" dirty="0">
                <a:latin typeface="Areal"/>
                <a:cs typeface="Times New Roman" panose="02020603050405020304" pitchFamily="18" charset="0"/>
              </a:rPr>
              <a:t>, 55(11), pp.701–708. Available at: </a:t>
            </a:r>
            <a:r>
              <a:rPr lang="en-US" altLang="en-US" sz="1200" dirty="0">
                <a:latin typeface="Areal"/>
                <a:cs typeface="Times New Roman" panose="02020603050405020304" pitchFamily="18" charset="0"/>
                <a:hlinkClick r:id="rId9"/>
              </a:rPr>
              <a:t>https://doi.org/10.1177/070674371005501103</a:t>
            </a:r>
            <a:r>
              <a:rPr lang="en-US" altLang="en-US" sz="1200" dirty="0">
                <a:latin typeface="Areal"/>
                <a:cs typeface="Times New Roman" panose="02020603050405020304" pitchFamily="18" charset="0"/>
              </a:rPr>
              <a:t>. (Accessed: 11 </a:t>
            </a:r>
            <a:r>
              <a:rPr lang="en-GB" altLang="en-US" sz="1200" dirty="0">
                <a:latin typeface="Areal"/>
                <a:cs typeface="Times New Roman" panose="02020603050405020304" pitchFamily="18" charset="0"/>
              </a:rPr>
              <a:t>November 2025).</a:t>
            </a:r>
            <a:endParaRPr lang="en-US" altLang="en-US" sz="1200" dirty="0">
              <a:latin typeface="Areal"/>
              <a:cs typeface="Times New Roman" panose="02020603050405020304" pitchFamily="18" charset="0"/>
            </a:endParaRPr>
          </a:p>
          <a:p>
            <a:pPr marL="0" lvl="0" indent="0" eaLnBrk="0" fontAlgn="base" hangingPunct="0">
              <a:lnSpc>
                <a:spcPct val="100000"/>
              </a:lnSpc>
              <a:spcBef>
                <a:spcPct val="0"/>
              </a:spcBef>
              <a:spcAft>
                <a:spcPct val="0"/>
              </a:spcAft>
              <a:buNone/>
            </a:pPr>
            <a:endParaRPr lang="en-US" altLang="en-US" sz="800" dirty="0">
              <a:latin typeface="Areal"/>
            </a:endParaRPr>
          </a:p>
          <a:p>
            <a:pPr marL="0" lvl="0" indent="0" eaLnBrk="0" fontAlgn="base" hangingPunct="0">
              <a:lnSpc>
                <a:spcPct val="100000"/>
              </a:lnSpc>
              <a:spcBef>
                <a:spcPct val="0"/>
              </a:spcBef>
              <a:spcAft>
                <a:spcPct val="0"/>
              </a:spcAft>
              <a:buNone/>
            </a:pPr>
            <a:r>
              <a:rPr lang="en-US" altLang="en-US" sz="1200" dirty="0">
                <a:latin typeface="Areal"/>
                <a:cs typeface="Times New Roman" panose="02020603050405020304" pitchFamily="18" charset="0"/>
              </a:rPr>
              <a:t>Mumford, E.L., Martinez, D.J., </a:t>
            </a:r>
            <a:r>
              <a:rPr lang="en-US" altLang="en-US" sz="1200" dirty="0" err="1">
                <a:latin typeface="Areal"/>
                <a:cs typeface="Times New Roman" panose="02020603050405020304" pitchFamily="18" charset="0"/>
              </a:rPr>
              <a:t>Tyance</a:t>
            </a:r>
            <a:r>
              <a:rPr lang="en-US" altLang="en-US" sz="1200" dirty="0">
                <a:latin typeface="Areal"/>
                <a:cs typeface="Times New Roman" panose="02020603050405020304" pitchFamily="18" charset="0"/>
              </a:rPr>
              <a:t>-Hassell, K., Cook, A., Hansen, G.R., </a:t>
            </a:r>
            <a:r>
              <a:rPr lang="en-US" altLang="en-US" sz="1200" dirty="0" err="1">
                <a:latin typeface="Areal"/>
                <a:cs typeface="Times New Roman" panose="02020603050405020304" pitchFamily="18" charset="0"/>
              </a:rPr>
              <a:t>Labonté</a:t>
            </a:r>
            <a:r>
              <a:rPr lang="en-US" altLang="en-US" sz="1200" dirty="0">
                <a:latin typeface="Areal"/>
                <a:cs typeface="Times New Roman" panose="02020603050405020304" pitchFamily="18" charset="0"/>
              </a:rPr>
              <a:t>, R., Mazet, J.A.K., Mumford, E.C., Rizzo, D.M., Togami, E., </a:t>
            </a:r>
            <a:r>
              <a:rPr lang="en-US" altLang="en-US" sz="1200" dirty="0" err="1">
                <a:latin typeface="Areal"/>
                <a:cs typeface="Times New Roman" panose="02020603050405020304" pitchFamily="18" charset="0"/>
              </a:rPr>
              <a:t>Vreedzaam</a:t>
            </a:r>
            <a:r>
              <a:rPr lang="en-US" altLang="en-US" sz="1200" dirty="0">
                <a:latin typeface="Areal"/>
                <a:cs typeface="Times New Roman" panose="02020603050405020304" pitchFamily="18" charset="0"/>
              </a:rPr>
              <a:t>, A. and Parrish-Sprowl, J. (2023). ‘Evolution and expansion of the One Health approach to promote sustainable and resilient health and well-being: A call to action’, </a:t>
            </a:r>
            <a:r>
              <a:rPr lang="en-US" altLang="en-US" sz="1200" i="1" dirty="0">
                <a:latin typeface="Areal"/>
                <a:cs typeface="Times New Roman" panose="02020603050405020304" pitchFamily="18" charset="0"/>
              </a:rPr>
              <a:t>Frontiers in Public Health</a:t>
            </a:r>
            <a:r>
              <a:rPr lang="en-US" altLang="en-US" sz="1200" dirty="0">
                <a:latin typeface="Areal"/>
                <a:cs typeface="Times New Roman" panose="02020603050405020304" pitchFamily="18" charset="0"/>
              </a:rPr>
              <a:t>, 10. Available at: </a:t>
            </a:r>
            <a:r>
              <a:rPr lang="en-US" altLang="en-US" sz="1200" dirty="0">
                <a:latin typeface="Areal"/>
                <a:cs typeface="Times New Roman" panose="02020603050405020304" pitchFamily="18" charset="0"/>
                <a:hlinkClick r:id="rId10"/>
              </a:rPr>
              <a:t>https://doi.org/10.3389/fpubh.2022.1056459</a:t>
            </a:r>
            <a:r>
              <a:rPr lang="en-US" altLang="en-US" sz="1200" dirty="0">
                <a:latin typeface="Areal"/>
                <a:cs typeface="Times New Roman" panose="02020603050405020304" pitchFamily="18" charset="0"/>
              </a:rPr>
              <a:t>. (Accessed: 11 November 2025)</a:t>
            </a:r>
          </a:p>
          <a:p>
            <a:pPr marL="0" lvl="0" indent="0" eaLnBrk="0" fontAlgn="base" hangingPunct="0">
              <a:lnSpc>
                <a:spcPct val="100000"/>
              </a:lnSpc>
              <a:spcBef>
                <a:spcPct val="0"/>
              </a:spcBef>
              <a:spcAft>
                <a:spcPct val="0"/>
              </a:spcAft>
              <a:buNone/>
            </a:pPr>
            <a:r>
              <a:rPr lang="en-US" altLang="en-US" sz="1200" dirty="0" err="1">
                <a:latin typeface="Areal"/>
                <a:cs typeface="Times New Roman" panose="02020603050405020304" pitchFamily="18" charset="0"/>
              </a:rPr>
              <a:t>Mikuła</a:t>
            </a:r>
            <a:r>
              <a:rPr lang="en-US" altLang="en-US" sz="1200" dirty="0">
                <a:latin typeface="Areal"/>
                <a:cs typeface="Times New Roman" panose="02020603050405020304" pitchFamily="18" charset="0"/>
              </a:rPr>
              <a:t>, A., Raczkowska, M., and Utzig, M. (2024) ‘Implementation of Sustainable Development Goal 3: Good Health and Well-Being in European Union Countries in the Context of the COVID-19 Pandemic, Sustainability, 16(18), pp.7921–7921. Available at: https://doi.org/10.3390/su16187921. (Accessed: 7 November 2025).                                                                         </a:t>
            </a:r>
          </a:p>
          <a:p>
            <a:pPr marL="0" lvl="0" indent="0" eaLnBrk="0" fontAlgn="base" hangingPunct="0">
              <a:lnSpc>
                <a:spcPct val="100000"/>
              </a:lnSpc>
              <a:spcBef>
                <a:spcPct val="0"/>
              </a:spcBef>
              <a:spcAft>
                <a:spcPct val="0"/>
              </a:spcAft>
              <a:buNone/>
            </a:pPr>
            <a:endParaRPr lang="en-US" altLang="en-US" sz="800" dirty="0">
              <a:latin typeface="Areal"/>
            </a:endParaRPr>
          </a:p>
          <a:p>
            <a:pPr marL="0" lvl="0" indent="0" eaLnBrk="0" fontAlgn="base" hangingPunct="0">
              <a:lnSpc>
                <a:spcPct val="100000"/>
              </a:lnSpc>
              <a:spcBef>
                <a:spcPct val="0"/>
              </a:spcBef>
              <a:spcAft>
                <a:spcPct val="0"/>
              </a:spcAft>
              <a:buNone/>
            </a:pPr>
            <a:r>
              <a:rPr lang="en-US" altLang="en-US" sz="1200" dirty="0">
                <a:latin typeface="Areal"/>
                <a:cs typeface="Times New Roman" panose="02020603050405020304" pitchFamily="18" charset="0"/>
              </a:rPr>
              <a:t>NHS Confederation. (2014) </a:t>
            </a:r>
            <a:r>
              <a:rPr lang="en-US" altLang="en-US" sz="1200" i="1" dirty="0">
                <a:latin typeface="Areal"/>
                <a:cs typeface="Times New Roman" panose="02020603050405020304" pitchFamily="18" charset="0"/>
              </a:rPr>
              <a:t>What can integrated care systems in England learn from the devolved nations? </a:t>
            </a:r>
            <a:r>
              <a:rPr lang="en-US" altLang="en-US" sz="1200" dirty="0">
                <a:latin typeface="Areal"/>
                <a:cs typeface="Times New Roman" panose="02020603050405020304" pitchFamily="18" charset="0"/>
              </a:rPr>
              <a:t>Available at: </a:t>
            </a:r>
            <a:r>
              <a:rPr lang="en-US" altLang="en-US" sz="1200" dirty="0">
                <a:latin typeface="Areal"/>
                <a:cs typeface="Times New Roman" panose="02020603050405020304" pitchFamily="18" charset="0"/>
                <a:hlinkClick r:id="rId11"/>
              </a:rPr>
              <a:t>https://www.nhsconfed.org/publications/what-can-integrated-care-systems-england-learn-devolved-nations</a:t>
            </a:r>
            <a:r>
              <a:rPr lang="en-US" altLang="en-US" sz="1200" dirty="0">
                <a:latin typeface="Areal"/>
                <a:cs typeface="Times New Roman" panose="02020603050405020304" pitchFamily="18" charset="0"/>
              </a:rPr>
              <a:t> (Accessed: 11 November 2025)</a:t>
            </a:r>
          </a:p>
          <a:p>
            <a:pPr marL="0" lvl="0" indent="0" eaLnBrk="0" fontAlgn="base" hangingPunct="0">
              <a:lnSpc>
                <a:spcPct val="100000"/>
              </a:lnSpc>
              <a:spcBef>
                <a:spcPct val="0"/>
              </a:spcBef>
              <a:spcAft>
                <a:spcPct val="0"/>
              </a:spcAft>
              <a:buNone/>
            </a:pPr>
            <a:endParaRPr lang="en-US" altLang="en-US" sz="800" dirty="0">
              <a:latin typeface="Areal"/>
            </a:endParaRPr>
          </a:p>
          <a:p>
            <a:pPr marL="0" lvl="0" indent="0" eaLnBrk="0" fontAlgn="base" hangingPunct="0">
              <a:lnSpc>
                <a:spcPct val="100000"/>
              </a:lnSpc>
              <a:spcBef>
                <a:spcPct val="0"/>
              </a:spcBef>
              <a:spcAft>
                <a:spcPct val="0"/>
              </a:spcAft>
              <a:buNone/>
            </a:pPr>
            <a:r>
              <a:rPr lang="en-US" altLang="en-US" sz="1200" dirty="0">
                <a:latin typeface="Areal"/>
                <a:cs typeface="Times New Roman" panose="02020603050405020304" pitchFamily="18" charset="0"/>
              </a:rPr>
              <a:t>NHS England (2019). </a:t>
            </a:r>
            <a:r>
              <a:rPr lang="en-US" altLang="en-US" sz="1200" i="1" dirty="0">
                <a:latin typeface="Areal"/>
                <a:cs typeface="Times New Roman" panose="02020603050405020304" pitchFamily="18" charset="0"/>
              </a:rPr>
              <a:t>NHS Long Term Plan</a:t>
            </a:r>
            <a:r>
              <a:rPr lang="en-US" altLang="en-US" sz="1200" dirty="0">
                <a:latin typeface="Areal"/>
                <a:cs typeface="Times New Roman" panose="02020603050405020304" pitchFamily="18" charset="0"/>
              </a:rPr>
              <a:t>. Available at: </a:t>
            </a:r>
            <a:r>
              <a:rPr lang="en-US" altLang="en-US" sz="1200" dirty="0">
                <a:latin typeface="Areal"/>
                <a:cs typeface="Times New Roman" panose="02020603050405020304" pitchFamily="18" charset="0"/>
                <a:hlinkClick r:id="rId12"/>
              </a:rPr>
              <a:t>https://www.longtermplan.nhs.uk</a:t>
            </a:r>
            <a:r>
              <a:rPr lang="en-US" altLang="en-US" sz="1200" dirty="0">
                <a:latin typeface="Areal"/>
                <a:cs typeface="Times New Roman" panose="02020603050405020304" pitchFamily="18" charset="0"/>
              </a:rPr>
              <a:t> (Accessed: 7 November 2025).</a:t>
            </a:r>
          </a:p>
          <a:p>
            <a:pPr marL="0" lvl="0" indent="0" eaLnBrk="0" fontAlgn="base" hangingPunct="0">
              <a:lnSpc>
                <a:spcPct val="100000"/>
              </a:lnSpc>
              <a:spcBef>
                <a:spcPct val="0"/>
              </a:spcBef>
              <a:spcAft>
                <a:spcPct val="0"/>
              </a:spcAft>
              <a:buNone/>
            </a:pPr>
            <a:endParaRPr lang="en-US" altLang="en-US" sz="800" dirty="0">
              <a:latin typeface="Areal"/>
            </a:endParaRPr>
          </a:p>
          <a:p>
            <a:pPr marL="0" indent="0" eaLnBrk="0" fontAlgn="base" hangingPunct="0">
              <a:lnSpc>
                <a:spcPct val="100000"/>
              </a:lnSpc>
              <a:spcBef>
                <a:spcPct val="0"/>
              </a:spcBef>
              <a:spcAft>
                <a:spcPct val="0"/>
              </a:spcAft>
              <a:buNone/>
            </a:pPr>
            <a:r>
              <a:rPr lang="en-US" altLang="en-US" sz="1200" dirty="0">
                <a:latin typeface="Areal"/>
                <a:cs typeface="Times New Roman" panose="02020603050405020304" pitchFamily="18" charset="0"/>
              </a:rPr>
              <a:t>NHS England (2021). </a:t>
            </a:r>
            <a:r>
              <a:rPr lang="en-US" altLang="en-US" sz="1200" i="1" dirty="0">
                <a:latin typeface="Areal"/>
                <a:cs typeface="Times New Roman" panose="02020603050405020304" pitchFamily="18" charset="0"/>
              </a:rPr>
              <a:t>Core20PLUS5 an Approach to Reducing Health Inequalities</a:t>
            </a:r>
            <a:r>
              <a:rPr lang="en-US" altLang="en-US" sz="1200" dirty="0">
                <a:latin typeface="Areal"/>
                <a:cs typeface="Times New Roman" panose="02020603050405020304" pitchFamily="18" charset="0"/>
              </a:rPr>
              <a:t>. Available at: </a:t>
            </a:r>
            <a:r>
              <a:rPr lang="en-US" altLang="en-US" sz="1200" dirty="0">
                <a:latin typeface="Areal"/>
                <a:cs typeface="Times New Roman" panose="02020603050405020304" pitchFamily="18" charset="0"/>
                <a:hlinkClick r:id="rId13"/>
              </a:rPr>
              <a:t>https://www.england.nhs.uk/about/equality/equality-hub/national-healthcare-inequalities-improvement-programme/core20plus5</a:t>
            </a:r>
            <a:r>
              <a:rPr lang="en-US" altLang="en-US" sz="1100" dirty="0">
                <a:latin typeface="Areal"/>
                <a:cs typeface="Times New Roman" panose="02020603050405020304" pitchFamily="18" charset="0"/>
                <a:hlinkClick r:id="rId13"/>
              </a:rPr>
              <a:t>/</a:t>
            </a:r>
            <a:r>
              <a:rPr lang="en-US" altLang="en-US" sz="1100" dirty="0">
                <a:latin typeface="Areal"/>
                <a:cs typeface="Times New Roman" panose="02020603050405020304" pitchFamily="18" charset="0"/>
              </a:rPr>
              <a:t> (Accessed: 11 November 2025)</a:t>
            </a:r>
          </a:p>
          <a:p>
            <a:pPr marL="0" indent="0" eaLnBrk="0" fontAlgn="base" hangingPunct="0">
              <a:lnSpc>
                <a:spcPct val="100000"/>
              </a:lnSpc>
              <a:spcBef>
                <a:spcPct val="0"/>
              </a:spcBef>
              <a:spcAft>
                <a:spcPct val="0"/>
              </a:spcAft>
              <a:buNone/>
            </a:pPr>
            <a:endParaRPr lang="en-US" altLang="en-US" sz="1100" dirty="0">
              <a:latin typeface="Areal"/>
              <a:cs typeface="Times New Roman" panose="02020603050405020304" pitchFamily="18" charset="0"/>
            </a:endParaRPr>
          </a:p>
          <a:p>
            <a:pPr marL="0" indent="0" eaLnBrk="0" fontAlgn="base" hangingPunct="0">
              <a:lnSpc>
                <a:spcPct val="100000"/>
              </a:lnSpc>
              <a:spcBef>
                <a:spcPct val="0"/>
              </a:spcBef>
              <a:spcAft>
                <a:spcPct val="0"/>
              </a:spcAft>
              <a:buNone/>
            </a:pPr>
            <a:r>
              <a:rPr lang="en-US" altLang="en-US" sz="1200" dirty="0">
                <a:latin typeface="Areal"/>
                <a:cs typeface="Times New Roman" panose="02020603050405020304" pitchFamily="18" charset="0"/>
              </a:rPr>
              <a:t>Rook, K.S. (2015). Social Networks in Later Life. </a:t>
            </a:r>
            <a:r>
              <a:rPr lang="en-US" altLang="en-US" sz="1200" i="1" dirty="0">
                <a:latin typeface="Areal"/>
                <a:cs typeface="Times New Roman" panose="02020603050405020304" pitchFamily="18" charset="0"/>
              </a:rPr>
              <a:t>Current Directions in Psychological Science</a:t>
            </a:r>
            <a:r>
              <a:rPr lang="en-US" altLang="en-US" sz="1200" dirty="0">
                <a:latin typeface="Areal"/>
                <a:cs typeface="Times New Roman" panose="02020603050405020304" pitchFamily="18" charset="0"/>
              </a:rPr>
              <a:t>, 24(1), pp.45–51. </a:t>
            </a:r>
            <a:r>
              <a:rPr lang="en-US" altLang="en-US" sz="1200" dirty="0" err="1">
                <a:latin typeface="Areal"/>
                <a:cs typeface="Times New Roman" panose="02020603050405020304" pitchFamily="18" charset="0"/>
              </a:rPr>
              <a:t>doi:https</a:t>
            </a:r>
            <a:r>
              <a:rPr lang="en-US" altLang="en-US" sz="1200" dirty="0">
                <a:latin typeface="Areal"/>
                <a:cs typeface="Times New Roman" panose="02020603050405020304" pitchFamily="18" charset="0"/>
              </a:rPr>
              <a:t>://doi.org/10.1177/0963721414551364. (Accessed: 7 </a:t>
            </a:r>
            <a:r>
              <a:rPr lang="en-GB" altLang="en-US" sz="1200" dirty="0">
                <a:latin typeface="Areal"/>
                <a:cs typeface="Times New Roman" panose="02020603050405020304" pitchFamily="18" charset="0"/>
              </a:rPr>
              <a:t>November 2025)</a:t>
            </a:r>
            <a:endParaRPr lang="en-US" altLang="en-US" sz="800" dirty="0">
              <a:latin typeface="Areal"/>
            </a:endParaRPr>
          </a:p>
          <a:p>
            <a:pPr marL="0" lvl="0" indent="0" eaLnBrk="0" fontAlgn="base" hangingPunct="0">
              <a:lnSpc>
                <a:spcPct val="100000"/>
              </a:lnSpc>
              <a:spcBef>
                <a:spcPct val="0"/>
              </a:spcBef>
              <a:spcAft>
                <a:spcPct val="0"/>
              </a:spcAft>
              <a:buNone/>
            </a:pPr>
            <a:r>
              <a:rPr lang="en-US" altLang="en-US" sz="1200" dirty="0">
                <a:latin typeface="Areal"/>
                <a:cs typeface="Times New Roman" panose="02020603050405020304" pitchFamily="18" charset="0"/>
              </a:rPr>
              <a:t>Office for Health Improvement and Disparities (2021). </a:t>
            </a:r>
            <a:r>
              <a:rPr lang="en-US" altLang="en-US" sz="1200" i="1" dirty="0">
                <a:latin typeface="Areal"/>
                <a:cs typeface="Times New Roman" panose="02020603050405020304" pitchFamily="18" charset="0"/>
              </a:rPr>
              <a:t>About us</a:t>
            </a:r>
            <a:r>
              <a:rPr lang="en-US" altLang="en-US" sz="1200" dirty="0">
                <a:latin typeface="Areal"/>
                <a:cs typeface="Times New Roman" panose="02020603050405020304" pitchFamily="18" charset="0"/>
              </a:rPr>
              <a:t>. Available at: </a:t>
            </a:r>
            <a:r>
              <a:rPr lang="en-US" altLang="en-US" sz="1200" dirty="0">
                <a:latin typeface="Areal"/>
                <a:cs typeface="Times New Roman" panose="02020603050405020304" pitchFamily="18" charset="0"/>
                <a:hlinkClick r:id="rId14"/>
              </a:rPr>
              <a:t>https://www.gov.uk/government/organisations/office-for-health-improvement-and-disparities/about</a:t>
            </a:r>
            <a:r>
              <a:rPr lang="en-US" altLang="en-US" sz="1200" dirty="0">
                <a:latin typeface="Areal"/>
                <a:cs typeface="Times New Roman" panose="02020603050405020304" pitchFamily="18" charset="0"/>
              </a:rPr>
              <a:t> (Accessed: 7 November 2025). </a:t>
            </a:r>
          </a:p>
          <a:p>
            <a:pPr marL="0" lvl="0" indent="0" eaLnBrk="0" fontAlgn="base" hangingPunct="0">
              <a:lnSpc>
                <a:spcPct val="100000"/>
              </a:lnSpc>
              <a:spcBef>
                <a:spcPct val="0"/>
              </a:spcBef>
              <a:spcAft>
                <a:spcPct val="0"/>
              </a:spcAft>
              <a:buNone/>
            </a:pPr>
            <a:endParaRPr lang="en-US" altLang="en-US" sz="800" dirty="0">
              <a:latin typeface="Area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eal"/>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Areal"/>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eal"/>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eal"/>
            </a:endParaRPr>
          </a:p>
        </p:txBody>
      </p:sp>
      <p:sp>
        <p:nvSpPr>
          <p:cNvPr id="2" name="Rectangle 1">
            <a:extLst>
              <a:ext uri="{FF2B5EF4-FFF2-40B4-BE49-F238E27FC236}">
                <a16:creationId xmlns:a16="http://schemas.microsoft.com/office/drawing/2014/main" id="{41ABF99F-E9B2-C368-6D30-6D2114DB0D9A}"/>
              </a:ext>
            </a:extLst>
          </p:cNvPr>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99903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4E6074-580E-6802-B7B8-23CFE4C1DAEF}"/>
              </a:ext>
            </a:extLst>
          </p:cNvPr>
          <p:cNvSpPr>
            <a:spLocks noGrp="1"/>
          </p:cNvSpPr>
          <p:nvPr>
            <p:ph idx="1"/>
          </p:nvPr>
        </p:nvSpPr>
        <p:spPr>
          <a:xfrm>
            <a:off x="386080" y="139064"/>
            <a:ext cx="10784840" cy="6515735"/>
          </a:xfrm>
        </p:spPr>
        <p:txBody>
          <a:bodyPr>
            <a:normAutofit/>
          </a:bodyPr>
          <a:lstStyle/>
          <a:p>
            <a:pPr marL="0" indent="0">
              <a:buNone/>
            </a:pPr>
            <a:endParaRPr lang="en-GB" sz="1200">
              <a:solidFill>
                <a:schemeClr val="accent3"/>
              </a:solidFill>
            </a:endParaRPr>
          </a:p>
          <a:p>
            <a:endParaRPr lang="en-GB"/>
          </a:p>
          <a:p>
            <a:pPr marL="0" indent="0">
              <a:buNone/>
            </a:pPr>
            <a:endParaRPr lang="en-GB"/>
          </a:p>
        </p:txBody>
      </p:sp>
      <p:sp>
        <p:nvSpPr>
          <p:cNvPr id="4" name="Rectangle 2">
            <a:extLst>
              <a:ext uri="{FF2B5EF4-FFF2-40B4-BE49-F238E27FC236}">
                <a16:creationId xmlns:a16="http://schemas.microsoft.com/office/drawing/2014/main" id="{B9A93054-CE38-E7D9-068C-8D5B6F4EB67B}"/>
              </a:ext>
            </a:extLst>
          </p:cNvPr>
          <p:cNvSpPr>
            <a:spLocks noChangeArrowheads="1"/>
          </p:cNvSpPr>
          <p:nvPr/>
        </p:nvSpPr>
        <p:spPr bwMode="auto">
          <a:xfrm>
            <a:off x="122694" y="481151"/>
            <a:ext cx="12164127" cy="6601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Areal"/>
              <a:cs typeface="Times New Roman" panose="02020603050405020304" pitchFamily="18" charset="0"/>
            </a:endParaRPr>
          </a:p>
          <a:p>
            <a:r>
              <a:rPr lang="en-US" sz="1100" dirty="0"/>
              <a:t>Public Health England (2018). </a:t>
            </a:r>
            <a:r>
              <a:rPr lang="en-US" sz="1100" i="1" dirty="0"/>
              <a:t>Stoptober campaign evaluation</a:t>
            </a:r>
            <a:r>
              <a:rPr lang="en-US" sz="1100" dirty="0"/>
              <a:t>. Available at: </a:t>
            </a:r>
            <a:r>
              <a:rPr lang="en-US" sz="1100" u="sng" dirty="0">
                <a:hlinkClick r:id="rId3"/>
              </a:rPr>
              <a:t>https://www.gov.uk/government/publications/stoptober-campaign-evaluation</a:t>
            </a:r>
            <a:r>
              <a:rPr lang="en-GB" sz="1100" dirty="0"/>
              <a:t> </a:t>
            </a:r>
            <a:r>
              <a:rPr lang="en-US" sz="1100" dirty="0"/>
              <a:t>(Accessed: 7 November 2025). </a:t>
            </a:r>
            <a:endParaRPr lang="en-GB" sz="1100" dirty="0"/>
          </a:p>
          <a:p>
            <a:r>
              <a:rPr lang="en-US" sz="1100" i="1" dirty="0"/>
              <a:t>Public Health</a:t>
            </a:r>
            <a:r>
              <a:rPr lang="en-US" sz="1100" dirty="0"/>
              <a:t>, 18(1). Available at: </a:t>
            </a:r>
            <a:r>
              <a:rPr lang="en-US" sz="1100" dirty="0">
                <a:hlinkClick r:id="rId4"/>
              </a:rPr>
              <a:t>https://doi.org/10.1186/s12889-018-5677-1</a:t>
            </a:r>
            <a:r>
              <a:rPr lang="en-US" sz="1100" dirty="0"/>
              <a:t>. (Accessed: 12  November 2025)</a:t>
            </a:r>
            <a:endParaRPr lang="en-GB" sz="1100" dirty="0"/>
          </a:p>
          <a:p>
            <a:r>
              <a:rPr lang="en-US" sz="1100" dirty="0"/>
              <a:t>Rook, K.S. (2015) ‘Social Networks in Later Life’, </a:t>
            </a:r>
            <a:r>
              <a:rPr lang="en-US" sz="1100" i="1" dirty="0"/>
              <a:t>Current Directions in Psychological Science</a:t>
            </a:r>
            <a:r>
              <a:rPr lang="en-US" sz="1100" dirty="0"/>
              <a:t>, 24(1), pp.45–51. Available at: </a:t>
            </a:r>
            <a:r>
              <a:rPr lang="en-US" sz="1100" dirty="0">
                <a:hlinkClick r:id="rId5"/>
              </a:rPr>
              <a:t>https://doi.org/10.1177/0963721414551364</a:t>
            </a:r>
            <a:r>
              <a:rPr lang="en-US" sz="1100" dirty="0"/>
              <a:t>.</a:t>
            </a:r>
            <a:endParaRPr lang="en-GB" sz="1100" dirty="0"/>
          </a:p>
          <a:p>
            <a:r>
              <a:rPr lang="en-US" sz="1100" dirty="0"/>
              <a:t>Ruggeri, K., Garcia-Garzon, E., Maguire, Á., Matz, S. and Huppert, F.A. (2020) ‘Well-being is more than happiness and life satisfaction: A multidimensional analysis of 21 countries’, </a:t>
            </a:r>
            <a:r>
              <a:rPr lang="en-US" sz="1100" i="1" dirty="0"/>
              <a:t>Health and Quality of Life Outcomes</a:t>
            </a:r>
            <a:r>
              <a:rPr lang="en-US" sz="1100" dirty="0"/>
              <a:t>, 18(192), pp.1–16. Available at: </a:t>
            </a:r>
            <a:r>
              <a:rPr lang="en-US" sz="1100" u="sng" dirty="0">
                <a:hlinkClick r:id="rId6"/>
              </a:rPr>
              <a:t>https://doi.org/10.1186/s12955-020-01423-y</a:t>
            </a:r>
            <a:r>
              <a:rPr lang="en-US" sz="1100" dirty="0"/>
              <a:t>. (Accessed: 7 November 2025)</a:t>
            </a:r>
            <a:endParaRPr lang="en-GB" sz="1100" dirty="0"/>
          </a:p>
          <a:p>
            <a:r>
              <a:rPr lang="en-GB" sz="1100" dirty="0" err="1"/>
              <a:t>Schramme</a:t>
            </a:r>
            <a:r>
              <a:rPr lang="en-GB" sz="1100" dirty="0"/>
              <a:t>, T. (2023) ‘Health as Complete Well-Being: The WHO Definition and Beyond’, </a:t>
            </a:r>
            <a:r>
              <a:rPr lang="en-GB" sz="1100" i="1" dirty="0"/>
              <a:t>Public Health Ethics</a:t>
            </a:r>
            <a:r>
              <a:rPr lang="en-GB" sz="1100" dirty="0"/>
              <a:t>, </a:t>
            </a:r>
            <a:r>
              <a:rPr lang="en-GB" sz="1100" i="1" dirty="0"/>
              <a:t>16</a:t>
            </a:r>
            <a:r>
              <a:rPr lang="en-GB" sz="1100" dirty="0"/>
              <a:t>(3), 210. Available at: </a:t>
            </a:r>
            <a:r>
              <a:rPr lang="en-GB" sz="1100" u="sng" dirty="0">
                <a:hlinkClick r:id="rId7"/>
              </a:rPr>
              <a:t>https://doi.org/10.1093/phe/phad017</a:t>
            </a:r>
            <a:r>
              <a:rPr lang="en-GB" sz="1100" dirty="0"/>
              <a:t>  </a:t>
            </a:r>
            <a:r>
              <a:rPr lang="en-US" sz="1100" dirty="0"/>
              <a:t>(Accessed: 7 November 2025)</a:t>
            </a:r>
            <a:endParaRPr lang="en-GB" sz="1100" dirty="0"/>
          </a:p>
          <a:p>
            <a:r>
              <a:rPr lang="en-GB" sz="1100" dirty="0" err="1"/>
              <a:t>Tamsma</a:t>
            </a:r>
            <a:r>
              <a:rPr lang="en-GB" sz="1100" dirty="0"/>
              <a:t>, N and </a:t>
            </a:r>
            <a:r>
              <a:rPr lang="en-GB" sz="1100" dirty="0" err="1"/>
              <a:t>Costongs</a:t>
            </a:r>
            <a:r>
              <a:rPr lang="en-GB" sz="1100" dirty="0"/>
              <a:t>, C. (2018) ‘Promoting health and well-being in the context of the United Nations Sustainable Development Agenda’, </a:t>
            </a:r>
            <a:r>
              <a:rPr lang="en-GB" sz="1100" i="1" dirty="0"/>
              <a:t>Scandinavian Journal of Public Health, </a:t>
            </a:r>
            <a:r>
              <a:rPr lang="en-GB" sz="1100" dirty="0"/>
              <a:t>46, pp. 5-8. Available at: </a:t>
            </a:r>
            <a:r>
              <a:rPr lang="en-GB" sz="1100" u="sng" dirty="0">
                <a:hlinkClick r:id="rId8"/>
              </a:rPr>
              <a:t>https://doi.org/10.1177/1403494817741773</a:t>
            </a:r>
            <a:r>
              <a:rPr lang="en-US" sz="1100" dirty="0"/>
              <a:t>(Accessed: 7 November 2025)</a:t>
            </a:r>
            <a:endParaRPr lang="en-GB" sz="1100" dirty="0"/>
          </a:p>
          <a:p>
            <a:r>
              <a:rPr lang="en-GB" sz="1100" dirty="0"/>
              <a:t>UK Parliament (2012) </a:t>
            </a:r>
            <a:r>
              <a:rPr lang="en-GB" sz="1100" i="1" dirty="0"/>
              <a:t>Health and Social Care Act 2012.</a:t>
            </a:r>
            <a:r>
              <a:rPr lang="en-GB" sz="1100" dirty="0"/>
              <a:t> London: The Stationery Office.</a:t>
            </a:r>
            <a:br>
              <a:rPr lang="en-GB" sz="1100" dirty="0"/>
            </a:br>
            <a:r>
              <a:rPr lang="en-GB" sz="1100" dirty="0"/>
              <a:t>Available at: </a:t>
            </a:r>
            <a:r>
              <a:rPr lang="en-GB" sz="1100" u="sng" dirty="0">
                <a:hlinkClick r:id="rId9"/>
              </a:rPr>
              <a:t>https://www.legislation.gov.uk/ukpga/2012/7/contents/enacted</a:t>
            </a:r>
            <a:r>
              <a:rPr lang="en-GB" sz="1100" u="sng" dirty="0"/>
              <a:t> </a:t>
            </a:r>
            <a:r>
              <a:rPr lang="en-GB" sz="1100" dirty="0"/>
              <a:t>(Accessed: 3 November 2025)</a:t>
            </a:r>
          </a:p>
          <a:p>
            <a:r>
              <a:rPr lang="en-GB" sz="1100" dirty="0"/>
              <a:t>UK Parliament (2024) Social Care in England: Current Situation and Strategy. Available at: </a:t>
            </a:r>
            <a:r>
              <a:rPr lang="en-GB" sz="1100" u="sng" dirty="0">
                <a:hlinkClick r:id="rId10"/>
              </a:rPr>
              <a:t>https://lordslibrary.parliament.uk</a:t>
            </a:r>
            <a:r>
              <a:rPr lang="en-GB" sz="1100" dirty="0"/>
              <a:t> (Accessed: 3 November 2025)</a:t>
            </a:r>
          </a:p>
          <a:p>
            <a:r>
              <a:rPr lang="en-US" sz="1100" dirty="0"/>
              <a:t>The King's Fund (2023). </a:t>
            </a:r>
            <a:r>
              <a:rPr lang="en-US" sz="1100" i="1" dirty="0"/>
              <a:t>The King’s Fund</a:t>
            </a:r>
            <a:r>
              <a:rPr lang="en-US" sz="1100" dirty="0"/>
              <a:t>. Available at: </a:t>
            </a:r>
            <a:r>
              <a:rPr lang="en-US" sz="1100" u="sng" dirty="0">
                <a:hlinkClick r:id="rId11"/>
              </a:rPr>
              <a:t>https://www.kingsfund.org.uk</a:t>
            </a:r>
            <a:r>
              <a:rPr lang="en-US" sz="1100" dirty="0"/>
              <a:t> (Accessed: 7 November 2025)</a:t>
            </a:r>
            <a:endParaRPr lang="en-GB" sz="1100" dirty="0"/>
          </a:p>
          <a:p>
            <a:r>
              <a:rPr lang="en-US" sz="1100" dirty="0"/>
              <a:t>Thomson, K., Hillier-Brown, F., Todd, A., McNamara, C., </a:t>
            </a:r>
            <a:r>
              <a:rPr lang="en-US" sz="1100" dirty="0" err="1"/>
              <a:t>Huijts</a:t>
            </a:r>
            <a:r>
              <a:rPr lang="en-US" sz="1100" dirty="0"/>
              <a:t>, T. and Bambra, C. (2018). ‘The effects of public health policies on health inequalities in high-income countries: an umbrella review’, </a:t>
            </a:r>
            <a:r>
              <a:rPr lang="en-US" sz="1100" i="1" dirty="0"/>
              <a:t>BMC </a:t>
            </a:r>
            <a:r>
              <a:rPr lang="en-US" sz="1100" dirty="0"/>
              <a:t>Turunen, H., Sormunen, M., Jourdan, D., von Seelen, J. and Buijs, G. (2017) ‘Health Promoting Schools—a complex approach and a major means to health improvement’, </a:t>
            </a:r>
            <a:r>
              <a:rPr lang="en-US" sz="1100" i="1" dirty="0"/>
              <a:t>Health Promotion International</a:t>
            </a:r>
            <a:r>
              <a:rPr lang="en-US" sz="1100" dirty="0"/>
              <a:t>, 32(2), pp.177–184. Available at: </a:t>
            </a:r>
            <a:r>
              <a:rPr lang="en-US" sz="1100" dirty="0">
                <a:hlinkClick r:id="rId12"/>
              </a:rPr>
              <a:t>https://doi.org/10.1093/heapro/dax001</a:t>
            </a:r>
            <a:r>
              <a:rPr lang="en-US" sz="1100" dirty="0"/>
              <a:t>. (Accessed: 10 November 2025)</a:t>
            </a:r>
            <a:endParaRPr lang="en-GB" sz="1100" dirty="0"/>
          </a:p>
          <a:p>
            <a:r>
              <a:rPr lang="en-US" sz="1100" dirty="0"/>
              <a:t>United Nations (2024). </a:t>
            </a:r>
            <a:r>
              <a:rPr lang="en-US" sz="1100" i="1" dirty="0"/>
              <a:t>The Sustainable Development Goals Report 2024</a:t>
            </a:r>
            <a:r>
              <a:rPr lang="en-US" sz="1100" dirty="0"/>
              <a:t>. Available at: </a:t>
            </a:r>
            <a:r>
              <a:rPr lang="en-US" sz="1100" u="sng" dirty="0">
                <a:hlinkClick r:id="rId13"/>
              </a:rPr>
              <a:t>https://unstats.un.org/sdgs/report/2024/The-Sustainable-Development-Goals-Report-2024.pdf</a:t>
            </a:r>
            <a:r>
              <a:rPr lang="en-US" sz="1100" dirty="0"/>
              <a:t>. (Accessed: 12 November 2025)</a:t>
            </a:r>
          </a:p>
          <a:p>
            <a:r>
              <a:rPr lang="en-US" sz="1100" dirty="0"/>
              <a:t>Van den </a:t>
            </a:r>
            <a:r>
              <a:rPr lang="en-US" sz="1100" dirty="0" err="1"/>
              <a:t>Broucke</a:t>
            </a:r>
            <a:r>
              <a:rPr lang="en-US" sz="1100" dirty="0"/>
              <a:t>, S. (2013). Implementing health in all policies post Helsinki 2013: why, what, who and how. Health Promotion International, 28(3), pp.281–284. </a:t>
            </a:r>
            <a:r>
              <a:rPr lang="en-US" sz="1100" dirty="0" err="1"/>
              <a:t>doi:https</a:t>
            </a:r>
            <a:r>
              <a:rPr lang="en-US" sz="1100" dirty="0"/>
              <a:t>://doi.org/10.1093/</a:t>
            </a:r>
            <a:r>
              <a:rPr lang="en-US" sz="1100" dirty="0" err="1"/>
              <a:t>heapro</a:t>
            </a:r>
            <a:r>
              <a:rPr lang="en-US" sz="1100" dirty="0"/>
              <a:t>/dat050. </a:t>
            </a:r>
          </a:p>
          <a:p>
            <a:r>
              <a:rPr lang="en-US" sz="1100" dirty="0"/>
              <a:t>Weeks, W.B., James Neil Weinstein and Lavista, J.M. (2023) ‘All Sustainable Development Goals Support Good Health and Well-Being’, </a:t>
            </a:r>
            <a:r>
              <a:rPr lang="en-US" sz="1100" i="1" dirty="0"/>
              <a:t>International Journal of Public Health</a:t>
            </a:r>
            <a:r>
              <a:rPr lang="en-US" sz="1100" dirty="0"/>
              <a:t>, 68. Available at: </a:t>
            </a:r>
            <a:r>
              <a:rPr lang="en-US" sz="1100" dirty="0">
                <a:hlinkClick r:id="rId14"/>
              </a:rPr>
              <a:t>https://doi.org/10.3389/ijph.2023.1606901</a:t>
            </a:r>
            <a:r>
              <a:rPr lang="en-US" sz="1100" dirty="0"/>
              <a:t>. (Accessed: 11 November 2025)</a:t>
            </a:r>
          </a:p>
          <a:p>
            <a:r>
              <a:rPr lang="en-US" sz="1100" dirty="0"/>
              <a:t>Winkler, M. S., Adongo, P. B., Binka, F., Brugger, F., Diagbouga, S., </a:t>
            </a:r>
            <a:r>
              <a:rPr lang="en-US" sz="1100" dirty="0" err="1"/>
              <a:t>Macete</a:t>
            </a:r>
            <a:r>
              <a:rPr lang="en-US" sz="1100" dirty="0"/>
              <a:t>, E., … Okumu, F. (2019). Health impact assessment for promoting sustainable development: the HIA4SD project. Impact Assessment and Project Appraisal, 38(3), 225–232. </a:t>
            </a:r>
            <a:r>
              <a:rPr lang="en-US" sz="1100" dirty="0">
                <a:hlinkClick r:id="rId15"/>
              </a:rPr>
              <a:t>https://doi.org/10.1080/14615517.2019.1694783</a:t>
            </a:r>
            <a:r>
              <a:rPr lang="en-US" sz="1100" dirty="0"/>
              <a:t>  (Accessed: 7 November 2025)</a:t>
            </a:r>
            <a:endParaRPr lang="en-GB" sz="1100" dirty="0"/>
          </a:p>
          <a:p>
            <a:r>
              <a:rPr lang="en-US" sz="1100" dirty="0"/>
              <a:t>World Health </a:t>
            </a:r>
            <a:r>
              <a:rPr lang="en-US" sz="1100" dirty="0" err="1"/>
              <a:t>Organisation</a:t>
            </a:r>
            <a:r>
              <a:rPr lang="en-US" sz="1100" dirty="0"/>
              <a:t> (1948). </a:t>
            </a:r>
            <a:r>
              <a:rPr lang="en-US" sz="1100" i="1" dirty="0"/>
              <a:t>Constitution of the world health organization</a:t>
            </a:r>
            <a:r>
              <a:rPr lang="en-US" sz="1100" dirty="0"/>
              <a:t>. Available at: </a:t>
            </a:r>
            <a:r>
              <a:rPr lang="en-US" sz="1100" u="sng" dirty="0">
                <a:hlinkClick r:id="rId16"/>
              </a:rPr>
              <a:t>https://www.who.int/about/governance/constitution</a:t>
            </a:r>
            <a:r>
              <a:rPr lang="en-US" sz="1100" dirty="0"/>
              <a:t> (Accessed: 12 November 2025)</a:t>
            </a:r>
            <a:endParaRPr lang="en-GB" sz="1100" dirty="0"/>
          </a:p>
          <a:p>
            <a:r>
              <a:rPr lang="en-GB" sz="1100" dirty="0"/>
              <a:t>World Health Organization (2013) </a:t>
            </a:r>
            <a:r>
              <a:rPr lang="en-GB" sz="1100" i="1" dirty="0"/>
              <a:t>Health in All Policies: Framework for Country Action.</a:t>
            </a:r>
            <a:r>
              <a:rPr lang="en-GB" sz="1100" dirty="0"/>
              <a:t> Available at: </a:t>
            </a:r>
            <a:r>
              <a:rPr lang="en-GB" sz="1100" u="sng" dirty="0">
                <a:hlinkClick r:id="rId17"/>
              </a:rPr>
              <a:t>https://www.who.int/publications/i/item/9789241506908</a:t>
            </a:r>
            <a:r>
              <a:rPr lang="en-GB" sz="1100" dirty="0"/>
              <a:t> (Accessed: 3 November 2025)</a:t>
            </a:r>
          </a:p>
          <a:p>
            <a:r>
              <a:rPr lang="en-GB" sz="1100" dirty="0"/>
              <a:t>World Health Organization (2024) </a:t>
            </a:r>
            <a:r>
              <a:rPr lang="en-GB" sz="1100" i="1" dirty="0"/>
              <a:t>SDG 3 Global Action Plan.</a:t>
            </a:r>
            <a:r>
              <a:rPr lang="en-GB" sz="1100" dirty="0"/>
              <a:t> Available at: </a:t>
            </a:r>
            <a:r>
              <a:rPr lang="en-GB" sz="1100" u="sng" dirty="0">
                <a:hlinkClick r:id="rId18"/>
              </a:rPr>
              <a:t>https://www.who.int/initiatives/sdg3-global-action-plan</a:t>
            </a:r>
            <a:r>
              <a:rPr lang="en-GB" sz="1100" dirty="0"/>
              <a:t> (Accessed: 3 November 2025) </a:t>
            </a:r>
          </a:p>
          <a:p>
            <a:r>
              <a:rPr lang="en-US" sz="1100" dirty="0"/>
              <a:t>World (2023). Noncommunicable diseases. [online] Who.int. Available at: </a:t>
            </a:r>
            <a:r>
              <a:rPr lang="en-US" sz="1100" dirty="0">
                <a:hlinkClick r:id="rId19"/>
              </a:rPr>
              <a:t>https://www.who.int/news-room/fact-sheets/detail/noncommunicable-diseases?utm_source</a:t>
            </a:r>
            <a:r>
              <a:rPr lang="en-US" sz="1100" dirty="0"/>
              <a:t>. (Accessed: 18 </a:t>
            </a:r>
            <a:r>
              <a:rPr lang="en-GB" sz="1100" dirty="0"/>
              <a:t>November 2025)</a:t>
            </a:r>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p:txBody>
      </p:sp>
    </p:spTree>
    <p:extLst>
      <p:ext uri="{BB962C8B-B14F-4D97-AF65-F5344CB8AC3E}">
        <p14:creationId xmlns:p14="http://schemas.microsoft.com/office/powerpoint/2010/main" val="5352806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4414</Words>
  <Application>Microsoft Office PowerPoint</Application>
  <PresentationFormat>Widescreen</PresentationFormat>
  <Paragraphs>155</Paragraphs>
  <Slides>17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Areal</vt:lpstr>
      <vt:lpstr>Arial</vt:lpstr>
      <vt:lpstr>Calibri</vt:lpstr>
      <vt:lpstr>Office Theme</vt:lpstr>
      <vt:lpstr>Student Name: Patience Edo Student ID number: 2220883  Programme: BSc (Hons) Health and Social Care Module: Health, Wellbeing and Sustainable Development  Module code: BMHP6030   Lecturer: Shepherd Ziko (Module leader) Internal Verifier: Bianca Sanfilippo   Assignment Title: Component 1: Presentation     A critical analysis of the integration of health, wellbeing and sustainable development in Health and Social Care Sector, </vt:lpstr>
      <vt:lpstr>Introduction</vt:lpstr>
      <vt:lpstr>Key Concepts​ </vt:lpstr>
      <vt:lpstr>Relevance​</vt:lpstr>
      <vt:lpstr>Integration of Health and Wellbeing Approaches:​</vt:lpstr>
      <vt:lpstr>Integrated Care Systems (ICS) ​</vt:lpstr>
      <vt:lpstr>Theoretical Perspectives: Biopsychosocial Model​</vt:lpstr>
      <vt:lpstr>Policy and Governance​ </vt:lpstr>
      <vt:lpstr>Service Delivery</vt:lpstr>
      <vt:lpstr>Public Health Initiatives</vt:lpstr>
      <vt:lpstr>Equity and Access</vt:lpstr>
      <vt:lpstr>Recommendations</vt:lpstr>
      <vt:lpstr>Global Recommendations</vt:lpstr>
      <vt:lpstr>Conclusion </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Patience Edo Student ID number: 2220883  Programme: BSc (Hons) Health and Social Care Module: Health, Wellbeing and Sustainable Development  Module code: BMHP6030   Lecturer: Shepherd Ziko (Module leader) Internal Verifier: Bianca Sanfilippo   Assignment Title: Component 1: Presentation     A critical analysis of the integration of health, wellbeing and sustainable development in Health and Social Care Sector, </dc:title>
  <dc:creator>Afifa Zaman</dc:creator>
  <cp:lastModifiedBy>Patience Edo</cp:lastModifiedBy>
  <cp:revision>2</cp:revision>
  <dcterms:created xsi:type="dcterms:W3CDTF">2025-11-04T12:16:21Z</dcterms:created>
  <dcterms:modified xsi:type="dcterms:W3CDTF">2025-11-20T19:10:21Z</dcterms:modified>
</cp:coreProperties>
</file>