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8" r:id="rId2"/>
    <p:sldId id="1073" r:id="rId3"/>
    <p:sldId id="1067" r:id="rId4"/>
    <p:sldId id="1072" r:id="rId5"/>
    <p:sldId id="1078" r:id="rId6"/>
    <p:sldId id="1076" r:id="rId7"/>
    <p:sldId id="1075" r:id="rId8"/>
    <p:sldId id="503" r:id="rId9"/>
    <p:sldId id="1079" r:id="rId10"/>
    <p:sldId id="499" r:id="rId11"/>
    <p:sldId id="508" r:id="rId12"/>
    <p:sldId id="505" r:id="rId13"/>
    <p:sldId id="506" r:id="rId14"/>
    <p:sldId id="413" r:id="rId15"/>
    <p:sldId id="272" r:id="rId16"/>
    <p:sldId id="273" r:id="rId17"/>
    <p:sldId id="1080" r:id="rId18"/>
    <p:sldId id="526" r:id="rId19"/>
    <p:sldId id="525" r:id="rId20"/>
    <p:sldId id="527" r:id="rId21"/>
    <p:sldId id="528" r:id="rId22"/>
    <p:sldId id="530" r:id="rId23"/>
    <p:sldId id="48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846"/>
  </p:normalViewPr>
  <p:slideViewPr>
    <p:cSldViewPr snapToGrid="0" snapToObjects="1">
      <p:cViewPr varScale="1">
        <p:scale>
          <a:sx n="112" d="100"/>
          <a:sy n="112" d="100"/>
        </p:scale>
        <p:origin x="5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49388F-B156-3746-9FC6-AF94EE392D61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79857F-D36F-A44E-AA5D-2A5074C79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207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284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37332-71EA-C74B-A799-9533E0FBD3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DB777E-6DF8-734D-98A1-DBAFF456F6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44B2F-5A66-8B4B-AD99-8E5470018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B67E7-D98D-4B4B-B9AE-61B6BE66E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E2FF6-0B28-4340-BFA4-98BBFBF46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56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89E98-A96C-E341-A3ED-8250D2F41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CEFA9-C688-B948-A33D-B7572E1D59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DA5482-248B-B642-A6C0-3AC567954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0FA5C-1FD7-7D49-8440-C0949ED40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56A6E-7693-764E-BA3E-C22F872A9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842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ED829-73EE-6247-95DB-22A2FCEB5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32ECB5-9B95-4B42-BF3E-43CB2FF9D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47A2D6-FCFD-3747-80F6-8F19E8FAC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BBE442-A1F3-AD47-B690-B654464C6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161AF-B587-D34E-987A-895CC40D7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070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7DE31-8B99-FA45-AF27-4A04E056A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4EF41-7135-E648-BB29-42442510F8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7891DA-7295-7E4A-8EB1-38B9C79CB1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6CF966-A911-484F-84FE-FD7C0DAAB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12B750-8039-E049-B2EB-E9F2971E5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369065-1F57-B34F-9E23-6E803C8E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40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6FD8-2B0A-634C-A8A1-FCF166637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740EFA-3C87-C743-920F-FC3F3F32E5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060101-AF13-2842-8567-C0C67D8DA8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E152B8-5F3C-C246-BBF9-D244405711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FB9166-B0B7-E143-8D7A-B63745A4BA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323C92-AF2F-FD4F-8FF2-3C321B71C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931131-D994-9A48-A058-D1A72C547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A8DD0D-99B5-D540-A135-C48D874E5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434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E1F72-A5C0-AF47-AAFF-BBD8863E7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A9321C-426E-CD40-BC24-A9AA74484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A98CF3-5C88-D749-9DD9-402998BE1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4EECA-7FF8-1B46-8BAE-C626CDB4A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777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8CEFFD-5BFC-1F45-8C13-9B3A181BB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24358A-A9AC-B34E-85EC-13B75423D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9BA377-283F-D14B-906C-2880924FE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391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7C223-B8B8-EC4C-BB8F-C38AA887A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8BB79-6364-1245-BF4C-BB307A58D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1B4637-ADC8-2142-AE4F-8A7BBD0015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420943-8955-2942-8C89-F02DE2126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813A0F-C311-934E-81EA-93AC29CB0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AC8599-A147-5542-8FC2-3170F748B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444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68060-294D-044A-B090-A93E92436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D16975-2394-5E4D-A018-10FD9FF1A6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809D6D-7C07-8449-8A22-3C1BDDE7E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2885C-712A-B641-B5C3-427C2C29D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8C5F4D-D061-354F-B725-09EB9322A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9B0526-9298-E948-8D63-74DAB9FB2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657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CB1AA-0538-7B48-9EF7-21342C64B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309A94-8EC7-3441-A38C-609430FFA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6F8F7B-A115-664C-B7DC-DE3ED1790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8BB01-F5D7-C542-8860-D5AF6196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A3512-05A3-DF42-AB96-F5B84AD2E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036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D4A131-770F-2041-9289-7BB237FC6E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5CEC93-AA24-D84F-86BE-1BA3D8BFC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AE0A4-6C7C-8645-ACD2-37977E234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F98F16-6BBE-9B44-B838-EA2A6D19D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CA339-D30F-294D-A6C3-CB19728D4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876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7506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108DD2D-C0B3-4C44-9EEE-54809B842A58}"/>
              </a:ext>
            </a:extLst>
          </p:cNvPr>
          <p:cNvGrpSpPr/>
          <p:nvPr userDrawn="1"/>
        </p:nvGrpSpPr>
        <p:grpSpPr>
          <a:xfrm>
            <a:off x="659509" y="1772815"/>
            <a:ext cx="2435815" cy="4432734"/>
            <a:chOff x="4871870" y="1763729"/>
            <a:chExt cx="2448272" cy="4303935"/>
          </a:xfrm>
        </p:grpSpPr>
        <p:grpSp>
          <p:nvGrpSpPr>
            <p:cNvPr id="10" name="Group 3">
              <a:extLst>
                <a:ext uri="{FF2B5EF4-FFF2-40B4-BE49-F238E27FC236}">
                  <a16:creationId xmlns:a16="http://schemas.microsoft.com/office/drawing/2014/main" id="{4C0835FC-6B8B-437C-B1FE-977C455D369A}"/>
                </a:ext>
              </a:extLst>
            </p:cNvPr>
            <p:cNvGrpSpPr/>
            <p:nvPr/>
          </p:nvGrpSpPr>
          <p:grpSpPr>
            <a:xfrm>
              <a:off x="4871870" y="1763729"/>
              <a:ext cx="2448272" cy="4303935"/>
              <a:chOff x="445712" y="1449040"/>
              <a:chExt cx="2113018" cy="3924176"/>
            </a:xfrm>
          </p:grpSpPr>
          <p:sp>
            <p:nvSpPr>
              <p:cNvPr id="13" name="Rounded Rectangle 4">
                <a:extLst>
                  <a:ext uri="{FF2B5EF4-FFF2-40B4-BE49-F238E27FC236}">
                    <a16:creationId xmlns:a16="http://schemas.microsoft.com/office/drawing/2014/main" id="{07E6942A-270A-4982-BBD5-ED1CB3E41C0C}"/>
                  </a:ext>
                </a:extLst>
              </p:cNvPr>
              <p:cNvSpPr/>
              <p:nvPr userDrawn="1"/>
            </p:nvSpPr>
            <p:spPr>
              <a:xfrm>
                <a:off x="445712" y="1449040"/>
                <a:ext cx="2113018" cy="3924176"/>
              </a:xfrm>
              <a:prstGeom prst="roundRect">
                <a:avLst>
                  <a:gd name="adj" fmla="val 13580"/>
                </a:avLst>
              </a:prstGeom>
              <a:solidFill>
                <a:srgbClr val="262626"/>
              </a:solidFill>
              <a:ln w="88900">
                <a:noFill/>
              </a:ln>
              <a:effectLst/>
              <a:scene3d>
                <a:camera prst="perspectiveFront"/>
                <a:lightRig rig="threePt" dir="t"/>
              </a:scene3d>
              <a:sp3d prstMaterial="plastic">
                <a:bevelT w="127000" h="50800"/>
                <a:bevelB w="127000" h="254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 dirty="0"/>
              </a:p>
            </p:txBody>
          </p:sp>
          <p:sp>
            <p:nvSpPr>
              <p:cNvPr id="14" name="Rectangle 5">
                <a:extLst>
                  <a:ext uri="{FF2B5EF4-FFF2-40B4-BE49-F238E27FC236}">
                    <a16:creationId xmlns:a16="http://schemas.microsoft.com/office/drawing/2014/main" id="{4BFF77AA-5FAB-4FA1-ABFE-6C4487962BA1}"/>
                  </a:ext>
                </a:extLst>
              </p:cNvPr>
              <p:cNvSpPr/>
              <p:nvPr userDrawn="1"/>
            </p:nvSpPr>
            <p:spPr>
              <a:xfrm>
                <a:off x="1379920" y="1650572"/>
                <a:ext cx="216024" cy="34350"/>
              </a:xfrm>
              <a:prstGeom prst="rect">
                <a:avLst/>
              </a:prstGeom>
              <a:solidFill>
                <a:srgbClr val="B0B0B0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grpSp>
            <p:nvGrpSpPr>
              <p:cNvPr id="15" name="Group 6">
                <a:extLst>
                  <a:ext uri="{FF2B5EF4-FFF2-40B4-BE49-F238E27FC236}">
                    <a16:creationId xmlns:a16="http://schemas.microsoft.com/office/drawing/2014/main" id="{F881C3D1-48DC-4AE1-9443-4D9597246D7D}"/>
                  </a:ext>
                </a:extLst>
              </p:cNvPr>
              <p:cNvGrpSpPr/>
              <p:nvPr userDrawn="1"/>
            </p:nvGrpSpPr>
            <p:grpSpPr>
              <a:xfrm>
                <a:off x="1407705" y="5045834"/>
                <a:ext cx="211967" cy="211967"/>
                <a:chOff x="1549420" y="5712364"/>
                <a:chExt cx="312583" cy="312583"/>
              </a:xfrm>
            </p:grpSpPr>
            <p:sp>
              <p:nvSpPr>
                <p:cNvPr id="16" name="Oval 7">
                  <a:extLst>
                    <a:ext uri="{FF2B5EF4-FFF2-40B4-BE49-F238E27FC236}">
                      <a16:creationId xmlns:a16="http://schemas.microsoft.com/office/drawing/2014/main" id="{53724C14-BDD5-4F77-AE14-FB6E59DBC7B4}"/>
                    </a:ext>
                  </a:extLst>
                </p:cNvPr>
                <p:cNvSpPr/>
                <p:nvPr userDrawn="1"/>
              </p:nvSpPr>
              <p:spPr>
                <a:xfrm>
                  <a:off x="1549420" y="5712364"/>
                  <a:ext cx="312583" cy="3125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tx1">
                        <a:lumMod val="94000"/>
                        <a:lumOff val="6000"/>
                      </a:schemeClr>
                    </a:gs>
                    <a:gs pos="56000">
                      <a:schemeClr val="tx1">
                        <a:lumMod val="65000"/>
                        <a:lumOff val="35000"/>
                      </a:schemeClr>
                    </a:gs>
                    <a:gs pos="91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0800000" scaled="1"/>
                  <a:tileRect/>
                </a:gradFill>
                <a:ln w="0">
                  <a:solidFill>
                    <a:srgbClr val="262626"/>
                  </a:solidFill>
                </a:ln>
                <a:scene3d>
                  <a:camera prst="perspectiveFront"/>
                  <a:lightRig rig="threePt" dir="t"/>
                </a:scene3d>
                <a:sp3d>
                  <a:bevelT w="63500"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  <p:sp>
              <p:nvSpPr>
                <p:cNvPr id="17" name="Rounded Rectangle 8">
                  <a:extLst>
                    <a:ext uri="{FF2B5EF4-FFF2-40B4-BE49-F238E27FC236}">
                      <a16:creationId xmlns:a16="http://schemas.microsoft.com/office/drawing/2014/main" id="{7A296803-1F86-42CB-8A85-61CB31B56A1D}"/>
                    </a:ext>
                  </a:extLst>
                </p:cNvPr>
                <p:cNvSpPr/>
                <p:nvPr userDrawn="1"/>
              </p:nvSpPr>
              <p:spPr>
                <a:xfrm>
                  <a:off x="1634225" y="5796647"/>
                  <a:ext cx="142969" cy="144016"/>
                </a:xfrm>
                <a:prstGeom prst="roundRect">
                  <a:avLst/>
                </a:prstGeom>
                <a:solidFill>
                  <a:srgbClr val="737373"/>
                </a:solidFill>
                <a:ln w="6350">
                  <a:solidFill>
                    <a:srgbClr val="B0B0B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</p:grpSp>
        </p:grpSp>
        <p:sp>
          <p:nvSpPr>
            <p:cNvPr id="12" name="Picture Placeholder 2">
              <a:extLst>
                <a:ext uri="{FF2B5EF4-FFF2-40B4-BE49-F238E27FC236}">
                  <a16:creationId xmlns:a16="http://schemas.microsoft.com/office/drawing/2014/main" id="{02647728-65A8-4E8D-9C80-C287152A7EDA}"/>
                </a:ext>
              </a:extLst>
            </p:cNvPr>
            <p:cNvSpPr txBox="1">
              <a:spLocks/>
            </p:cNvSpPr>
            <p:nvPr/>
          </p:nvSpPr>
          <p:spPr>
            <a:xfrm>
              <a:off x="5051890" y="2223507"/>
              <a:ext cx="2088232" cy="338437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Arial" pitchFamily="34" charset="0"/>
                </a:defRPr>
              </a:lvl1pPr>
              <a:lvl2pPr marL="45722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46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69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91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114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337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56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78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/>
                <a:t>Your Picture Here</a:t>
              </a:r>
              <a:endParaRPr lang="ko-KR" altLang="en-US" dirty="0"/>
            </a:p>
          </p:txBody>
        </p:sp>
      </p:grpSp>
      <p:sp>
        <p:nvSpPr>
          <p:cNvPr id="4" name="그림 개체 틀 2"/>
          <p:cNvSpPr>
            <a:spLocks noGrp="1"/>
          </p:cNvSpPr>
          <p:nvPr>
            <p:ph type="pic" sz="quarter" idx="10" hasCustomPrompt="1"/>
          </p:nvPr>
        </p:nvSpPr>
        <p:spPr>
          <a:xfrm>
            <a:off x="5953328" y="1"/>
            <a:ext cx="6243450" cy="6866390"/>
          </a:xfrm>
          <a:custGeom>
            <a:avLst/>
            <a:gdLst>
              <a:gd name="connsiteX0" fmla="*/ 0 w 4427984"/>
              <a:gd name="connsiteY0" fmla="*/ 0 h 6866389"/>
              <a:gd name="connsiteX1" fmla="*/ 4427984 w 4427984"/>
              <a:gd name="connsiteY1" fmla="*/ 0 h 6866389"/>
              <a:gd name="connsiteX2" fmla="*/ 4427984 w 4427984"/>
              <a:gd name="connsiteY2" fmla="*/ 6866389 h 6866389"/>
              <a:gd name="connsiteX3" fmla="*/ 0 w 4427984"/>
              <a:gd name="connsiteY3" fmla="*/ 6866389 h 6866389"/>
              <a:gd name="connsiteX4" fmla="*/ 0 w 4427984"/>
              <a:gd name="connsiteY4" fmla="*/ 0 h 6866389"/>
              <a:gd name="connsiteX0" fmla="*/ 595618 w 4427984"/>
              <a:gd name="connsiteY0" fmla="*/ 0 h 6883167"/>
              <a:gd name="connsiteX1" fmla="*/ 4427984 w 4427984"/>
              <a:gd name="connsiteY1" fmla="*/ 16778 h 6883167"/>
              <a:gd name="connsiteX2" fmla="*/ 4427984 w 4427984"/>
              <a:gd name="connsiteY2" fmla="*/ 6883167 h 6883167"/>
              <a:gd name="connsiteX3" fmla="*/ 0 w 4427984"/>
              <a:gd name="connsiteY3" fmla="*/ 6883167 h 6883167"/>
              <a:gd name="connsiteX4" fmla="*/ 595618 w 4427984"/>
              <a:gd name="connsiteY4" fmla="*/ 0 h 6883167"/>
              <a:gd name="connsiteX0" fmla="*/ 1258348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258348 w 5090714"/>
              <a:gd name="connsiteY4" fmla="*/ 0 h 6883167"/>
              <a:gd name="connsiteX0" fmla="*/ 1493240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493240 w 5090714"/>
              <a:gd name="connsiteY4" fmla="*/ 0 h 6883167"/>
              <a:gd name="connsiteX0" fmla="*/ 1459684 w 5090714"/>
              <a:gd name="connsiteY0" fmla="*/ 0 h 6866389"/>
              <a:gd name="connsiteX1" fmla="*/ 5090714 w 5090714"/>
              <a:gd name="connsiteY1" fmla="*/ 0 h 6866389"/>
              <a:gd name="connsiteX2" fmla="*/ 5090714 w 5090714"/>
              <a:gd name="connsiteY2" fmla="*/ 6866389 h 6866389"/>
              <a:gd name="connsiteX3" fmla="*/ 0 w 5090714"/>
              <a:gd name="connsiteY3" fmla="*/ 6858001 h 6866389"/>
              <a:gd name="connsiteX4" fmla="*/ 1459684 w 5090714"/>
              <a:gd name="connsiteY4" fmla="*/ 0 h 6866389"/>
              <a:gd name="connsiteX0" fmla="*/ 1711354 w 5090714"/>
              <a:gd name="connsiteY0" fmla="*/ 0 h 6874778"/>
              <a:gd name="connsiteX1" fmla="*/ 5090714 w 5090714"/>
              <a:gd name="connsiteY1" fmla="*/ 8389 h 6874778"/>
              <a:gd name="connsiteX2" fmla="*/ 5090714 w 5090714"/>
              <a:gd name="connsiteY2" fmla="*/ 6874778 h 6874778"/>
              <a:gd name="connsiteX3" fmla="*/ 0 w 5090714"/>
              <a:gd name="connsiteY3" fmla="*/ 6866390 h 6874778"/>
              <a:gd name="connsiteX4" fmla="*/ 1711354 w 5090714"/>
              <a:gd name="connsiteY4" fmla="*/ 0 h 6874778"/>
              <a:gd name="connsiteX0" fmla="*/ 1937857 w 5317217"/>
              <a:gd name="connsiteY0" fmla="*/ 0 h 6874779"/>
              <a:gd name="connsiteX1" fmla="*/ 5317217 w 5317217"/>
              <a:gd name="connsiteY1" fmla="*/ 8389 h 6874779"/>
              <a:gd name="connsiteX2" fmla="*/ 5317217 w 5317217"/>
              <a:gd name="connsiteY2" fmla="*/ 6874778 h 6874779"/>
              <a:gd name="connsiteX3" fmla="*/ 0 w 5317217"/>
              <a:gd name="connsiteY3" fmla="*/ 6874779 h 6874779"/>
              <a:gd name="connsiteX4" fmla="*/ 1937857 w 5317217"/>
              <a:gd name="connsiteY4" fmla="*/ 0 h 6874779"/>
              <a:gd name="connsiteX0" fmla="*/ 1280632 w 5317217"/>
              <a:gd name="connsiteY0" fmla="*/ 10661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0661 h 6866390"/>
              <a:gd name="connsiteX0" fmla="*/ 1280632 w 5317217"/>
              <a:gd name="connsiteY0" fmla="*/ 1136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136 h 6866390"/>
              <a:gd name="connsiteX0" fmla="*/ 1413982 w 5450567"/>
              <a:gd name="connsiteY0" fmla="*/ 1136 h 6866390"/>
              <a:gd name="connsiteX1" fmla="*/ 5450567 w 5450567"/>
              <a:gd name="connsiteY1" fmla="*/ 0 h 6866390"/>
              <a:gd name="connsiteX2" fmla="*/ 5450567 w 5450567"/>
              <a:gd name="connsiteY2" fmla="*/ 6866389 h 6866390"/>
              <a:gd name="connsiteX3" fmla="*/ 0 w 5450567"/>
              <a:gd name="connsiteY3" fmla="*/ 6866390 h 6866390"/>
              <a:gd name="connsiteX4" fmla="*/ 1413982 w 5450567"/>
              <a:gd name="connsiteY4" fmla="*/ 1136 h 6866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0567" h="6866390">
                <a:moveTo>
                  <a:pt x="1413982" y="1136"/>
                </a:moveTo>
                <a:lnTo>
                  <a:pt x="5450567" y="0"/>
                </a:lnTo>
                <a:lnTo>
                  <a:pt x="5450567" y="6866389"/>
                </a:lnTo>
                <a:lnTo>
                  <a:pt x="0" y="6866390"/>
                </a:lnTo>
                <a:lnTo>
                  <a:pt x="1413982" y="11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>
            <a:extLst>
              <a:ext uri="{FF2B5EF4-FFF2-40B4-BE49-F238E27FC236}">
                <a16:creationId xmlns:a16="http://schemas.microsoft.com/office/drawing/2014/main" id="{06B29B0E-C385-4751-A903-AF91C785A23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7780" y="2142999"/>
            <a:ext cx="2144970" cy="36281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2727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0D4040-9B4B-8F4C-B200-75A51BABB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920AB5-439D-B24F-865B-9549F65FC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DBB356-8674-EF40-BE76-8837B12BE6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7F6F8-D29D-944F-9ADB-8B7323906491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BDC38-2013-7F44-BB92-59F63FBA88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18572-1937-3744-9786-45486877C1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0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hyperlink" Target="https://www.peniarth.cymru/en/portfolio/tric-a-chlic" TargetMode="Externa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fflicafflac.com/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98000">
              <a:srgbClr val="FFF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FC45D08-2EA8-BA46-B491-6AE548A488F0}"/>
              </a:ext>
            </a:extLst>
          </p:cNvPr>
          <p:cNvSpPr/>
          <p:nvPr/>
        </p:nvSpPr>
        <p:spPr>
          <a:xfrm>
            <a:off x="2097044" y="1277743"/>
            <a:ext cx="7894533" cy="14157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Llwybr</a:t>
            </a:r>
            <a:r>
              <a:rPr lang="en-US" sz="54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</a:t>
            </a:r>
            <a:r>
              <a:rPr lang="en-US" sz="54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Datblygu’r</a:t>
            </a:r>
            <a:r>
              <a:rPr lang="en-US" sz="54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</a:t>
            </a:r>
            <a:r>
              <a:rPr lang="en-US" sz="54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Gymraeg</a:t>
            </a:r>
            <a:endParaRPr lang="en-US" sz="5400" dirty="0">
              <a:solidFill>
                <a:srgbClr val="002060"/>
              </a:solidFill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32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Welsh Language Development Pathway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8274FD-B322-CC42-B45E-BB2D212C9444}"/>
              </a:ext>
            </a:extLst>
          </p:cNvPr>
          <p:cNvSpPr/>
          <p:nvPr/>
        </p:nvSpPr>
        <p:spPr>
          <a:xfrm>
            <a:off x="4219421" y="2722238"/>
            <a:ext cx="3649781" cy="29238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endParaRPr lang="en-US" sz="2800" b="1" dirty="0">
              <a:latin typeface="Courier" pitchFamily="2" charset="0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36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Ionawr</a:t>
            </a:r>
            <a:r>
              <a:rPr lang="en-US" sz="36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11eg 2022</a:t>
            </a:r>
          </a:p>
          <a:p>
            <a:pPr algn="ctr"/>
            <a:endParaRPr lang="en-US" sz="3600" dirty="0">
              <a:ea typeface="Ayuthaya" pitchFamily="2" charset="-34"/>
              <a:cs typeface="Ayuthaya" pitchFamily="2" charset="-34"/>
            </a:endParaRPr>
          </a:p>
          <a:p>
            <a:pPr algn="ctr"/>
            <a:endParaRPr lang="en-US" sz="2800" dirty="0"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28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Gr</a:t>
            </a:r>
            <a:r>
              <a:rPr lang="en-GB" sz="2800" dirty="0" err="1">
                <a:solidFill>
                  <a:srgbClr val="002060"/>
                </a:solidFill>
              </a:rPr>
              <a:t>ŵp</a:t>
            </a:r>
            <a:r>
              <a:rPr lang="en-GB" sz="2800" dirty="0">
                <a:solidFill>
                  <a:srgbClr val="002060"/>
                </a:solidFill>
              </a:rPr>
              <a:t> Ch – Mari Powell</a:t>
            </a:r>
          </a:p>
          <a:p>
            <a:pPr algn="ctr"/>
            <a:r>
              <a:rPr lang="en-GB" sz="28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Darlith</a:t>
            </a:r>
            <a:r>
              <a:rPr lang="en-GB" sz="28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7 (Lecture 7)</a:t>
            </a:r>
            <a:endParaRPr lang="en-US" sz="2800" dirty="0">
              <a:solidFill>
                <a:srgbClr val="002060"/>
              </a:solidFill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F82973F-60E2-974F-8F0E-1B3C14C44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177" y="182355"/>
            <a:ext cx="4114800" cy="92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DC517D7-E714-8F4E-B67F-3E63D0633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1060"/>
            <a:ext cx="12192000" cy="9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291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98000">
              <a:srgbClr val="00B0F0">
                <a:alpha val="49844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CC13D07-6E9C-D545-8DE2-79AACCBAE8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935" y="0"/>
            <a:ext cx="7827065" cy="68580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DFADEDA-18FE-9442-A9BC-FC8EB05AFE41}"/>
              </a:ext>
            </a:extLst>
          </p:cNvPr>
          <p:cNvSpPr txBox="1"/>
          <p:nvPr/>
        </p:nvSpPr>
        <p:spPr>
          <a:xfrm>
            <a:off x="8915400" y="2149019"/>
            <a:ext cx="3276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Adolygu</a:t>
            </a:r>
            <a:r>
              <a:rPr lang="en-US" sz="2400" b="1" dirty="0">
                <a:solidFill>
                  <a:srgbClr val="002060"/>
                </a:solidFill>
              </a:rPr>
              <a:t>:</a:t>
            </a:r>
          </a:p>
          <a:p>
            <a:r>
              <a:rPr lang="en-US" sz="2400" b="1" i="1" dirty="0">
                <a:solidFill>
                  <a:srgbClr val="002060"/>
                </a:solidFill>
              </a:rPr>
              <a:t>     </a:t>
            </a:r>
            <a:r>
              <a:rPr lang="en-US" sz="2400" dirty="0">
                <a:solidFill>
                  <a:srgbClr val="002060"/>
                </a:solidFill>
              </a:rPr>
              <a:t>Hoff</a:t>
            </a:r>
          </a:p>
          <a:p>
            <a:r>
              <a:rPr lang="en-US" sz="2400" dirty="0">
                <a:solidFill>
                  <a:srgbClr val="002060"/>
                </a:solidFill>
              </a:rPr>
              <a:t>     Ga </a:t>
            </a:r>
            <a:r>
              <a:rPr lang="en-US" sz="2400" dirty="0" err="1">
                <a:solidFill>
                  <a:srgbClr val="002060"/>
                </a:solidFill>
              </a:rPr>
              <a:t>i</a:t>
            </a:r>
            <a:r>
              <a:rPr lang="en-US" sz="2400" dirty="0">
                <a:solidFill>
                  <a:srgbClr val="002060"/>
                </a:solidFill>
              </a:rPr>
              <a:t>…?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Eisiau</a:t>
            </a:r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</a:rPr>
              <a:t>     </a:t>
            </a:r>
            <a:r>
              <a:rPr lang="en-US" sz="2400" i="1" dirty="0">
                <a:solidFill>
                  <a:srgbClr val="002060"/>
                </a:solidFill>
              </a:rPr>
              <a:t>to want</a:t>
            </a:r>
          </a:p>
          <a:p>
            <a:endParaRPr lang="en-US" sz="2400" b="1" i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Adnoddau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defnyddiol</a:t>
            </a:r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i="1" dirty="0">
                <a:solidFill>
                  <a:srgbClr val="002060"/>
                </a:solidFill>
              </a:rPr>
              <a:t>     Useful resources</a:t>
            </a:r>
            <a:endParaRPr lang="en-US" sz="2000" i="1" dirty="0">
              <a:solidFill>
                <a:srgbClr val="002060"/>
              </a:solidFill>
            </a:endParaRP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i="1" dirty="0">
              <a:solidFill>
                <a:srgbClr val="002060"/>
              </a:solidFill>
            </a:endParaRPr>
          </a:p>
          <a:p>
            <a:endParaRPr lang="en-US" sz="2000" i="1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2C0F68-1302-2A4C-B678-F5577F83AE5C}"/>
              </a:ext>
            </a:extLst>
          </p:cNvPr>
          <p:cNvSpPr txBox="1"/>
          <p:nvPr/>
        </p:nvSpPr>
        <p:spPr>
          <a:xfrm>
            <a:off x="393917" y="353109"/>
            <a:ext cx="5218213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Nod y </a:t>
            </a:r>
            <a:r>
              <a:rPr lang="en-US" sz="3600" b="1" dirty="0" err="1">
                <a:solidFill>
                  <a:srgbClr val="002060"/>
                </a:solidFill>
              </a:rPr>
              <a:t>wers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The aim of today’s lesson is…</a:t>
            </a:r>
          </a:p>
        </p:txBody>
      </p:sp>
    </p:spTree>
    <p:extLst>
      <p:ext uri="{BB962C8B-B14F-4D97-AF65-F5344CB8AC3E}">
        <p14:creationId xmlns:p14="http://schemas.microsoft.com/office/powerpoint/2010/main" val="750254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98000">
              <a:srgbClr val="00B0F0">
                <a:alpha val="49844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5044619" y="5257800"/>
            <a:ext cx="21027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Adolygu</a:t>
            </a:r>
            <a:endParaRPr lang="en-US" sz="44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3874745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F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2CFE2E3-1ADE-3A49-B21C-22D31031194F}"/>
              </a:ext>
            </a:extLst>
          </p:cNvPr>
          <p:cNvGraphicFramePr>
            <a:graphicFrameLocks noGrp="1"/>
          </p:cNvGraphicFramePr>
          <p:nvPr/>
        </p:nvGraphicFramePr>
        <p:xfrm>
          <a:off x="137650" y="499110"/>
          <a:ext cx="5859289" cy="4476436"/>
        </p:xfrm>
        <a:graphic>
          <a:graphicData uri="http://schemas.openxmlformats.org/drawingml/2006/table">
            <a:tbl>
              <a:tblPr firstRow="1" firstCol="1" bandRow="1"/>
              <a:tblGrid>
                <a:gridCol w="2919552">
                  <a:extLst>
                    <a:ext uri="{9D8B030D-6E8A-4147-A177-3AD203B41FA5}">
                      <a16:colId xmlns:a16="http://schemas.microsoft.com/office/drawing/2014/main" val="2754207372"/>
                    </a:ext>
                  </a:extLst>
                </a:gridCol>
                <a:gridCol w="2939737">
                  <a:extLst>
                    <a:ext uri="{9D8B030D-6E8A-4147-A177-3AD203B41FA5}">
                      <a16:colId xmlns:a16="http://schemas.microsoft.com/office/drawing/2014/main" val="237964784"/>
                    </a:ext>
                  </a:extLst>
                </a:gridCol>
              </a:tblGrid>
              <a:tr h="465134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Hoff</a:t>
                      </a:r>
                      <a:endParaRPr lang="en-GB" sz="2000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i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en-GB" sz="1600" b="0" i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2000" b="0" i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Favourite</a:t>
                      </a:r>
                    </a:p>
                    <a:p>
                      <a:endParaRPr lang="en-GB" sz="800" i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1921"/>
                  </a:ext>
                </a:extLst>
              </a:tr>
              <a:tr h="3927796">
                <a:tc>
                  <a:txBody>
                    <a:bodyPr/>
                    <a:lstStyle/>
                    <a:p>
                      <a:endParaRPr lang="en-GB" sz="8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Beth ydy’ch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wyd chi?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Beth ydy dy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wyd di?</a:t>
                      </a:r>
                    </a:p>
                    <a:p>
                      <a:endParaRPr lang="cy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Beth ydy’ch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dd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iod chi?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Beth ydy dy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dd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iod di?</a:t>
                      </a:r>
                    </a:p>
                    <a:p>
                      <a:endParaRPr lang="cy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Beth ydy’ch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aglen chi?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Beth ydy dy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aglen di?</a:t>
                      </a:r>
                    </a:p>
                    <a:p>
                      <a:endParaRPr lang="cy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028700" indent="-1028700"/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Beth ydy’ch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iw chi?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Beth ydy dy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ân di?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034415"/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yfr di?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034415"/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ffilm di?</a:t>
                      </a:r>
                    </a:p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your favourite food?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your favourite drink?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your favourite 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programme?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your favourite colour?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    song?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    book?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    film?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402837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66D546D-7C4C-0746-B11B-C1B49F1A0F27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489113"/>
          <a:ext cx="5958350" cy="4486433"/>
        </p:xfrm>
        <a:graphic>
          <a:graphicData uri="http://schemas.openxmlformats.org/drawingml/2006/table">
            <a:tbl>
              <a:tblPr firstRow="1" firstCol="1" bandRow="1"/>
              <a:tblGrid>
                <a:gridCol w="3147061">
                  <a:extLst>
                    <a:ext uri="{9D8B030D-6E8A-4147-A177-3AD203B41FA5}">
                      <a16:colId xmlns:a16="http://schemas.microsoft.com/office/drawing/2014/main" val="2754207372"/>
                    </a:ext>
                  </a:extLst>
                </a:gridCol>
                <a:gridCol w="2811289">
                  <a:extLst>
                    <a:ext uri="{9D8B030D-6E8A-4147-A177-3AD203B41FA5}">
                      <a16:colId xmlns:a16="http://schemas.microsoft.com/office/drawing/2014/main" val="237964784"/>
                    </a:ext>
                  </a:extLst>
                </a:gridCol>
              </a:tblGrid>
              <a:tr h="538643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1" kern="1200" dirty="0" err="1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Ateb</a:t>
                      </a:r>
                      <a:endParaRPr lang="en-GB" sz="2000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i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en-GB" sz="2000" b="0" i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Answer</a:t>
                      </a:r>
                      <a:endParaRPr lang="en-GB" sz="800" i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1921"/>
                  </a:ext>
                </a:extLst>
              </a:tr>
              <a:tr h="3937793">
                <a:tc>
                  <a:txBody>
                    <a:bodyPr/>
                    <a:lstStyle/>
                    <a:p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y-GB" sz="18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... ydy fy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wyd i.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Fy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wyd i ydy...</a:t>
                      </a:r>
                      <a:r>
                        <a:rPr lang="cy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</a:p>
                    <a:p>
                      <a:endParaRPr lang="cy-GB" sz="1800" b="1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... ydy fy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dd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iod i.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Fy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dd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iod i ydy...</a:t>
                      </a:r>
                    </a:p>
                    <a:p>
                      <a:endParaRPr lang="cy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... 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ydy fy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aglen i.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Fy hoff </a:t>
                      </a:r>
                      <a:r>
                        <a:rPr lang="cy-GB" sz="18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aglen i ydy...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cy-GB" sz="1800" b="1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...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ydy fy hoff ... i.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Fy hoff ... i ydy </a:t>
                      </a:r>
                      <a:r>
                        <a:rPr lang="cy-GB" sz="1800" b="1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...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endParaRPr lang="cy-GB" sz="1800" b="1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My favourite food is…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My favourite drink is…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My favourite programme 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is…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… is my favourite …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40283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21B5676-A903-2C4D-AF9F-4E97181405E0}"/>
              </a:ext>
            </a:extLst>
          </p:cNvPr>
          <p:cNvSpPr txBox="1"/>
          <p:nvPr/>
        </p:nvSpPr>
        <p:spPr>
          <a:xfrm>
            <a:off x="3703320" y="5377994"/>
            <a:ext cx="47853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Mae </a:t>
            </a:r>
            <a:r>
              <a:rPr lang="en-US" sz="2400" b="1" dirty="0" err="1">
                <a:solidFill>
                  <a:srgbClr val="002060"/>
                </a:solidFill>
              </a:rPr>
              <a:t>treiglad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meddal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ôl</a:t>
            </a:r>
            <a:r>
              <a:rPr lang="en-US" sz="2400" b="1" dirty="0">
                <a:solidFill>
                  <a:srgbClr val="002060"/>
                </a:solidFill>
              </a:rPr>
              <a:t> ‘</a:t>
            </a:r>
            <a:r>
              <a:rPr lang="en-US" sz="2400" b="1" dirty="0" err="1">
                <a:solidFill>
                  <a:srgbClr val="002060"/>
                </a:solidFill>
              </a:rPr>
              <a:t>hoff</a:t>
            </a:r>
            <a:r>
              <a:rPr lang="en-US" sz="2400" b="1" dirty="0">
                <a:solidFill>
                  <a:srgbClr val="002060"/>
                </a:solidFill>
              </a:rPr>
              <a:t>’.</a:t>
            </a:r>
          </a:p>
          <a:p>
            <a:pPr algn="ctr"/>
            <a:endParaRPr lang="en-US" dirty="0">
              <a:solidFill>
                <a:srgbClr val="002060"/>
              </a:solidFill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There is a soft mutation after ‘</a:t>
            </a:r>
            <a:r>
              <a:rPr lang="en-US" sz="2400" i="1" dirty="0" err="1">
                <a:solidFill>
                  <a:srgbClr val="002060"/>
                </a:solidFill>
              </a:rPr>
              <a:t>hoff</a:t>
            </a:r>
            <a:r>
              <a:rPr lang="en-US" sz="2400" i="1" dirty="0">
                <a:solidFill>
                  <a:srgbClr val="002060"/>
                </a:solidFill>
              </a:rPr>
              <a:t>’.</a:t>
            </a:r>
          </a:p>
        </p:txBody>
      </p:sp>
    </p:spTree>
    <p:extLst>
      <p:ext uri="{BB962C8B-B14F-4D97-AF65-F5344CB8AC3E}">
        <p14:creationId xmlns:p14="http://schemas.microsoft.com/office/powerpoint/2010/main" val="274834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F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2CFE2E3-1ADE-3A49-B21C-22D3103119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635457"/>
              </p:ext>
            </p:extLst>
          </p:nvPr>
        </p:nvGraphicFramePr>
        <p:xfrm>
          <a:off x="137650" y="499110"/>
          <a:ext cx="5859289" cy="4754880"/>
        </p:xfrm>
        <a:graphic>
          <a:graphicData uri="http://schemas.openxmlformats.org/drawingml/2006/table">
            <a:tbl>
              <a:tblPr firstRow="1" firstCol="1" bandRow="1"/>
              <a:tblGrid>
                <a:gridCol w="2919552">
                  <a:extLst>
                    <a:ext uri="{9D8B030D-6E8A-4147-A177-3AD203B41FA5}">
                      <a16:colId xmlns:a16="http://schemas.microsoft.com/office/drawing/2014/main" val="2754207372"/>
                    </a:ext>
                  </a:extLst>
                </a:gridCol>
                <a:gridCol w="2939737">
                  <a:extLst>
                    <a:ext uri="{9D8B030D-6E8A-4147-A177-3AD203B41FA5}">
                      <a16:colId xmlns:a16="http://schemas.microsoft.com/office/drawing/2014/main" val="237964784"/>
                    </a:ext>
                  </a:extLst>
                </a:gridCol>
              </a:tblGrid>
              <a:tr h="514664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Ga </a:t>
                      </a:r>
                      <a:r>
                        <a:rPr lang="en-GB" sz="2000" b="1" kern="1200" dirty="0" err="1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2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…?</a:t>
                      </a:r>
                      <a:endParaRPr lang="en-GB" sz="2000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i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en-GB" sz="1600" b="0" i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2000" b="0" i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May I…?</a:t>
                      </a:r>
                    </a:p>
                    <a:p>
                      <a:endParaRPr lang="en-GB" sz="800" i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1921"/>
                  </a:ext>
                </a:extLst>
              </a:tr>
              <a:tr h="3927796">
                <a:tc>
                  <a:txBody>
                    <a:bodyPr/>
                    <a:lstStyle/>
                    <a:p>
                      <a:endParaRPr lang="en-GB" sz="8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8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y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 i </a:t>
                      </a:r>
                      <a:r>
                        <a:rPr lang="cy-GB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lang="cy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ensil?</a:t>
                      </a:r>
                    </a:p>
                    <a:p>
                      <a:r>
                        <a:rPr lang="cy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Ga i </a:t>
                      </a:r>
                      <a:r>
                        <a:rPr lang="cy-GB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lang="cy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yfr?</a:t>
                      </a:r>
                    </a:p>
                    <a:p>
                      <a:r>
                        <a:rPr lang="cy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Ga i help?</a:t>
                      </a:r>
                    </a:p>
                    <a:p>
                      <a:endParaRPr lang="cy-GB" sz="18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y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Ga i </a:t>
                      </a:r>
                      <a:r>
                        <a:rPr lang="cy-GB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</a:t>
                      </a:r>
                      <a:r>
                        <a:rPr lang="cy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ynd i’r t</a:t>
                      </a:r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ŷ bach?</a:t>
                      </a:r>
                    </a:p>
                    <a:p>
                      <a:endParaRPr lang="cy-GB" sz="1800" b="1" i="0" u="none" strike="noStrike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Ga i </a:t>
                      </a:r>
                      <a:r>
                        <a:rPr lang="cy-GB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</a:t>
                      </a:r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eld eich gwaith chi?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Ga i </a:t>
                      </a:r>
                      <a:r>
                        <a:rPr lang="cy-GB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</a:t>
                      </a:r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eld dy waith di?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y-GB" sz="1800" b="1" i="0" u="none" strike="noStrike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Ga i </a:t>
                      </a:r>
                      <a:r>
                        <a:rPr lang="cy-GB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lywed eich ateb chi?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Ga i </a:t>
                      </a:r>
                      <a:r>
                        <a:rPr lang="cy-GB" sz="18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lywed dy ateb di?</a:t>
                      </a:r>
                    </a:p>
                    <a:p>
                      <a:endParaRPr lang="cy-GB" sz="1800" b="1" i="0" u="none" strike="noStrike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...os gwelwch yn dda</a:t>
                      </a:r>
                    </a:p>
                    <a:p>
                      <a:r>
                        <a:rPr lang="cy-GB" sz="18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...os gweli di’n dda</a:t>
                      </a:r>
                      <a:endParaRPr lang="cy-GB" sz="18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 I have a pencil?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May I have a book?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May I have help?</a:t>
                      </a:r>
                    </a:p>
                    <a:p>
                      <a:endParaRPr lang="en-GB" sz="1800" b="1" i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May I go to the toilet?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May I see your work?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May I hear your answer?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please (chi)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please (</a:t>
                      </a:r>
                      <a:r>
                        <a:rPr lang="en-GB" sz="1800" i="1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</a:t>
                      </a:r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402837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66D546D-7C4C-0746-B11B-C1B49F1A0F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919351"/>
              </p:ext>
            </p:extLst>
          </p:nvPr>
        </p:nvGraphicFramePr>
        <p:xfrm>
          <a:off x="6096000" y="489113"/>
          <a:ext cx="5958350" cy="2712720"/>
        </p:xfrm>
        <a:graphic>
          <a:graphicData uri="http://schemas.openxmlformats.org/drawingml/2006/table">
            <a:tbl>
              <a:tblPr firstRow="1" firstCol="1" bandRow="1"/>
              <a:tblGrid>
                <a:gridCol w="3147061">
                  <a:extLst>
                    <a:ext uri="{9D8B030D-6E8A-4147-A177-3AD203B41FA5}">
                      <a16:colId xmlns:a16="http://schemas.microsoft.com/office/drawing/2014/main" val="2754207372"/>
                    </a:ext>
                  </a:extLst>
                </a:gridCol>
                <a:gridCol w="2811289">
                  <a:extLst>
                    <a:ext uri="{9D8B030D-6E8A-4147-A177-3AD203B41FA5}">
                      <a16:colId xmlns:a16="http://schemas.microsoft.com/office/drawing/2014/main" val="237964784"/>
                    </a:ext>
                  </a:extLst>
                </a:gridCol>
              </a:tblGrid>
              <a:tr h="491658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1" kern="1200" dirty="0" err="1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Ateb</a:t>
                      </a:r>
                      <a:endParaRPr lang="en-GB" sz="2000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i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en-GB" sz="2000" b="0" i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Answer</a:t>
                      </a:r>
                      <a:endParaRPr lang="en-GB" sz="800" i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1921"/>
                  </a:ext>
                </a:extLst>
              </a:tr>
              <a:tr h="1853869">
                <a:tc>
                  <a:txBody>
                    <a:bodyPr/>
                    <a:lstStyle/>
                    <a:p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y-GB" sz="18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Cei</a:t>
                      </a:r>
                    </a:p>
                    <a:p>
                      <a:r>
                        <a:rPr lang="cy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Na chei</a:t>
                      </a:r>
                    </a:p>
                    <a:p>
                      <a:endParaRPr lang="cy-GB" sz="1800" b="1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endParaRPr lang="cy-GB" sz="1800" b="1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Cewch</a:t>
                      </a:r>
                    </a:p>
                    <a:p>
                      <a:r>
                        <a:rPr lang="cy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Na chwech</a:t>
                      </a:r>
                    </a:p>
                    <a:p>
                      <a:endParaRPr lang="cy-GB" sz="1800" b="1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Yes you may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 you may not     </a:t>
                      </a:r>
                      <a:r>
                        <a:rPr lang="en-GB" sz="14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(singular)</a:t>
                      </a: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i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Yes you may</a:t>
                      </a:r>
                    </a:p>
                    <a:p>
                      <a:r>
                        <a:rPr lang="en-GB" sz="18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 you may not     </a:t>
                      </a:r>
                      <a:r>
                        <a:rPr lang="en-GB" sz="1400" i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(plural)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40283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21B5676-A903-2C4D-AF9F-4E97181405E0}"/>
              </a:ext>
            </a:extLst>
          </p:cNvPr>
          <p:cNvSpPr txBox="1"/>
          <p:nvPr/>
        </p:nvSpPr>
        <p:spPr>
          <a:xfrm>
            <a:off x="3535680" y="5549444"/>
            <a:ext cx="51206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Mae </a:t>
            </a:r>
            <a:r>
              <a:rPr lang="en-US" sz="2400" b="1" dirty="0" err="1">
                <a:solidFill>
                  <a:srgbClr val="002060"/>
                </a:solidFill>
              </a:rPr>
              <a:t>treiglad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meddal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ôl</a:t>
            </a:r>
            <a:r>
              <a:rPr lang="en-US" sz="2400" b="1" dirty="0">
                <a:solidFill>
                  <a:srgbClr val="002060"/>
                </a:solidFill>
              </a:rPr>
              <a:t> ‘Ga </a:t>
            </a:r>
            <a:r>
              <a:rPr lang="en-US" sz="2400" b="1" dirty="0" err="1">
                <a:solidFill>
                  <a:srgbClr val="002060"/>
                </a:solidFill>
              </a:rPr>
              <a:t>i</a:t>
            </a:r>
            <a:r>
              <a:rPr lang="en-US" sz="2400" b="1" dirty="0">
                <a:solidFill>
                  <a:srgbClr val="002060"/>
                </a:solidFill>
              </a:rPr>
              <a:t>…?’.</a:t>
            </a:r>
          </a:p>
          <a:p>
            <a:pPr algn="ctr"/>
            <a:endParaRPr lang="en-US" dirty="0">
              <a:solidFill>
                <a:srgbClr val="002060"/>
              </a:solidFill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There is a soft mutation after ‘Ga </a:t>
            </a:r>
            <a:r>
              <a:rPr lang="en-US" sz="2400" i="1" dirty="0" err="1">
                <a:solidFill>
                  <a:srgbClr val="002060"/>
                </a:solidFill>
              </a:rPr>
              <a:t>i</a:t>
            </a:r>
            <a:r>
              <a:rPr lang="en-US" sz="2400" i="1" dirty="0">
                <a:solidFill>
                  <a:srgbClr val="002060"/>
                </a:solidFill>
              </a:rPr>
              <a:t>…?’.</a:t>
            </a:r>
          </a:p>
        </p:txBody>
      </p:sp>
    </p:spTree>
    <p:extLst>
      <p:ext uri="{BB962C8B-B14F-4D97-AF65-F5344CB8AC3E}">
        <p14:creationId xmlns:p14="http://schemas.microsoft.com/office/powerpoint/2010/main" val="567582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98000">
              <a:srgbClr val="00B0F0">
                <a:alpha val="49844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9FADEF5-7EEC-A142-A981-127D12229D39}"/>
              </a:ext>
            </a:extLst>
          </p:cNvPr>
          <p:cNvSpPr txBox="1"/>
          <p:nvPr/>
        </p:nvSpPr>
        <p:spPr>
          <a:xfrm>
            <a:off x="304800" y="221787"/>
            <a:ext cx="4907280" cy="1323439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yma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Who is here today?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4" name="Picture 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B10F8DFF-A06F-0C4A-BB5F-3648C1BD1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025569"/>
            <a:ext cx="3335998" cy="483243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80B8CCA-8E68-D547-B0D0-B163A5EBD8C8}"/>
              </a:ext>
            </a:extLst>
          </p:cNvPr>
          <p:cNvSpPr txBox="1"/>
          <p:nvPr/>
        </p:nvSpPr>
        <p:spPr>
          <a:xfrm>
            <a:off x="3435143" y="4045026"/>
            <a:ext cx="379392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GB" sz="2400" b="1" i="1" dirty="0">
                <a:solidFill>
                  <a:srgbClr val="002060"/>
                </a:solidFill>
                <a:effectLst/>
              </a:rPr>
              <a:t>Greet the class.</a:t>
            </a:r>
          </a:p>
          <a:p>
            <a:pPr marL="342900" indent="-342900">
              <a:buAutoNum type="arabicPeriod"/>
            </a:pPr>
            <a:r>
              <a:rPr lang="en-GB" sz="2400" b="1" i="1" dirty="0">
                <a:solidFill>
                  <a:srgbClr val="002060"/>
                </a:solidFill>
              </a:rPr>
              <a:t>Take </a:t>
            </a:r>
            <a:r>
              <a:rPr lang="en-GB" sz="2400" b="1" i="1" dirty="0">
                <a:solidFill>
                  <a:srgbClr val="002060"/>
                </a:solidFill>
                <a:effectLst/>
              </a:rPr>
              <a:t>the register. </a:t>
            </a:r>
            <a:endParaRPr lang="en-GB" sz="2400" b="1" i="1" dirty="0">
              <a:solidFill>
                <a:srgbClr val="002060"/>
              </a:solidFill>
            </a:endParaRPr>
          </a:p>
          <a:p>
            <a:pPr marL="342900" indent="-342900">
              <a:buAutoNum type="arabicPeriod"/>
            </a:pPr>
            <a:r>
              <a:rPr lang="en-GB" sz="2400" b="1" i="1" dirty="0">
                <a:solidFill>
                  <a:srgbClr val="002060"/>
                </a:solidFill>
                <a:effectLst/>
              </a:rPr>
              <a:t>How are you</a:t>
            </a:r>
            <a:r>
              <a:rPr lang="en-GB" sz="2400" b="1" i="1" dirty="0">
                <a:solidFill>
                  <a:srgbClr val="002060"/>
                </a:solidFill>
              </a:rPr>
              <a:t>?</a:t>
            </a:r>
          </a:p>
          <a:p>
            <a:pPr marL="342900" indent="-342900">
              <a:buAutoNum type="arabicPeriod"/>
            </a:pPr>
            <a:r>
              <a:rPr lang="en-GB" sz="2400" b="1" i="1" dirty="0">
                <a:solidFill>
                  <a:srgbClr val="002060"/>
                </a:solidFill>
                <a:effectLst/>
              </a:rPr>
              <a:t>Where do you live?</a:t>
            </a:r>
          </a:p>
          <a:p>
            <a:pPr marL="342900" indent="-342900">
              <a:buAutoNum type="arabicPeriod"/>
            </a:pPr>
            <a:r>
              <a:rPr lang="en-GB" sz="2400" b="1" i="1" dirty="0">
                <a:solidFill>
                  <a:srgbClr val="002060"/>
                </a:solidFill>
              </a:rPr>
              <a:t>What do you like?</a:t>
            </a:r>
          </a:p>
          <a:p>
            <a:pPr marL="342900" indent="-342900">
              <a:buAutoNum type="arabicPeriod"/>
            </a:pPr>
            <a:r>
              <a:rPr lang="en-GB" sz="2400" b="1" i="1" dirty="0">
                <a:solidFill>
                  <a:srgbClr val="002060"/>
                </a:solidFill>
              </a:rPr>
              <a:t>What is your favourite…?</a:t>
            </a:r>
            <a:r>
              <a:rPr lang="en-GB" sz="2400" b="1" i="1" dirty="0">
                <a:solidFill>
                  <a:srgbClr val="002060"/>
                </a:solidFill>
                <a:effectLst/>
              </a:rPr>
              <a:t> </a:t>
            </a:r>
            <a:endParaRPr lang="en-GB" sz="2400" dirty="0">
              <a:solidFill>
                <a:srgbClr val="002060"/>
              </a:solidFill>
              <a:effectLst/>
            </a:endParaRPr>
          </a:p>
        </p:txBody>
      </p:sp>
      <p:graphicFrame>
        <p:nvGraphicFramePr>
          <p:cNvPr id="14" name="Table 3">
            <a:extLst>
              <a:ext uri="{FF2B5EF4-FFF2-40B4-BE49-F238E27FC236}">
                <a16:creationId xmlns:a16="http://schemas.microsoft.com/office/drawing/2014/main" id="{FCB18E26-8EB6-424E-90FB-8E11CE29ED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464742"/>
              </p:ext>
            </p:extLst>
          </p:nvPr>
        </p:nvGraphicFramePr>
        <p:xfrm>
          <a:off x="7782750" y="1050296"/>
          <a:ext cx="3793926" cy="2731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74187">
                  <a:extLst>
                    <a:ext uri="{9D8B030D-6E8A-4147-A177-3AD203B41FA5}">
                      <a16:colId xmlns:a16="http://schemas.microsoft.com/office/drawing/2014/main" val="3357283942"/>
                    </a:ext>
                  </a:extLst>
                </a:gridCol>
                <a:gridCol w="2619739">
                  <a:extLst>
                    <a:ext uri="{9D8B030D-6E8A-4147-A177-3AD203B41FA5}">
                      <a16:colId xmlns:a16="http://schemas.microsoft.com/office/drawing/2014/main" val="38297031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rgbClr val="002060"/>
                          </a:solidFill>
                        </a:rPr>
                        <a:t>Rhif</a:t>
                      </a:r>
                      <a:endParaRPr 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solidFill>
                            <a:srgbClr val="002060"/>
                          </a:solidFill>
                        </a:rPr>
                        <a:t>Pwy</a:t>
                      </a:r>
                      <a:r>
                        <a:rPr lang="en-US" sz="2400" dirty="0">
                          <a:solidFill>
                            <a:srgbClr val="002060"/>
                          </a:solidFill>
                        </a:rPr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2343369"/>
                  </a:ext>
                </a:extLst>
              </a:tr>
              <a:tr h="4204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highlight>
                            <a:srgbClr val="FFFF00"/>
                          </a:highlight>
                        </a:rPr>
                        <a:t>Jade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403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Jamie-Lee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0003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Kelly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2087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highlight>
                            <a:srgbClr val="FFFF00"/>
                          </a:highlight>
                        </a:rPr>
                        <a:t>Gemma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650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Megan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848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Jessica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452081"/>
                  </a:ext>
                </a:extLst>
              </a:tr>
            </a:tbl>
          </a:graphicData>
        </a:graphic>
      </p:graphicFrame>
      <p:graphicFrame>
        <p:nvGraphicFramePr>
          <p:cNvPr id="15" name="Table 3">
            <a:extLst>
              <a:ext uri="{FF2B5EF4-FFF2-40B4-BE49-F238E27FC236}">
                <a16:creationId xmlns:a16="http://schemas.microsoft.com/office/drawing/2014/main" id="{20DB89E7-A558-BD4A-8F0B-CECE234D6A6F}"/>
              </a:ext>
            </a:extLst>
          </p:cNvPr>
          <p:cNvGraphicFramePr>
            <a:graphicFrameLocks noGrp="1"/>
          </p:cNvGraphicFramePr>
          <p:nvPr/>
        </p:nvGraphicFramePr>
        <p:xfrm>
          <a:off x="7782750" y="3769512"/>
          <a:ext cx="3793926" cy="226618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66940">
                  <a:extLst>
                    <a:ext uri="{9D8B030D-6E8A-4147-A177-3AD203B41FA5}">
                      <a16:colId xmlns:a16="http://schemas.microsoft.com/office/drawing/2014/main" val="3357283942"/>
                    </a:ext>
                  </a:extLst>
                </a:gridCol>
                <a:gridCol w="2626986">
                  <a:extLst>
                    <a:ext uri="{9D8B030D-6E8A-4147-A177-3AD203B41FA5}">
                      <a16:colId xmlns:a16="http://schemas.microsoft.com/office/drawing/2014/main" val="3829703179"/>
                    </a:ext>
                  </a:extLst>
                </a:gridCol>
              </a:tblGrid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rgbClr val="002060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2060"/>
                          </a:solidFill>
                        </a:rPr>
                        <a:t>Molly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403964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Danielle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000339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Alice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208750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Sophie A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650019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Sophie D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848838"/>
                  </a:ext>
                </a:extLst>
              </a:tr>
              <a:tr h="37769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Katie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452081"/>
                  </a:ext>
                </a:extLst>
              </a:tr>
            </a:tbl>
          </a:graphicData>
        </a:graphic>
      </p:graphicFrame>
      <p:sp>
        <p:nvSpPr>
          <p:cNvPr id="18" name="Oval Callout 17">
            <a:extLst>
              <a:ext uri="{FF2B5EF4-FFF2-40B4-BE49-F238E27FC236}">
                <a16:creationId xmlns:a16="http://schemas.microsoft.com/office/drawing/2014/main" id="{6FB24696-FB98-6742-B5B9-D9243A5FB506}"/>
              </a:ext>
            </a:extLst>
          </p:cNvPr>
          <p:cNvSpPr/>
          <p:nvPr/>
        </p:nvSpPr>
        <p:spPr>
          <a:xfrm>
            <a:off x="3664107" y="1831631"/>
            <a:ext cx="3335998" cy="1420630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 … </a:t>
            </a:r>
            <a:r>
              <a:rPr lang="en-US" sz="2800" b="1" dirty="0" err="1">
                <a:solidFill>
                  <a:srgbClr val="002060"/>
                </a:solidFill>
              </a:rPr>
              <a:t>yma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80942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98000">
              <a:srgbClr val="00B0F0">
                <a:alpha val="49844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5320786" y="5257800"/>
            <a:ext cx="15504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eisiau</a:t>
            </a:r>
            <a:endParaRPr lang="en-US" sz="44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to want</a:t>
            </a:r>
          </a:p>
        </p:txBody>
      </p:sp>
    </p:spTree>
    <p:extLst>
      <p:ext uri="{BB962C8B-B14F-4D97-AF65-F5344CB8AC3E}">
        <p14:creationId xmlns:p14="http://schemas.microsoft.com/office/powerpoint/2010/main" val="780056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99000">
              <a:srgbClr val="FFF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0B215F85-9C47-A14C-96C9-10FAE52814F5}"/>
              </a:ext>
            </a:extLst>
          </p:cNvPr>
          <p:cNvSpPr txBox="1"/>
          <p:nvPr/>
        </p:nvSpPr>
        <p:spPr>
          <a:xfrm>
            <a:off x="304800" y="221787"/>
            <a:ext cx="1786890" cy="1323439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Eisiau</a:t>
            </a:r>
            <a:endParaRPr lang="en-US" sz="3600" b="1" dirty="0">
              <a:solidFill>
                <a:srgbClr val="002060"/>
              </a:solidFill>
            </a:endParaRP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To want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15" name="Picture 14" descr="A person in a blue shirt&#10;&#10;Description automatically generated with medium confidence">
            <a:extLst>
              <a:ext uri="{FF2B5EF4-FFF2-40B4-BE49-F238E27FC236}">
                <a16:creationId xmlns:a16="http://schemas.microsoft.com/office/drawing/2014/main" id="{A7006E09-B80C-944D-ABF8-7BDEAEF892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39" y="2229486"/>
            <a:ext cx="4308533" cy="4537710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DB47EB1-61BB-9947-9118-87CA6EDA26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703503"/>
              </p:ext>
            </p:extLst>
          </p:nvPr>
        </p:nvGraphicFramePr>
        <p:xfrm>
          <a:off x="3321133" y="221787"/>
          <a:ext cx="8658084" cy="3840480"/>
        </p:xfrm>
        <a:graphic>
          <a:graphicData uri="http://schemas.openxmlformats.org/drawingml/2006/table">
            <a:tbl>
              <a:tblPr firstRow="1" firstCol="1" bandRow="1"/>
              <a:tblGrid>
                <a:gridCol w="4164462">
                  <a:extLst>
                    <a:ext uri="{9D8B030D-6E8A-4147-A177-3AD203B41FA5}">
                      <a16:colId xmlns:a16="http://schemas.microsoft.com/office/drawing/2014/main" val="3739966731"/>
                    </a:ext>
                  </a:extLst>
                </a:gridCol>
                <a:gridCol w="4493622">
                  <a:extLst>
                    <a:ext uri="{9D8B030D-6E8A-4147-A177-3AD203B41FA5}">
                      <a16:colId xmlns:a16="http://schemas.microsoft.com/office/drawing/2014/main" val="9203582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Beth rydych chi eisiau wneud?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Beth rwyt ti eisiau wneud?</a:t>
                      </a:r>
                    </a:p>
                    <a:p>
                      <a:r>
                        <a:rPr lang="cy-GB" sz="180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What do you want to do?</a:t>
                      </a:r>
                      <a:endParaRPr lang="en-GB" sz="180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Rydw i eisiau...            chwarae pêl-droed.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gwylio’r teledu.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mynd am dro.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mynd i’r bwyty.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83789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Beth mae Tom eisiau i ginio?</a:t>
                      </a:r>
                    </a:p>
                    <a:p>
                      <a:r>
                        <a:rPr lang="cy-GB" sz="1800" b="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What does Tom want for lunch?</a:t>
                      </a:r>
                    </a:p>
                    <a:p>
                      <a:endParaRPr lang="en-GB" sz="1800" b="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Beth mae e eisiau amser snac?</a:t>
                      </a:r>
                    </a:p>
                    <a:p>
                      <a:r>
                        <a:rPr lang="cy-GB" sz="180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What does he want snack time?</a:t>
                      </a:r>
                    </a:p>
                    <a:p>
                      <a:endParaRPr lang="cy-GB" sz="180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en-GB" sz="20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Beth </a:t>
                      </a:r>
                      <a:r>
                        <a:rPr lang="en-GB" sz="2000" b="1" i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mae</a:t>
                      </a:r>
                      <a:r>
                        <a:rPr lang="en-GB" sz="20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hi </a:t>
                      </a:r>
                      <a:r>
                        <a:rPr lang="en-GB" sz="2000" b="1" i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eisiau</a:t>
                      </a:r>
                      <a:r>
                        <a:rPr lang="en-GB" sz="20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2000" b="1" i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</a:t>
                      </a:r>
                      <a:r>
                        <a:rPr lang="en-GB" sz="20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2000" b="1" i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frecwast</a:t>
                      </a:r>
                      <a:r>
                        <a:rPr lang="en-GB" sz="20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</a:p>
                    <a:p>
                      <a:r>
                        <a:rPr lang="en-GB" sz="1800" b="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What does she want for breakfast?</a:t>
                      </a:r>
                      <a:endParaRPr lang="en-GB" sz="2300" b="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endParaRPr lang="en-GB" sz="1000" b="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0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Mae Tom eisiau...       brechdanau i ginio.</a:t>
                      </a:r>
                    </a:p>
                    <a:p>
                      <a:r>
                        <a:rPr lang="cy-GB" sz="20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pysgod a sglodion.</a:t>
                      </a:r>
                    </a:p>
                    <a:p>
                      <a:endParaRPr lang="cy-GB" sz="16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0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Mae e eisiau...             afal / banana / oren.</a:t>
                      </a:r>
                    </a:p>
                    <a:p>
                      <a:r>
                        <a:rPr lang="cy-GB" sz="20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llaeth / d</a:t>
                      </a:r>
                      <a:r>
                        <a:rPr lang="en-GB" sz="2000" b="0" i="0" u="none" strike="noStrike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ŵr</a:t>
                      </a:r>
                      <a:r>
                        <a:rPr lang="en-GB" sz="20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y-GB" sz="20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endParaRPr lang="cy-GB" sz="16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0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Mae hi eisiau...            tost i frecwast.</a:t>
                      </a:r>
                    </a:p>
                    <a:p>
                      <a:r>
                        <a:rPr lang="cy-GB" sz="20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uwd.</a:t>
                      </a:r>
                    </a:p>
                    <a:p>
                      <a:r>
                        <a:rPr lang="cy-GB" sz="20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ffa pob ar dost.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102236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EFF9C33-1E5A-7147-8081-77EEFC841212}"/>
              </a:ext>
            </a:extLst>
          </p:cNvPr>
          <p:cNvSpPr txBox="1"/>
          <p:nvPr/>
        </p:nvSpPr>
        <p:spPr>
          <a:xfrm>
            <a:off x="2406733" y="4676273"/>
            <a:ext cx="1828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</a:rPr>
              <a:t>Cofiwch</a:t>
            </a:r>
            <a:r>
              <a:rPr lang="en-US" b="1" dirty="0">
                <a:solidFill>
                  <a:srgbClr val="002060"/>
                </a:solidFill>
              </a:rPr>
              <a:t>: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Does dim </a:t>
            </a:r>
            <a:r>
              <a:rPr lang="en-US" b="1" dirty="0" err="1">
                <a:solidFill>
                  <a:srgbClr val="FF0000"/>
                </a:solidFill>
              </a:rPr>
              <a:t>yn</a:t>
            </a:r>
            <a:r>
              <a:rPr lang="en-US" b="1" dirty="0">
                <a:solidFill>
                  <a:srgbClr val="002060"/>
                </a:solidFill>
              </a:rPr>
              <a:t> neu </a:t>
            </a:r>
            <a:r>
              <a:rPr lang="en-US" b="1" dirty="0">
                <a:solidFill>
                  <a:srgbClr val="FF0000"/>
                </a:solidFill>
              </a:rPr>
              <a:t>‘n</a:t>
            </a:r>
            <a:r>
              <a:rPr lang="en-US" b="1" dirty="0">
                <a:solidFill>
                  <a:srgbClr val="002060"/>
                </a:solidFill>
              </a:rPr>
              <a:t> o </a:t>
            </a:r>
            <a:r>
              <a:rPr lang="en-US" b="1" dirty="0" err="1">
                <a:solidFill>
                  <a:srgbClr val="002060"/>
                </a:solidFill>
              </a:rPr>
              <a:t>flaen</a:t>
            </a:r>
            <a:r>
              <a:rPr lang="en-US" b="1" dirty="0">
                <a:solidFill>
                  <a:srgbClr val="002060"/>
                </a:solidFill>
              </a:rPr>
              <a:t> ‘</a:t>
            </a:r>
            <a:r>
              <a:rPr lang="en-US" b="1" dirty="0" err="1">
                <a:solidFill>
                  <a:srgbClr val="002060"/>
                </a:solidFill>
              </a:rPr>
              <a:t>eisiau</a:t>
            </a:r>
            <a:r>
              <a:rPr lang="en-US" b="1" dirty="0">
                <a:solidFill>
                  <a:srgbClr val="002060"/>
                </a:solidFill>
              </a:rPr>
              <a:t>’.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r>
              <a:rPr lang="en-US" i="1" dirty="0">
                <a:solidFill>
                  <a:srgbClr val="002060"/>
                </a:solidFill>
              </a:rPr>
              <a:t>There is no </a:t>
            </a:r>
            <a:r>
              <a:rPr lang="en-US" i="1" dirty="0" err="1">
                <a:solidFill>
                  <a:srgbClr val="FF0000"/>
                </a:solidFill>
              </a:rPr>
              <a:t>yn</a:t>
            </a:r>
            <a:r>
              <a:rPr lang="en-US" i="1" dirty="0">
                <a:solidFill>
                  <a:srgbClr val="002060"/>
                </a:solidFill>
              </a:rPr>
              <a:t> or </a:t>
            </a:r>
            <a:r>
              <a:rPr lang="en-US" i="1" dirty="0">
                <a:solidFill>
                  <a:srgbClr val="FF0000"/>
                </a:solidFill>
              </a:rPr>
              <a:t>‘n</a:t>
            </a:r>
            <a:r>
              <a:rPr lang="en-US" i="1" dirty="0">
                <a:solidFill>
                  <a:srgbClr val="002060"/>
                </a:solidFill>
              </a:rPr>
              <a:t> before ‘</a:t>
            </a:r>
            <a:r>
              <a:rPr lang="en-US" i="1" dirty="0" err="1">
                <a:solidFill>
                  <a:srgbClr val="002060"/>
                </a:solidFill>
              </a:rPr>
              <a:t>eisiau</a:t>
            </a:r>
            <a:r>
              <a:rPr lang="en-US" i="1" dirty="0">
                <a:solidFill>
                  <a:srgbClr val="002060"/>
                </a:solidFill>
              </a:rPr>
              <a:t>’.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9BE21F-E512-CC45-A70D-220E4552206A}"/>
              </a:ext>
            </a:extLst>
          </p:cNvPr>
          <p:cNvSpPr txBox="1"/>
          <p:nvPr/>
        </p:nvSpPr>
        <p:spPr>
          <a:xfrm>
            <a:off x="6096000" y="5091769"/>
            <a:ext cx="28086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Rydw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eisiau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coffi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b="1" dirty="0" err="1">
                <a:solidFill>
                  <a:srgbClr val="002060"/>
                </a:solidFill>
              </a:rPr>
              <a:t>Rydw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i’n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eisiau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coffi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70BD51F-7C26-EF49-95B3-31D6355CE109}"/>
              </a:ext>
            </a:extLst>
          </p:cNvPr>
          <p:cNvSpPr txBox="1"/>
          <p:nvPr/>
        </p:nvSpPr>
        <p:spPr>
          <a:xfrm>
            <a:off x="8802145" y="4934414"/>
            <a:ext cx="82581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>
                <a:effectLst/>
                <a:latin typeface="Apple Color Emoji" pitchFamily="2" charset="0"/>
              </a:rPr>
              <a:t>✅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E0FFEF1-5036-144F-B2E7-66DFB071CD5B}"/>
              </a:ext>
            </a:extLst>
          </p:cNvPr>
          <p:cNvSpPr txBox="1"/>
          <p:nvPr/>
        </p:nvSpPr>
        <p:spPr>
          <a:xfrm>
            <a:off x="8802146" y="5726016"/>
            <a:ext cx="82581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>
                <a:effectLst/>
                <a:latin typeface="Apple Color Emoji" pitchFamily="2" charset="0"/>
              </a:rPr>
              <a:t>❌</a:t>
            </a:r>
          </a:p>
        </p:txBody>
      </p:sp>
    </p:spTree>
    <p:extLst>
      <p:ext uri="{BB962C8B-B14F-4D97-AF65-F5344CB8AC3E}">
        <p14:creationId xmlns:p14="http://schemas.microsoft.com/office/powerpoint/2010/main" val="44550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9FF">
                <a:alpha val="49559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2DA553-CD92-F546-AC54-305952032F68}"/>
              </a:ext>
            </a:extLst>
          </p:cNvPr>
          <p:cNvSpPr txBox="1"/>
          <p:nvPr/>
        </p:nvSpPr>
        <p:spPr>
          <a:xfrm>
            <a:off x="304800" y="221787"/>
            <a:ext cx="4484370" cy="1323439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Dyddiau’r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wythnos</a:t>
            </a:r>
            <a:endParaRPr lang="en-US" sz="3600" b="1" dirty="0">
              <a:solidFill>
                <a:srgbClr val="002060"/>
              </a:solidFill>
            </a:endParaRP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Days of the week</a:t>
            </a:r>
            <a:endParaRPr lang="en-US" sz="2400" i="1" dirty="0">
              <a:solidFill>
                <a:srgbClr val="002060"/>
              </a:solidFill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5E974E18-AFFC-1446-858D-31B92AF1A3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625740"/>
              </p:ext>
            </p:extLst>
          </p:nvPr>
        </p:nvGraphicFramePr>
        <p:xfrm>
          <a:off x="1653540" y="1913890"/>
          <a:ext cx="888492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3250">
                  <a:extLst>
                    <a:ext uri="{9D8B030D-6E8A-4147-A177-3AD203B41FA5}">
                      <a16:colId xmlns:a16="http://schemas.microsoft.com/office/drawing/2014/main" val="884793954"/>
                    </a:ext>
                  </a:extLst>
                </a:gridCol>
                <a:gridCol w="2339680">
                  <a:extLst>
                    <a:ext uri="{9D8B030D-6E8A-4147-A177-3AD203B41FA5}">
                      <a16:colId xmlns:a16="http://schemas.microsoft.com/office/drawing/2014/main" val="3395889839"/>
                    </a:ext>
                  </a:extLst>
                </a:gridCol>
                <a:gridCol w="2846070">
                  <a:extLst>
                    <a:ext uri="{9D8B030D-6E8A-4147-A177-3AD203B41FA5}">
                      <a16:colId xmlns:a16="http://schemas.microsoft.com/office/drawing/2014/main" val="302375780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5955935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1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Llun</a:t>
                      </a:r>
                      <a:endParaRPr lang="en-US" b="1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bore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Llun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prynhawn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Llun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nos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L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un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132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1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Mawrth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bore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Mawrth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prynhawn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Mawrth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nos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F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awrth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638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1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Mercher</a:t>
                      </a:r>
                      <a:endParaRPr lang="en-US" b="1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bore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Mercher</a:t>
                      </a:r>
                      <a:endParaRPr lang="en-US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prynhawn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Mercher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nos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F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ercher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36754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1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Iau</a:t>
                      </a:r>
                      <a:endParaRPr lang="en-US" b="1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bore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Iau</a:t>
                      </a:r>
                      <a:endParaRPr lang="en-US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prynhawn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Iau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nos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Iau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501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1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Gwener</a:t>
                      </a:r>
                      <a:endParaRPr lang="en-US" b="1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bore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Gwener</a:t>
                      </a:r>
                      <a:endParaRPr lang="en-US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prynhawn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Gwener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nos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W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ener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2891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1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Sadwrn</a:t>
                      </a:r>
                      <a:endParaRPr lang="en-US" b="1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bore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Sadwrn</a:t>
                      </a:r>
                      <a:endParaRPr lang="en-US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prynhawn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Sadwrn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nos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Sadwrn</a:t>
                      </a:r>
                      <a:endParaRPr lang="en-US" b="0" dirty="0">
                        <a:ln>
                          <a:noFill/>
                        </a:ln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273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1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Sul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bore </a:t>
                      </a:r>
                      <a:r>
                        <a:rPr lang="en-US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Sul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prynhawn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Sul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nos</a:t>
                      </a:r>
                      <a:r>
                        <a:rPr lang="en-US" b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</a:rPr>
                        <a:t> Sul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862017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28935B8-1C76-3348-A9F1-CA97240650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887095"/>
              </p:ext>
            </p:extLst>
          </p:nvPr>
        </p:nvGraphicFramePr>
        <p:xfrm>
          <a:off x="485334" y="5124871"/>
          <a:ext cx="11221332" cy="1219200"/>
        </p:xfrm>
        <a:graphic>
          <a:graphicData uri="http://schemas.openxmlformats.org/drawingml/2006/table">
            <a:tbl>
              <a:tblPr firstRow="1" firstCol="1" bandRow="1"/>
              <a:tblGrid>
                <a:gridCol w="6344727">
                  <a:extLst>
                    <a:ext uri="{9D8B030D-6E8A-4147-A177-3AD203B41FA5}">
                      <a16:colId xmlns:a16="http://schemas.microsoft.com/office/drawing/2014/main" val="3739966731"/>
                    </a:ext>
                  </a:extLst>
                </a:gridCol>
                <a:gridCol w="4876605">
                  <a:extLst>
                    <a:ext uri="{9D8B030D-6E8A-4147-A177-3AD203B41FA5}">
                      <a16:colId xmlns:a16="http://schemas.microsoft.com/office/drawing/2014/main" val="9203582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Beth rydych chi eisiau wneud prynhawn dydd Gwener?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Beth rwyt ti eisiau wneud prynhawn dydd Gwener?</a:t>
                      </a:r>
                    </a:p>
                    <a:p>
                      <a:r>
                        <a:rPr lang="cy-GB" sz="180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What do you want to do Friday afternoon?</a:t>
                      </a:r>
                      <a:endParaRPr lang="en-GB" sz="180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Rydw i eisiau...               chwarae pêl-droed.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paentio.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adeiladu Lego.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gwylio ffilm.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8378910"/>
                  </a:ext>
                </a:extLst>
              </a:tr>
            </a:tbl>
          </a:graphicData>
        </a:graphic>
      </p:graphicFrame>
      <p:sp>
        <p:nvSpPr>
          <p:cNvPr id="7" name="Down Arrow 6">
            <a:extLst>
              <a:ext uri="{FF2B5EF4-FFF2-40B4-BE49-F238E27FC236}">
                <a16:creationId xmlns:a16="http://schemas.microsoft.com/office/drawing/2014/main" id="{EF3F7299-DDBD-F440-9141-37CC7BE0468F}"/>
              </a:ext>
            </a:extLst>
          </p:cNvPr>
          <p:cNvSpPr/>
          <p:nvPr/>
        </p:nvSpPr>
        <p:spPr>
          <a:xfrm>
            <a:off x="9532620" y="980258"/>
            <a:ext cx="411480" cy="7493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85D864-214F-C643-AE03-22728BCA440B}"/>
              </a:ext>
            </a:extLst>
          </p:cNvPr>
          <p:cNvSpPr txBox="1"/>
          <p:nvPr/>
        </p:nvSpPr>
        <p:spPr>
          <a:xfrm>
            <a:off x="8663803" y="455710"/>
            <a:ext cx="2149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solidFill>
                  <a:srgbClr val="FF0000"/>
                </a:solidFill>
              </a:rPr>
              <a:t>treiglad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meddal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880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886E01A-E296-0940-8089-9D94FFFC0A05}"/>
              </a:ext>
            </a:extLst>
          </p:cNvPr>
          <p:cNvSpPr txBox="1">
            <a:spLocks/>
          </p:cNvSpPr>
          <p:nvPr/>
        </p:nvSpPr>
        <p:spPr>
          <a:xfrm>
            <a:off x="304800" y="986289"/>
            <a:ext cx="8220119" cy="5597817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cy-GB" sz="4000" b="1" dirty="0">
              <a:latin typeface="MV Boli"/>
              <a:cs typeface="Aldhabi"/>
            </a:endParaRPr>
          </a:p>
          <a:p>
            <a:pPr>
              <a:spcAft>
                <a:spcPts val="600"/>
              </a:spcAft>
            </a:pPr>
            <a:endParaRPr lang="en-US" sz="4000" b="1" dirty="0">
              <a:latin typeface="Ink Free" panose="03080402000500000000" pitchFamily="66" charset="0"/>
            </a:endParaRPr>
          </a:p>
          <a:p>
            <a:pPr>
              <a:spcAft>
                <a:spcPts val="600"/>
              </a:spcAft>
            </a:pPr>
            <a:endParaRPr lang="en-US" sz="4000" b="1" dirty="0">
              <a:latin typeface="Ink Free" panose="03080402000500000000" pitchFamily="66" charset="0"/>
            </a:endParaRPr>
          </a:p>
          <a:p>
            <a:pPr>
              <a:spcAft>
                <a:spcPts val="600"/>
              </a:spcAft>
            </a:pPr>
            <a:r>
              <a:rPr lang="en-US" sz="4000" dirty="0">
                <a:solidFill>
                  <a:srgbClr val="002060"/>
                </a:solidFill>
                <a:latin typeface="+mn-lt"/>
              </a:rPr>
              <a:t>Beth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mae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Siân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eisiau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i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fwyta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?</a:t>
            </a:r>
          </a:p>
          <a:p>
            <a:pPr>
              <a:spcAft>
                <a:spcPts val="600"/>
              </a:spcAft>
            </a:pPr>
            <a:r>
              <a:rPr lang="en-US" sz="4000" dirty="0">
                <a:solidFill>
                  <a:srgbClr val="002060"/>
                </a:solidFill>
                <a:latin typeface="+mn-lt"/>
              </a:rPr>
              <a:t>Beth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mae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Siân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eisiau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i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yfed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?</a:t>
            </a:r>
          </a:p>
          <a:p>
            <a:pPr>
              <a:spcAft>
                <a:spcPts val="600"/>
              </a:spcAft>
            </a:pPr>
            <a:endParaRPr lang="en-US" sz="4000" dirty="0">
              <a:solidFill>
                <a:srgbClr val="002060"/>
              </a:solidFill>
              <a:latin typeface="+mn-lt"/>
            </a:endParaRPr>
          </a:p>
          <a:p>
            <a:pPr>
              <a:spcAft>
                <a:spcPts val="600"/>
              </a:spcAft>
            </a:pPr>
            <a:r>
              <a:rPr lang="en-US" sz="4000" dirty="0">
                <a:solidFill>
                  <a:srgbClr val="002060"/>
                </a:solidFill>
                <a:latin typeface="+mn-lt"/>
              </a:rPr>
              <a:t>Beth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mae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Macs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eisiau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i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fwyta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?</a:t>
            </a:r>
          </a:p>
          <a:p>
            <a:pPr>
              <a:spcAft>
                <a:spcPts val="600"/>
              </a:spcAft>
            </a:pPr>
            <a:r>
              <a:rPr lang="en-US" sz="4000" dirty="0">
                <a:solidFill>
                  <a:srgbClr val="002060"/>
                </a:solidFill>
                <a:latin typeface="+mn-lt"/>
              </a:rPr>
              <a:t>Beth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mae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Macs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eisiau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i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+mn-lt"/>
              </a:rPr>
              <a:t>yfed</a:t>
            </a:r>
            <a:r>
              <a:rPr lang="en-US" sz="4000" dirty="0">
                <a:solidFill>
                  <a:srgbClr val="002060"/>
                </a:solidFill>
                <a:latin typeface="+mn-lt"/>
              </a:rPr>
              <a:t>?</a:t>
            </a:r>
          </a:p>
          <a:p>
            <a:pPr>
              <a:spcAft>
                <a:spcPts val="600"/>
              </a:spcAft>
            </a:pPr>
            <a:endParaRPr lang="en-US" sz="4000" b="1" dirty="0">
              <a:latin typeface="Ink Free" panose="03080402000500000000" pitchFamily="66" charset="0"/>
            </a:endParaRPr>
          </a:p>
          <a:p>
            <a:pPr>
              <a:spcAft>
                <a:spcPts val="600"/>
              </a:spcAft>
            </a:pPr>
            <a:endParaRPr lang="en-US" sz="4000" b="1" dirty="0">
              <a:latin typeface="Ink Free" panose="03080402000500000000" pitchFamily="66" charset="0"/>
            </a:endParaRPr>
          </a:p>
        </p:txBody>
      </p:sp>
      <p:pic>
        <p:nvPicPr>
          <p:cNvPr id="2" name="CMB Gwrando Eisiau U9 " descr="CMB Gwrando Eisiau U9 ">
            <a:hlinkClick r:id="" action="ppaction://media"/>
            <a:extLst>
              <a:ext uri="{FF2B5EF4-FFF2-40B4-BE49-F238E27FC236}">
                <a16:creationId xmlns:a16="http://schemas.microsoft.com/office/drawing/2014/main" id="{2C8E80D0-F8EC-AF43-A5DE-983A02A83F9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97633" y="835729"/>
            <a:ext cx="2923309" cy="259391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592289-438C-2247-8BDD-ADCF24CA13DC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7" t="80747"/>
          <a:stretch/>
        </p:blipFill>
        <p:spPr bwMode="auto">
          <a:xfrm>
            <a:off x="8345894" y="883506"/>
            <a:ext cx="2265217" cy="2189297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Speech Bubble: Rectangle with Corners Rounded 4">
            <a:extLst>
              <a:ext uri="{FF2B5EF4-FFF2-40B4-BE49-F238E27FC236}">
                <a16:creationId xmlns:a16="http://schemas.microsoft.com/office/drawing/2014/main" id="{C9FA2F70-534F-7E48-831F-F6424DD60A43}"/>
              </a:ext>
            </a:extLst>
          </p:cNvPr>
          <p:cNvSpPr/>
          <p:nvPr/>
        </p:nvSpPr>
        <p:spPr>
          <a:xfrm>
            <a:off x="7324037" y="4628897"/>
            <a:ext cx="4308930" cy="1225446"/>
          </a:xfrm>
          <a:prstGeom prst="wedgeRoundRectCallout">
            <a:avLst>
              <a:gd name="adj1" fmla="val 49236"/>
              <a:gd name="adj2" fmla="val -35404"/>
              <a:gd name="adj3" fmla="val 16667"/>
            </a:avLst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b="1" dirty="0">
                <a:solidFill>
                  <a:srgbClr val="002060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Gwrandewch ar y clip sain</a:t>
            </a:r>
            <a:r>
              <a:rPr lang="cy-GB" dirty="0">
                <a:solidFill>
                  <a:srgbClr val="002060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. </a:t>
            </a:r>
          </a:p>
          <a:p>
            <a:pPr algn="ctr"/>
            <a:r>
              <a:rPr lang="cy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Listen to the sound clip.</a:t>
            </a:r>
          </a:p>
          <a:p>
            <a:pPr algn="ctr"/>
            <a:endParaRPr lang="cy-GB" i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volini" panose="03000502040302020204" pitchFamily="66" charset="0"/>
            </a:endParaRPr>
          </a:p>
          <a:p>
            <a:pPr algn="ctr"/>
            <a:r>
              <a:rPr lang="cy-GB" b="1" dirty="0">
                <a:solidFill>
                  <a:srgbClr val="002060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Beth mae Siân a Macs eisiau?</a:t>
            </a:r>
            <a:endParaRPr lang="cy-GB" b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volini" panose="03000502040302020204" pitchFamily="66" charset="0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A655D1D8-3D5B-B546-A5CB-3E97D15231C9}"/>
              </a:ext>
            </a:extLst>
          </p:cNvPr>
          <p:cNvSpPr txBox="1">
            <a:spLocks/>
          </p:cNvSpPr>
          <p:nvPr/>
        </p:nvSpPr>
        <p:spPr>
          <a:xfrm>
            <a:off x="7640977" y="3429000"/>
            <a:ext cx="3636622" cy="920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3200" dirty="0" err="1">
                <a:solidFill>
                  <a:srgbClr val="FF0000"/>
                </a:solidFill>
                <a:ea typeface="+mj-ea"/>
                <a:cs typeface="MV Boli" panose="02000500030200090000" pitchFamily="2" charset="0"/>
              </a:rPr>
              <a:t>Cliciwch</a:t>
            </a:r>
            <a:r>
              <a:rPr lang="en-US" sz="3200" dirty="0">
                <a:solidFill>
                  <a:srgbClr val="FF0000"/>
                </a:solidFill>
                <a:ea typeface="+mj-ea"/>
                <a:cs typeface="MV Boli" panose="02000500030200090000" pitchFamily="2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a typeface="+mj-ea"/>
                <a:cs typeface="MV Boli" panose="02000500030200090000" pitchFamily="2" charset="0"/>
              </a:rPr>
              <a:t>yma</a:t>
            </a:r>
            <a:r>
              <a:rPr lang="en-US" sz="3200" dirty="0">
                <a:solidFill>
                  <a:srgbClr val="FF0000"/>
                </a:solidFill>
                <a:ea typeface="+mj-ea"/>
                <a:cs typeface="MV Boli" panose="02000500030200090000" pitchFamily="2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724F8F-4161-0444-BFD3-0423B3E1C595}"/>
              </a:ext>
            </a:extLst>
          </p:cNvPr>
          <p:cNvSpPr txBox="1"/>
          <p:nvPr/>
        </p:nvSpPr>
        <p:spPr>
          <a:xfrm>
            <a:off x="304800" y="221787"/>
            <a:ext cx="2923309" cy="1323439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Wrando</a:t>
            </a:r>
            <a:endParaRPr lang="en-US" sz="3600" b="1" dirty="0">
              <a:solidFill>
                <a:srgbClr val="002060"/>
              </a:solidFill>
            </a:endParaRP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Listening Task</a:t>
            </a:r>
            <a:endParaRPr lang="en-US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47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6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9000">
              <a:srgbClr val="00B0F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BAA95E-44DD-A548-A97F-E4DBCCEEA6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920754"/>
              </p:ext>
            </p:extLst>
          </p:nvPr>
        </p:nvGraphicFramePr>
        <p:xfrm>
          <a:off x="1672607" y="1149772"/>
          <a:ext cx="8846786" cy="5571068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1546702">
                  <a:extLst>
                    <a:ext uri="{9D8B030D-6E8A-4147-A177-3AD203B41FA5}">
                      <a16:colId xmlns:a16="http://schemas.microsoft.com/office/drawing/2014/main" val="3311833676"/>
                    </a:ext>
                  </a:extLst>
                </a:gridCol>
                <a:gridCol w="7300084">
                  <a:extLst>
                    <a:ext uri="{9D8B030D-6E8A-4147-A177-3AD203B41FA5}">
                      <a16:colId xmlns:a16="http://schemas.microsoft.com/office/drawing/2014/main" val="723581030"/>
                    </a:ext>
                  </a:extLst>
                </a:gridCol>
              </a:tblGrid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Dad: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</a:rPr>
                        <a:t>Beth wyt ti eisiau Siân?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1487454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Siân: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</a:rPr>
                        <a:t>Rydw i eisiau brechdanau caws a ham.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578771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Dad: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</a:rPr>
                        <a:t>Wyt ti eisiau rhywbeth i yfed?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653766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Siân: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</a:rPr>
                        <a:t>Ydw, plîs,  Rydw i eisiau sudd afal.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482109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Dad: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</a:rPr>
                        <a:t>Beth amdanat ti Macs?  Wyt ti eisiau sudd afal hefyd?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5006037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Macs: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</a:rPr>
                        <a:t>Nac ydw, rydw i eisiau ysgytlaeth mefus plîs.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0799143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Dad: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Ac i fwyta?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8327730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Macs: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Rydw i eisiau ffa pob ar dost.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7822307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Dad: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Iawn.  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1234297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 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 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8531918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Gweinydd: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Ydych chi eisiau archebu?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091728"/>
                  </a:ext>
                </a:extLst>
              </a:tr>
              <a:tr h="971792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Dad: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Ydyn, os gwelwch yn dda.  Mae hi eisiau brechdanau caws a ham a sudd afal.  Mae e eisiau ffa pob ar dost ac ysgytlaeth mefus, ac rydw i eisiau cwpanaid o goffi a bara brith.</a:t>
                      </a:r>
                      <a:endParaRPr lang="cy-GB" sz="3500" b="0" i="0" u="none" strike="noStrike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7833"/>
                  </a:ext>
                </a:extLst>
              </a:tr>
              <a:tr h="383273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Gweinydd: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1900" b="0" i="0" u="none" strike="noStrike" dirty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Cambria" panose="02040503050406030204" pitchFamily="18" charset="0"/>
                        </a:rPr>
                        <a:t>Diolch yn fawr.</a:t>
                      </a:r>
                      <a:endParaRPr lang="cy-GB" sz="35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2417" marR="132417" marT="18391" marB="0">
                    <a:lnL>
                      <a:noFill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165982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08FCC4D-13B7-6443-B72E-8F1A3D05A562}"/>
              </a:ext>
            </a:extLst>
          </p:cNvPr>
          <p:cNvSpPr txBox="1"/>
          <p:nvPr/>
        </p:nvSpPr>
        <p:spPr>
          <a:xfrm>
            <a:off x="304800" y="221787"/>
            <a:ext cx="2180684" cy="769441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Atebion</a:t>
            </a:r>
            <a:r>
              <a:rPr lang="en-US" sz="3600" b="1" dirty="0">
                <a:solidFill>
                  <a:srgbClr val="002060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535195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9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1C7343C-6C80-604B-B78B-561857DB2D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947905"/>
              </p:ext>
            </p:extLst>
          </p:nvPr>
        </p:nvGraphicFramePr>
        <p:xfrm>
          <a:off x="2655420" y="533400"/>
          <a:ext cx="8907779" cy="1524000"/>
        </p:xfrm>
        <a:graphic>
          <a:graphicData uri="http://schemas.openxmlformats.org/drawingml/2006/table">
            <a:tbl>
              <a:tblPr firstRow="1" firstCol="1" bandRow="1"/>
              <a:tblGrid>
                <a:gridCol w="4461300">
                  <a:extLst>
                    <a:ext uri="{9D8B030D-6E8A-4147-A177-3AD203B41FA5}">
                      <a16:colId xmlns:a16="http://schemas.microsoft.com/office/drawing/2014/main" val="3739966731"/>
                    </a:ext>
                  </a:extLst>
                </a:gridCol>
                <a:gridCol w="4446479">
                  <a:extLst>
                    <a:ext uri="{9D8B030D-6E8A-4147-A177-3AD203B41FA5}">
                      <a16:colId xmlns:a16="http://schemas.microsoft.com/office/drawing/2014/main" val="9203582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Pwy sy eisiau...                  cinio ysgol?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Who wants...?</a:t>
                      </a:r>
                      <a:r>
                        <a:rPr lang="en-GB" sz="1800" b="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</a:t>
                      </a:r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brechdanau?</a:t>
                      </a:r>
                    </a:p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 llaeth?</a:t>
                      </a:r>
                    </a:p>
                    <a:p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diod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</a:p>
                    <a:p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snac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Siân sy eisiau...                  cinio ysgol.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brechdanau.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llaeth.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diod.</a:t>
                      </a:r>
                    </a:p>
                    <a:p>
                      <a:r>
                        <a:rPr lang="cy-GB" sz="20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snac.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837891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E715CAE-D87A-514A-B642-F90510749C99}"/>
              </a:ext>
            </a:extLst>
          </p:cNvPr>
          <p:cNvSpPr txBox="1"/>
          <p:nvPr/>
        </p:nvSpPr>
        <p:spPr>
          <a:xfrm>
            <a:off x="304800" y="290367"/>
            <a:ext cx="1786890" cy="1323439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Who?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9BF4A419-8D08-AB47-9FC8-25D0B4797C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745" y="2357755"/>
            <a:ext cx="3691890" cy="45002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D47ACCD-0E1D-514E-B8CA-D19DCB756363}"/>
              </a:ext>
            </a:extLst>
          </p:cNvPr>
          <p:cNvSpPr txBox="1"/>
          <p:nvPr/>
        </p:nvSpPr>
        <p:spPr>
          <a:xfrm>
            <a:off x="3937635" y="2469723"/>
            <a:ext cx="5319085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</a:rPr>
              <a:t>Atebwch</a:t>
            </a:r>
            <a:r>
              <a:rPr lang="en-US" sz="2000" b="1" dirty="0">
                <a:solidFill>
                  <a:srgbClr val="002060"/>
                </a:solidFill>
              </a:rPr>
              <a:t> y </a:t>
            </a:r>
            <a:r>
              <a:rPr lang="en-US" sz="2000" b="1" dirty="0" err="1">
                <a:solidFill>
                  <a:srgbClr val="002060"/>
                </a:solidFill>
              </a:rPr>
              <a:t>cwestiynau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hyn</a:t>
            </a:r>
            <a:r>
              <a:rPr lang="en-US" sz="2000" b="1" dirty="0">
                <a:solidFill>
                  <a:srgbClr val="002060"/>
                </a:solidFill>
              </a:rPr>
              <a:t>: </a:t>
            </a:r>
            <a:r>
              <a:rPr lang="en-GB" sz="2000" dirty="0">
                <a:latin typeface="Apple Color Emoji" pitchFamily="2" charset="0"/>
              </a:rPr>
              <a:t>✏️</a:t>
            </a:r>
            <a:endParaRPr lang="en-US" sz="2000" b="1" dirty="0">
              <a:solidFill>
                <a:srgbClr val="002060"/>
              </a:solidFill>
            </a:endParaRPr>
          </a:p>
          <a:p>
            <a:pPr lvl="2"/>
            <a:endParaRPr lang="en-US" sz="2000" dirty="0">
              <a:solidFill>
                <a:srgbClr val="002060"/>
              </a:solidFill>
            </a:endParaRPr>
          </a:p>
          <a:p>
            <a:pPr marL="1257300" lvl="2" indent="-342900"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Pwy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eisiau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canu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yn</a:t>
            </a:r>
            <a:r>
              <a:rPr lang="en-US" sz="2000" dirty="0">
                <a:solidFill>
                  <a:srgbClr val="002060"/>
                </a:solidFill>
              </a:rPr>
              <a:t> y </a:t>
            </a:r>
            <a:r>
              <a:rPr lang="en-US" sz="2000" dirty="0" err="1">
                <a:solidFill>
                  <a:srgbClr val="002060"/>
                </a:solidFill>
              </a:rPr>
              <a:t>côr</a:t>
            </a:r>
            <a:r>
              <a:rPr lang="en-US" sz="2000" dirty="0">
                <a:solidFill>
                  <a:srgbClr val="002060"/>
                </a:solidFill>
              </a:rPr>
              <a:t>?</a:t>
            </a:r>
          </a:p>
          <a:p>
            <a:pPr marL="1257300" lvl="2" indent="-342900">
              <a:buAutoNum type="arabicPeriod"/>
            </a:pPr>
            <a:endParaRPr lang="en-US" sz="2000" dirty="0">
              <a:solidFill>
                <a:srgbClr val="002060"/>
              </a:solidFill>
            </a:endParaRPr>
          </a:p>
          <a:p>
            <a:pPr marL="1257300" lvl="2" indent="-342900"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Pwy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eisiau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byrger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ginio</a:t>
            </a:r>
            <a:r>
              <a:rPr lang="en-US" sz="2000" dirty="0">
                <a:solidFill>
                  <a:srgbClr val="002060"/>
                </a:solidFill>
              </a:rPr>
              <a:t>?</a:t>
            </a:r>
          </a:p>
          <a:p>
            <a:pPr marL="1257300" lvl="2" indent="-342900">
              <a:buAutoNum type="arabicPeriod"/>
            </a:pPr>
            <a:endParaRPr lang="en-US" sz="2000" dirty="0">
              <a:solidFill>
                <a:srgbClr val="002060"/>
              </a:solidFill>
            </a:endParaRPr>
          </a:p>
          <a:p>
            <a:pPr marL="1257300" lvl="2" indent="-342900"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Pwy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eisiau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defnyddio’r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cyfrifiadur</a:t>
            </a:r>
            <a:r>
              <a:rPr lang="en-US" sz="2000" dirty="0">
                <a:solidFill>
                  <a:srgbClr val="002060"/>
                </a:solidFill>
              </a:rPr>
              <a:t>?</a:t>
            </a:r>
          </a:p>
          <a:p>
            <a:pPr marL="1257300" lvl="2" indent="-342900">
              <a:buAutoNum type="arabicPeriod"/>
            </a:pPr>
            <a:endParaRPr lang="en-US" sz="2000" dirty="0">
              <a:solidFill>
                <a:srgbClr val="002060"/>
              </a:solidFill>
            </a:endParaRPr>
          </a:p>
          <a:p>
            <a:pPr marL="1257300" lvl="2" indent="-342900"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Pwy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eisiau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gweld</a:t>
            </a:r>
            <a:r>
              <a:rPr lang="en-US" sz="2000" dirty="0">
                <a:solidFill>
                  <a:srgbClr val="002060"/>
                </a:solidFill>
              </a:rPr>
              <a:t> y </a:t>
            </a:r>
            <a:r>
              <a:rPr lang="en-US" sz="2000" dirty="0" err="1">
                <a:solidFill>
                  <a:srgbClr val="002060"/>
                </a:solidFill>
              </a:rPr>
              <a:t>Pennaeth</a:t>
            </a:r>
            <a:r>
              <a:rPr lang="en-US" sz="2000" dirty="0">
                <a:solidFill>
                  <a:srgbClr val="002060"/>
                </a:solidFill>
              </a:rPr>
              <a:t>?</a:t>
            </a:r>
          </a:p>
          <a:p>
            <a:pPr marL="1257300" lvl="2" indent="-342900">
              <a:buAutoNum type="arabicPeriod"/>
            </a:pPr>
            <a:endParaRPr lang="en-US" sz="2000" dirty="0">
              <a:solidFill>
                <a:srgbClr val="002060"/>
              </a:solidFill>
            </a:endParaRPr>
          </a:p>
          <a:p>
            <a:pPr marL="1257300" lvl="2" indent="-342900"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Pwy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eisiau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mynd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allan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chwarae</a:t>
            </a:r>
            <a:r>
              <a:rPr lang="en-US" sz="2000" dirty="0">
                <a:solidFill>
                  <a:srgbClr val="002060"/>
                </a:solidFill>
              </a:rPr>
              <a:t>?</a:t>
            </a:r>
          </a:p>
          <a:p>
            <a:pPr marL="1257300" lvl="2" indent="-342900">
              <a:buAutoNum type="arabicPeriod"/>
            </a:pPr>
            <a:endParaRPr lang="en-US" sz="2000" dirty="0">
              <a:solidFill>
                <a:srgbClr val="002060"/>
              </a:solidFill>
            </a:endParaRPr>
          </a:p>
          <a:p>
            <a:pPr marL="1257300" lvl="2" indent="-342900">
              <a:buAutoNum type="arabicPeriod"/>
            </a:pPr>
            <a:r>
              <a:rPr lang="en-US" sz="2000" dirty="0" err="1">
                <a:solidFill>
                  <a:srgbClr val="002060"/>
                </a:solidFill>
              </a:rPr>
              <a:t>Pwy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eisiau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ateb</a:t>
            </a:r>
            <a:r>
              <a:rPr lang="en-US" sz="2000" dirty="0">
                <a:solidFill>
                  <a:srgbClr val="002060"/>
                </a:solidFill>
              </a:rPr>
              <a:t> y </a:t>
            </a:r>
            <a:r>
              <a:rPr lang="en-US" sz="2000" dirty="0" err="1">
                <a:solidFill>
                  <a:srgbClr val="002060"/>
                </a:solidFill>
              </a:rPr>
              <a:t>cwestiwn</a:t>
            </a:r>
            <a:r>
              <a:rPr lang="en-US" sz="2000" dirty="0">
                <a:solidFill>
                  <a:srgbClr val="00206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40586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3A24285-596B-8E47-BC00-79619C2AB6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668706"/>
              </p:ext>
            </p:extLst>
          </p:nvPr>
        </p:nvGraphicFramePr>
        <p:xfrm>
          <a:off x="408158" y="1260119"/>
          <a:ext cx="7695712" cy="5207501"/>
        </p:xfrm>
        <a:graphic>
          <a:graphicData uri="http://schemas.openxmlformats.org/drawingml/2006/table">
            <a:tbl>
              <a:tblPr firstRow="1" firstCol="1" bandRow="1"/>
              <a:tblGrid>
                <a:gridCol w="1889271">
                  <a:extLst>
                    <a:ext uri="{9D8B030D-6E8A-4147-A177-3AD203B41FA5}">
                      <a16:colId xmlns:a16="http://schemas.microsoft.com/office/drawing/2014/main" val="4125588698"/>
                    </a:ext>
                  </a:extLst>
                </a:gridCol>
                <a:gridCol w="5806441">
                  <a:extLst>
                    <a:ext uri="{9D8B030D-6E8A-4147-A177-3AD203B41FA5}">
                      <a16:colId xmlns:a16="http://schemas.microsoft.com/office/drawing/2014/main" val="1737487990"/>
                    </a:ext>
                  </a:extLst>
                </a:gridCol>
              </a:tblGrid>
              <a:tr h="888809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Cynorthwyydd: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Eisteddwch ar y mat, blant a gwrandewch. Nawrte, pwy sy eisiau cinio ysgol heddiw? Dwylo i fyny. Da iawn. Cyfrwch gyda fi.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5580689"/>
                  </a:ext>
                </a:extLst>
              </a:tr>
              <a:tr h="592539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Pawb: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Un, dau, tri, pedwar, pump, chwech, saith, wyth, naw, deg, un deg un.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4585577"/>
                  </a:ext>
                </a:extLst>
              </a:tr>
              <a:tr h="592539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Cynorthwyydd: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Da iawn. Un deg un. Nawr, pwy sy eisiau brechdanau heddiw? Dwylo i fyny. Cyfrwch eto.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38250"/>
                  </a:ext>
                </a:extLst>
              </a:tr>
              <a:tr h="592539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Pawb: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Un, dau, tri, pedwar, pump, chwech, saith, wyth, naw.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288557"/>
                  </a:ext>
                </a:extLst>
              </a:tr>
              <a:tr h="592539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Cynorthwyydd: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Da iawn. Mae naw eisiau brechdanau. Ydych chi’n cofio faint sy’n cael cinio ysgol?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0286063"/>
                  </a:ext>
                </a:extLst>
              </a:tr>
              <a:tr h="404851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Harri: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Ydw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, un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deg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un.</a:t>
                      </a:r>
                    </a:p>
                  </a:txBody>
                  <a:tcPr marL="68580" marR="6858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414428"/>
                  </a:ext>
                </a:extLst>
              </a:tr>
              <a:tr h="592539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Cynorthwyydd: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Da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iawn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Harri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.  Felly, faint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sy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yn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yr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ysgol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heddiw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?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Dwylo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i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fyny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.</a:t>
                      </a:r>
                    </a:p>
                  </a:txBody>
                  <a:tcPr marL="68580" marR="6858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1646725"/>
                  </a:ext>
                </a:extLst>
              </a:tr>
              <a:tr h="296270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Lili: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Mae un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deg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un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adio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naw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yn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gwneud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dau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ddeg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.</a:t>
                      </a:r>
                    </a:p>
                  </a:txBody>
                  <a:tcPr marL="68580" marR="6858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4237557"/>
                  </a:ext>
                </a:extLst>
              </a:tr>
              <a:tr h="535450">
                <a:tc>
                  <a:txBody>
                    <a:bodyPr/>
                    <a:lstStyle/>
                    <a:p>
                      <a:r>
                        <a:rPr lang="cy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Cynorthwyydd:</a:t>
                      </a:r>
                      <a:endParaRPr lang="en-GB" sz="2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Ardderchog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Lili! Da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iawn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 chi, </a:t>
                      </a:r>
                      <a:r>
                        <a:rPr lang="en-GB" sz="20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blant</a:t>
                      </a:r>
                      <a:r>
                        <a:rPr lang="en-GB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.</a:t>
                      </a:r>
                    </a:p>
                  </a:txBody>
                  <a:tcPr marL="68580" marR="68580" marT="0" marB="0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02820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74BF08E-F716-044F-84ED-50B88CA7A3A0}"/>
              </a:ext>
            </a:extLst>
          </p:cNvPr>
          <p:cNvSpPr txBox="1"/>
          <p:nvPr/>
        </p:nvSpPr>
        <p:spPr>
          <a:xfrm>
            <a:off x="408158" y="237212"/>
            <a:ext cx="4143060" cy="646331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Sgwrs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y </a:t>
            </a:r>
            <a:r>
              <a:rPr lang="en-US" sz="3600" b="1" dirty="0" err="1">
                <a:solidFill>
                  <a:srgbClr val="002060"/>
                </a:solidFill>
              </a:rPr>
              <a:t>dosbarth</a:t>
            </a:r>
            <a:endParaRPr lang="en-GB" sz="36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A person in a blue dress&#10;&#10;Description automatically generated with low confidence">
            <a:extLst>
              <a:ext uri="{FF2B5EF4-FFF2-40B4-BE49-F238E27FC236}">
                <a16:creationId xmlns:a16="http://schemas.microsoft.com/office/drawing/2014/main" id="{5D22C4CD-A85A-8D4A-AAEB-A40430B9AE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3890" y="1567433"/>
            <a:ext cx="3836670" cy="529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94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rgbClr val="00B9FF">
                <a:alpha val="49559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DE9F673-C02D-1E46-B95C-B51FC4720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944630"/>
              </p:ext>
            </p:extLst>
          </p:nvPr>
        </p:nvGraphicFramePr>
        <p:xfrm>
          <a:off x="1086173" y="1072968"/>
          <a:ext cx="10019653" cy="556414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5013313">
                  <a:extLst>
                    <a:ext uri="{9D8B030D-6E8A-4147-A177-3AD203B41FA5}">
                      <a16:colId xmlns:a16="http://schemas.microsoft.com/office/drawing/2014/main" val="363008663"/>
                    </a:ext>
                  </a:extLst>
                </a:gridCol>
                <a:gridCol w="5006340">
                  <a:extLst>
                    <a:ext uri="{9D8B030D-6E8A-4147-A177-3AD203B41FA5}">
                      <a16:colId xmlns:a16="http://schemas.microsoft.com/office/drawing/2014/main" val="2049322217"/>
                    </a:ext>
                  </a:extLst>
                </a:gridCol>
              </a:tblGrid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Wyt ti eisiau mynd i’r gêm?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We want to go to the party.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56516486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Mae hi eisiau mynd i’r tŷ bwyta newydd.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They don’t want to go to the park.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835961394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Dydw i ddim eisiau mynd allan heno.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I don’t want to go for a walk.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63034099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Rydyn ni eisiau mynd i’r parti.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We don’t want to go to school.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55557416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Ydy e eisiau mynd i’r gêm?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She wants to go to the new restaurant.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22724149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Dydyn nhw ddim eisiau mynd i’r parc.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Does he want to go to the game?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99793421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Dydyn ni ddim eisiau mynd i’r ysgol.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I don’t want to go out tonight.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03250754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Dydy hi ddim eisiau mynd i’r garej.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Do you want to go to the game?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12875359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Dydw i ddim eisiau mynd am dro.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She doesn’t want to go to the garage.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372707664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Wyt ti eisiau mynd i siopa yfory?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We want to go to the hospital.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28918334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Pwy sy eisiau mynd i weld ffilm?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Do you want to go shopping tomorrow?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185798744"/>
                  </a:ext>
                </a:extLst>
              </a:tr>
              <a:tr h="34233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Rydyn ni eisiau mynd i’r ysbyty.</a:t>
                      </a:r>
                      <a:endParaRPr lang="cy-GB" sz="20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y-GB" sz="2000" b="0" i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MV Boli" panose="02000500030200090000" pitchFamily="2" charset="0"/>
                        </a:rPr>
                        <a:t> Who wants to go to see a film?</a:t>
                      </a:r>
                      <a:endParaRPr lang="cy-GB" sz="2000" b="0" i="1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  <a:cs typeface="MV Boli" panose="02000500030200090000" pitchFamily="2" charset="0"/>
                      </a:endParaRPr>
                    </a:p>
                  </a:txBody>
                  <a:tcPr marL="46646" marR="46646" marT="64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80870069"/>
                  </a:ext>
                </a:extLst>
              </a:tr>
            </a:tbl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EC774672-DA01-DF47-868F-071D9597DD0F}"/>
              </a:ext>
            </a:extLst>
          </p:cNvPr>
          <p:cNvSpPr txBox="1">
            <a:spLocks/>
          </p:cNvSpPr>
          <p:nvPr/>
        </p:nvSpPr>
        <p:spPr>
          <a:xfrm>
            <a:off x="404507" y="304608"/>
            <a:ext cx="7653643" cy="64779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err="1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Cyfatebwch</a:t>
            </a:r>
            <a:r>
              <a:rPr lang="en-US" sz="3200" b="1" dirty="0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 </a:t>
            </a:r>
            <a:r>
              <a:rPr lang="en-US" sz="3200" i="1" dirty="0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(match) </a:t>
            </a:r>
            <a:r>
              <a:rPr lang="en-US" sz="3200" b="1" dirty="0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y </a:t>
            </a:r>
            <a:r>
              <a:rPr lang="en-US" sz="3200" b="1" dirty="0" err="1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Gymraeg</a:t>
            </a:r>
            <a:r>
              <a:rPr lang="en-US" sz="3200" b="1" dirty="0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a’r</a:t>
            </a:r>
            <a:r>
              <a:rPr lang="en-US" sz="3200" b="1" dirty="0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Saesneg</a:t>
            </a:r>
            <a:r>
              <a:rPr lang="en-US" sz="3200" b="1" dirty="0">
                <a:solidFill>
                  <a:srgbClr val="002060"/>
                </a:solidFill>
                <a:latin typeface="+mn-lt"/>
                <a:cs typeface="MV Boli" panose="02000500030200090000" pitchFamily="2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7958150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9FF">
                <a:alpha val="49559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936FB0-3690-794E-9652-64A5B6D112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03" t="20813" r="18234" b="11870"/>
          <a:stretch/>
        </p:blipFill>
        <p:spPr>
          <a:xfrm>
            <a:off x="1345580" y="225948"/>
            <a:ext cx="9500839" cy="6406103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294092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9FF">
                <a:alpha val="49559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C3F5B4-B881-6C41-A858-09B16F4462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923" t="23415" r="18648" b="7642"/>
          <a:stretch/>
        </p:blipFill>
        <p:spPr>
          <a:xfrm>
            <a:off x="1628077" y="334536"/>
            <a:ext cx="8959271" cy="6289288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0777162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98000">
              <a:srgbClr val="00B0F0">
                <a:alpha val="49844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4007438" y="5257800"/>
            <a:ext cx="43371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Adnoddau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defnyddiol</a:t>
            </a:r>
            <a:endParaRPr lang="en-US" sz="36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Useful resources</a:t>
            </a:r>
          </a:p>
        </p:txBody>
      </p:sp>
    </p:spTree>
    <p:extLst>
      <p:ext uri="{BB962C8B-B14F-4D97-AF65-F5344CB8AC3E}">
        <p14:creationId xmlns:p14="http://schemas.microsoft.com/office/powerpoint/2010/main" val="4160242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9000">
              <a:srgbClr val="00B0F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6">
            <a:extLst>
              <a:ext uri="{FF2B5EF4-FFF2-40B4-BE49-F238E27FC236}">
                <a16:creationId xmlns:a16="http://schemas.microsoft.com/office/drawing/2014/main" id="{CBA21181-3A30-574D-9D17-195BC55853AA}"/>
              </a:ext>
            </a:extLst>
          </p:cNvPr>
          <p:cNvSpPr txBox="1">
            <a:spLocks/>
          </p:cNvSpPr>
          <p:nvPr/>
        </p:nvSpPr>
        <p:spPr>
          <a:xfrm>
            <a:off x="305548" y="172905"/>
            <a:ext cx="12026153" cy="14405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Cyfresi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darllen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ac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adnoddau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defnyddiol</a:t>
            </a:r>
            <a:endParaRPr lang="en-US" sz="4500" b="1" cap="none" dirty="0">
              <a:solidFill>
                <a:srgbClr val="002060"/>
              </a:solidFill>
              <a:latin typeface="+mn-lt"/>
            </a:endParaRPr>
          </a:p>
          <a:p>
            <a:r>
              <a:rPr lang="en-US" sz="4500" i="1" cap="none" dirty="0">
                <a:solidFill>
                  <a:srgbClr val="002060"/>
                </a:solidFill>
                <a:latin typeface="+mn-lt"/>
              </a:rPr>
              <a:t>Reading series and useful resources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38936EF-EDE5-424E-A3AD-0B1FDDDF25A0}"/>
              </a:ext>
            </a:extLst>
          </p:cNvPr>
          <p:cNvSpPr/>
          <p:nvPr/>
        </p:nvSpPr>
        <p:spPr>
          <a:xfrm>
            <a:off x="305548" y="1586943"/>
            <a:ext cx="7250838" cy="5103800"/>
          </a:xfrm>
          <a:prstGeom prst="round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92CBFB-48B4-E74A-BFBD-9CB8AA13E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549" y="1805498"/>
            <a:ext cx="2666137" cy="210059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BAAC07-F89F-4D48-BF78-855A290EC5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853" y="4083843"/>
            <a:ext cx="6548228" cy="237442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A592AB-2ABA-DC46-AE79-45DDC77D62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3864" y="2016305"/>
            <a:ext cx="3495487" cy="1889786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1" name="Speech Bubble: Rectangle with Corners Rounded 4">
            <a:extLst>
              <a:ext uri="{FF2B5EF4-FFF2-40B4-BE49-F238E27FC236}">
                <a16:creationId xmlns:a16="http://schemas.microsoft.com/office/drawing/2014/main" id="{75E7A328-FD30-7346-B535-8F04BE115D87}"/>
              </a:ext>
            </a:extLst>
          </p:cNvPr>
          <p:cNvSpPr/>
          <p:nvPr/>
        </p:nvSpPr>
        <p:spPr>
          <a:xfrm>
            <a:off x="8022834" y="1791205"/>
            <a:ext cx="3842418" cy="2104147"/>
          </a:xfrm>
          <a:prstGeom prst="wedgeRoundRectCallout">
            <a:avLst>
              <a:gd name="adj1" fmla="val -51564"/>
              <a:gd name="adj2" fmla="val 66935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System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ffoneg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i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ddysgu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ynganu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,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sillafu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a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strwythuro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brawddegau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.</a:t>
            </a:r>
          </a:p>
          <a:p>
            <a:pPr algn="ctr"/>
            <a:endParaRPr lang="en-GB" i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volini" panose="03000502040302020204" pitchFamily="66" charset="0"/>
            </a:endParaRPr>
          </a:p>
          <a:p>
            <a:pPr algn="ctr"/>
            <a:r>
              <a:rPr lang="en-GB" i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 phonics system to teach Welsh pronunciation, spelling and how to structure sentences.</a:t>
            </a:r>
          </a:p>
        </p:txBody>
      </p:sp>
      <p:pic>
        <p:nvPicPr>
          <p:cNvPr id="13" name="Picture 12">
            <a:hlinkClick r:id="rId5"/>
            <a:extLst>
              <a:ext uri="{FF2B5EF4-FFF2-40B4-BE49-F238E27FC236}">
                <a16:creationId xmlns:a16="http://schemas.microsoft.com/office/drawing/2014/main" id="{6CE263B6-6011-7643-AC4F-9CB90ACBB5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0043" y="4736121"/>
            <a:ext cx="3048000" cy="1333500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4324B4-95AD-C049-A499-BD3EB0D46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6856" y="299829"/>
            <a:ext cx="1279576" cy="1008151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9027905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9000">
              <a:srgbClr val="00B0F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38936EF-EDE5-424E-A3AD-0B1FDDDF25A0}"/>
              </a:ext>
            </a:extLst>
          </p:cNvPr>
          <p:cNvSpPr/>
          <p:nvPr/>
        </p:nvSpPr>
        <p:spPr>
          <a:xfrm>
            <a:off x="268636" y="1381659"/>
            <a:ext cx="7250838" cy="5103800"/>
          </a:xfrm>
          <a:prstGeom prst="round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11" name="Speech Bubble: Rectangle with Corners Rounded 4">
            <a:extLst>
              <a:ext uri="{FF2B5EF4-FFF2-40B4-BE49-F238E27FC236}">
                <a16:creationId xmlns:a16="http://schemas.microsoft.com/office/drawing/2014/main" id="{75E7A328-FD30-7346-B535-8F04BE115D87}"/>
              </a:ext>
            </a:extLst>
          </p:cNvPr>
          <p:cNvSpPr/>
          <p:nvPr/>
        </p:nvSpPr>
        <p:spPr>
          <a:xfrm>
            <a:off x="8347919" y="1158897"/>
            <a:ext cx="3457972" cy="2104147"/>
          </a:xfrm>
          <a:prstGeom prst="wedgeRoundRectCallout">
            <a:avLst>
              <a:gd name="adj1" fmla="val -51564"/>
              <a:gd name="adj2" fmla="val 66935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Cyfresi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llyfrau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a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rhaglenni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ar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bedair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haen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.</a:t>
            </a:r>
          </a:p>
          <a:p>
            <a:pPr algn="ctr"/>
            <a:endParaRPr lang="en-GB" i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volini" panose="03000502040302020204" pitchFamily="66" charset="0"/>
            </a:endParaRPr>
          </a:p>
          <a:p>
            <a:pPr algn="ctr"/>
            <a:r>
              <a:rPr lang="en-GB" i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 reading book and television programme series – four different levels. Free resources online.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7C4E73-3C7A-B54C-8984-594AAC853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337" y="3530765"/>
            <a:ext cx="4953436" cy="285292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9D79496-6A17-9C46-9384-7E27C29A9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0678" y="153267"/>
            <a:ext cx="2090644" cy="105073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BECCBA5-A3DE-934C-BC85-2E70E0925C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142" y="1606524"/>
            <a:ext cx="2945305" cy="172071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C1AD336-2BF3-4F4B-BD19-A06C22A80B7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075" b="3419"/>
          <a:stretch/>
        </p:blipFill>
        <p:spPr>
          <a:xfrm>
            <a:off x="4261070" y="1606524"/>
            <a:ext cx="2642780" cy="1746587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4" name="Picture 23">
            <a:hlinkClick r:id="rId6"/>
            <a:extLst>
              <a:ext uri="{FF2B5EF4-FFF2-40B4-BE49-F238E27FC236}">
                <a16:creationId xmlns:a16="http://schemas.microsoft.com/office/drawing/2014/main" id="{7322F462-346B-EF48-8BDA-D60A4B9BE3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08008" y="4074595"/>
            <a:ext cx="1937794" cy="1937794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5445288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28ED0736-1E0B-E743-9FB8-067EE5BBA3D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0354" r="10354"/>
          <a:stretch>
            <a:fillRect/>
          </a:stretch>
        </p:blipFill>
        <p:spPr>
          <a:xfrm>
            <a:off x="796350" y="2211579"/>
            <a:ext cx="2144970" cy="3628180"/>
          </a:xfrm>
        </p:spPr>
      </p:pic>
      <p:sp>
        <p:nvSpPr>
          <p:cNvPr id="33" name="Title 6">
            <a:extLst>
              <a:ext uri="{FF2B5EF4-FFF2-40B4-BE49-F238E27FC236}">
                <a16:creationId xmlns:a16="http://schemas.microsoft.com/office/drawing/2014/main" id="{8192BD59-A968-6F41-90EA-20A03B31C001}"/>
              </a:ext>
            </a:extLst>
          </p:cNvPr>
          <p:cNvSpPr txBox="1">
            <a:spLocks/>
          </p:cNvSpPr>
          <p:nvPr/>
        </p:nvSpPr>
        <p:spPr>
          <a:xfrm>
            <a:off x="403860" y="154511"/>
            <a:ext cx="5895192" cy="14405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Apiau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Cyfnod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Sylfaen</a:t>
            </a:r>
          </a:p>
          <a:p>
            <a:r>
              <a:rPr lang="en-US" sz="4500" i="1" cap="none" dirty="0">
                <a:solidFill>
                  <a:srgbClr val="002060"/>
                </a:solidFill>
                <a:latin typeface="+mn-lt"/>
              </a:rPr>
              <a:t>Foundation Phase Apps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DEC3F249-CCF5-AE42-B2D7-8ED18DE0DE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9718" y="2714365"/>
            <a:ext cx="4060301" cy="2622607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DC430B5-DFF3-B74B-9624-F96BC0F12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9130" y="868680"/>
            <a:ext cx="4189009" cy="5617818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0551053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6">
            <a:extLst>
              <a:ext uri="{FF2B5EF4-FFF2-40B4-BE49-F238E27FC236}">
                <a16:creationId xmlns:a16="http://schemas.microsoft.com/office/drawing/2014/main" id="{8192BD59-A968-6F41-90EA-20A03B31C001}"/>
              </a:ext>
            </a:extLst>
          </p:cNvPr>
          <p:cNvSpPr txBox="1">
            <a:spLocks/>
          </p:cNvSpPr>
          <p:nvPr/>
        </p:nvSpPr>
        <p:spPr>
          <a:xfrm>
            <a:off x="357019" y="166006"/>
            <a:ext cx="6752442" cy="14405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Apiau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Cyfnod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Allweddol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2</a:t>
            </a:r>
          </a:p>
          <a:p>
            <a:r>
              <a:rPr lang="en-US" sz="4500" i="1" cap="none" dirty="0">
                <a:solidFill>
                  <a:srgbClr val="002060"/>
                </a:solidFill>
                <a:latin typeface="+mn-lt"/>
              </a:rPr>
              <a:t>Key Stage 2 Apps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4763A48B-BDAF-C741-9874-3447F3900D3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1386" r="11386"/>
          <a:stretch>
            <a:fillRect/>
          </a:stretch>
        </p:blipFill>
        <p:spPr/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6860E4C-615B-9242-B97A-64147C530E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903" r="1133"/>
          <a:stretch/>
        </p:blipFill>
        <p:spPr>
          <a:xfrm>
            <a:off x="7527032" y="832381"/>
            <a:ext cx="4479403" cy="5568677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9812825-42E7-C349-B30A-803F2D47D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7413" y="1844321"/>
            <a:ext cx="3927979" cy="1434024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37E1843-9F01-C247-B830-854B561032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7413" y="3753880"/>
            <a:ext cx="3906938" cy="2457030"/>
          </a:xfrm>
          <a:prstGeom prst="rect">
            <a:avLst/>
          </a:prstGeom>
          <a:ln>
            <a:solidFill>
              <a:srgbClr val="002060"/>
            </a:solidFill>
          </a:ln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EE53CB0-F421-6943-B5B5-605DAF9274F6}"/>
              </a:ext>
            </a:extLst>
          </p:cNvPr>
          <p:cNvCxnSpPr>
            <a:cxnSpLocks/>
          </p:cNvCxnSpPr>
          <p:nvPr/>
        </p:nvCxnSpPr>
        <p:spPr>
          <a:xfrm>
            <a:off x="5859973" y="3280339"/>
            <a:ext cx="0" cy="676750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7050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6">
            <a:extLst>
              <a:ext uri="{FF2B5EF4-FFF2-40B4-BE49-F238E27FC236}">
                <a16:creationId xmlns:a16="http://schemas.microsoft.com/office/drawing/2014/main" id="{8192BD59-A968-6F41-90EA-20A03B31C001}"/>
              </a:ext>
            </a:extLst>
          </p:cNvPr>
          <p:cNvSpPr txBox="1">
            <a:spLocks/>
          </p:cNvSpPr>
          <p:nvPr/>
        </p:nvSpPr>
        <p:spPr>
          <a:xfrm>
            <a:off x="94128" y="53660"/>
            <a:ext cx="12026153" cy="14405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Apiau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i’r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athro</a:t>
            </a:r>
            <a:endParaRPr lang="en-US" sz="4500" b="1" cap="none" dirty="0">
              <a:solidFill>
                <a:srgbClr val="002060"/>
              </a:solidFill>
              <a:latin typeface="+mn-lt"/>
            </a:endParaRPr>
          </a:p>
          <a:p>
            <a:r>
              <a:rPr lang="en-US" sz="4500" i="1" cap="none" dirty="0">
                <a:solidFill>
                  <a:srgbClr val="002060"/>
                </a:solidFill>
                <a:latin typeface="+mn-lt"/>
              </a:rPr>
              <a:t>Apps for the teacher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04EC89-F5CE-064F-9DAB-5FF50B5A6D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1260" y="773934"/>
            <a:ext cx="4300112" cy="5568727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1EEA89-061B-EE41-AF50-CCB4DA922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851" y="2010883"/>
            <a:ext cx="3899809" cy="3940580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51EAFE-642B-4D45-99F7-C0608016A3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431" y="2198156"/>
            <a:ext cx="2086379" cy="3566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827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98000">
              <a:srgbClr val="00B0F0">
                <a:alpha val="50311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5641230" y="1320730"/>
            <a:ext cx="5389989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</a:rPr>
              <a:t>Da iawn chi!</a:t>
            </a:r>
          </a:p>
          <a:p>
            <a:pPr algn="ctr"/>
            <a:r>
              <a:rPr lang="en-US" sz="8000" dirty="0">
                <a:solidFill>
                  <a:srgbClr val="002060"/>
                </a:solidFill>
              </a:rPr>
              <a:t>Hwyl </a:t>
            </a:r>
            <a:r>
              <a:rPr lang="en-US" sz="8000" dirty="0" err="1">
                <a:solidFill>
                  <a:srgbClr val="002060"/>
                </a:solidFill>
              </a:rPr>
              <a:t>fawr</a:t>
            </a:r>
            <a:r>
              <a:rPr lang="en-US" sz="8000" dirty="0">
                <a:solidFill>
                  <a:srgbClr val="002060"/>
                </a:solidFill>
              </a:rPr>
              <a:t>!</a:t>
            </a:r>
          </a:p>
          <a:p>
            <a:pPr algn="ctr"/>
            <a:endParaRPr lang="en-US" sz="3600" dirty="0">
              <a:solidFill>
                <a:srgbClr val="002060"/>
              </a:solidFill>
            </a:endParaRPr>
          </a:p>
          <a:p>
            <a:pPr algn="ctr"/>
            <a:r>
              <a:rPr lang="en-US" sz="3600" b="1" dirty="0">
                <a:solidFill>
                  <a:srgbClr val="FF0000"/>
                </a:solidFill>
              </a:rPr>
              <a:t>TL07</a:t>
            </a:r>
            <a:r>
              <a:rPr lang="en-US" sz="3600" dirty="0">
                <a:solidFill>
                  <a:srgbClr val="002060"/>
                </a:solidFill>
              </a:rPr>
              <a:t> – </a:t>
            </a:r>
            <a:r>
              <a:rPr lang="en-US" sz="3600" dirty="0" err="1">
                <a:solidFill>
                  <a:srgbClr val="002060"/>
                </a:solidFill>
              </a:rPr>
              <a:t>Wythnos</a:t>
            </a:r>
            <a:r>
              <a:rPr lang="en-US" sz="3600" dirty="0">
                <a:solidFill>
                  <a:srgbClr val="002060"/>
                </a:solidFill>
              </a:rPr>
              <a:t> </a:t>
            </a:r>
            <a:r>
              <a:rPr lang="en-US" sz="3600" dirty="0" err="1">
                <a:solidFill>
                  <a:srgbClr val="002060"/>
                </a:solidFill>
              </a:rPr>
              <a:t>nesa</a:t>
            </a:r>
            <a:endParaRPr lang="en-US" sz="3600" dirty="0">
              <a:solidFill>
                <a:srgbClr val="002060"/>
              </a:solidFill>
            </a:endParaRPr>
          </a:p>
          <a:p>
            <a:pPr algn="ctr"/>
            <a:r>
              <a:rPr lang="en-US" sz="3600" dirty="0">
                <a:solidFill>
                  <a:srgbClr val="002060"/>
                </a:solidFill>
              </a:rPr>
              <a:t>   </a:t>
            </a:r>
            <a:r>
              <a:rPr lang="en-US" sz="2800" i="1" dirty="0">
                <a:solidFill>
                  <a:srgbClr val="002060"/>
                </a:solidFill>
              </a:rPr>
              <a:t>Next week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889DC500-7449-9243-8094-6080E450F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3019"/>
            <a:ext cx="4114800" cy="92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1A5EE887-17CA-9349-90B1-894C86E30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1060"/>
            <a:ext cx="12192000" cy="9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person in a blue shirt&#10;&#10;Description automatically generated with medium confidence">
            <a:extLst>
              <a:ext uri="{FF2B5EF4-FFF2-40B4-BE49-F238E27FC236}">
                <a16:creationId xmlns:a16="http://schemas.microsoft.com/office/drawing/2014/main" id="{214C2D28-9709-A546-A8EB-C01D67F82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852" y="422656"/>
            <a:ext cx="4922012" cy="5114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447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1625</Words>
  <Application>Microsoft Macintosh PowerPoint</Application>
  <PresentationFormat>Widescreen</PresentationFormat>
  <Paragraphs>387</Paragraphs>
  <Slides>23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Apple Color Emoji</vt:lpstr>
      <vt:lpstr>Arial</vt:lpstr>
      <vt:lpstr>Calibri</vt:lpstr>
      <vt:lpstr>Calibri Light</vt:lpstr>
      <vt:lpstr>Comic Sans MS</vt:lpstr>
      <vt:lpstr>Courier</vt:lpstr>
      <vt:lpstr>Ink Free</vt:lpstr>
      <vt:lpstr>MV Boli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 Powell</dc:creator>
  <cp:lastModifiedBy>Mari Powell</cp:lastModifiedBy>
  <cp:revision>5</cp:revision>
  <dcterms:created xsi:type="dcterms:W3CDTF">2021-11-30T14:02:27Z</dcterms:created>
  <dcterms:modified xsi:type="dcterms:W3CDTF">2022-01-04T16:17:39Z</dcterms:modified>
</cp:coreProperties>
</file>