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337" r:id="rId6"/>
    <p:sldId id="476" r:id="rId7"/>
    <p:sldId id="477" r:id="rId8"/>
    <p:sldId id="478" r:id="rId9"/>
    <p:sldId id="464" r:id="rId10"/>
    <p:sldId id="481" r:id="rId11"/>
    <p:sldId id="479" r:id="rId12"/>
    <p:sldId id="480" r:id="rId13"/>
    <p:sldId id="451" r:id="rId14"/>
    <p:sldId id="466" r:id="rId15"/>
    <p:sldId id="482" r:id="rId16"/>
    <p:sldId id="467" r:id="rId17"/>
    <p:sldId id="468" r:id="rId18"/>
    <p:sldId id="469" r:id="rId19"/>
    <p:sldId id="413" r:id="rId20"/>
    <p:sldId id="430" r:id="rId21"/>
    <p:sldId id="411" r:id="rId22"/>
    <p:sldId id="427" r:id="rId23"/>
    <p:sldId id="471" r:id="rId24"/>
    <p:sldId id="431" r:id="rId25"/>
    <p:sldId id="429" r:id="rId26"/>
    <p:sldId id="432" r:id="rId27"/>
    <p:sldId id="472" r:id="rId28"/>
    <p:sldId id="433" r:id="rId29"/>
    <p:sldId id="368" r:id="rId30"/>
    <p:sldId id="441" r:id="rId31"/>
    <p:sldId id="483" r:id="rId32"/>
    <p:sldId id="444" r:id="rId33"/>
    <p:sldId id="414" r:id="rId34"/>
    <p:sldId id="438" r:id="rId35"/>
    <p:sldId id="440" r:id="rId36"/>
    <p:sldId id="439" r:id="rId37"/>
    <p:sldId id="38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91" autoAdjust="0"/>
    <p:restoredTop sz="94249" autoAdjust="0"/>
  </p:normalViewPr>
  <p:slideViewPr>
    <p:cSldViewPr>
      <p:cViewPr varScale="1">
        <p:scale>
          <a:sx n="109" d="100"/>
          <a:sy n="109" d="100"/>
        </p:scale>
        <p:origin x="636" y="108"/>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7/11/2025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11/07/2025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11/07/2025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cnrl3NSGfEY?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XmBSF-_RHko?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4.xml"/><Relationship Id="rId1" Type="http://schemas.openxmlformats.org/officeDocument/2006/relationships/video" Target="https://www.youtube.com/embed/30zeZ3Luyy4?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SI5lYaZaUlg?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TBQNMJNYQWs?feature=oembed" TargetMode="External"/><Relationship Id="rId4" Type="http://schemas.openxmlformats.org/officeDocument/2006/relationships/image" Target="../media/image11.jpeg"/></Relationships>
</file>

<file path=ppt/slides/_rels/slide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3392" y="908720"/>
            <a:ext cx="11521280"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9</a:t>
            </a:r>
            <a:br>
              <a:rPr lang="en-GB" b="1" dirty="0">
                <a:solidFill>
                  <a:schemeClr val="accent2">
                    <a:lumMod val="60000"/>
                    <a:lumOff val="40000"/>
                  </a:schemeClr>
                </a:solidFill>
              </a:rPr>
            </a:br>
            <a:br>
              <a:rPr lang="en-GB" b="1" dirty="0">
                <a:solidFill>
                  <a:schemeClr val="accent2">
                    <a:lumMod val="60000"/>
                    <a:lumOff val="40000"/>
                  </a:schemeClr>
                </a:solidFill>
              </a:rPr>
            </a:br>
            <a:r>
              <a:rPr lang="en-GB" b="1" dirty="0">
                <a:solidFill>
                  <a:schemeClr val="accent2">
                    <a:lumMod val="60000"/>
                    <a:lumOff val="40000"/>
                  </a:schemeClr>
                </a:solidFill>
              </a:rPr>
              <a:t>THE GLOBAL STRATEGIES OF MNCs</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1981200" y="548680"/>
            <a:ext cx="8229600" cy="605700"/>
          </a:xfrm>
        </p:spPr>
        <p:txBody>
          <a:bodyPr>
            <a:normAutofit fontScale="90000"/>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454696" y="2002488"/>
            <a:ext cx="11737304" cy="2853024"/>
          </a:xfrm>
        </p:spPr>
        <p:txBody>
          <a:bodyPr>
            <a:noAutofit/>
          </a:bodyPr>
          <a:lstStyle/>
          <a:p>
            <a:pPr algn="just">
              <a:buFont typeface="Wingdings" panose="05000000000000000000" pitchFamily="2" charset="2"/>
              <a:buChar char="§"/>
            </a:pPr>
            <a:r>
              <a:rPr lang="en-GB" altLang="en-US" sz="1800" b="1" dirty="0">
                <a:latin typeface="Arial" panose="020B0604020202020204" pitchFamily="34" charset="0"/>
                <a:ea typeface="ＭＳ Ｐゴシック" panose="020B0600070205080204" pitchFamily="34" charset="-128"/>
                <a:cs typeface="Arial" panose="020B0604020202020204" pitchFamily="34" charset="0"/>
              </a:rPr>
              <a:t>Discuss what strategy is</a:t>
            </a:r>
          </a:p>
          <a:p>
            <a:pPr algn="just">
              <a:buFont typeface="Wingdings" panose="05000000000000000000" pitchFamily="2" charset="2"/>
              <a:buChar char="§"/>
            </a:pPr>
            <a:r>
              <a:rPr lang="en-GB" altLang="en-US" sz="1800" b="1" dirty="0">
                <a:latin typeface="Arial" panose="020B0604020202020204" pitchFamily="34" charset="0"/>
                <a:ea typeface="ＭＳ Ｐゴシック" panose="020B0600070205080204" pitchFamily="34" charset="-128"/>
                <a:cs typeface="Arial" panose="020B0604020202020204" pitchFamily="34" charset="0"/>
              </a:rPr>
              <a:t>Discuss the value chain of a business, and the global value chain </a:t>
            </a:r>
          </a:p>
          <a:p>
            <a:pPr algn="just">
              <a:buFont typeface="Wingdings" panose="05000000000000000000" pitchFamily="2" charset="2"/>
              <a:buChar char="§"/>
            </a:pPr>
            <a:endParaRPr lang="en-GB" altLang="en-US" sz="18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1800" b="1" dirty="0">
                <a:latin typeface="Arial" panose="020B0604020202020204" pitchFamily="34" charset="0"/>
                <a:ea typeface="ＭＳ Ｐゴシック" panose="020B0600070205080204" pitchFamily="34" charset="-128"/>
                <a:cs typeface="Arial" panose="020B0604020202020204" pitchFamily="34" charset="0"/>
              </a:rPr>
              <a:t>Discuss International Trade and why organisations engage in it</a:t>
            </a:r>
          </a:p>
          <a:p>
            <a:pPr algn="just">
              <a:buFont typeface="Wingdings" panose="05000000000000000000" pitchFamily="2" charset="2"/>
              <a:buChar char="§"/>
            </a:pPr>
            <a:endParaRPr lang="en-GB" altLang="en-US" sz="18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1800" b="1" dirty="0">
                <a:latin typeface="Arial" panose="020B0604020202020204" pitchFamily="34" charset="0"/>
                <a:ea typeface="ＭＳ Ｐゴシック" panose="020B0600070205080204" pitchFamily="34" charset="-128"/>
                <a:cs typeface="Arial" panose="020B0604020202020204" pitchFamily="34" charset="0"/>
              </a:rPr>
              <a:t>Discuss various GLOBAL Strategies businesses uses to expand abroad</a:t>
            </a:r>
          </a:p>
          <a:p>
            <a:pPr algn="just">
              <a:buFont typeface="Wingdings" panose="05000000000000000000" pitchFamily="2" charset="2"/>
              <a:buChar char="§"/>
            </a:pPr>
            <a:endParaRPr lang="en-GB" altLang="en-US" sz="18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r>
              <a:rPr lang="en-GB" altLang="en-US" sz="1800" b="1" dirty="0">
                <a:latin typeface="Arial" panose="020B0604020202020204" pitchFamily="34" charset="0"/>
                <a:ea typeface="ＭＳ Ｐゴシック" panose="020B0600070205080204" pitchFamily="34" charset="-128"/>
                <a:cs typeface="Arial" panose="020B0604020202020204" pitchFamily="34" charset="0"/>
              </a:rPr>
              <a:t>Strategies use to analyse global businesses competitiveness, and profitability of firms</a:t>
            </a:r>
          </a:p>
          <a:p>
            <a:pPr marL="0" indent="0" algn="just">
              <a:buNone/>
            </a:pPr>
            <a:endParaRPr lang="en-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5F127A-5A01-445B-8742-954286AFAAC4}"/>
              </a:ext>
            </a:extLst>
          </p:cNvPr>
          <p:cNvSpPr txBox="1"/>
          <p:nvPr/>
        </p:nvSpPr>
        <p:spPr>
          <a:xfrm>
            <a:off x="227348" y="1556792"/>
            <a:ext cx="11737304" cy="2458750"/>
          </a:xfrm>
          <a:prstGeom prst="rect">
            <a:avLst/>
          </a:prstGeom>
          <a:noFill/>
        </p:spPr>
        <p:txBody>
          <a:bodyPr wrap="square">
            <a:spAutoFit/>
          </a:bodyPr>
          <a:lstStyle/>
          <a:p>
            <a:pPr algn="just">
              <a:lnSpc>
                <a:spcPct val="200000"/>
              </a:lnSpc>
            </a:pPr>
            <a:r>
              <a:rPr lang="en-GB" sz="2000" dirty="0"/>
              <a:t>The Value Chain is a concept developed by Michael Porter in his 1985 book </a:t>
            </a:r>
            <a:r>
              <a:rPr lang="en-GB" sz="2000" i="1" dirty="0"/>
              <a:t>"Competitive Advantage"</a:t>
            </a:r>
            <a:r>
              <a:rPr lang="en-GB" sz="2000" dirty="0"/>
              <a:t>. It describes the full range of activities that a business undertakes to deliver a valuable product or service to the market. The idea is to identify and analyse each step in this chain to see how value is added at every stage and how a company can improve efficiency or create a competitive advantage.</a:t>
            </a:r>
          </a:p>
        </p:txBody>
      </p:sp>
    </p:spTree>
    <p:extLst>
      <p:ext uri="{BB962C8B-B14F-4D97-AF65-F5344CB8AC3E}">
        <p14:creationId xmlns:p14="http://schemas.microsoft.com/office/powerpoint/2010/main" val="3294652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3524E7D6-AF96-4CE5-9740-0F6A15925C7F}"/>
              </a:ext>
            </a:extLst>
          </p:cNvPr>
          <p:cNvSpPr txBox="1"/>
          <p:nvPr/>
        </p:nvSpPr>
        <p:spPr>
          <a:xfrm>
            <a:off x="407368" y="476672"/>
            <a:ext cx="11593288" cy="369332"/>
          </a:xfrm>
          <a:prstGeom prst="rect">
            <a:avLst/>
          </a:prstGeom>
          <a:noFill/>
        </p:spPr>
        <p:txBody>
          <a:bodyPr wrap="square">
            <a:spAutoFit/>
          </a:bodyPr>
          <a:lstStyle/>
          <a:p>
            <a:r>
              <a:rPr lang="en-GB" b="1" dirty="0"/>
              <a:t>Key Components of the Value Chain: </a:t>
            </a:r>
            <a:r>
              <a:rPr lang="en-GB" dirty="0"/>
              <a:t>Porter divides the value chain into two main types of activities:</a:t>
            </a:r>
          </a:p>
        </p:txBody>
      </p:sp>
      <p:sp>
        <p:nvSpPr>
          <p:cNvPr id="16" name="TextBox 15">
            <a:extLst>
              <a:ext uri="{FF2B5EF4-FFF2-40B4-BE49-F238E27FC236}">
                <a16:creationId xmlns:a16="http://schemas.microsoft.com/office/drawing/2014/main" id="{493C679F-B194-4DE6-85C8-8F47E3F849AD}"/>
              </a:ext>
            </a:extLst>
          </p:cNvPr>
          <p:cNvSpPr txBox="1"/>
          <p:nvPr/>
        </p:nvSpPr>
        <p:spPr>
          <a:xfrm>
            <a:off x="263352" y="1556792"/>
            <a:ext cx="11881320" cy="3330079"/>
          </a:xfrm>
          <a:prstGeom prst="rect">
            <a:avLst/>
          </a:prstGeom>
          <a:noFill/>
        </p:spPr>
        <p:txBody>
          <a:bodyPr wrap="square">
            <a:spAutoFit/>
          </a:bodyPr>
          <a:lstStyle/>
          <a:p>
            <a:pPr>
              <a:lnSpc>
                <a:spcPct val="200000"/>
              </a:lnSpc>
            </a:pPr>
            <a:r>
              <a:rPr lang="en-GB" b="1" dirty="0"/>
              <a:t>1. Primary Activities – directly involved in the creation and delivery of a product or service:</a:t>
            </a:r>
          </a:p>
          <a:p>
            <a:pPr>
              <a:lnSpc>
                <a:spcPct val="200000"/>
              </a:lnSpc>
              <a:buFont typeface="Arial" panose="020B0604020202020204" pitchFamily="34" charset="0"/>
              <a:buChar char="•"/>
            </a:pPr>
            <a:r>
              <a:rPr lang="en-GB" b="1" dirty="0"/>
              <a:t>Inbound Logistics</a:t>
            </a:r>
            <a:r>
              <a:rPr lang="en-GB" dirty="0"/>
              <a:t>: Receiving, storing, and managing raw materials.</a:t>
            </a:r>
          </a:p>
          <a:p>
            <a:pPr>
              <a:lnSpc>
                <a:spcPct val="200000"/>
              </a:lnSpc>
              <a:buFont typeface="Arial" panose="020B0604020202020204" pitchFamily="34" charset="0"/>
              <a:buChar char="•"/>
            </a:pPr>
            <a:r>
              <a:rPr lang="en-GB" b="1" dirty="0"/>
              <a:t>Operations</a:t>
            </a:r>
            <a:r>
              <a:rPr lang="en-GB" dirty="0"/>
              <a:t>: Transforming inputs into the final product (manufacturing, assembly).</a:t>
            </a:r>
          </a:p>
          <a:p>
            <a:pPr>
              <a:lnSpc>
                <a:spcPct val="200000"/>
              </a:lnSpc>
              <a:buFont typeface="Arial" panose="020B0604020202020204" pitchFamily="34" charset="0"/>
              <a:buChar char="•"/>
            </a:pPr>
            <a:r>
              <a:rPr lang="en-GB" b="1" dirty="0"/>
              <a:t>Outbound Logistics</a:t>
            </a:r>
            <a:r>
              <a:rPr lang="en-GB" dirty="0"/>
              <a:t>: Distributing the product to customers (delivery, warehousing).</a:t>
            </a:r>
          </a:p>
          <a:p>
            <a:pPr>
              <a:lnSpc>
                <a:spcPct val="200000"/>
              </a:lnSpc>
              <a:buFont typeface="Arial" panose="020B0604020202020204" pitchFamily="34" charset="0"/>
              <a:buChar char="•"/>
            </a:pPr>
            <a:r>
              <a:rPr lang="en-GB" b="1" dirty="0"/>
              <a:t>Marketing and Sales</a:t>
            </a:r>
            <a:r>
              <a:rPr lang="en-GB" dirty="0"/>
              <a:t>: Activities that attract customers and generate sales (advertising, pricing, promotion).</a:t>
            </a:r>
          </a:p>
          <a:p>
            <a:pPr>
              <a:lnSpc>
                <a:spcPct val="200000"/>
              </a:lnSpc>
              <a:buFont typeface="Arial" panose="020B0604020202020204" pitchFamily="34" charset="0"/>
              <a:buChar char="•"/>
            </a:pPr>
            <a:r>
              <a:rPr lang="en-GB" b="1" dirty="0"/>
              <a:t>Service</a:t>
            </a:r>
            <a:r>
              <a:rPr lang="en-GB" dirty="0"/>
              <a:t>: Support provided after the sale (customer service, repairs, warranty).</a:t>
            </a:r>
          </a:p>
        </p:txBody>
      </p:sp>
    </p:spTree>
    <p:extLst>
      <p:ext uri="{BB962C8B-B14F-4D97-AF65-F5344CB8AC3E}">
        <p14:creationId xmlns:p14="http://schemas.microsoft.com/office/powerpoint/2010/main" val="980650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A5D889-3FE7-49BB-B271-51C20784E257}"/>
              </a:ext>
            </a:extLst>
          </p:cNvPr>
          <p:cNvSpPr txBox="1"/>
          <p:nvPr/>
        </p:nvSpPr>
        <p:spPr>
          <a:xfrm>
            <a:off x="382688" y="260648"/>
            <a:ext cx="11809312" cy="2776081"/>
          </a:xfrm>
          <a:prstGeom prst="rect">
            <a:avLst/>
          </a:prstGeom>
          <a:noFill/>
        </p:spPr>
        <p:txBody>
          <a:bodyPr wrap="square">
            <a:spAutoFit/>
          </a:bodyPr>
          <a:lstStyle/>
          <a:p>
            <a:pPr>
              <a:lnSpc>
                <a:spcPct val="200000"/>
              </a:lnSpc>
            </a:pPr>
            <a:r>
              <a:rPr lang="en-GB" b="1" dirty="0"/>
              <a:t>2. Support Activities – help improve the effectiveness and efficiency of primary activities:</a:t>
            </a:r>
          </a:p>
          <a:p>
            <a:pPr>
              <a:lnSpc>
                <a:spcPct val="200000"/>
              </a:lnSpc>
              <a:buFont typeface="Arial" panose="020B0604020202020204" pitchFamily="34" charset="0"/>
              <a:buChar char="•"/>
            </a:pPr>
            <a:r>
              <a:rPr lang="en-GB" b="1" dirty="0"/>
              <a:t>Firm Infrastructure</a:t>
            </a:r>
            <a:r>
              <a:rPr lang="en-GB" dirty="0"/>
              <a:t>: Organisational structure, management, finance, legal.</a:t>
            </a:r>
          </a:p>
          <a:p>
            <a:pPr>
              <a:lnSpc>
                <a:spcPct val="200000"/>
              </a:lnSpc>
              <a:buFont typeface="Arial" panose="020B0604020202020204" pitchFamily="34" charset="0"/>
              <a:buChar char="•"/>
            </a:pPr>
            <a:r>
              <a:rPr lang="en-GB" b="1" dirty="0"/>
              <a:t>Human Resource Management</a:t>
            </a:r>
            <a:r>
              <a:rPr lang="en-GB" dirty="0"/>
              <a:t>: Recruiting, hiring, training, and retaining employees.</a:t>
            </a:r>
          </a:p>
          <a:p>
            <a:pPr>
              <a:lnSpc>
                <a:spcPct val="200000"/>
              </a:lnSpc>
              <a:buFont typeface="Arial" panose="020B0604020202020204" pitchFamily="34" charset="0"/>
              <a:buChar char="•"/>
            </a:pPr>
            <a:r>
              <a:rPr lang="en-GB" b="1" dirty="0"/>
              <a:t>Technology Development</a:t>
            </a:r>
            <a:r>
              <a:rPr lang="en-GB" dirty="0"/>
              <a:t>: Innovation, R&amp;D, IT systems.</a:t>
            </a:r>
          </a:p>
          <a:p>
            <a:pPr>
              <a:lnSpc>
                <a:spcPct val="200000"/>
              </a:lnSpc>
              <a:buFont typeface="Arial" panose="020B0604020202020204" pitchFamily="34" charset="0"/>
              <a:buChar char="•"/>
            </a:pPr>
            <a:r>
              <a:rPr lang="en-GB" b="1" dirty="0"/>
              <a:t>Procurement</a:t>
            </a:r>
            <a:r>
              <a:rPr lang="en-GB" dirty="0"/>
              <a:t>: Acquiring raw materials, supplies, and services.</a:t>
            </a:r>
          </a:p>
        </p:txBody>
      </p:sp>
      <p:sp>
        <p:nvSpPr>
          <p:cNvPr id="7" name="TextBox 6">
            <a:extLst>
              <a:ext uri="{FF2B5EF4-FFF2-40B4-BE49-F238E27FC236}">
                <a16:creationId xmlns:a16="http://schemas.microsoft.com/office/drawing/2014/main" id="{99BAD3F3-75E9-4D73-B159-AE64048DAAB5}"/>
              </a:ext>
            </a:extLst>
          </p:cNvPr>
          <p:cNvSpPr txBox="1"/>
          <p:nvPr/>
        </p:nvSpPr>
        <p:spPr>
          <a:xfrm>
            <a:off x="382688" y="3645024"/>
            <a:ext cx="3985120" cy="1477328"/>
          </a:xfrm>
          <a:prstGeom prst="rect">
            <a:avLst/>
          </a:prstGeom>
          <a:noFill/>
        </p:spPr>
        <p:txBody>
          <a:bodyPr wrap="square">
            <a:spAutoFit/>
          </a:bodyPr>
          <a:lstStyle/>
          <a:p>
            <a:r>
              <a:rPr lang="en-GB" dirty="0"/>
              <a:t>✅ Purpose of Value Chain Analysis:</a:t>
            </a:r>
          </a:p>
          <a:p>
            <a:pPr>
              <a:buFont typeface="Arial" panose="020B0604020202020204" pitchFamily="34" charset="0"/>
              <a:buChar char="•"/>
            </a:pPr>
            <a:r>
              <a:rPr lang="en-GB" dirty="0"/>
              <a:t>Identify cost-saving opportunities</a:t>
            </a:r>
          </a:p>
          <a:p>
            <a:pPr>
              <a:buFont typeface="Arial" panose="020B0604020202020204" pitchFamily="34" charset="0"/>
              <a:buChar char="•"/>
            </a:pPr>
            <a:r>
              <a:rPr lang="en-GB" dirty="0"/>
              <a:t>Improve operational efficiency</a:t>
            </a:r>
          </a:p>
          <a:p>
            <a:pPr>
              <a:buFont typeface="Arial" panose="020B0604020202020204" pitchFamily="34" charset="0"/>
              <a:buChar char="•"/>
            </a:pPr>
            <a:r>
              <a:rPr lang="en-GB" dirty="0"/>
              <a:t>Enhance customer value</a:t>
            </a:r>
          </a:p>
          <a:p>
            <a:pPr>
              <a:buFont typeface="Arial" panose="020B0604020202020204" pitchFamily="34" charset="0"/>
              <a:buChar char="•"/>
            </a:pPr>
            <a:r>
              <a:rPr lang="en-GB" dirty="0"/>
              <a:t>Gain a competitive advantage</a:t>
            </a:r>
          </a:p>
        </p:txBody>
      </p:sp>
      <p:sp>
        <p:nvSpPr>
          <p:cNvPr id="11" name="TextBox 10">
            <a:extLst>
              <a:ext uri="{FF2B5EF4-FFF2-40B4-BE49-F238E27FC236}">
                <a16:creationId xmlns:a16="http://schemas.microsoft.com/office/drawing/2014/main" id="{A8498AC3-866A-44E2-80EB-5FF958C64E7D}"/>
              </a:ext>
            </a:extLst>
          </p:cNvPr>
          <p:cNvSpPr txBox="1"/>
          <p:nvPr/>
        </p:nvSpPr>
        <p:spPr>
          <a:xfrm>
            <a:off x="5879976" y="3429000"/>
            <a:ext cx="6097464" cy="2031325"/>
          </a:xfrm>
          <a:prstGeom prst="rect">
            <a:avLst/>
          </a:prstGeom>
          <a:noFill/>
        </p:spPr>
        <p:txBody>
          <a:bodyPr wrap="square">
            <a:spAutoFit/>
          </a:bodyPr>
          <a:lstStyle/>
          <a:p>
            <a:r>
              <a:rPr lang="en-GB" dirty="0"/>
              <a:t>📌 Example (Simplified: Coffee Shop):</a:t>
            </a:r>
          </a:p>
          <a:p>
            <a:pPr>
              <a:buFont typeface="Arial" panose="020B0604020202020204" pitchFamily="34" charset="0"/>
              <a:buChar char="•"/>
            </a:pPr>
            <a:r>
              <a:rPr lang="en-GB" dirty="0"/>
              <a:t>Inbound logistics: Buying coffee beans</a:t>
            </a:r>
          </a:p>
          <a:p>
            <a:pPr>
              <a:buFont typeface="Arial" panose="020B0604020202020204" pitchFamily="34" charset="0"/>
              <a:buChar char="•"/>
            </a:pPr>
            <a:r>
              <a:rPr lang="en-GB" dirty="0"/>
              <a:t>Operations: Brewing coffee</a:t>
            </a:r>
          </a:p>
          <a:p>
            <a:pPr>
              <a:buFont typeface="Arial" panose="020B0604020202020204" pitchFamily="34" charset="0"/>
              <a:buChar char="•"/>
            </a:pPr>
            <a:r>
              <a:rPr lang="en-GB" dirty="0"/>
              <a:t>Outbound logistics: Serving customers</a:t>
            </a:r>
          </a:p>
          <a:p>
            <a:pPr>
              <a:buFont typeface="Arial" panose="020B0604020202020204" pitchFamily="34" charset="0"/>
              <a:buChar char="•"/>
            </a:pPr>
            <a:r>
              <a:rPr lang="en-GB" dirty="0"/>
              <a:t>Marketing &amp; sales: Promoting fair-trade or speciality coffees</a:t>
            </a:r>
          </a:p>
          <a:p>
            <a:pPr>
              <a:buFont typeface="Arial" panose="020B0604020202020204" pitchFamily="34" charset="0"/>
              <a:buChar char="•"/>
            </a:pPr>
            <a:r>
              <a:rPr lang="en-GB" dirty="0"/>
              <a:t>Service: Loyalty programmes, customer feedback</a:t>
            </a:r>
          </a:p>
        </p:txBody>
      </p:sp>
    </p:spTree>
    <p:extLst>
      <p:ext uri="{BB962C8B-B14F-4D97-AF65-F5344CB8AC3E}">
        <p14:creationId xmlns:p14="http://schemas.microsoft.com/office/powerpoint/2010/main" val="2909196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623392" y="259589"/>
            <a:ext cx="9665677" cy="634082"/>
          </a:xfrm>
        </p:spPr>
        <p:txBody>
          <a:bodyPr anchor="ctr">
            <a:noAutofit/>
          </a:bodyPr>
          <a:lstStyle/>
          <a:p>
            <a:pPr algn="l"/>
            <a:r>
              <a:rPr lang="en-GB" sz="2800" b="1" dirty="0"/>
              <a:t>Internal Value Chain: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sz="half" idx="1"/>
          </p:nvPr>
        </p:nvSpPr>
        <p:spPr>
          <a:xfrm>
            <a:off x="191344" y="914821"/>
            <a:ext cx="11809312" cy="706686"/>
          </a:xfrm>
        </p:spPr>
        <p:txBody>
          <a:bodyPr>
            <a:normAutofit/>
          </a:bodyPr>
          <a:lstStyle/>
          <a:p>
            <a:pPr algn="just">
              <a:buFont typeface="Wingdings" panose="05000000000000000000" pitchFamily="2" charset="2"/>
              <a:buChar char="§"/>
            </a:pPr>
            <a:r>
              <a:rPr lang="en-US" altLang="en-US" sz="1800" dirty="0"/>
              <a:t>Processes/activities involved in creating a product or performing a service (primary and support activities support production</a:t>
            </a:r>
            <a:endParaRPr lang="en-GB" altLang="en-US" sz="1800" dirty="0"/>
          </a:p>
        </p:txBody>
      </p:sp>
      <p:pic>
        <p:nvPicPr>
          <p:cNvPr id="6" name="Picture 5">
            <a:extLst>
              <a:ext uri="{FF2B5EF4-FFF2-40B4-BE49-F238E27FC236}">
                <a16:creationId xmlns:a16="http://schemas.microsoft.com/office/drawing/2014/main" id="{E427C066-A80B-456E-8EDA-5A42D4368CE5}"/>
              </a:ext>
            </a:extLst>
          </p:cNvPr>
          <p:cNvPicPr>
            <a:picLocks noChangeAspect="1"/>
          </p:cNvPicPr>
          <p:nvPr/>
        </p:nvPicPr>
        <p:blipFill>
          <a:blip r:embed="rId2"/>
          <a:stretch>
            <a:fillRect/>
          </a:stretch>
        </p:blipFill>
        <p:spPr>
          <a:xfrm>
            <a:off x="2927648" y="1412776"/>
            <a:ext cx="7588000" cy="4285405"/>
          </a:xfrm>
          <a:prstGeom prst="rect">
            <a:avLst/>
          </a:prstGeom>
        </p:spPr>
      </p:pic>
    </p:spTree>
    <p:extLst>
      <p:ext uri="{BB962C8B-B14F-4D97-AF65-F5344CB8AC3E}">
        <p14:creationId xmlns:p14="http://schemas.microsoft.com/office/powerpoint/2010/main" val="102630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Michael E  Porter's Value Chain model analyses the flow of value-adding activities in firms">
            <a:hlinkClick r:id="" action="ppaction://media"/>
            <a:extLst>
              <a:ext uri="{FF2B5EF4-FFF2-40B4-BE49-F238E27FC236}">
                <a16:creationId xmlns:a16="http://schemas.microsoft.com/office/drawing/2014/main" id="{A369D777-2A8B-4D7E-B343-9B2CEDB70DCF}"/>
              </a:ext>
            </a:extLst>
          </p:cNvPr>
          <p:cNvPicPr>
            <a:picLocks noRot="1" noChangeAspect="1"/>
          </p:cNvPicPr>
          <p:nvPr>
            <a:videoFile r:link="rId1"/>
          </p:nvPr>
        </p:nvPicPr>
        <p:blipFill>
          <a:blip r:embed="rId3"/>
          <a:stretch>
            <a:fillRect/>
          </a:stretch>
        </p:blipFill>
        <p:spPr>
          <a:xfrm>
            <a:off x="0" y="15362"/>
            <a:ext cx="12192000" cy="6821055"/>
          </a:xfrm>
          <a:prstGeom prst="rect">
            <a:avLst/>
          </a:prstGeom>
        </p:spPr>
      </p:pic>
    </p:spTree>
    <p:extLst>
      <p:ext uri="{BB962C8B-B14F-4D97-AF65-F5344CB8AC3E}">
        <p14:creationId xmlns:p14="http://schemas.microsoft.com/office/powerpoint/2010/main" val="256174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s a value chain?">
            <a:hlinkClick r:id="" action="ppaction://media"/>
            <a:extLst>
              <a:ext uri="{FF2B5EF4-FFF2-40B4-BE49-F238E27FC236}">
                <a16:creationId xmlns:a16="http://schemas.microsoft.com/office/drawing/2014/main" id="{CF7F98A9-2AAC-483F-ACE5-58FBCBCA45B5}"/>
              </a:ext>
            </a:extLst>
          </p:cNvPr>
          <p:cNvPicPr>
            <a:picLocks noRot="1" noChangeAspect="1"/>
          </p:cNvPicPr>
          <p:nvPr>
            <a:videoFile r:link="rId1"/>
          </p:nvPr>
        </p:nvPicPr>
        <p:blipFill>
          <a:blip r:embed="rId3"/>
          <a:stretch>
            <a:fillRect/>
          </a:stretch>
        </p:blipFill>
        <p:spPr>
          <a:xfrm>
            <a:off x="0" y="0"/>
            <a:ext cx="12192000" cy="6888481"/>
          </a:xfrm>
          <a:prstGeom prst="rect">
            <a:avLst/>
          </a:prstGeom>
        </p:spPr>
      </p:pic>
    </p:spTree>
    <p:extLst>
      <p:ext uri="{BB962C8B-B14F-4D97-AF65-F5344CB8AC3E}">
        <p14:creationId xmlns:p14="http://schemas.microsoft.com/office/powerpoint/2010/main" val="2145792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The MISTAKE most make when comparing Supply Chain vs Value Chain">
            <a:hlinkClick r:id="" action="ppaction://media"/>
            <a:extLst>
              <a:ext uri="{FF2B5EF4-FFF2-40B4-BE49-F238E27FC236}">
                <a16:creationId xmlns:a16="http://schemas.microsoft.com/office/drawing/2014/main" id="{D7B84423-8298-4780-9FB3-303DB309976A}"/>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322322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260648"/>
            <a:ext cx="8229600" cy="764704"/>
          </a:xfrm>
        </p:spPr>
        <p:txBody>
          <a:bodyPr>
            <a:normAutofit/>
          </a:bodyPr>
          <a:lstStyle/>
          <a:p>
            <a:r>
              <a:rPr lang="en-GB" b="1" dirty="0"/>
              <a:t>The External Value Chain</a:t>
            </a:r>
          </a:p>
        </p:txBody>
      </p:sp>
      <p:sp>
        <p:nvSpPr>
          <p:cNvPr id="7" name="TextBox 6">
            <a:extLst>
              <a:ext uri="{FF2B5EF4-FFF2-40B4-BE49-F238E27FC236}">
                <a16:creationId xmlns:a16="http://schemas.microsoft.com/office/drawing/2014/main" id="{CC1A47EC-7811-438A-834C-4B902202F1C4}"/>
              </a:ext>
            </a:extLst>
          </p:cNvPr>
          <p:cNvSpPr txBox="1"/>
          <p:nvPr/>
        </p:nvSpPr>
        <p:spPr>
          <a:xfrm>
            <a:off x="479376" y="1025352"/>
            <a:ext cx="10814593" cy="1200329"/>
          </a:xfrm>
          <a:prstGeom prst="rect">
            <a:avLst/>
          </a:prstGeom>
          <a:noFill/>
        </p:spPr>
        <p:txBody>
          <a:bodyPr wrap="square">
            <a:spAutoFit/>
          </a:bodyPr>
          <a:lstStyle/>
          <a:p>
            <a:pPr algn="just"/>
            <a:r>
              <a:rPr lang="en-GB" dirty="0"/>
              <a:t>The external value chain refers to the network of activities and relationships outside a company that contribute to the creation and delivery of a product or service. It extends beyond the boundaries of the internal (or organisational) value chain and includes all external stakeholders that impact value, such as suppliers, partners, distributors, and customers.</a:t>
            </a:r>
          </a:p>
        </p:txBody>
      </p:sp>
      <p:sp>
        <p:nvSpPr>
          <p:cNvPr id="9" name="TextBox 8">
            <a:extLst>
              <a:ext uri="{FF2B5EF4-FFF2-40B4-BE49-F238E27FC236}">
                <a16:creationId xmlns:a16="http://schemas.microsoft.com/office/drawing/2014/main" id="{4CA349ED-61EB-44E9-93F8-FCF05B7E91D9}"/>
              </a:ext>
            </a:extLst>
          </p:cNvPr>
          <p:cNvSpPr txBox="1"/>
          <p:nvPr/>
        </p:nvSpPr>
        <p:spPr>
          <a:xfrm>
            <a:off x="126032" y="2780928"/>
            <a:ext cx="11521280" cy="2677656"/>
          </a:xfrm>
          <a:prstGeom prst="rect">
            <a:avLst/>
          </a:prstGeom>
          <a:noFill/>
        </p:spPr>
        <p:txBody>
          <a:bodyPr wrap="square">
            <a:spAutoFit/>
          </a:bodyPr>
          <a:lstStyle/>
          <a:p>
            <a:r>
              <a:rPr lang="en-GB" sz="1400" b="1" dirty="0"/>
              <a:t>🔍 Key Features of the External Value Chain: </a:t>
            </a:r>
            <a:r>
              <a:rPr lang="en-GB" sz="1400" dirty="0"/>
              <a:t>It focuses on how a business </a:t>
            </a:r>
            <a:r>
              <a:rPr lang="en-GB" sz="1400" b="1" dirty="0"/>
              <a:t>interacts with others</a:t>
            </a:r>
            <a:r>
              <a:rPr lang="en-GB" sz="1400" dirty="0"/>
              <a:t> to deliver value and includes:</a:t>
            </a:r>
          </a:p>
          <a:p>
            <a:r>
              <a:rPr lang="en-GB" sz="1400" b="1" dirty="0"/>
              <a:t>1. Suppliers (Upstream Activities)</a:t>
            </a:r>
          </a:p>
          <a:p>
            <a:pPr>
              <a:buFont typeface="Arial" panose="020B0604020202020204" pitchFamily="34" charset="0"/>
              <a:buChar char="•"/>
            </a:pPr>
            <a:r>
              <a:rPr lang="en-GB" sz="1400" dirty="0"/>
              <a:t>Providing raw materials, components, or services used in production.</a:t>
            </a:r>
          </a:p>
          <a:p>
            <a:pPr>
              <a:buFont typeface="Arial" panose="020B0604020202020204" pitchFamily="34" charset="0"/>
              <a:buChar char="•"/>
            </a:pPr>
            <a:r>
              <a:rPr lang="en-GB" sz="1400" dirty="0"/>
              <a:t>Includes their sourcing, logistics, and quality standards.</a:t>
            </a:r>
          </a:p>
          <a:p>
            <a:r>
              <a:rPr lang="en-GB" sz="1400" b="1" dirty="0"/>
              <a:t>2. Distributors / Retailers (Downstream Activities)</a:t>
            </a:r>
          </a:p>
          <a:p>
            <a:pPr>
              <a:buFont typeface="Arial" panose="020B0604020202020204" pitchFamily="34" charset="0"/>
              <a:buChar char="•"/>
            </a:pPr>
            <a:r>
              <a:rPr lang="en-GB" sz="1400" dirty="0"/>
              <a:t>Handling product movement, storage, and delivery to end-users.</a:t>
            </a:r>
          </a:p>
          <a:p>
            <a:pPr>
              <a:buFont typeface="Arial" panose="020B0604020202020204" pitchFamily="34" charset="0"/>
              <a:buChar char="•"/>
            </a:pPr>
            <a:r>
              <a:rPr lang="en-GB" sz="1400" dirty="0"/>
              <a:t>Includes wholesalers, e-commerce platforms, and retail partners.</a:t>
            </a:r>
          </a:p>
          <a:p>
            <a:r>
              <a:rPr lang="en-GB" sz="1400" b="1" dirty="0"/>
              <a:t>3. Customers</a:t>
            </a:r>
          </a:p>
          <a:p>
            <a:pPr>
              <a:buFont typeface="Arial" panose="020B0604020202020204" pitchFamily="34" charset="0"/>
              <a:buChar char="•"/>
            </a:pPr>
            <a:r>
              <a:rPr lang="en-GB" sz="1400" dirty="0"/>
              <a:t>The final recipients of the product or service.</a:t>
            </a:r>
          </a:p>
          <a:p>
            <a:pPr>
              <a:buFont typeface="Arial" panose="020B0604020202020204" pitchFamily="34" charset="0"/>
              <a:buChar char="•"/>
            </a:pPr>
            <a:r>
              <a:rPr lang="en-GB" sz="1400" dirty="0"/>
              <a:t>Their feedback, satisfaction, and engagement play a key role in driving future value.</a:t>
            </a:r>
          </a:p>
          <a:p>
            <a:r>
              <a:rPr lang="en-GB" sz="1400" b="1" dirty="0"/>
              <a:t>4. Partners &amp; Collaborators</a:t>
            </a:r>
          </a:p>
          <a:p>
            <a:pPr>
              <a:buFont typeface="Arial" panose="020B0604020202020204" pitchFamily="34" charset="0"/>
              <a:buChar char="•"/>
            </a:pPr>
            <a:r>
              <a:rPr lang="en-GB" sz="1400" dirty="0"/>
              <a:t>Research partners, joint ventures, and third-party service providers.</a:t>
            </a:r>
          </a:p>
        </p:txBody>
      </p:sp>
    </p:spTree>
    <p:extLst>
      <p:ext uri="{BB962C8B-B14F-4D97-AF65-F5344CB8AC3E}">
        <p14:creationId xmlns:p14="http://schemas.microsoft.com/office/powerpoint/2010/main" val="227790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476672"/>
            <a:ext cx="8229600" cy="634082"/>
          </a:xfrm>
        </p:spPr>
        <p:txBody>
          <a:bodyPr>
            <a:normAutofit fontScale="90000"/>
          </a:bodyPr>
          <a:lstStyle/>
          <a:p>
            <a:r>
              <a:rPr lang="en-GB" b="1" dirty="0"/>
              <a:t>The Global Value Chain (GVC)</a:t>
            </a:r>
          </a:p>
        </p:txBody>
      </p:sp>
      <p:sp>
        <p:nvSpPr>
          <p:cNvPr id="5" name="TextBox 4">
            <a:extLst>
              <a:ext uri="{FF2B5EF4-FFF2-40B4-BE49-F238E27FC236}">
                <a16:creationId xmlns:a16="http://schemas.microsoft.com/office/drawing/2014/main" id="{E5BEE2AF-BF4A-46EC-94A0-62E695DA4796}"/>
              </a:ext>
            </a:extLst>
          </p:cNvPr>
          <p:cNvSpPr txBox="1"/>
          <p:nvPr/>
        </p:nvSpPr>
        <p:spPr>
          <a:xfrm>
            <a:off x="335360" y="1340768"/>
            <a:ext cx="11737304" cy="923330"/>
          </a:xfrm>
          <a:prstGeom prst="rect">
            <a:avLst/>
          </a:prstGeom>
          <a:noFill/>
        </p:spPr>
        <p:txBody>
          <a:bodyPr wrap="square">
            <a:spAutoFit/>
          </a:bodyPr>
          <a:lstStyle/>
          <a:p>
            <a:pPr algn="just"/>
            <a:r>
              <a:rPr lang="en-GB" dirty="0"/>
              <a:t>The Global Value Chain (GVC) refers to the international division of labour and production where different stages of producing a good or service are spread across multiple countries. In a GVC, raw materials, components, and services cross borders several times before a finished product reaches the consumer.</a:t>
            </a:r>
          </a:p>
        </p:txBody>
      </p:sp>
      <p:sp>
        <p:nvSpPr>
          <p:cNvPr id="9" name="TextBox 8">
            <a:extLst>
              <a:ext uri="{FF2B5EF4-FFF2-40B4-BE49-F238E27FC236}">
                <a16:creationId xmlns:a16="http://schemas.microsoft.com/office/drawing/2014/main" id="{956CDA94-3B4B-42D0-B06F-AC7243302F5C}"/>
              </a:ext>
            </a:extLst>
          </p:cNvPr>
          <p:cNvSpPr txBox="1"/>
          <p:nvPr/>
        </p:nvSpPr>
        <p:spPr>
          <a:xfrm>
            <a:off x="335360" y="2464732"/>
            <a:ext cx="3384376" cy="2123658"/>
          </a:xfrm>
          <a:prstGeom prst="rect">
            <a:avLst/>
          </a:prstGeom>
          <a:noFill/>
        </p:spPr>
        <p:txBody>
          <a:bodyPr wrap="square">
            <a:spAutoFit/>
          </a:bodyPr>
          <a:lstStyle/>
          <a:p>
            <a:r>
              <a:rPr lang="en-GB" dirty="0"/>
              <a:t>This includes:</a:t>
            </a:r>
          </a:p>
          <a:p>
            <a:endParaRPr lang="en-GB" dirty="0"/>
          </a:p>
          <a:p>
            <a:pPr marL="285750" indent="-285750">
              <a:buFont typeface="Wingdings" panose="05000000000000000000" pitchFamily="2" charset="2"/>
              <a:buChar char="v"/>
            </a:pPr>
            <a:r>
              <a:rPr lang="en-GB" sz="1600" dirty="0"/>
              <a:t>Design</a:t>
            </a:r>
          </a:p>
          <a:p>
            <a:pPr marL="285750" indent="-285750">
              <a:buFont typeface="Wingdings" panose="05000000000000000000" pitchFamily="2" charset="2"/>
              <a:buChar char="v"/>
            </a:pPr>
            <a:r>
              <a:rPr lang="en-GB" sz="1600" dirty="0"/>
              <a:t>Raw materials sourcing</a:t>
            </a:r>
          </a:p>
          <a:p>
            <a:pPr marL="285750" indent="-285750">
              <a:buFont typeface="Wingdings" panose="05000000000000000000" pitchFamily="2" charset="2"/>
              <a:buChar char="v"/>
            </a:pPr>
            <a:r>
              <a:rPr lang="en-GB" sz="1600" dirty="0"/>
              <a:t>Manufacturing and assembly</a:t>
            </a:r>
          </a:p>
          <a:p>
            <a:pPr marL="285750" indent="-285750">
              <a:buFont typeface="Wingdings" panose="05000000000000000000" pitchFamily="2" charset="2"/>
              <a:buChar char="v"/>
            </a:pPr>
            <a:r>
              <a:rPr lang="en-GB" sz="1600" dirty="0"/>
              <a:t>Marketing</a:t>
            </a:r>
          </a:p>
          <a:p>
            <a:pPr marL="285750" indent="-285750">
              <a:buFont typeface="Wingdings" panose="05000000000000000000" pitchFamily="2" charset="2"/>
              <a:buChar char="v"/>
            </a:pPr>
            <a:r>
              <a:rPr lang="en-GB" sz="1600" dirty="0"/>
              <a:t>Distribution</a:t>
            </a:r>
          </a:p>
          <a:p>
            <a:pPr marL="285750" indent="-285750">
              <a:buFont typeface="Wingdings" panose="05000000000000000000" pitchFamily="2" charset="2"/>
              <a:buChar char="v"/>
            </a:pPr>
            <a:r>
              <a:rPr lang="en-GB" sz="1600" dirty="0"/>
              <a:t>After-sales services</a:t>
            </a:r>
          </a:p>
        </p:txBody>
      </p:sp>
      <p:sp>
        <p:nvSpPr>
          <p:cNvPr id="10" name="Rectangle 1">
            <a:extLst>
              <a:ext uri="{FF2B5EF4-FFF2-40B4-BE49-F238E27FC236}">
                <a16:creationId xmlns:a16="http://schemas.microsoft.com/office/drawing/2014/main" id="{43152BE9-C9CD-4E17-BA17-7BF45814BA98}"/>
              </a:ext>
            </a:extLst>
          </p:cNvPr>
          <p:cNvSpPr>
            <a:spLocks noChangeArrowheads="1"/>
          </p:cNvSpPr>
          <p:nvPr/>
        </p:nvSpPr>
        <p:spPr bwMode="auto">
          <a:xfrm>
            <a:off x="4824618" y="2924944"/>
            <a:ext cx="7005464"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rPr>
              <a:t>How It Works: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Arial" panose="020B0604020202020204" pitchFamily="34" charset="0"/>
              </a:rPr>
              <a:t>A product or service passes through various stages, and each stage may take place in a different country. For example, an iPhone might be: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i="0" u="none" strike="noStrike" cap="none" normalizeH="0" baseline="0" dirty="0">
                <a:ln>
                  <a:noFill/>
                </a:ln>
                <a:solidFill>
                  <a:schemeClr val="tx1"/>
                </a:solidFill>
                <a:effectLst/>
                <a:latin typeface="Arial" panose="020B0604020202020204" pitchFamily="34" charset="0"/>
              </a:rPr>
              <a:t>Designed in the US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i="0" u="none" strike="noStrike" cap="none" normalizeH="0" baseline="0" dirty="0">
                <a:ln>
                  <a:noFill/>
                </a:ln>
                <a:solidFill>
                  <a:schemeClr val="tx1"/>
                </a:solidFill>
                <a:effectLst/>
                <a:latin typeface="Arial" panose="020B0604020202020204" pitchFamily="34" charset="0"/>
              </a:rPr>
              <a:t>Assembled in China</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i="0" u="none" strike="noStrike" cap="none" normalizeH="0" baseline="0" dirty="0">
                <a:ln>
                  <a:noFill/>
                </a:ln>
                <a:solidFill>
                  <a:schemeClr val="tx1"/>
                </a:solidFill>
                <a:effectLst/>
                <a:latin typeface="Arial" panose="020B0604020202020204" pitchFamily="34" charset="0"/>
              </a:rPr>
              <a:t>With components from Japan, South Korea, and Germany</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400" i="0" u="none" strike="noStrike" cap="none" normalizeH="0" baseline="0" dirty="0">
                <a:ln>
                  <a:noFill/>
                </a:ln>
                <a:solidFill>
                  <a:schemeClr val="tx1"/>
                </a:solidFill>
                <a:effectLst/>
                <a:latin typeface="Arial" panose="020B0604020202020204" pitchFamily="34" charset="0"/>
              </a:rPr>
              <a:t>Marketed and sold globally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18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94836B-4D3C-4600-9DC7-E731EB7495C3}"/>
              </a:ext>
            </a:extLst>
          </p:cNvPr>
          <p:cNvSpPr txBox="1"/>
          <p:nvPr/>
        </p:nvSpPr>
        <p:spPr>
          <a:xfrm>
            <a:off x="191344" y="476672"/>
            <a:ext cx="11521280" cy="1569660"/>
          </a:xfrm>
          <a:prstGeom prst="rect">
            <a:avLst/>
          </a:prstGeom>
          <a:noFill/>
        </p:spPr>
        <p:txBody>
          <a:bodyPr wrap="square">
            <a:spAutoFit/>
          </a:bodyPr>
          <a:lstStyle/>
          <a:p>
            <a:pPr algn="just"/>
            <a:r>
              <a:rPr lang="en-GB" sz="1600" dirty="0"/>
              <a:t>🌍 What Is a Global Value Chain?</a:t>
            </a:r>
          </a:p>
          <a:p>
            <a:pPr algn="just"/>
            <a:endParaRPr lang="en-GB" sz="1600" dirty="0"/>
          </a:p>
          <a:p>
            <a:pPr algn="just"/>
            <a:r>
              <a:rPr lang="en-GB" sz="1600" dirty="0"/>
              <a:t>A GVC describes the full range of activities, from design to production, marketing, distribution, and after-sales services — that are performed across various countries by different firms and organisations.</a:t>
            </a:r>
          </a:p>
          <a:p>
            <a:pPr algn="just"/>
            <a:r>
              <a:rPr lang="en-GB" sz="1600" dirty="0"/>
              <a:t>Instead of everything being done in one country, each stage is outsourced to the location that offers the most efficiency, cost advantage, or expertise.</a:t>
            </a:r>
          </a:p>
        </p:txBody>
      </p:sp>
      <p:sp>
        <p:nvSpPr>
          <p:cNvPr id="7" name="TextBox 6">
            <a:extLst>
              <a:ext uri="{FF2B5EF4-FFF2-40B4-BE49-F238E27FC236}">
                <a16:creationId xmlns:a16="http://schemas.microsoft.com/office/drawing/2014/main" id="{C246B6A2-F6C8-45BE-B37A-923BFE09AA39}"/>
              </a:ext>
            </a:extLst>
          </p:cNvPr>
          <p:cNvSpPr txBox="1"/>
          <p:nvPr/>
        </p:nvSpPr>
        <p:spPr>
          <a:xfrm>
            <a:off x="263352" y="2348880"/>
            <a:ext cx="4752528" cy="1277273"/>
          </a:xfrm>
          <a:prstGeom prst="rect">
            <a:avLst/>
          </a:prstGeom>
          <a:noFill/>
        </p:spPr>
        <p:txBody>
          <a:bodyPr wrap="square">
            <a:spAutoFit/>
          </a:bodyPr>
          <a:lstStyle/>
          <a:p>
            <a:r>
              <a:rPr lang="en-GB" sz="1100" b="1" dirty="0"/>
              <a:t>🔁 Example: Global Value Chain of a Smartphone</a:t>
            </a:r>
          </a:p>
          <a:p>
            <a:pPr>
              <a:buFont typeface="+mj-lt"/>
              <a:buAutoNum type="arabicPeriod"/>
            </a:pPr>
            <a:r>
              <a:rPr lang="en-GB" sz="1100" b="1" dirty="0"/>
              <a:t>Design</a:t>
            </a:r>
            <a:r>
              <a:rPr lang="en-GB" sz="1100" dirty="0"/>
              <a:t> – USA or South Korea</a:t>
            </a:r>
          </a:p>
          <a:p>
            <a:pPr>
              <a:buFont typeface="+mj-lt"/>
              <a:buAutoNum type="arabicPeriod"/>
            </a:pPr>
            <a:r>
              <a:rPr lang="en-GB" sz="1100" b="1" dirty="0"/>
              <a:t>Raw Materials</a:t>
            </a:r>
            <a:r>
              <a:rPr lang="en-GB" sz="1100" dirty="0"/>
              <a:t> – Mined in Africa or South America</a:t>
            </a:r>
          </a:p>
          <a:p>
            <a:pPr>
              <a:buFont typeface="+mj-lt"/>
              <a:buAutoNum type="arabicPeriod"/>
            </a:pPr>
            <a:r>
              <a:rPr lang="en-GB" sz="1100" b="1" dirty="0"/>
              <a:t>Components</a:t>
            </a:r>
            <a:r>
              <a:rPr lang="en-GB" sz="1100" dirty="0"/>
              <a:t> – Manufactured in Japan, Taiwan, or Germany</a:t>
            </a:r>
          </a:p>
          <a:p>
            <a:pPr>
              <a:buFont typeface="+mj-lt"/>
              <a:buAutoNum type="arabicPeriod"/>
            </a:pPr>
            <a:r>
              <a:rPr lang="en-GB" sz="1100" b="1" dirty="0"/>
              <a:t>Assembly</a:t>
            </a:r>
            <a:r>
              <a:rPr lang="en-GB" sz="1100" dirty="0"/>
              <a:t> – Carried out in China or Vietnam</a:t>
            </a:r>
          </a:p>
          <a:p>
            <a:pPr>
              <a:buFont typeface="+mj-lt"/>
              <a:buAutoNum type="arabicPeriod"/>
            </a:pPr>
            <a:r>
              <a:rPr lang="en-GB" sz="1100" b="1" dirty="0"/>
              <a:t>Marketing &amp; Sales</a:t>
            </a:r>
            <a:r>
              <a:rPr lang="en-GB" sz="1100" dirty="0"/>
              <a:t> – Managed from regional hubs globally</a:t>
            </a:r>
          </a:p>
          <a:p>
            <a:pPr>
              <a:buFont typeface="+mj-lt"/>
              <a:buAutoNum type="arabicPeriod"/>
            </a:pPr>
            <a:r>
              <a:rPr lang="en-GB" sz="1100" b="1" dirty="0"/>
              <a:t>Customer Support</a:t>
            </a:r>
            <a:r>
              <a:rPr lang="en-GB" sz="1100" dirty="0"/>
              <a:t> – Handled in call centres in India or the Philippines</a:t>
            </a:r>
          </a:p>
        </p:txBody>
      </p:sp>
      <p:sp>
        <p:nvSpPr>
          <p:cNvPr id="9" name="TextBox 8">
            <a:extLst>
              <a:ext uri="{FF2B5EF4-FFF2-40B4-BE49-F238E27FC236}">
                <a16:creationId xmlns:a16="http://schemas.microsoft.com/office/drawing/2014/main" id="{2A6B29ED-1C4D-45AC-9481-E6E72FC408C3}"/>
              </a:ext>
            </a:extLst>
          </p:cNvPr>
          <p:cNvSpPr txBox="1"/>
          <p:nvPr/>
        </p:nvSpPr>
        <p:spPr>
          <a:xfrm>
            <a:off x="6078104" y="2235794"/>
            <a:ext cx="6097464" cy="1200329"/>
          </a:xfrm>
          <a:prstGeom prst="rect">
            <a:avLst/>
          </a:prstGeom>
          <a:noFill/>
        </p:spPr>
        <p:txBody>
          <a:bodyPr wrap="square">
            <a:spAutoFit/>
          </a:bodyPr>
          <a:lstStyle/>
          <a:p>
            <a:r>
              <a:rPr lang="en-GB" sz="1200" b="1" dirty="0"/>
              <a:t>🧩 Key Elements of GVCs</a:t>
            </a:r>
          </a:p>
          <a:p>
            <a:pPr>
              <a:buFont typeface="Arial" panose="020B0604020202020204" pitchFamily="34" charset="0"/>
              <a:buChar char="•"/>
            </a:pPr>
            <a:r>
              <a:rPr lang="en-GB" sz="1200" b="1" dirty="0"/>
              <a:t>Fragmentation</a:t>
            </a:r>
            <a:r>
              <a:rPr lang="en-GB" sz="1200" dirty="0"/>
              <a:t>: Production is broken into specialised tasks.</a:t>
            </a:r>
          </a:p>
          <a:p>
            <a:pPr>
              <a:buFont typeface="Arial" panose="020B0604020202020204" pitchFamily="34" charset="0"/>
              <a:buChar char="•"/>
            </a:pPr>
            <a:r>
              <a:rPr lang="en-GB" sz="1200" b="1" dirty="0"/>
              <a:t>Offshoring</a:t>
            </a:r>
            <a:r>
              <a:rPr lang="en-GB" sz="1200" dirty="0"/>
              <a:t>: Moving operations to another country.</a:t>
            </a:r>
          </a:p>
          <a:p>
            <a:pPr>
              <a:buFont typeface="Arial" panose="020B0604020202020204" pitchFamily="34" charset="0"/>
              <a:buChar char="•"/>
            </a:pPr>
            <a:r>
              <a:rPr lang="en-GB" sz="1200" b="1" dirty="0"/>
              <a:t>Outsourcing</a:t>
            </a:r>
            <a:r>
              <a:rPr lang="en-GB" sz="1200" dirty="0"/>
              <a:t>: Hiring other firms to perform parts of the process.</a:t>
            </a:r>
          </a:p>
          <a:p>
            <a:pPr>
              <a:buFont typeface="Arial" panose="020B0604020202020204" pitchFamily="34" charset="0"/>
              <a:buChar char="•"/>
            </a:pPr>
            <a:r>
              <a:rPr lang="en-GB" sz="1200" b="1" dirty="0"/>
              <a:t>Trade integration</a:t>
            </a:r>
            <a:r>
              <a:rPr lang="en-GB" sz="1200" dirty="0"/>
              <a:t>: Heavy reliance on international trade, logistics, and global regulations.</a:t>
            </a:r>
          </a:p>
        </p:txBody>
      </p:sp>
      <p:sp>
        <p:nvSpPr>
          <p:cNvPr id="11" name="TextBox 10">
            <a:extLst>
              <a:ext uri="{FF2B5EF4-FFF2-40B4-BE49-F238E27FC236}">
                <a16:creationId xmlns:a16="http://schemas.microsoft.com/office/drawing/2014/main" id="{C3D0B45B-EA29-47BA-AA58-DE3DFBAEA5D3}"/>
              </a:ext>
            </a:extLst>
          </p:cNvPr>
          <p:cNvSpPr txBox="1"/>
          <p:nvPr/>
        </p:nvSpPr>
        <p:spPr>
          <a:xfrm>
            <a:off x="263352" y="4334615"/>
            <a:ext cx="6097464" cy="954107"/>
          </a:xfrm>
          <a:prstGeom prst="rect">
            <a:avLst/>
          </a:prstGeom>
          <a:noFill/>
        </p:spPr>
        <p:txBody>
          <a:bodyPr wrap="square">
            <a:spAutoFit/>
          </a:bodyPr>
          <a:lstStyle/>
          <a:p>
            <a:r>
              <a:rPr lang="en-GB" sz="1400" b="1" dirty="0"/>
              <a:t>✅ Benefits of GVCs:</a:t>
            </a:r>
          </a:p>
          <a:p>
            <a:pPr>
              <a:buFont typeface="Arial" panose="020B0604020202020204" pitchFamily="34" charset="0"/>
              <a:buChar char="•"/>
            </a:pPr>
            <a:r>
              <a:rPr lang="en-GB" sz="1400" dirty="0"/>
              <a:t>Lower costs and increased efficiency.</a:t>
            </a:r>
          </a:p>
          <a:p>
            <a:pPr>
              <a:buFont typeface="Arial" panose="020B0604020202020204" pitchFamily="34" charset="0"/>
              <a:buChar char="•"/>
            </a:pPr>
            <a:r>
              <a:rPr lang="en-GB" sz="1400" dirty="0"/>
              <a:t>Access to global talent and advanced technologies.</a:t>
            </a:r>
          </a:p>
          <a:p>
            <a:pPr>
              <a:buFont typeface="Arial" panose="020B0604020202020204" pitchFamily="34" charset="0"/>
              <a:buChar char="•"/>
            </a:pPr>
            <a:r>
              <a:rPr lang="en-GB" sz="1400" dirty="0"/>
              <a:t>Encourages economic growth in developing countries</a:t>
            </a:r>
            <a:r>
              <a:rPr lang="en-GB" sz="1400" b="1" dirty="0"/>
              <a:t>.</a:t>
            </a:r>
          </a:p>
        </p:txBody>
      </p:sp>
      <p:sp>
        <p:nvSpPr>
          <p:cNvPr id="13" name="TextBox 12">
            <a:extLst>
              <a:ext uri="{FF2B5EF4-FFF2-40B4-BE49-F238E27FC236}">
                <a16:creationId xmlns:a16="http://schemas.microsoft.com/office/drawing/2014/main" id="{9B7FCD52-F5B5-4D5A-A785-328B058EC157}"/>
              </a:ext>
            </a:extLst>
          </p:cNvPr>
          <p:cNvSpPr txBox="1"/>
          <p:nvPr/>
        </p:nvSpPr>
        <p:spPr>
          <a:xfrm>
            <a:off x="6100382" y="4334615"/>
            <a:ext cx="4777753" cy="830997"/>
          </a:xfrm>
          <a:prstGeom prst="rect">
            <a:avLst/>
          </a:prstGeom>
          <a:noFill/>
        </p:spPr>
        <p:txBody>
          <a:bodyPr wrap="square">
            <a:spAutoFit/>
          </a:bodyPr>
          <a:lstStyle/>
          <a:p>
            <a:r>
              <a:rPr lang="en-GB" sz="1200" b="1" dirty="0"/>
              <a:t>⚠️ Challenges of GVCs:</a:t>
            </a:r>
          </a:p>
          <a:p>
            <a:pPr>
              <a:buFont typeface="Arial" panose="020B0604020202020204" pitchFamily="34" charset="0"/>
              <a:buChar char="•"/>
            </a:pPr>
            <a:r>
              <a:rPr lang="en-GB" sz="1200" b="1" dirty="0"/>
              <a:t>Supply chain disruptions</a:t>
            </a:r>
            <a:r>
              <a:rPr lang="en-GB" sz="1200" dirty="0"/>
              <a:t> (e.g., COVID-19, conflicts).</a:t>
            </a:r>
          </a:p>
          <a:p>
            <a:pPr>
              <a:buFont typeface="Arial" panose="020B0604020202020204" pitchFamily="34" charset="0"/>
              <a:buChar char="•"/>
            </a:pPr>
            <a:r>
              <a:rPr lang="en-GB" sz="1200" dirty="0"/>
              <a:t>Labour exploitation or environmental concerns.</a:t>
            </a:r>
          </a:p>
          <a:p>
            <a:pPr>
              <a:buFont typeface="Arial" panose="020B0604020202020204" pitchFamily="34" charset="0"/>
              <a:buChar char="•"/>
            </a:pPr>
            <a:r>
              <a:rPr lang="en-GB" sz="1200" dirty="0"/>
              <a:t>Dependency on foreign suppliers or geopolitical risks.</a:t>
            </a:r>
          </a:p>
        </p:txBody>
      </p:sp>
    </p:spTree>
    <p:extLst>
      <p:ext uri="{BB962C8B-B14F-4D97-AF65-F5344CB8AC3E}">
        <p14:creationId xmlns:p14="http://schemas.microsoft.com/office/powerpoint/2010/main" val="2525681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44" y="116632"/>
            <a:ext cx="8229600" cy="288032"/>
          </a:xfrm>
        </p:spPr>
        <p:txBody>
          <a:bodyPr>
            <a:noAutofit/>
          </a:bodyPr>
          <a:lstStyle/>
          <a:p>
            <a:pPr algn="l"/>
            <a:r>
              <a:rPr lang="en-GB" sz="2800" b="1" dirty="0"/>
              <a:t>Evolution of the Value Chain: Example</a:t>
            </a:r>
          </a:p>
        </p:txBody>
      </p:sp>
      <p:pic>
        <p:nvPicPr>
          <p:cNvPr id="7" name="Online Media 6" title="Value Chain Analysis EXPLAINED | B2U | Business To You">
            <a:hlinkClick r:id="" action="ppaction://media"/>
            <a:extLst>
              <a:ext uri="{FF2B5EF4-FFF2-40B4-BE49-F238E27FC236}">
                <a16:creationId xmlns:a16="http://schemas.microsoft.com/office/drawing/2014/main" id="{BC55F826-9F4F-4D93-ACEE-C7F2864CA431}"/>
              </a:ext>
            </a:extLst>
          </p:cNvPr>
          <p:cNvPicPr>
            <a:picLocks noRot="1" noChangeAspect="1"/>
          </p:cNvPicPr>
          <p:nvPr>
            <a:videoFile r:link="rId1"/>
          </p:nvPr>
        </p:nvPicPr>
        <p:blipFill>
          <a:blip r:embed="rId3"/>
          <a:stretch>
            <a:fillRect/>
          </a:stretch>
        </p:blipFill>
        <p:spPr>
          <a:xfrm>
            <a:off x="204401" y="476672"/>
            <a:ext cx="9129722" cy="5158293"/>
          </a:xfrm>
          <a:prstGeom prst="rect">
            <a:avLst/>
          </a:prstGeom>
        </p:spPr>
      </p:pic>
    </p:spTree>
    <p:extLst>
      <p:ext uri="{BB962C8B-B14F-4D97-AF65-F5344CB8AC3E}">
        <p14:creationId xmlns:p14="http://schemas.microsoft.com/office/powerpoint/2010/main" val="33844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7"/>
                </p:tgtEl>
              </p:cMediaNode>
            </p:video>
            <p:seq concurrent="1" nextAc="seek">
              <p:cTn id="15" restart="whenNotActive" fill="hold" evtFilter="cancelBubble" nodeType="interactiveSeq">
                <p:stCondLst>
                  <p:cond evt="onClick" delay="0">
                    <p:tgtEl>
                      <p:spTgt spid="7"/>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7"/>
                                        </p:tgtEl>
                                      </p:cBhvr>
                                    </p:cmd>
                                  </p:childTnLst>
                                </p:cTn>
                              </p:par>
                            </p:childTnLst>
                          </p:cTn>
                        </p:par>
                      </p:childTnLst>
                    </p:cTn>
                  </p:par>
                </p:childTnLst>
              </p:cTn>
              <p:nextCondLst>
                <p:cond evt="onClick" delay="0">
                  <p:tgtEl>
                    <p:spTgt spid="7"/>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229600" cy="1143000"/>
          </a:xfrm>
        </p:spPr>
        <p:txBody>
          <a:bodyPr>
            <a:normAutofit fontScale="90000"/>
          </a:bodyPr>
          <a:lstStyle/>
          <a:p>
            <a:r>
              <a:rPr lang="en-GB" b="1" dirty="0"/>
              <a:t>Competition and the Value Chain</a:t>
            </a:r>
          </a:p>
        </p:txBody>
      </p:sp>
      <p:sp>
        <p:nvSpPr>
          <p:cNvPr id="3" name="Content Placeholder 2"/>
          <p:cNvSpPr>
            <a:spLocks noGrp="1"/>
          </p:cNvSpPr>
          <p:nvPr>
            <p:ph idx="1"/>
          </p:nvPr>
        </p:nvSpPr>
        <p:spPr>
          <a:xfrm>
            <a:off x="191344" y="1844824"/>
            <a:ext cx="11665296" cy="3456384"/>
          </a:xfrm>
        </p:spPr>
        <p:txBody>
          <a:bodyPr>
            <a:normAutofit/>
          </a:bodyPr>
          <a:lstStyle/>
          <a:p>
            <a:pPr algn="just"/>
            <a:r>
              <a:rPr lang="en-GB" sz="1800" dirty="0">
                <a:latin typeface="Arial" panose="020B0604020202020204" pitchFamily="34" charset="0"/>
                <a:cs typeface="Arial" panose="020B0604020202020204" pitchFamily="34" charset="0"/>
              </a:rPr>
              <a:t>Competition in local markets are increasingly fierce due to the market economy principles which states that the private sector is the main source of efficient resource allocation</a:t>
            </a:r>
          </a:p>
          <a:p>
            <a:pPr marL="0" indent="0" algn="just">
              <a:buNone/>
            </a:pPr>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Hence, domestic markets in some countries are saturated or getting close to saturation due to the entrepreneurial innovations</a:t>
            </a:r>
          </a:p>
          <a:p>
            <a:pPr marL="0" indent="0" algn="just">
              <a:buNone/>
            </a:pPr>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Hence, many firms have explored other markets or attempting to do so in order to remain competitive and to survive</a:t>
            </a:r>
          </a:p>
          <a:p>
            <a:pPr marL="0" indent="0" algn="just">
              <a:buNone/>
            </a:pPr>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International Trade and Globalisation has been born out of this</a:t>
            </a:r>
          </a:p>
        </p:txBody>
      </p:sp>
    </p:spTree>
    <p:extLst>
      <p:ext uri="{BB962C8B-B14F-4D97-AF65-F5344CB8AC3E}">
        <p14:creationId xmlns:p14="http://schemas.microsoft.com/office/powerpoint/2010/main" val="373912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332656"/>
            <a:ext cx="8229600" cy="836712"/>
          </a:xfrm>
        </p:spPr>
        <p:txBody>
          <a:bodyPr>
            <a:normAutofit/>
          </a:bodyPr>
          <a:lstStyle/>
          <a:p>
            <a:r>
              <a:rPr lang="en-GB" b="1" dirty="0"/>
              <a:t>Competition</a:t>
            </a:r>
          </a:p>
        </p:txBody>
      </p:sp>
      <p:sp>
        <p:nvSpPr>
          <p:cNvPr id="3" name="Content Placeholder 2"/>
          <p:cNvSpPr>
            <a:spLocks noGrp="1"/>
          </p:cNvSpPr>
          <p:nvPr>
            <p:ph idx="1"/>
          </p:nvPr>
        </p:nvSpPr>
        <p:spPr>
          <a:xfrm>
            <a:off x="227348" y="1529408"/>
            <a:ext cx="11737304" cy="3672408"/>
          </a:xfrm>
        </p:spPr>
        <p:txBody>
          <a:bodyPr>
            <a:normAutofit/>
          </a:bodyPr>
          <a:lstStyle/>
          <a:p>
            <a:r>
              <a:rPr lang="en-GB" sz="1800" dirty="0">
                <a:latin typeface="Arial" panose="020B0604020202020204" pitchFamily="34" charset="0"/>
                <a:cs typeface="Arial" panose="020B0604020202020204" pitchFamily="34" charset="0"/>
              </a:rPr>
              <a:t>Engaging in international trade means firms must remain competitive in terms of </a:t>
            </a:r>
            <a:r>
              <a:rPr lang="en-GB" sz="1800" b="1" dirty="0">
                <a:latin typeface="Arial" panose="020B0604020202020204" pitchFamily="34" charset="0"/>
                <a:cs typeface="Arial" panose="020B0604020202020204" pitchFamily="34" charset="0"/>
              </a:rPr>
              <a:t>cost/price, quality </a:t>
            </a:r>
            <a:r>
              <a:rPr lang="en-GB" sz="1800" dirty="0">
                <a:latin typeface="Arial" panose="020B0604020202020204" pitchFamily="34" charset="0"/>
                <a:cs typeface="Arial" panose="020B0604020202020204" pitchFamily="34" charset="0"/>
              </a:rPr>
              <a:t>and </a:t>
            </a:r>
            <a:r>
              <a:rPr lang="en-GB" sz="1800" b="1" dirty="0">
                <a:latin typeface="Arial" panose="020B0604020202020204" pitchFamily="34" charset="0"/>
                <a:cs typeface="Arial" panose="020B0604020202020204" pitchFamily="34" charset="0"/>
              </a:rPr>
              <a:t>customer services/after sale service</a:t>
            </a:r>
          </a:p>
          <a:p>
            <a:pPr marL="0" indent="0">
              <a:buNone/>
            </a:pPr>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Two things worth remembering: </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Governments </a:t>
            </a:r>
            <a:r>
              <a:rPr lang="en-GB" sz="1800" dirty="0">
                <a:latin typeface="Arial" panose="020B0604020202020204" pitchFamily="34" charset="0"/>
                <a:cs typeface="Arial" panose="020B0604020202020204" pitchFamily="34" charset="0"/>
              </a:rPr>
              <a:t>providing conducive environment for domestic firm's competitiveness against their international competitors (</a:t>
            </a:r>
            <a:r>
              <a:rPr lang="en-GB" sz="1800" b="1" dirty="0">
                <a:latin typeface="Arial" panose="020B0604020202020204" pitchFamily="34" charset="0"/>
                <a:cs typeface="Arial" panose="020B0604020202020204" pitchFamily="34" charset="0"/>
              </a:rPr>
              <a:t>national competitiveness</a:t>
            </a:r>
            <a:r>
              <a:rPr lang="en-GB" sz="1800" dirty="0">
                <a:latin typeface="Arial" panose="020B0604020202020204" pitchFamily="34" charset="0"/>
                <a:cs typeface="Arial" panose="020B0604020202020204" pitchFamily="34" charset="0"/>
              </a:rPr>
              <a:t> (good institutions and  infrastructure)</a:t>
            </a:r>
          </a:p>
          <a:p>
            <a:pPr marL="0" indent="0">
              <a:buNone/>
            </a:pP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Businesses</a:t>
            </a:r>
            <a:r>
              <a:rPr lang="en-GB" sz="1800" dirty="0">
                <a:latin typeface="Arial" panose="020B0604020202020204" pitchFamily="34" charset="0"/>
                <a:cs typeface="Arial" panose="020B0604020202020204" pitchFamily="34" charset="0"/>
              </a:rPr>
              <a:t> too should have some internal </a:t>
            </a:r>
            <a:r>
              <a:rPr lang="en-GB" sz="1800" b="1" dirty="0">
                <a:latin typeface="Arial" panose="020B0604020202020204" pitchFamily="34" charset="0"/>
                <a:cs typeface="Arial" panose="020B0604020202020204" pitchFamily="34" charset="0"/>
              </a:rPr>
              <a:t>competencies</a:t>
            </a:r>
            <a:r>
              <a:rPr lang="en-GB" sz="1800" dirty="0">
                <a:latin typeface="Arial" panose="020B0604020202020204" pitchFamily="34" charset="0"/>
                <a:cs typeface="Arial" panose="020B0604020202020204" pitchFamily="34" charset="0"/>
              </a:rPr>
              <a:t> that makes them unique against their competitors which may require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Good </a:t>
            </a:r>
            <a:r>
              <a:rPr lang="en-GB" sz="1800" b="1" dirty="0">
                <a:latin typeface="Arial" panose="020B0604020202020204" pitchFamily="34" charset="0"/>
                <a:cs typeface="Arial" panose="020B0604020202020204" pitchFamily="34" charset="0"/>
              </a:rPr>
              <a:t>PLANNING</a:t>
            </a:r>
            <a:r>
              <a:rPr lang="en-GB" sz="1800" dirty="0">
                <a:latin typeface="Arial" panose="020B0604020202020204" pitchFamily="34" charset="0"/>
                <a:cs typeface="Arial" panose="020B0604020202020204" pitchFamily="34" charset="0"/>
              </a:rPr>
              <a:t> and </a:t>
            </a:r>
            <a:r>
              <a:rPr lang="en-GB" sz="1800" b="1" dirty="0">
                <a:latin typeface="Arial" panose="020B0604020202020204" pitchFamily="34" charset="0"/>
                <a:cs typeface="Arial" panose="020B0604020202020204" pitchFamily="34" charset="0"/>
              </a:rPr>
              <a:t>STRATEGY</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08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3472" y="548680"/>
            <a:ext cx="9252520" cy="707886"/>
          </a:xfrm>
          <a:prstGeom prst="rect">
            <a:avLst/>
          </a:prstGeom>
        </p:spPr>
        <p:txBody>
          <a:bodyPr wrap="square">
            <a:spAutoFit/>
          </a:bodyPr>
          <a:lstStyle/>
          <a:p>
            <a:pPr algn="ctr"/>
            <a:r>
              <a:rPr lang="en-GB" sz="4000" b="1" dirty="0"/>
              <a:t>STRATEGY</a:t>
            </a:r>
          </a:p>
        </p:txBody>
      </p:sp>
      <p:sp>
        <p:nvSpPr>
          <p:cNvPr id="3" name="Rectangle 2"/>
          <p:cNvSpPr/>
          <p:nvPr/>
        </p:nvSpPr>
        <p:spPr>
          <a:xfrm>
            <a:off x="227348" y="1874728"/>
            <a:ext cx="11737304" cy="3108543"/>
          </a:xfrm>
          <a:prstGeom prst="rect">
            <a:avLst/>
          </a:prstGeom>
        </p:spPr>
        <p:txBody>
          <a:bodyPr wrap="square">
            <a:spAutoFit/>
          </a:bodyPr>
          <a:lstStyle/>
          <a:p>
            <a:pPr marL="571500" indent="-571500" algn="just">
              <a:buFont typeface="Wingdings" panose="05000000000000000000" pitchFamily="2" charset="2"/>
              <a:buChar char="§"/>
            </a:pPr>
            <a:r>
              <a:rPr lang="en-GB" sz="2800" dirty="0"/>
              <a:t>Two Definitions:</a:t>
            </a:r>
          </a:p>
          <a:p>
            <a:pPr marL="571500" indent="-571500" algn="just">
              <a:buFont typeface="Wingdings" panose="05000000000000000000" pitchFamily="2" charset="2"/>
              <a:buChar char="§"/>
            </a:pPr>
            <a:endParaRPr lang="en-GB" sz="2800" dirty="0"/>
          </a:p>
          <a:p>
            <a:pPr marL="571500" indent="-571500" algn="just">
              <a:buFont typeface="Wingdings" panose="05000000000000000000" pitchFamily="2" charset="2"/>
              <a:buChar char="§"/>
            </a:pPr>
            <a:r>
              <a:rPr lang="en-GB" sz="2800" dirty="0"/>
              <a:t>Strategy refers the process or the way a business looks into the future and determines ways in which it can turn goals into reality. </a:t>
            </a:r>
          </a:p>
          <a:p>
            <a:pPr lvl="0" algn="just"/>
            <a:endParaRPr lang="en-GB" sz="2800" dirty="0"/>
          </a:p>
          <a:p>
            <a:pPr marL="571500" indent="-571500" algn="just">
              <a:buFont typeface="Wingdings" panose="05000000000000000000" pitchFamily="2" charset="2"/>
              <a:buChar char="§"/>
            </a:pPr>
            <a:r>
              <a:rPr lang="en-GB" sz="2800" dirty="0"/>
              <a:t>A plan or plans which directs a business through actions and activities in order to achieve the vision and goals of a business</a:t>
            </a:r>
          </a:p>
        </p:txBody>
      </p:sp>
    </p:spTree>
    <p:extLst>
      <p:ext uri="{BB962C8B-B14F-4D97-AF65-F5344CB8AC3E}">
        <p14:creationId xmlns:p14="http://schemas.microsoft.com/office/powerpoint/2010/main" val="11794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9740" y="806288"/>
            <a:ext cx="9252520" cy="707886"/>
          </a:xfrm>
          <a:prstGeom prst="rect">
            <a:avLst/>
          </a:prstGeom>
        </p:spPr>
        <p:txBody>
          <a:bodyPr wrap="square">
            <a:spAutoFit/>
          </a:bodyPr>
          <a:lstStyle/>
          <a:p>
            <a:pPr algn="ctr"/>
            <a:r>
              <a:rPr lang="en-GB" sz="4000" b="1" dirty="0"/>
              <a:t>STRATEGY</a:t>
            </a:r>
          </a:p>
        </p:txBody>
      </p:sp>
      <p:sp>
        <p:nvSpPr>
          <p:cNvPr id="4" name="Rectangle 3"/>
          <p:cNvSpPr/>
          <p:nvPr/>
        </p:nvSpPr>
        <p:spPr>
          <a:xfrm>
            <a:off x="263352" y="1844824"/>
            <a:ext cx="11809312" cy="461665"/>
          </a:xfrm>
          <a:prstGeom prst="rect">
            <a:avLst/>
          </a:prstGeom>
          <a:solidFill>
            <a:schemeClr val="tx2">
              <a:lumMod val="20000"/>
              <a:lumOff val="80000"/>
            </a:schemeClr>
          </a:solidFill>
        </p:spPr>
        <p:txBody>
          <a:bodyPr wrap="square">
            <a:spAutoFit/>
          </a:bodyPr>
          <a:lstStyle/>
          <a:p>
            <a:pPr marL="177800"/>
            <a:r>
              <a:rPr lang="en-GB" sz="2400" b="1" dirty="0"/>
              <a:t>Strategy requires that the business ask and answer three main questions: </a:t>
            </a:r>
          </a:p>
        </p:txBody>
      </p:sp>
      <p:sp>
        <p:nvSpPr>
          <p:cNvPr id="5" name="Rectangle 4"/>
          <p:cNvSpPr/>
          <p:nvPr/>
        </p:nvSpPr>
        <p:spPr>
          <a:xfrm>
            <a:off x="263352" y="2636912"/>
            <a:ext cx="11809312" cy="2804999"/>
          </a:xfrm>
          <a:prstGeom prst="rect">
            <a:avLst/>
          </a:prstGeom>
        </p:spPr>
        <p:txBody>
          <a:bodyPr wrap="square">
            <a:spAutoFit/>
          </a:bodyPr>
          <a:lstStyle/>
          <a:p>
            <a:pPr marL="342900" indent="-342900" algn="just">
              <a:lnSpc>
                <a:spcPct val="150000"/>
              </a:lnSpc>
              <a:buFont typeface="+mj-lt"/>
              <a:buAutoNum type="arabicPeriod"/>
            </a:pPr>
            <a:r>
              <a:rPr lang="en-GB" sz="2000" dirty="0"/>
              <a:t>Where do we want to be at X point in the future? For long-term vision. </a:t>
            </a:r>
          </a:p>
          <a:p>
            <a:pPr marL="342900" indent="-342900" algn="just">
              <a:lnSpc>
                <a:spcPct val="150000"/>
              </a:lnSpc>
              <a:buFont typeface="+mj-lt"/>
              <a:buAutoNum type="arabicPeriod"/>
            </a:pPr>
            <a:r>
              <a:rPr lang="en-GB" sz="2000" dirty="0"/>
              <a:t>Where are we now? Strategy requires that some analysis is made of the current position of the business so that it can identify its strengths, weaknesses, opportunities and threats and how far away it is from its long-term aims. </a:t>
            </a:r>
          </a:p>
          <a:p>
            <a:pPr marL="342900" indent="-342900" algn="just">
              <a:lnSpc>
                <a:spcPct val="150000"/>
              </a:lnSpc>
              <a:buFont typeface="+mj-lt"/>
              <a:buAutoNum type="arabicPeriod"/>
            </a:pPr>
            <a:r>
              <a:rPr lang="en-GB" sz="2000" dirty="0"/>
              <a:t>How are we going to achieve our aims? The business may well formulate a plan or set of objectives and activities that will help it to achieve its aims and to monitor and evaluate progress. </a:t>
            </a:r>
          </a:p>
        </p:txBody>
      </p:sp>
    </p:spTree>
    <p:extLst>
      <p:ext uri="{BB962C8B-B14F-4D97-AF65-F5344CB8AC3E}">
        <p14:creationId xmlns:p14="http://schemas.microsoft.com/office/powerpoint/2010/main" val="16065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79576" y="213582"/>
            <a:ext cx="7920880" cy="584775"/>
          </a:xfrm>
          <a:prstGeom prst="rect">
            <a:avLst/>
          </a:prstGeom>
        </p:spPr>
        <p:txBody>
          <a:bodyPr wrap="square">
            <a:spAutoFit/>
          </a:bodyPr>
          <a:lstStyle/>
          <a:p>
            <a:pPr algn="ctr"/>
            <a:r>
              <a:rPr lang="en-GB" sz="3200" b="1" dirty="0"/>
              <a:t>Competitive Advantage of Firms</a:t>
            </a:r>
          </a:p>
        </p:txBody>
      </p:sp>
      <p:sp>
        <p:nvSpPr>
          <p:cNvPr id="3" name="Rectangle 2"/>
          <p:cNvSpPr/>
          <p:nvPr/>
        </p:nvSpPr>
        <p:spPr>
          <a:xfrm>
            <a:off x="1631504" y="793131"/>
            <a:ext cx="8568952" cy="954107"/>
          </a:xfrm>
          <a:prstGeom prst="rect">
            <a:avLst/>
          </a:prstGeom>
        </p:spPr>
        <p:txBody>
          <a:bodyPr wrap="square">
            <a:spAutoFit/>
          </a:bodyPr>
          <a:lstStyle/>
          <a:p>
            <a:pPr algn="just"/>
            <a:r>
              <a:rPr lang="en-GB" sz="2800" dirty="0"/>
              <a:t>Technically, competitive advantage occurs when the edge the firm has over its rivals fulfils two criteria: </a:t>
            </a:r>
          </a:p>
        </p:txBody>
      </p:sp>
      <p:sp>
        <p:nvSpPr>
          <p:cNvPr id="5" name="Rounded Rectangle 4"/>
          <p:cNvSpPr/>
          <p:nvPr/>
        </p:nvSpPr>
        <p:spPr>
          <a:xfrm>
            <a:off x="839416" y="2415099"/>
            <a:ext cx="4608512" cy="3049000"/>
          </a:xfrm>
          <a:prstGeom prst="roundRect">
            <a:avLst>
              <a:gd name="adj" fmla="val 20335"/>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C00000"/>
                </a:solidFill>
              </a:rPr>
              <a:t>1. Defensibility:</a:t>
            </a:r>
          </a:p>
          <a:p>
            <a:pPr algn="ctr"/>
            <a:endParaRPr lang="en-GB" b="1" dirty="0">
              <a:solidFill>
                <a:srgbClr val="C00000"/>
              </a:solidFill>
            </a:endParaRPr>
          </a:p>
          <a:p>
            <a:pPr algn="ctr"/>
            <a:r>
              <a:rPr lang="en-GB" b="1" dirty="0">
                <a:solidFill>
                  <a:schemeClr val="tx1"/>
                </a:solidFill>
              </a:rPr>
              <a:t>Rivals should not find it easy to simply copy the advantage you have. </a:t>
            </a:r>
          </a:p>
          <a:p>
            <a:pPr marL="457200" indent="-457200" algn="ctr">
              <a:buFont typeface="Arial" panose="020B0604020202020204" pitchFamily="34" charset="0"/>
              <a:buChar char="•"/>
            </a:pPr>
            <a:endParaRPr lang="en-GB" sz="1600" dirty="0">
              <a:solidFill>
                <a:schemeClr val="accent5">
                  <a:lumMod val="75000"/>
                </a:schemeClr>
              </a:solidFill>
            </a:endParaRPr>
          </a:p>
        </p:txBody>
      </p:sp>
      <p:sp>
        <p:nvSpPr>
          <p:cNvPr id="6" name="Rounded Rectangle 5"/>
          <p:cNvSpPr/>
          <p:nvPr/>
        </p:nvSpPr>
        <p:spPr>
          <a:xfrm>
            <a:off x="6240016" y="2420888"/>
            <a:ext cx="4680520" cy="3049000"/>
          </a:xfrm>
          <a:prstGeom prst="roundRect">
            <a:avLst>
              <a:gd name="adj" fmla="val 1382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C00000"/>
                </a:solidFill>
              </a:rPr>
              <a:t>2. Distinctiveness:</a:t>
            </a:r>
          </a:p>
          <a:p>
            <a:pPr algn="ctr"/>
            <a:r>
              <a:rPr lang="en-GB" b="1" dirty="0">
                <a:solidFill>
                  <a:schemeClr val="accent5">
                    <a:lumMod val="75000"/>
                  </a:schemeClr>
                </a:solidFill>
              </a:rPr>
              <a:t> </a:t>
            </a:r>
          </a:p>
          <a:p>
            <a:pPr algn="ctr"/>
            <a:r>
              <a:rPr lang="en-GB" b="1" dirty="0">
                <a:solidFill>
                  <a:schemeClr val="tx1"/>
                </a:solidFill>
              </a:rPr>
              <a:t>What you offer should be something that clearly sets you apart from your competitors</a:t>
            </a:r>
          </a:p>
        </p:txBody>
      </p:sp>
    </p:spTree>
    <p:extLst>
      <p:ext uri="{BB962C8B-B14F-4D97-AF65-F5344CB8AC3E}">
        <p14:creationId xmlns:p14="http://schemas.microsoft.com/office/powerpoint/2010/main" val="2619173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31504" y="77548"/>
            <a:ext cx="9036496" cy="646331"/>
          </a:xfrm>
          <a:prstGeom prst="rect">
            <a:avLst/>
          </a:prstGeom>
        </p:spPr>
        <p:txBody>
          <a:bodyPr wrap="square">
            <a:spAutoFit/>
          </a:bodyPr>
          <a:lstStyle/>
          <a:p>
            <a:pPr algn="ctr"/>
            <a:r>
              <a:rPr lang="en-GB" sz="3600" b="1" dirty="0"/>
              <a:t>Types of generic core competencies </a:t>
            </a:r>
          </a:p>
        </p:txBody>
      </p:sp>
      <p:sp>
        <p:nvSpPr>
          <p:cNvPr id="2" name="Rectangle 1"/>
          <p:cNvSpPr/>
          <p:nvPr/>
        </p:nvSpPr>
        <p:spPr>
          <a:xfrm>
            <a:off x="1716454" y="908720"/>
            <a:ext cx="4163522" cy="4678910"/>
          </a:xfrm>
          <a:prstGeom prst="rect">
            <a:avLst/>
          </a:prstGeom>
          <a:ln>
            <a:solidFill>
              <a:schemeClr val="accent1"/>
            </a:solidFill>
          </a:ln>
        </p:spPr>
        <p:txBody>
          <a:bodyPr wrap="square">
            <a:spAutoFit/>
          </a:bodyPr>
          <a:lstStyle/>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Communication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Teamwork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Problem solving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Personal spirit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Innovation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Design </a:t>
            </a:r>
          </a:p>
          <a:p>
            <a:pPr algn="just">
              <a:lnSpc>
                <a:spcPct val="107000"/>
              </a:lnSpc>
            </a:pPr>
            <a:endParaRPr lang="en-GB" sz="2000"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acquisition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Customer service </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New product development</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Project management</a:t>
            </a:r>
          </a:p>
          <a:p>
            <a:pPr marL="342900" indent="-342900" algn="just">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Empowerment of employees</a:t>
            </a:r>
          </a:p>
          <a:p>
            <a:pPr marL="342900" indent="-342900">
              <a:lnSpc>
                <a:spcPct val="107000"/>
              </a:lnSpc>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Leadership throughout the business</a:t>
            </a:r>
          </a:p>
        </p:txBody>
      </p:sp>
      <p:sp>
        <p:nvSpPr>
          <p:cNvPr id="3" name="Rectangle 2"/>
          <p:cNvSpPr/>
          <p:nvPr/>
        </p:nvSpPr>
        <p:spPr>
          <a:xfrm>
            <a:off x="6470032" y="980728"/>
            <a:ext cx="4032448" cy="4081182"/>
          </a:xfrm>
          <a:prstGeom prst="rect">
            <a:avLst/>
          </a:prstGeom>
          <a:ln>
            <a:solidFill>
              <a:schemeClr val="accent1"/>
            </a:solidFill>
          </a:ln>
        </p:spPr>
        <p:txBody>
          <a:bodyPr wrap="square">
            <a:spAutoFit/>
          </a:bodyPr>
          <a:lstStyle/>
          <a:p>
            <a:pPr marL="342900" indent="-342900" algn="just">
              <a:lnSpc>
                <a:spcPct val="107000"/>
              </a:lnSpc>
              <a:buFont typeface="Symbol" panose="05050102010706020507" pitchFamily="18" charset="2"/>
              <a:buChar char=""/>
            </a:pPr>
            <a:r>
              <a:rPr lang="en-GB" sz="2800" b="1" dirty="0">
                <a:solidFill>
                  <a:srgbClr val="FF0000"/>
                </a:solidFill>
                <a:latin typeface="Arial" panose="020B0604020202020204" pitchFamily="34" charset="0"/>
                <a:ea typeface="Calibri" panose="020F0502020204030204" pitchFamily="34" charset="0"/>
                <a:cs typeface="Arial" panose="020B0604020202020204" pitchFamily="34" charset="0"/>
              </a:rPr>
              <a:t>Adaptability</a:t>
            </a:r>
          </a:p>
          <a:p>
            <a:pPr marL="342900" indent="-342900">
              <a:lnSpc>
                <a:spcPct val="107000"/>
              </a:lnSpc>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ability to </a:t>
            </a:r>
            <a:r>
              <a:rPr lang="en-GB" sz="2400" u="sng" dirty="0">
                <a:latin typeface="Arial" panose="020B0604020202020204" pitchFamily="34" charset="0"/>
                <a:ea typeface="Calibri" panose="020F0502020204030204" pitchFamily="34" charset="0"/>
                <a:cs typeface="Arial" panose="020B0604020202020204" pitchFamily="34" charset="0"/>
              </a:rPr>
              <a:t>learn</a:t>
            </a:r>
            <a:r>
              <a:rPr lang="en-GB" sz="2400" dirty="0">
                <a:latin typeface="Arial" panose="020B0604020202020204" pitchFamily="34" charset="0"/>
                <a:ea typeface="Calibri" panose="020F0502020204030204" pitchFamily="34" charset="0"/>
                <a:cs typeface="Arial" panose="020B0604020202020204" pitchFamily="34" charset="0"/>
              </a:rPr>
              <a:t> and, crucially to ‘</a:t>
            </a:r>
            <a:r>
              <a:rPr lang="en-GB" sz="2400" u="sng" dirty="0">
                <a:latin typeface="Arial" panose="020B0604020202020204" pitchFamily="34" charset="0"/>
                <a:ea typeface="Calibri" panose="020F0502020204030204" pitchFamily="34" charset="0"/>
                <a:cs typeface="Arial" panose="020B0604020202020204" pitchFamily="34" charset="0"/>
              </a:rPr>
              <a:t>unlearn</a:t>
            </a:r>
            <a:r>
              <a:rPr lang="en-GB" sz="2400" dirty="0">
                <a:latin typeface="Arial" panose="020B0604020202020204" pitchFamily="34" charset="0"/>
                <a:ea typeface="Calibri" panose="020F0502020204030204" pitchFamily="34" charset="0"/>
                <a:cs typeface="Arial" panose="020B0604020202020204" pitchFamily="34" charset="0"/>
              </a:rPr>
              <a:t>’ (to shake off the shackles of tradition, routine and entrenched views, opinions or perspectives)</a:t>
            </a:r>
          </a:p>
          <a:p>
            <a:pPr>
              <a:lnSpc>
                <a:spcPct val="107000"/>
              </a:lnSpc>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Ability to adjust to the changing needs </a:t>
            </a:r>
          </a:p>
        </p:txBody>
      </p:sp>
      <p:sp>
        <p:nvSpPr>
          <p:cNvPr id="6" name="Right Arrow 5"/>
          <p:cNvSpPr/>
          <p:nvPr/>
        </p:nvSpPr>
        <p:spPr>
          <a:xfrm>
            <a:off x="6041740" y="2780928"/>
            <a:ext cx="414300" cy="1008112"/>
          </a:xfrm>
          <a:prstGeom prst="rightArrow">
            <a:avLst>
              <a:gd name="adj1" fmla="val 50000"/>
              <a:gd name="adj2" fmla="val 100000"/>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7323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CA481-EF0E-2FFB-0451-3D4C6FBFE4FC}"/>
              </a:ext>
            </a:extLst>
          </p:cNvPr>
          <p:cNvSpPr>
            <a:spLocks noGrp="1"/>
          </p:cNvSpPr>
          <p:nvPr>
            <p:ph type="title"/>
          </p:nvPr>
        </p:nvSpPr>
        <p:spPr>
          <a:xfrm>
            <a:off x="2135560" y="620688"/>
            <a:ext cx="8820472" cy="850106"/>
          </a:xfrm>
        </p:spPr>
        <p:txBody>
          <a:bodyPr>
            <a:normAutofit/>
          </a:bodyPr>
          <a:lstStyle/>
          <a:p>
            <a:pPr algn="l"/>
            <a:r>
              <a:rPr lang="en-GB" sz="3800" b="1" dirty="0"/>
              <a:t>Strategies to Grow Internationally</a:t>
            </a:r>
          </a:p>
        </p:txBody>
      </p:sp>
      <p:sp>
        <p:nvSpPr>
          <p:cNvPr id="3" name="Content Placeholder 2">
            <a:extLst>
              <a:ext uri="{FF2B5EF4-FFF2-40B4-BE49-F238E27FC236}">
                <a16:creationId xmlns:a16="http://schemas.microsoft.com/office/drawing/2014/main" id="{02FB1052-66FF-515E-7793-9E483467B9CD}"/>
              </a:ext>
            </a:extLst>
          </p:cNvPr>
          <p:cNvSpPr>
            <a:spLocks noGrp="1"/>
          </p:cNvSpPr>
          <p:nvPr>
            <p:ph idx="1"/>
          </p:nvPr>
        </p:nvSpPr>
        <p:spPr>
          <a:xfrm>
            <a:off x="551384" y="1773218"/>
            <a:ext cx="8496944" cy="3758406"/>
          </a:xfrm>
        </p:spPr>
        <p:txBody>
          <a:bodyPr>
            <a:normAutofit/>
          </a:bodyPr>
          <a:lstStyle/>
          <a:p>
            <a:r>
              <a:rPr lang="en-US" sz="2400" dirty="0">
                <a:latin typeface="Arial" panose="020B0604020202020204" pitchFamily="34" charset="0"/>
                <a:cs typeface="Arial" panose="020B0604020202020204" pitchFamily="34" charset="0"/>
              </a:rPr>
              <a:t>Exporting</a:t>
            </a:r>
          </a:p>
          <a:p>
            <a:r>
              <a:rPr lang="en-US" sz="2400" dirty="0">
                <a:latin typeface="Arial" panose="020B0604020202020204" pitchFamily="34" charset="0"/>
                <a:cs typeface="Arial" panose="020B0604020202020204" pitchFamily="34" charset="0"/>
              </a:rPr>
              <a:t>Mergers and Acquisitions</a:t>
            </a:r>
          </a:p>
          <a:p>
            <a:r>
              <a:rPr lang="en-US" sz="2400" dirty="0">
                <a:latin typeface="Arial" panose="020B0604020202020204" pitchFamily="34" charset="0"/>
                <a:cs typeface="Arial" panose="020B0604020202020204" pitchFamily="34" charset="0"/>
              </a:rPr>
              <a:t>Form Alliances</a:t>
            </a:r>
          </a:p>
          <a:p>
            <a:r>
              <a:rPr lang="en-US" sz="2400" dirty="0">
                <a:latin typeface="Arial" panose="020B0604020202020204" pitchFamily="34" charset="0"/>
                <a:cs typeface="Arial" panose="020B0604020202020204" pitchFamily="34" charset="0"/>
              </a:rPr>
              <a:t>Outsourcing</a:t>
            </a:r>
          </a:p>
          <a:p>
            <a:r>
              <a:rPr lang="en-US" sz="2400" dirty="0">
                <a:latin typeface="Arial" panose="020B0604020202020204" pitchFamily="34" charset="0"/>
                <a:cs typeface="Arial" panose="020B0604020202020204" pitchFamily="34" charset="0"/>
              </a:rPr>
              <a:t>Franchising</a:t>
            </a:r>
          </a:p>
          <a:p>
            <a:r>
              <a:rPr lang="en-US" sz="2400" dirty="0">
                <a:latin typeface="Arial" panose="020B0604020202020204" pitchFamily="34" charset="0"/>
                <a:cs typeface="Arial" panose="020B0604020202020204" pitchFamily="34" charset="0"/>
              </a:rPr>
              <a:t>Joint Ventures</a:t>
            </a:r>
          </a:p>
          <a:p>
            <a:r>
              <a:rPr lang="en-US" sz="2400" dirty="0">
                <a:latin typeface="Arial" panose="020B0604020202020204" pitchFamily="34" charset="0"/>
                <a:cs typeface="Arial" panose="020B0604020202020204" pitchFamily="34" charset="0"/>
              </a:rPr>
              <a:t>Diversification </a:t>
            </a:r>
          </a:p>
          <a:p>
            <a:r>
              <a:rPr lang="en-US" sz="2400" dirty="0">
                <a:latin typeface="Arial" panose="020B0604020202020204" pitchFamily="34" charset="0"/>
                <a:cs typeface="Arial" panose="020B0604020202020204" pitchFamily="34" charset="0"/>
              </a:rPr>
              <a:t>Greenfield (build your own plant abroad)</a:t>
            </a:r>
          </a:p>
        </p:txBody>
      </p:sp>
    </p:spTree>
    <p:extLst>
      <p:ext uri="{BB962C8B-B14F-4D97-AF65-F5344CB8AC3E}">
        <p14:creationId xmlns:p14="http://schemas.microsoft.com/office/powerpoint/2010/main" val="2179905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9740" y="465137"/>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5447929" y="1508920"/>
            <a:ext cx="4211715" cy="3490999"/>
            <a:chOff x="739612" y="1514632"/>
            <a:chExt cx="2662790" cy="3490999"/>
          </a:xfrm>
        </p:grpSpPr>
        <p:sp>
          <p:nvSpPr>
            <p:cNvPr id="4" name="Rectangle 3"/>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39612" y="1621119"/>
              <a:ext cx="2662790" cy="369332"/>
            </a:xfrm>
            <a:prstGeom prst="rect">
              <a:avLst/>
            </a:prstGeom>
            <a:noFill/>
          </p:spPr>
          <p:txBody>
            <a:bodyPr wrap="square" rtlCol="0">
              <a:spAutoFit/>
            </a:bodyPr>
            <a:lstStyle/>
            <a:p>
              <a:pPr algn="ctr"/>
              <a:r>
                <a:rPr lang="en-GB" b="1" dirty="0">
                  <a:solidFill>
                    <a:srgbClr val="C00000"/>
                  </a:solidFill>
                </a:rPr>
                <a:t>Mergers &amp; Acquisitions </a:t>
              </a:r>
            </a:p>
          </p:txBody>
        </p:sp>
        <p:sp>
          <p:nvSpPr>
            <p:cNvPr id="7" name="Rectangle 6"/>
            <p:cNvSpPr/>
            <p:nvPr/>
          </p:nvSpPr>
          <p:spPr>
            <a:xfrm>
              <a:off x="857738" y="2141893"/>
              <a:ext cx="2419672" cy="1846659"/>
            </a:xfrm>
            <a:prstGeom prst="rect">
              <a:avLst/>
            </a:prstGeom>
          </p:spPr>
          <p:txBody>
            <a:bodyPr wrap="square">
              <a:spAutoFit/>
            </a:bodyPr>
            <a:lstStyle/>
            <a:p>
              <a:pPr algn="ctr"/>
              <a:r>
                <a:rPr lang="en-GB" sz="1900" dirty="0">
                  <a:latin typeface="Arial" panose="020B0604020202020204" pitchFamily="34" charset="0"/>
                  <a:ea typeface="Calibri" panose="020F0502020204030204" pitchFamily="34" charset="0"/>
                  <a:cs typeface="Arial" panose="020B0604020202020204" pitchFamily="34" charset="0"/>
                </a:rPr>
                <a:t>External methods of growth and involve joining together with another firm on an agreed voluntary basis (merger) or acquiring another firm by taking it over (acquisition). </a:t>
              </a:r>
            </a:p>
          </p:txBody>
        </p:sp>
      </p:grpSp>
      <p:grpSp>
        <p:nvGrpSpPr>
          <p:cNvPr id="14" name="Group 13"/>
          <p:cNvGrpSpPr/>
          <p:nvPr/>
        </p:nvGrpSpPr>
        <p:grpSpPr>
          <a:xfrm>
            <a:off x="1858026" y="1508920"/>
            <a:ext cx="3157855" cy="3490999"/>
            <a:chOff x="798567" y="1514632"/>
            <a:chExt cx="2477289" cy="3490999"/>
          </a:xfrm>
        </p:grpSpPr>
        <p:sp>
          <p:nvSpPr>
            <p:cNvPr id="15" name="Rectangle 14"/>
            <p:cNvSpPr/>
            <p:nvPr/>
          </p:nvSpPr>
          <p:spPr>
            <a:xfrm>
              <a:off x="827584" y="1514632"/>
              <a:ext cx="2448272" cy="5462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98567" y="1578413"/>
              <a:ext cx="2376264" cy="400110"/>
            </a:xfrm>
            <a:prstGeom prst="rect">
              <a:avLst/>
            </a:prstGeom>
            <a:noFill/>
          </p:spPr>
          <p:txBody>
            <a:bodyPr wrap="square" rtlCol="0">
              <a:spAutoFit/>
            </a:bodyPr>
            <a:lstStyle/>
            <a:p>
              <a:pPr algn="ctr"/>
              <a:r>
                <a:rPr lang="en-GB" sz="2000" b="1" dirty="0">
                  <a:solidFill>
                    <a:srgbClr val="C00000"/>
                  </a:solidFill>
                </a:rPr>
                <a:t>Exporting</a:t>
              </a:r>
            </a:p>
          </p:txBody>
        </p:sp>
        <p:sp>
          <p:nvSpPr>
            <p:cNvPr id="18" name="Rectangle 17"/>
            <p:cNvSpPr/>
            <p:nvPr/>
          </p:nvSpPr>
          <p:spPr>
            <a:xfrm>
              <a:off x="928609" y="2264493"/>
              <a:ext cx="2246222" cy="1938992"/>
            </a:xfrm>
            <a:prstGeom prst="rect">
              <a:avLst/>
            </a:prstGeom>
          </p:spPr>
          <p:txBody>
            <a:bodyPr wrap="square">
              <a:spAutoFit/>
            </a:bodyPr>
            <a:lstStyle/>
            <a:p>
              <a:pPr algn="ctr"/>
              <a:r>
                <a:rPr lang="en-GB" sz="2400" dirty="0">
                  <a:latin typeface="Arial" panose="020B0604020202020204" pitchFamily="34" charset="0"/>
                  <a:ea typeface="Calibri" panose="020F0502020204030204" pitchFamily="34" charset="0"/>
                  <a:cs typeface="Arial" panose="020B0604020202020204" pitchFamily="34" charset="0"/>
                </a:rPr>
                <a:t>Breaking into new markets may also mean produce at home and sell the products abroad. </a:t>
              </a:r>
              <a:endParaRPr lang="en-GB" sz="24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71728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5480" y="529902"/>
            <a:ext cx="9252520" cy="584775"/>
          </a:xfrm>
          <a:prstGeom prst="rect">
            <a:avLst/>
          </a:prstGeom>
        </p:spPr>
        <p:txBody>
          <a:bodyPr wrap="square">
            <a:spAutoFit/>
          </a:bodyPr>
          <a:lstStyle/>
          <a:p>
            <a:pPr algn="ctr"/>
            <a:r>
              <a:rPr lang="en-GB" sz="3200" b="1" dirty="0"/>
              <a:t>BUSINESS GROWTH STRATEGIES</a:t>
            </a:r>
          </a:p>
        </p:txBody>
      </p:sp>
      <p:grpSp>
        <p:nvGrpSpPr>
          <p:cNvPr id="8" name="Group 7"/>
          <p:cNvGrpSpPr/>
          <p:nvPr/>
        </p:nvGrpSpPr>
        <p:grpSpPr>
          <a:xfrm>
            <a:off x="4845057" y="1623088"/>
            <a:ext cx="2449826" cy="3376831"/>
            <a:chOff x="827584" y="1628800"/>
            <a:chExt cx="2449826" cy="3376831"/>
          </a:xfrm>
        </p:grpSpPr>
        <p:sp>
          <p:nvSpPr>
            <p:cNvPr id="4" name="Rectangle 3"/>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Joint Ventures </a:t>
              </a:r>
            </a:p>
          </p:txBody>
        </p:sp>
        <p:sp>
          <p:nvSpPr>
            <p:cNvPr id="7" name="Rectangle 6"/>
            <p:cNvSpPr/>
            <p:nvPr/>
          </p:nvSpPr>
          <p:spPr>
            <a:xfrm>
              <a:off x="857738" y="2141893"/>
              <a:ext cx="2419672" cy="2585323"/>
            </a:xfrm>
            <a:prstGeom prst="rect">
              <a:avLst/>
            </a:prstGeom>
          </p:spPr>
          <p:txBody>
            <a:bodyPr wrap="square">
              <a:spAutoFit/>
            </a:bodyPr>
            <a:lstStyle/>
            <a:p>
              <a:pPr algn="ctr"/>
              <a:r>
                <a:rPr lang="en-GB" dirty="0">
                  <a:latin typeface="Arial" panose="020B0604020202020204" pitchFamily="34" charset="0"/>
                  <a:ea typeface="Calibri" panose="020F0502020204030204" pitchFamily="34" charset="0"/>
                  <a:cs typeface="Arial" panose="020B0604020202020204" pitchFamily="34" charset="0"/>
                </a:rPr>
                <a:t>Partnership with another firm who may have different opportunities, markets or skills, and which allow the business to develop new products or exploit new markets.</a:t>
              </a:r>
            </a:p>
          </p:txBody>
        </p:sp>
      </p:grpSp>
      <p:grpSp>
        <p:nvGrpSpPr>
          <p:cNvPr id="14" name="Group 13"/>
          <p:cNvGrpSpPr/>
          <p:nvPr/>
        </p:nvGrpSpPr>
        <p:grpSpPr>
          <a:xfrm>
            <a:off x="1861511" y="1623088"/>
            <a:ext cx="2473803" cy="3376831"/>
            <a:chOff x="802053" y="1628800"/>
            <a:chExt cx="2473803" cy="3376831"/>
          </a:xfrm>
        </p:grpSpPr>
        <p:sp>
          <p:nvSpPr>
            <p:cNvPr id="15" name="Rectangle 14"/>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Diversification</a:t>
              </a:r>
            </a:p>
          </p:txBody>
        </p:sp>
        <p:sp>
          <p:nvSpPr>
            <p:cNvPr id="18" name="Rectangle 17"/>
            <p:cNvSpPr/>
            <p:nvPr/>
          </p:nvSpPr>
          <p:spPr>
            <a:xfrm>
              <a:off x="802053" y="2282584"/>
              <a:ext cx="2457210" cy="1754326"/>
            </a:xfrm>
            <a:prstGeom prst="rect">
              <a:avLst/>
            </a:prstGeom>
          </p:spPr>
          <p:txBody>
            <a:bodyPr wrap="square">
              <a:spAutoFit/>
            </a:bodyPr>
            <a:lstStyle/>
            <a:p>
              <a:pPr algn="ctr"/>
              <a:r>
                <a:rPr lang="en-GB" dirty="0">
                  <a:latin typeface="Arial" panose="020B0604020202020204" pitchFamily="34" charset="0"/>
                  <a:ea typeface="Calibri" panose="020F0502020204030204" pitchFamily="34" charset="0"/>
                  <a:cs typeface="Arial" panose="020B0604020202020204" pitchFamily="34" charset="0"/>
                </a:rPr>
                <a:t>Finding new products and markets not necessarily related to its core product and markets which it can exploit</a:t>
              </a:r>
              <a:endParaRPr lang="en-GB" dirty="0">
                <a:latin typeface="Arial" panose="020B0604020202020204" pitchFamily="34" charset="0"/>
                <a:cs typeface="Arial" panose="020B0604020202020204" pitchFamily="34" charset="0"/>
              </a:endParaRPr>
            </a:p>
          </p:txBody>
        </p:sp>
      </p:grpSp>
      <p:grpSp>
        <p:nvGrpSpPr>
          <p:cNvPr id="19" name="Group 18"/>
          <p:cNvGrpSpPr/>
          <p:nvPr/>
        </p:nvGrpSpPr>
        <p:grpSpPr>
          <a:xfrm>
            <a:off x="7823472" y="1623088"/>
            <a:ext cx="2448272" cy="3376831"/>
            <a:chOff x="827584" y="1628800"/>
            <a:chExt cx="2448272" cy="3376831"/>
          </a:xfrm>
        </p:grpSpPr>
        <p:sp>
          <p:nvSpPr>
            <p:cNvPr id="20" name="Rectangle 19"/>
            <p:cNvSpPr/>
            <p:nvPr/>
          </p:nvSpPr>
          <p:spPr>
            <a:xfrm>
              <a:off x="827584" y="1628800"/>
              <a:ext cx="2448272" cy="43204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827584" y="2060848"/>
              <a:ext cx="2448272" cy="294478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899592" y="1628800"/>
              <a:ext cx="2376264" cy="400110"/>
            </a:xfrm>
            <a:prstGeom prst="rect">
              <a:avLst/>
            </a:prstGeom>
            <a:noFill/>
          </p:spPr>
          <p:txBody>
            <a:bodyPr wrap="square" rtlCol="0">
              <a:spAutoFit/>
            </a:bodyPr>
            <a:lstStyle/>
            <a:p>
              <a:pPr algn="ctr"/>
              <a:r>
                <a:rPr lang="en-GB" sz="2000" b="1" dirty="0">
                  <a:solidFill>
                    <a:srgbClr val="C00000"/>
                  </a:solidFill>
                </a:rPr>
                <a:t>Franchising</a:t>
              </a:r>
            </a:p>
          </p:txBody>
        </p:sp>
        <p:sp>
          <p:nvSpPr>
            <p:cNvPr id="23" name="Rectangle 22"/>
            <p:cNvSpPr/>
            <p:nvPr/>
          </p:nvSpPr>
          <p:spPr>
            <a:xfrm>
              <a:off x="908530" y="2141383"/>
              <a:ext cx="2286380" cy="2308324"/>
            </a:xfrm>
            <a:prstGeom prst="rect">
              <a:avLst/>
            </a:prstGeom>
          </p:spPr>
          <p:txBody>
            <a:bodyPr wrap="square">
              <a:spAutoFit/>
            </a:bodyPr>
            <a:lstStyle/>
            <a:p>
              <a:pPr algn="ctr"/>
              <a:r>
                <a:rPr lang="en-GB" dirty="0">
                  <a:latin typeface="Arial" panose="020B0604020202020204" pitchFamily="34" charset="0"/>
                  <a:ea typeface="Calibri" panose="020F0502020204030204" pitchFamily="34" charset="0"/>
                  <a:cs typeface="Arial" panose="020B0604020202020204" pitchFamily="34" charset="0"/>
                </a:rPr>
                <a:t>Franchising allows entrepreneurs to set up a business independently but with the right to use the franchiser’s brand or logo and support. </a:t>
              </a:r>
              <a:endParaRPr lang="en-GB"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35762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225434" y="980728"/>
            <a:ext cx="11665296" cy="3582402"/>
            <a:chOff x="1068715" y="1220435"/>
            <a:chExt cx="8208911" cy="4787051"/>
          </a:xfrm>
        </p:grpSpPr>
        <p:sp>
          <p:nvSpPr>
            <p:cNvPr id="17" name="TextBox 16"/>
            <p:cNvSpPr txBox="1"/>
            <p:nvPr/>
          </p:nvSpPr>
          <p:spPr>
            <a:xfrm>
              <a:off x="1138228" y="1220435"/>
              <a:ext cx="8115409" cy="493527"/>
            </a:xfrm>
            <a:prstGeom prst="rect">
              <a:avLst/>
            </a:prstGeom>
            <a:solidFill>
              <a:schemeClr val="bg2">
                <a:lumMod val="90000"/>
              </a:schemeClr>
            </a:solidFill>
          </p:spPr>
          <p:txBody>
            <a:bodyPr wrap="square" rtlCol="0">
              <a:spAutoFit/>
            </a:bodyPr>
            <a:lstStyle/>
            <a:p>
              <a:pPr algn="ctr"/>
              <a:r>
                <a:rPr lang="en-GB" b="1" dirty="0">
                  <a:solidFill>
                    <a:srgbClr val="C00000"/>
                  </a:solidFill>
                </a:rPr>
                <a:t>Outsourcing </a:t>
              </a:r>
            </a:p>
          </p:txBody>
        </p:sp>
        <p:sp>
          <p:nvSpPr>
            <p:cNvPr id="18" name="Rectangle 17"/>
            <p:cNvSpPr/>
            <p:nvPr/>
          </p:nvSpPr>
          <p:spPr>
            <a:xfrm>
              <a:off x="1068715" y="2182655"/>
              <a:ext cx="8208911" cy="3824831"/>
            </a:xfrm>
            <a:prstGeom prst="rect">
              <a:avLst/>
            </a:prstGeom>
          </p:spPr>
          <p:txBody>
            <a:bodyPr wrap="square">
              <a:spAutoFit/>
            </a:bodyPr>
            <a:lstStyle/>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This is the way in which firms contract out some of their operations in order to reduce costs and gain competitive advantage. </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a:latin typeface="Arial" panose="020B0604020202020204" pitchFamily="34" charset="0"/>
                  <a:cs typeface="Arial" panose="020B0604020202020204" pitchFamily="34" charset="0"/>
                </a:rPr>
                <a:t>The organization who is contracted to carry out the operation takes on the responsibility of carrying out the operation to specified and agreed standards often based on a pre-determined service level agreement. </a:t>
              </a:r>
            </a:p>
            <a:p>
              <a:pPr algn="just"/>
              <a:endParaRPr lang="en-GB" dirty="0"/>
            </a:p>
            <a:p>
              <a:pPr marL="184150" lvl="1" indent="-6350" algn="just"/>
              <a:r>
                <a:rPr lang="en-GB" i="1" dirty="0"/>
                <a:t>Examples of outsourced operations include </a:t>
              </a:r>
              <a:r>
                <a:rPr lang="en-GB" i="1" u="sng" dirty="0"/>
                <a:t>customer service functions, market research, information technology, accounting and other financial operations such as payroll and marketing functions such as product design and advertising</a:t>
              </a:r>
              <a:r>
                <a:rPr lang="en-GB" u="sng" dirty="0"/>
                <a:t>.</a:t>
              </a:r>
            </a:p>
            <a:p>
              <a:pPr lvl="0" algn="just"/>
              <a:r>
                <a:rPr lang="en-GB" dirty="0"/>
                <a:t> </a:t>
              </a:r>
            </a:p>
          </p:txBody>
        </p:sp>
      </p:grpSp>
    </p:spTree>
    <p:extLst>
      <p:ext uri="{BB962C8B-B14F-4D97-AF65-F5344CB8AC3E}">
        <p14:creationId xmlns:p14="http://schemas.microsoft.com/office/powerpoint/2010/main" val="233166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263352" y="548680"/>
            <a:ext cx="11665296" cy="2658199"/>
            <a:chOff x="-755474" y="2084530"/>
            <a:chExt cx="11665296" cy="2658199"/>
          </a:xfrm>
        </p:grpSpPr>
        <p:sp>
          <p:nvSpPr>
            <p:cNvPr id="17" name="TextBox 16"/>
            <p:cNvSpPr txBox="1"/>
            <p:nvPr/>
          </p:nvSpPr>
          <p:spPr>
            <a:xfrm>
              <a:off x="1116734" y="2084530"/>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Greenfield</a:t>
              </a:r>
            </a:p>
          </p:txBody>
        </p:sp>
        <p:sp>
          <p:nvSpPr>
            <p:cNvPr id="18" name="Rectangle 17"/>
            <p:cNvSpPr/>
            <p:nvPr/>
          </p:nvSpPr>
          <p:spPr>
            <a:xfrm>
              <a:off x="-755474" y="4034843"/>
              <a:ext cx="11665296" cy="707886"/>
            </a:xfrm>
            <a:prstGeom prst="rect">
              <a:avLst/>
            </a:prstGeom>
          </p:spPr>
          <p:txBody>
            <a:bodyPr wrap="square">
              <a:spAutoFit/>
            </a:bodyPr>
            <a:lstStyle/>
            <a:p>
              <a:pPr marL="285750" indent="-285750" algn="just">
                <a:buFont typeface="Arial" panose="020B0604020202020204" pitchFamily="34" charset="0"/>
                <a:buChar char="•"/>
              </a:pPr>
              <a:r>
                <a:rPr lang="en-GB" sz="2000" dirty="0">
                  <a:latin typeface="Arial" panose="020B0604020202020204" pitchFamily="34" charset="0"/>
                  <a:cs typeface="Arial" panose="020B0604020202020204" pitchFamily="34" charset="0"/>
                </a:rPr>
                <a:t>Build a new plant or subsidiary in another country in order to reduce cost, logistical issues, overcome some trade barriers, get closer to some  of your customers</a:t>
              </a:r>
              <a:endParaRPr lang="en-GB" sz="1600" dirty="0"/>
            </a:p>
          </p:txBody>
        </p:sp>
      </p:grpSp>
    </p:spTree>
    <p:extLst>
      <p:ext uri="{BB962C8B-B14F-4D97-AF65-F5344CB8AC3E}">
        <p14:creationId xmlns:p14="http://schemas.microsoft.com/office/powerpoint/2010/main" val="9543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2157054" y="260649"/>
            <a:ext cx="8115409" cy="584775"/>
          </a:xfrm>
          <a:prstGeom prst="rect">
            <a:avLst/>
          </a:prstGeom>
          <a:solidFill>
            <a:schemeClr val="bg2">
              <a:lumMod val="90000"/>
            </a:schemeClr>
          </a:solidFill>
        </p:spPr>
        <p:txBody>
          <a:bodyPr wrap="square" rtlCol="0">
            <a:spAutoFit/>
          </a:bodyPr>
          <a:lstStyle/>
          <a:p>
            <a:pPr algn="ctr"/>
            <a:r>
              <a:rPr lang="en-GB" sz="3200" b="1" dirty="0">
                <a:solidFill>
                  <a:srgbClr val="C00000"/>
                </a:solidFill>
              </a:rPr>
              <a:t>TOOLS FOR ANALYSING STRATEGY </a:t>
            </a:r>
          </a:p>
        </p:txBody>
      </p:sp>
      <p:sp>
        <p:nvSpPr>
          <p:cNvPr id="2" name="TextBox 1">
            <a:extLst>
              <a:ext uri="{FF2B5EF4-FFF2-40B4-BE49-F238E27FC236}">
                <a16:creationId xmlns:a16="http://schemas.microsoft.com/office/drawing/2014/main" id="{2DB131CD-EA89-BC15-9AF1-38DB80E509E8}"/>
              </a:ext>
            </a:extLst>
          </p:cNvPr>
          <p:cNvSpPr txBox="1"/>
          <p:nvPr/>
        </p:nvSpPr>
        <p:spPr>
          <a:xfrm>
            <a:off x="263352" y="2204864"/>
            <a:ext cx="11809312" cy="1938992"/>
          </a:xfrm>
          <a:prstGeom prst="rect">
            <a:avLst/>
          </a:prstGeom>
          <a:noFill/>
        </p:spPr>
        <p:txBody>
          <a:bodyPr wrap="square" rtlCol="0">
            <a:spAutoFit/>
          </a:bodyPr>
          <a:lstStyle/>
          <a:p>
            <a:pPr marL="742950" indent="-742950">
              <a:buFont typeface="+mj-lt"/>
              <a:buAutoNum type="arabicPeriod"/>
            </a:pPr>
            <a:r>
              <a:rPr lang="en-GB" sz="4000" dirty="0"/>
              <a:t>Porters Diamond </a:t>
            </a:r>
          </a:p>
          <a:p>
            <a:pPr marL="742950" indent="-742950">
              <a:buFont typeface="+mj-lt"/>
              <a:buAutoNum type="arabicPeriod"/>
            </a:pPr>
            <a:endParaRPr lang="en-GB" sz="4000" dirty="0"/>
          </a:p>
          <a:p>
            <a:pPr marL="742950" indent="-742950">
              <a:buFont typeface="+mj-lt"/>
              <a:buAutoNum type="arabicPeriod"/>
            </a:pPr>
            <a:r>
              <a:rPr lang="en-GB" sz="4000" dirty="0"/>
              <a:t>BCG</a:t>
            </a:r>
          </a:p>
        </p:txBody>
      </p:sp>
    </p:spTree>
    <p:extLst>
      <p:ext uri="{BB962C8B-B14F-4D97-AF65-F5344CB8AC3E}">
        <p14:creationId xmlns:p14="http://schemas.microsoft.com/office/powerpoint/2010/main" val="1687607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8044" y="404665"/>
            <a:ext cx="9144000" cy="642035"/>
          </a:xfrm>
          <a:prstGeom prst="rect">
            <a:avLst/>
          </a:prstGeom>
        </p:spPr>
        <p:txBody>
          <a:bodyPr wrap="square">
            <a:spAutoFit/>
          </a:bodyPr>
          <a:lstStyle/>
          <a:p>
            <a:pPr algn="ctr">
              <a:lnSpc>
                <a:spcPct val="107000"/>
              </a:lnSpc>
              <a:spcAft>
                <a:spcPts val="800"/>
              </a:spcAft>
            </a:pPr>
            <a:r>
              <a:rPr lang="en-GB" sz="36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
        <p:nvSpPr>
          <p:cNvPr id="5" name="TextBox 4">
            <a:extLst>
              <a:ext uri="{FF2B5EF4-FFF2-40B4-BE49-F238E27FC236}">
                <a16:creationId xmlns:a16="http://schemas.microsoft.com/office/drawing/2014/main" id="{2DB676A8-FA9E-4023-A668-08EDC45BE24E}"/>
              </a:ext>
            </a:extLst>
          </p:cNvPr>
          <p:cNvSpPr txBox="1"/>
          <p:nvPr/>
        </p:nvSpPr>
        <p:spPr>
          <a:xfrm>
            <a:off x="323400" y="1844824"/>
            <a:ext cx="11593288" cy="1754326"/>
          </a:xfrm>
          <a:prstGeom prst="rect">
            <a:avLst/>
          </a:prstGeom>
          <a:noFill/>
        </p:spPr>
        <p:txBody>
          <a:bodyPr wrap="square">
            <a:spAutoFit/>
          </a:bodyPr>
          <a:lstStyle/>
          <a:p>
            <a:pPr algn="just"/>
            <a:r>
              <a:rPr lang="en-GB" dirty="0"/>
              <a:t>Porter’s Diamond Model Theory is a framework developed by Michael E. Porter in 1990 to explain why certain industries within particular nations are competitive internationally, while others are not. It’s also called the "Diamond Model of National Advantage.“</a:t>
            </a:r>
          </a:p>
          <a:p>
            <a:pPr algn="just"/>
            <a:endParaRPr lang="en-GB" dirty="0"/>
          </a:p>
          <a:p>
            <a:pPr algn="just"/>
            <a:r>
              <a:rPr lang="en-GB" dirty="0"/>
              <a:t>The model identifies four interrelated factors that create the environment in which local firms can develop a competitive advantage:</a:t>
            </a:r>
          </a:p>
        </p:txBody>
      </p:sp>
    </p:spTree>
    <p:extLst>
      <p:ext uri="{BB962C8B-B14F-4D97-AF65-F5344CB8AC3E}">
        <p14:creationId xmlns:p14="http://schemas.microsoft.com/office/powerpoint/2010/main" val="19192213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stretch>
            <a:fillRect/>
          </a:stretch>
        </p:blipFill>
        <p:spPr>
          <a:xfrm>
            <a:off x="2140080" y="1052736"/>
            <a:ext cx="8532440" cy="4464496"/>
          </a:xfrm>
          <a:prstGeom prst="rect">
            <a:avLst/>
          </a:prstGeom>
        </p:spPr>
      </p:pic>
      <p:sp>
        <p:nvSpPr>
          <p:cNvPr id="6" name="Rectangle 5"/>
          <p:cNvSpPr/>
          <p:nvPr/>
        </p:nvSpPr>
        <p:spPr>
          <a:xfrm>
            <a:off x="1525036" y="188640"/>
            <a:ext cx="9144000" cy="519886"/>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PORTER'S DIAMOND MODEL THEORY </a:t>
            </a:r>
          </a:p>
        </p:txBody>
      </p:sp>
    </p:spTree>
    <p:extLst>
      <p:ext uri="{BB962C8B-B14F-4D97-AF65-F5344CB8AC3E}">
        <p14:creationId xmlns:p14="http://schemas.microsoft.com/office/powerpoint/2010/main" val="382430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1AE1FE-33FC-42CD-9B19-A7BEECF5AD9E}"/>
              </a:ext>
            </a:extLst>
          </p:cNvPr>
          <p:cNvSpPr txBox="1"/>
          <p:nvPr/>
        </p:nvSpPr>
        <p:spPr>
          <a:xfrm>
            <a:off x="191344" y="476672"/>
            <a:ext cx="11665296" cy="4899675"/>
          </a:xfrm>
          <a:prstGeom prst="rect">
            <a:avLst/>
          </a:prstGeom>
          <a:noFill/>
        </p:spPr>
        <p:txBody>
          <a:bodyPr wrap="square">
            <a:spAutoFit/>
          </a:bodyPr>
          <a:lstStyle/>
          <a:p>
            <a:pPr>
              <a:lnSpc>
                <a:spcPct val="150000"/>
              </a:lnSpc>
            </a:pPr>
            <a:r>
              <a:rPr lang="en-GB" sz="1400" b="1" dirty="0"/>
              <a:t>🔷 The Four Key Elements of Porter’s Diamond Model:</a:t>
            </a:r>
          </a:p>
          <a:p>
            <a:pPr>
              <a:lnSpc>
                <a:spcPct val="150000"/>
              </a:lnSpc>
            </a:pPr>
            <a:endParaRPr lang="en-GB" sz="1400" b="1" dirty="0"/>
          </a:p>
          <a:p>
            <a:pPr>
              <a:lnSpc>
                <a:spcPct val="150000"/>
              </a:lnSpc>
              <a:buFont typeface="+mj-lt"/>
              <a:buAutoNum type="arabicPeriod"/>
            </a:pPr>
            <a:r>
              <a:rPr lang="en-GB" sz="1400" b="1" dirty="0"/>
              <a:t>Factor Conditions</a:t>
            </a:r>
            <a:endParaRPr lang="en-GB" sz="1400" dirty="0"/>
          </a:p>
          <a:p>
            <a:pPr marL="742950" lvl="1" indent="-285750">
              <a:lnSpc>
                <a:spcPct val="150000"/>
              </a:lnSpc>
              <a:buFont typeface="+mj-lt"/>
              <a:buAutoNum type="arabicPeriod"/>
            </a:pPr>
            <a:r>
              <a:rPr lang="en-GB" sz="1400" dirty="0"/>
              <a:t>These are a nation’s </a:t>
            </a:r>
            <a:r>
              <a:rPr lang="en-GB" sz="1400" b="1" dirty="0"/>
              <a:t>resources</a:t>
            </a:r>
            <a:r>
              <a:rPr lang="en-GB" sz="1400" dirty="0"/>
              <a:t>—such as skilled labour, infrastructure, natural resources, and technological capabilities.</a:t>
            </a:r>
          </a:p>
          <a:p>
            <a:pPr marL="742950" lvl="1" indent="-285750">
              <a:lnSpc>
                <a:spcPct val="150000"/>
              </a:lnSpc>
              <a:buFont typeface="+mj-lt"/>
              <a:buAutoNum type="arabicPeriod"/>
            </a:pPr>
            <a:r>
              <a:rPr lang="en-GB" sz="1400" dirty="0"/>
              <a:t>Porter argues that </a:t>
            </a:r>
            <a:r>
              <a:rPr lang="en-GB" sz="1400" b="1" dirty="0"/>
              <a:t>specialised factors</a:t>
            </a:r>
            <a:r>
              <a:rPr lang="en-GB" sz="1400" dirty="0"/>
              <a:t> (like highly trained engineers or advanced research institutions) are more important than general factors (like land or unskilled labour).</a:t>
            </a:r>
          </a:p>
          <a:p>
            <a:pPr>
              <a:lnSpc>
                <a:spcPct val="150000"/>
              </a:lnSpc>
              <a:buFont typeface="+mj-lt"/>
              <a:buAutoNum type="arabicPeriod"/>
            </a:pPr>
            <a:r>
              <a:rPr lang="en-GB" sz="1400" b="1" dirty="0"/>
              <a:t>Demand Conditions</a:t>
            </a:r>
            <a:endParaRPr lang="en-GB" sz="1400" dirty="0"/>
          </a:p>
          <a:p>
            <a:pPr marL="742950" lvl="1" indent="-285750">
              <a:lnSpc>
                <a:spcPct val="150000"/>
              </a:lnSpc>
              <a:buFont typeface="+mj-lt"/>
              <a:buAutoNum type="arabicPeriod"/>
            </a:pPr>
            <a:r>
              <a:rPr lang="en-GB" sz="1400" dirty="0"/>
              <a:t>Refers to the </a:t>
            </a:r>
            <a:r>
              <a:rPr lang="en-GB" sz="1400" b="1" dirty="0"/>
              <a:t>nature and sophistication of domestic customers</a:t>
            </a:r>
            <a:r>
              <a:rPr lang="en-GB" sz="1400" dirty="0"/>
              <a:t>.</a:t>
            </a:r>
          </a:p>
          <a:p>
            <a:pPr marL="742950" lvl="1" indent="-285750">
              <a:lnSpc>
                <a:spcPct val="150000"/>
              </a:lnSpc>
              <a:buFont typeface="+mj-lt"/>
              <a:buAutoNum type="arabicPeriod"/>
            </a:pPr>
            <a:r>
              <a:rPr lang="en-GB" sz="1400" dirty="0"/>
              <a:t>A strong, demanding local market drives companies to innovate, improve quality, and stay ahead of international competitors.</a:t>
            </a:r>
          </a:p>
          <a:p>
            <a:pPr>
              <a:lnSpc>
                <a:spcPct val="150000"/>
              </a:lnSpc>
              <a:buFont typeface="+mj-lt"/>
              <a:buAutoNum type="arabicPeriod"/>
            </a:pPr>
            <a:r>
              <a:rPr lang="en-GB" sz="1400" b="1" dirty="0"/>
              <a:t>Related and Supporting Industries</a:t>
            </a:r>
            <a:endParaRPr lang="en-GB" sz="1400" dirty="0"/>
          </a:p>
          <a:p>
            <a:pPr marL="742950" lvl="1" indent="-285750">
              <a:lnSpc>
                <a:spcPct val="150000"/>
              </a:lnSpc>
              <a:buFont typeface="+mj-lt"/>
              <a:buAutoNum type="arabicPeriod"/>
            </a:pPr>
            <a:r>
              <a:rPr lang="en-GB" sz="1400" dirty="0"/>
              <a:t>The </a:t>
            </a:r>
            <a:r>
              <a:rPr lang="en-GB" sz="1400" b="1" dirty="0"/>
              <a:t>presence of strong, competitive supplier industries</a:t>
            </a:r>
            <a:r>
              <a:rPr lang="en-GB" sz="1400" dirty="0"/>
              <a:t> and related sectors boosts competitiveness.</a:t>
            </a:r>
          </a:p>
          <a:p>
            <a:pPr marL="742950" lvl="1" indent="-285750">
              <a:lnSpc>
                <a:spcPct val="150000"/>
              </a:lnSpc>
              <a:buFont typeface="+mj-lt"/>
              <a:buAutoNum type="arabicPeriod"/>
            </a:pPr>
            <a:r>
              <a:rPr lang="en-GB" sz="1400" dirty="0"/>
              <a:t>Close proximity to high-performing suppliers encourages innovation and efficiency.</a:t>
            </a:r>
          </a:p>
          <a:p>
            <a:pPr>
              <a:lnSpc>
                <a:spcPct val="150000"/>
              </a:lnSpc>
              <a:buFont typeface="+mj-lt"/>
              <a:buAutoNum type="arabicPeriod"/>
            </a:pPr>
            <a:r>
              <a:rPr lang="en-GB" sz="1400" b="1" dirty="0"/>
              <a:t>Firm Strategy, Structure, and Rivalry</a:t>
            </a:r>
            <a:endParaRPr lang="en-GB" sz="1400" dirty="0"/>
          </a:p>
          <a:p>
            <a:pPr marL="742950" lvl="1" indent="-285750">
              <a:lnSpc>
                <a:spcPct val="150000"/>
              </a:lnSpc>
              <a:buFont typeface="+mj-lt"/>
              <a:buAutoNum type="arabicPeriod"/>
            </a:pPr>
            <a:r>
              <a:rPr lang="en-GB" sz="1400" dirty="0"/>
              <a:t>How companies are </a:t>
            </a:r>
            <a:r>
              <a:rPr lang="en-GB" sz="1400" b="1" dirty="0"/>
              <a:t>organised, managed, and compete</a:t>
            </a:r>
            <a:r>
              <a:rPr lang="en-GB" sz="1400" dirty="0"/>
              <a:t>.</a:t>
            </a:r>
          </a:p>
          <a:p>
            <a:pPr marL="742950" lvl="1" indent="-285750">
              <a:lnSpc>
                <a:spcPct val="150000"/>
              </a:lnSpc>
              <a:buFont typeface="+mj-lt"/>
              <a:buAutoNum type="arabicPeriod"/>
            </a:pPr>
            <a:r>
              <a:rPr lang="en-GB" sz="1400" dirty="0"/>
              <a:t>Intense </a:t>
            </a:r>
            <a:r>
              <a:rPr lang="en-GB" sz="1400" b="1" dirty="0"/>
              <a:t>domestic competition</a:t>
            </a:r>
            <a:r>
              <a:rPr lang="en-GB" sz="1400" dirty="0"/>
              <a:t> forces firms to become more efficient, improve products, and innovate.</a:t>
            </a:r>
          </a:p>
        </p:txBody>
      </p:sp>
    </p:spTree>
    <p:extLst>
      <p:ext uri="{BB962C8B-B14F-4D97-AF65-F5344CB8AC3E}">
        <p14:creationId xmlns:p14="http://schemas.microsoft.com/office/powerpoint/2010/main" val="4120413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3C96F1-A705-41C3-9DD1-BFFBC5120193}"/>
              </a:ext>
            </a:extLst>
          </p:cNvPr>
          <p:cNvSpPr txBox="1"/>
          <p:nvPr/>
        </p:nvSpPr>
        <p:spPr>
          <a:xfrm>
            <a:off x="335360" y="332656"/>
            <a:ext cx="11449272" cy="2308324"/>
          </a:xfrm>
          <a:prstGeom prst="rect">
            <a:avLst/>
          </a:prstGeom>
          <a:noFill/>
        </p:spPr>
        <p:txBody>
          <a:bodyPr wrap="square">
            <a:spAutoFit/>
          </a:bodyPr>
          <a:lstStyle/>
          <a:p>
            <a:r>
              <a:rPr lang="en-GB" b="1" dirty="0"/>
              <a:t>🌐 Two Additional Variables: </a:t>
            </a:r>
            <a:r>
              <a:rPr lang="en-GB" dirty="0"/>
              <a:t>Porter later added two external influences:</a:t>
            </a:r>
          </a:p>
          <a:p>
            <a:endParaRPr lang="en-GB" dirty="0"/>
          </a:p>
          <a:p>
            <a:pPr>
              <a:buFont typeface="+mj-lt"/>
              <a:buAutoNum type="arabicPeriod" startAt="5"/>
            </a:pPr>
            <a:r>
              <a:rPr lang="en-GB" b="1" dirty="0"/>
              <a:t>Government</a:t>
            </a:r>
            <a:endParaRPr lang="en-GB" dirty="0"/>
          </a:p>
          <a:p>
            <a:pPr marL="742950" lvl="1" indent="-285750">
              <a:buFont typeface="+mj-lt"/>
              <a:buAutoNum type="arabicPeriod" startAt="5"/>
            </a:pPr>
            <a:r>
              <a:rPr lang="en-GB" dirty="0"/>
              <a:t>Can influence the diamond through policy, education, regulation, and infrastructure investment.</a:t>
            </a:r>
          </a:p>
          <a:p>
            <a:pPr lvl="1"/>
            <a:endParaRPr lang="en-GB" dirty="0"/>
          </a:p>
          <a:p>
            <a:pPr>
              <a:buFont typeface="+mj-lt"/>
              <a:buAutoNum type="arabicPeriod" startAt="5"/>
            </a:pPr>
            <a:r>
              <a:rPr lang="en-GB" b="1" dirty="0"/>
              <a:t>Chance</a:t>
            </a:r>
            <a:endParaRPr lang="en-GB" dirty="0"/>
          </a:p>
          <a:p>
            <a:pPr marL="742950" lvl="1" indent="-285750">
              <a:buFont typeface="+mj-lt"/>
              <a:buAutoNum type="arabicPeriod" startAt="5"/>
            </a:pPr>
            <a:r>
              <a:rPr lang="en-GB" dirty="0"/>
              <a:t>Random events (e.g. breakthroughs, wars, natural disasters) can reshape industry structures or shift competitive advantage.</a:t>
            </a:r>
          </a:p>
        </p:txBody>
      </p:sp>
      <p:sp>
        <p:nvSpPr>
          <p:cNvPr id="7" name="TextBox 6">
            <a:extLst>
              <a:ext uri="{FF2B5EF4-FFF2-40B4-BE49-F238E27FC236}">
                <a16:creationId xmlns:a16="http://schemas.microsoft.com/office/drawing/2014/main" id="{84C3D937-B60A-4643-BBFD-874F67CC2DA8}"/>
              </a:ext>
            </a:extLst>
          </p:cNvPr>
          <p:cNvSpPr txBox="1"/>
          <p:nvPr/>
        </p:nvSpPr>
        <p:spPr>
          <a:xfrm>
            <a:off x="191344" y="2844224"/>
            <a:ext cx="6480720" cy="1169551"/>
          </a:xfrm>
          <a:prstGeom prst="rect">
            <a:avLst/>
          </a:prstGeom>
          <a:noFill/>
        </p:spPr>
        <p:txBody>
          <a:bodyPr wrap="square">
            <a:spAutoFit/>
          </a:bodyPr>
          <a:lstStyle/>
          <a:p>
            <a:r>
              <a:rPr lang="en-GB" sz="1400" b="1" dirty="0"/>
              <a:t>📊 Application: </a:t>
            </a:r>
            <a:r>
              <a:rPr lang="en-GB" sz="1400" dirty="0"/>
              <a:t>Porter’s model is often used by:</a:t>
            </a:r>
          </a:p>
          <a:p>
            <a:endParaRPr lang="en-GB" sz="1400" dirty="0"/>
          </a:p>
          <a:p>
            <a:pPr>
              <a:buFont typeface="Arial" panose="020B0604020202020204" pitchFamily="34" charset="0"/>
              <a:buChar char="•"/>
            </a:pPr>
            <a:r>
              <a:rPr lang="en-GB" sz="1400" b="1" dirty="0"/>
              <a:t>Governments</a:t>
            </a:r>
            <a:r>
              <a:rPr lang="en-GB" sz="1400" dirty="0"/>
              <a:t> to shape national industrial policy.</a:t>
            </a:r>
          </a:p>
          <a:p>
            <a:pPr>
              <a:buFont typeface="Arial" panose="020B0604020202020204" pitchFamily="34" charset="0"/>
              <a:buChar char="•"/>
            </a:pPr>
            <a:r>
              <a:rPr lang="en-GB" sz="1400" b="1" dirty="0"/>
              <a:t>Businesses</a:t>
            </a:r>
            <a:r>
              <a:rPr lang="en-GB" sz="1400" dirty="0"/>
              <a:t> to evaluate the </a:t>
            </a:r>
            <a:r>
              <a:rPr lang="en-GB" sz="1400" b="1" dirty="0"/>
              <a:t>international competitiveness</a:t>
            </a:r>
            <a:r>
              <a:rPr lang="en-GB" sz="1400" dirty="0"/>
              <a:t> of their industry.</a:t>
            </a:r>
          </a:p>
          <a:p>
            <a:pPr>
              <a:buFont typeface="Arial" panose="020B0604020202020204" pitchFamily="34" charset="0"/>
              <a:buChar char="•"/>
            </a:pPr>
            <a:r>
              <a:rPr lang="en-GB" sz="1400" b="1" dirty="0"/>
              <a:t>Academics</a:t>
            </a:r>
            <a:r>
              <a:rPr lang="en-GB" sz="1400" dirty="0"/>
              <a:t> and economists for strategic analysis.</a:t>
            </a:r>
          </a:p>
        </p:txBody>
      </p:sp>
      <p:sp>
        <p:nvSpPr>
          <p:cNvPr id="9" name="TextBox 8">
            <a:extLst>
              <a:ext uri="{FF2B5EF4-FFF2-40B4-BE49-F238E27FC236}">
                <a16:creationId xmlns:a16="http://schemas.microsoft.com/office/drawing/2014/main" id="{C37124F6-E441-4D84-8407-E039706AA923}"/>
              </a:ext>
            </a:extLst>
          </p:cNvPr>
          <p:cNvSpPr txBox="1"/>
          <p:nvPr/>
        </p:nvSpPr>
        <p:spPr>
          <a:xfrm>
            <a:off x="191344" y="4217019"/>
            <a:ext cx="9937104" cy="1200329"/>
          </a:xfrm>
          <a:prstGeom prst="rect">
            <a:avLst/>
          </a:prstGeom>
          <a:noFill/>
        </p:spPr>
        <p:txBody>
          <a:bodyPr wrap="square">
            <a:spAutoFit/>
          </a:bodyPr>
          <a:lstStyle/>
          <a:p>
            <a:r>
              <a:rPr lang="en-GB" sz="1200" b="1" dirty="0"/>
              <a:t>🧠 Example:</a:t>
            </a:r>
          </a:p>
          <a:p>
            <a:r>
              <a:rPr lang="en-GB" sz="1200" dirty="0"/>
              <a:t>In </a:t>
            </a:r>
            <a:r>
              <a:rPr lang="en-GB" sz="1200" b="1" dirty="0"/>
              <a:t>Japan</a:t>
            </a:r>
            <a:r>
              <a:rPr lang="en-GB" sz="1200" dirty="0"/>
              <a:t>, the success of the automobile industry can be explained by:</a:t>
            </a:r>
          </a:p>
          <a:p>
            <a:pPr>
              <a:buFont typeface="Arial" panose="020B0604020202020204" pitchFamily="34" charset="0"/>
              <a:buChar char="•"/>
            </a:pPr>
            <a:r>
              <a:rPr lang="en-GB" sz="1200" b="1" dirty="0"/>
              <a:t>Highly skilled engineers</a:t>
            </a:r>
            <a:r>
              <a:rPr lang="en-GB" sz="1200" dirty="0"/>
              <a:t> (factor conditions),</a:t>
            </a:r>
          </a:p>
          <a:p>
            <a:pPr>
              <a:buFont typeface="Arial" panose="020B0604020202020204" pitchFamily="34" charset="0"/>
              <a:buChar char="•"/>
            </a:pPr>
            <a:r>
              <a:rPr lang="en-GB" sz="1200" b="1" dirty="0"/>
              <a:t>Demanding local consumers</a:t>
            </a:r>
            <a:r>
              <a:rPr lang="en-GB" sz="1200" dirty="0"/>
              <a:t> expecting high quality,</a:t>
            </a:r>
          </a:p>
          <a:p>
            <a:pPr>
              <a:buFont typeface="Arial" panose="020B0604020202020204" pitchFamily="34" charset="0"/>
              <a:buChar char="•"/>
            </a:pPr>
            <a:r>
              <a:rPr lang="en-GB" sz="1200" b="1" dirty="0"/>
              <a:t>Proximity to high-quality parts suppliers</a:t>
            </a:r>
            <a:r>
              <a:rPr lang="en-GB" sz="1200" dirty="0"/>
              <a:t> (e.g., in robotics),</a:t>
            </a:r>
          </a:p>
          <a:p>
            <a:pPr>
              <a:buFont typeface="Arial" panose="020B0604020202020204" pitchFamily="34" charset="0"/>
              <a:buChar char="•"/>
            </a:pPr>
            <a:r>
              <a:rPr lang="en-GB" sz="1200" dirty="0"/>
              <a:t>And </a:t>
            </a:r>
            <a:r>
              <a:rPr lang="en-GB" sz="1200" b="1" dirty="0"/>
              <a:t>strong domestic competition</a:t>
            </a:r>
            <a:r>
              <a:rPr lang="en-GB" sz="1200" dirty="0"/>
              <a:t> among firms like Toyota, Nissan, and Honda.</a:t>
            </a:r>
          </a:p>
        </p:txBody>
      </p:sp>
    </p:spTree>
    <p:extLst>
      <p:ext uri="{BB962C8B-B14F-4D97-AF65-F5344CB8AC3E}">
        <p14:creationId xmlns:p14="http://schemas.microsoft.com/office/powerpoint/2010/main" val="19528039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143672" y="476672"/>
            <a:ext cx="6444208" cy="4761048"/>
          </a:xfrm>
          <a:prstGeom prst="rect">
            <a:avLst/>
          </a:prstGeom>
        </p:spPr>
      </p:pic>
    </p:spTree>
    <p:extLst>
      <p:ext uri="{BB962C8B-B14F-4D97-AF65-F5344CB8AC3E}">
        <p14:creationId xmlns:p14="http://schemas.microsoft.com/office/powerpoint/2010/main" val="493345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87388" y="2136338"/>
            <a:ext cx="11017224" cy="2585323"/>
          </a:xfrm>
          <a:prstGeom prst="rect">
            <a:avLst/>
          </a:prstGeom>
          <a:ln>
            <a:noFill/>
          </a:ln>
        </p:spPr>
        <p:style>
          <a:lnRef idx="2">
            <a:schemeClr val="dk1"/>
          </a:lnRef>
          <a:fillRef idx="1">
            <a:schemeClr val="lt1"/>
          </a:fillRef>
          <a:effectRef idx="0">
            <a:schemeClr val="dk1"/>
          </a:effectRef>
          <a:fontRef idx="minor">
            <a:schemeClr val="dk1"/>
          </a:fontRef>
        </p:style>
        <p:txBody>
          <a:bodyPr wrap="square">
            <a:spAutoFit/>
          </a:bodyPr>
          <a:lstStyle/>
          <a:p>
            <a:pPr marL="514350" indent="-514350" algn="just">
              <a:buFont typeface="+mj-lt"/>
              <a:buAutoNum type="arabicPeriod"/>
            </a:pPr>
            <a:r>
              <a:rPr lang="en-GB" dirty="0"/>
              <a:t>The Boston Consulting Group (BCG) is a renowned organization. </a:t>
            </a:r>
          </a:p>
          <a:p>
            <a:pPr marL="514350" indent="-514350" algn="just">
              <a:buFont typeface="+mj-lt"/>
              <a:buAutoNum type="arabicPeriod"/>
            </a:pPr>
            <a:endParaRPr lang="en-GB" dirty="0"/>
          </a:p>
          <a:p>
            <a:pPr marL="514350" indent="-514350" algn="just">
              <a:buFont typeface="+mj-lt"/>
              <a:buAutoNum type="arabicPeriod"/>
            </a:pPr>
            <a:r>
              <a:rPr lang="en-GB" dirty="0"/>
              <a:t>It is a growth share 2×2 matrix. </a:t>
            </a:r>
          </a:p>
          <a:p>
            <a:pPr marL="514350" indent="-514350" algn="just">
              <a:buFont typeface="+mj-lt"/>
              <a:buAutoNum type="arabicPeriod"/>
            </a:pPr>
            <a:endParaRPr lang="en-GB" dirty="0"/>
          </a:p>
          <a:p>
            <a:pPr marL="514350" indent="-514350" algn="just">
              <a:buFont typeface="+mj-lt"/>
              <a:buAutoNum type="arabicPeriod"/>
            </a:pPr>
            <a:r>
              <a:rPr lang="en-GB" dirty="0"/>
              <a:t>The matrix is established in 1970 by Bruce Doolin Henderson (1915–1992) for the BCG in Boston, Massachusetts, the USA. </a:t>
            </a:r>
          </a:p>
          <a:p>
            <a:pPr marL="457200" indent="-457200" algn="just">
              <a:buFont typeface="+mj-lt"/>
              <a:buAutoNum type="arabicPeriod"/>
            </a:pPr>
            <a:endParaRPr lang="en-GB" dirty="0"/>
          </a:p>
          <a:p>
            <a:pPr marL="514350" indent="-514350" algn="just">
              <a:buFont typeface="+mj-lt"/>
              <a:buAutoNum type="arabicPeriod"/>
            </a:pPr>
            <a:r>
              <a:rPr lang="en-GB" dirty="0"/>
              <a:t>The model/tool helps businesses to appraise their products and services (product portfolio) based on its profitability so that the company can decide whether to keep, sell, or invest a lot more.</a:t>
            </a:r>
          </a:p>
        </p:txBody>
      </p:sp>
      <p:sp>
        <p:nvSpPr>
          <p:cNvPr id="6" name="Rectangle 5"/>
          <p:cNvSpPr/>
          <p:nvPr/>
        </p:nvSpPr>
        <p:spPr>
          <a:xfrm>
            <a:off x="2783298" y="188640"/>
            <a:ext cx="6553397" cy="523220"/>
          </a:xfrm>
          <a:prstGeom prst="rect">
            <a:avLst/>
          </a:prstGeom>
          <a:solidFill>
            <a:schemeClr val="accent1">
              <a:lumMod val="50000"/>
            </a:schemeClr>
          </a:solidFill>
        </p:spPr>
        <p:txBody>
          <a:bodyPr wrap="none">
            <a:spAutoFit/>
          </a:bodyPr>
          <a:lstStyle/>
          <a:p>
            <a:r>
              <a:rPr lang="en-GB" sz="2800" b="1" dirty="0">
                <a:solidFill>
                  <a:schemeClr val="bg1"/>
                </a:solidFill>
              </a:rPr>
              <a:t>The Boston Consulting Group (BCG) </a:t>
            </a:r>
          </a:p>
        </p:txBody>
      </p:sp>
    </p:spTree>
    <p:extLst>
      <p:ext uri="{BB962C8B-B14F-4D97-AF65-F5344CB8AC3E}">
        <p14:creationId xmlns:p14="http://schemas.microsoft.com/office/powerpoint/2010/main" val="219101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
        <p:nvSpPr>
          <p:cNvPr id="6" name="Rectangle 5"/>
          <p:cNvSpPr/>
          <p:nvPr/>
        </p:nvSpPr>
        <p:spPr>
          <a:xfrm>
            <a:off x="335360" y="1988840"/>
            <a:ext cx="11665296" cy="2458750"/>
          </a:xfrm>
          <a:prstGeom prst="rect">
            <a:avLst/>
          </a:prstGeom>
          <a:solidFill>
            <a:schemeClr val="accent1">
              <a:lumMod val="50000"/>
            </a:schemeClr>
          </a:solidFill>
          <a:ln>
            <a:noFill/>
          </a:ln>
        </p:spPr>
        <p:txBody>
          <a:bodyPr wrap="square">
            <a:spAutoFit/>
          </a:bodyPr>
          <a:lstStyle/>
          <a:p>
            <a:pPr marL="342900" indent="-342900">
              <a:lnSpc>
                <a:spcPct val="200000"/>
              </a:lnSpc>
              <a:buFont typeface="+mj-lt"/>
              <a:buAutoNum type="arabicPeriod"/>
            </a:pPr>
            <a:r>
              <a:rPr lang="en-GB" sz="2000" dirty="0">
                <a:solidFill>
                  <a:schemeClr val="bg1"/>
                </a:solidFill>
              </a:rPr>
              <a:t>‘Question Marks’ indicates the products in high-growth markets, and with low market share.</a:t>
            </a:r>
          </a:p>
          <a:p>
            <a:pPr marL="342900" indent="-342900">
              <a:lnSpc>
                <a:spcPct val="200000"/>
              </a:lnSpc>
              <a:buFont typeface="+mj-lt"/>
              <a:buAutoNum type="arabicPeriod"/>
            </a:pPr>
            <a:r>
              <a:rPr lang="en-GB" sz="2000" dirty="0">
                <a:solidFill>
                  <a:schemeClr val="bg1"/>
                </a:solidFill>
              </a:rPr>
              <a:t>‘Stars’ shows that both the growth markets and market share are at their highest position.</a:t>
            </a:r>
          </a:p>
          <a:p>
            <a:pPr marL="342900" indent="-342900">
              <a:lnSpc>
                <a:spcPct val="200000"/>
              </a:lnSpc>
              <a:buFont typeface="+mj-lt"/>
              <a:buAutoNum type="arabicPeriod"/>
            </a:pPr>
            <a:r>
              <a:rPr lang="en-GB" sz="2000" dirty="0">
                <a:solidFill>
                  <a:schemeClr val="bg1"/>
                </a:solidFill>
              </a:rPr>
              <a:t>‘Cash Cows’ predicts that the products are in low-growth markets, and high market share </a:t>
            </a:r>
          </a:p>
          <a:p>
            <a:pPr marL="342900" indent="-342900">
              <a:lnSpc>
                <a:spcPct val="200000"/>
              </a:lnSpc>
              <a:buFont typeface="+mj-lt"/>
              <a:buAutoNum type="arabicPeriod"/>
            </a:pPr>
            <a:r>
              <a:rPr lang="en-GB" sz="2000" dirty="0">
                <a:solidFill>
                  <a:schemeClr val="bg1"/>
                </a:solidFill>
              </a:rPr>
              <a:t>‘Dogs’ displays that both growth and market share are in a low position.  </a:t>
            </a:r>
          </a:p>
        </p:txBody>
      </p:sp>
      <p:sp>
        <p:nvSpPr>
          <p:cNvPr id="7" name="Rectangle 6"/>
          <p:cNvSpPr/>
          <p:nvPr/>
        </p:nvSpPr>
        <p:spPr>
          <a:xfrm>
            <a:off x="1555196" y="68888"/>
            <a:ext cx="9112804" cy="954107"/>
          </a:xfrm>
          <a:prstGeom prst="rect">
            <a:avLst/>
          </a:prstGeom>
        </p:spPr>
        <p:txBody>
          <a:bodyPr wrap="square">
            <a:spAutoFit/>
          </a:bodyPr>
          <a:lstStyle/>
          <a:p>
            <a:r>
              <a:rPr lang="en-GB" sz="2800" b="1" dirty="0"/>
              <a:t>The BCG matrix divides the business products into four categories as:</a:t>
            </a:r>
          </a:p>
        </p:txBody>
      </p:sp>
    </p:spTree>
    <p:extLst>
      <p:ext uri="{BB962C8B-B14F-4D97-AF65-F5344CB8AC3E}">
        <p14:creationId xmlns:p14="http://schemas.microsoft.com/office/powerpoint/2010/main" val="134250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11/07/2025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
        <p:nvSpPr>
          <p:cNvPr id="7" name="Rectangle 6"/>
          <p:cNvSpPr/>
          <p:nvPr/>
        </p:nvSpPr>
        <p:spPr>
          <a:xfrm>
            <a:off x="5449235" y="269760"/>
            <a:ext cx="5631670" cy="461665"/>
          </a:xfrm>
          <a:prstGeom prst="rect">
            <a:avLst/>
          </a:prstGeom>
        </p:spPr>
        <p:txBody>
          <a:bodyPr wrap="none">
            <a:spAutoFit/>
          </a:bodyPr>
          <a:lstStyle/>
          <a:p>
            <a:pPr algn="ctr"/>
            <a:r>
              <a:rPr lang="en-GB" sz="2400" b="1" dirty="0">
                <a:solidFill>
                  <a:schemeClr val="accent5">
                    <a:lumMod val="75000"/>
                  </a:schemeClr>
                </a:solidFill>
              </a:rPr>
              <a:t>The Boston Consulting Group (BCG) </a:t>
            </a:r>
          </a:p>
        </p:txBody>
      </p:sp>
      <p:pic>
        <p:nvPicPr>
          <p:cNvPr id="2050" name="Picture 2" descr="BCG Matrix">
            <a:extLst>
              <a:ext uri="{FF2B5EF4-FFF2-40B4-BE49-F238E27FC236}">
                <a16:creationId xmlns:a16="http://schemas.microsoft.com/office/drawing/2014/main" id="{9E6846AA-CEAC-4039-B70C-73682AC17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60" y="764704"/>
            <a:ext cx="4536504"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 name="Online Media 1" title="BCG Matrix (Growth Share Matrix) | Explained by a BCG Consultant">
            <a:hlinkClick r:id="" action="ppaction://media"/>
            <a:extLst>
              <a:ext uri="{FF2B5EF4-FFF2-40B4-BE49-F238E27FC236}">
                <a16:creationId xmlns:a16="http://schemas.microsoft.com/office/drawing/2014/main" id="{145A1004-F255-4BCE-9561-4949B437FAA4}"/>
              </a:ext>
            </a:extLst>
          </p:cNvPr>
          <p:cNvPicPr>
            <a:picLocks noRot="1" noChangeAspect="1"/>
          </p:cNvPicPr>
          <p:nvPr>
            <a:videoFile r:link="rId1"/>
          </p:nvPr>
        </p:nvPicPr>
        <p:blipFill>
          <a:blip r:embed="rId4"/>
          <a:stretch>
            <a:fillRect/>
          </a:stretch>
        </p:blipFill>
        <p:spPr>
          <a:xfrm>
            <a:off x="4799856" y="1178273"/>
            <a:ext cx="7272808" cy="4109137"/>
          </a:xfrm>
          <a:prstGeom prst="rect">
            <a:avLst/>
          </a:prstGeom>
        </p:spPr>
      </p:pic>
    </p:spTree>
    <p:extLst>
      <p:ext uri="{BB962C8B-B14F-4D97-AF65-F5344CB8AC3E}">
        <p14:creationId xmlns:p14="http://schemas.microsoft.com/office/powerpoint/2010/main" val="333340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27848" y="332656"/>
            <a:ext cx="4608512" cy="5256584"/>
          </a:xfrm>
        </p:spPr>
        <p:txBody>
          <a:bodyPr>
            <a:noAutofit/>
          </a:bodyPr>
          <a:lstStyle/>
          <a:p>
            <a:pPr algn="l"/>
            <a:r>
              <a:rPr lang="en-GB" sz="2400" b="1" i="1" dirty="0">
                <a:latin typeface="Arial" panose="020B0604020202020204" pitchFamily="34" charset="0"/>
                <a:ea typeface="Calibri" panose="020F0502020204030204" pitchFamily="34" charset="0"/>
                <a:cs typeface="Arial" panose="020B0604020202020204" pitchFamily="34" charset="0"/>
              </a:rPr>
              <a:t>1. Explain the meaning of Business Strategy.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Discuss two global strategies you recommend for a selected phone company.</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Use your knowledge and understanding in Global Value Chains/Value Networks &amp; BCG Matrix to discuss the application of the model to a selected phone company.</a:t>
            </a: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416" y="908720"/>
            <a:ext cx="3426929" cy="4437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7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86</TotalTime>
  <Words>2299</Words>
  <Application>Microsoft Office PowerPoint</Application>
  <PresentationFormat>Widescreen</PresentationFormat>
  <Paragraphs>236</Paragraphs>
  <Slides>34</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Myriad Pro</vt:lpstr>
      <vt:lpstr>Symbol</vt:lpstr>
      <vt:lpstr>Wingdings</vt:lpstr>
      <vt:lpstr>20140311PresentationUWTSDTemplate</vt:lpstr>
      <vt:lpstr>Bachelor of Arts Business Management   The Global Business Environment / LCBB4005_BIRM  Week 9  THE GLOBAL STRATEGIES OF MNCs</vt:lpstr>
      <vt:lpstr>Learning outcome </vt:lpstr>
      <vt:lpstr>PowerPoint Presentation</vt:lpstr>
      <vt:lpstr>PowerPoint Presentation</vt:lpstr>
      <vt:lpstr>PowerPoint Presentation</vt:lpstr>
      <vt:lpstr>Internal Value Chain: </vt:lpstr>
      <vt:lpstr>PowerPoint Presentation</vt:lpstr>
      <vt:lpstr>PowerPoint Presentation</vt:lpstr>
      <vt:lpstr>PowerPoint Presentation</vt:lpstr>
      <vt:lpstr>The External Value Chain</vt:lpstr>
      <vt:lpstr>The Global Value Chain (GVC)</vt:lpstr>
      <vt:lpstr>PowerPoint Presentation</vt:lpstr>
      <vt:lpstr>Evolution of the Value Chain: Example</vt:lpstr>
      <vt:lpstr>Competition and the Value Chain</vt:lpstr>
      <vt:lpstr>Competition</vt:lpstr>
      <vt:lpstr>PowerPoint Presentation</vt:lpstr>
      <vt:lpstr>PowerPoint Presentation</vt:lpstr>
      <vt:lpstr>PowerPoint Presentation</vt:lpstr>
      <vt:lpstr>PowerPoint Presentation</vt:lpstr>
      <vt:lpstr>Strategies to Grow Internationally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 Explain the meaning of Business Strategy.   2. Discuss two global strategies you recommend for a selected phone company.  3. Use your knowledge and understanding in Global Value Chains/Value Networks &amp; BCG Matrix to discuss the application of the model to a selected phone company.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Navid Nasirpourosgoei</cp:lastModifiedBy>
  <cp:revision>82</cp:revision>
  <dcterms:created xsi:type="dcterms:W3CDTF">2020-06-13T18:07:49Z</dcterms:created>
  <dcterms:modified xsi:type="dcterms:W3CDTF">2025-07-11T22:53:11Z</dcterms:modified>
</cp:coreProperties>
</file>