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sldIdLst>
    <p:sldId id="365" r:id="rId2"/>
    <p:sldId id="661" r:id="rId3"/>
    <p:sldId id="807" r:id="rId4"/>
    <p:sldId id="769" r:id="rId5"/>
    <p:sldId id="808" r:id="rId6"/>
    <p:sldId id="777" r:id="rId7"/>
    <p:sldId id="842" r:id="rId8"/>
    <p:sldId id="800" r:id="rId9"/>
    <p:sldId id="801" r:id="rId10"/>
    <p:sldId id="835" r:id="rId11"/>
    <p:sldId id="816" r:id="rId12"/>
    <p:sldId id="804" r:id="rId13"/>
    <p:sldId id="810" r:id="rId14"/>
    <p:sldId id="817" r:id="rId15"/>
    <p:sldId id="818" r:id="rId16"/>
    <p:sldId id="259" r:id="rId17"/>
    <p:sldId id="256" r:id="rId18"/>
    <p:sldId id="811" r:id="rId19"/>
    <p:sldId id="270" r:id="rId20"/>
    <p:sldId id="268" r:id="rId21"/>
    <p:sldId id="258" r:id="rId22"/>
    <p:sldId id="813" r:id="rId23"/>
    <p:sldId id="837" r:id="rId24"/>
    <p:sldId id="820" r:id="rId25"/>
    <p:sldId id="822" r:id="rId26"/>
    <p:sldId id="504" r:id="rId27"/>
    <p:sldId id="836" r:id="rId28"/>
    <p:sldId id="838" r:id="rId29"/>
    <p:sldId id="839" r:id="rId30"/>
    <p:sldId id="840" r:id="rId31"/>
    <p:sldId id="841" r:id="rId32"/>
    <p:sldId id="843" r:id="rId33"/>
    <p:sldId id="799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97F8"/>
    <a:srgbClr val="66FF99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D88FCD-A6B5-40D3-98A5-3839FFDD1FAF}" v="487" dt="2021-07-06T20:30:46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237" autoAdjust="0"/>
    <p:restoredTop sz="88518" autoAdjust="0"/>
  </p:normalViewPr>
  <p:slideViewPr>
    <p:cSldViewPr snapToGrid="0">
      <p:cViewPr varScale="1">
        <p:scale>
          <a:sx n="73" d="100"/>
          <a:sy n="73" d="100"/>
        </p:scale>
        <p:origin x="20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9B15A-7F84-434A-A268-3BD8A26D03DC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3C4-E790-4DF6-B3B1-2FCB50E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67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贴自我介绍小纸片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03BD2B-ED10-4692-92A9-BFADF14FCB5A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578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5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66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241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505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267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63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5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2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9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020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794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5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798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050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08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65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98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tiff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tiff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43.tiff"/><Relationship Id="rId7" Type="http://schemas.openxmlformats.org/officeDocument/2006/relationships/image" Target="../media/image34.jpeg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gif"/><Relationship Id="rId5" Type="http://schemas.openxmlformats.org/officeDocument/2006/relationships/image" Target="../media/image49.gif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tif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neseboost.com/grammar/ma-ne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neseboost.com/grammar/modifier-de-noun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neseboost.com/grammar/ba-ma-sentence-particles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neseboost.com/grammar/beginners-basic-chinese-grammar/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720" y="0"/>
            <a:ext cx="908856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D3A38808-957B-5F48-A86F-87E2DF644E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04854" y="4737393"/>
            <a:ext cx="2562387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07/08/2020 Friday 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21047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59895" y="1549831"/>
            <a:ext cx="8877134" cy="4445803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7363" y="2043335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8501" y="3895887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4C186320-473B-184A-B69C-266EEB7D2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39395" y="1719952"/>
            <a:ext cx="2101945" cy="1401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59574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59" y="1556792"/>
            <a:ext cx="9305585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你  叫   什  么？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M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072016" y="1560284"/>
            <a:ext cx="2031403" cy="220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0105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4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20123" y="1556792"/>
            <a:ext cx="9069288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DECD02-C175-4340-A0D5-617A0BC9253C}"/>
              </a:ext>
            </a:extLst>
          </p:cNvPr>
          <p:cNvSpPr txBox="1"/>
          <p:nvPr/>
        </p:nvSpPr>
        <p:spPr>
          <a:xfrm>
            <a:off x="2312253" y="2197361"/>
            <a:ext cx="5604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人？</a:t>
            </a:r>
            <a:endParaRPr lang="en-GB" altLang="zh-C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where are you from?</a:t>
            </a: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A1F8BF-9ED9-424C-868F-93CE0D0D7356}"/>
              </a:ext>
            </a:extLst>
          </p:cNvPr>
          <p:cNvSpPr/>
          <p:nvPr/>
        </p:nvSpPr>
        <p:spPr>
          <a:xfrm>
            <a:off x="2842045" y="1635145"/>
            <a:ext cx="45448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83FE7AC-A9D2-E144-AEF1-6932D46078B6}"/>
              </a:ext>
            </a:extLst>
          </p:cNvPr>
          <p:cNvSpPr txBox="1">
            <a:spLocks/>
          </p:cNvSpPr>
          <p:nvPr/>
        </p:nvSpPr>
        <p:spPr bwMode="auto">
          <a:xfrm>
            <a:off x="2312253" y="3935390"/>
            <a:ext cx="7277380" cy="2060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ēi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ěr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shì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rén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我 是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威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尔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士 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4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  <a:defRPr/>
            </a:pPr>
            <a:r>
              <a:rPr 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I am</a:t>
            </a:r>
            <a:r>
              <a:rPr lang="en-GB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36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US" altLang="zh-CN" sz="36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elsh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2" name="内容占位符 3">
            <a:extLst>
              <a:ext uri="{FF2B5EF4-FFF2-40B4-BE49-F238E27FC236}">
                <a16:creationId xmlns:a16="http://schemas.microsoft.com/office/drawing/2014/main" id="{BB17DC4B-03EF-1F41-BF6A-4E1E5327D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8827768" y="1559509"/>
            <a:ext cx="2261643" cy="152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390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88BE79EF-BFC4-4991-B744-1DEFF21420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608D02F3-0108-1343-A2CE-F4FCFEF12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134" y="675671"/>
            <a:ext cx="10547499" cy="5497935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2" name="Text Box 14">
            <a:extLst>
              <a:ext uri="{FF2B5EF4-FFF2-40B4-BE49-F238E27FC236}">
                <a16:creationId xmlns:a16="http://schemas.microsoft.com/office/drawing/2014/main" id="{62C60D1F-8EAE-7E46-8D0C-FA56B158C4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3240" y="1144769"/>
            <a:ext cx="2068157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205BD091-8C6A-1843-A801-F4F81CDA2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2420" y="684394"/>
            <a:ext cx="162958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5" descr="C:\Users\hp\Desktop\韩国发表\20100421060009587[1].jpg">
            <a:extLst>
              <a:ext uri="{FF2B5EF4-FFF2-40B4-BE49-F238E27FC236}">
                <a16:creationId xmlns:a16="http://schemas.microsoft.com/office/drawing/2014/main" id="{BDAF8770-A79E-1C4E-A798-B203E853E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2112506"/>
            <a:ext cx="1273175" cy="844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6" descr="19300001075662129246568150075">
            <a:extLst>
              <a:ext uri="{FF2B5EF4-FFF2-40B4-BE49-F238E27FC236}">
                <a16:creationId xmlns:a16="http://schemas.microsoft.com/office/drawing/2014/main" id="{C4552284-25B9-2945-958D-CC5D0CFCA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3609647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7" descr="01300000900322128637121322816">
            <a:extLst>
              <a:ext uri="{FF2B5EF4-FFF2-40B4-BE49-F238E27FC236}">
                <a16:creationId xmlns:a16="http://schemas.microsoft.com/office/drawing/2014/main" id="{DF09CB90-FDEE-7340-9A19-DE2BEDD58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5143072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그림 1" descr="W020080620358974154485_副本.png">
            <a:extLst>
              <a:ext uri="{FF2B5EF4-FFF2-40B4-BE49-F238E27FC236}">
                <a16:creationId xmlns:a16="http://schemas.microsoft.com/office/drawing/2014/main" id="{E26EBADD-36AD-254A-9A51-6DD32A91B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4" y="2111307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9" descr="152274747">
            <a:extLst>
              <a:ext uri="{FF2B5EF4-FFF2-40B4-BE49-F238E27FC236}">
                <a16:creationId xmlns:a16="http://schemas.microsoft.com/office/drawing/2014/main" id="{B52F2FE4-CA47-EE48-B2FE-F578B8680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037" y="4901403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9BC173-4D27-0C4A-9843-B5FC2941EB5D}"/>
              </a:ext>
            </a:extLst>
          </p:cNvPr>
          <p:cNvSpPr txBox="1"/>
          <p:nvPr/>
        </p:nvSpPr>
        <p:spPr>
          <a:xfrm>
            <a:off x="6328668" y="120632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31" name="内容占位符 3">
            <a:extLst>
              <a:ext uri="{FF2B5EF4-FFF2-40B4-BE49-F238E27FC236}">
                <a16:creationId xmlns:a16="http://schemas.microsoft.com/office/drawing/2014/main" id="{35270142-B71F-6C42-9693-917E4F9D6C6A}"/>
              </a:ext>
            </a:extLst>
          </p:cNvPr>
          <p:cNvSpPr txBox="1">
            <a:spLocks/>
          </p:cNvSpPr>
          <p:nvPr/>
        </p:nvSpPr>
        <p:spPr>
          <a:xfrm>
            <a:off x="4904814" y="3475757"/>
            <a:ext cx="3254423" cy="112727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>
                <a:latin typeface="Calibri" panose="020F0502020204030204" pitchFamily="34" charset="0"/>
              </a:rPr>
              <a:t>wŏ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měi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  <a:endParaRPr lang="en-US" altLang="zh-CN" sz="28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美 国 人。</a:t>
            </a:r>
            <a:endParaRPr lang="en-US" altLang="zh-CN" sz="3200" dirty="0">
              <a:latin typeface="Calibri" panose="020F0502020204030204" pitchFamily="34" charset="0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zh-CN" sz="3200" dirty="0"/>
          </a:p>
        </p:txBody>
      </p:sp>
      <p:sp>
        <p:nvSpPr>
          <p:cNvPr id="32" name="Content Placeholder 4">
            <a:extLst>
              <a:ext uri="{FF2B5EF4-FFF2-40B4-BE49-F238E27FC236}">
                <a16:creationId xmlns:a16="http://schemas.microsoft.com/office/drawing/2014/main" id="{E3819B46-7523-1340-905C-B8B07EEDC51D}"/>
              </a:ext>
            </a:extLst>
          </p:cNvPr>
          <p:cNvSpPr txBox="1">
            <a:spLocks/>
          </p:cNvSpPr>
          <p:nvPr/>
        </p:nvSpPr>
        <p:spPr bwMode="auto">
          <a:xfrm>
            <a:off x="4676139" y="2094430"/>
            <a:ext cx="3810835" cy="121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963" indent="0" eaLnBrk="1" hangingPunct="1">
              <a:buNone/>
              <a:defRPr/>
            </a:pPr>
            <a:r>
              <a:rPr lang="en-US" altLang="zh-CN" sz="2800" dirty="0" err="1">
                <a:latin typeface="Lucida Sans Unicode" panose="020B0602030504020204" pitchFamily="34" charset="0"/>
              </a:rPr>
              <a:t>w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ŏ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shì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zhōng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guó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rén</a:t>
            </a:r>
            <a:r>
              <a:rPr lang="en-US" altLang="zh-CN" sz="2800" dirty="0">
                <a:latin typeface="Lucida Sans Unicode" panose="020B0602030504020204" pitchFamily="34" charset="0"/>
              </a:rPr>
              <a:t>.</a:t>
            </a:r>
          </a:p>
          <a:p>
            <a:pPr marL="80963" indent="0" eaLnBrk="1" hangingPunct="1"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 我 是 中 国 人。</a:t>
            </a:r>
            <a:endParaRPr lang="zh-CN" altLang="en-US" sz="4000" dirty="0">
              <a:highlight>
                <a:srgbClr val="FFFF00"/>
              </a:highlight>
            </a:endParaRP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33" name="内容占位符 3">
            <a:extLst>
              <a:ext uri="{FF2B5EF4-FFF2-40B4-BE49-F238E27FC236}">
                <a16:creationId xmlns:a16="http://schemas.microsoft.com/office/drawing/2014/main" id="{199F135A-71FA-8C43-83E4-18AFC5F787B4}"/>
              </a:ext>
            </a:extLst>
          </p:cNvPr>
          <p:cNvSpPr txBox="1">
            <a:spLocks/>
          </p:cNvSpPr>
          <p:nvPr/>
        </p:nvSpPr>
        <p:spPr>
          <a:xfrm>
            <a:off x="4734831" y="4841495"/>
            <a:ext cx="3594391" cy="12188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/>
              <a:t>w</a:t>
            </a:r>
            <a:r>
              <a:rPr lang="en-US" altLang="zh-CN" sz="2800" dirty="0" err="1">
                <a:latin typeface="Calibri" panose="020F0502020204030204" pitchFamily="34" charset="0"/>
              </a:rPr>
              <a:t>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yīng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英 国 人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US" altLang="zh-CN" sz="3200" dirty="0">
              <a:latin typeface="Calibri" panose="020F050202020403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3DCA263-9886-0D49-8146-87E2DF4DD82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626" y="3588801"/>
            <a:ext cx="1365604" cy="102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240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E9DF57B-930B-4A10-8071-3C6F7A1778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3613"/>
            <a:ext cx="12159873" cy="6856723"/>
          </a:xfrm>
          <a:prstGeom prst="rect">
            <a:avLst/>
          </a:prstGeom>
        </p:spPr>
      </p:pic>
      <p:grpSp>
        <p:nvGrpSpPr>
          <p:cNvPr id="6" name="组合 8">
            <a:extLst>
              <a:ext uri="{FF2B5EF4-FFF2-40B4-BE49-F238E27FC236}">
                <a16:creationId xmlns:a16="http://schemas.microsoft.com/office/drawing/2014/main" id="{46BC766A-E1A6-42A9-8801-BED91DF8D780}"/>
              </a:ext>
            </a:extLst>
          </p:cNvPr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4" name="Text Box 4">
              <a:extLst>
                <a:ext uri="{FF2B5EF4-FFF2-40B4-BE49-F238E27FC236}">
                  <a16:creationId xmlns:a16="http://schemas.microsoft.com/office/drawing/2014/main" id="{281C9B00-0770-44C0-B603-9CD194F7748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Text 4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10">
              <a:extLst>
                <a:ext uri="{FF2B5EF4-FFF2-40B4-BE49-F238E27FC236}">
                  <a16:creationId xmlns:a16="http://schemas.microsoft.com/office/drawing/2014/main" id="{83237D2A-C1C6-4A55-96D4-0B89866F57A8}"/>
                </a:ext>
              </a:extLst>
            </p:cNvPr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89120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5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803582" y="1440815"/>
            <a:ext cx="5778491" cy="4709193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 Box 3">
            <a:extLst>
              <a:ext uri="{FF2B5EF4-FFF2-40B4-BE49-F238E27FC236}">
                <a16:creationId xmlns:a16="http://schemas.microsoft.com/office/drawing/2014/main" id="{90F95214-7ECE-D049-AB32-FB89773390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5342" y="1692674"/>
            <a:ext cx="4729053" cy="90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dirty="0"/>
              <a:t>    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  <a:r>
              <a:rPr lang="en-US" altLang="en-US" sz="2400" dirty="0" err="1">
                <a:highlight>
                  <a:srgbClr val="7497F8"/>
                </a:highlight>
              </a:rPr>
              <a:t>nĭ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duō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dà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</a:t>
            </a:r>
            <a:r>
              <a:rPr lang="en-US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多  大 </a:t>
            </a:r>
            <a:r>
              <a:rPr lang="zh-CN" altLang="en-US" sz="2400" dirty="0">
                <a:highlight>
                  <a:srgbClr val="7497F8"/>
                </a:highlight>
              </a:rPr>
              <a:t>？ </a:t>
            </a:r>
            <a:r>
              <a:rPr lang="en-US" altLang="zh-CN" sz="2000" dirty="0">
                <a:highlight>
                  <a:srgbClr val="7497F8"/>
                </a:highlight>
              </a:rPr>
              <a:t>How old are you?</a:t>
            </a:r>
            <a:endParaRPr lang="en-US" altLang="en-US" sz="2000" dirty="0">
              <a:highlight>
                <a:srgbClr val="7497F8"/>
              </a:highlight>
            </a:endParaRPr>
          </a:p>
        </p:txBody>
      </p:sp>
      <p:sp>
        <p:nvSpPr>
          <p:cNvPr id="18" name="内容占位符 2">
            <a:extLst>
              <a:ext uri="{FF2B5EF4-FFF2-40B4-BE49-F238E27FC236}">
                <a16:creationId xmlns:a16="http://schemas.microsoft.com/office/drawing/2014/main" id="{1A53D2AF-CF53-A44B-9B34-796D72453967}"/>
              </a:ext>
            </a:extLst>
          </p:cNvPr>
          <p:cNvSpPr txBox="1">
            <a:spLocks/>
          </p:cNvSpPr>
          <p:nvPr/>
        </p:nvSpPr>
        <p:spPr>
          <a:xfrm>
            <a:off x="1206589" y="3928024"/>
            <a:ext cx="5039228" cy="1040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 err="1">
                <a:highlight>
                  <a:srgbClr val="FFFF00"/>
                </a:highlight>
              </a:rPr>
              <a:t>wŏ</a:t>
            </a:r>
            <a:r>
              <a:rPr lang="en-US" altLang="en-US" sz="2400" b="1" dirty="0">
                <a:highlight>
                  <a:srgbClr val="FFFF00"/>
                </a:highlight>
              </a:rPr>
              <a:t>  </a:t>
            </a:r>
            <a:r>
              <a:rPr lang="en-US" altLang="en-US" sz="2400" b="1" dirty="0" err="1">
                <a:highlight>
                  <a:srgbClr val="FFFF00"/>
                </a:highlight>
              </a:rPr>
              <a:t>sh</a:t>
            </a:r>
            <a:r>
              <a:rPr lang="en-US" altLang="zh-CN" sz="2400" b="1" dirty="0" err="1">
                <a:highlight>
                  <a:srgbClr val="FFFF00"/>
                </a:highlight>
              </a:rPr>
              <a:t>í</a:t>
            </a:r>
            <a:r>
              <a:rPr lang="en-US" altLang="zh-CN" sz="2400" b="1" dirty="0">
                <a:highlight>
                  <a:srgbClr val="FFFF00"/>
                </a:highlight>
              </a:rPr>
              <a:t>  </a:t>
            </a:r>
            <a:r>
              <a:rPr lang="en-US" altLang="zh-CN" sz="2400" b="1" dirty="0" err="1">
                <a:highlight>
                  <a:srgbClr val="FFFF00"/>
                </a:highlight>
              </a:rPr>
              <a:t>li</a:t>
            </a:r>
            <a:r>
              <a:rPr lang="en-US" altLang="zh-CN" sz="2400" b="1" dirty="0" err="1">
                <a:highlight>
                  <a:srgbClr val="FFFF00"/>
                </a:highlight>
                <a:latin typeface="Franklin Gothic Book" panose="020B0503020102020204" pitchFamily="34" charset="0"/>
              </a:rPr>
              <a:t>ù</a:t>
            </a:r>
            <a:r>
              <a:rPr lang="en-US" altLang="zh-CN" sz="2400" b="1" dirty="0">
                <a:highlight>
                  <a:srgbClr val="FFFF00"/>
                </a:highlight>
              </a:rPr>
              <a:t>  </a:t>
            </a:r>
            <a:r>
              <a:rPr lang="en-US" altLang="en-US" sz="2400" b="1" dirty="0" err="1">
                <a:highlight>
                  <a:srgbClr val="FFFF00"/>
                </a:highlight>
              </a:rPr>
              <a:t>suì</a:t>
            </a:r>
            <a:endParaRPr lang="en-US" altLang="en-US" sz="2400" b="1" dirty="0">
              <a:highlight>
                <a:srgbClr val="FFFF0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</a:t>
            </a:r>
            <a:r>
              <a:rPr lang="en-US" altLang="zh-CN" sz="2400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岁</a:t>
            </a:r>
            <a:r>
              <a:rPr lang="zh-CN" altLang="en-US" sz="2400" dirty="0">
                <a:highlight>
                  <a:srgbClr val="FFFF00"/>
                </a:highlight>
              </a:rPr>
              <a:t>。  </a:t>
            </a:r>
            <a:r>
              <a:rPr lang="en-US" altLang="zh-CN" sz="2400" dirty="0">
                <a:highlight>
                  <a:srgbClr val="FFFF00"/>
                </a:highlight>
              </a:rPr>
              <a:t>I am sixteen years old.</a:t>
            </a:r>
            <a:endParaRPr lang="en-GB" altLang="en-US" sz="2400" dirty="0">
              <a:highlight>
                <a:srgbClr val="FFFF00"/>
              </a:highlight>
            </a:endParaRPr>
          </a:p>
        </p:txBody>
      </p:sp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E76EDD2B-2176-4343-B06B-1842CCC79D18}"/>
              </a:ext>
            </a:extLst>
          </p:cNvPr>
          <p:cNvSpPr txBox="1">
            <a:spLocks/>
          </p:cNvSpPr>
          <p:nvPr/>
        </p:nvSpPr>
        <p:spPr>
          <a:xfrm>
            <a:off x="993744" y="5152457"/>
            <a:ext cx="5464917" cy="9332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wŏ</a:t>
            </a: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sh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í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  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qī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suì</a:t>
            </a:r>
            <a:endParaRPr lang="en-US" altLang="en-US" sz="2400" b="1" dirty="0">
              <a:solidFill>
                <a:schemeClr val="accent2">
                  <a:lumMod val="50000"/>
                </a:schemeClr>
              </a:solidFill>
              <a:highlight>
                <a:srgbClr val="00FF0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 七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岁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。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I am seventeen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00FF00"/>
                </a:highlight>
              </a:rPr>
              <a:t>years old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00FF00"/>
                </a:highlight>
              </a:rPr>
              <a:t>.</a:t>
            </a:r>
            <a:endParaRPr lang="en-GB" altLang="en-US" sz="2400" dirty="0">
              <a:solidFill>
                <a:srgbClr val="002060"/>
              </a:solidFill>
              <a:highlight>
                <a:srgbClr val="00FF00"/>
              </a:highlight>
            </a:endParaRPr>
          </a:p>
        </p:txBody>
      </p:sp>
      <p:sp>
        <p:nvSpPr>
          <p:cNvPr id="20" name="内容占位符 2">
            <a:extLst>
              <a:ext uri="{FF2B5EF4-FFF2-40B4-BE49-F238E27FC236}">
                <a16:creationId xmlns:a16="http://schemas.microsoft.com/office/drawing/2014/main" id="{5221ACD4-370A-F04B-8993-38559EF28B68}"/>
              </a:ext>
            </a:extLst>
          </p:cNvPr>
          <p:cNvSpPr txBox="1">
            <a:spLocks/>
          </p:cNvSpPr>
          <p:nvPr/>
        </p:nvSpPr>
        <p:spPr>
          <a:xfrm>
            <a:off x="1085342" y="2725276"/>
            <a:ext cx="5464917" cy="1142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800" b="1" dirty="0"/>
              <a:t>    </a:t>
            </a:r>
            <a:r>
              <a:rPr lang="en-US" altLang="en-US" sz="2800" b="1" dirty="0" err="1">
                <a:highlight>
                  <a:srgbClr val="C0C0C0"/>
                </a:highlight>
              </a:rPr>
              <a:t>wŏ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shí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wŭ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suì</a:t>
            </a:r>
            <a:endParaRPr lang="en-US" altLang="en-US" sz="2800" b="1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</a:t>
            </a: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十 五 岁</a:t>
            </a:r>
            <a:r>
              <a:rPr lang="zh-CN" altLang="en-US" dirty="0">
                <a:highlight>
                  <a:srgbClr val="C0C0C0"/>
                </a:highlight>
              </a:rPr>
              <a:t>。 </a:t>
            </a:r>
            <a:r>
              <a:rPr lang="en-US" altLang="zh-CN" dirty="0">
                <a:highlight>
                  <a:srgbClr val="C0C0C0"/>
                </a:highlight>
              </a:rPr>
              <a:t>  </a:t>
            </a:r>
            <a:r>
              <a:rPr lang="en-US" altLang="zh-CN" dirty="0">
                <a:solidFill>
                  <a:srgbClr val="002060"/>
                </a:solidFill>
                <a:highlight>
                  <a:srgbClr val="C0C0C0"/>
                </a:highlight>
              </a:rPr>
              <a:t>I am fifteen years old.</a:t>
            </a:r>
            <a:endParaRPr lang="en-GB" altLang="en-US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B8C4559-3898-314B-A885-0E0237C0CFA6}"/>
              </a:ext>
            </a:extLst>
          </p:cNvPr>
          <p:cNvSpPr/>
          <p:nvPr/>
        </p:nvSpPr>
        <p:spPr>
          <a:xfrm>
            <a:off x="6953266" y="1440815"/>
            <a:ext cx="4303409" cy="4651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 Box 3">
            <a:extLst>
              <a:ext uri="{FF2B5EF4-FFF2-40B4-BE49-F238E27FC236}">
                <a16:creationId xmlns:a16="http://schemas.microsoft.com/office/drawing/2014/main" id="{DD99E03B-7A24-AF49-8466-2748E8033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5643" y="3691231"/>
            <a:ext cx="4071032" cy="2394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None/>
            </a:pPr>
            <a:r>
              <a:rPr lang="en-US" altLang="en-US" dirty="0">
                <a:highlight>
                  <a:srgbClr val="7497F8"/>
                </a:highlight>
              </a:rPr>
              <a:t>   </a:t>
            </a:r>
            <a:r>
              <a:rPr lang="en-US" altLang="en-US" dirty="0" err="1">
                <a:highlight>
                  <a:srgbClr val="7497F8"/>
                </a:highlight>
              </a:rPr>
              <a:t>nĭ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jĭ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suì</a:t>
            </a:r>
            <a:r>
              <a:rPr lang="en-US" altLang="en-US" dirty="0">
                <a:highlight>
                  <a:srgbClr val="7497F8"/>
                </a:highlight>
              </a:rPr>
              <a:t> </a:t>
            </a:r>
            <a:r>
              <a:rPr lang="zh-CN" altLang="en-US" dirty="0">
                <a:solidFill>
                  <a:srgbClr val="262626"/>
                </a:solidFill>
                <a:highlight>
                  <a:srgbClr val="7497F8"/>
                </a:highlight>
              </a:rPr>
              <a:t>？</a:t>
            </a:r>
            <a:endParaRPr lang="en-US" altLang="en-US" dirty="0">
              <a:solidFill>
                <a:srgbClr val="262626"/>
              </a:solidFill>
              <a:highlight>
                <a:srgbClr val="7497F8"/>
              </a:highlight>
            </a:endParaRPr>
          </a:p>
          <a:p>
            <a:pPr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 几 岁</a:t>
            </a:r>
            <a:r>
              <a:rPr lang="zh-CN" altLang="en-US" sz="2400" dirty="0">
                <a:highlight>
                  <a:srgbClr val="7497F8"/>
                </a:highlight>
              </a:rPr>
              <a:t>？</a:t>
            </a:r>
            <a:r>
              <a:rPr lang="en-US" altLang="zh-CN" sz="2400" dirty="0">
                <a:highlight>
                  <a:srgbClr val="7497F8"/>
                </a:highlight>
              </a:rPr>
              <a:t> </a:t>
            </a:r>
            <a:r>
              <a:rPr lang="en-US" altLang="zh-CN" sz="2000" dirty="0">
                <a:solidFill>
                  <a:srgbClr val="002060"/>
                </a:solidFill>
                <a:highlight>
                  <a:srgbClr val="7497F8"/>
                </a:highlight>
              </a:rPr>
              <a:t>How old are you?</a:t>
            </a:r>
          </a:p>
          <a:p>
            <a:pPr>
              <a:buFont typeface="Wingdings 2" panose="05020102010507070707" pitchFamily="18" charset="2"/>
              <a:buNone/>
            </a:pPr>
            <a:endParaRPr lang="en-US" altLang="en-US" sz="1800" dirty="0"/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1800" dirty="0"/>
              <a:t>    </a:t>
            </a:r>
            <a:r>
              <a:rPr lang="en-US" altLang="en-US" sz="2800" dirty="0" err="1">
                <a:highlight>
                  <a:srgbClr val="C0C0C0"/>
                </a:highlight>
              </a:rPr>
              <a:t>wŏ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wŭ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suì</a:t>
            </a:r>
            <a:endParaRPr lang="en-US" altLang="en-US" sz="2800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en-GB" altLang="zh-CN" sz="18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CN" altLang="en-US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五 岁</a:t>
            </a:r>
            <a:r>
              <a:rPr lang="zh-CN" altLang="en-US" sz="2400" dirty="0">
                <a:highlight>
                  <a:srgbClr val="C0C0C0"/>
                </a:highlight>
              </a:rPr>
              <a:t>。</a:t>
            </a:r>
            <a:r>
              <a:rPr lang="zh-CN" altLang="en-US" sz="1800" dirty="0">
                <a:highlight>
                  <a:srgbClr val="C0C0C0"/>
                </a:highlight>
              </a:rPr>
              <a:t> </a:t>
            </a:r>
            <a:r>
              <a:rPr lang="en-US" altLang="zh-CN" sz="1800" dirty="0">
                <a:solidFill>
                  <a:srgbClr val="002060"/>
                </a:solidFill>
                <a:highlight>
                  <a:srgbClr val="C0C0C0"/>
                </a:highlight>
              </a:rPr>
              <a:t>I am five years old.</a:t>
            </a:r>
            <a:endParaRPr lang="en-GB" altLang="en-US" sz="18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860FA-302B-344B-8053-A4B5BF9591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15" t="12169" r="11744" b="8941"/>
          <a:stretch/>
        </p:blipFill>
        <p:spPr>
          <a:xfrm>
            <a:off x="9812722" y="1475261"/>
            <a:ext cx="1400159" cy="2071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58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6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89975" y="1585740"/>
            <a:ext cx="7723808" cy="4334614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3352" y="1854944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0E7F05-1FE8-4AB8-AA4D-7894FBA2A207}"/>
              </a:ext>
            </a:extLst>
          </p:cNvPr>
          <p:cNvSpPr txBox="1">
            <a:spLocks/>
          </p:cNvSpPr>
          <p:nvPr/>
        </p:nvSpPr>
        <p:spPr>
          <a:xfrm>
            <a:off x="2154463" y="1949254"/>
            <a:ext cx="5057273" cy="16450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dirty="0" err="1">
                <a:highlight>
                  <a:srgbClr val="C0C0C0"/>
                </a:highlight>
                <a:latin typeface="+mj-lt"/>
              </a:rPr>
              <a:t>Nĭ</a:t>
            </a:r>
            <a:r>
              <a:rPr lang="en-GB" altLang="zh-CN" dirty="0"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latin typeface="+mj-lt"/>
              </a:rPr>
              <a:t>shì</a:t>
            </a:r>
            <a:r>
              <a:rPr lang="en-GB" altLang="zh-CN" dirty="0"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hào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你 的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几月 几号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FFFF00"/>
                </a:highlight>
              </a:rPr>
              <a:t>     </a:t>
            </a:r>
            <a:r>
              <a:rPr lang="en-GB" dirty="0">
                <a:highlight>
                  <a:srgbClr val="FFFF00"/>
                </a:highlight>
              </a:rPr>
              <a:t>What day </a:t>
            </a:r>
            <a:r>
              <a:rPr lang="en-GB" dirty="0"/>
              <a:t> is </a:t>
            </a:r>
            <a:r>
              <a:rPr lang="en-GB" dirty="0">
                <a:highlight>
                  <a:srgbClr val="C0C0C0"/>
                </a:highlight>
              </a:rPr>
              <a:t>your </a:t>
            </a:r>
            <a:r>
              <a:rPr lang="en-GB" dirty="0">
                <a:highlight>
                  <a:srgbClr val="66FF99"/>
                </a:highlight>
              </a:rPr>
              <a:t>birthday</a:t>
            </a:r>
            <a:r>
              <a:rPr lang="en-GB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EC8A8A-27AE-43D2-BC72-2DAC124985D4}"/>
              </a:ext>
            </a:extLst>
          </p:cNvPr>
          <p:cNvSpPr txBox="1">
            <a:spLocks/>
          </p:cNvSpPr>
          <p:nvPr/>
        </p:nvSpPr>
        <p:spPr>
          <a:xfrm>
            <a:off x="2154463" y="3808128"/>
            <a:ext cx="5799702" cy="2053282"/>
          </a:xfrm>
          <a:prstGeom prst="rect">
            <a:avLst/>
          </a:prstGeom>
        </p:spPr>
        <p:txBody>
          <a:bodyPr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Wŏ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shì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liù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hào</a:t>
            </a:r>
            <a:endParaRPr lang="en-GB" altLang="zh-CN" sz="2800" dirty="0">
              <a:solidFill>
                <a:schemeClr val="tx1"/>
              </a:solidFill>
              <a:highlight>
                <a:srgbClr val="FFFF00"/>
              </a:highlight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en-US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我 的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日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月 一 号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    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My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  <a:ea typeface="楷体" panose="02010609060101010101" pitchFamily="49" charset="-122"/>
              </a:rPr>
              <a:t>birthday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  <a:ea typeface="楷体" panose="02010609060101010101" pitchFamily="49" charset="-122"/>
              </a:rPr>
              <a:t>is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1</a:t>
            </a:r>
            <a:r>
              <a:rPr lang="en-GB" altLang="zh-CN" sz="2800" baseline="300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st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June 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pic>
        <p:nvPicPr>
          <p:cNvPr id="4098" name="Picture 2" descr="Windows安装程序庆祝15岁生日| N软网">
            <a:extLst>
              <a:ext uri="{FF2B5EF4-FFF2-40B4-BE49-F238E27FC236}">
                <a16:creationId xmlns:a16="http://schemas.microsoft.com/office/drawing/2014/main" id="{8C4D8A34-D032-425C-98E8-C6467D314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098" y="1644463"/>
            <a:ext cx="2307323" cy="153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195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193369" y="650929"/>
            <a:ext cx="9949912" cy="5562427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是 </a:t>
            </a:r>
            <a:r>
              <a:rPr lang="en-GB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 … </a:t>
            </a:r>
            <a:r>
              <a:rPr lang="zh-CN" alt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I am … …(nationality)</a:t>
            </a:r>
          </a:p>
          <a:p>
            <a:pPr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9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직사각형 3"/>
          <p:cNvSpPr/>
          <p:nvPr/>
        </p:nvSpPr>
        <p:spPr>
          <a:xfrm>
            <a:off x="1759122" y="1051573"/>
            <a:ext cx="19127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Dà</a:t>
            </a:r>
            <a:r>
              <a:rPr lang="en-US" altLang="ko-KR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hǎo</a:t>
            </a:r>
            <a:r>
              <a:rPr lang="en-US" altLang="ko-KR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6" name="직사각형 5"/>
          <p:cNvSpPr/>
          <p:nvPr/>
        </p:nvSpPr>
        <p:spPr>
          <a:xfrm>
            <a:off x="3922608" y="1051573"/>
            <a:ext cx="27152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jiào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D2BD-2DA2-461B-86EA-F1FB46F2CE41}"/>
              </a:ext>
            </a:extLst>
          </p:cNvPr>
          <p:cNvSpPr txBox="1"/>
          <p:nvPr/>
        </p:nvSpPr>
        <p:spPr>
          <a:xfrm>
            <a:off x="1759122" y="1681254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大 家 好</a:t>
            </a: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  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叫</a:t>
            </a:r>
            <a:r>
              <a:rPr lang="en-GB" altLang="zh-CN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…… </a:t>
            </a:r>
            <a:endParaRPr lang="ko-KR" alt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F9F36-22A8-4623-B3E2-260D13B1CF9B}"/>
              </a:ext>
            </a:extLst>
          </p:cNvPr>
          <p:cNvSpPr txBox="1"/>
          <p:nvPr/>
        </p:nvSpPr>
        <p:spPr>
          <a:xfrm>
            <a:off x="1762044" y="2379816"/>
            <a:ext cx="777974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바탕"/>
              </a:rPr>
              <a:t>Hello</a:t>
            </a:r>
            <a:r>
              <a:rPr lang="zh-CN" alt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바탕"/>
              </a:rPr>
              <a:t>，</a:t>
            </a:r>
            <a:r>
              <a:rPr lang="en-US" altLang="zh-CN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바탕"/>
              </a:rPr>
              <a:t>everyone. </a:t>
            </a:r>
            <a:r>
              <a:rPr lang="en-US" altLang="ko-KR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바탕"/>
              </a:rPr>
              <a:t>My name is…</a:t>
            </a:r>
            <a:endParaRPr lang="en-GB" sz="2800" dirty="0">
              <a:latin typeface="Comic Sans MS"/>
              <a:ea typeface="바탕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0" name="직사각형 3">
            <a:extLst>
              <a:ext uri="{FF2B5EF4-FFF2-40B4-BE49-F238E27FC236}">
                <a16:creationId xmlns:a16="http://schemas.microsoft.com/office/drawing/2014/main" id="{B79DAFF2-54C6-5148-96BA-5B29970241F9}"/>
              </a:ext>
            </a:extLst>
          </p:cNvPr>
          <p:cNvSpPr/>
          <p:nvPr/>
        </p:nvSpPr>
        <p:spPr>
          <a:xfrm>
            <a:off x="1759122" y="3094829"/>
            <a:ext cx="62108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shì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… …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rén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613AF3C-0EF0-B64B-8E94-91E88B866F82}"/>
              </a:ext>
            </a:extLst>
          </p:cNvPr>
          <p:cNvSpPr/>
          <p:nvPr/>
        </p:nvSpPr>
        <p:spPr>
          <a:xfrm>
            <a:off x="7358926" y="2879310"/>
            <a:ext cx="2182858" cy="13572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15181D-6178-774B-B93D-40365878239F}"/>
              </a:ext>
            </a:extLst>
          </p:cNvPr>
          <p:cNvSpPr txBox="1"/>
          <p:nvPr/>
        </p:nvSpPr>
        <p:spPr>
          <a:xfrm>
            <a:off x="7472586" y="2957794"/>
            <a:ext cx="21828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>
                <a:ea typeface="楷体" panose="02010609060101010101" pitchFamily="49" charset="-122"/>
              </a:rPr>
              <a:t>Zhōng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guó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rén</a:t>
            </a:r>
            <a:endParaRPr lang="en-GB" altLang="zh-CN" sz="2400" b="1" dirty="0"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中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GB" sz="2400" b="1" dirty="0">
                <a:ea typeface="楷体" panose="02010609060101010101" pitchFamily="49" charset="-122"/>
              </a:rPr>
              <a:t>Chinese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2FA2B3DB-1652-7043-BC35-9CC0EBF5B5E7}"/>
              </a:ext>
            </a:extLst>
          </p:cNvPr>
          <p:cNvSpPr/>
          <p:nvPr/>
        </p:nvSpPr>
        <p:spPr>
          <a:xfrm>
            <a:off x="5974193" y="4688085"/>
            <a:ext cx="2182857" cy="1357299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399DE0A-F405-CB4C-BB3E-29A4FE2670B1}"/>
              </a:ext>
            </a:extLst>
          </p:cNvPr>
          <p:cNvSpPr/>
          <p:nvPr/>
        </p:nvSpPr>
        <p:spPr>
          <a:xfrm>
            <a:off x="8311850" y="4690653"/>
            <a:ext cx="2182857" cy="1309903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373BB6-340F-8240-BD7D-B73613C93B00}"/>
              </a:ext>
            </a:extLst>
          </p:cNvPr>
          <p:cNvSpPr txBox="1"/>
          <p:nvPr/>
        </p:nvSpPr>
        <p:spPr>
          <a:xfrm>
            <a:off x="6072774" y="4752843"/>
            <a:ext cx="19007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Yīng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英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/>
              <a:t>     British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70523-BE3A-2D4E-9AF1-0EB8C9C5FEAB}"/>
              </a:ext>
            </a:extLst>
          </p:cNvPr>
          <p:cNvSpPr txBox="1"/>
          <p:nvPr/>
        </p:nvSpPr>
        <p:spPr>
          <a:xfrm>
            <a:off x="8447868" y="4743912"/>
            <a:ext cx="206154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altLang="zh-CN" sz="2400" b="1" dirty="0"/>
              <a:t>Wēi </a:t>
            </a:r>
            <a:r>
              <a:rPr lang="en-GB" altLang="zh-CN" sz="2400" b="1" dirty="0" err="1"/>
              <a:t>ěr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shì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US" dirty="0" err="1"/>
          </a:p>
          <a:p>
            <a:pPr>
              <a:defRPr/>
            </a:pPr>
            <a:r>
              <a:rPr lang="zh-CN" altLang="en-US" sz="2400" b="1">
                <a:latin typeface="楷体"/>
                <a:ea typeface="楷体"/>
              </a:rPr>
              <a:t>威尔士人</a:t>
            </a:r>
            <a:endParaRPr lang="zh-CN" altLang="en-US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altLang="zh-CN" sz="2400" b="1" dirty="0"/>
              <a:t>Welsh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338C0341-DB0E-B34F-9CFE-592CD5F6B1C8}"/>
              </a:ext>
            </a:extLst>
          </p:cNvPr>
          <p:cNvSpPr/>
          <p:nvPr/>
        </p:nvSpPr>
        <p:spPr>
          <a:xfrm>
            <a:off x="7293908" y="786762"/>
            <a:ext cx="3379342" cy="155381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FEDE28A-A2F2-5349-AF79-CF85E6124A57}"/>
              </a:ext>
            </a:extLst>
          </p:cNvPr>
          <p:cNvSpPr txBox="1"/>
          <p:nvPr/>
        </p:nvSpPr>
        <p:spPr>
          <a:xfrm>
            <a:off x="7441835" y="994498"/>
            <a:ext cx="2818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Self-</a:t>
            </a:r>
          </a:p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introduction</a:t>
            </a:r>
          </a:p>
        </p:txBody>
      </p:sp>
      <p:sp>
        <p:nvSpPr>
          <p:cNvPr id="19" name="직사각형 3">
            <a:extLst>
              <a:ext uri="{FF2B5EF4-FFF2-40B4-BE49-F238E27FC236}">
                <a16:creationId xmlns:a16="http://schemas.microsoft.com/office/drawing/2014/main" id="{4DF74367-91A1-4237-8B4C-76CA8418B54C}"/>
              </a:ext>
            </a:extLst>
          </p:cNvPr>
          <p:cNvSpPr/>
          <p:nvPr/>
        </p:nvSpPr>
        <p:spPr>
          <a:xfrm>
            <a:off x="1759122" y="4802760"/>
            <a:ext cx="6210840" cy="95410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Wǒ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  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jiā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 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zài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 … …</a:t>
            </a:r>
          </a:p>
          <a:p>
            <a:endParaRPr lang="en-US" altLang="ko-KR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Unicode MS" panose="020B0604020202020204" pitchFamily="50" charset="-127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621E60-9BC4-4E11-944D-779308CF5BE2}"/>
              </a:ext>
            </a:extLst>
          </p:cNvPr>
          <p:cNvSpPr txBox="1"/>
          <p:nvPr/>
        </p:nvSpPr>
        <p:spPr>
          <a:xfrm>
            <a:off x="1811673" y="5254771"/>
            <a:ext cx="6552728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zh-CN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我 家 在……。</a:t>
            </a:r>
            <a:endParaRPr lang="en-GB" altLang="zh-CN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/>
            </a:endParaRPr>
          </a:p>
          <a:p>
            <a:pPr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zh-CN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My home is in...</a:t>
            </a:r>
          </a:p>
        </p:txBody>
      </p:sp>
    </p:spTree>
    <p:extLst>
      <p:ext uri="{BB962C8B-B14F-4D97-AF65-F5344CB8AC3E}">
        <p14:creationId xmlns:p14="http://schemas.microsoft.com/office/powerpoint/2010/main" val="2419745772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86ED7-4072-CA4D-9A54-2915A7799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모서리가 둥근 직사각형 1">
            <a:extLst>
              <a:ext uri="{FF2B5EF4-FFF2-40B4-BE49-F238E27FC236}">
                <a16:creationId xmlns:a16="http://schemas.microsoft.com/office/drawing/2014/main" id="{6C898859-2342-FD4C-A45D-9AADD39C9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1510" y="844658"/>
            <a:ext cx="8948979" cy="5031210"/>
          </a:xfrm>
          <a:prstGeom prst="roundRect">
            <a:avLst>
              <a:gd name="adj" fmla="val 15266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GB" altLang="ko-KR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GB" altLang="ko-KR" sz="9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内容占位符 2">
            <a:extLst>
              <a:ext uri="{FF2B5EF4-FFF2-40B4-BE49-F238E27FC236}">
                <a16:creationId xmlns:a16="http://schemas.microsoft.com/office/drawing/2014/main" id="{6DFB3FF9-755E-6B45-ACD1-E669E0CE6D57}"/>
              </a:ext>
            </a:extLst>
          </p:cNvPr>
          <p:cNvSpPr txBox="1">
            <a:spLocks/>
          </p:cNvSpPr>
          <p:nvPr/>
        </p:nvSpPr>
        <p:spPr>
          <a:xfrm>
            <a:off x="1997718" y="1576069"/>
            <a:ext cx="6420649" cy="140817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b="1" dirty="0" err="1">
                <a:solidFill>
                  <a:srgbClr val="002060"/>
                </a:solidFill>
              </a:rPr>
              <a:t>wŏ</a:t>
            </a:r>
            <a:r>
              <a:rPr lang="en-US" altLang="en-US" b="1" dirty="0">
                <a:solidFill>
                  <a:srgbClr val="002060"/>
                </a:solidFill>
              </a:rPr>
              <a:t>  </a:t>
            </a:r>
            <a:r>
              <a:rPr lang="en-US" altLang="zh-CN" b="1" dirty="0">
                <a:solidFill>
                  <a:srgbClr val="002060"/>
                </a:solidFill>
              </a:rPr>
              <a:t>         </a:t>
            </a:r>
            <a:r>
              <a:rPr lang="en-US" altLang="en-US" b="1" dirty="0" err="1">
                <a:solidFill>
                  <a:srgbClr val="002060"/>
                </a:solidFill>
              </a:rPr>
              <a:t>suì</a:t>
            </a:r>
            <a:endParaRPr lang="en-US" altLang="en-US" b="1" dirty="0">
              <a:solidFill>
                <a:srgbClr val="002060"/>
              </a:solidFill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</a:t>
            </a:r>
            <a:r>
              <a:rPr lang="en-GB" altLang="zh-CN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 </a:t>
            </a:r>
            <a:r>
              <a:rPr lang="zh-CN" altLang="en-US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岁</a:t>
            </a:r>
            <a:r>
              <a:rPr lang="zh-CN" altLang="en-US" dirty="0">
                <a:solidFill>
                  <a:srgbClr val="002060"/>
                </a:solidFill>
              </a:rPr>
              <a:t>。  </a:t>
            </a:r>
            <a:endParaRPr lang="en-GB" altLang="zh-CN" dirty="0">
              <a:solidFill>
                <a:srgbClr val="002060"/>
              </a:solidFill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US" altLang="zh-CN" dirty="0">
                <a:solidFill>
                  <a:srgbClr val="002060"/>
                </a:solidFill>
              </a:rPr>
              <a:t>I am (your age)  years old.</a:t>
            </a:r>
            <a:endParaRPr lang="en-GB" altLang="en-US" dirty="0">
              <a:solidFill>
                <a:srgbClr val="002060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9DA32BB-655D-BA4C-A2AA-EA8EC0AA3192}"/>
              </a:ext>
            </a:extLst>
          </p:cNvPr>
          <p:cNvSpPr txBox="1">
            <a:spLocks/>
          </p:cNvSpPr>
          <p:nvPr/>
        </p:nvSpPr>
        <p:spPr>
          <a:xfrm>
            <a:off x="1997718" y="3228649"/>
            <a:ext cx="5799702" cy="2053282"/>
          </a:xfrm>
          <a:prstGeom prst="rect">
            <a:avLst/>
          </a:prstGeom>
        </p:spPr>
        <p:txBody>
          <a:bodyPr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Wŏ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de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sh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ng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rì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shì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 </a:t>
            </a:r>
            <a:r>
              <a:rPr lang="en-US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?</a:t>
            </a:r>
            <a:r>
              <a:rPr lang="en-US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yuè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US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?</a:t>
            </a:r>
            <a:r>
              <a:rPr lang="en-US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hào</a:t>
            </a:r>
            <a:endParaRPr lang="en-GB" altLang="zh-CN" sz="2800" dirty="0">
              <a:solidFill>
                <a:schemeClr val="tx1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的 生 日 是 </a:t>
            </a:r>
            <a:r>
              <a:rPr lang="en-GB" altLang="zh-CN" sz="2800" dirty="0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月 </a:t>
            </a:r>
            <a:r>
              <a:rPr lang="en-GB" altLang="zh-CN" sz="2800" dirty="0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号。</a:t>
            </a:r>
            <a:endParaRPr lang="en-GB" altLang="zh-CN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/>
              <a:buNone/>
            </a:pP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My birthday is </a:t>
            </a:r>
            <a:r>
              <a:rPr lang="en-GB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  <a:ea typeface="楷体" panose="02010609060101010101" pitchFamily="49" charset="-122"/>
              </a:rPr>
              <a:t>… …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305265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3854208" y="708667"/>
            <a:ext cx="1951038" cy="125412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大家好，我叫</a:t>
            </a:r>
            <a:r>
              <a:rPr lang="en-US" altLang="zh-CN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Dan</a:t>
            </a: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。</a:t>
            </a:r>
            <a:endParaRPr lang="ko-KR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5" name="모서리가 둥근 직사각형 4"/>
          <p:cNvSpPr/>
          <p:nvPr/>
        </p:nvSpPr>
        <p:spPr>
          <a:xfrm>
            <a:off x="1923808" y="1677452"/>
            <a:ext cx="1930400" cy="1249363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我是</a:t>
            </a:r>
            <a:endParaRPr lang="en-GB" altLang="zh-CN" sz="3600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中国</a:t>
            </a:r>
            <a:r>
              <a:rPr lang="zh-CN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人。</a:t>
            </a:r>
            <a:endParaRPr lang="ko-KR" altLang="en-US" sz="3600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aiTi" panose="02010609060101010101" pitchFamily="49" charset="-122"/>
              <a:ea typeface="맑은 고딕" pitchFamily="50" charset="-127"/>
            </a:endParaRPr>
          </a:p>
        </p:txBody>
      </p:sp>
      <p:sp>
        <p:nvSpPr>
          <p:cNvPr id="3" name="오른쪽으로 구부러진 화살표 2"/>
          <p:cNvSpPr/>
          <p:nvPr/>
        </p:nvSpPr>
        <p:spPr>
          <a:xfrm>
            <a:off x="4079353" y="2302134"/>
            <a:ext cx="723900" cy="228172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8" name="오른쪽으로 구부러진 화살표 7"/>
          <p:cNvSpPr/>
          <p:nvPr/>
        </p:nvSpPr>
        <p:spPr>
          <a:xfrm rot="10800000">
            <a:off x="7319492" y="2185020"/>
            <a:ext cx="720725" cy="223361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11" name="모서리가 둥근 직사각형 10"/>
          <p:cNvSpPr/>
          <p:nvPr/>
        </p:nvSpPr>
        <p:spPr>
          <a:xfrm>
            <a:off x="2023949" y="3442995"/>
            <a:ext cx="1944688" cy="128587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我</a:t>
            </a:r>
            <a:r>
              <a:rPr lang="zh-CN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四十二</a:t>
            </a: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岁。</a:t>
            </a:r>
            <a:endParaRPr lang="ko-KR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3" name="모서리가 둥근 직사각형 12"/>
          <p:cNvSpPr/>
          <p:nvPr/>
        </p:nvSpPr>
        <p:spPr>
          <a:xfrm>
            <a:off x="3053431" y="4927420"/>
            <a:ext cx="2139554" cy="129540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我的生日</a:t>
            </a:r>
            <a:r>
              <a:rPr lang="zh-CN" alt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是</a:t>
            </a:r>
            <a:r>
              <a:rPr lang="zh-CN" alt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八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月</a:t>
            </a:r>
            <a:r>
              <a:rPr lang="zh-CN" altLang="en-US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三十</a:t>
            </a:r>
            <a:r>
              <a:rPr lang="zh-CN" alt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号</a:t>
            </a:r>
            <a:r>
              <a:rPr lang="en-US" altLang="zh-CN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.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8315672" y="2090837"/>
            <a:ext cx="1930400" cy="12509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I am </a:t>
            </a:r>
            <a:r>
              <a:rPr lang="en-GB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Chinese.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5" name="모서리가 둥근 직사각형 14"/>
          <p:cNvSpPr/>
          <p:nvPr/>
        </p:nvSpPr>
        <p:spPr>
          <a:xfrm>
            <a:off x="7248129" y="694285"/>
            <a:ext cx="1931987" cy="1252537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Hello, my name is…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pic>
        <p:nvPicPr>
          <p:cNvPr id="19" name="Picture 1" descr="C:\Users\ADMINI~1\AppData\Local\Temp\4L][H[V9)S8RCNI_7TP1NGR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985" y="3297768"/>
            <a:ext cx="1727200" cy="1728788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0" name="TextBox 19"/>
          <p:cNvSpPr txBox="1"/>
          <p:nvPr/>
        </p:nvSpPr>
        <p:spPr>
          <a:xfrm>
            <a:off x="4655840" y="1844825"/>
            <a:ext cx="2818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Self-</a:t>
            </a:r>
          </a:p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introduction</a:t>
            </a:r>
          </a:p>
        </p:txBody>
      </p:sp>
      <p:sp>
        <p:nvSpPr>
          <p:cNvPr id="16" name="모서리가 둥근 직사각형 13">
            <a:extLst>
              <a:ext uri="{FF2B5EF4-FFF2-40B4-BE49-F238E27FC236}">
                <a16:creationId xmlns:a16="http://schemas.microsoft.com/office/drawing/2014/main" id="{81E5C9BB-2FE1-A742-9CD2-12C89F7527CC}"/>
              </a:ext>
            </a:extLst>
          </p:cNvPr>
          <p:cNvSpPr/>
          <p:nvPr/>
        </p:nvSpPr>
        <p:spPr>
          <a:xfrm>
            <a:off x="8214916" y="3573471"/>
            <a:ext cx="1930400" cy="12509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I am </a:t>
            </a:r>
            <a:r>
              <a:rPr lang="en-GB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42.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7" name="모서리가 둥근 직사각형 13">
            <a:extLst>
              <a:ext uri="{FF2B5EF4-FFF2-40B4-BE49-F238E27FC236}">
                <a16:creationId xmlns:a16="http://schemas.microsoft.com/office/drawing/2014/main" id="{2B5846BB-9850-8D40-BA0B-51C85AAA0D07}"/>
              </a:ext>
            </a:extLst>
          </p:cNvPr>
          <p:cNvSpPr/>
          <p:nvPr/>
        </p:nvSpPr>
        <p:spPr>
          <a:xfrm>
            <a:off x="6920185" y="5007687"/>
            <a:ext cx="2564778" cy="12509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ko-KR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My birthday is </a:t>
            </a:r>
            <a:r>
              <a:rPr lang="en-GB" altLang="ko-KR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30</a:t>
            </a:r>
            <a:r>
              <a:rPr lang="en-GB" altLang="ko-KR" sz="2400" b="1" baseline="30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th</a:t>
            </a:r>
            <a:r>
              <a:rPr lang="en-GB" altLang="ko-KR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 August</a:t>
            </a:r>
            <a:r>
              <a:rPr lang="en-GB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.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B74B6A1-6BAE-4ADE-9F15-EFC2DCDA610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89811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 animBg="1"/>
      <p:bldP spid="8" grpId="0" animBg="1"/>
      <p:bldP spid="11" grpId="0" animBg="1"/>
      <p:bldP spid="13" grpId="0" animBg="1"/>
      <p:bldP spid="14" grpId="0" animBg="1"/>
      <p:bldP spid="15" grpId="0" animBg="1"/>
      <p:bldP spid="20" grpId="0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room&#10;&#10;Description automatically generated">
            <a:extLst>
              <a:ext uri="{FF2B5EF4-FFF2-40B4-BE49-F238E27FC236}">
                <a16:creationId xmlns:a16="http://schemas.microsoft.com/office/drawing/2014/main" id="{C776A43D-E85A-A648-BAAD-8F5B969F7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969" y="1002411"/>
            <a:ext cx="6098041" cy="45735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7E6597-D759-0E43-A959-EC5449067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51" y="3285067"/>
            <a:ext cx="4092311" cy="1152002"/>
          </a:xfrm>
        </p:spPr>
        <p:txBody>
          <a:bodyPr anchor="b">
            <a:normAutofit fontScale="90000"/>
          </a:bodyPr>
          <a:lstStyle/>
          <a:p>
            <a:r>
              <a:rPr lang="en-US" sz="4000" dirty="0">
                <a:solidFill>
                  <a:schemeClr val="tx1"/>
                </a:solidFill>
                <a:latin typeface="Britannic Bold"/>
              </a:rPr>
              <a:t>Hobbies &amp; sports</a:t>
            </a:r>
            <a:br>
              <a:rPr lang="en-US" sz="4000" dirty="0">
                <a:latin typeface="Britannic Bold" panose="020B0903060703020204" pitchFamily="34" charset="77"/>
              </a:rPr>
            </a:br>
            <a:r>
              <a:rPr lang="en-US" sz="3100" dirty="0" err="1">
                <a:solidFill>
                  <a:schemeClr val="tx1"/>
                </a:solidFill>
                <a:highlight>
                  <a:srgbClr val="FFFF00"/>
                </a:highlight>
                <a:latin typeface="Cambria"/>
                <a:ea typeface="Cambria"/>
              </a:rPr>
              <a:t>ài</a:t>
            </a:r>
            <a:r>
              <a:rPr lang="en-US" sz="3100" dirty="0">
                <a:solidFill>
                  <a:schemeClr val="tx1"/>
                </a:solidFill>
                <a:highlight>
                  <a:srgbClr val="FFFF00"/>
                </a:highlight>
                <a:latin typeface="Cambria"/>
                <a:ea typeface="Cambria"/>
              </a:rPr>
              <a:t> </a:t>
            </a:r>
            <a:r>
              <a:rPr lang="en-US" sz="3100" dirty="0" err="1">
                <a:solidFill>
                  <a:schemeClr val="tx1"/>
                </a:solidFill>
                <a:highlight>
                  <a:srgbClr val="FFFF00"/>
                </a:highlight>
                <a:latin typeface="Cambria"/>
                <a:ea typeface="Cambria"/>
              </a:rPr>
              <a:t>hào</a:t>
            </a:r>
            <a:r>
              <a:rPr lang="en-US" sz="3100" dirty="0">
                <a:solidFill>
                  <a:schemeClr val="tx1"/>
                </a:solidFill>
                <a:highlight>
                  <a:srgbClr val="FFFF00"/>
                </a:highlight>
                <a:latin typeface="Cambria"/>
                <a:ea typeface="Cambria"/>
              </a:rPr>
              <a:t>  </a:t>
            </a:r>
            <a:r>
              <a:rPr lang="en-US" sz="3100" dirty="0" err="1">
                <a:solidFill>
                  <a:schemeClr val="tx1"/>
                </a:solidFill>
                <a:latin typeface="Cambria"/>
                <a:ea typeface="Cambria"/>
              </a:rPr>
              <a:t>hé</a:t>
            </a:r>
            <a:r>
              <a:rPr lang="en-US" sz="3100" dirty="0">
                <a:solidFill>
                  <a:schemeClr val="tx1"/>
                </a:solidFill>
                <a:latin typeface="Cambria"/>
                <a:ea typeface="Cambria"/>
              </a:rPr>
              <a:t> </a:t>
            </a:r>
            <a:r>
              <a:rPr lang="en-US" sz="3100" dirty="0" err="1">
                <a:solidFill>
                  <a:schemeClr val="tx1"/>
                </a:solidFill>
                <a:highlight>
                  <a:srgbClr val="00FFFF"/>
                </a:highlight>
                <a:latin typeface="Cambria"/>
                <a:ea typeface="Cambria"/>
              </a:rPr>
              <a:t>tĭ</a:t>
            </a:r>
            <a:r>
              <a:rPr lang="en-US" sz="3100" dirty="0">
                <a:solidFill>
                  <a:schemeClr val="tx1"/>
                </a:solidFill>
                <a:highlight>
                  <a:srgbClr val="00FFFF"/>
                </a:highlight>
                <a:latin typeface="Cambria"/>
                <a:ea typeface="Cambria"/>
              </a:rPr>
              <a:t> </a:t>
            </a:r>
            <a:r>
              <a:rPr lang="en-US" sz="3100" dirty="0" err="1">
                <a:solidFill>
                  <a:schemeClr val="tx1"/>
                </a:solidFill>
                <a:highlight>
                  <a:srgbClr val="00FFFF"/>
                </a:highlight>
                <a:latin typeface="Cambria"/>
                <a:ea typeface="Cambria"/>
              </a:rPr>
              <a:t>yù</a:t>
            </a:r>
            <a:r>
              <a:rPr lang="en-US" sz="3100" dirty="0">
                <a:solidFill>
                  <a:schemeClr val="tx1"/>
                </a:solidFill>
                <a:highlight>
                  <a:srgbClr val="00FFFF"/>
                </a:highlight>
                <a:latin typeface="Cambria"/>
                <a:ea typeface="Cambria"/>
              </a:rPr>
              <a:t> </a:t>
            </a:r>
            <a:r>
              <a:rPr lang="en-US" sz="3100" dirty="0" err="1">
                <a:solidFill>
                  <a:schemeClr val="tx1"/>
                </a:solidFill>
                <a:highlight>
                  <a:srgbClr val="00FFFF"/>
                </a:highlight>
                <a:latin typeface="Cambria"/>
                <a:ea typeface="Cambria"/>
              </a:rPr>
              <a:t>yùn</a:t>
            </a:r>
            <a:r>
              <a:rPr lang="en-US" sz="3100" dirty="0">
                <a:solidFill>
                  <a:schemeClr val="tx1"/>
                </a:solidFill>
                <a:highlight>
                  <a:srgbClr val="00FFFF"/>
                </a:highlight>
                <a:latin typeface="Cambria"/>
                <a:ea typeface="Cambria"/>
              </a:rPr>
              <a:t> </a:t>
            </a:r>
            <a:r>
              <a:rPr lang="en-US" sz="3100" dirty="0" err="1">
                <a:solidFill>
                  <a:schemeClr val="tx1"/>
                </a:solidFill>
                <a:highlight>
                  <a:srgbClr val="00FFFF"/>
                </a:highlight>
                <a:latin typeface="Cambria"/>
                <a:ea typeface="Cambria"/>
              </a:rPr>
              <a:t>dòng</a:t>
            </a:r>
            <a:br>
              <a:rPr lang="en-US" sz="4000" dirty="0">
                <a:latin typeface="Britannic Bold" panose="020B0903060703020204" pitchFamily="34" charset="77"/>
              </a:rPr>
            </a:br>
            <a:r>
              <a:rPr lang="zh-CN" altLang="en-US" sz="4000">
                <a:solidFill>
                  <a:schemeClr val="tx1"/>
                </a:solidFill>
                <a:highlight>
                  <a:srgbClr val="FFFF00"/>
                </a:highlight>
                <a:latin typeface="SimSun"/>
                <a:ea typeface="SimSun"/>
              </a:rPr>
              <a:t>爱好</a:t>
            </a:r>
            <a:r>
              <a:rPr lang="zh-CN" altLang="en-US" sz="4000">
                <a:solidFill>
                  <a:schemeClr val="tx1"/>
                </a:solidFill>
                <a:latin typeface="SimSun"/>
                <a:ea typeface="SimSun"/>
              </a:rPr>
              <a:t>和</a:t>
            </a:r>
            <a:r>
              <a:rPr lang="zh-CN" altLang="en-US" sz="4000">
                <a:solidFill>
                  <a:schemeClr val="tx1"/>
                </a:solidFill>
                <a:highlight>
                  <a:srgbClr val="00FFFF"/>
                </a:highlight>
                <a:latin typeface="SimSun"/>
                <a:ea typeface="SimSun"/>
              </a:rPr>
              <a:t>体育运动</a:t>
            </a:r>
            <a:endParaRPr lang="en-US" sz="4000">
              <a:solidFill>
                <a:schemeClr val="tx1"/>
              </a:solidFill>
              <a:highlight>
                <a:srgbClr val="00FFFF"/>
              </a:highlight>
              <a:latin typeface="SimSun"/>
              <a:ea typeface="SimSun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DFA203-6727-2443-81B6-953CED975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383" y="2556932"/>
            <a:ext cx="5255214" cy="3318936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/>
              <a:t>.</a:t>
            </a:r>
            <a:endParaRPr lang="en-US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5CEAB881-C33A-134C-8F3C-B7FEDB5557EA}"/>
              </a:ext>
            </a:extLst>
          </p:cNvPr>
          <p:cNvSpPr txBox="1">
            <a:spLocks/>
          </p:cNvSpPr>
          <p:nvPr/>
        </p:nvSpPr>
        <p:spPr>
          <a:xfrm>
            <a:off x="1295403" y="1249345"/>
            <a:ext cx="3999611" cy="769441"/>
          </a:xfrm>
          <a:prstGeom prst="rect">
            <a:avLst/>
          </a:prstGeom>
          <a:noFill/>
          <a:effectLst/>
        </p:spPr>
        <p:txBody>
          <a:bodyPr vert="horz" wrap="square" lIns="91440" tIns="45720" rIns="91440" bIns="45720" rtlCol="0" anchor="ctr">
            <a:sp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>
                <a:latin typeface="Britannic Bold" panose="020B0903060703020204" pitchFamily="34" charset="77"/>
              </a:rPr>
              <a:t>New lesson</a:t>
            </a:r>
            <a:endParaRPr lang="en-US" dirty="0">
              <a:latin typeface="Britannic Bold" panose="020B0903060703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76654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8682" y="465138"/>
            <a:ext cx="3049114" cy="80909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 dirty="0"/>
              <a:t>Hobbies </a:t>
            </a:r>
            <a:br>
              <a:rPr lang="en-GB" sz="3200" dirty="0"/>
            </a:br>
            <a:r>
              <a:rPr lang="en-GB" sz="3200" dirty="0" err="1"/>
              <a:t>ài</a:t>
            </a:r>
            <a:r>
              <a:rPr lang="en-GB" sz="3200" dirty="0"/>
              <a:t> </a:t>
            </a:r>
            <a:r>
              <a:rPr lang="en-GB" sz="3200" dirty="0" err="1"/>
              <a:t>hào</a:t>
            </a:r>
            <a:br>
              <a:rPr lang="en-GB" altLang="ja-JP" sz="3200" dirty="0"/>
            </a:br>
            <a:r>
              <a:rPr lang="ja-JP" altLang="en-GB" sz="3200" dirty="0">
                <a:ea typeface="ＭＳ Ｐゴシック"/>
              </a:rPr>
              <a:t>爱好</a:t>
            </a:r>
            <a:endParaRPr lang="en-GB" sz="3200">
              <a:ea typeface="ＭＳ Ｐゴシック"/>
            </a:endParaRPr>
          </a:p>
        </p:txBody>
      </p:sp>
      <p:sp>
        <p:nvSpPr>
          <p:cNvPr id="4" name="AutoShape 2" descr="Image result for read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readi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Image result for readin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6" name="Picture 12" descr="Image result for readin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89" r="18479" b="7900"/>
          <a:stretch/>
        </p:blipFill>
        <p:spPr bwMode="auto">
          <a:xfrm>
            <a:off x="1366208" y="1533640"/>
            <a:ext cx="2332721" cy="189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result for draw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202" y="1533640"/>
            <a:ext cx="2804659" cy="157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Image result for listen to the musi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568" y="3693265"/>
            <a:ext cx="2933754" cy="220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4ABD6A-125C-FD46-A160-8B57D30598F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766" t="9538" r="10134"/>
          <a:stretch/>
        </p:blipFill>
        <p:spPr>
          <a:xfrm>
            <a:off x="7165896" y="3746273"/>
            <a:ext cx="2933755" cy="2147308"/>
          </a:xfrm>
          <a:prstGeom prst="rect">
            <a:avLst/>
          </a:prstGeom>
        </p:spPr>
      </p:pic>
      <p:pic>
        <p:nvPicPr>
          <p:cNvPr id="1026" name="Picture 2" descr="你以为宅家打游戏够环保了?美国杂志呼吁玩家省点电_杂志_奇客时尚网 ...">
            <a:extLst>
              <a:ext uri="{FF2B5EF4-FFF2-40B4-BE49-F238E27FC236}">
                <a16:creationId xmlns:a16="http://schemas.microsoft.com/office/drawing/2014/main" id="{675F6F09-7CA2-4DD4-A1FE-C8EBD715C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812" y="1640735"/>
            <a:ext cx="30003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187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1DBA7-88E5-AD4B-AC44-24E317C8E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34137"/>
            <a:ext cx="9601196" cy="1393303"/>
          </a:xfrm>
        </p:spPr>
        <p:txBody>
          <a:bodyPr/>
          <a:lstStyle/>
          <a:p>
            <a:r>
              <a:rPr lang="en-US" dirty="0"/>
              <a:t>Key</a:t>
            </a:r>
            <a:r>
              <a:rPr lang="zh-CN" altLang="en-US" dirty="0"/>
              <a:t> </a:t>
            </a:r>
            <a:r>
              <a:rPr lang="en-GB" altLang="zh-CN" dirty="0"/>
              <a:t>words </a:t>
            </a: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52AE1D8-62B6-2A4F-B107-55293D07AB75}"/>
              </a:ext>
            </a:extLst>
          </p:cNvPr>
          <p:cNvSpPr/>
          <p:nvPr/>
        </p:nvSpPr>
        <p:spPr>
          <a:xfrm>
            <a:off x="1295402" y="2055615"/>
            <a:ext cx="2334325" cy="19126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675EEBD-AA16-CB4C-89F0-11D829B5E3A9}"/>
              </a:ext>
            </a:extLst>
          </p:cNvPr>
          <p:cNvSpPr txBox="1">
            <a:spLocks/>
          </p:cNvSpPr>
          <p:nvPr/>
        </p:nvSpPr>
        <p:spPr>
          <a:xfrm>
            <a:off x="1456303" y="2136122"/>
            <a:ext cx="1763141" cy="162430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kàn</a:t>
            </a:r>
            <a:r>
              <a:rPr lang="en-US" sz="2800" dirty="0"/>
              <a:t> </a:t>
            </a:r>
            <a:r>
              <a:rPr lang="en-US" sz="2800" dirty="0" err="1"/>
              <a:t>shǖ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看 书</a:t>
            </a:r>
            <a:r>
              <a:rPr lang="en-US" sz="2800" dirty="0"/>
              <a:t> </a:t>
            </a:r>
          </a:p>
          <a:p>
            <a:pPr marL="0" indent="0">
              <a:buFont typeface="Arial"/>
              <a:buNone/>
            </a:pPr>
            <a:r>
              <a:rPr lang="en-US" sz="2800" dirty="0"/>
              <a:t>Reading 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50B4081-1F30-234B-A22B-ECCF11D05556}"/>
              </a:ext>
            </a:extLst>
          </p:cNvPr>
          <p:cNvSpPr/>
          <p:nvPr/>
        </p:nvSpPr>
        <p:spPr>
          <a:xfrm>
            <a:off x="2676065" y="4208791"/>
            <a:ext cx="2723417" cy="18486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19F3742-942B-6E41-9F1B-C39D80B1E6F8}"/>
              </a:ext>
            </a:extLst>
          </p:cNvPr>
          <p:cNvSpPr/>
          <p:nvPr/>
        </p:nvSpPr>
        <p:spPr>
          <a:xfrm>
            <a:off x="7403996" y="4385395"/>
            <a:ext cx="3187294" cy="18764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FBA9EAE-9401-094E-9DC5-A3AA047AAECF}"/>
              </a:ext>
            </a:extLst>
          </p:cNvPr>
          <p:cNvSpPr/>
          <p:nvPr/>
        </p:nvSpPr>
        <p:spPr>
          <a:xfrm>
            <a:off x="7967420" y="1886089"/>
            <a:ext cx="3494478" cy="2322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A9435BA-2C94-584D-BF4E-3278B601BF32}"/>
              </a:ext>
            </a:extLst>
          </p:cNvPr>
          <p:cNvSpPr/>
          <p:nvPr/>
        </p:nvSpPr>
        <p:spPr>
          <a:xfrm>
            <a:off x="4446452" y="2048064"/>
            <a:ext cx="2334324" cy="2032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53ED8C6-F6B0-F146-B738-58EAE571CD39}"/>
              </a:ext>
            </a:extLst>
          </p:cNvPr>
          <p:cNvSpPr txBox="1">
            <a:spLocks/>
          </p:cNvSpPr>
          <p:nvPr/>
        </p:nvSpPr>
        <p:spPr>
          <a:xfrm>
            <a:off x="2849525" y="4294499"/>
            <a:ext cx="2209361" cy="167718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kàn</a:t>
            </a:r>
            <a:r>
              <a:rPr lang="en-US" sz="2800" dirty="0"/>
              <a:t> </a:t>
            </a:r>
            <a:r>
              <a:rPr lang="en-US" sz="2800" dirty="0" err="1"/>
              <a:t>diàn</a:t>
            </a:r>
            <a:r>
              <a:rPr lang="en-US" sz="2800" dirty="0"/>
              <a:t> </a:t>
            </a:r>
            <a:r>
              <a:rPr lang="en-US" sz="2800" dirty="0" err="1"/>
              <a:t>yǐng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看 电 影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sz="2800" dirty="0">
                <a:latin typeface="SimSun" panose="02010600030101010101" pitchFamily="2" charset="-122"/>
                <a:ea typeface="SimSun" panose="02010600030101010101" pitchFamily="2" charset="-122"/>
              </a:rPr>
              <a:t>Watch movie</a:t>
            </a:r>
            <a:endParaRPr lang="en-US" sz="2800" dirty="0"/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CF0EFCE-9067-9844-B89B-5207EFA91C68}"/>
              </a:ext>
            </a:extLst>
          </p:cNvPr>
          <p:cNvSpPr txBox="1">
            <a:spLocks/>
          </p:cNvSpPr>
          <p:nvPr/>
        </p:nvSpPr>
        <p:spPr>
          <a:xfrm>
            <a:off x="4750606" y="2135310"/>
            <a:ext cx="1585993" cy="172021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hu</a:t>
            </a:r>
            <a:r>
              <a:rPr lang="en-US" altLang="zh-CN" sz="2800" dirty="0" err="1"/>
              <a:t>à</a:t>
            </a:r>
            <a:r>
              <a:rPr lang="zh-CN" altLang="en-US" sz="2800" dirty="0"/>
              <a:t> </a:t>
            </a:r>
            <a:r>
              <a:rPr lang="en-US" altLang="zh-CN" sz="2800" dirty="0" err="1"/>
              <a:t>huà</a:t>
            </a:r>
            <a:endParaRPr lang="en-US" altLang="zh-CN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画 画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sz="2800" dirty="0">
                <a:latin typeface="SimSun" panose="02010600030101010101" pitchFamily="2" charset="-122"/>
                <a:ea typeface="SimSun" panose="02010600030101010101" pitchFamily="2" charset="-122"/>
              </a:rPr>
              <a:t>Drawing </a:t>
            </a: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B0BA293-09DB-FD48-BBC8-7BB058DBFB54}"/>
              </a:ext>
            </a:extLst>
          </p:cNvPr>
          <p:cNvSpPr txBox="1">
            <a:spLocks/>
          </p:cNvSpPr>
          <p:nvPr/>
        </p:nvSpPr>
        <p:spPr>
          <a:xfrm>
            <a:off x="7893605" y="4493162"/>
            <a:ext cx="2574794" cy="15756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dǎ</a:t>
            </a:r>
            <a:r>
              <a:rPr lang="en-US" sz="2800" dirty="0"/>
              <a:t> </a:t>
            </a:r>
            <a:r>
              <a:rPr lang="en-US" sz="2800" dirty="0" err="1"/>
              <a:t>yóu</a:t>
            </a:r>
            <a:r>
              <a:rPr lang="en-US" sz="2800" dirty="0"/>
              <a:t> </a:t>
            </a:r>
            <a:r>
              <a:rPr lang="en-US" sz="2800" dirty="0" err="1"/>
              <a:t>xì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打游戏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sz="2800" dirty="0">
                <a:latin typeface="SimSun" panose="02010600030101010101" pitchFamily="2" charset="-122"/>
                <a:ea typeface="SimSun" panose="02010600030101010101" pitchFamily="2" charset="-122"/>
              </a:rPr>
              <a:t>Play games</a:t>
            </a: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891343C-E1A5-DA42-97CE-B184B30292FB}"/>
              </a:ext>
            </a:extLst>
          </p:cNvPr>
          <p:cNvSpPr txBox="1">
            <a:spLocks/>
          </p:cNvSpPr>
          <p:nvPr/>
        </p:nvSpPr>
        <p:spPr>
          <a:xfrm>
            <a:off x="8274604" y="2000217"/>
            <a:ext cx="2775685" cy="20003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tīng</a:t>
            </a:r>
            <a:r>
              <a:rPr lang="en-US" sz="2800" dirty="0"/>
              <a:t> </a:t>
            </a:r>
            <a:r>
              <a:rPr lang="en-US" sz="2800" dirty="0" err="1"/>
              <a:t>yīn</a:t>
            </a:r>
            <a:r>
              <a:rPr lang="en-US" sz="2800" dirty="0"/>
              <a:t> </a:t>
            </a:r>
            <a:r>
              <a:rPr lang="en-US" sz="2800" dirty="0" err="1"/>
              <a:t>yuè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听 音 乐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Listen to the music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3F4F550-64EC-423F-ADDF-9A993EFFFB9A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10714181" y="5875867"/>
            <a:ext cx="182415" cy="385931"/>
          </a:xfrm>
        </p:spPr>
        <p:txBody>
          <a:bodyPr>
            <a:normAutofit fontScale="92500" lnSpcReduction="20000"/>
          </a:bodyPr>
          <a:lstStyle/>
          <a:p>
            <a:r>
              <a:rPr lang="zh-CN" altLang="en-US" sz="800" dirty="0"/>
              <a:t>。</a:t>
            </a:r>
            <a:r>
              <a:rPr lang="zh-CN" alt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378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err="1"/>
              <a:t>Wŏ</a:t>
            </a:r>
            <a:r>
              <a:rPr lang="en-GB" sz="4400" dirty="0"/>
              <a:t> </a:t>
            </a:r>
            <a:r>
              <a:rPr lang="en-GB" sz="4400" dirty="0" err="1"/>
              <a:t>xĭ</a:t>
            </a:r>
            <a:r>
              <a:rPr lang="en-GB" sz="4400" dirty="0"/>
              <a:t> </a:t>
            </a:r>
            <a:r>
              <a:rPr lang="en-GB" sz="4400" dirty="0" err="1"/>
              <a:t>huān</a:t>
            </a:r>
            <a:r>
              <a:rPr lang="en-GB" sz="4400" dirty="0"/>
              <a:t> </a:t>
            </a:r>
            <a:r>
              <a:rPr lang="en-GB" sz="6000" dirty="0" err="1">
                <a:solidFill>
                  <a:srgbClr val="0070C0"/>
                </a:solidFill>
              </a:rPr>
              <a:t>kàn</a:t>
            </a:r>
            <a:r>
              <a:rPr lang="en-GB" sz="6000" dirty="0">
                <a:solidFill>
                  <a:srgbClr val="0070C0"/>
                </a:solidFill>
              </a:rPr>
              <a:t> </a:t>
            </a:r>
            <a:r>
              <a:rPr lang="en-GB" sz="6000" dirty="0" err="1">
                <a:solidFill>
                  <a:srgbClr val="0070C0"/>
                </a:solidFill>
              </a:rPr>
              <a:t>shū</a:t>
            </a:r>
            <a:r>
              <a:rPr lang="en-GB" sz="4400" dirty="0"/>
              <a:t>.</a:t>
            </a:r>
          </a:p>
          <a:p>
            <a:r>
              <a:rPr lang="en-GB" sz="4400" dirty="0" err="1"/>
              <a:t>Wŏ</a:t>
            </a:r>
            <a:r>
              <a:rPr lang="en-GB" sz="4400" dirty="0"/>
              <a:t> </a:t>
            </a:r>
            <a:r>
              <a:rPr lang="en-GB" sz="4400" dirty="0" err="1"/>
              <a:t>xĭ</a:t>
            </a:r>
            <a:r>
              <a:rPr lang="en-GB" sz="4400" dirty="0"/>
              <a:t> </a:t>
            </a:r>
            <a:r>
              <a:rPr lang="en-GB" sz="4400" dirty="0" err="1"/>
              <a:t>huān</a:t>
            </a:r>
            <a:r>
              <a:rPr lang="en-GB" sz="4400" dirty="0"/>
              <a:t> …</a:t>
            </a:r>
          </a:p>
          <a:p>
            <a:endParaRPr lang="en-GB" sz="4400" dirty="0"/>
          </a:p>
          <a:p>
            <a:endParaRPr lang="en-GB" sz="4400" dirty="0"/>
          </a:p>
        </p:txBody>
      </p:sp>
      <p:pic>
        <p:nvPicPr>
          <p:cNvPr id="4" name="Picture 12" descr="Image result for readi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0" r="18479"/>
          <a:stretch/>
        </p:blipFill>
        <p:spPr bwMode="auto">
          <a:xfrm>
            <a:off x="7797788" y="2480657"/>
            <a:ext cx="1865837" cy="157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Image result for draw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598" y="4878489"/>
            <a:ext cx="2148606" cy="120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8" descr="Image result for listen to the music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137" y="4638745"/>
            <a:ext cx="1751197" cy="131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1C443E-521C-C84C-BE09-2B32FAA8C5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766" t="9538" r="10134"/>
          <a:stretch/>
        </p:blipFill>
        <p:spPr>
          <a:xfrm>
            <a:off x="9081695" y="4450239"/>
            <a:ext cx="2309518" cy="1690409"/>
          </a:xfrm>
          <a:prstGeom prst="rect">
            <a:avLst/>
          </a:prstGeom>
        </p:spPr>
      </p:pic>
      <p:pic>
        <p:nvPicPr>
          <p:cNvPr id="2050" name="Picture 2" descr="你以为宅家打游戏够环保了?美国杂志呼吁玩家省点电_杂志_奇客时尚网 ...">
            <a:extLst>
              <a:ext uri="{FF2B5EF4-FFF2-40B4-BE49-F238E27FC236}">
                <a16:creationId xmlns:a16="http://schemas.microsoft.com/office/drawing/2014/main" id="{621D68AB-0554-488D-869D-74809952C3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141" y="4533443"/>
            <a:ext cx="30003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9035416-6610-F046-8B97-ABC1747AA10E}"/>
              </a:ext>
            </a:extLst>
          </p:cNvPr>
          <p:cNvSpPr/>
          <p:nvPr/>
        </p:nvSpPr>
        <p:spPr>
          <a:xfrm>
            <a:off x="963433" y="723523"/>
            <a:ext cx="10265132" cy="9144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C562294-01CE-B348-8C41-F1762EC87BB6}"/>
              </a:ext>
            </a:extLst>
          </p:cNvPr>
          <p:cNvSpPr/>
          <p:nvPr/>
        </p:nvSpPr>
        <p:spPr>
          <a:xfrm>
            <a:off x="927137" y="1708907"/>
            <a:ext cx="10265132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9FFBD1A-7100-B548-90B7-4918913BF8D8}"/>
              </a:ext>
            </a:extLst>
          </p:cNvPr>
          <p:cNvSpPr txBox="1">
            <a:spLocks/>
          </p:cNvSpPr>
          <p:nvPr/>
        </p:nvSpPr>
        <p:spPr>
          <a:xfrm>
            <a:off x="999729" y="1868040"/>
            <a:ext cx="7786293" cy="74506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00" dirty="0"/>
              <a:t>I like …</a:t>
            </a:r>
            <a:r>
              <a:rPr lang="en-GB" sz="4000" dirty="0" err="1"/>
              <a:t>我喜欢</a:t>
            </a:r>
            <a:r>
              <a:rPr lang="en-US" altLang="zh-CN" sz="4000" dirty="0"/>
              <a:t>…</a:t>
            </a:r>
            <a:r>
              <a:rPr lang="en-GB" sz="4000" dirty="0" err="1">
                <a:solidFill>
                  <a:schemeClr val="tx1"/>
                </a:solidFill>
              </a:rPr>
              <a:t>wŏ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xĭ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huān</a:t>
            </a:r>
            <a:r>
              <a:rPr lang="en-GB" sz="4000" dirty="0">
                <a:solidFill>
                  <a:schemeClr val="tx1"/>
                </a:solidFill>
              </a:rPr>
              <a:t> …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3F1A69BA-6E17-2142-88AC-62B03487E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E178648-67A3-1E41-94CC-AF5B846CD33D}"/>
              </a:ext>
            </a:extLst>
          </p:cNvPr>
          <p:cNvSpPr txBox="1">
            <a:spLocks/>
          </p:cNvSpPr>
          <p:nvPr/>
        </p:nvSpPr>
        <p:spPr>
          <a:xfrm>
            <a:off x="1394709" y="798117"/>
            <a:ext cx="9402580" cy="74506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My hobby is  …</a:t>
            </a:r>
            <a:r>
              <a:rPr lang="en-GB" dirty="0" err="1"/>
              <a:t>我</a:t>
            </a:r>
            <a:r>
              <a:rPr lang="zh-CN" altLang="en-GB" dirty="0">
                <a:latin typeface="SimSun" panose="02010600030101010101" pitchFamily="2" charset="-122"/>
                <a:ea typeface="SimSun" panose="02010600030101010101" pitchFamily="2" charset="-122"/>
              </a:rPr>
              <a:t>的</a:t>
            </a:r>
            <a:r>
              <a:rPr lang="zh-CN" altLang="en-US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爱好</a:t>
            </a:r>
            <a:r>
              <a:rPr lang="zh-CN" altLang="en-US" dirty="0">
                <a:latin typeface="SimSun" panose="02010600030101010101" pitchFamily="2" charset="-122"/>
                <a:ea typeface="SimSun" panose="02010600030101010101" pitchFamily="2" charset="-122"/>
              </a:rPr>
              <a:t>是</a:t>
            </a:r>
            <a:r>
              <a:rPr lang="en-US" altLang="zh-CN" dirty="0"/>
              <a:t>…</a:t>
            </a:r>
            <a:r>
              <a:rPr lang="en-GB" dirty="0" err="1">
                <a:solidFill>
                  <a:schemeClr val="tx1"/>
                </a:solidFill>
              </a:rPr>
              <a:t>wŏ</a:t>
            </a:r>
            <a:r>
              <a:rPr lang="en-GB" dirty="0">
                <a:solidFill>
                  <a:schemeClr val="tx1"/>
                </a:solidFill>
              </a:rPr>
              <a:t> de </a:t>
            </a:r>
            <a:r>
              <a:rPr lang="en-GB" dirty="0" err="1">
                <a:solidFill>
                  <a:schemeClr val="tx1"/>
                </a:solidFill>
                <a:highlight>
                  <a:srgbClr val="FFFF00"/>
                </a:highlight>
              </a:rPr>
              <a:t>ài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</a:t>
            </a:r>
            <a:r>
              <a:rPr lang="en-GB" dirty="0" err="1">
                <a:solidFill>
                  <a:schemeClr val="tx1"/>
                </a:solidFill>
                <a:highlight>
                  <a:srgbClr val="FFFF00"/>
                </a:highlight>
              </a:rPr>
              <a:t>hào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shì</a:t>
            </a:r>
            <a:r>
              <a:rPr lang="en-GB" dirty="0">
                <a:solidFill>
                  <a:schemeClr val="tx1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59150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8">
            <a:extLst>
              <a:ext uri="{FF2B5EF4-FFF2-40B4-BE49-F238E27FC236}">
                <a16:creationId xmlns:a16="http://schemas.microsoft.com/office/drawing/2014/main" id="{3E85B873-6116-2C41-8955-A3122FCDF5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Sports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5FFFE6EF-E2EA-3B43-90B7-AA1CE0576857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543109" y="4292209"/>
            <a:ext cx="2144278" cy="1136224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踢</a:t>
            </a:r>
            <a:r>
              <a:rPr lang="zh-CN" altLang="en-US" sz="2800" b="1">
                <a:latin typeface="SimSun" panose="02010600030101010101" pitchFamily="2" charset="-122"/>
                <a:ea typeface="SimSun" panose="02010600030101010101" pitchFamily="2" charset="-122"/>
              </a:rPr>
              <a:t>足球  </a:t>
            </a:r>
            <a:endParaRPr lang="en-GB" altLang="zh-CN" sz="2800" b="1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US" altLang="zh-CN" sz="2800" b="1" err="1">
                <a:latin typeface="SimSun" panose="02010600030101010101" pitchFamily="2" charset="-122"/>
                <a:ea typeface="SimSun" panose="02010600030101010101" pitchFamily="2" charset="-122"/>
              </a:rPr>
              <a:t>tī</a:t>
            </a:r>
            <a:r>
              <a:rPr lang="en-US" altLang="zh-CN" sz="2800" b="1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800" b="1" err="1">
                <a:latin typeface="SimSun" panose="02010600030101010101" pitchFamily="2" charset="-122"/>
                <a:ea typeface="SimSun" panose="02010600030101010101" pitchFamily="2" charset="-122"/>
              </a:rPr>
              <a:t>zú</a:t>
            </a:r>
            <a:r>
              <a:rPr lang="en-US" altLang="zh-CN" sz="2800" b="1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800" b="1" err="1">
                <a:latin typeface="SimSun" panose="02010600030101010101" pitchFamily="2" charset="-122"/>
                <a:ea typeface="SimSun" panose="02010600030101010101" pitchFamily="2" charset="-122"/>
              </a:rPr>
              <a:t>qiú</a:t>
            </a:r>
            <a:endParaRPr lang="en-US" altLang="zh-CN" sz="2800" b="1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4101" name="Picture 7" descr="10063529_751350">
            <a:extLst>
              <a:ext uri="{FF2B5EF4-FFF2-40B4-BE49-F238E27FC236}">
                <a16:creationId xmlns:a16="http://schemas.microsoft.com/office/drawing/2014/main" id="{487926E1-C2E1-2A47-8BFC-E0F4E1D7DC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319" y="2682840"/>
            <a:ext cx="1170265" cy="1470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200789144019">
            <a:extLst>
              <a:ext uri="{FF2B5EF4-FFF2-40B4-BE49-F238E27FC236}">
                <a16:creationId xmlns:a16="http://schemas.microsoft.com/office/drawing/2014/main" id="{1C47D898-8757-5642-8BFC-5245B2514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592" y="2524287"/>
            <a:ext cx="1613853" cy="193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2D0D1D6-8D04-6447-9D01-F2CA7945A976}"/>
              </a:ext>
            </a:extLst>
          </p:cNvPr>
          <p:cNvSpPr txBox="1">
            <a:spLocks noChangeArrowheads="1"/>
          </p:cNvSpPr>
          <p:nvPr/>
        </p:nvSpPr>
        <p:spPr>
          <a:xfrm>
            <a:off x="6831768" y="4577830"/>
            <a:ext cx="2028375" cy="113622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打</a:t>
            </a:r>
            <a:r>
              <a:rPr lang="zh-CN" altLang="en-US" sz="2800" b="1">
                <a:latin typeface="SimSun" panose="02010600030101010101" pitchFamily="2" charset="-122"/>
                <a:ea typeface="SimSun" panose="02010600030101010101" pitchFamily="2" charset="-122"/>
              </a:rPr>
              <a:t>篮球 </a:t>
            </a:r>
            <a:br>
              <a:rPr lang="zh-CN" altLang="en-US" sz="2800">
                <a:latin typeface="SimSun" panose="02010600030101010101" pitchFamily="2" charset="-122"/>
                <a:ea typeface="SimSun" panose="02010600030101010101" pitchFamily="2" charset="-122"/>
              </a:rPr>
            </a:br>
            <a:r>
              <a:rPr lang="en-US" altLang="zh-CN" sz="2800" err="1">
                <a:latin typeface="SimSun" panose="02010600030101010101" pitchFamily="2" charset="-122"/>
                <a:ea typeface="SimSun" panose="02010600030101010101" pitchFamily="2" charset="-122"/>
              </a:rPr>
              <a:t>dǎ</a:t>
            </a:r>
            <a:r>
              <a:rPr lang="en-US" altLang="zh-CN" sz="280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800" err="1">
                <a:latin typeface="SimSun" panose="02010600030101010101" pitchFamily="2" charset="-122"/>
                <a:ea typeface="SimSun" panose="02010600030101010101" pitchFamily="2" charset="-122"/>
              </a:rPr>
              <a:t>lán</a:t>
            </a:r>
            <a:r>
              <a:rPr lang="en-US" altLang="zh-CN" sz="280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800" err="1">
                <a:latin typeface="SimSun" panose="02010600030101010101" pitchFamily="2" charset="-122"/>
                <a:ea typeface="SimSun" panose="02010600030101010101" pitchFamily="2" charset="-122"/>
              </a:rPr>
              <a:t>qiú</a:t>
            </a:r>
            <a:endParaRPr lang="en-US" altLang="zh-CN" sz="280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8" name="Picture 6" descr="4a278981_1dca">
            <a:extLst>
              <a:ext uri="{FF2B5EF4-FFF2-40B4-BE49-F238E27FC236}">
                <a16:creationId xmlns:a16="http://schemas.microsoft.com/office/drawing/2014/main" id="{7ED47FF1-180A-AB42-96B5-34B99EAAF0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93" b="23307"/>
          <a:stretch/>
        </p:blipFill>
        <p:spPr bwMode="auto">
          <a:xfrm>
            <a:off x="2618823" y="2701451"/>
            <a:ext cx="1401321" cy="1018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B375D435-B256-B441-AE39-8E41652B4245}"/>
              </a:ext>
            </a:extLst>
          </p:cNvPr>
          <p:cNvSpPr txBox="1">
            <a:spLocks noChangeArrowheads="1"/>
          </p:cNvSpPr>
          <p:nvPr/>
        </p:nvSpPr>
        <p:spPr>
          <a:xfrm>
            <a:off x="2614408" y="3787347"/>
            <a:ext cx="166135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/>
              <a:t>游泳 </a:t>
            </a:r>
            <a:endParaRPr lang="en-GB" altLang="zh-CN" sz="2800"/>
          </a:p>
          <a:p>
            <a:r>
              <a:rPr lang="en-US" altLang="zh-CN" sz="2800" err="1"/>
              <a:t>yóu</a:t>
            </a:r>
            <a:r>
              <a:rPr lang="en-US" altLang="zh-CN" sz="2800"/>
              <a:t> </a:t>
            </a:r>
            <a:r>
              <a:rPr lang="en-US" altLang="zh-CN" sz="2800" err="1"/>
              <a:t>yǒng</a:t>
            </a:r>
            <a:endParaRPr lang="en-US" altLang="zh-CN" sz="2800"/>
          </a:p>
        </p:txBody>
      </p:sp>
      <p:pic>
        <p:nvPicPr>
          <p:cNvPr id="10" name="Picture 5" descr="6ba49cfa2fcbdf18a09922adac7820ab">
            <a:extLst>
              <a:ext uri="{FF2B5EF4-FFF2-40B4-BE49-F238E27FC236}">
                <a16:creationId xmlns:a16="http://schemas.microsoft.com/office/drawing/2014/main" id="{ED4DE6DA-3143-3344-AA4B-777A19643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369" y="2583171"/>
            <a:ext cx="1673457" cy="1698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4">
            <a:extLst>
              <a:ext uri="{FF2B5EF4-FFF2-40B4-BE49-F238E27FC236}">
                <a16:creationId xmlns:a16="http://schemas.microsoft.com/office/drawing/2014/main" id="{59B8103D-01D6-3746-B13A-D8EC4D404E4F}"/>
              </a:ext>
            </a:extLst>
          </p:cNvPr>
          <p:cNvSpPr txBox="1">
            <a:spLocks noChangeArrowheads="1"/>
          </p:cNvSpPr>
          <p:nvPr/>
        </p:nvSpPr>
        <p:spPr>
          <a:xfrm>
            <a:off x="4478909" y="4460911"/>
            <a:ext cx="202837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打</a:t>
            </a:r>
            <a:r>
              <a:rPr lang="zh-CN" altLang="en-US" sz="2800" b="1">
                <a:latin typeface="SimSun" panose="02010600030101010101" pitchFamily="2" charset="-122"/>
                <a:ea typeface="SimSun" panose="02010600030101010101" pitchFamily="2" charset="-122"/>
              </a:rPr>
              <a:t>网球</a:t>
            </a:r>
            <a:endParaRPr lang="en-GB" altLang="zh-CN" sz="2800" b="1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800"/>
              <a:t> </a:t>
            </a:r>
            <a:r>
              <a:rPr lang="en-US" altLang="zh-CN" sz="2800" err="1"/>
              <a:t>dǎ</a:t>
            </a:r>
            <a:r>
              <a:rPr lang="en-US" altLang="zh-CN" sz="2800"/>
              <a:t> </a:t>
            </a:r>
            <a:r>
              <a:rPr lang="en-US" altLang="zh-CN" sz="2800" err="1"/>
              <a:t>wǎng</a:t>
            </a:r>
            <a:r>
              <a:rPr lang="en-US" altLang="zh-CN" sz="2800"/>
              <a:t> </a:t>
            </a:r>
            <a:r>
              <a:rPr lang="en-US" altLang="zh-CN" sz="2800" err="1"/>
              <a:t>qiú</a:t>
            </a:r>
            <a:endParaRPr lang="en-US" altLang="zh-CN" sz="2800"/>
          </a:p>
        </p:txBody>
      </p:sp>
      <p:sp>
        <p:nvSpPr>
          <p:cNvPr id="14" name="Rectangle 4">
            <a:extLst>
              <a:ext uri="{FF2B5EF4-FFF2-40B4-BE49-F238E27FC236}">
                <a16:creationId xmlns:a16="http://schemas.microsoft.com/office/drawing/2014/main" id="{5F6181FD-23FB-4345-BDCE-C57B4C6EC928}"/>
              </a:ext>
            </a:extLst>
          </p:cNvPr>
          <p:cNvSpPr txBox="1">
            <a:spLocks noChangeArrowheads="1"/>
          </p:cNvSpPr>
          <p:nvPr/>
        </p:nvSpPr>
        <p:spPr>
          <a:xfrm>
            <a:off x="9072589" y="4905701"/>
            <a:ext cx="2099778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zh-CN" altLang="en-US" sz="2800">
                <a:latin typeface="SimSun" panose="02010600030101010101" pitchFamily="2" charset="-122"/>
                <a:ea typeface="SimSun" panose="02010600030101010101" pitchFamily="2" charset="-122"/>
              </a:rPr>
              <a:t>自行车</a:t>
            </a:r>
            <a:br>
              <a:rPr lang="zh-CN" altLang="en-US" sz="2800">
                <a:latin typeface="SimSun" panose="02010600030101010101" pitchFamily="2" charset="-122"/>
                <a:ea typeface="SimSun" panose="02010600030101010101" pitchFamily="2" charset="-122"/>
              </a:rPr>
            </a:br>
            <a:r>
              <a:rPr lang="en-US" altLang="zh-CN" sz="2800" err="1"/>
              <a:t>qí</a:t>
            </a:r>
            <a:r>
              <a:rPr lang="en-US" altLang="zh-CN" sz="2800"/>
              <a:t> </a:t>
            </a:r>
            <a:r>
              <a:rPr lang="en-US" altLang="zh-CN" sz="2800" err="1"/>
              <a:t>zì</a:t>
            </a:r>
            <a:r>
              <a:rPr lang="en-US" altLang="zh-CN" sz="2800"/>
              <a:t> </a:t>
            </a:r>
            <a:r>
              <a:rPr lang="en-US" altLang="zh-CN" sz="2800" err="1"/>
              <a:t>xíng</a:t>
            </a:r>
            <a:r>
              <a:rPr lang="en-US" altLang="zh-CN" sz="2800"/>
              <a:t> </a:t>
            </a:r>
            <a:r>
              <a:rPr lang="en-US" altLang="zh-CN" sz="2800" err="1"/>
              <a:t>chē</a:t>
            </a:r>
            <a:endParaRPr lang="en-US" altLang="zh-CN" sz="2800"/>
          </a:p>
        </p:txBody>
      </p:sp>
      <p:pic>
        <p:nvPicPr>
          <p:cNvPr id="15" name="Picture 5" descr="200811187740253_2">
            <a:extLst>
              <a:ext uri="{FF2B5EF4-FFF2-40B4-BE49-F238E27FC236}">
                <a16:creationId xmlns:a16="http://schemas.microsoft.com/office/drawing/2014/main" id="{1D0555DD-CD0B-EF47-8E97-F47CBABCB6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902" b="7176"/>
          <a:stretch/>
        </p:blipFill>
        <p:spPr bwMode="auto">
          <a:xfrm>
            <a:off x="8946218" y="2701451"/>
            <a:ext cx="2226149" cy="2155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5" descr="200811187740253_2">
            <a:extLst>
              <a:ext uri="{FF2B5EF4-FFF2-40B4-BE49-F238E27FC236}">
                <a16:creationId xmlns:a16="http://schemas.microsoft.com/office/drawing/2014/main" id="{E41FB446-6E42-714D-B820-7ABC07E530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902" b="7176"/>
          <a:stretch/>
        </p:blipFill>
        <p:spPr bwMode="auto">
          <a:xfrm>
            <a:off x="8946217" y="2725835"/>
            <a:ext cx="2226149" cy="2155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03185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4DF26B-E3AA-1145-BE35-9E4A85E6D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Sports </a:t>
            </a:r>
          </a:p>
        </p:txBody>
      </p:sp>
      <p:pic>
        <p:nvPicPr>
          <p:cNvPr id="6" name="Picture 6" descr="2008917924311">
            <a:extLst>
              <a:ext uri="{FF2B5EF4-FFF2-40B4-BE49-F238E27FC236}">
                <a16:creationId xmlns:a16="http://schemas.microsoft.com/office/drawing/2014/main" id="{4BBE6200-29CC-5A4E-8FDC-8001662D89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857" y="2713384"/>
            <a:ext cx="1644021" cy="2155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f62f0b1897dd01a74aedbc96">
            <a:extLst>
              <a:ext uri="{FF2B5EF4-FFF2-40B4-BE49-F238E27FC236}">
                <a16:creationId xmlns:a16="http://schemas.microsoft.com/office/drawing/2014/main" id="{F6B0FBB0-4ED0-E142-82A2-A74FA649EA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16" y="2761878"/>
            <a:ext cx="1644022" cy="2418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1453F2A8-2C99-1546-9B26-8AD10AA7BE50}"/>
              </a:ext>
            </a:extLst>
          </p:cNvPr>
          <p:cNvSpPr txBox="1">
            <a:spLocks noChangeArrowheads="1"/>
          </p:cNvSpPr>
          <p:nvPr/>
        </p:nvSpPr>
        <p:spPr>
          <a:xfrm>
            <a:off x="987862" y="5180577"/>
            <a:ext cx="1644021" cy="103598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/>
              <a:t>跑步 </a:t>
            </a:r>
            <a:br>
              <a:rPr lang="zh-CN" altLang="en-US" sz="2800"/>
            </a:br>
            <a:r>
              <a:rPr lang="en-US" altLang="zh-CN" sz="2800"/>
              <a:t>pǎo bù</a:t>
            </a: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84A66D10-034C-4A4B-ABC4-C253328CF955}"/>
              </a:ext>
            </a:extLst>
          </p:cNvPr>
          <p:cNvSpPr txBox="1">
            <a:spLocks noChangeArrowheads="1"/>
          </p:cNvSpPr>
          <p:nvPr/>
        </p:nvSpPr>
        <p:spPr>
          <a:xfrm>
            <a:off x="2776673" y="5180577"/>
            <a:ext cx="246175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打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羽毛球 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en-US" altLang="zh-CN" sz="2800" dirty="0" err="1"/>
              <a:t>dǎ</a:t>
            </a:r>
            <a:r>
              <a:rPr lang="en-US" altLang="zh-CN" sz="2800" dirty="0"/>
              <a:t> </a:t>
            </a:r>
            <a:r>
              <a:rPr lang="en-US" altLang="zh-CN" sz="2800" dirty="0" err="1"/>
              <a:t>yǔ</a:t>
            </a:r>
            <a:r>
              <a:rPr lang="en-US" altLang="zh-CN" sz="2800" dirty="0"/>
              <a:t> </a:t>
            </a:r>
            <a:r>
              <a:rPr lang="en-US" altLang="zh-CN" sz="2800" dirty="0" err="1"/>
              <a:t>máo</a:t>
            </a:r>
            <a:r>
              <a:rPr lang="en-US" altLang="zh-CN" sz="2800" dirty="0"/>
              <a:t> </a:t>
            </a:r>
            <a:r>
              <a:rPr lang="en-US" altLang="zh-CN" sz="2800" dirty="0" err="1"/>
              <a:t>qiú</a:t>
            </a:r>
            <a:endParaRPr lang="en-US" altLang="zh-CN" sz="2800" dirty="0"/>
          </a:p>
        </p:txBody>
      </p:sp>
      <p:pic>
        <p:nvPicPr>
          <p:cNvPr id="12" name="Picture 4" descr="12L141KO30-13207">
            <a:extLst>
              <a:ext uri="{FF2B5EF4-FFF2-40B4-BE49-F238E27FC236}">
                <a16:creationId xmlns:a16="http://schemas.microsoft.com/office/drawing/2014/main" id="{BBAC4E08-FF81-7049-8C0A-C32C13B01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0931" y="2541545"/>
            <a:ext cx="1824428" cy="2463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5">
            <a:extLst>
              <a:ext uri="{FF2B5EF4-FFF2-40B4-BE49-F238E27FC236}">
                <a16:creationId xmlns:a16="http://schemas.microsoft.com/office/drawing/2014/main" id="{2781CBE0-2D32-2541-94AB-B7E008DFE70D}"/>
              </a:ext>
            </a:extLst>
          </p:cNvPr>
          <p:cNvSpPr txBox="1">
            <a:spLocks noChangeArrowheads="1"/>
          </p:cNvSpPr>
          <p:nvPr/>
        </p:nvSpPr>
        <p:spPr>
          <a:xfrm>
            <a:off x="8740931" y="5094670"/>
            <a:ext cx="1644022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>
                <a:latin typeface="SimSun" panose="02010600030101010101" pitchFamily="2" charset="-122"/>
                <a:ea typeface="SimSun" panose="02010600030101010101" pitchFamily="2" charset="-122"/>
              </a:rPr>
              <a:t>拳击</a:t>
            </a:r>
            <a:br>
              <a:rPr lang="zh-CN" altLang="en-US" sz="2800"/>
            </a:br>
            <a:r>
              <a:rPr lang="en-US" altLang="zh-CN" sz="2800" err="1"/>
              <a:t>quán</a:t>
            </a:r>
            <a:r>
              <a:rPr lang="en-US" altLang="zh-CN" sz="2800"/>
              <a:t> </a:t>
            </a:r>
            <a:r>
              <a:rPr lang="en-US" altLang="zh-CN" sz="2800" err="1"/>
              <a:t>jī</a:t>
            </a:r>
            <a:endParaRPr lang="en-US" altLang="zh-CN" sz="2800"/>
          </a:p>
        </p:txBody>
      </p:sp>
      <p:pic>
        <p:nvPicPr>
          <p:cNvPr id="14" name="Picture 5" descr="xinsrc_2520704120956093064914">
            <a:extLst>
              <a:ext uri="{FF2B5EF4-FFF2-40B4-BE49-F238E27FC236}">
                <a16:creationId xmlns:a16="http://schemas.microsoft.com/office/drawing/2014/main" id="{60194EF5-7946-6448-AE11-42BC05018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980" y="2999053"/>
            <a:ext cx="2661701" cy="1810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4">
            <a:extLst>
              <a:ext uri="{FF2B5EF4-FFF2-40B4-BE49-F238E27FC236}">
                <a16:creationId xmlns:a16="http://schemas.microsoft.com/office/drawing/2014/main" id="{A26A2F87-C62B-A74B-B533-6A833FA7D7D2}"/>
              </a:ext>
            </a:extLst>
          </p:cNvPr>
          <p:cNvSpPr txBox="1">
            <a:spLocks noChangeArrowheads="1"/>
          </p:cNvSpPr>
          <p:nvPr/>
        </p:nvSpPr>
        <p:spPr>
          <a:xfrm>
            <a:off x="5733212" y="4868865"/>
            <a:ext cx="272792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打</a:t>
            </a:r>
            <a:r>
              <a:rPr lang="zh-CN" altLang="en-US" sz="2800" b="1">
                <a:latin typeface="SimSun" panose="02010600030101010101" pitchFamily="2" charset="-122"/>
                <a:ea typeface="SimSun" panose="02010600030101010101" pitchFamily="2" charset="-122"/>
              </a:rPr>
              <a:t>乒乓球</a:t>
            </a:r>
            <a:endParaRPr lang="en-GB" altLang="zh-CN" sz="2800" b="1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80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800" err="1"/>
              <a:t>dǎ</a:t>
            </a:r>
            <a:r>
              <a:rPr lang="en-US" altLang="zh-CN" sz="2800"/>
              <a:t> </a:t>
            </a:r>
            <a:r>
              <a:rPr lang="en-US" altLang="zh-CN" sz="2800" err="1"/>
              <a:t>p</a:t>
            </a:r>
            <a:r>
              <a:rPr lang="en-US" altLang="en-US" sz="2800" err="1"/>
              <a:t>ī</a:t>
            </a:r>
            <a:r>
              <a:rPr lang="en-US" altLang="zh-CN" sz="2800" err="1"/>
              <a:t>ng</a:t>
            </a:r>
            <a:r>
              <a:rPr lang="en-US" altLang="zh-CN" sz="2800"/>
              <a:t> </a:t>
            </a:r>
            <a:r>
              <a:rPr lang="en-US" altLang="zh-CN" sz="2800" err="1"/>
              <a:t>p</a:t>
            </a:r>
            <a:r>
              <a:rPr lang="en-US" altLang="en-US" sz="2800" err="1"/>
              <a:t>ā</a:t>
            </a:r>
            <a:r>
              <a:rPr lang="en-US" altLang="zh-CN" sz="2800" err="1"/>
              <a:t>ng</a:t>
            </a:r>
            <a:r>
              <a:rPr lang="en-US" altLang="zh-CN" sz="2800"/>
              <a:t> </a:t>
            </a:r>
            <a:r>
              <a:rPr lang="en-US" altLang="zh-CN" sz="2800" err="1"/>
              <a:t>qiú</a:t>
            </a:r>
            <a:endParaRPr lang="en-US" altLang="zh-CN" sz="2800"/>
          </a:p>
        </p:txBody>
      </p:sp>
    </p:spTree>
    <p:extLst>
      <p:ext uri="{BB962C8B-B14F-4D97-AF65-F5344CB8AC3E}">
        <p14:creationId xmlns:p14="http://schemas.microsoft.com/office/powerpoint/2010/main" val="3040091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812" name="Group 140">
            <a:extLst>
              <a:ext uri="{FF2B5EF4-FFF2-40B4-BE49-F238E27FC236}">
                <a16:creationId xmlns:a16="http://schemas.microsoft.com/office/drawing/2014/main" id="{2C3152CC-F5DE-3547-9AB3-B24BBA613DB6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1255363" y="692150"/>
          <a:ext cx="10135890" cy="5356284"/>
        </p:xfrm>
        <a:graphic>
          <a:graphicData uri="http://schemas.openxmlformats.org/drawingml/2006/table">
            <a:tbl>
              <a:tblPr/>
              <a:tblGrid>
                <a:gridCol w="29844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06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45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841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 网球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 wǎng qiú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tennis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8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 篮球 </a:t>
                      </a:r>
                      <a:b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</a:b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 lán qiú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basketball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2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踢 足球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tī zú qiú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football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76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游泳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yóu</a:t>
                      </a:r>
                      <a:r>
                        <a:rPr kumimoji="0" lang="en-US" altLang="zh-CN" sz="3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yǒng</a:t>
                      </a:r>
                      <a:endParaRPr kumimoji="0" lang="en-US" altLang="zh-CN" sz="3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Swimming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00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GB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骑自行车</a:t>
                      </a: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qí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zì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xíng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chē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Ride a bicycle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12242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oup 50">
            <a:extLst>
              <a:ext uri="{FF2B5EF4-FFF2-40B4-BE49-F238E27FC236}">
                <a16:creationId xmlns:a16="http://schemas.microsoft.com/office/drawing/2014/main" id="{2D3AE1DF-F93D-5F4C-AA9C-C11C8743D0DD}"/>
              </a:ext>
            </a:extLst>
          </p:cNvPr>
          <p:cNvGraphicFramePr>
            <a:graphicFrameLocks/>
          </p:cNvGraphicFramePr>
          <p:nvPr/>
        </p:nvGraphicFramePr>
        <p:xfrm>
          <a:off x="1224366" y="1020690"/>
          <a:ext cx="10011905" cy="4512517"/>
        </p:xfrm>
        <a:graphic>
          <a:graphicData uri="http://schemas.openxmlformats.org/drawingml/2006/table">
            <a:tbl>
              <a:tblPr/>
              <a:tblGrid>
                <a:gridCol w="28065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90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462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8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拳击</a:t>
                      </a:r>
                      <a:b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</a:b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quán jī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Boxing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8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 羽毛球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yǔ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máo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qiú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badminton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3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GB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</a:t>
                      </a: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乒乓球</a:t>
                      </a:r>
                      <a:b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</a:b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</a:t>
                      </a:r>
                      <a:r>
                        <a:rPr kumimoji="0" lang="en-US" altLang="en-US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ī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ng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</a:t>
                      </a:r>
                      <a:r>
                        <a:rPr kumimoji="0" lang="en-US" altLang="en-US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ā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ng</a:t>
                      </a: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qiú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table tennis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68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跑步 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pǎo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bù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Running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442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D27C24-B826-A041-B693-7CC2B436D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267" y="1041401"/>
            <a:ext cx="6528018" cy="20871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I</a:t>
            </a:r>
            <a:r>
              <a:rPr lang="en-US" altLang="zh-CN" sz="5400" dirty="0"/>
              <a:t> like/</a:t>
            </a:r>
            <a:r>
              <a:rPr lang="en-US" altLang="zh-CN" sz="5400" dirty="0">
                <a:solidFill>
                  <a:srgbClr val="C00000"/>
                </a:solidFill>
              </a:rPr>
              <a:t>dislike</a:t>
            </a:r>
            <a:r>
              <a:rPr lang="en-US" altLang="zh-CN" sz="5400" dirty="0"/>
              <a:t>… </a:t>
            </a:r>
            <a:br>
              <a:rPr lang="en-US" altLang="zh-CN" sz="5400" dirty="0"/>
            </a:br>
            <a:r>
              <a:rPr lang="en-US" altLang="zh-CN" sz="5400" dirty="0" err="1"/>
              <a:t>Wŏ</a:t>
            </a:r>
            <a:r>
              <a:rPr lang="en-US" altLang="zh-CN" sz="5400" dirty="0"/>
              <a:t> </a:t>
            </a:r>
            <a:r>
              <a:rPr lang="en-US" altLang="zh-CN" sz="5400" dirty="0">
                <a:solidFill>
                  <a:srgbClr val="C00000"/>
                </a:solidFill>
              </a:rPr>
              <a:t>(</a:t>
            </a:r>
            <a:r>
              <a:rPr lang="en-US" altLang="zh-CN" sz="5400" dirty="0" err="1">
                <a:solidFill>
                  <a:srgbClr val="C00000"/>
                </a:solidFill>
              </a:rPr>
              <a:t>bù</a:t>
            </a:r>
            <a:r>
              <a:rPr lang="en-US" altLang="zh-CN" sz="5400" dirty="0">
                <a:solidFill>
                  <a:srgbClr val="C00000"/>
                </a:solidFill>
              </a:rPr>
              <a:t>) </a:t>
            </a:r>
            <a:r>
              <a:rPr lang="en-US" altLang="zh-CN" sz="5400" dirty="0" err="1"/>
              <a:t>xǐ</a:t>
            </a:r>
            <a:r>
              <a:rPr lang="en-US" altLang="zh-CN" sz="5400" dirty="0"/>
              <a:t> </a:t>
            </a:r>
            <a:r>
              <a:rPr lang="en-US" altLang="zh-CN" sz="5400" dirty="0" err="1"/>
              <a:t>huān</a:t>
            </a:r>
            <a:r>
              <a:rPr lang="en-US" altLang="zh-CN" sz="5400" dirty="0"/>
              <a:t>…</a:t>
            </a:r>
            <a:endParaRPr lang="en-US" sz="5400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C3688CB-35D3-2F42-8B7E-F4A5F7C658F6}"/>
              </a:ext>
            </a:extLst>
          </p:cNvPr>
          <p:cNvSpPr/>
          <p:nvPr/>
        </p:nvSpPr>
        <p:spPr>
          <a:xfrm>
            <a:off x="1346982" y="3539395"/>
            <a:ext cx="6116863" cy="27090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5CCBC5-2359-434A-B1D8-CB4E46B634BC}"/>
              </a:ext>
            </a:extLst>
          </p:cNvPr>
          <p:cNvSpPr txBox="1"/>
          <p:nvPr/>
        </p:nvSpPr>
        <p:spPr>
          <a:xfrm>
            <a:off x="1830815" y="3537609"/>
            <a:ext cx="4751259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 err="1">
                <a:highlight>
                  <a:srgbClr val="FFFF00"/>
                </a:highlight>
              </a:rPr>
              <a:t>wǒ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xǐ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huān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solidFill>
                  <a:srgbClr val="C00000"/>
                </a:solidFill>
                <a:highlight>
                  <a:srgbClr val="FFFF00"/>
                </a:highlight>
              </a:rPr>
              <a:t>qí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zh-CN" alt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zì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xíng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chē</a:t>
            </a:r>
            <a:endParaRPr lang="en-US" sz="36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6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zh-CN" alt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自行车</a:t>
            </a:r>
            <a:r>
              <a:rPr lang="en-US" altLang="zh-CN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r>
              <a:rPr 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14C392-1603-3B4B-8577-FAFC623669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58" t="-1" r="-2" b="29849"/>
          <a:stretch/>
        </p:blipFill>
        <p:spPr>
          <a:xfrm rot="5400000">
            <a:off x="8348785" y="1137130"/>
            <a:ext cx="3717936" cy="259293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C6671D1-872B-874A-BCF8-1938C5E610B6}"/>
              </a:ext>
            </a:extLst>
          </p:cNvPr>
          <p:cNvSpPr txBox="1"/>
          <p:nvPr/>
        </p:nvSpPr>
        <p:spPr>
          <a:xfrm>
            <a:off x="1867952" y="4893002"/>
            <a:ext cx="5631557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 err="1">
                <a:highlight>
                  <a:srgbClr val="C0C0C0"/>
                </a:highlight>
              </a:rPr>
              <a:t>wǒ</a:t>
            </a:r>
            <a:r>
              <a:rPr lang="en-US" sz="3600" dirty="0">
                <a:highlight>
                  <a:srgbClr val="C0C0C0"/>
                </a:highlight>
              </a:rPr>
              <a:t> </a:t>
            </a:r>
            <a:r>
              <a:rPr lang="en-US" sz="3600" dirty="0" err="1">
                <a:solidFill>
                  <a:srgbClr val="C00000"/>
                </a:solidFill>
                <a:highlight>
                  <a:srgbClr val="C0C0C0"/>
                </a:highlight>
              </a:rPr>
              <a:t>bù</a:t>
            </a:r>
            <a:r>
              <a:rPr lang="en-US" sz="36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US" sz="3600" dirty="0" err="1">
                <a:highlight>
                  <a:srgbClr val="C0C0C0"/>
                </a:highlight>
              </a:rPr>
              <a:t>xǐ</a:t>
            </a:r>
            <a:r>
              <a:rPr lang="en-US" sz="3600" dirty="0">
                <a:highlight>
                  <a:srgbClr val="C0C0C0"/>
                </a:highlight>
              </a:rPr>
              <a:t> </a:t>
            </a:r>
            <a:r>
              <a:rPr lang="en-US" sz="3600" dirty="0" err="1">
                <a:highlight>
                  <a:srgbClr val="C0C0C0"/>
                </a:highlight>
              </a:rPr>
              <a:t>huān</a:t>
            </a:r>
            <a:r>
              <a:rPr lang="zh-CN" altLang="en-US" sz="3600" dirty="0">
                <a:highlight>
                  <a:srgbClr val="C0C0C0"/>
                </a:highlight>
              </a:rPr>
              <a:t> </a:t>
            </a:r>
            <a:r>
              <a:rPr lang="en-GB" altLang="zh-CN" sz="3600" dirty="0" err="1">
                <a:highlight>
                  <a:srgbClr val="C0C0C0"/>
                </a:highlight>
              </a:rPr>
              <a:t>yóu</a:t>
            </a:r>
            <a:r>
              <a:rPr lang="en-GB" altLang="zh-CN" sz="3600" dirty="0">
                <a:highlight>
                  <a:srgbClr val="C0C0C0"/>
                </a:highlight>
              </a:rPr>
              <a:t> </a:t>
            </a:r>
            <a:r>
              <a:rPr lang="en-GB" altLang="zh-CN" sz="3600" dirty="0" err="1">
                <a:highlight>
                  <a:srgbClr val="C0C0C0"/>
                </a:highlight>
              </a:rPr>
              <a:t>yŏng</a:t>
            </a:r>
            <a:r>
              <a:rPr lang="zh-CN" altLang="en-US" sz="3600" dirty="0">
                <a:highlight>
                  <a:srgbClr val="C0C0C0"/>
                </a:highlight>
              </a:rPr>
              <a:t> </a:t>
            </a:r>
            <a:endParaRPr lang="en-US" sz="3600" dirty="0">
              <a:highlight>
                <a:srgbClr val="C0C0C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36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游 泳</a:t>
            </a:r>
            <a:r>
              <a:rPr lang="en-US" altLang="zh-CN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US" sz="36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FCBEDF-EC89-2E49-92E3-213749D77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8793" y="4294353"/>
            <a:ext cx="3298153" cy="195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2767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EE9FB-3152-BC48-AA7B-5A3DD5962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625" y="995046"/>
            <a:ext cx="4021513" cy="1303867"/>
          </a:xfrm>
        </p:spPr>
        <p:txBody>
          <a:bodyPr>
            <a:normAutofit fontScale="90000"/>
          </a:bodyPr>
          <a:lstStyle/>
          <a:p>
            <a:r>
              <a:rPr lang="en-US" dirty="0"/>
              <a:t>How about you?</a:t>
            </a:r>
            <a:br>
              <a:rPr lang="en-US" dirty="0"/>
            </a:br>
            <a:r>
              <a:rPr lang="en-US" dirty="0" err="1"/>
              <a:t>Nĭ</a:t>
            </a:r>
            <a:r>
              <a:rPr lang="en-US" dirty="0"/>
              <a:t> ne? </a:t>
            </a:r>
            <a:r>
              <a:rPr lang="en-US" dirty="0" err="1"/>
              <a:t>你呢</a:t>
            </a:r>
            <a:r>
              <a:rPr lang="en-US" altLang="zh-CN" dirty="0"/>
              <a:t>?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8908BA2-B1CF-1149-8F61-49BA47C29514}"/>
              </a:ext>
            </a:extLst>
          </p:cNvPr>
          <p:cNvSpPr txBox="1">
            <a:spLocks/>
          </p:cNvSpPr>
          <p:nvPr/>
        </p:nvSpPr>
        <p:spPr>
          <a:xfrm>
            <a:off x="2324017" y="3147071"/>
            <a:ext cx="2624436" cy="157234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/>
              <a:t>I</a:t>
            </a:r>
            <a:r>
              <a:rPr lang="en-US" altLang="zh-CN" sz="3600" dirty="0"/>
              <a:t> like…</a:t>
            </a:r>
          </a:p>
          <a:p>
            <a:r>
              <a:rPr lang="en-US" altLang="zh-CN" sz="3600" dirty="0"/>
              <a:t> </a:t>
            </a:r>
            <a:endParaRPr lang="en-US" sz="3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70E5A83-5067-B442-A3FC-042CD0485D08}"/>
              </a:ext>
            </a:extLst>
          </p:cNvPr>
          <p:cNvSpPr/>
          <p:nvPr/>
        </p:nvSpPr>
        <p:spPr>
          <a:xfrm>
            <a:off x="4552657" y="3576654"/>
            <a:ext cx="36118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 err="1"/>
              <a:t>Wŏ</a:t>
            </a:r>
            <a:r>
              <a:rPr lang="en-US" altLang="zh-CN" sz="2800" dirty="0"/>
              <a:t> </a:t>
            </a:r>
            <a:r>
              <a:rPr lang="en-US" altLang="zh-CN" sz="2800" dirty="0" err="1"/>
              <a:t>xǐ</a:t>
            </a:r>
            <a:r>
              <a:rPr lang="en-US" altLang="zh-CN" sz="2800" dirty="0"/>
              <a:t> </a:t>
            </a:r>
            <a:r>
              <a:rPr lang="en-US" altLang="zh-CN" sz="2800" dirty="0" err="1"/>
              <a:t>huān</a:t>
            </a:r>
            <a:r>
              <a:rPr lang="en-US" altLang="zh-CN" sz="2800" dirty="0"/>
              <a:t>…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我喜欢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495BDA0-FFE8-0B4D-BA10-BC6FE369EEA2}"/>
              </a:ext>
            </a:extLst>
          </p:cNvPr>
          <p:cNvSpPr/>
          <p:nvPr/>
        </p:nvSpPr>
        <p:spPr>
          <a:xfrm>
            <a:off x="4485195" y="4835086"/>
            <a:ext cx="44198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 err="1"/>
              <a:t>Wŏ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bù</a:t>
            </a:r>
            <a:r>
              <a:rPr lang="en-US" altLang="zh-CN" sz="2800" dirty="0">
                <a:solidFill>
                  <a:srgbClr val="C00000"/>
                </a:solidFill>
              </a:rPr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xǐ</a:t>
            </a:r>
            <a:r>
              <a:rPr lang="en-US" altLang="zh-CN" sz="2800" dirty="0">
                <a:solidFill>
                  <a:srgbClr val="C00000"/>
                </a:solidFill>
              </a:rPr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huān</a:t>
            </a:r>
            <a:r>
              <a:rPr lang="en-US" altLang="zh-CN" sz="2800" dirty="0"/>
              <a:t>…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我</a:t>
            </a:r>
            <a:r>
              <a:rPr lang="zh-CN" altLang="en-US" sz="2800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不喜欢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DC3857-E501-5E4D-9061-C681E0BA1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722" y="2900888"/>
            <a:ext cx="2039759" cy="12165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EF61351-FE16-2745-9798-DE42601F9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079" y="4223073"/>
            <a:ext cx="1404383" cy="1436149"/>
          </a:xfrm>
          <a:prstGeom prst="rect">
            <a:avLst/>
          </a:prstGeom>
        </p:spPr>
      </p:pic>
      <p:pic>
        <p:nvPicPr>
          <p:cNvPr id="9" name="Picture 7" descr="10063529_751350">
            <a:extLst>
              <a:ext uri="{FF2B5EF4-FFF2-40B4-BE49-F238E27FC236}">
                <a16:creationId xmlns:a16="http://schemas.microsoft.com/office/drawing/2014/main" id="{B1D49474-5DA0-BD4F-9BE0-98863B0008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761" y="878965"/>
            <a:ext cx="1530483" cy="1923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200789144019">
            <a:extLst>
              <a:ext uri="{FF2B5EF4-FFF2-40B4-BE49-F238E27FC236}">
                <a16:creationId xmlns:a16="http://schemas.microsoft.com/office/drawing/2014/main" id="{A0DFFD5C-DB60-314A-BACB-FFCBB510AD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5720" y="2802085"/>
            <a:ext cx="1530483" cy="1836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6" descr="4a278981_1dca">
            <a:extLst>
              <a:ext uri="{FF2B5EF4-FFF2-40B4-BE49-F238E27FC236}">
                <a16:creationId xmlns:a16="http://schemas.microsoft.com/office/drawing/2014/main" id="{AA17FB55-E686-0F4B-924E-F0CA701EF2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93" b="23307"/>
          <a:stretch/>
        </p:blipFill>
        <p:spPr bwMode="auto">
          <a:xfrm>
            <a:off x="9722909" y="5021588"/>
            <a:ext cx="1401321" cy="1018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5" descr="6ba49cfa2fcbdf18a09922adac7820ab">
            <a:extLst>
              <a:ext uri="{FF2B5EF4-FFF2-40B4-BE49-F238E27FC236}">
                <a16:creationId xmlns:a16="http://schemas.microsoft.com/office/drawing/2014/main" id="{D14E0E97-7AEA-034B-8D56-EEF5777E8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393" y="953799"/>
            <a:ext cx="1673457" cy="1698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 descr="200811187740253_2">
            <a:extLst>
              <a:ext uri="{FF2B5EF4-FFF2-40B4-BE49-F238E27FC236}">
                <a16:creationId xmlns:a16="http://schemas.microsoft.com/office/drawing/2014/main" id="{3AA52339-2337-A24C-8E05-85762C0164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902" b="7176"/>
          <a:stretch/>
        </p:blipFill>
        <p:spPr bwMode="auto">
          <a:xfrm>
            <a:off x="9814122" y="704438"/>
            <a:ext cx="1663997" cy="16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6" descr="2008917924311">
            <a:extLst>
              <a:ext uri="{FF2B5EF4-FFF2-40B4-BE49-F238E27FC236}">
                <a16:creationId xmlns:a16="http://schemas.microsoft.com/office/drawing/2014/main" id="{AE593ECC-F489-F247-819D-699CDDDCA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4847" y="2934201"/>
            <a:ext cx="1199256" cy="1572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itle 2">
            <a:extLst>
              <a:ext uri="{FF2B5EF4-FFF2-40B4-BE49-F238E27FC236}">
                <a16:creationId xmlns:a16="http://schemas.microsoft.com/office/drawing/2014/main" id="{8FB5A2E8-33B6-5547-BE47-1E771D0DEE21}"/>
              </a:ext>
            </a:extLst>
          </p:cNvPr>
          <p:cNvSpPr txBox="1">
            <a:spLocks/>
          </p:cNvSpPr>
          <p:nvPr/>
        </p:nvSpPr>
        <p:spPr>
          <a:xfrm>
            <a:off x="2077531" y="4477151"/>
            <a:ext cx="2624436" cy="92799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altLang="zh-CN" sz="3600" dirty="0">
              <a:solidFill>
                <a:schemeClr val="tx1"/>
              </a:solidFill>
            </a:endParaRPr>
          </a:p>
          <a:p>
            <a:r>
              <a:rPr lang="en-US" altLang="zh-CN" sz="3600" dirty="0">
                <a:solidFill>
                  <a:schemeClr val="tx1"/>
                </a:solidFill>
              </a:rPr>
              <a:t>I </a:t>
            </a:r>
            <a:r>
              <a:rPr lang="en-US" altLang="zh-CN" sz="3600" dirty="0">
                <a:solidFill>
                  <a:srgbClr val="C00000"/>
                </a:solidFill>
              </a:rPr>
              <a:t>dislike</a:t>
            </a:r>
            <a:r>
              <a:rPr lang="en-US" altLang="zh-CN" sz="3600" dirty="0"/>
              <a:t>…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89920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C3E75-7AD7-A241-9D42-94F55D627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73737"/>
            <a:ext cx="9601196" cy="992598"/>
          </a:xfrm>
        </p:spPr>
        <p:txBody>
          <a:bodyPr/>
          <a:lstStyle/>
          <a:p>
            <a:r>
              <a:rPr lang="en-US" dirty="0">
                <a:latin typeface="Britannic Bold" panose="020B0903060703020204" pitchFamily="34" charset="77"/>
              </a:rPr>
              <a:t>Practice time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A31C65-D0FF-634B-AE8E-FD1647D4A061}"/>
              </a:ext>
            </a:extLst>
          </p:cNvPr>
          <p:cNvSpPr txBox="1">
            <a:spLocks/>
          </p:cNvSpPr>
          <p:nvPr/>
        </p:nvSpPr>
        <p:spPr>
          <a:xfrm>
            <a:off x="2573374" y="3147071"/>
            <a:ext cx="2624436" cy="157234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/>
              <a:t>I</a:t>
            </a:r>
            <a:r>
              <a:rPr lang="en-US" altLang="zh-CN" sz="3600" dirty="0"/>
              <a:t> like…</a:t>
            </a:r>
          </a:p>
          <a:p>
            <a:r>
              <a:rPr lang="en-US" altLang="zh-CN" sz="3600" dirty="0"/>
              <a:t> </a:t>
            </a:r>
            <a:endParaRPr lang="en-US" sz="3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051325-4A46-C045-AB1E-BC12D0A6332B}"/>
              </a:ext>
            </a:extLst>
          </p:cNvPr>
          <p:cNvSpPr/>
          <p:nvPr/>
        </p:nvSpPr>
        <p:spPr>
          <a:xfrm>
            <a:off x="4802014" y="3576654"/>
            <a:ext cx="36118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 err="1"/>
              <a:t>Wŏ</a:t>
            </a:r>
            <a:r>
              <a:rPr lang="en-US" altLang="zh-CN" sz="2800" dirty="0"/>
              <a:t> </a:t>
            </a:r>
            <a:r>
              <a:rPr lang="en-US" altLang="zh-CN" sz="2800" dirty="0" err="1"/>
              <a:t>xǐ</a:t>
            </a:r>
            <a:r>
              <a:rPr lang="en-US" altLang="zh-CN" sz="2800" dirty="0"/>
              <a:t> </a:t>
            </a:r>
            <a:r>
              <a:rPr lang="en-US" altLang="zh-CN" sz="2800" dirty="0" err="1"/>
              <a:t>huān</a:t>
            </a:r>
            <a:r>
              <a:rPr lang="en-US" altLang="zh-CN" sz="2800" dirty="0"/>
              <a:t>…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我喜欢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A74A30-C723-6E48-9970-01ECB7C4A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079" y="3234640"/>
            <a:ext cx="1672295" cy="9973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9C2CE3-8B33-9045-8FC5-06B6B2A4A6E7}"/>
              </a:ext>
            </a:extLst>
          </p:cNvPr>
          <p:cNvSpPr/>
          <p:nvPr/>
        </p:nvSpPr>
        <p:spPr>
          <a:xfrm>
            <a:off x="4485195" y="5318881"/>
            <a:ext cx="44198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 err="1"/>
              <a:t>Wŏ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bù</a:t>
            </a:r>
            <a:r>
              <a:rPr lang="en-US" altLang="zh-CN" sz="2800" dirty="0">
                <a:solidFill>
                  <a:srgbClr val="C00000"/>
                </a:solidFill>
              </a:rPr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xǐ</a:t>
            </a:r>
            <a:r>
              <a:rPr lang="en-US" altLang="zh-CN" sz="2800" dirty="0">
                <a:solidFill>
                  <a:srgbClr val="C00000"/>
                </a:solidFill>
              </a:rPr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huān</a:t>
            </a:r>
            <a:r>
              <a:rPr lang="en-US" altLang="zh-CN" sz="2800" dirty="0"/>
              <a:t>…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我</a:t>
            </a:r>
            <a:r>
              <a:rPr lang="zh-CN" altLang="en-US" sz="2800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不喜欢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131692-B335-D24F-B1AA-0CF8BF6B41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9000" y="4823410"/>
            <a:ext cx="1176452" cy="1203062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28F4B194-3FC0-FA41-9BD2-89107228985F}"/>
              </a:ext>
            </a:extLst>
          </p:cNvPr>
          <p:cNvSpPr txBox="1">
            <a:spLocks/>
          </p:cNvSpPr>
          <p:nvPr/>
        </p:nvSpPr>
        <p:spPr>
          <a:xfrm>
            <a:off x="2077531" y="4960946"/>
            <a:ext cx="2624436" cy="92799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altLang="zh-CN" sz="3600" dirty="0">
              <a:solidFill>
                <a:schemeClr val="tx1"/>
              </a:solidFill>
            </a:endParaRPr>
          </a:p>
          <a:p>
            <a:r>
              <a:rPr lang="en-US" altLang="zh-CN" sz="3600" dirty="0">
                <a:solidFill>
                  <a:schemeClr val="tx1"/>
                </a:solidFill>
              </a:rPr>
              <a:t>I </a:t>
            </a:r>
            <a:r>
              <a:rPr lang="en-US" altLang="zh-CN" sz="3600" dirty="0">
                <a:solidFill>
                  <a:srgbClr val="C00000"/>
                </a:solidFill>
              </a:rPr>
              <a:t>dislike</a:t>
            </a:r>
            <a:r>
              <a:rPr lang="en-US" altLang="zh-CN" sz="3600" dirty="0"/>
              <a:t>… </a:t>
            </a:r>
            <a:endParaRPr lang="en-US" sz="36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F0E2406-1AED-5248-B72F-02AF79B258E9}"/>
              </a:ext>
            </a:extLst>
          </p:cNvPr>
          <p:cNvSpPr txBox="1">
            <a:spLocks/>
          </p:cNvSpPr>
          <p:nvPr/>
        </p:nvSpPr>
        <p:spPr>
          <a:xfrm>
            <a:off x="1394710" y="1712995"/>
            <a:ext cx="9402580" cy="143407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chemeClr val="tx1"/>
                </a:solidFill>
              </a:rPr>
              <a:t>                  </a:t>
            </a:r>
            <a:r>
              <a:rPr lang="en-GB" dirty="0" err="1">
                <a:solidFill>
                  <a:schemeClr val="tx1"/>
                </a:solidFill>
              </a:rPr>
              <a:t>wŏ</a:t>
            </a:r>
            <a:r>
              <a:rPr lang="en-GB" dirty="0">
                <a:solidFill>
                  <a:schemeClr val="tx1"/>
                </a:solidFill>
              </a:rPr>
              <a:t> de </a:t>
            </a:r>
            <a:r>
              <a:rPr lang="en-GB" dirty="0" err="1">
                <a:solidFill>
                  <a:schemeClr val="tx1"/>
                </a:solidFill>
                <a:highlight>
                  <a:srgbClr val="FFFF00"/>
                </a:highlight>
              </a:rPr>
              <a:t>ài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</a:t>
            </a:r>
            <a:r>
              <a:rPr lang="en-GB" dirty="0" err="1">
                <a:solidFill>
                  <a:schemeClr val="tx1"/>
                </a:solidFill>
                <a:highlight>
                  <a:srgbClr val="FFFF00"/>
                </a:highlight>
              </a:rPr>
              <a:t>hào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shì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/>
              <a:t>My hobby is  … </a:t>
            </a:r>
            <a:r>
              <a:rPr lang="en-GB" dirty="0" err="1"/>
              <a:t>我</a:t>
            </a:r>
            <a:r>
              <a:rPr lang="en-GB" dirty="0"/>
              <a:t> </a:t>
            </a:r>
            <a:r>
              <a:rPr lang="zh-CN" altLang="en-GB" dirty="0">
                <a:latin typeface="SimSun" panose="02010600030101010101" pitchFamily="2" charset="-122"/>
                <a:ea typeface="SimSun" panose="02010600030101010101" pitchFamily="2" charset="-122"/>
              </a:rPr>
              <a:t>的</a:t>
            </a:r>
            <a:r>
              <a:rPr lang="en-GB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爱</a:t>
            </a:r>
            <a:r>
              <a:rPr lang="en-US" altLang="zh-CN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好</a:t>
            </a:r>
            <a:r>
              <a:rPr lang="en-US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latin typeface="SimSun" panose="02010600030101010101" pitchFamily="2" charset="-122"/>
                <a:ea typeface="SimSun" panose="02010600030101010101" pitchFamily="2" charset="-122"/>
              </a:rPr>
              <a:t>是</a:t>
            </a:r>
            <a:r>
              <a:rPr lang="en-US" altLang="zh-CN" dirty="0"/>
              <a:t>…</a:t>
            </a:r>
            <a:r>
              <a:rPr lang="en-GB" dirty="0">
                <a:solidFill>
                  <a:schemeClr val="tx1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5187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37D72-5461-5640-AA86-F1EFFFBA9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C4EBC5-43EB-D547-9A73-60B4864A5C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C9744F-88E5-EF4A-BAF8-767D660F9F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375" y="658740"/>
            <a:ext cx="9929359" cy="5540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1377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7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F343923F-818E-E94C-B443-C1EB818EE6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020" y="1670876"/>
            <a:ext cx="9460689" cy="448469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en-US" altLang="zh-CN" sz="1350" dirty="0"/>
              <a:t>  </a:t>
            </a:r>
            <a:endParaRPr lang="zh-CN" altLang="en-US" sz="13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1A7FEE-91C9-4944-A158-0E0494475BBD}"/>
              </a:ext>
            </a:extLst>
          </p:cNvPr>
          <p:cNvSpPr txBox="1"/>
          <p:nvPr/>
        </p:nvSpPr>
        <p:spPr>
          <a:xfrm>
            <a:off x="6646101" y="1670876"/>
            <a:ext cx="428764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/>
              <a:t>   </a:t>
            </a:r>
            <a:r>
              <a:rPr lang="en-US" sz="2800" dirty="0" err="1">
                <a:highlight>
                  <a:srgbClr val="00FF00"/>
                </a:highlight>
              </a:rPr>
              <a:t>wǒ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00FF00"/>
                </a:highlight>
              </a:rPr>
              <a:t>bù</a:t>
            </a:r>
            <a:r>
              <a:rPr lang="en-US" sz="2800" dirty="0">
                <a:solidFill>
                  <a:srgbClr val="C00000"/>
                </a:solidFill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xǐ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huān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r>
              <a:rPr lang="en-GB" altLang="zh-CN" sz="2800" dirty="0" err="1">
                <a:highlight>
                  <a:srgbClr val="00FF00"/>
                </a:highlight>
              </a:rPr>
              <a:t>yóu</a:t>
            </a:r>
            <a:r>
              <a:rPr lang="en-GB" altLang="zh-CN" sz="2800" dirty="0">
                <a:highlight>
                  <a:srgbClr val="00FF00"/>
                </a:highlight>
              </a:rPr>
              <a:t> </a:t>
            </a:r>
            <a:r>
              <a:rPr lang="en-GB" altLang="zh-CN" sz="2800" dirty="0" err="1">
                <a:highlight>
                  <a:srgbClr val="00FF00"/>
                </a:highlight>
              </a:rPr>
              <a:t>yŏng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endParaRPr lang="en-US" sz="2800" dirty="0">
              <a:highlight>
                <a:srgbClr val="00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游 泳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00FF00"/>
                </a:highlight>
                <a:latin typeface="+mj-lt"/>
                <a:ea typeface="SimSun" panose="02010600030101010101" pitchFamily="2" charset="-122"/>
              </a:rPr>
              <a:t>I dislike swimming.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2ECADB9-A6D5-1E48-9FB6-C1BFBEA72679}"/>
              </a:ext>
            </a:extLst>
          </p:cNvPr>
          <p:cNvSpPr txBox="1"/>
          <p:nvPr/>
        </p:nvSpPr>
        <p:spPr>
          <a:xfrm>
            <a:off x="1970569" y="1787404"/>
            <a:ext cx="49527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/>
              <a:t>   </a:t>
            </a:r>
            <a:r>
              <a:rPr lang="en-US" sz="2800" dirty="0">
                <a:highlight>
                  <a:srgbClr val="FFFF00"/>
                </a:highlight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wǒ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xǐ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huān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FFFF00"/>
                </a:highlight>
                <a:latin typeface="+mj-lt"/>
              </a:rPr>
              <a:t>qí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zh-CN" alt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zì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xíng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chē</a:t>
            </a:r>
            <a:endParaRPr lang="en-US" sz="2800" dirty="0">
              <a:highlight>
                <a:srgbClr val="FFFF00"/>
              </a:highlight>
              <a:latin typeface="+mj-lt"/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A: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自行车</a:t>
            </a:r>
            <a:r>
              <a:rPr lang="en-US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  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I like to </a:t>
            </a:r>
            <a:r>
              <a:rPr lang="en-US" sz="2800" dirty="0">
                <a:solidFill>
                  <a:srgbClr val="C00000"/>
                </a:solidFill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ride</a:t>
            </a:r>
            <a:r>
              <a:rPr lang="en-US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 a bike.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C7A06E-A661-6345-B23A-8B5D217F6970}"/>
              </a:ext>
            </a:extLst>
          </p:cNvPr>
          <p:cNvSpPr txBox="1"/>
          <p:nvPr/>
        </p:nvSpPr>
        <p:spPr>
          <a:xfrm>
            <a:off x="1874822" y="4664943"/>
            <a:ext cx="49527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/>
              <a:t>   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wǒ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xǐ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huān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C0C0C0"/>
                </a:highlight>
                <a:latin typeface="+mj-lt"/>
              </a:rPr>
              <a:t>dă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yóu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xì</a:t>
            </a:r>
            <a:endParaRPr lang="en-US" sz="2800" dirty="0">
              <a:highlight>
                <a:srgbClr val="C0C0C0"/>
              </a:highlight>
              <a:latin typeface="+mj-lt"/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</a:t>
            </a:r>
            <a:r>
              <a:rPr lang="en-US" altLang="zh-CN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打</a:t>
            </a:r>
            <a:r>
              <a:rPr lang="zh-CN" altLang="en-US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游戏</a:t>
            </a:r>
            <a:r>
              <a:rPr lang="en-US" altLang="zh-CN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I like to</a:t>
            </a:r>
            <a:r>
              <a:rPr lang="zh-CN" altLang="en-US" sz="2800" dirty="0"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 </a:t>
            </a:r>
            <a:r>
              <a:rPr lang="en-GB" altLang="zh-CN" sz="2800" dirty="0">
                <a:solidFill>
                  <a:srgbClr val="C00000"/>
                </a:solidFill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play</a:t>
            </a:r>
            <a:r>
              <a:rPr lang="en-GB" altLang="zh-CN" sz="2800" dirty="0"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 games.</a:t>
            </a:r>
            <a:endParaRPr lang="en-US" sz="2800" dirty="0">
              <a:highlight>
                <a:srgbClr val="C0C0C0"/>
              </a:highlight>
              <a:latin typeface="+mj-lt"/>
              <a:ea typeface="SimSun" panose="02010600030101010101" pitchFamily="2" charset="-122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6D23C5-EC29-364B-8F6B-340D2BB0D8E9}"/>
              </a:ext>
            </a:extLst>
          </p:cNvPr>
          <p:cNvSpPr txBox="1"/>
          <p:nvPr/>
        </p:nvSpPr>
        <p:spPr>
          <a:xfrm>
            <a:off x="2363954" y="3383409"/>
            <a:ext cx="4620195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 err="1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Nǐ</a:t>
            </a:r>
            <a:r>
              <a:rPr 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ne?</a:t>
            </a:r>
          </a:p>
          <a:p>
            <a:pPr>
              <a:spcAft>
                <a:spcPts val="600"/>
              </a:spcAft>
            </a:pP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你</a:t>
            </a:r>
            <a:r>
              <a:rPr lang="en-US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呢</a:t>
            </a:r>
            <a:r>
              <a:rPr lang="en-US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?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How</a:t>
            </a:r>
            <a:r>
              <a:rPr lang="zh-CN" altLang="en-US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 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about you?</a:t>
            </a:r>
            <a:endParaRPr lang="en-US" sz="2800" dirty="0">
              <a:highlight>
                <a:srgbClr val="FFFF00"/>
              </a:highlight>
              <a:latin typeface="+mj-lt"/>
              <a:ea typeface="SimSun" panose="02010600030101010101" pitchFamily="2" charset="-122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5C4FC9-CDBF-2B4D-8BA2-D6AFC1E25549}"/>
              </a:ext>
            </a:extLst>
          </p:cNvPr>
          <p:cNvSpPr txBox="1"/>
          <p:nvPr/>
        </p:nvSpPr>
        <p:spPr>
          <a:xfrm>
            <a:off x="6536246" y="4414460"/>
            <a:ext cx="428764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/>
              <a:t>   </a:t>
            </a:r>
            <a:r>
              <a:rPr lang="en-US" sz="2800" dirty="0" err="1">
                <a:highlight>
                  <a:srgbClr val="00FF00"/>
                </a:highlight>
              </a:rPr>
              <a:t>wǒ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00FF00"/>
                </a:highlight>
              </a:rPr>
              <a:t>bù</a:t>
            </a:r>
            <a:r>
              <a:rPr lang="en-US" sz="2800" dirty="0">
                <a:solidFill>
                  <a:srgbClr val="C00000"/>
                </a:solidFill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xǐ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huān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r>
              <a:rPr lang="en-GB" altLang="zh-CN" sz="2800" dirty="0">
                <a:highlight>
                  <a:srgbClr val="00FF00"/>
                </a:highlight>
              </a:rPr>
              <a:t> …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endParaRPr lang="en-US" sz="2800" dirty="0">
              <a:highlight>
                <a:srgbClr val="00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..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00FF00"/>
                </a:highlight>
                <a:latin typeface="+mj-lt"/>
                <a:ea typeface="SimSun" panose="02010600030101010101" pitchFamily="2" charset="-122"/>
              </a:rPr>
              <a:t>I dislike ...</a:t>
            </a:r>
          </a:p>
        </p:txBody>
      </p:sp>
    </p:spTree>
    <p:extLst>
      <p:ext uri="{BB962C8B-B14F-4D97-AF65-F5344CB8AC3E}">
        <p14:creationId xmlns:p14="http://schemas.microsoft.com/office/powerpoint/2010/main" val="94286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525966" y="743169"/>
            <a:ext cx="429091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Break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time !</a:t>
            </a:r>
            <a:endParaRPr lang="ko-KR" altLang="en-US" sz="7200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9030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3E8C8A2-D2DA-42F8-84AA-AC5AB4251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A5D1FE1-4883-49B4-AD3E-D0A3F8DCE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F829EAE-7CB1-410F-BAF1-55BD6DC24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4EA5F8CE-974F-4443-AB3C-4799C3323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4075D0C-1739-4729-A5C8-5C5707A942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FD28A6-39F3-425F-8050-E5BF1B45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6DA4A0-E566-8248-89B0-513207AB5EE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4298" b="29452"/>
          <a:stretch/>
        </p:blipFill>
        <p:spPr>
          <a:xfrm>
            <a:off x="20" y="-1786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FB5F9F-06EE-C148-9D01-9D50ECA7B2F2}"/>
              </a:ext>
            </a:extLst>
          </p:cNvPr>
          <p:cNvSpPr txBox="1"/>
          <p:nvPr/>
        </p:nvSpPr>
        <p:spPr>
          <a:xfrm>
            <a:off x="2692398" y="1871131"/>
            <a:ext cx="6815669" cy="1515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Practice in pairs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28D13E4-3AF7-734B-A6E6-4415B36AEE70}"/>
              </a:ext>
            </a:extLst>
          </p:cNvPr>
          <p:cNvSpPr txBox="1"/>
          <p:nvPr/>
        </p:nvSpPr>
        <p:spPr>
          <a:xfrm>
            <a:off x="2692398" y="3960764"/>
            <a:ext cx="780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4400" dirty="0"/>
              <a:t>Find out each other’s hobbies.</a:t>
            </a:r>
          </a:p>
        </p:txBody>
      </p:sp>
    </p:spTree>
    <p:extLst>
      <p:ext uri="{BB962C8B-B14F-4D97-AF65-F5344CB8AC3E}">
        <p14:creationId xmlns:p14="http://schemas.microsoft.com/office/powerpoint/2010/main" val="593600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F1597-0C46-6542-A096-C668C545F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Difference between </a:t>
            </a:r>
            <a:r>
              <a:rPr lang="zh-CN" altLang="en-US" dirty="0"/>
              <a:t>吗 </a:t>
            </a:r>
            <a:r>
              <a:rPr lang="en-US" altLang="zh-CN" dirty="0"/>
              <a:t>and</a:t>
            </a:r>
            <a:r>
              <a:rPr lang="zh-CN" altLang="en-US" dirty="0"/>
              <a:t> 呢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A3B874-1EF3-9241-8B98-AB711E6AC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872068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https://www.chineseboost.com/grammar/ma-ne/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5893B3-B91C-2247-8C98-A4821035CEA5}"/>
              </a:ext>
            </a:extLst>
          </p:cNvPr>
          <p:cNvSpPr txBox="1"/>
          <p:nvPr/>
        </p:nvSpPr>
        <p:spPr>
          <a:xfrm>
            <a:off x="1654268" y="3362847"/>
            <a:ext cx="28184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400" dirty="0">
                <a:latin typeface="SimSun" panose="02010600030101010101" pitchFamily="2" charset="-122"/>
                <a:ea typeface="SimSun" panose="02010600030101010101" pitchFamily="2" charset="-122"/>
              </a:rPr>
              <a:t>你是李先生</a:t>
            </a:r>
            <a:r>
              <a:rPr lang="zh-CN" altLang="en-US" sz="24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吗</a:t>
            </a:r>
            <a:r>
              <a:rPr lang="zh-CN" altLang="en-US" sz="2400" dirty="0">
                <a:latin typeface="SimSun" panose="02010600030101010101" pitchFamily="2" charset="-122"/>
                <a:ea typeface="SimSun" panose="02010600030101010101" pitchFamily="2" charset="-122"/>
              </a:rPr>
              <a:t>？</a:t>
            </a:r>
          </a:p>
          <a:p>
            <a:r>
              <a:rPr lang="en-GB" sz="2000" dirty="0" err="1">
                <a:latin typeface="Cambria" panose="02040503050406030204" pitchFamily="18" charset="0"/>
                <a:ea typeface="Segoe UI Symbol" panose="020B0502040204020203" pitchFamily="34" charset="0"/>
              </a:rPr>
              <a:t>Nǐ</a:t>
            </a:r>
            <a:r>
              <a:rPr lang="en-GB" sz="2000" dirty="0">
                <a:latin typeface="Cambria" panose="02040503050406030204" pitchFamily="18" charset="0"/>
                <a:ea typeface="Segoe UI Symbol" panose="020B0502040204020203" pitchFamily="34" charset="0"/>
              </a:rPr>
              <a:t> </a:t>
            </a:r>
            <a:r>
              <a:rPr lang="en-GB" sz="2000" dirty="0" err="1">
                <a:latin typeface="Cambria" panose="02040503050406030204" pitchFamily="18" charset="0"/>
                <a:ea typeface="Segoe UI Symbol" panose="020B0502040204020203" pitchFamily="34" charset="0"/>
              </a:rPr>
              <a:t>shì</a:t>
            </a:r>
            <a:r>
              <a:rPr lang="en-GB" sz="2000" dirty="0">
                <a:latin typeface="Cambria" panose="02040503050406030204" pitchFamily="18" charset="0"/>
                <a:ea typeface="Segoe UI Symbol" panose="020B0502040204020203" pitchFamily="34" charset="0"/>
              </a:rPr>
              <a:t> </a:t>
            </a:r>
            <a:r>
              <a:rPr lang="en-GB" sz="2000" dirty="0" err="1">
                <a:latin typeface="Cambria" panose="02040503050406030204" pitchFamily="18" charset="0"/>
                <a:ea typeface="Segoe UI Symbol" panose="020B0502040204020203" pitchFamily="34" charset="0"/>
              </a:rPr>
              <a:t>Lǐ</a:t>
            </a:r>
            <a:r>
              <a:rPr lang="en-GB" sz="2000" dirty="0">
                <a:latin typeface="Cambria" panose="02040503050406030204" pitchFamily="18" charset="0"/>
                <a:ea typeface="Segoe UI Symbol" panose="020B0502040204020203" pitchFamily="34" charset="0"/>
              </a:rPr>
              <a:t> </a:t>
            </a:r>
            <a:r>
              <a:rPr lang="en-GB" sz="2000" dirty="0" err="1">
                <a:latin typeface="Cambria" panose="02040503050406030204" pitchFamily="18" charset="0"/>
                <a:ea typeface="Segoe UI Symbol" panose="020B0502040204020203" pitchFamily="34" charset="0"/>
              </a:rPr>
              <a:t>Xiān</a:t>
            </a:r>
            <a:r>
              <a:rPr lang="en-GB" sz="2000" dirty="0">
                <a:latin typeface="Cambria" panose="02040503050406030204" pitchFamily="18" charset="0"/>
                <a:ea typeface="Segoe UI Symbol" panose="020B0502040204020203" pitchFamily="34" charset="0"/>
              </a:rPr>
              <a:t> </a:t>
            </a:r>
            <a:r>
              <a:rPr lang="en-GB" sz="2000" dirty="0" err="1">
                <a:latin typeface="Cambria" panose="02040503050406030204" pitchFamily="18" charset="0"/>
                <a:ea typeface="Segoe UI Symbol" panose="020B0502040204020203" pitchFamily="34" charset="0"/>
              </a:rPr>
              <a:t>shēng</a:t>
            </a:r>
            <a:r>
              <a:rPr lang="en-GB" sz="2000" dirty="0">
                <a:latin typeface="Cambria" panose="02040503050406030204" pitchFamily="18" charset="0"/>
                <a:ea typeface="Segoe UI Symbol" panose="020B0502040204020203" pitchFamily="34" charset="0"/>
              </a:rPr>
              <a:t> ma?</a:t>
            </a:r>
          </a:p>
          <a:p>
            <a:r>
              <a:rPr lang="en-GB" sz="2000" dirty="0">
                <a:latin typeface="Cambria" panose="02040503050406030204" pitchFamily="18" charset="0"/>
                <a:ea typeface="Segoe UI Symbol" panose="020B0502040204020203" pitchFamily="34" charset="0"/>
              </a:rPr>
              <a:t>Are you Mr Li?</a:t>
            </a:r>
            <a:endParaRPr lang="en-US" sz="2000" dirty="0">
              <a:latin typeface="Cambria" panose="02040503050406030204" pitchFamily="18" charset="0"/>
              <a:ea typeface="Segoe UI Symbol" panose="020B0502040204020203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F8C09B-A165-0246-8B0C-0FC6113C2B3F}"/>
              </a:ext>
            </a:extLst>
          </p:cNvPr>
          <p:cNvSpPr/>
          <p:nvPr/>
        </p:nvSpPr>
        <p:spPr>
          <a:xfrm>
            <a:off x="5046785" y="3270513"/>
            <a:ext cx="3704494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dirty="0">
                <a:ea typeface="STKaiti" panose="02010600040101010101" pitchFamily="2" charset="-122"/>
              </a:rPr>
              <a:t>你会中文</a:t>
            </a:r>
            <a:r>
              <a:rPr lang="zh-CN" altLang="en-US" sz="2800" dirty="0">
                <a:highlight>
                  <a:srgbClr val="FFFF00"/>
                </a:highlight>
                <a:ea typeface="STKaiti" panose="02010600040101010101" pitchFamily="2" charset="-122"/>
              </a:rPr>
              <a:t>吗</a:t>
            </a:r>
            <a:r>
              <a:rPr lang="zh-CN" altLang="en-US" sz="2800" dirty="0">
                <a:ea typeface="STKaiti" panose="02010600040101010101" pitchFamily="2" charset="-122"/>
              </a:rPr>
              <a:t>？</a:t>
            </a:r>
          </a:p>
          <a:p>
            <a:r>
              <a:rPr lang="en-GB" sz="2400" dirty="0" err="1">
                <a:latin typeface="Source Sans Pro" panose="020B0503030403020204" pitchFamily="34" charset="0"/>
              </a:rPr>
              <a:t>Nǐ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huì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Zhōng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wén</a:t>
            </a:r>
            <a:r>
              <a:rPr lang="en-GB" sz="2400" dirty="0">
                <a:latin typeface="Source Sans Pro" panose="020B0503030403020204" pitchFamily="34" charset="0"/>
              </a:rPr>
              <a:t> ma?</a:t>
            </a:r>
          </a:p>
          <a:p>
            <a:r>
              <a:rPr lang="en-GB" sz="2400" dirty="0">
                <a:latin typeface="Noto Sans" panose="020B0502040504020204" pitchFamily="34" charset="0"/>
              </a:rPr>
              <a:t>Do you speak Chinese</a:t>
            </a:r>
            <a:r>
              <a:rPr lang="en-GB" sz="2400" dirty="0">
                <a:solidFill>
                  <a:srgbClr val="333333"/>
                </a:solidFill>
                <a:latin typeface="Noto Sans" panose="020B0502040504020204" pitchFamily="34" charset="0"/>
              </a:rPr>
              <a:t>?</a:t>
            </a:r>
            <a:endParaRPr lang="en-US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819051-42DE-E345-8E6E-82D7E10F1429}"/>
              </a:ext>
            </a:extLst>
          </p:cNvPr>
          <p:cNvSpPr txBox="1"/>
          <p:nvPr/>
        </p:nvSpPr>
        <p:spPr>
          <a:xfrm>
            <a:off x="1654268" y="4722760"/>
            <a:ext cx="21433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400" dirty="0"/>
              <a:t>我</a:t>
            </a:r>
            <a:r>
              <a:rPr lang="zh-CN" altLang="en-US" sz="2400" dirty="0">
                <a:highlight>
                  <a:srgbClr val="7497F8"/>
                </a:highlight>
              </a:rPr>
              <a:t>呢</a:t>
            </a:r>
            <a:r>
              <a:rPr lang="zh-CN" altLang="en-US" sz="2400" dirty="0"/>
              <a:t>？</a:t>
            </a:r>
          </a:p>
          <a:p>
            <a:r>
              <a:rPr lang="en-GB" sz="2400" dirty="0" err="1"/>
              <a:t>Wǒ</a:t>
            </a:r>
            <a:r>
              <a:rPr lang="en-GB" sz="2400" dirty="0"/>
              <a:t> ne?</a:t>
            </a:r>
          </a:p>
          <a:p>
            <a:r>
              <a:rPr lang="en-GB" sz="2400" dirty="0"/>
              <a:t>What about me?</a:t>
            </a: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80A4E9-CDA8-2447-A278-4683D3480D7F}"/>
              </a:ext>
            </a:extLst>
          </p:cNvPr>
          <p:cNvSpPr txBox="1"/>
          <p:nvPr/>
        </p:nvSpPr>
        <p:spPr>
          <a:xfrm>
            <a:off x="5205046" y="4722760"/>
            <a:ext cx="17057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你</a:t>
            </a:r>
            <a:r>
              <a:rPr lang="zh-CN" altLang="en-US" sz="2400" dirty="0">
                <a:highlight>
                  <a:srgbClr val="7497F8"/>
                </a:highlight>
              </a:rPr>
              <a:t>呢</a:t>
            </a:r>
            <a:r>
              <a:rPr lang="zh-CN" altLang="en-US" sz="2400" dirty="0"/>
              <a:t>？</a:t>
            </a:r>
          </a:p>
          <a:p>
            <a:r>
              <a:rPr lang="en-GB" sz="2400" dirty="0" err="1"/>
              <a:t>Nǐ</a:t>
            </a:r>
            <a:r>
              <a:rPr lang="en-GB" sz="2400" dirty="0"/>
              <a:t> ne?</a:t>
            </a:r>
          </a:p>
          <a:p>
            <a:r>
              <a:rPr lang="en-GB" sz="2400" dirty="0"/>
              <a:t>And you?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126785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037EF-9D64-364E-962A-AED8221AB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1444544"/>
          </a:xfrm>
        </p:spPr>
        <p:txBody>
          <a:bodyPr>
            <a:normAutofit/>
          </a:bodyPr>
          <a:lstStyle/>
          <a:p>
            <a:r>
              <a:rPr lang="en-US" dirty="0"/>
              <a:t>Grammar related to </a:t>
            </a:r>
            <a:r>
              <a:rPr lang="zh-CN" altLang="en-US" dirty="0"/>
              <a:t>“的 </a:t>
            </a:r>
            <a:r>
              <a:rPr lang="en-GB" altLang="zh-CN" dirty="0"/>
              <a:t>de</a:t>
            </a:r>
            <a:r>
              <a:rPr lang="zh-CN" altLang="en-US" dirty="0"/>
              <a:t>”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BA261-6AD6-194E-BE36-A0F3107F6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872068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https://www.chineseboost.com/grammar/modifier-de-noun/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DA617E-3FEC-D24F-B227-C0ECA7CF93F2}"/>
              </a:ext>
            </a:extLst>
          </p:cNvPr>
          <p:cNvSpPr txBox="1"/>
          <p:nvPr/>
        </p:nvSpPr>
        <p:spPr>
          <a:xfrm>
            <a:off x="1359877" y="3800382"/>
            <a:ext cx="23211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Source Sans Pro" panose="020B0503030403020204" pitchFamily="34" charset="0"/>
              </a:rPr>
              <a:t>你</a:t>
            </a:r>
            <a:r>
              <a:rPr lang="zh-CN" altLang="en-US" sz="2400" dirty="0">
                <a:highlight>
                  <a:srgbClr val="C0C0C0"/>
                </a:highlight>
                <a:latin typeface="Source Sans Pro" panose="020B0503030403020204" pitchFamily="34" charset="0"/>
              </a:rPr>
              <a:t>的</a:t>
            </a:r>
            <a:r>
              <a:rPr lang="zh-CN" altLang="en-US" sz="2400" dirty="0">
                <a:latin typeface="Source Sans Pro" panose="020B0503030403020204" pitchFamily="34" charset="0"/>
              </a:rPr>
              <a:t>衣服</a:t>
            </a:r>
          </a:p>
          <a:p>
            <a:r>
              <a:rPr lang="en-GB" sz="2800" dirty="0" err="1">
                <a:latin typeface="Source Sans Pro" panose="020B0503030403020204" pitchFamily="34" charset="0"/>
                <a:ea typeface="Source Sans Pro" panose="020B0503030403020204" pitchFamily="34" charset="0"/>
              </a:rPr>
              <a:t>nǐ</a:t>
            </a:r>
            <a:r>
              <a:rPr lang="en-GB" sz="28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 de </a:t>
            </a:r>
            <a:r>
              <a:rPr lang="en-GB" sz="2800" dirty="0" err="1">
                <a:latin typeface="Source Sans Pro" panose="020B0503030403020204" pitchFamily="34" charset="0"/>
                <a:ea typeface="Source Sans Pro" panose="020B0503030403020204" pitchFamily="34" charset="0"/>
              </a:rPr>
              <a:t>yī</a:t>
            </a:r>
            <a:r>
              <a:rPr lang="en-GB" sz="28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 </a:t>
            </a:r>
            <a:r>
              <a:rPr lang="en-GB" sz="2800" dirty="0" err="1">
                <a:latin typeface="Source Sans Pro" panose="020B0503030403020204" pitchFamily="34" charset="0"/>
                <a:ea typeface="Source Sans Pro" panose="020B0503030403020204" pitchFamily="34" charset="0"/>
              </a:rPr>
              <a:t>fú</a:t>
            </a:r>
            <a:endParaRPr lang="en-GB" sz="2800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  <a:p>
            <a:r>
              <a:rPr lang="en-GB" sz="28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your clothes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DD710-0D06-F448-80CB-2CFF8591241D}"/>
              </a:ext>
            </a:extLst>
          </p:cNvPr>
          <p:cNvSpPr/>
          <p:nvPr/>
        </p:nvSpPr>
        <p:spPr>
          <a:xfrm>
            <a:off x="4026877" y="3769603"/>
            <a:ext cx="335866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dirty="0">
                <a:ea typeface="STKaiti" panose="02010600040101010101" pitchFamily="2" charset="-122"/>
              </a:rPr>
              <a:t>小李</a:t>
            </a:r>
            <a:r>
              <a:rPr lang="zh-CN" altLang="en-US" sz="2800" dirty="0">
                <a:highlight>
                  <a:srgbClr val="C0C0C0"/>
                </a:highlight>
                <a:ea typeface="STKaiti" panose="02010600040101010101" pitchFamily="2" charset="-122"/>
              </a:rPr>
              <a:t>的</a:t>
            </a:r>
            <a:r>
              <a:rPr lang="zh-CN" altLang="en-US" sz="2800" dirty="0">
                <a:ea typeface="STKaiti" panose="02010600040101010101" pitchFamily="2" charset="-122"/>
              </a:rPr>
              <a:t>朋友</a:t>
            </a:r>
          </a:p>
          <a:p>
            <a:r>
              <a:rPr lang="en-GB" sz="2800" dirty="0" err="1">
                <a:latin typeface="Source Sans Pro" panose="020B0503030403020204" pitchFamily="34" charset="0"/>
              </a:rPr>
              <a:t>xiǎo</a:t>
            </a:r>
            <a:r>
              <a:rPr lang="en-GB" sz="2800" dirty="0">
                <a:latin typeface="Source Sans Pro" panose="020B0503030403020204" pitchFamily="34" charset="0"/>
              </a:rPr>
              <a:t> </a:t>
            </a:r>
            <a:r>
              <a:rPr lang="en-GB" sz="2800" dirty="0" err="1">
                <a:latin typeface="Source Sans Pro" panose="020B0503030403020204" pitchFamily="34" charset="0"/>
              </a:rPr>
              <a:t>Lǐ</a:t>
            </a:r>
            <a:r>
              <a:rPr lang="en-GB" sz="2800" dirty="0">
                <a:latin typeface="Source Sans Pro" panose="020B0503030403020204" pitchFamily="34" charset="0"/>
              </a:rPr>
              <a:t> de </a:t>
            </a:r>
            <a:r>
              <a:rPr lang="en-GB" sz="2800" dirty="0" err="1">
                <a:latin typeface="Source Sans Pro" panose="020B0503030403020204" pitchFamily="34" charset="0"/>
              </a:rPr>
              <a:t>péng</a:t>
            </a:r>
            <a:r>
              <a:rPr lang="en-GB" sz="2800" dirty="0">
                <a:latin typeface="Source Sans Pro" panose="020B0503030403020204" pitchFamily="34" charset="0"/>
              </a:rPr>
              <a:t> </a:t>
            </a:r>
            <a:r>
              <a:rPr lang="en-GB" sz="2800" dirty="0" err="1">
                <a:latin typeface="Source Sans Pro" panose="020B0503030403020204" pitchFamily="34" charset="0"/>
              </a:rPr>
              <a:t>yǒu</a:t>
            </a:r>
            <a:endParaRPr lang="en-GB" sz="2800" dirty="0">
              <a:latin typeface="Source Sans Pro" panose="020B0503030403020204" pitchFamily="34" charset="0"/>
            </a:endParaRPr>
          </a:p>
          <a:p>
            <a:r>
              <a:rPr lang="en-GB" sz="2800" dirty="0">
                <a:latin typeface="Roboto"/>
              </a:rPr>
              <a:t>Xiao Li's friend</a:t>
            </a:r>
            <a:endParaRPr lang="en-GB" sz="2800" b="0" i="0" dirty="0">
              <a:effectLst/>
              <a:latin typeface="Roboto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EDFCEF-B3C2-7049-8930-4985D361DB1F}"/>
              </a:ext>
            </a:extLst>
          </p:cNvPr>
          <p:cNvSpPr/>
          <p:nvPr/>
        </p:nvSpPr>
        <p:spPr>
          <a:xfrm>
            <a:off x="7895492" y="3738826"/>
            <a:ext cx="263769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dirty="0">
                <a:ea typeface="STKaiti" panose="02010600040101010101" pitchFamily="2" charset="-122"/>
              </a:rPr>
              <a:t>他们</a:t>
            </a:r>
            <a:r>
              <a:rPr lang="zh-CN" altLang="en-US" sz="2800" dirty="0">
                <a:highlight>
                  <a:srgbClr val="C0C0C0"/>
                </a:highlight>
                <a:ea typeface="STKaiti" panose="02010600040101010101" pitchFamily="2" charset="-122"/>
              </a:rPr>
              <a:t>的</a:t>
            </a:r>
            <a:r>
              <a:rPr lang="zh-CN" altLang="en-US" sz="2800" dirty="0">
                <a:ea typeface="STKaiti" panose="02010600040101010101" pitchFamily="2" charset="-122"/>
              </a:rPr>
              <a:t>钱</a:t>
            </a:r>
          </a:p>
          <a:p>
            <a:r>
              <a:rPr lang="en-GB" sz="2800" dirty="0" err="1">
                <a:latin typeface="Source Sans Pro" panose="020B0503030403020204" pitchFamily="34" charset="0"/>
              </a:rPr>
              <a:t>tā</a:t>
            </a:r>
            <a:r>
              <a:rPr lang="en-GB" sz="2800" dirty="0">
                <a:latin typeface="Source Sans Pro" panose="020B0503030403020204" pitchFamily="34" charset="0"/>
              </a:rPr>
              <a:t> men de </a:t>
            </a:r>
            <a:r>
              <a:rPr lang="en-GB" sz="2800" dirty="0" err="1">
                <a:latin typeface="Source Sans Pro" panose="020B0503030403020204" pitchFamily="34" charset="0"/>
              </a:rPr>
              <a:t>qián</a:t>
            </a:r>
            <a:endParaRPr lang="en-GB" sz="2800" dirty="0">
              <a:latin typeface="Source Sans Pro" panose="020B0503030403020204" pitchFamily="34" charset="0"/>
            </a:endParaRPr>
          </a:p>
          <a:p>
            <a:r>
              <a:rPr lang="en-GB" sz="2800" dirty="0">
                <a:latin typeface="Roboto"/>
              </a:rPr>
              <a:t>their money</a:t>
            </a:r>
            <a:endParaRPr lang="en-GB" sz="2800" b="0" i="0" dirty="0">
              <a:effectLst/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9825407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27CB6-F287-CB4C-B970-6A9C6E253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512277"/>
            <a:ext cx="9601196" cy="773722"/>
          </a:xfrm>
        </p:spPr>
        <p:txBody>
          <a:bodyPr>
            <a:normAutofit fontScale="90000"/>
          </a:bodyPr>
          <a:lstStyle/>
          <a:p>
            <a:r>
              <a:rPr lang="en-GB" dirty="0"/>
              <a:t>The sentence particles </a:t>
            </a:r>
            <a:r>
              <a:rPr lang="zh-CN" altLang="en-US" dirty="0"/>
              <a:t>吧 </a:t>
            </a:r>
            <a:r>
              <a:rPr lang="en-US" altLang="zh-CN" dirty="0"/>
              <a:t>(</a:t>
            </a:r>
            <a:r>
              <a:rPr lang="en-GB" dirty="0" err="1"/>
              <a:t>ba</a:t>
            </a:r>
            <a:r>
              <a:rPr lang="en-GB" dirty="0"/>
              <a:t>) and </a:t>
            </a:r>
            <a:r>
              <a:rPr lang="zh-CN" altLang="en-US" dirty="0"/>
              <a:t>吗 </a:t>
            </a:r>
            <a:r>
              <a:rPr lang="en-US" altLang="zh-CN" dirty="0"/>
              <a:t>(</a:t>
            </a:r>
            <a:r>
              <a:rPr lang="en-GB" dirty="0"/>
              <a:t>ma) in Chinese grammar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C97D5-0BAC-5E4D-A981-E78FF917B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555" y="2417618"/>
            <a:ext cx="9601196" cy="773723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https://www.chineseboost.com/grammar/ba-ma-sentence-particles/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8E2D30-A3FD-6B4B-B2A1-8F3792C3E861}"/>
              </a:ext>
            </a:extLst>
          </p:cNvPr>
          <p:cNvSpPr txBox="1"/>
          <p:nvPr/>
        </p:nvSpPr>
        <p:spPr>
          <a:xfrm>
            <a:off x="1441937" y="3191341"/>
            <a:ext cx="22355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快点</a:t>
            </a:r>
            <a:r>
              <a:rPr lang="zh-CN" altLang="en-US" sz="2400" dirty="0">
                <a:highlight>
                  <a:srgbClr val="FFFF00"/>
                </a:highlight>
              </a:rPr>
              <a:t>吧</a:t>
            </a:r>
            <a:r>
              <a:rPr lang="zh-CN" altLang="en-US" sz="2400" dirty="0"/>
              <a:t>！</a:t>
            </a:r>
          </a:p>
          <a:p>
            <a:r>
              <a:rPr lang="en-GB" sz="2800" dirty="0" err="1"/>
              <a:t>Kuài</a:t>
            </a:r>
            <a:r>
              <a:rPr lang="en-GB" sz="2800" dirty="0"/>
              <a:t> </a:t>
            </a:r>
            <a:r>
              <a:rPr lang="en-GB" sz="2800" dirty="0" err="1"/>
              <a:t>diǎn</a:t>
            </a:r>
            <a:r>
              <a:rPr lang="en-GB" sz="2800" dirty="0"/>
              <a:t> </a:t>
            </a:r>
            <a:r>
              <a:rPr lang="en-GB" sz="2800" dirty="0" err="1"/>
              <a:t>ba</a:t>
            </a:r>
            <a:r>
              <a:rPr lang="en-GB" sz="2800" dirty="0"/>
              <a:t>!</a:t>
            </a:r>
          </a:p>
          <a:p>
            <a:r>
              <a:rPr lang="en-GB" sz="2800" dirty="0"/>
              <a:t>Hurry up!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105C477-9A18-AE4C-98D6-C4E1A9CB79D1}"/>
              </a:ext>
            </a:extLst>
          </p:cNvPr>
          <p:cNvSpPr/>
          <p:nvPr/>
        </p:nvSpPr>
        <p:spPr>
          <a:xfrm>
            <a:off x="4316457" y="3125441"/>
            <a:ext cx="2763051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dirty="0">
                <a:ea typeface="STKaiti" panose="02010600040101010101" pitchFamily="2" charset="-122"/>
              </a:rPr>
              <a:t>我帮你</a:t>
            </a:r>
            <a:r>
              <a:rPr lang="zh-CN" altLang="en-US" sz="2800" dirty="0">
                <a:highlight>
                  <a:srgbClr val="FFFF00"/>
                </a:highlight>
                <a:ea typeface="STKaiti" panose="02010600040101010101" pitchFamily="2" charset="-122"/>
              </a:rPr>
              <a:t>吧</a:t>
            </a:r>
            <a:r>
              <a:rPr lang="zh-CN" altLang="en-US" sz="2800" dirty="0">
                <a:ea typeface="STKaiti" panose="02010600040101010101" pitchFamily="2" charset="-122"/>
              </a:rPr>
              <a:t>。</a:t>
            </a:r>
          </a:p>
          <a:p>
            <a:r>
              <a:rPr lang="en-GB" sz="2400" dirty="0" err="1">
                <a:latin typeface="Source Sans Pro" panose="020B0503030403020204" pitchFamily="34" charset="0"/>
              </a:rPr>
              <a:t>Wǒ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bāng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nǐ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ba</a:t>
            </a:r>
            <a:r>
              <a:rPr lang="en-GB" sz="2400" dirty="0">
                <a:latin typeface="Source Sans Pro" panose="020B0503030403020204" pitchFamily="34" charset="0"/>
              </a:rPr>
              <a:t>.</a:t>
            </a:r>
          </a:p>
          <a:p>
            <a:r>
              <a:rPr lang="en-GB" sz="2400" dirty="0">
                <a:solidFill>
                  <a:srgbClr val="333333"/>
                </a:solidFill>
                <a:latin typeface="Roboto"/>
              </a:rPr>
              <a:t>Let me help you.</a:t>
            </a:r>
            <a:endParaRPr lang="en-GB" sz="2400" b="0" i="0" dirty="0">
              <a:solidFill>
                <a:srgbClr val="333333"/>
              </a:solidFill>
              <a:effectLst/>
              <a:latin typeface="Roboto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8EE1B2-E23B-3F4A-91A8-B874226ED8E4}"/>
              </a:ext>
            </a:extLst>
          </p:cNvPr>
          <p:cNvSpPr/>
          <p:nvPr/>
        </p:nvSpPr>
        <p:spPr>
          <a:xfrm>
            <a:off x="7718516" y="3004940"/>
            <a:ext cx="303154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dirty="0">
                <a:ea typeface="STKaiti" panose="02010600040101010101" pitchFamily="2" charset="-122"/>
              </a:rPr>
              <a:t>咱们走</a:t>
            </a:r>
            <a:r>
              <a:rPr lang="zh-CN" altLang="en-US" sz="2800" dirty="0">
                <a:highlight>
                  <a:srgbClr val="FFFF00"/>
                </a:highlight>
                <a:ea typeface="STKaiti" panose="02010600040101010101" pitchFamily="2" charset="-122"/>
              </a:rPr>
              <a:t>吧</a:t>
            </a:r>
            <a:r>
              <a:rPr lang="zh-CN" altLang="en-US" sz="2800" dirty="0">
                <a:ea typeface="STKaiti" panose="02010600040101010101" pitchFamily="2" charset="-122"/>
              </a:rPr>
              <a:t>。</a:t>
            </a:r>
          </a:p>
          <a:p>
            <a:r>
              <a:rPr lang="en-GB" sz="2800" dirty="0" err="1">
                <a:latin typeface="Source Sans Pro" panose="020B0503030403020204" pitchFamily="34" charset="0"/>
              </a:rPr>
              <a:t>Zán</a:t>
            </a:r>
            <a:r>
              <a:rPr lang="en-GB" sz="2800" dirty="0">
                <a:latin typeface="Source Sans Pro" panose="020B0503030403020204" pitchFamily="34" charset="0"/>
              </a:rPr>
              <a:t> men </a:t>
            </a:r>
            <a:r>
              <a:rPr lang="en-GB" sz="2800" dirty="0" err="1">
                <a:latin typeface="Source Sans Pro" panose="020B0503030403020204" pitchFamily="34" charset="0"/>
              </a:rPr>
              <a:t>zǒu</a:t>
            </a:r>
            <a:r>
              <a:rPr lang="en-GB" sz="2800" dirty="0">
                <a:latin typeface="Source Sans Pro" panose="020B0503030403020204" pitchFamily="34" charset="0"/>
              </a:rPr>
              <a:t> </a:t>
            </a:r>
            <a:r>
              <a:rPr lang="en-GB" sz="2800" dirty="0" err="1">
                <a:latin typeface="Source Sans Pro" panose="020B0503030403020204" pitchFamily="34" charset="0"/>
              </a:rPr>
              <a:t>ba</a:t>
            </a:r>
            <a:r>
              <a:rPr lang="en-GB" sz="2800" dirty="0">
                <a:latin typeface="Source Sans Pro" panose="020B0503030403020204" pitchFamily="34" charset="0"/>
              </a:rPr>
              <a:t>.</a:t>
            </a:r>
          </a:p>
          <a:p>
            <a:r>
              <a:rPr lang="en-GB" sz="2400" dirty="0">
                <a:solidFill>
                  <a:srgbClr val="333333"/>
                </a:solidFill>
                <a:latin typeface="Roboto"/>
              </a:rPr>
              <a:t>Let's go</a:t>
            </a:r>
            <a:endParaRPr lang="en-GB" sz="2400" b="0" i="0" dirty="0">
              <a:solidFill>
                <a:srgbClr val="333333"/>
              </a:solidFill>
              <a:effectLst/>
              <a:latin typeface="Roboto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B9B959-EAB0-A444-858B-94485079BF34}"/>
              </a:ext>
            </a:extLst>
          </p:cNvPr>
          <p:cNvSpPr/>
          <p:nvPr/>
        </p:nvSpPr>
        <p:spPr>
          <a:xfrm>
            <a:off x="6411393" y="4745558"/>
            <a:ext cx="2614245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dirty="0">
                <a:ea typeface="STKaiti" panose="02010600040101010101" pitchFamily="2" charset="-122"/>
              </a:rPr>
              <a:t>你饿</a:t>
            </a:r>
            <a:r>
              <a:rPr lang="zh-CN" altLang="en-US" sz="2800" dirty="0">
                <a:highlight>
                  <a:srgbClr val="7497F8"/>
                </a:highlight>
                <a:ea typeface="STKaiti" panose="02010600040101010101" pitchFamily="2" charset="-122"/>
              </a:rPr>
              <a:t>吗</a:t>
            </a:r>
            <a:r>
              <a:rPr lang="zh-CN" altLang="en-US" sz="2800" dirty="0">
                <a:ea typeface="STKaiti" panose="02010600040101010101" pitchFamily="2" charset="-122"/>
              </a:rPr>
              <a:t>？</a:t>
            </a:r>
          </a:p>
          <a:p>
            <a:r>
              <a:rPr lang="en-GB" sz="2400" dirty="0" err="1">
                <a:latin typeface="Source Sans Pro" panose="020B0503030403020204" pitchFamily="34" charset="0"/>
              </a:rPr>
              <a:t>Nǐ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è</a:t>
            </a:r>
            <a:r>
              <a:rPr lang="en-GB" sz="2400" dirty="0">
                <a:latin typeface="Source Sans Pro" panose="020B0503030403020204" pitchFamily="34" charset="0"/>
              </a:rPr>
              <a:t> ma?</a:t>
            </a:r>
          </a:p>
          <a:p>
            <a:r>
              <a:rPr lang="en-GB" sz="2400" dirty="0">
                <a:latin typeface="Roboto"/>
              </a:rPr>
              <a:t>Are you hungry?</a:t>
            </a:r>
            <a:endParaRPr lang="en-GB" sz="2400" b="0" i="0" dirty="0">
              <a:effectLst/>
              <a:latin typeface="Roboto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197A5D-414C-9144-98B7-08C99B010CEC}"/>
              </a:ext>
            </a:extLst>
          </p:cNvPr>
          <p:cNvSpPr/>
          <p:nvPr/>
        </p:nvSpPr>
        <p:spPr>
          <a:xfrm>
            <a:off x="2295925" y="4745558"/>
            <a:ext cx="3137722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800" dirty="0">
                <a:ea typeface="STKaiti" panose="02010600040101010101" pitchFamily="2" charset="-122"/>
              </a:rPr>
              <a:t>吃饭了</a:t>
            </a:r>
            <a:r>
              <a:rPr lang="zh-CN" altLang="en-US" sz="2800" dirty="0">
                <a:highlight>
                  <a:srgbClr val="7497F8"/>
                </a:highlight>
                <a:ea typeface="STKaiti" panose="02010600040101010101" pitchFamily="2" charset="-122"/>
              </a:rPr>
              <a:t>吗</a:t>
            </a:r>
            <a:r>
              <a:rPr lang="zh-CN" altLang="en-US" sz="2800" dirty="0">
                <a:ea typeface="STKaiti" panose="02010600040101010101" pitchFamily="2" charset="-122"/>
              </a:rPr>
              <a:t>？</a:t>
            </a:r>
          </a:p>
          <a:p>
            <a:r>
              <a:rPr lang="en-GB" sz="2400" dirty="0" err="1">
                <a:latin typeface="Source Sans Pro" panose="020B0503030403020204" pitchFamily="34" charset="0"/>
              </a:rPr>
              <a:t>Chī</a:t>
            </a:r>
            <a:r>
              <a:rPr lang="en-GB" sz="2400" dirty="0">
                <a:latin typeface="Source Sans Pro" panose="020B0503030403020204" pitchFamily="34" charset="0"/>
              </a:rPr>
              <a:t> </a:t>
            </a:r>
            <a:r>
              <a:rPr lang="en-GB" sz="2400" dirty="0" err="1">
                <a:latin typeface="Source Sans Pro" panose="020B0503030403020204" pitchFamily="34" charset="0"/>
              </a:rPr>
              <a:t>fàn</a:t>
            </a:r>
            <a:r>
              <a:rPr lang="en-GB" sz="2400" dirty="0">
                <a:latin typeface="Source Sans Pro" panose="020B0503030403020204" pitchFamily="34" charset="0"/>
              </a:rPr>
              <a:t> le ma?</a:t>
            </a:r>
          </a:p>
          <a:p>
            <a:r>
              <a:rPr lang="en-GB" sz="2400" dirty="0">
                <a:latin typeface="Roboto"/>
              </a:rPr>
              <a:t>Have you eaten?</a:t>
            </a:r>
            <a:endParaRPr lang="en-GB" sz="2400" b="0" i="0" dirty="0">
              <a:effectLst/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0947539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E284C-3EB6-3544-A60C-5589361C5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10 basic Chinese grammar points for beginners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7E08B-5639-6E47-B736-20901C85B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https://www.chineseboost.com/grammar/beginners-basic-chinese-grammar/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6829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0E8F0-BFFF-42FE-99D5-EB9225A5F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truths and a lie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25C23-528A-478C-A05F-E9A15930A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Work in groups of 3-4 and tell a truth and a lie about yourself. Two must be true statements and one must be false. </a:t>
            </a:r>
          </a:p>
        </p:txBody>
      </p:sp>
    </p:spTree>
    <p:extLst>
      <p:ext uri="{BB962C8B-B14F-4D97-AF65-F5344CB8AC3E}">
        <p14:creationId xmlns:p14="http://schemas.microsoft.com/office/powerpoint/2010/main" val="9459355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2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1300</Words>
  <Application>Microsoft Office PowerPoint</Application>
  <PresentationFormat>Widescreen</PresentationFormat>
  <Paragraphs>289</Paragraphs>
  <Slides>33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.</vt:lpstr>
      <vt:lpstr>PowerPoint Presentation</vt:lpstr>
      <vt:lpstr>Hobbies &amp; sports ài hào  hé tĭ yù yùn dòng 爱好和体育运动</vt:lpstr>
      <vt:lpstr>Hobbies  ài hào 爱好</vt:lpstr>
      <vt:lpstr>Key words </vt:lpstr>
      <vt:lpstr>.</vt:lpstr>
      <vt:lpstr>Sports </vt:lpstr>
      <vt:lpstr>Sports </vt:lpstr>
      <vt:lpstr>PowerPoint Presentation</vt:lpstr>
      <vt:lpstr>PowerPoint Presentation</vt:lpstr>
      <vt:lpstr>I like/dislike…  Wŏ (bù) xǐ huān…</vt:lpstr>
      <vt:lpstr>How about you? Nĭ ne? 你呢?</vt:lpstr>
      <vt:lpstr>Practice time</vt:lpstr>
      <vt:lpstr>PowerPoint Presentation</vt:lpstr>
      <vt:lpstr>PowerPoint Presentation</vt:lpstr>
      <vt:lpstr>PowerPoint Presentation</vt:lpstr>
      <vt:lpstr>PowerPoint Presentation</vt:lpstr>
      <vt:lpstr>Difference between 吗 and 呢</vt:lpstr>
      <vt:lpstr>Grammar related to “的 de”</vt:lpstr>
      <vt:lpstr>The sentence particles 吧 (ba) and 吗 (ma) in Chinese grammar </vt:lpstr>
      <vt:lpstr>10 basic Chinese grammar points for beginners </vt:lpstr>
      <vt:lpstr>Two truths and a lie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Gong</dc:creator>
  <cp:lastModifiedBy>Dan Gong</cp:lastModifiedBy>
  <cp:revision>63</cp:revision>
  <dcterms:created xsi:type="dcterms:W3CDTF">2020-07-29T21:53:09Z</dcterms:created>
  <dcterms:modified xsi:type="dcterms:W3CDTF">2021-07-06T20:36:21Z</dcterms:modified>
</cp:coreProperties>
</file>