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4052" r:id="rId1"/>
  </p:sldMasterIdLst>
  <p:notesMasterIdLst>
    <p:notesMasterId r:id="rId15"/>
  </p:notesMasterIdLst>
  <p:sldIdLst>
    <p:sldId id="267" r:id="rId2"/>
    <p:sldId id="262" r:id="rId3"/>
    <p:sldId id="268" r:id="rId4"/>
    <p:sldId id="269" r:id="rId5"/>
    <p:sldId id="270" r:id="rId6"/>
    <p:sldId id="271" r:id="rId7"/>
    <p:sldId id="272" r:id="rId8"/>
    <p:sldId id="273" r:id="rId9"/>
    <p:sldId id="274" r:id="rId10"/>
    <p:sldId id="275" r:id="rId11"/>
    <p:sldId id="276" r:id="rId12"/>
    <p:sldId id="277" r:id="rId13"/>
    <p:sldId id="266" r:id="rId14"/>
  </p:sldIdLst>
  <p:sldSz cx="18288000" cy="10287000"/>
  <p:notesSz cx="6858000" cy="9144000"/>
  <p:embeddedFontLst>
    <p:embeddedFont>
      <p:font typeface="Century Gothic" panose="020B0502020202020204" pitchFamily="34" charset="0"/>
      <p:regular r:id="rId16"/>
      <p:bold r:id="rId17"/>
      <p:italic r:id="rId18"/>
      <p:boldItalic r:id="rId19"/>
    </p:embeddedFont>
    <p:embeddedFont>
      <p:font typeface="Wingdings 3" pitchFamily="2" charset="2"/>
      <p:regular r:id="rId20"/>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2877" autoAdjust="0"/>
  </p:normalViewPr>
  <p:slideViewPr>
    <p:cSldViewPr snapToGrid="0">
      <p:cViewPr varScale="1">
        <p:scale>
          <a:sx n="61" d="100"/>
          <a:sy n="61" d="100"/>
        </p:scale>
        <p:origin x="248" y="9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FDCA5B-5766-4B30-AFDF-74635442DCED}"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just"/>
          <a:r>
            <a:rPr lang="en-US" sz="2000" dirty="0">
              <a:latin typeface="Times New Roman" panose="02020603050405020304" pitchFamily="18" charset="0"/>
              <a:cs typeface="Times New Roman" panose="02020603050405020304" pitchFamily="18" charset="0"/>
            </a:rPr>
            <a:t>Food waste creates sustainability and cost pressures across hospitality operations (Camilleri, 2025).</a:t>
          </a:r>
          <a:endParaRPr lang="en-US" sz="2000" dirty="0"/>
        </a:p>
      </dgm:t>
    </dgm:pt>
    <dgm:pt modelId="{B568F7A1-E8B7-4E38-A87A-F29ADBA23305}" type="parTrans" cxnId="{2502B177-3A84-4D38-909F-E184D05F6478}">
      <dgm:prSet/>
      <dgm:spPr/>
      <dgm:t>
        <a:bodyPr/>
        <a:lstStyle/>
        <a:p>
          <a:pPr algn="just"/>
          <a:endParaRPr lang="en-US" sz="2000"/>
        </a:p>
      </dgm:t>
    </dgm:pt>
    <dgm:pt modelId="{E523A6B5-7D37-4971-82A2-78371B7C2B91}" type="sibTrans" cxnId="{2502B177-3A84-4D38-909F-E184D05F6478}">
      <dgm:prSet custT="1"/>
      <dgm:spPr/>
      <dgm:t>
        <a:bodyPr/>
        <a:lstStyle/>
        <a:p>
          <a:pPr algn="just"/>
          <a:endParaRPr lang="en-US" sz="2000"/>
        </a:p>
      </dgm:t>
    </dgm:pt>
    <dgm:pt modelId="{3FD8B890-97F1-4517-90DE-2F4E8505412F}">
      <dgm:prSet custT="1"/>
      <dgm:spPr/>
      <dgm:t>
        <a:bodyPr/>
        <a:lstStyle/>
        <a:p>
          <a:pPr algn="just"/>
          <a:r>
            <a:rPr lang="en-US" sz="2000">
              <a:latin typeface="Times New Roman" panose="02020603050405020304" pitchFamily="18" charset="0"/>
              <a:cs typeface="Times New Roman" panose="02020603050405020304" pitchFamily="18" charset="0"/>
            </a:rPr>
            <a:t>Breakfast buffets remain significant food waste hotspots within hotel operations (Appel et al., 2025).</a:t>
          </a:r>
        </a:p>
      </dgm:t>
    </dgm:pt>
    <dgm:pt modelId="{4586F091-0D0A-457B-A24B-119078B5386B}" type="parTrans" cxnId="{41F57DE1-7741-4EC8-A1B5-E34150F56F8C}">
      <dgm:prSet/>
      <dgm:spPr/>
      <dgm:t>
        <a:bodyPr/>
        <a:lstStyle/>
        <a:p>
          <a:endParaRPr lang="en-US"/>
        </a:p>
      </dgm:t>
    </dgm:pt>
    <dgm:pt modelId="{38B1EDC5-5D6A-4FA6-82E5-5552687BEC67}" type="sibTrans" cxnId="{41F57DE1-7741-4EC8-A1B5-E34150F56F8C}">
      <dgm:prSet/>
      <dgm:spPr/>
      <dgm:t>
        <a:bodyPr/>
        <a:lstStyle/>
        <a:p>
          <a:endParaRPr lang="en-US"/>
        </a:p>
      </dgm:t>
    </dgm:pt>
    <dgm:pt modelId="{E173E496-D02B-4738-8797-5719814BF85A}">
      <dgm:prSet custT="1"/>
      <dgm:spPr/>
      <dgm:t>
        <a:bodyPr/>
        <a:lstStyle/>
        <a:p>
          <a:pPr algn="just"/>
          <a:r>
            <a:rPr lang="en-US" sz="2000">
              <a:latin typeface="Times New Roman" panose="02020603050405020304" pitchFamily="18" charset="0"/>
              <a:cs typeface="Times New Roman" panose="02020603050405020304" pitchFamily="18" charset="0"/>
            </a:rPr>
            <a:t>This presentation examines how breakfast buffet food waste can be reduced without harming guest satisfaction.</a:t>
          </a:r>
        </a:p>
      </dgm:t>
    </dgm:pt>
    <dgm:pt modelId="{685EA0DB-5FDC-4988-B8BB-9DC0A4FBB888}" type="parTrans" cxnId="{EE1B5477-ED55-40A9-A67A-CA941D3CFF1D}">
      <dgm:prSet/>
      <dgm:spPr/>
      <dgm:t>
        <a:bodyPr/>
        <a:lstStyle/>
        <a:p>
          <a:endParaRPr lang="en-US"/>
        </a:p>
      </dgm:t>
    </dgm:pt>
    <dgm:pt modelId="{B08010D1-4388-4FA0-9AF2-931BAA020F27}" type="sibTrans" cxnId="{EE1B5477-ED55-40A9-A67A-CA941D3CFF1D}">
      <dgm:prSet/>
      <dgm:spPr/>
      <dgm:t>
        <a:bodyPr/>
        <a:lstStyle/>
        <a:p>
          <a:endParaRPr lang="en-US"/>
        </a:p>
      </dgm:t>
    </dgm:pt>
    <dgm:pt modelId="{F1616E72-F549-46F8-8081-BA2EB58D23F3}" type="pres">
      <dgm:prSet presAssocID="{CEFDCA5B-5766-4B30-AFDF-74635442DCED}" presName="outerComposite" presStyleCnt="0">
        <dgm:presLayoutVars>
          <dgm:chMax val="5"/>
          <dgm:dir/>
          <dgm:resizeHandles val="exact"/>
        </dgm:presLayoutVars>
      </dgm:prSet>
      <dgm:spPr/>
    </dgm:pt>
    <dgm:pt modelId="{85714288-F368-4587-8B29-EC6A49BBB9DE}" type="pres">
      <dgm:prSet presAssocID="{CEFDCA5B-5766-4B30-AFDF-74635442DCED}" presName="dummyMaxCanvas" presStyleCnt="0">
        <dgm:presLayoutVars/>
      </dgm:prSet>
      <dgm:spPr/>
    </dgm:pt>
    <dgm:pt modelId="{45131E11-5E9F-47D3-B615-AA983B578191}" type="pres">
      <dgm:prSet presAssocID="{CEFDCA5B-5766-4B30-AFDF-74635442DCED}" presName="ThreeNodes_1" presStyleLbl="node1" presStyleIdx="0" presStyleCnt="3">
        <dgm:presLayoutVars>
          <dgm:bulletEnabled val="1"/>
        </dgm:presLayoutVars>
      </dgm:prSet>
      <dgm:spPr/>
    </dgm:pt>
    <dgm:pt modelId="{67798253-8788-4E0E-B26A-132442CFC92D}" type="pres">
      <dgm:prSet presAssocID="{CEFDCA5B-5766-4B30-AFDF-74635442DCED}" presName="ThreeNodes_2" presStyleLbl="node1" presStyleIdx="1" presStyleCnt="3">
        <dgm:presLayoutVars>
          <dgm:bulletEnabled val="1"/>
        </dgm:presLayoutVars>
      </dgm:prSet>
      <dgm:spPr/>
    </dgm:pt>
    <dgm:pt modelId="{F4FD80E4-2A21-4233-8C03-74891E475511}" type="pres">
      <dgm:prSet presAssocID="{CEFDCA5B-5766-4B30-AFDF-74635442DCED}" presName="ThreeNodes_3" presStyleLbl="node1" presStyleIdx="2" presStyleCnt="3">
        <dgm:presLayoutVars>
          <dgm:bulletEnabled val="1"/>
        </dgm:presLayoutVars>
      </dgm:prSet>
      <dgm:spPr/>
    </dgm:pt>
    <dgm:pt modelId="{E7EEBD6F-E1C3-4DCD-B79F-71958D3B826A}" type="pres">
      <dgm:prSet presAssocID="{CEFDCA5B-5766-4B30-AFDF-74635442DCED}" presName="ThreeConn_1-2" presStyleLbl="fgAccFollowNode1" presStyleIdx="0" presStyleCnt="2">
        <dgm:presLayoutVars>
          <dgm:bulletEnabled val="1"/>
        </dgm:presLayoutVars>
      </dgm:prSet>
      <dgm:spPr/>
    </dgm:pt>
    <dgm:pt modelId="{6D4B0671-D53D-4DC0-B1EC-42EBB168374D}" type="pres">
      <dgm:prSet presAssocID="{CEFDCA5B-5766-4B30-AFDF-74635442DCED}" presName="ThreeConn_2-3" presStyleLbl="fgAccFollowNode1" presStyleIdx="1" presStyleCnt="2">
        <dgm:presLayoutVars>
          <dgm:bulletEnabled val="1"/>
        </dgm:presLayoutVars>
      </dgm:prSet>
      <dgm:spPr/>
    </dgm:pt>
    <dgm:pt modelId="{8C773063-0033-47CB-9938-0BE917EE7E5D}" type="pres">
      <dgm:prSet presAssocID="{CEFDCA5B-5766-4B30-AFDF-74635442DCED}" presName="ThreeNodes_1_text" presStyleLbl="node1" presStyleIdx="2" presStyleCnt="3">
        <dgm:presLayoutVars>
          <dgm:bulletEnabled val="1"/>
        </dgm:presLayoutVars>
      </dgm:prSet>
      <dgm:spPr/>
    </dgm:pt>
    <dgm:pt modelId="{B43E5E3A-5D86-4EBB-B3FF-D6F5FAB200AF}" type="pres">
      <dgm:prSet presAssocID="{CEFDCA5B-5766-4B30-AFDF-74635442DCED}" presName="ThreeNodes_2_text" presStyleLbl="node1" presStyleIdx="2" presStyleCnt="3">
        <dgm:presLayoutVars>
          <dgm:bulletEnabled val="1"/>
        </dgm:presLayoutVars>
      </dgm:prSet>
      <dgm:spPr/>
    </dgm:pt>
    <dgm:pt modelId="{3D219DCA-563A-4D15-A9EF-0B272F916E7D}" type="pres">
      <dgm:prSet presAssocID="{CEFDCA5B-5766-4B30-AFDF-74635442DCED}" presName="ThreeNodes_3_text" presStyleLbl="node1" presStyleIdx="2" presStyleCnt="3">
        <dgm:presLayoutVars>
          <dgm:bulletEnabled val="1"/>
        </dgm:presLayoutVars>
      </dgm:prSet>
      <dgm:spPr/>
    </dgm:pt>
  </dgm:ptLst>
  <dgm:cxnLst>
    <dgm:cxn modelId="{2560AB0A-0448-4D59-A4D2-A11FD46C53D7}" type="presOf" srcId="{295D07C3-48A6-44D5-B093-689A72E78D1A}" destId="{8C773063-0033-47CB-9938-0BE917EE7E5D}" srcOrd="1" destOrd="0" presId="urn:microsoft.com/office/officeart/2005/8/layout/vProcess5"/>
    <dgm:cxn modelId="{3196CC28-92A1-48C3-BCCF-B774E8ABF157}" type="presOf" srcId="{3FD8B890-97F1-4517-90DE-2F4E8505412F}" destId="{B43E5E3A-5D86-4EBB-B3FF-D6F5FAB200AF}" srcOrd="1" destOrd="0" presId="urn:microsoft.com/office/officeart/2005/8/layout/vProcess5"/>
    <dgm:cxn modelId="{D34B112D-E0FD-4F43-A41B-A9F453FFBA69}" type="presOf" srcId="{E173E496-D02B-4738-8797-5719814BF85A}" destId="{3D219DCA-563A-4D15-A9EF-0B272F916E7D}" srcOrd="1" destOrd="0" presId="urn:microsoft.com/office/officeart/2005/8/layout/vProcess5"/>
    <dgm:cxn modelId="{934C124C-D9BA-478D-AD95-F0AEDD0BD30E}" type="presOf" srcId="{E173E496-D02B-4738-8797-5719814BF85A}" destId="{F4FD80E4-2A21-4233-8C03-74891E475511}" srcOrd="0" destOrd="0" presId="urn:microsoft.com/office/officeart/2005/8/layout/vProcess5"/>
    <dgm:cxn modelId="{44BED570-04D3-4BD4-9804-6AD97272FAF7}" type="presOf" srcId="{CEFDCA5B-5766-4B30-AFDF-74635442DCED}" destId="{F1616E72-F549-46F8-8081-BA2EB58D23F3}" srcOrd="0" destOrd="0" presId="urn:microsoft.com/office/officeart/2005/8/layout/vProcess5"/>
    <dgm:cxn modelId="{7DC72F73-A547-49ED-956F-FDE6ECA75B18}" type="presOf" srcId="{38B1EDC5-5D6A-4FA6-82E5-5552687BEC67}" destId="{6D4B0671-D53D-4DC0-B1EC-42EBB168374D}" srcOrd="0" destOrd="0" presId="urn:microsoft.com/office/officeart/2005/8/layout/vProcess5"/>
    <dgm:cxn modelId="{EE1B5477-ED55-40A9-A67A-CA941D3CFF1D}" srcId="{CEFDCA5B-5766-4B30-AFDF-74635442DCED}" destId="{E173E496-D02B-4738-8797-5719814BF85A}" srcOrd="2" destOrd="0" parTransId="{685EA0DB-5FDC-4988-B8BB-9DC0A4FBB888}" sibTransId="{B08010D1-4388-4FA0-9AF2-931BAA020F27}"/>
    <dgm:cxn modelId="{2502B177-3A84-4D38-909F-E184D05F6478}" srcId="{CEFDCA5B-5766-4B30-AFDF-74635442DCED}" destId="{295D07C3-48A6-44D5-B093-689A72E78D1A}" srcOrd="0" destOrd="0" parTransId="{B568F7A1-E8B7-4E38-A87A-F29ADBA23305}" sibTransId="{E523A6B5-7D37-4971-82A2-78371B7C2B91}"/>
    <dgm:cxn modelId="{E0203DB7-0CD6-43DB-91AD-B4A0176404B0}" type="presOf" srcId="{E523A6B5-7D37-4971-82A2-78371B7C2B91}" destId="{E7EEBD6F-E1C3-4DCD-B79F-71958D3B826A}" srcOrd="0" destOrd="0" presId="urn:microsoft.com/office/officeart/2005/8/layout/vProcess5"/>
    <dgm:cxn modelId="{888E07CF-8B3E-46E0-A6A2-1618DA2D4940}" type="presOf" srcId="{295D07C3-48A6-44D5-B093-689A72E78D1A}" destId="{45131E11-5E9F-47D3-B615-AA983B578191}" srcOrd="0" destOrd="0" presId="urn:microsoft.com/office/officeart/2005/8/layout/vProcess5"/>
    <dgm:cxn modelId="{41F57DE1-7741-4EC8-A1B5-E34150F56F8C}" srcId="{CEFDCA5B-5766-4B30-AFDF-74635442DCED}" destId="{3FD8B890-97F1-4517-90DE-2F4E8505412F}" srcOrd="1" destOrd="0" parTransId="{4586F091-0D0A-457B-A24B-119078B5386B}" sibTransId="{38B1EDC5-5D6A-4FA6-82E5-5552687BEC67}"/>
    <dgm:cxn modelId="{D10344E2-6851-492F-906A-1935D148D6F0}" type="presOf" srcId="{3FD8B890-97F1-4517-90DE-2F4E8505412F}" destId="{67798253-8788-4E0E-B26A-132442CFC92D}" srcOrd="0" destOrd="0" presId="urn:microsoft.com/office/officeart/2005/8/layout/vProcess5"/>
    <dgm:cxn modelId="{AFC616C1-3FC4-4C9C-B00C-825B5C74E00A}" type="presParOf" srcId="{F1616E72-F549-46F8-8081-BA2EB58D23F3}" destId="{85714288-F368-4587-8B29-EC6A49BBB9DE}" srcOrd="0" destOrd="0" presId="urn:microsoft.com/office/officeart/2005/8/layout/vProcess5"/>
    <dgm:cxn modelId="{C37D7759-9B3B-4F20-8B7D-77C6362A71E8}" type="presParOf" srcId="{F1616E72-F549-46F8-8081-BA2EB58D23F3}" destId="{45131E11-5E9F-47D3-B615-AA983B578191}" srcOrd="1" destOrd="0" presId="urn:microsoft.com/office/officeart/2005/8/layout/vProcess5"/>
    <dgm:cxn modelId="{2E144906-8AAE-4F78-AA1E-9343852FBDBD}" type="presParOf" srcId="{F1616E72-F549-46F8-8081-BA2EB58D23F3}" destId="{67798253-8788-4E0E-B26A-132442CFC92D}" srcOrd="2" destOrd="0" presId="urn:microsoft.com/office/officeart/2005/8/layout/vProcess5"/>
    <dgm:cxn modelId="{FE6417FD-F710-4FC3-ADD2-D2C533D343B3}" type="presParOf" srcId="{F1616E72-F549-46F8-8081-BA2EB58D23F3}" destId="{F4FD80E4-2A21-4233-8C03-74891E475511}" srcOrd="3" destOrd="0" presId="urn:microsoft.com/office/officeart/2005/8/layout/vProcess5"/>
    <dgm:cxn modelId="{6F3DF03B-59F0-4044-A562-1431F16B97E8}" type="presParOf" srcId="{F1616E72-F549-46F8-8081-BA2EB58D23F3}" destId="{E7EEBD6F-E1C3-4DCD-B79F-71958D3B826A}" srcOrd="4" destOrd="0" presId="urn:microsoft.com/office/officeart/2005/8/layout/vProcess5"/>
    <dgm:cxn modelId="{5314D66D-16BF-4CB5-9C7C-FB2431B32871}" type="presParOf" srcId="{F1616E72-F549-46F8-8081-BA2EB58D23F3}" destId="{6D4B0671-D53D-4DC0-B1EC-42EBB168374D}" srcOrd="5" destOrd="0" presId="urn:microsoft.com/office/officeart/2005/8/layout/vProcess5"/>
    <dgm:cxn modelId="{B88C39C8-AA28-43E8-BB5E-2B4DC514C420}" type="presParOf" srcId="{F1616E72-F549-46F8-8081-BA2EB58D23F3}" destId="{8C773063-0033-47CB-9938-0BE917EE7E5D}" srcOrd="6" destOrd="0" presId="urn:microsoft.com/office/officeart/2005/8/layout/vProcess5"/>
    <dgm:cxn modelId="{D09E47CC-A852-445D-A5C0-DC69F1D98033}" type="presParOf" srcId="{F1616E72-F549-46F8-8081-BA2EB58D23F3}" destId="{B43E5E3A-5D86-4EBB-B3FF-D6F5FAB200AF}" srcOrd="7" destOrd="0" presId="urn:microsoft.com/office/officeart/2005/8/layout/vProcess5"/>
    <dgm:cxn modelId="{DAEC1B7C-74BD-43C2-BC79-D38393DEF9C2}" type="presParOf" srcId="{F1616E72-F549-46F8-8081-BA2EB58D23F3}" destId="{3D219DCA-563A-4D15-A9EF-0B272F916E7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FDCA5B-5766-4B30-AFDF-74635442DCED}"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just"/>
          <a:r>
            <a:rPr lang="en-US" sz="2000" dirty="0">
              <a:latin typeface="Times New Roman" panose="02020603050405020304" pitchFamily="18" charset="0"/>
              <a:cs typeface="Times New Roman" panose="02020603050405020304" pitchFamily="18" charset="0"/>
            </a:rPr>
            <a:t>Study identifies key buffet waste drivers.</a:t>
          </a:r>
        </a:p>
      </dgm:t>
    </dgm:pt>
    <dgm:pt modelId="{B568F7A1-E8B7-4E38-A87A-F29ADBA23305}" type="parTrans" cxnId="{2502B177-3A84-4D38-909F-E184D05F6478}">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C51F569D-211E-45FE-A5F0-0FED6B2BE3C9}">
      <dgm:prSet custT="1"/>
      <dgm:spPr/>
      <dgm:t>
        <a:bodyPr/>
        <a:lstStyle/>
        <a:p>
          <a:pPr algn="just"/>
          <a:r>
            <a:rPr lang="en-US" sz="2000" dirty="0">
              <a:latin typeface="Times New Roman" panose="02020603050405020304" pitchFamily="18" charset="0"/>
              <a:cs typeface="Times New Roman" panose="02020603050405020304" pitchFamily="18" charset="0"/>
            </a:rPr>
            <a:t>Focus centres on midscale hotel breakfasts.</a:t>
          </a:r>
        </a:p>
      </dgm:t>
    </dgm:pt>
    <dgm:pt modelId="{BFDD856E-3FEB-4587-95E1-646E836D8DB7}" type="parTrans" cxnId="{71212126-2249-4B72-8553-7FF759A3395F}">
      <dgm:prSet/>
      <dgm:spPr/>
      <dgm:t>
        <a:bodyPr/>
        <a:lstStyle/>
        <a:p>
          <a:endParaRPr lang="en-US">
            <a:latin typeface="Times New Roman" panose="02020603050405020304" pitchFamily="18" charset="0"/>
            <a:cs typeface="Times New Roman" panose="02020603050405020304" pitchFamily="18" charset="0"/>
          </a:endParaRPr>
        </a:p>
      </dgm:t>
    </dgm:pt>
    <dgm:pt modelId="{7BE30CD2-5BF6-44D2-BF15-3A6C26A26E5C}" type="sibTrans" cxnId="{71212126-2249-4B72-8553-7FF759A3395F}">
      <dgm:prSet/>
      <dgm:spPr/>
      <dgm:t>
        <a:bodyPr/>
        <a:lstStyle/>
        <a:p>
          <a:endParaRPr lang="en-US">
            <a:latin typeface="Times New Roman" panose="02020603050405020304" pitchFamily="18" charset="0"/>
            <a:cs typeface="Times New Roman" panose="02020603050405020304" pitchFamily="18" charset="0"/>
          </a:endParaRPr>
        </a:p>
      </dgm:t>
    </dgm:pt>
    <dgm:pt modelId="{75A564D6-8C22-4292-A47A-25DF07986F42}">
      <dgm:prSet custT="1"/>
      <dgm:spPr/>
      <dgm:t>
        <a:bodyPr/>
        <a:lstStyle/>
        <a:p>
          <a:pPr algn="just"/>
          <a:r>
            <a:rPr lang="en-US" sz="2000" dirty="0">
              <a:latin typeface="Times New Roman" panose="02020603050405020304" pitchFamily="18" charset="0"/>
              <a:cs typeface="Times New Roman" panose="02020603050405020304" pitchFamily="18" charset="0"/>
            </a:rPr>
            <a:t>Analysis examines overproduction and plate waste.</a:t>
          </a:r>
        </a:p>
      </dgm:t>
    </dgm:pt>
    <dgm:pt modelId="{7B7A8242-A1EB-4F6D-B7CE-83C64B321496}" type="parTrans" cxnId="{A8033C66-FBD5-4CD3-AA91-556BB664F0DC}">
      <dgm:prSet/>
      <dgm:spPr/>
      <dgm:t>
        <a:bodyPr/>
        <a:lstStyle/>
        <a:p>
          <a:endParaRPr lang="en-US">
            <a:latin typeface="Times New Roman" panose="02020603050405020304" pitchFamily="18" charset="0"/>
            <a:cs typeface="Times New Roman" panose="02020603050405020304" pitchFamily="18" charset="0"/>
          </a:endParaRPr>
        </a:p>
      </dgm:t>
    </dgm:pt>
    <dgm:pt modelId="{52B35EF3-5874-421F-B7CE-AEFB17C5ABED}" type="sibTrans" cxnId="{A8033C66-FBD5-4CD3-AA91-556BB664F0DC}">
      <dgm:prSet/>
      <dgm:spPr/>
      <dgm:t>
        <a:bodyPr/>
        <a:lstStyle/>
        <a:p>
          <a:endParaRPr lang="en-US">
            <a:latin typeface="Times New Roman" panose="02020603050405020304" pitchFamily="18" charset="0"/>
            <a:cs typeface="Times New Roman" panose="02020603050405020304" pitchFamily="18" charset="0"/>
          </a:endParaRPr>
        </a:p>
      </dgm:t>
    </dgm:pt>
    <dgm:pt modelId="{349746F5-E3AC-4473-8CC2-F0EA70CAE593}">
      <dgm:prSet custT="1"/>
      <dgm:spPr/>
      <dgm:t>
        <a:bodyPr/>
        <a:lstStyle/>
        <a:p>
          <a:pPr algn="just"/>
          <a:r>
            <a:rPr lang="en-US" sz="2000" dirty="0">
              <a:latin typeface="Times New Roman" panose="02020603050405020304" pitchFamily="18" charset="0"/>
              <a:cs typeface="Times New Roman" panose="02020603050405020304" pitchFamily="18" charset="0"/>
            </a:rPr>
            <a:t>Research asks how value remains </a:t>
          </a:r>
          <a:r>
            <a:rPr lang="en-US" sz="2000">
              <a:latin typeface="Times New Roman" panose="02020603050405020304" pitchFamily="18" charset="0"/>
              <a:cs typeface="Times New Roman" panose="02020603050405020304" pitchFamily="18" charset="0"/>
            </a:rPr>
            <a:t>protected.</a:t>
          </a:r>
          <a:endParaRPr lang="en-US" sz="2000" dirty="0">
            <a:latin typeface="Times New Roman" panose="02020603050405020304" pitchFamily="18" charset="0"/>
            <a:cs typeface="Times New Roman" panose="02020603050405020304" pitchFamily="18" charset="0"/>
          </a:endParaRPr>
        </a:p>
      </dgm:t>
    </dgm:pt>
    <dgm:pt modelId="{08F17CD1-0EED-4781-A8A1-9F8B40FDA270}" type="parTrans" cxnId="{4023C7D8-B2B9-43D5-9E27-D18EAE4F1F5F}">
      <dgm:prSet/>
      <dgm:spPr/>
      <dgm:t>
        <a:bodyPr/>
        <a:lstStyle/>
        <a:p>
          <a:endParaRPr lang="en-US">
            <a:latin typeface="Times New Roman" panose="02020603050405020304" pitchFamily="18" charset="0"/>
            <a:cs typeface="Times New Roman" panose="02020603050405020304" pitchFamily="18" charset="0"/>
          </a:endParaRPr>
        </a:p>
      </dgm:t>
    </dgm:pt>
    <dgm:pt modelId="{CFFF342A-69F0-4B5C-AB81-DFD8803EBC0C}" type="sibTrans" cxnId="{4023C7D8-B2B9-43D5-9E27-D18EAE4F1F5F}">
      <dgm:prSet/>
      <dgm:spPr/>
      <dgm:t>
        <a:bodyPr/>
        <a:lstStyle/>
        <a:p>
          <a:endParaRPr lang="en-US">
            <a:latin typeface="Times New Roman" panose="02020603050405020304" pitchFamily="18" charset="0"/>
            <a:cs typeface="Times New Roman" panose="02020603050405020304" pitchFamily="18" charset="0"/>
          </a:endParaRPr>
        </a:p>
      </dgm:t>
    </dgm:pt>
    <dgm:pt modelId="{B278D6F2-E312-4D5F-8B6B-86756008A3D0}" type="pres">
      <dgm:prSet presAssocID="{CEFDCA5B-5766-4B30-AFDF-74635442DCED}" presName="linear" presStyleCnt="0">
        <dgm:presLayoutVars>
          <dgm:animLvl val="lvl"/>
          <dgm:resizeHandles val="exact"/>
        </dgm:presLayoutVars>
      </dgm:prSet>
      <dgm:spPr/>
    </dgm:pt>
    <dgm:pt modelId="{1EAC2692-08E7-4353-B9F5-CD7B510C6B1C}" type="pres">
      <dgm:prSet presAssocID="{295D07C3-48A6-44D5-B093-689A72E78D1A}" presName="parentText" presStyleLbl="node1" presStyleIdx="0" presStyleCnt="4">
        <dgm:presLayoutVars>
          <dgm:chMax val="0"/>
          <dgm:bulletEnabled val="1"/>
        </dgm:presLayoutVars>
      </dgm:prSet>
      <dgm:spPr/>
    </dgm:pt>
    <dgm:pt modelId="{481B4AC2-DB16-4E78-8261-50B77CC41524}" type="pres">
      <dgm:prSet presAssocID="{E523A6B5-7D37-4971-82A2-78371B7C2B91}" presName="spacer" presStyleCnt="0"/>
      <dgm:spPr/>
    </dgm:pt>
    <dgm:pt modelId="{6656D04F-41CD-4C7A-A3DA-F81B1D4C7312}" type="pres">
      <dgm:prSet presAssocID="{C51F569D-211E-45FE-A5F0-0FED6B2BE3C9}" presName="parentText" presStyleLbl="node1" presStyleIdx="1" presStyleCnt="4">
        <dgm:presLayoutVars>
          <dgm:chMax val="0"/>
          <dgm:bulletEnabled val="1"/>
        </dgm:presLayoutVars>
      </dgm:prSet>
      <dgm:spPr/>
    </dgm:pt>
    <dgm:pt modelId="{B5CCF458-3A0D-4EDE-863F-89F1C4C46938}" type="pres">
      <dgm:prSet presAssocID="{7BE30CD2-5BF6-44D2-BF15-3A6C26A26E5C}" presName="spacer" presStyleCnt="0"/>
      <dgm:spPr/>
    </dgm:pt>
    <dgm:pt modelId="{328AEEB7-8937-4EB3-A825-600EC0C640BE}" type="pres">
      <dgm:prSet presAssocID="{75A564D6-8C22-4292-A47A-25DF07986F42}" presName="parentText" presStyleLbl="node1" presStyleIdx="2" presStyleCnt="4">
        <dgm:presLayoutVars>
          <dgm:chMax val="0"/>
          <dgm:bulletEnabled val="1"/>
        </dgm:presLayoutVars>
      </dgm:prSet>
      <dgm:spPr/>
    </dgm:pt>
    <dgm:pt modelId="{F3568E38-1F1C-481B-A8E4-D187DC8FFF5A}" type="pres">
      <dgm:prSet presAssocID="{52B35EF3-5874-421F-B7CE-AEFB17C5ABED}" presName="spacer" presStyleCnt="0"/>
      <dgm:spPr/>
    </dgm:pt>
    <dgm:pt modelId="{070D5775-C6F9-4DD0-8658-7C4A1213AAC1}" type="pres">
      <dgm:prSet presAssocID="{349746F5-E3AC-4473-8CC2-F0EA70CAE593}" presName="parentText" presStyleLbl="node1" presStyleIdx="3" presStyleCnt="4">
        <dgm:presLayoutVars>
          <dgm:chMax val="0"/>
          <dgm:bulletEnabled val="1"/>
        </dgm:presLayoutVars>
      </dgm:prSet>
      <dgm:spPr/>
    </dgm:pt>
  </dgm:ptLst>
  <dgm:cxnLst>
    <dgm:cxn modelId="{71212126-2249-4B72-8553-7FF759A3395F}" srcId="{CEFDCA5B-5766-4B30-AFDF-74635442DCED}" destId="{C51F569D-211E-45FE-A5F0-0FED6B2BE3C9}" srcOrd="1" destOrd="0" parTransId="{BFDD856E-3FEB-4587-95E1-646E836D8DB7}" sibTransId="{7BE30CD2-5BF6-44D2-BF15-3A6C26A26E5C}"/>
    <dgm:cxn modelId="{C3871D5B-384B-4E42-8A67-182BE251F029}" type="presOf" srcId="{295D07C3-48A6-44D5-B093-689A72E78D1A}" destId="{1EAC2692-08E7-4353-B9F5-CD7B510C6B1C}" srcOrd="0" destOrd="0" presId="urn:microsoft.com/office/officeart/2005/8/layout/vList2"/>
    <dgm:cxn modelId="{A8033C66-FBD5-4CD3-AA91-556BB664F0DC}" srcId="{CEFDCA5B-5766-4B30-AFDF-74635442DCED}" destId="{75A564D6-8C22-4292-A47A-25DF07986F42}" srcOrd="2" destOrd="0" parTransId="{7B7A8242-A1EB-4F6D-B7CE-83C64B321496}" sibTransId="{52B35EF3-5874-421F-B7CE-AEFB17C5ABED}"/>
    <dgm:cxn modelId="{1DB8E867-8EFF-4597-B3A3-BC6893BCD299}" type="presOf" srcId="{75A564D6-8C22-4292-A47A-25DF07986F42}" destId="{328AEEB7-8937-4EB3-A825-600EC0C640BE}" srcOrd="0" destOrd="0" presId="urn:microsoft.com/office/officeart/2005/8/layout/vList2"/>
    <dgm:cxn modelId="{4FC7FF6C-2388-4E6E-B823-73C8B1C836C5}" type="presOf" srcId="{349746F5-E3AC-4473-8CC2-F0EA70CAE593}" destId="{070D5775-C6F9-4DD0-8658-7C4A1213AAC1}" srcOrd="0" destOrd="0" presId="urn:microsoft.com/office/officeart/2005/8/layout/vList2"/>
    <dgm:cxn modelId="{2502B177-3A84-4D38-909F-E184D05F6478}" srcId="{CEFDCA5B-5766-4B30-AFDF-74635442DCED}" destId="{295D07C3-48A6-44D5-B093-689A72E78D1A}" srcOrd="0" destOrd="0" parTransId="{B568F7A1-E8B7-4E38-A87A-F29ADBA23305}" sibTransId="{E523A6B5-7D37-4971-82A2-78371B7C2B91}"/>
    <dgm:cxn modelId="{8F3B688C-631C-4090-A334-68F917DCBA65}" type="presOf" srcId="{C51F569D-211E-45FE-A5F0-0FED6B2BE3C9}" destId="{6656D04F-41CD-4C7A-A3DA-F81B1D4C7312}" srcOrd="0" destOrd="0" presId="urn:microsoft.com/office/officeart/2005/8/layout/vList2"/>
    <dgm:cxn modelId="{165475A4-74B4-441C-B289-BE7DD29DDE63}" type="presOf" srcId="{CEFDCA5B-5766-4B30-AFDF-74635442DCED}" destId="{B278D6F2-E312-4D5F-8B6B-86756008A3D0}" srcOrd="0" destOrd="0" presId="urn:microsoft.com/office/officeart/2005/8/layout/vList2"/>
    <dgm:cxn modelId="{4023C7D8-B2B9-43D5-9E27-D18EAE4F1F5F}" srcId="{CEFDCA5B-5766-4B30-AFDF-74635442DCED}" destId="{349746F5-E3AC-4473-8CC2-F0EA70CAE593}" srcOrd="3" destOrd="0" parTransId="{08F17CD1-0EED-4781-A8A1-9F8B40FDA270}" sibTransId="{CFFF342A-69F0-4B5C-AB81-DFD8803EBC0C}"/>
    <dgm:cxn modelId="{587CFA63-9E14-4518-A153-16BFB38B5E99}" type="presParOf" srcId="{B278D6F2-E312-4D5F-8B6B-86756008A3D0}" destId="{1EAC2692-08E7-4353-B9F5-CD7B510C6B1C}" srcOrd="0" destOrd="0" presId="urn:microsoft.com/office/officeart/2005/8/layout/vList2"/>
    <dgm:cxn modelId="{A82ABC84-C88A-4E0E-8A43-092BBC4806A2}" type="presParOf" srcId="{B278D6F2-E312-4D5F-8B6B-86756008A3D0}" destId="{481B4AC2-DB16-4E78-8261-50B77CC41524}" srcOrd="1" destOrd="0" presId="urn:microsoft.com/office/officeart/2005/8/layout/vList2"/>
    <dgm:cxn modelId="{69419B37-4AD5-46AA-997F-E8890D4AD62B}" type="presParOf" srcId="{B278D6F2-E312-4D5F-8B6B-86756008A3D0}" destId="{6656D04F-41CD-4C7A-A3DA-F81B1D4C7312}" srcOrd="2" destOrd="0" presId="urn:microsoft.com/office/officeart/2005/8/layout/vList2"/>
    <dgm:cxn modelId="{B6744789-B6DC-4850-ABCC-7CEB20D08CE9}" type="presParOf" srcId="{B278D6F2-E312-4D5F-8B6B-86756008A3D0}" destId="{B5CCF458-3A0D-4EDE-863F-89F1C4C46938}" srcOrd="3" destOrd="0" presId="urn:microsoft.com/office/officeart/2005/8/layout/vList2"/>
    <dgm:cxn modelId="{B1B17C08-565C-4279-BE04-C1FDB7D45DF2}" type="presParOf" srcId="{B278D6F2-E312-4D5F-8B6B-86756008A3D0}" destId="{328AEEB7-8937-4EB3-A825-600EC0C640BE}" srcOrd="4" destOrd="0" presId="urn:microsoft.com/office/officeart/2005/8/layout/vList2"/>
    <dgm:cxn modelId="{4A2EE89F-3A29-441C-AB13-A2965371A49D}" type="presParOf" srcId="{B278D6F2-E312-4D5F-8B6B-86756008A3D0}" destId="{F3568E38-1F1C-481B-A8E4-D187DC8FFF5A}" srcOrd="5" destOrd="0" presId="urn:microsoft.com/office/officeart/2005/8/layout/vList2"/>
    <dgm:cxn modelId="{5D4B51C7-C325-4639-86F4-6D233ABAE03C}" type="presParOf" srcId="{B278D6F2-E312-4D5F-8B6B-86756008A3D0}" destId="{070D5775-C6F9-4DD0-8658-7C4A1213AAC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FDCA5B-5766-4B30-AFDF-74635442DCED}" type="doc">
      <dgm:prSet loTypeId="urn:microsoft.com/office/officeart/2005/8/layout/process4"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just"/>
          <a:r>
            <a:rPr lang="fr-FR" sz="2000" b="0">
              <a:latin typeface="Times New Roman" panose="02020603050405020304" pitchFamily="18" charset="0"/>
              <a:cs typeface="Times New Roman" panose="02020603050405020304" pitchFamily="18" charset="0"/>
            </a:rPr>
            <a:t>Abundance aesthetics promote intentional overproduction (Appel et al., 2025).</a:t>
          </a:r>
          <a:endParaRPr lang="en-US" sz="2000">
            <a:latin typeface="Times New Roman" panose="02020603050405020304" pitchFamily="18" charset="0"/>
            <a:cs typeface="Times New Roman" panose="02020603050405020304" pitchFamily="18" charset="0"/>
          </a:endParaRPr>
        </a:p>
      </dgm:t>
    </dgm:pt>
    <dgm:pt modelId="{B568F7A1-E8B7-4E38-A87A-F29ADBA23305}" type="parTrans" cxnId="{2502B177-3A84-4D38-909F-E184D05F6478}">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70E8DA1A-47B7-4C6C-9A55-7DB7570F1244}">
      <dgm:prSet custT="1"/>
      <dgm:spPr/>
      <dgm:t>
        <a:bodyPr/>
        <a:lstStyle/>
        <a:p>
          <a:pPr algn="just"/>
          <a:r>
            <a:rPr lang="en-US" sz="2000" b="0">
              <a:latin typeface="Times New Roman" panose="02020603050405020304" pitchFamily="18" charset="0"/>
              <a:cs typeface="Times New Roman" panose="02020603050405020304" pitchFamily="18" charset="0"/>
            </a:rPr>
            <a:t>Managers avoid reputational complaint risks.</a:t>
          </a:r>
        </a:p>
      </dgm:t>
    </dgm:pt>
    <dgm:pt modelId="{BD3E59A9-FC5F-4D34-A98C-D0F52E21F008}" type="parTrans" cxnId="{8A3D4A8C-A99D-4D3C-9DAF-FC91A7C54951}">
      <dgm:prSet/>
      <dgm:spPr/>
      <dgm:t>
        <a:bodyPr/>
        <a:lstStyle/>
        <a:p>
          <a:endParaRPr lang="en-US">
            <a:latin typeface="Times New Roman" panose="02020603050405020304" pitchFamily="18" charset="0"/>
            <a:cs typeface="Times New Roman" panose="02020603050405020304" pitchFamily="18" charset="0"/>
          </a:endParaRPr>
        </a:p>
      </dgm:t>
    </dgm:pt>
    <dgm:pt modelId="{6AE1DF6F-7FD5-49F6-A8FF-2B0B376D77F7}" type="sibTrans" cxnId="{8A3D4A8C-A99D-4D3C-9DAF-FC91A7C54951}">
      <dgm:prSet/>
      <dgm:spPr/>
      <dgm:t>
        <a:bodyPr/>
        <a:lstStyle/>
        <a:p>
          <a:endParaRPr lang="en-US">
            <a:latin typeface="Times New Roman" panose="02020603050405020304" pitchFamily="18" charset="0"/>
            <a:cs typeface="Times New Roman" panose="02020603050405020304" pitchFamily="18" charset="0"/>
          </a:endParaRPr>
        </a:p>
      </dgm:t>
    </dgm:pt>
    <dgm:pt modelId="{A3E79378-13A9-4C89-BB99-118E3598DFA0}">
      <dgm:prSet custT="1"/>
      <dgm:spPr/>
      <dgm:t>
        <a:bodyPr/>
        <a:lstStyle/>
        <a:p>
          <a:pPr algn="just"/>
          <a:r>
            <a:rPr lang="en-US" sz="2000" b="0">
              <a:latin typeface="Times New Roman" panose="02020603050405020304" pitchFamily="18" charset="0"/>
              <a:cs typeface="Times New Roman" panose="02020603050405020304" pitchFamily="18" charset="0"/>
            </a:rPr>
            <a:t>Visual fullness signals quality perceptions.</a:t>
          </a:r>
        </a:p>
      </dgm:t>
    </dgm:pt>
    <dgm:pt modelId="{1EC85DDA-1DEF-4072-9460-D41612384D55}" type="parTrans" cxnId="{399F8EB8-3D9F-4C78-B02E-C3F8F05615AF}">
      <dgm:prSet/>
      <dgm:spPr/>
      <dgm:t>
        <a:bodyPr/>
        <a:lstStyle/>
        <a:p>
          <a:endParaRPr lang="en-US">
            <a:latin typeface="Times New Roman" panose="02020603050405020304" pitchFamily="18" charset="0"/>
            <a:cs typeface="Times New Roman" panose="02020603050405020304" pitchFamily="18" charset="0"/>
          </a:endParaRPr>
        </a:p>
      </dgm:t>
    </dgm:pt>
    <dgm:pt modelId="{862B7338-A3BA-4FAD-90FF-8AE0DCCD42AC}" type="sibTrans" cxnId="{399F8EB8-3D9F-4C78-B02E-C3F8F05615AF}">
      <dgm:prSet/>
      <dgm:spPr/>
      <dgm:t>
        <a:bodyPr/>
        <a:lstStyle/>
        <a:p>
          <a:endParaRPr lang="en-US">
            <a:latin typeface="Times New Roman" panose="02020603050405020304" pitchFamily="18" charset="0"/>
            <a:cs typeface="Times New Roman" panose="02020603050405020304" pitchFamily="18" charset="0"/>
          </a:endParaRPr>
        </a:p>
      </dgm:t>
    </dgm:pt>
    <dgm:pt modelId="{E96AE895-EE6B-41DE-BB7F-134AF76C928F}">
      <dgm:prSet custT="1"/>
      <dgm:spPr/>
      <dgm:t>
        <a:bodyPr/>
        <a:lstStyle/>
        <a:p>
          <a:pPr algn="just"/>
          <a:r>
            <a:rPr lang="en-US" sz="2000" b="0">
              <a:latin typeface="Times New Roman" panose="02020603050405020304" pitchFamily="18" charset="0"/>
              <a:cs typeface="Times New Roman" panose="02020603050405020304" pitchFamily="18" charset="0"/>
            </a:rPr>
            <a:t>Waste becomes a systemic operational outcome (Steen et al., 2024).</a:t>
          </a:r>
        </a:p>
      </dgm:t>
    </dgm:pt>
    <dgm:pt modelId="{09769D8B-336C-4ECF-A979-FBFA29B92BCD}" type="parTrans" cxnId="{9AF7F9C3-94DE-46CA-9EF2-CE1C3BCEF1BF}">
      <dgm:prSet/>
      <dgm:spPr/>
      <dgm:t>
        <a:bodyPr/>
        <a:lstStyle/>
        <a:p>
          <a:endParaRPr lang="en-US">
            <a:latin typeface="Times New Roman" panose="02020603050405020304" pitchFamily="18" charset="0"/>
            <a:cs typeface="Times New Roman" panose="02020603050405020304" pitchFamily="18" charset="0"/>
          </a:endParaRPr>
        </a:p>
      </dgm:t>
    </dgm:pt>
    <dgm:pt modelId="{65EE603D-7A8F-477C-A7DC-889B6F4E881A}" type="sibTrans" cxnId="{9AF7F9C3-94DE-46CA-9EF2-CE1C3BCEF1BF}">
      <dgm:prSet/>
      <dgm:spPr/>
      <dgm:t>
        <a:bodyPr/>
        <a:lstStyle/>
        <a:p>
          <a:endParaRPr lang="en-US">
            <a:latin typeface="Times New Roman" panose="02020603050405020304" pitchFamily="18" charset="0"/>
            <a:cs typeface="Times New Roman" panose="02020603050405020304" pitchFamily="18" charset="0"/>
          </a:endParaRPr>
        </a:p>
      </dgm:t>
    </dgm:pt>
    <dgm:pt modelId="{FBD812A9-45E4-4F0E-B95C-FDB5D93DE613}" type="pres">
      <dgm:prSet presAssocID="{CEFDCA5B-5766-4B30-AFDF-74635442DCED}" presName="Name0" presStyleCnt="0">
        <dgm:presLayoutVars>
          <dgm:dir/>
          <dgm:animLvl val="lvl"/>
          <dgm:resizeHandles val="exact"/>
        </dgm:presLayoutVars>
      </dgm:prSet>
      <dgm:spPr/>
    </dgm:pt>
    <dgm:pt modelId="{187416B1-E596-4CD4-95E7-24FB72414B70}" type="pres">
      <dgm:prSet presAssocID="{E96AE895-EE6B-41DE-BB7F-134AF76C928F}" presName="boxAndChildren" presStyleCnt="0"/>
      <dgm:spPr/>
    </dgm:pt>
    <dgm:pt modelId="{B5FBC6E0-8BD3-4F96-B845-1C6BC903FF21}" type="pres">
      <dgm:prSet presAssocID="{E96AE895-EE6B-41DE-BB7F-134AF76C928F}" presName="parentTextBox" presStyleLbl="node1" presStyleIdx="0" presStyleCnt="4"/>
      <dgm:spPr/>
    </dgm:pt>
    <dgm:pt modelId="{C8A90C69-D641-4003-A839-F0EBFB3D0853}" type="pres">
      <dgm:prSet presAssocID="{862B7338-A3BA-4FAD-90FF-8AE0DCCD42AC}" presName="sp" presStyleCnt="0"/>
      <dgm:spPr/>
    </dgm:pt>
    <dgm:pt modelId="{5F2655E9-B80C-49F0-BFA9-AE608D5CB77D}" type="pres">
      <dgm:prSet presAssocID="{A3E79378-13A9-4C89-BB99-118E3598DFA0}" presName="arrowAndChildren" presStyleCnt="0"/>
      <dgm:spPr/>
    </dgm:pt>
    <dgm:pt modelId="{D78671A8-5440-48E4-8339-F2B5125FA678}" type="pres">
      <dgm:prSet presAssocID="{A3E79378-13A9-4C89-BB99-118E3598DFA0}" presName="parentTextArrow" presStyleLbl="node1" presStyleIdx="1" presStyleCnt="4"/>
      <dgm:spPr/>
    </dgm:pt>
    <dgm:pt modelId="{B2C46FBD-5F31-4907-BB08-5F4C536AC68C}" type="pres">
      <dgm:prSet presAssocID="{6AE1DF6F-7FD5-49F6-A8FF-2B0B376D77F7}" presName="sp" presStyleCnt="0"/>
      <dgm:spPr/>
    </dgm:pt>
    <dgm:pt modelId="{AE50CF3B-7C98-4F40-8D65-EDA67BD7432F}" type="pres">
      <dgm:prSet presAssocID="{70E8DA1A-47B7-4C6C-9A55-7DB7570F1244}" presName="arrowAndChildren" presStyleCnt="0"/>
      <dgm:spPr/>
    </dgm:pt>
    <dgm:pt modelId="{C91C6C70-1854-49B3-A0E6-AF0EDC46FA21}" type="pres">
      <dgm:prSet presAssocID="{70E8DA1A-47B7-4C6C-9A55-7DB7570F1244}" presName="parentTextArrow" presStyleLbl="node1" presStyleIdx="2" presStyleCnt="4"/>
      <dgm:spPr/>
    </dgm:pt>
    <dgm:pt modelId="{7A78D724-CE40-459E-8E60-5BB6EFBF7ED6}" type="pres">
      <dgm:prSet presAssocID="{E523A6B5-7D37-4971-82A2-78371B7C2B91}" presName="sp" presStyleCnt="0"/>
      <dgm:spPr/>
    </dgm:pt>
    <dgm:pt modelId="{27B275AE-A24E-4795-9FE4-CF9AE6AA7E07}" type="pres">
      <dgm:prSet presAssocID="{295D07C3-48A6-44D5-B093-689A72E78D1A}" presName="arrowAndChildren" presStyleCnt="0"/>
      <dgm:spPr/>
    </dgm:pt>
    <dgm:pt modelId="{D954ADED-FD56-4EEF-A88C-0168D026C81B}" type="pres">
      <dgm:prSet presAssocID="{295D07C3-48A6-44D5-B093-689A72E78D1A}" presName="parentTextArrow" presStyleLbl="node1" presStyleIdx="3" presStyleCnt="4"/>
      <dgm:spPr/>
    </dgm:pt>
  </dgm:ptLst>
  <dgm:cxnLst>
    <dgm:cxn modelId="{6EB86E0D-A593-40A2-9506-FFA373BFB779}" type="presOf" srcId="{E96AE895-EE6B-41DE-BB7F-134AF76C928F}" destId="{B5FBC6E0-8BD3-4F96-B845-1C6BC903FF21}" srcOrd="0" destOrd="0" presId="urn:microsoft.com/office/officeart/2005/8/layout/process4"/>
    <dgm:cxn modelId="{A677F73A-D9C7-41BA-B9C7-668800444E04}" type="presOf" srcId="{CEFDCA5B-5766-4B30-AFDF-74635442DCED}" destId="{FBD812A9-45E4-4F0E-B95C-FDB5D93DE613}" srcOrd="0" destOrd="0" presId="urn:microsoft.com/office/officeart/2005/8/layout/process4"/>
    <dgm:cxn modelId="{73B45D3E-37CE-4D58-A9D9-D4C708429FEE}" type="presOf" srcId="{A3E79378-13A9-4C89-BB99-118E3598DFA0}" destId="{D78671A8-5440-48E4-8339-F2B5125FA678}" srcOrd="0" destOrd="0" presId="urn:microsoft.com/office/officeart/2005/8/layout/process4"/>
    <dgm:cxn modelId="{76B4BA70-527D-4169-99EF-45762BA22470}" type="presOf" srcId="{295D07C3-48A6-44D5-B093-689A72E78D1A}" destId="{D954ADED-FD56-4EEF-A88C-0168D026C81B}" srcOrd="0" destOrd="0" presId="urn:microsoft.com/office/officeart/2005/8/layout/process4"/>
    <dgm:cxn modelId="{2502B177-3A84-4D38-909F-E184D05F6478}" srcId="{CEFDCA5B-5766-4B30-AFDF-74635442DCED}" destId="{295D07C3-48A6-44D5-B093-689A72E78D1A}" srcOrd="0" destOrd="0" parTransId="{B568F7A1-E8B7-4E38-A87A-F29ADBA23305}" sibTransId="{E523A6B5-7D37-4971-82A2-78371B7C2B91}"/>
    <dgm:cxn modelId="{8A3D4A8C-A99D-4D3C-9DAF-FC91A7C54951}" srcId="{CEFDCA5B-5766-4B30-AFDF-74635442DCED}" destId="{70E8DA1A-47B7-4C6C-9A55-7DB7570F1244}" srcOrd="1" destOrd="0" parTransId="{BD3E59A9-FC5F-4D34-A98C-D0F52E21F008}" sibTransId="{6AE1DF6F-7FD5-49F6-A8FF-2B0B376D77F7}"/>
    <dgm:cxn modelId="{399F8EB8-3D9F-4C78-B02E-C3F8F05615AF}" srcId="{CEFDCA5B-5766-4B30-AFDF-74635442DCED}" destId="{A3E79378-13A9-4C89-BB99-118E3598DFA0}" srcOrd="2" destOrd="0" parTransId="{1EC85DDA-1DEF-4072-9460-D41612384D55}" sibTransId="{862B7338-A3BA-4FAD-90FF-8AE0DCCD42AC}"/>
    <dgm:cxn modelId="{00145EC0-2AC3-4A72-AFDB-BC6A4560A1EA}" type="presOf" srcId="{70E8DA1A-47B7-4C6C-9A55-7DB7570F1244}" destId="{C91C6C70-1854-49B3-A0E6-AF0EDC46FA21}" srcOrd="0" destOrd="0" presId="urn:microsoft.com/office/officeart/2005/8/layout/process4"/>
    <dgm:cxn modelId="{9AF7F9C3-94DE-46CA-9EF2-CE1C3BCEF1BF}" srcId="{CEFDCA5B-5766-4B30-AFDF-74635442DCED}" destId="{E96AE895-EE6B-41DE-BB7F-134AF76C928F}" srcOrd="3" destOrd="0" parTransId="{09769D8B-336C-4ECF-A979-FBFA29B92BCD}" sibTransId="{65EE603D-7A8F-477C-A7DC-889B6F4E881A}"/>
    <dgm:cxn modelId="{D69F013A-5959-4FFD-B658-8CC5792733A1}" type="presParOf" srcId="{FBD812A9-45E4-4F0E-B95C-FDB5D93DE613}" destId="{187416B1-E596-4CD4-95E7-24FB72414B70}" srcOrd="0" destOrd="0" presId="urn:microsoft.com/office/officeart/2005/8/layout/process4"/>
    <dgm:cxn modelId="{941B90B9-6862-4CB1-B8DB-F8E1838D0B5A}" type="presParOf" srcId="{187416B1-E596-4CD4-95E7-24FB72414B70}" destId="{B5FBC6E0-8BD3-4F96-B845-1C6BC903FF21}" srcOrd="0" destOrd="0" presId="urn:microsoft.com/office/officeart/2005/8/layout/process4"/>
    <dgm:cxn modelId="{2F10E44A-2DD2-4850-BB7F-763F96100032}" type="presParOf" srcId="{FBD812A9-45E4-4F0E-B95C-FDB5D93DE613}" destId="{C8A90C69-D641-4003-A839-F0EBFB3D0853}" srcOrd="1" destOrd="0" presId="urn:microsoft.com/office/officeart/2005/8/layout/process4"/>
    <dgm:cxn modelId="{F01E59AB-A2A2-4F32-907D-16AB95DF85A7}" type="presParOf" srcId="{FBD812A9-45E4-4F0E-B95C-FDB5D93DE613}" destId="{5F2655E9-B80C-49F0-BFA9-AE608D5CB77D}" srcOrd="2" destOrd="0" presId="urn:microsoft.com/office/officeart/2005/8/layout/process4"/>
    <dgm:cxn modelId="{BDFE47CB-D1E3-4FB5-9326-295C4FDB4220}" type="presParOf" srcId="{5F2655E9-B80C-49F0-BFA9-AE608D5CB77D}" destId="{D78671A8-5440-48E4-8339-F2B5125FA678}" srcOrd="0" destOrd="0" presId="urn:microsoft.com/office/officeart/2005/8/layout/process4"/>
    <dgm:cxn modelId="{4DD599FB-3C0B-4F58-9529-5640B11B778C}" type="presParOf" srcId="{FBD812A9-45E4-4F0E-B95C-FDB5D93DE613}" destId="{B2C46FBD-5F31-4907-BB08-5F4C536AC68C}" srcOrd="3" destOrd="0" presId="urn:microsoft.com/office/officeart/2005/8/layout/process4"/>
    <dgm:cxn modelId="{60FC537E-F300-4F6C-A046-973B64BA14E6}" type="presParOf" srcId="{FBD812A9-45E4-4F0E-B95C-FDB5D93DE613}" destId="{AE50CF3B-7C98-4F40-8D65-EDA67BD7432F}" srcOrd="4" destOrd="0" presId="urn:microsoft.com/office/officeart/2005/8/layout/process4"/>
    <dgm:cxn modelId="{F8B280B0-95EB-4537-A5D3-B5292DFB766A}" type="presParOf" srcId="{AE50CF3B-7C98-4F40-8D65-EDA67BD7432F}" destId="{C91C6C70-1854-49B3-A0E6-AF0EDC46FA21}" srcOrd="0" destOrd="0" presId="urn:microsoft.com/office/officeart/2005/8/layout/process4"/>
    <dgm:cxn modelId="{44E1B23F-9CFC-45F0-8506-23672A5D6D91}" type="presParOf" srcId="{FBD812A9-45E4-4F0E-B95C-FDB5D93DE613}" destId="{7A78D724-CE40-459E-8E60-5BB6EFBF7ED6}" srcOrd="5" destOrd="0" presId="urn:microsoft.com/office/officeart/2005/8/layout/process4"/>
    <dgm:cxn modelId="{239CDA40-B93B-4494-9243-1AFFE0E83F30}" type="presParOf" srcId="{FBD812A9-45E4-4F0E-B95C-FDB5D93DE613}" destId="{27B275AE-A24E-4795-9FE4-CF9AE6AA7E07}" srcOrd="6" destOrd="0" presId="urn:microsoft.com/office/officeart/2005/8/layout/process4"/>
    <dgm:cxn modelId="{0E3D544A-B67B-401B-B154-8383885DFE4C}" type="presParOf" srcId="{27B275AE-A24E-4795-9FE4-CF9AE6AA7E07}" destId="{D954ADED-FD56-4EEF-A88C-0168D026C81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FDCA5B-5766-4B30-AFDF-74635442DCED}" type="doc">
      <dgm:prSet loTypeId="urn:microsoft.com/office/officeart/2008/layout/VerticalCurvedList"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just"/>
          <a:r>
            <a:rPr lang="en-US" sz="2000" b="0" i="0">
              <a:solidFill>
                <a:schemeClr val="bg1"/>
              </a:solidFill>
              <a:effectLst/>
              <a:latin typeface="Times New Roman" panose="02020603050405020304" pitchFamily="18" charset="0"/>
              <a:cs typeface="Times New Roman" panose="02020603050405020304" pitchFamily="18" charset="0"/>
            </a:rPr>
            <a:t>Occupancy volatility complicates breakfast forecasting.</a:t>
          </a:r>
          <a:endParaRPr lang="en-US" sz="2000" dirty="0">
            <a:solidFill>
              <a:schemeClr val="bg1"/>
            </a:solidFill>
            <a:latin typeface="Times New Roman" panose="02020603050405020304" pitchFamily="18" charset="0"/>
            <a:cs typeface="Times New Roman" panose="02020603050405020304" pitchFamily="18" charset="0"/>
          </a:endParaRPr>
        </a:p>
      </dgm:t>
    </dgm:pt>
    <dgm:pt modelId="{B568F7A1-E8B7-4E38-A87A-F29ADBA23305}" type="parTrans" cxnId="{2502B177-3A84-4D38-909F-E184D05F6478}">
      <dgm:prSet/>
      <dgm:spPr/>
      <dgm:t>
        <a:bodyPr/>
        <a:lstStyle/>
        <a:p>
          <a:pPr algn="just"/>
          <a:endParaRPr lang="en-US" sz="2000">
            <a:solidFill>
              <a:schemeClr val="bg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just"/>
          <a:endParaRPr lang="en-US" sz="2000">
            <a:solidFill>
              <a:schemeClr val="bg1"/>
            </a:solidFill>
            <a:latin typeface="Times New Roman" panose="02020603050405020304" pitchFamily="18" charset="0"/>
            <a:cs typeface="Times New Roman" panose="02020603050405020304" pitchFamily="18" charset="0"/>
          </a:endParaRPr>
        </a:p>
      </dgm:t>
    </dgm:pt>
    <dgm:pt modelId="{5188B459-BFF9-4E7A-A9CA-F8C4216DD1CD}">
      <dgm:prSet custT="1"/>
      <dgm:spPr/>
      <dgm:t>
        <a:bodyPr/>
        <a:lstStyle/>
        <a:p>
          <a:pPr algn="just"/>
          <a:r>
            <a:rPr lang="en-US" sz="2000" b="0" i="0" dirty="0">
              <a:solidFill>
                <a:schemeClr val="bg1"/>
              </a:solidFill>
              <a:effectLst/>
              <a:latin typeface="Times New Roman" panose="02020603050405020304" pitchFamily="18" charset="0"/>
              <a:cs typeface="Times New Roman" panose="02020603050405020304" pitchFamily="18" charset="0"/>
            </a:rPr>
            <a:t>Forecasts rely on historical averages.</a:t>
          </a:r>
        </a:p>
      </dgm:t>
    </dgm:pt>
    <dgm:pt modelId="{4A8F3880-AA04-4B5E-A722-11D504E614A2}" type="parTrans" cxnId="{2F8E446A-B03A-4863-83BB-9A4DD1253576}">
      <dgm:prSet/>
      <dgm:spPr/>
      <dgm:t>
        <a:bodyPr/>
        <a:lstStyle/>
        <a:p>
          <a:endParaRPr lang="en-US">
            <a:latin typeface="Times New Roman" panose="02020603050405020304" pitchFamily="18" charset="0"/>
            <a:cs typeface="Times New Roman" panose="02020603050405020304" pitchFamily="18" charset="0"/>
          </a:endParaRPr>
        </a:p>
      </dgm:t>
    </dgm:pt>
    <dgm:pt modelId="{DB75229E-F8F7-439B-83CC-B2C8C9686C6E}" type="sibTrans" cxnId="{2F8E446A-B03A-4863-83BB-9A4DD1253576}">
      <dgm:prSet/>
      <dgm:spPr/>
      <dgm:t>
        <a:bodyPr/>
        <a:lstStyle/>
        <a:p>
          <a:endParaRPr lang="en-US">
            <a:latin typeface="Times New Roman" panose="02020603050405020304" pitchFamily="18" charset="0"/>
            <a:cs typeface="Times New Roman" panose="02020603050405020304" pitchFamily="18" charset="0"/>
          </a:endParaRPr>
        </a:p>
      </dgm:t>
    </dgm:pt>
    <dgm:pt modelId="{22D935D5-37F2-429C-A215-CB50D3001DDE}">
      <dgm:prSet custT="1"/>
      <dgm:spPr/>
      <dgm:t>
        <a:bodyPr/>
        <a:lstStyle/>
        <a:p>
          <a:pPr algn="just"/>
          <a:r>
            <a:rPr lang="en-US" sz="2000" b="0" i="0" dirty="0">
              <a:solidFill>
                <a:schemeClr val="bg1"/>
              </a:solidFill>
              <a:effectLst/>
              <a:latin typeface="Times New Roman" panose="02020603050405020304" pitchFamily="18" charset="0"/>
              <a:cs typeface="Times New Roman" panose="02020603050405020304" pitchFamily="18" charset="0"/>
            </a:rPr>
            <a:t>Safety margins drive excess production (Appel et al., 2025).</a:t>
          </a:r>
        </a:p>
      </dgm:t>
    </dgm:pt>
    <dgm:pt modelId="{7AAA351E-4868-4F90-A98C-DAE76E8BB854}" type="parTrans" cxnId="{56967579-CB8B-4E93-95D1-0D4D1C1B57A0}">
      <dgm:prSet/>
      <dgm:spPr/>
      <dgm:t>
        <a:bodyPr/>
        <a:lstStyle/>
        <a:p>
          <a:endParaRPr lang="en-US">
            <a:latin typeface="Times New Roman" panose="02020603050405020304" pitchFamily="18" charset="0"/>
            <a:cs typeface="Times New Roman" panose="02020603050405020304" pitchFamily="18" charset="0"/>
          </a:endParaRPr>
        </a:p>
      </dgm:t>
    </dgm:pt>
    <dgm:pt modelId="{3C84A8B6-4A66-41AA-8D80-D42B9D03F482}" type="sibTrans" cxnId="{56967579-CB8B-4E93-95D1-0D4D1C1B57A0}">
      <dgm:prSet/>
      <dgm:spPr/>
      <dgm:t>
        <a:bodyPr/>
        <a:lstStyle/>
        <a:p>
          <a:endParaRPr lang="en-US">
            <a:latin typeface="Times New Roman" panose="02020603050405020304" pitchFamily="18" charset="0"/>
            <a:cs typeface="Times New Roman" panose="02020603050405020304" pitchFamily="18" charset="0"/>
          </a:endParaRPr>
        </a:p>
      </dgm:t>
    </dgm:pt>
    <dgm:pt modelId="{939004D6-7BD4-4A0F-957F-48536E7C927D}">
      <dgm:prSet custT="1"/>
      <dgm:spPr/>
      <dgm:t>
        <a:bodyPr/>
        <a:lstStyle/>
        <a:p>
          <a:pPr algn="just"/>
          <a:r>
            <a:rPr lang="en-US" sz="2000" b="0" i="0" dirty="0">
              <a:solidFill>
                <a:schemeClr val="bg1"/>
              </a:solidFill>
              <a:effectLst/>
              <a:latin typeface="Times New Roman" panose="02020603050405020304" pitchFamily="18" charset="0"/>
              <a:cs typeface="Times New Roman" panose="02020603050405020304" pitchFamily="18" charset="0"/>
            </a:rPr>
            <a:t>Dynamic models improve accuracy (Lakhouit, </a:t>
          </a:r>
          <a:r>
            <a:rPr lang="en-US" sz="2000" b="0" i="0">
              <a:solidFill>
                <a:schemeClr val="bg1"/>
              </a:solidFill>
              <a:effectLst/>
              <a:latin typeface="Times New Roman" panose="02020603050405020304" pitchFamily="18" charset="0"/>
              <a:cs typeface="Times New Roman" panose="02020603050405020304" pitchFamily="18" charset="0"/>
            </a:rPr>
            <a:t>2025).</a:t>
          </a:r>
          <a:endParaRPr lang="en-US" sz="2000" b="0" i="0" dirty="0">
            <a:solidFill>
              <a:schemeClr val="bg1"/>
            </a:solidFill>
            <a:effectLst/>
            <a:latin typeface="Times New Roman" panose="02020603050405020304" pitchFamily="18" charset="0"/>
            <a:cs typeface="Times New Roman" panose="02020603050405020304" pitchFamily="18" charset="0"/>
          </a:endParaRPr>
        </a:p>
      </dgm:t>
    </dgm:pt>
    <dgm:pt modelId="{DA3C5A2F-D724-4931-84C6-8F9F448694A9}" type="parTrans" cxnId="{DBBB535B-3696-48F0-8634-FC109FC9253A}">
      <dgm:prSet/>
      <dgm:spPr/>
      <dgm:t>
        <a:bodyPr/>
        <a:lstStyle/>
        <a:p>
          <a:endParaRPr lang="en-US">
            <a:latin typeface="Times New Roman" panose="02020603050405020304" pitchFamily="18" charset="0"/>
            <a:cs typeface="Times New Roman" panose="02020603050405020304" pitchFamily="18" charset="0"/>
          </a:endParaRPr>
        </a:p>
      </dgm:t>
    </dgm:pt>
    <dgm:pt modelId="{B38262A9-968E-4EF3-A8DC-9EB719F6BBEC}" type="sibTrans" cxnId="{DBBB535B-3696-48F0-8634-FC109FC9253A}">
      <dgm:prSet/>
      <dgm:spPr/>
      <dgm:t>
        <a:bodyPr/>
        <a:lstStyle/>
        <a:p>
          <a:endParaRPr lang="en-US">
            <a:latin typeface="Times New Roman" panose="02020603050405020304" pitchFamily="18" charset="0"/>
            <a:cs typeface="Times New Roman" panose="02020603050405020304" pitchFamily="18" charset="0"/>
          </a:endParaRPr>
        </a:p>
      </dgm:t>
    </dgm:pt>
    <dgm:pt modelId="{D2DA3047-2CB4-4E97-86D2-F06F0535988C}" type="pres">
      <dgm:prSet presAssocID="{CEFDCA5B-5766-4B30-AFDF-74635442DCED}" presName="Name0" presStyleCnt="0">
        <dgm:presLayoutVars>
          <dgm:chMax val="7"/>
          <dgm:chPref val="7"/>
          <dgm:dir/>
        </dgm:presLayoutVars>
      </dgm:prSet>
      <dgm:spPr/>
    </dgm:pt>
    <dgm:pt modelId="{AEE457F4-43B0-4692-9707-8A73ACA0288B}" type="pres">
      <dgm:prSet presAssocID="{CEFDCA5B-5766-4B30-AFDF-74635442DCED}" presName="Name1" presStyleCnt="0"/>
      <dgm:spPr/>
    </dgm:pt>
    <dgm:pt modelId="{A99F9523-6CAA-4164-8F75-85DFC9CEF461}" type="pres">
      <dgm:prSet presAssocID="{CEFDCA5B-5766-4B30-AFDF-74635442DCED}" presName="cycle" presStyleCnt="0"/>
      <dgm:spPr/>
    </dgm:pt>
    <dgm:pt modelId="{77B775DB-EAAB-458A-9967-82CAFA14A172}" type="pres">
      <dgm:prSet presAssocID="{CEFDCA5B-5766-4B30-AFDF-74635442DCED}" presName="srcNode" presStyleLbl="node1" presStyleIdx="0" presStyleCnt="4"/>
      <dgm:spPr/>
    </dgm:pt>
    <dgm:pt modelId="{6A9081F8-CD1C-44BD-82C2-8245AD86A292}" type="pres">
      <dgm:prSet presAssocID="{CEFDCA5B-5766-4B30-AFDF-74635442DCED}" presName="conn" presStyleLbl="parChTrans1D2" presStyleIdx="0" presStyleCnt="1"/>
      <dgm:spPr/>
    </dgm:pt>
    <dgm:pt modelId="{3538B21A-1FC4-4950-928E-A54E91E87A03}" type="pres">
      <dgm:prSet presAssocID="{CEFDCA5B-5766-4B30-AFDF-74635442DCED}" presName="extraNode" presStyleLbl="node1" presStyleIdx="0" presStyleCnt="4"/>
      <dgm:spPr/>
    </dgm:pt>
    <dgm:pt modelId="{B84CBD19-4473-4FC6-843D-75D511CE2207}" type="pres">
      <dgm:prSet presAssocID="{CEFDCA5B-5766-4B30-AFDF-74635442DCED}" presName="dstNode" presStyleLbl="node1" presStyleIdx="0" presStyleCnt="4"/>
      <dgm:spPr/>
    </dgm:pt>
    <dgm:pt modelId="{972C1CE1-55BF-4A71-9186-61AB775F4188}" type="pres">
      <dgm:prSet presAssocID="{295D07C3-48A6-44D5-B093-689A72E78D1A}" presName="text_1" presStyleLbl="node1" presStyleIdx="0" presStyleCnt="4">
        <dgm:presLayoutVars>
          <dgm:bulletEnabled val="1"/>
        </dgm:presLayoutVars>
      </dgm:prSet>
      <dgm:spPr/>
    </dgm:pt>
    <dgm:pt modelId="{53455977-8415-4552-A9F2-36C5064CCEAB}" type="pres">
      <dgm:prSet presAssocID="{295D07C3-48A6-44D5-B093-689A72E78D1A}" presName="accent_1" presStyleCnt="0"/>
      <dgm:spPr/>
    </dgm:pt>
    <dgm:pt modelId="{0950C029-AE77-4158-BC33-41E817685706}" type="pres">
      <dgm:prSet presAssocID="{295D07C3-48A6-44D5-B093-689A72E78D1A}" presName="accentRepeatNode" presStyleLbl="solidFgAcc1" presStyleIdx="0" presStyleCnt="4"/>
      <dgm:spPr/>
    </dgm:pt>
    <dgm:pt modelId="{F11E7B81-5540-455F-A102-9BF14181B562}" type="pres">
      <dgm:prSet presAssocID="{5188B459-BFF9-4E7A-A9CA-F8C4216DD1CD}" presName="text_2" presStyleLbl="node1" presStyleIdx="1" presStyleCnt="4">
        <dgm:presLayoutVars>
          <dgm:bulletEnabled val="1"/>
        </dgm:presLayoutVars>
      </dgm:prSet>
      <dgm:spPr/>
    </dgm:pt>
    <dgm:pt modelId="{33FC5497-D0BD-4F40-878A-9A72B9426E6E}" type="pres">
      <dgm:prSet presAssocID="{5188B459-BFF9-4E7A-A9CA-F8C4216DD1CD}" presName="accent_2" presStyleCnt="0"/>
      <dgm:spPr/>
    </dgm:pt>
    <dgm:pt modelId="{E624D984-C7A2-4095-BFEA-4E807328E425}" type="pres">
      <dgm:prSet presAssocID="{5188B459-BFF9-4E7A-A9CA-F8C4216DD1CD}" presName="accentRepeatNode" presStyleLbl="solidFgAcc1" presStyleIdx="1" presStyleCnt="4"/>
      <dgm:spPr/>
    </dgm:pt>
    <dgm:pt modelId="{F9F0452B-0C9C-4482-BC76-FDC0E85EC94F}" type="pres">
      <dgm:prSet presAssocID="{22D935D5-37F2-429C-A215-CB50D3001DDE}" presName="text_3" presStyleLbl="node1" presStyleIdx="2" presStyleCnt="4">
        <dgm:presLayoutVars>
          <dgm:bulletEnabled val="1"/>
        </dgm:presLayoutVars>
      </dgm:prSet>
      <dgm:spPr/>
    </dgm:pt>
    <dgm:pt modelId="{911268AF-5212-4A40-9C61-AD0BE312904D}" type="pres">
      <dgm:prSet presAssocID="{22D935D5-37F2-429C-A215-CB50D3001DDE}" presName="accent_3" presStyleCnt="0"/>
      <dgm:spPr/>
    </dgm:pt>
    <dgm:pt modelId="{789AE8D7-8EEB-45EA-99ED-F95E376A0A3A}" type="pres">
      <dgm:prSet presAssocID="{22D935D5-37F2-429C-A215-CB50D3001DDE}" presName="accentRepeatNode" presStyleLbl="solidFgAcc1" presStyleIdx="2" presStyleCnt="4"/>
      <dgm:spPr/>
    </dgm:pt>
    <dgm:pt modelId="{9D7A4919-0FDA-473A-933C-0E4CF3108B49}" type="pres">
      <dgm:prSet presAssocID="{939004D6-7BD4-4A0F-957F-48536E7C927D}" presName="text_4" presStyleLbl="node1" presStyleIdx="3" presStyleCnt="4">
        <dgm:presLayoutVars>
          <dgm:bulletEnabled val="1"/>
        </dgm:presLayoutVars>
      </dgm:prSet>
      <dgm:spPr/>
    </dgm:pt>
    <dgm:pt modelId="{84823F06-7221-40E9-81C2-C390C0CD5A33}" type="pres">
      <dgm:prSet presAssocID="{939004D6-7BD4-4A0F-957F-48536E7C927D}" presName="accent_4" presStyleCnt="0"/>
      <dgm:spPr/>
    </dgm:pt>
    <dgm:pt modelId="{CF037C13-1305-4E44-B5C9-1A574BEC03F0}" type="pres">
      <dgm:prSet presAssocID="{939004D6-7BD4-4A0F-957F-48536E7C927D}" presName="accentRepeatNode" presStyleLbl="solidFgAcc1" presStyleIdx="3" presStyleCnt="4"/>
      <dgm:spPr/>
    </dgm:pt>
  </dgm:ptLst>
  <dgm:cxnLst>
    <dgm:cxn modelId="{AA5A5710-A1B0-4037-B592-73E059B689C3}" type="presOf" srcId="{939004D6-7BD4-4A0F-957F-48536E7C927D}" destId="{9D7A4919-0FDA-473A-933C-0E4CF3108B49}" srcOrd="0" destOrd="0" presId="urn:microsoft.com/office/officeart/2008/layout/VerticalCurvedList"/>
    <dgm:cxn modelId="{AF81604C-A11C-42F2-A586-40C1FEB4CFC5}" type="presOf" srcId="{CEFDCA5B-5766-4B30-AFDF-74635442DCED}" destId="{D2DA3047-2CB4-4E97-86D2-F06F0535988C}" srcOrd="0" destOrd="0" presId="urn:microsoft.com/office/officeart/2008/layout/VerticalCurvedList"/>
    <dgm:cxn modelId="{DBBB535B-3696-48F0-8634-FC109FC9253A}" srcId="{CEFDCA5B-5766-4B30-AFDF-74635442DCED}" destId="{939004D6-7BD4-4A0F-957F-48536E7C927D}" srcOrd="3" destOrd="0" parTransId="{DA3C5A2F-D724-4931-84C6-8F9F448694A9}" sibTransId="{B38262A9-968E-4EF3-A8DC-9EB719F6BBEC}"/>
    <dgm:cxn modelId="{56D7725F-8B09-41B1-AA51-AA44D960706C}" type="presOf" srcId="{5188B459-BFF9-4E7A-A9CA-F8C4216DD1CD}" destId="{F11E7B81-5540-455F-A102-9BF14181B562}" srcOrd="0" destOrd="0" presId="urn:microsoft.com/office/officeart/2008/layout/VerticalCurvedList"/>
    <dgm:cxn modelId="{2F8E446A-B03A-4863-83BB-9A4DD1253576}" srcId="{CEFDCA5B-5766-4B30-AFDF-74635442DCED}" destId="{5188B459-BFF9-4E7A-A9CA-F8C4216DD1CD}" srcOrd="1" destOrd="0" parTransId="{4A8F3880-AA04-4B5E-A722-11D504E614A2}" sibTransId="{DB75229E-F8F7-439B-83CC-B2C8C9686C6E}"/>
    <dgm:cxn modelId="{2502B177-3A84-4D38-909F-E184D05F6478}" srcId="{CEFDCA5B-5766-4B30-AFDF-74635442DCED}" destId="{295D07C3-48A6-44D5-B093-689A72E78D1A}" srcOrd="0" destOrd="0" parTransId="{B568F7A1-E8B7-4E38-A87A-F29ADBA23305}" sibTransId="{E523A6B5-7D37-4971-82A2-78371B7C2B91}"/>
    <dgm:cxn modelId="{56967579-CB8B-4E93-95D1-0D4D1C1B57A0}" srcId="{CEFDCA5B-5766-4B30-AFDF-74635442DCED}" destId="{22D935D5-37F2-429C-A215-CB50D3001DDE}" srcOrd="2" destOrd="0" parTransId="{7AAA351E-4868-4F90-A98C-DAE76E8BB854}" sibTransId="{3C84A8B6-4A66-41AA-8D80-D42B9D03F482}"/>
    <dgm:cxn modelId="{391E49AD-C36F-469C-B539-BFB93F85BF78}" type="presOf" srcId="{295D07C3-48A6-44D5-B093-689A72E78D1A}" destId="{972C1CE1-55BF-4A71-9186-61AB775F4188}" srcOrd="0" destOrd="0" presId="urn:microsoft.com/office/officeart/2008/layout/VerticalCurvedList"/>
    <dgm:cxn modelId="{32A455C6-94E3-4348-ABA1-15AB3033C635}" type="presOf" srcId="{22D935D5-37F2-429C-A215-CB50D3001DDE}" destId="{F9F0452B-0C9C-4482-BC76-FDC0E85EC94F}" srcOrd="0" destOrd="0" presId="urn:microsoft.com/office/officeart/2008/layout/VerticalCurvedList"/>
    <dgm:cxn modelId="{0F555FE8-363C-44B2-B7E2-43890895CB83}" type="presOf" srcId="{E523A6B5-7D37-4971-82A2-78371B7C2B91}" destId="{6A9081F8-CD1C-44BD-82C2-8245AD86A292}" srcOrd="0" destOrd="0" presId="urn:microsoft.com/office/officeart/2008/layout/VerticalCurvedList"/>
    <dgm:cxn modelId="{F12691FD-44CD-4AA8-9CD1-2C2BB1A71C86}" type="presParOf" srcId="{D2DA3047-2CB4-4E97-86D2-F06F0535988C}" destId="{AEE457F4-43B0-4692-9707-8A73ACA0288B}" srcOrd="0" destOrd="0" presId="urn:microsoft.com/office/officeart/2008/layout/VerticalCurvedList"/>
    <dgm:cxn modelId="{82C119BB-F352-46F8-B9FD-1CFA86BC48A7}" type="presParOf" srcId="{AEE457F4-43B0-4692-9707-8A73ACA0288B}" destId="{A99F9523-6CAA-4164-8F75-85DFC9CEF461}" srcOrd="0" destOrd="0" presId="urn:microsoft.com/office/officeart/2008/layout/VerticalCurvedList"/>
    <dgm:cxn modelId="{B218B1C2-A89A-4096-8B1C-F3BE5BD519F6}" type="presParOf" srcId="{A99F9523-6CAA-4164-8F75-85DFC9CEF461}" destId="{77B775DB-EAAB-458A-9967-82CAFA14A172}" srcOrd="0" destOrd="0" presId="urn:microsoft.com/office/officeart/2008/layout/VerticalCurvedList"/>
    <dgm:cxn modelId="{6C4CA26C-5186-4BEA-8320-666F52A69A10}" type="presParOf" srcId="{A99F9523-6CAA-4164-8F75-85DFC9CEF461}" destId="{6A9081F8-CD1C-44BD-82C2-8245AD86A292}" srcOrd="1" destOrd="0" presId="urn:microsoft.com/office/officeart/2008/layout/VerticalCurvedList"/>
    <dgm:cxn modelId="{5EF1D7DA-A0A0-4FFB-ACF0-FF68D5B862FC}" type="presParOf" srcId="{A99F9523-6CAA-4164-8F75-85DFC9CEF461}" destId="{3538B21A-1FC4-4950-928E-A54E91E87A03}" srcOrd="2" destOrd="0" presId="urn:microsoft.com/office/officeart/2008/layout/VerticalCurvedList"/>
    <dgm:cxn modelId="{46D86737-BAEA-4D16-BD3D-03F83FF6D9A9}" type="presParOf" srcId="{A99F9523-6CAA-4164-8F75-85DFC9CEF461}" destId="{B84CBD19-4473-4FC6-843D-75D511CE2207}" srcOrd="3" destOrd="0" presId="urn:microsoft.com/office/officeart/2008/layout/VerticalCurvedList"/>
    <dgm:cxn modelId="{1AA4DFF8-F49B-42D2-8F97-9565A3743CD9}" type="presParOf" srcId="{AEE457F4-43B0-4692-9707-8A73ACA0288B}" destId="{972C1CE1-55BF-4A71-9186-61AB775F4188}" srcOrd="1" destOrd="0" presId="urn:microsoft.com/office/officeart/2008/layout/VerticalCurvedList"/>
    <dgm:cxn modelId="{08FF8608-66D3-49B5-9559-C9E08FA7A561}" type="presParOf" srcId="{AEE457F4-43B0-4692-9707-8A73ACA0288B}" destId="{53455977-8415-4552-A9F2-36C5064CCEAB}" srcOrd="2" destOrd="0" presId="urn:microsoft.com/office/officeart/2008/layout/VerticalCurvedList"/>
    <dgm:cxn modelId="{4FC3745B-8EE0-4419-AB85-3019784A27CF}" type="presParOf" srcId="{53455977-8415-4552-A9F2-36C5064CCEAB}" destId="{0950C029-AE77-4158-BC33-41E817685706}" srcOrd="0" destOrd="0" presId="urn:microsoft.com/office/officeart/2008/layout/VerticalCurvedList"/>
    <dgm:cxn modelId="{34B83347-FCE6-4A71-BFCE-D1FA447B439F}" type="presParOf" srcId="{AEE457F4-43B0-4692-9707-8A73ACA0288B}" destId="{F11E7B81-5540-455F-A102-9BF14181B562}" srcOrd="3" destOrd="0" presId="urn:microsoft.com/office/officeart/2008/layout/VerticalCurvedList"/>
    <dgm:cxn modelId="{268B78EF-93C1-45D1-8310-B6B7EC84B350}" type="presParOf" srcId="{AEE457F4-43B0-4692-9707-8A73ACA0288B}" destId="{33FC5497-D0BD-4F40-878A-9A72B9426E6E}" srcOrd="4" destOrd="0" presId="urn:microsoft.com/office/officeart/2008/layout/VerticalCurvedList"/>
    <dgm:cxn modelId="{58D03CD7-96A0-425D-82BC-0A8F66A05C92}" type="presParOf" srcId="{33FC5497-D0BD-4F40-878A-9A72B9426E6E}" destId="{E624D984-C7A2-4095-BFEA-4E807328E425}" srcOrd="0" destOrd="0" presId="urn:microsoft.com/office/officeart/2008/layout/VerticalCurvedList"/>
    <dgm:cxn modelId="{55976B90-E5FC-43D5-9289-FD3C26ADE375}" type="presParOf" srcId="{AEE457F4-43B0-4692-9707-8A73ACA0288B}" destId="{F9F0452B-0C9C-4482-BC76-FDC0E85EC94F}" srcOrd="5" destOrd="0" presId="urn:microsoft.com/office/officeart/2008/layout/VerticalCurvedList"/>
    <dgm:cxn modelId="{7C0BC1EE-F650-4365-A1B7-2C8B24C3E183}" type="presParOf" srcId="{AEE457F4-43B0-4692-9707-8A73ACA0288B}" destId="{911268AF-5212-4A40-9C61-AD0BE312904D}" srcOrd="6" destOrd="0" presId="urn:microsoft.com/office/officeart/2008/layout/VerticalCurvedList"/>
    <dgm:cxn modelId="{C7FF7072-41C6-4D8E-9192-A25F31567BA9}" type="presParOf" srcId="{911268AF-5212-4A40-9C61-AD0BE312904D}" destId="{789AE8D7-8EEB-45EA-99ED-F95E376A0A3A}" srcOrd="0" destOrd="0" presId="urn:microsoft.com/office/officeart/2008/layout/VerticalCurvedList"/>
    <dgm:cxn modelId="{39283896-1B9D-4DC7-8962-BC56A3EE9A2A}" type="presParOf" srcId="{AEE457F4-43B0-4692-9707-8A73ACA0288B}" destId="{9D7A4919-0FDA-473A-933C-0E4CF3108B49}" srcOrd="7" destOrd="0" presId="urn:microsoft.com/office/officeart/2008/layout/VerticalCurvedList"/>
    <dgm:cxn modelId="{0F03AB85-B59D-4D83-BE3E-56B9EE1C78E0}" type="presParOf" srcId="{AEE457F4-43B0-4692-9707-8A73ACA0288B}" destId="{84823F06-7221-40E9-81C2-C390C0CD5A33}" srcOrd="8" destOrd="0" presId="urn:microsoft.com/office/officeart/2008/layout/VerticalCurvedList"/>
    <dgm:cxn modelId="{033D61BB-1E1D-410C-9026-3DAFAA212378}" type="presParOf" srcId="{84823F06-7221-40E9-81C2-C390C0CD5A33}" destId="{CF037C13-1305-4E44-B5C9-1A574BEC03F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FDCA5B-5766-4B30-AFDF-74635442DCED}"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just"/>
          <a:r>
            <a:rPr lang="en-US" sz="2000" dirty="0">
              <a:latin typeface="Times New Roman" panose="02020603050405020304" pitchFamily="18" charset="0"/>
              <a:cs typeface="Times New Roman" panose="02020603050405020304" pitchFamily="18" charset="0"/>
            </a:rPr>
            <a:t>Service environments influence consumption </a:t>
          </a:r>
          <a:r>
            <a:rPr lang="en-US" sz="2000" dirty="0" err="1">
              <a:latin typeface="Times New Roman" panose="02020603050405020304" pitchFamily="18" charset="0"/>
              <a:cs typeface="Times New Roman" panose="02020603050405020304" pitchFamily="18" charset="0"/>
            </a:rPr>
            <a:t>behaviour</a:t>
          </a:r>
          <a:r>
            <a:rPr lang="en-US" sz="2000" dirty="0">
              <a:latin typeface="Times New Roman" panose="02020603050405020304" pitchFamily="18" charset="0"/>
              <a:cs typeface="Times New Roman" panose="02020603050405020304" pitchFamily="18" charset="0"/>
            </a:rPr>
            <a:t>.</a:t>
          </a:r>
          <a:endParaRPr lang="en-US" sz="2000" dirty="0"/>
        </a:p>
      </dgm:t>
    </dgm:pt>
    <dgm:pt modelId="{B568F7A1-E8B7-4E38-A87A-F29ADBA23305}" type="parTrans" cxnId="{2502B177-3A84-4D38-909F-E184D05F6478}">
      <dgm:prSet/>
      <dgm:spPr/>
      <dgm:t>
        <a:bodyPr/>
        <a:lstStyle/>
        <a:p>
          <a:pPr algn="just"/>
          <a:endParaRPr lang="en-US" sz="2000"/>
        </a:p>
      </dgm:t>
    </dgm:pt>
    <dgm:pt modelId="{E523A6B5-7D37-4971-82A2-78371B7C2B91}" type="sibTrans" cxnId="{2502B177-3A84-4D38-909F-E184D05F6478}">
      <dgm:prSet custT="1"/>
      <dgm:spPr/>
      <dgm:t>
        <a:bodyPr/>
        <a:lstStyle/>
        <a:p>
          <a:pPr algn="just"/>
          <a:endParaRPr lang="en-US" sz="2000"/>
        </a:p>
      </dgm:t>
    </dgm:pt>
    <dgm:pt modelId="{94148F97-21BD-42CA-BABC-8F9DDAF224D2}">
      <dgm:prSet custT="1"/>
      <dgm:spPr/>
      <dgm:t>
        <a:bodyPr/>
        <a:lstStyle/>
        <a:p>
          <a:pPr algn="just"/>
          <a:r>
            <a:rPr lang="en-US" sz="2000" dirty="0">
              <a:latin typeface="Times New Roman" panose="02020603050405020304" pitchFamily="18" charset="0"/>
              <a:cs typeface="Times New Roman" panose="02020603050405020304" pitchFamily="18" charset="0"/>
            </a:rPr>
            <a:t>Buffets encourage more-is-better thinking (Barker et al., 2021).</a:t>
          </a:r>
        </a:p>
      </dgm:t>
    </dgm:pt>
    <dgm:pt modelId="{6820B2FB-CE69-4F09-A9CF-ACADF705439C}" type="parTrans" cxnId="{F8B5AFA3-A689-4570-A7CC-60C7767D26BC}">
      <dgm:prSet/>
      <dgm:spPr/>
      <dgm:t>
        <a:bodyPr/>
        <a:lstStyle/>
        <a:p>
          <a:endParaRPr lang="en-US"/>
        </a:p>
      </dgm:t>
    </dgm:pt>
    <dgm:pt modelId="{23125DB3-8043-46E7-845F-C7C8BE31E5F2}" type="sibTrans" cxnId="{F8B5AFA3-A689-4570-A7CC-60C7767D26BC}">
      <dgm:prSet/>
      <dgm:spPr/>
      <dgm:t>
        <a:bodyPr/>
        <a:lstStyle/>
        <a:p>
          <a:endParaRPr lang="en-US"/>
        </a:p>
      </dgm:t>
    </dgm:pt>
    <dgm:pt modelId="{C4A860A4-96DF-4094-92BD-37DC3A44A947}">
      <dgm:prSet custT="1"/>
      <dgm:spPr/>
      <dgm:t>
        <a:bodyPr/>
        <a:lstStyle/>
        <a:p>
          <a:pPr algn="just"/>
          <a:r>
            <a:rPr lang="en-US" sz="2000" dirty="0">
              <a:latin typeface="Times New Roman" panose="02020603050405020304" pitchFamily="18" charset="0"/>
              <a:cs typeface="Times New Roman" panose="02020603050405020304" pitchFamily="18" charset="0"/>
            </a:rPr>
            <a:t>Large portions increase plate waste.</a:t>
          </a:r>
        </a:p>
      </dgm:t>
    </dgm:pt>
    <dgm:pt modelId="{86A88DF3-6188-4094-8C01-F1B914CDF871}" type="parTrans" cxnId="{85D8E951-47C8-48C5-8890-48F1EF30595A}">
      <dgm:prSet/>
      <dgm:spPr/>
      <dgm:t>
        <a:bodyPr/>
        <a:lstStyle/>
        <a:p>
          <a:endParaRPr lang="en-US"/>
        </a:p>
      </dgm:t>
    </dgm:pt>
    <dgm:pt modelId="{D42612A2-90CF-4F8F-9697-760DAD7671C0}" type="sibTrans" cxnId="{85D8E951-47C8-48C5-8890-48F1EF30595A}">
      <dgm:prSet/>
      <dgm:spPr/>
      <dgm:t>
        <a:bodyPr/>
        <a:lstStyle/>
        <a:p>
          <a:endParaRPr lang="en-US"/>
        </a:p>
      </dgm:t>
    </dgm:pt>
    <dgm:pt modelId="{B092222A-54A3-4DD1-BFA8-D6D4A7DB6355}">
      <dgm:prSet custT="1"/>
      <dgm:spPr/>
      <dgm:t>
        <a:bodyPr/>
        <a:lstStyle/>
        <a:p>
          <a:pPr algn="just"/>
          <a:r>
            <a:rPr lang="en-US" sz="2000" dirty="0">
              <a:latin typeface="Times New Roman" panose="02020603050405020304" pitchFamily="18" charset="0"/>
              <a:cs typeface="Times New Roman" panose="02020603050405020304" pitchFamily="18" charset="0"/>
            </a:rPr>
            <a:t>Plate waste was reduced by approximately 19% through persuasive messaging (Cozzio et al., </a:t>
          </a:r>
          <a:r>
            <a:rPr lang="en-US" sz="2000">
              <a:latin typeface="Times New Roman" panose="02020603050405020304" pitchFamily="18" charset="0"/>
              <a:cs typeface="Times New Roman" panose="02020603050405020304" pitchFamily="18" charset="0"/>
            </a:rPr>
            <a:t>2021).</a:t>
          </a:r>
          <a:endParaRPr lang="en-US" sz="2000" dirty="0">
            <a:latin typeface="Times New Roman" panose="02020603050405020304" pitchFamily="18" charset="0"/>
            <a:cs typeface="Times New Roman" panose="02020603050405020304" pitchFamily="18" charset="0"/>
          </a:endParaRPr>
        </a:p>
      </dgm:t>
    </dgm:pt>
    <dgm:pt modelId="{AA6C9E7F-A659-4D18-AA27-F3AD03082995}" type="parTrans" cxnId="{EE8CCC11-CE5B-4BF8-93B3-08276667AC07}">
      <dgm:prSet/>
      <dgm:spPr/>
      <dgm:t>
        <a:bodyPr/>
        <a:lstStyle/>
        <a:p>
          <a:endParaRPr lang="en-US"/>
        </a:p>
      </dgm:t>
    </dgm:pt>
    <dgm:pt modelId="{916DD13F-2F48-485A-A5F4-2A3F375EE04F}" type="sibTrans" cxnId="{EE8CCC11-CE5B-4BF8-93B3-08276667AC07}">
      <dgm:prSet/>
      <dgm:spPr/>
      <dgm:t>
        <a:bodyPr/>
        <a:lstStyle/>
        <a:p>
          <a:endParaRPr lang="en-US"/>
        </a:p>
      </dgm:t>
    </dgm:pt>
    <dgm:pt modelId="{F1616E72-F549-46F8-8081-BA2EB58D23F3}" type="pres">
      <dgm:prSet presAssocID="{CEFDCA5B-5766-4B30-AFDF-74635442DCED}" presName="outerComposite" presStyleCnt="0">
        <dgm:presLayoutVars>
          <dgm:chMax val="5"/>
          <dgm:dir/>
          <dgm:resizeHandles val="exact"/>
        </dgm:presLayoutVars>
      </dgm:prSet>
      <dgm:spPr/>
    </dgm:pt>
    <dgm:pt modelId="{85714288-F368-4587-8B29-EC6A49BBB9DE}" type="pres">
      <dgm:prSet presAssocID="{CEFDCA5B-5766-4B30-AFDF-74635442DCED}" presName="dummyMaxCanvas" presStyleCnt="0">
        <dgm:presLayoutVars/>
      </dgm:prSet>
      <dgm:spPr/>
    </dgm:pt>
    <dgm:pt modelId="{2D466A8F-0371-4AE9-BF90-7F1E0D60B292}" type="pres">
      <dgm:prSet presAssocID="{CEFDCA5B-5766-4B30-AFDF-74635442DCED}" presName="FourNodes_1" presStyleLbl="node1" presStyleIdx="0" presStyleCnt="4">
        <dgm:presLayoutVars>
          <dgm:bulletEnabled val="1"/>
        </dgm:presLayoutVars>
      </dgm:prSet>
      <dgm:spPr/>
    </dgm:pt>
    <dgm:pt modelId="{E6D3D613-27AE-44AB-A476-16E39DAACAF0}" type="pres">
      <dgm:prSet presAssocID="{CEFDCA5B-5766-4B30-AFDF-74635442DCED}" presName="FourNodes_2" presStyleLbl="node1" presStyleIdx="1" presStyleCnt="4">
        <dgm:presLayoutVars>
          <dgm:bulletEnabled val="1"/>
        </dgm:presLayoutVars>
      </dgm:prSet>
      <dgm:spPr/>
    </dgm:pt>
    <dgm:pt modelId="{881C47A6-6005-4F58-9635-5735560FC07F}" type="pres">
      <dgm:prSet presAssocID="{CEFDCA5B-5766-4B30-AFDF-74635442DCED}" presName="FourNodes_3" presStyleLbl="node1" presStyleIdx="2" presStyleCnt="4">
        <dgm:presLayoutVars>
          <dgm:bulletEnabled val="1"/>
        </dgm:presLayoutVars>
      </dgm:prSet>
      <dgm:spPr/>
    </dgm:pt>
    <dgm:pt modelId="{1530081E-661F-40B1-829A-5E8FB032A166}" type="pres">
      <dgm:prSet presAssocID="{CEFDCA5B-5766-4B30-AFDF-74635442DCED}" presName="FourNodes_4" presStyleLbl="node1" presStyleIdx="3" presStyleCnt="4">
        <dgm:presLayoutVars>
          <dgm:bulletEnabled val="1"/>
        </dgm:presLayoutVars>
      </dgm:prSet>
      <dgm:spPr/>
    </dgm:pt>
    <dgm:pt modelId="{8FA7B827-11B2-4E4C-A0BE-EBE6253AB70E}" type="pres">
      <dgm:prSet presAssocID="{CEFDCA5B-5766-4B30-AFDF-74635442DCED}" presName="FourConn_1-2" presStyleLbl="fgAccFollowNode1" presStyleIdx="0" presStyleCnt="3">
        <dgm:presLayoutVars>
          <dgm:bulletEnabled val="1"/>
        </dgm:presLayoutVars>
      </dgm:prSet>
      <dgm:spPr/>
    </dgm:pt>
    <dgm:pt modelId="{3E2A4A0C-DAA3-4298-BF3B-583DEF1937D8}" type="pres">
      <dgm:prSet presAssocID="{CEFDCA5B-5766-4B30-AFDF-74635442DCED}" presName="FourConn_2-3" presStyleLbl="fgAccFollowNode1" presStyleIdx="1" presStyleCnt="3">
        <dgm:presLayoutVars>
          <dgm:bulletEnabled val="1"/>
        </dgm:presLayoutVars>
      </dgm:prSet>
      <dgm:spPr/>
    </dgm:pt>
    <dgm:pt modelId="{DCA52B87-CB25-4D17-BBCF-F754C8D19E09}" type="pres">
      <dgm:prSet presAssocID="{CEFDCA5B-5766-4B30-AFDF-74635442DCED}" presName="FourConn_3-4" presStyleLbl="fgAccFollowNode1" presStyleIdx="2" presStyleCnt="3">
        <dgm:presLayoutVars>
          <dgm:bulletEnabled val="1"/>
        </dgm:presLayoutVars>
      </dgm:prSet>
      <dgm:spPr/>
    </dgm:pt>
    <dgm:pt modelId="{A81B5F0C-B618-4A1D-981B-F7DA6ECBF67F}" type="pres">
      <dgm:prSet presAssocID="{CEFDCA5B-5766-4B30-AFDF-74635442DCED}" presName="FourNodes_1_text" presStyleLbl="node1" presStyleIdx="3" presStyleCnt="4">
        <dgm:presLayoutVars>
          <dgm:bulletEnabled val="1"/>
        </dgm:presLayoutVars>
      </dgm:prSet>
      <dgm:spPr/>
    </dgm:pt>
    <dgm:pt modelId="{D390E76E-3D7B-46A1-8F41-C2ED7E537FA5}" type="pres">
      <dgm:prSet presAssocID="{CEFDCA5B-5766-4B30-AFDF-74635442DCED}" presName="FourNodes_2_text" presStyleLbl="node1" presStyleIdx="3" presStyleCnt="4">
        <dgm:presLayoutVars>
          <dgm:bulletEnabled val="1"/>
        </dgm:presLayoutVars>
      </dgm:prSet>
      <dgm:spPr/>
    </dgm:pt>
    <dgm:pt modelId="{BB5269D2-F3F1-44F8-AA11-78F19262FAA3}" type="pres">
      <dgm:prSet presAssocID="{CEFDCA5B-5766-4B30-AFDF-74635442DCED}" presName="FourNodes_3_text" presStyleLbl="node1" presStyleIdx="3" presStyleCnt="4">
        <dgm:presLayoutVars>
          <dgm:bulletEnabled val="1"/>
        </dgm:presLayoutVars>
      </dgm:prSet>
      <dgm:spPr/>
    </dgm:pt>
    <dgm:pt modelId="{506B2EAA-CD9E-4308-8BCB-9F4D37DDA039}" type="pres">
      <dgm:prSet presAssocID="{CEFDCA5B-5766-4B30-AFDF-74635442DCED}" presName="FourNodes_4_text" presStyleLbl="node1" presStyleIdx="3" presStyleCnt="4">
        <dgm:presLayoutVars>
          <dgm:bulletEnabled val="1"/>
        </dgm:presLayoutVars>
      </dgm:prSet>
      <dgm:spPr/>
    </dgm:pt>
  </dgm:ptLst>
  <dgm:cxnLst>
    <dgm:cxn modelId="{5235D304-7F02-4AE7-A12F-9CE6AF21E506}" type="presOf" srcId="{B092222A-54A3-4DD1-BFA8-D6D4A7DB6355}" destId="{506B2EAA-CD9E-4308-8BCB-9F4D37DDA039}" srcOrd="1" destOrd="0" presId="urn:microsoft.com/office/officeart/2005/8/layout/vProcess5"/>
    <dgm:cxn modelId="{E3DDBC06-4ACD-495D-BC7F-C758802AD9A8}" type="presOf" srcId="{94148F97-21BD-42CA-BABC-8F9DDAF224D2}" destId="{E6D3D613-27AE-44AB-A476-16E39DAACAF0}" srcOrd="0" destOrd="0" presId="urn:microsoft.com/office/officeart/2005/8/layout/vProcess5"/>
    <dgm:cxn modelId="{EE8CCC11-CE5B-4BF8-93B3-08276667AC07}" srcId="{CEFDCA5B-5766-4B30-AFDF-74635442DCED}" destId="{B092222A-54A3-4DD1-BFA8-D6D4A7DB6355}" srcOrd="3" destOrd="0" parTransId="{AA6C9E7F-A659-4D18-AA27-F3AD03082995}" sibTransId="{916DD13F-2F48-485A-A5F4-2A3F375EE04F}"/>
    <dgm:cxn modelId="{71C9CC11-5F76-432A-B02E-557CFC3DD8B4}" type="presOf" srcId="{23125DB3-8043-46E7-845F-C7C8BE31E5F2}" destId="{3E2A4A0C-DAA3-4298-BF3B-583DEF1937D8}" srcOrd="0" destOrd="0" presId="urn:microsoft.com/office/officeart/2005/8/layout/vProcess5"/>
    <dgm:cxn modelId="{43CF9D12-C6A7-4CB1-8EA0-DF6A316F3A9E}" type="presOf" srcId="{295D07C3-48A6-44D5-B093-689A72E78D1A}" destId="{2D466A8F-0371-4AE9-BF90-7F1E0D60B292}" srcOrd="0" destOrd="0" presId="urn:microsoft.com/office/officeart/2005/8/layout/vProcess5"/>
    <dgm:cxn modelId="{A4A0D620-FF15-4B3D-862C-D9A40F08D7D4}" type="presOf" srcId="{295D07C3-48A6-44D5-B093-689A72E78D1A}" destId="{A81B5F0C-B618-4A1D-981B-F7DA6ECBF67F}" srcOrd="1" destOrd="0" presId="urn:microsoft.com/office/officeart/2005/8/layout/vProcess5"/>
    <dgm:cxn modelId="{85D8E951-47C8-48C5-8890-48F1EF30595A}" srcId="{CEFDCA5B-5766-4B30-AFDF-74635442DCED}" destId="{C4A860A4-96DF-4094-92BD-37DC3A44A947}" srcOrd="2" destOrd="0" parTransId="{86A88DF3-6188-4094-8C01-F1B914CDF871}" sibTransId="{D42612A2-90CF-4F8F-9697-760DAD7671C0}"/>
    <dgm:cxn modelId="{4AA98F6F-B4C4-4B55-BF97-7BBDDE2E2A1B}" type="presOf" srcId="{B092222A-54A3-4DD1-BFA8-D6D4A7DB6355}" destId="{1530081E-661F-40B1-829A-5E8FB032A166}" srcOrd="0" destOrd="0" presId="urn:microsoft.com/office/officeart/2005/8/layout/vProcess5"/>
    <dgm:cxn modelId="{44BED570-04D3-4BD4-9804-6AD97272FAF7}" type="presOf" srcId="{CEFDCA5B-5766-4B30-AFDF-74635442DCED}" destId="{F1616E72-F549-46F8-8081-BA2EB58D23F3}" srcOrd="0" destOrd="0" presId="urn:microsoft.com/office/officeart/2005/8/layout/vProcess5"/>
    <dgm:cxn modelId="{2502B177-3A84-4D38-909F-E184D05F6478}" srcId="{CEFDCA5B-5766-4B30-AFDF-74635442DCED}" destId="{295D07C3-48A6-44D5-B093-689A72E78D1A}" srcOrd="0" destOrd="0" parTransId="{B568F7A1-E8B7-4E38-A87A-F29ADBA23305}" sibTransId="{E523A6B5-7D37-4971-82A2-78371B7C2B91}"/>
    <dgm:cxn modelId="{E4927890-DF6C-4C53-B295-7E3C4A439371}" type="presOf" srcId="{94148F97-21BD-42CA-BABC-8F9DDAF224D2}" destId="{D390E76E-3D7B-46A1-8F41-C2ED7E537FA5}" srcOrd="1" destOrd="0" presId="urn:microsoft.com/office/officeart/2005/8/layout/vProcess5"/>
    <dgm:cxn modelId="{E9A5399D-28BB-4836-8B72-97915D0F71BB}" type="presOf" srcId="{E523A6B5-7D37-4971-82A2-78371B7C2B91}" destId="{8FA7B827-11B2-4E4C-A0BE-EBE6253AB70E}" srcOrd="0" destOrd="0" presId="urn:microsoft.com/office/officeart/2005/8/layout/vProcess5"/>
    <dgm:cxn modelId="{F8B5AFA3-A689-4570-A7CC-60C7767D26BC}" srcId="{CEFDCA5B-5766-4B30-AFDF-74635442DCED}" destId="{94148F97-21BD-42CA-BABC-8F9DDAF224D2}" srcOrd="1" destOrd="0" parTransId="{6820B2FB-CE69-4F09-A9CF-ACADF705439C}" sibTransId="{23125DB3-8043-46E7-845F-C7C8BE31E5F2}"/>
    <dgm:cxn modelId="{64E763A8-4F84-49BA-A549-ABAF09E9CE3C}" type="presOf" srcId="{D42612A2-90CF-4F8F-9697-760DAD7671C0}" destId="{DCA52B87-CB25-4D17-BBCF-F754C8D19E09}" srcOrd="0" destOrd="0" presId="urn:microsoft.com/office/officeart/2005/8/layout/vProcess5"/>
    <dgm:cxn modelId="{5D2547DE-E99D-4D23-B7A5-7AAB45341633}" type="presOf" srcId="{C4A860A4-96DF-4094-92BD-37DC3A44A947}" destId="{881C47A6-6005-4F58-9635-5735560FC07F}" srcOrd="0" destOrd="0" presId="urn:microsoft.com/office/officeart/2005/8/layout/vProcess5"/>
    <dgm:cxn modelId="{0FF10EF9-14BE-4372-85C8-62740549B3DC}" type="presOf" srcId="{C4A860A4-96DF-4094-92BD-37DC3A44A947}" destId="{BB5269D2-F3F1-44F8-AA11-78F19262FAA3}" srcOrd="1" destOrd="0" presId="urn:microsoft.com/office/officeart/2005/8/layout/vProcess5"/>
    <dgm:cxn modelId="{AFC616C1-3FC4-4C9C-B00C-825B5C74E00A}" type="presParOf" srcId="{F1616E72-F549-46F8-8081-BA2EB58D23F3}" destId="{85714288-F368-4587-8B29-EC6A49BBB9DE}" srcOrd="0" destOrd="0" presId="urn:microsoft.com/office/officeart/2005/8/layout/vProcess5"/>
    <dgm:cxn modelId="{199C40DC-DB1A-4D1B-8192-AD368BA5FFED}" type="presParOf" srcId="{F1616E72-F549-46F8-8081-BA2EB58D23F3}" destId="{2D466A8F-0371-4AE9-BF90-7F1E0D60B292}" srcOrd="1" destOrd="0" presId="urn:microsoft.com/office/officeart/2005/8/layout/vProcess5"/>
    <dgm:cxn modelId="{195B3BDD-B624-4BF5-B0B6-E467CE48AAC6}" type="presParOf" srcId="{F1616E72-F549-46F8-8081-BA2EB58D23F3}" destId="{E6D3D613-27AE-44AB-A476-16E39DAACAF0}" srcOrd="2" destOrd="0" presId="urn:microsoft.com/office/officeart/2005/8/layout/vProcess5"/>
    <dgm:cxn modelId="{B231601F-FF8D-406B-A527-1BCFE5127A6A}" type="presParOf" srcId="{F1616E72-F549-46F8-8081-BA2EB58D23F3}" destId="{881C47A6-6005-4F58-9635-5735560FC07F}" srcOrd="3" destOrd="0" presId="urn:microsoft.com/office/officeart/2005/8/layout/vProcess5"/>
    <dgm:cxn modelId="{6BD49F40-864B-4991-9AA2-BD26603DAA4D}" type="presParOf" srcId="{F1616E72-F549-46F8-8081-BA2EB58D23F3}" destId="{1530081E-661F-40B1-829A-5E8FB032A166}" srcOrd="4" destOrd="0" presId="urn:microsoft.com/office/officeart/2005/8/layout/vProcess5"/>
    <dgm:cxn modelId="{AD4E3E61-9051-4BFD-8410-3375679AF4E1}" type="presParOf" srcId="{F1616E72-F549-46F8-8081-BA2EB58D23F3}" destId="{8FA7B827-11B2-4E4C-A0BE-EBE6253AB70E}" srcOrd="5" destOrd="0" presId="urn:microsoft.com/office/officeart/2005/8/layout/vProcess5"/>
    <dgm:cxn modelId="{AB639EB5-923F-4E44-9F8A-C4D255302BC4}" type="presParOf" srcId="{F1616E72-F549-46F8-8081-BA2EB58D23F3}" destId="{3E2A4A0C-DAA3-4298-BF3B-583DEF1937D8}" srcOrd="6" destOrd="0" presId="urn:microsoft.com/office/officeart/2005/8/layout/vProcess5"/>
    <dgm:cxn modelId="{CB4F765B-993D-428D-A2A2-29D81EE1E186}" type="presParOf" srcId="{F1616E72-F549-46F8-8081-BA2EB58D23F3}" destId="{DCA52B87-CB25-4D17-BBCF-F754C8D19E09}" srcOrd="7" destOrd="0" presId="urn:microsoft.com/office/officeart/2005/8/layout/vProcess5"/>
    <dgm:cxn modelId="{06C981B5-82B8-4027-A0DA-1380F21063B4}" type="presParOf" srcId="{F1616E72-F549-46F8-8081-BA2EB58D23F3}" destId="{A81B5F0C-B618-4A1D-981B-F7DA6ECBF67F}" srcOrd="8" destOrd="0" presId="urn:microsoft.com/office/officeart/2005/8/layout/vProcess5"/>
    <dgm:cxn modelId="{16BC3A2C-27F4-40BA-AA93-FB1B6DE11C33}" type="presParOf" srcId="{F1616E72-F549-46F8-8081-BA2EB58D23F3}" destId="{D390E76E-3D7B-46A1-8F41-C2ED7E537FA5}" srcOrd="9" destOrd="0" presId="urn:microsoft.com/office/officeart/2005/8/layout/vProcess5"/>
    <dgm:cxn modelId="{341AD03A-8A9E-4A55-BCAC-FD37FF35E979}" type="presParOf" srcId="{F1616E72-F549-46F8-8081-BA2EB58D23F3}" destId="{BB5269D2-F3F1-44F8-AA11-78F19262FAA3}" srcOrd="10" destOrd="0" presId="urn:microsoft.com/office/officeart/2005/8/layout/vProcess5"/>
    <dgm:cxn modelId="{EFB83615-5E72-4933-A537-B6B04A3D103F}" type="presParOf" srcId="{F1616E72-F549-46F8-8081-BA2EB58D23F3}" destId="{506B2EAA-CD9E-4308-8BCB-9F4D37DDA039}"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EFDCA5B-5766-4B30-AFDF-74635442DCED}"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just"/>
          <a:r>
            <a:rPr lang="en-US" sz="2000" dirty="0">
              <a:latin typeface="Times New Roman" panose="02020603050405020304" pitchFamily="18" charset="0"/>
              <a:cs typeface="Times New Roman" panose="02020603050405020304" pitchFamily="18" charset="0"/>
            </a:rPr>
            <a:t>Smaller plates reduce plate waste (</a:t>
          </a:r>
          <a:r>
            <a:rPr lang="en-US" sz="2000" dirty="0" err="1">
              <a:latin typeface="Times New Roman" panose="02020603050405020304" pitchFamily="18" charset="0"/>
              <a:cs typeface="Times New Roman" panose="02020603050405020304" pitchFamily="18" charset="0"/>
            </a:rPr>
            <a:t>Cozzio</a:t>
          </a:r>
          <a:r>
            <a:rPr lang="en-US" sz="2000" dirty="0">
              <a:latin typeface="Times New Roman" panose="02020603050405020304" pitchFamily="18" charset="0"/>
              <a:cs typeface="Times New Roman" panose="02020603050405020304" pitchFamily="18" charset="0"/>
            </a:rPr>
            <a:t> et al., 2021).</a:t>
          </a:r>
        </a:p>
      </dgm:t>
    </dgm:pt>
    <dgm:pt modelId="{B568F7A1-E8B7-4E38-A87A-F29ADBA23305}" type="parTrans" cxnId="{2502B177-3A84-4D38-909F-E184D05F6478}">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546F1D75-8F60-4EA5-B537-15D69202493A}">
      <dgm:prSet custT="1"/>
      <dgm:spPr/>
      <dgm:t>
        <a:bodyPr/>
        <a:lstStyle/>
        <a:p>
          <a:pPr algn="just"/>
          <a:r>
            <a:rPr lang="en-US" sz="2000">
              <a:latin typeface="Times New Roman" panose="02020603050405020304" pitchFamily="18" charset="0"/>
              <a:cs typeface="Times New Roman" panose="02020603050405020304" pitchFamily="18" charset="0"/>
            </a:rPr>
            <a:t>Restriction perceptions risk dissatisfaction.</a:t>
          </a:r>
        </a:p>
      </dgm:t>
    </dgm:pt>
    <dgm:pt modelId="{CB76DA2F-4A7A-4CFA-AF53-1DEEE1050A1D}" type="parTrans" cxnId="{61C9FD95-51BB-4CE8-8AA4-B7803F426D43}">
      <dgm:prSet/>
      <dgm:spPr/>
      <dgm:t>
        <a:bodyPr/>
        <a:lstStyle/>
        <a:p>
          <a:endParaRPr lang="en-US">
            <a:latin typeface="Times New Roman" panose="02020603050405020304" pitchFamily="18" charset="0"/>
            <a:cs typeface="Times New Roman" panose="02020603050405020304" pitchFamily="18" charset="0"/>
          </a:endParaRPr>
        </a:p>
      </dgm:t>
    </dgm:pt>
    <dgm:pt modelId="{BFEA3963-4AF4-4E3C-ADA6-EB70EA8194E1}" type="sibTrans" cxnId="{61C9FD95-51BB-4CE8-8AA4-B7803F426D43}">
      <dgm:prSet/>
      <dgm:spPr/>
      <dgm:t>
        <a:bodyPr/>
        <a:lstStyle/>
        <a:p>
          <a:endParaRPr lang="en-US">
            <a:latin typeface="Times New Roman" panose="02020603050405020304" pitchFamily="18" charset="0"/>
            <a:cs typeface="Times New Roman" panose="02020603050405020304" pitchFamily="18" charset="0"/>
          </a:endParaRPr>
        </a:p>
      </dgm:t>
    </dgm:pt>
    <dgm:pt modelId="{AEF928F4-7692-45F3-8388-A4CC221541B5}">
      <dgm:prSet custT="1"/>
      <dgm:spPr/>
      <dgm:t>
        <a:bodyPr/>
        <a:lstStyle/>
        <a:p>
          <a:pPr algn="just"/>
          <a:r>
            <a:rPr lang="en-US" sz="2000">
              <a:latin typeface="Times New Roman" panose="02020603050405020304" pitchFamily="18" charset="0"/>
              <a:cs typeface="Times New Roman" panose="02020603050405020304" pitchFamily="18" charset="0"/>
            </a:rPr>
            <a:t>Combined strategies outperform single actions (Appel et al., 2025).</a:t>
          </a:r>
        </a:p>
      </dgm:t>
    </dgm:pt>
    <dgm:pt modelId="{D89DFE31-4134-4EFF-A19D-CD85E1472082}" type="parTrans" cxnId="{F922146E-A213-4AE0-8CCD-05CC921CF0EA}">
      <dgm:prSet/>
      <dgm:spPr/>
      <dgm:t>
        <a:bodyPr/>
        <a:lstStyle/>
        <a:p>
          <a:endParaRPr lang="en-US">
            <a:latin typeface="Times New Roman" panose="02020603050405020304" pitchFamily="18" charset="0"/>
            <a:cs typeface="Times New Roman" panose="02020603050405020304" pitchFamily="18" charset="0"/>
          </a:endParaRPr>
        </a:p>
      </dgm:t>
    </dgm:pt>
    <dgm:pt modelId="{BFD55030-32E1-4253-A4D0-D25964BB14AB}" type="sibTrans" cxnId="{F922146E-A213-4AE0-8CCD-05CC921CF0EA}">
      <dgm:prSet/>
      <dgm:spPr/>
      <dgm:t>
        <a:bodyPr/>
        <a:lstStyle/>
        <a:p>
          <a:endParaRPr lang="en-US">
            <a:latin typeface="Times New Roman" panose="02020603050405020304" pitchFamily="18" charset="0"/>
            <a:cs typeface="Times New Roman" panose="02020603050405020304" pitchFamily="18" charset="0"/>
          </a:endParaRPr>
        </a:p>
      </dgm:t>
    </dgm:pt>
    <dgm:pt modelId="{74C35454-EF43-49AA-8443-FDD0A3A7C318}">
      <dgm:prSet custT="1"/>
      <dgm:spPr/>
      <dgm:t>
        <a:bodyPr/>
        <a:lstStyle/>
        <a:p>
          <a:pPr algn="just"/>
          <a:r>
            <a:rPr lang="en-US" sz="2000">
              <a:latin typeface="Times New Roman" panose="02020603050405020304" pitchFamily="18" charset="0"/>
              <a:cs typeface="Times New Roman" panose="02020603050405020304" pitchFamily="18" charset="0"/>
            </a:rPr>
            <a:t>Behavioural nudges achieved waste reductions ranging from 5% to 20% across studies (Barker et al., 2021).</a:t>
          </a:r>
        </a:p>
      </dgm:t>
    </dgm:pt>
    <dgm:pt modelId="{57C0578B-B674-4041-9C38-B46EF0ABF703}" type="parTrans" cxnId="{84556505-CADE-4183-B754-942DE6E0C0FD}">
      <dgm:prSet/>
      <dgm:spPr/>
      <dgm:t>
        <a:bodyPr/>
        <a:lstStyle/>
        <a:p>
          <a:endParaRPr lang="en-US">
            <a:latin typeface="Times New Roman" panose="02020603050405020304" pitchFamily="18" charset="0"/>
            <a:cs typeface="Times New Roman" panose="02020603050405020304" pitchFamily="18" charset="0"/>
          </a:endParaRPr>
        </a:p>
      </dgm:t>
    </dgm:pt>
    <dgm:pt modelId="{D00D48B5-B9C9-4F33-8AB7-8E5DE4A95F8F}" type="sibTrans" cxnId="{84556505-CADE-4183-B754-942DE6E0C0FD}">
      <dgm:prSet/>
      <dgm:spPr/>
      <dgm:t>
        <a:bodyPr/>
        <a:lstStyle/>
        <a:p>
          <a:endParaRPr lang="en-US">
            <a:latin typeface="Times New Roman" panose="02020603050405020304" pitchFamily="18" charset="0"/>
            <a:cs typeface="Times New Roman" panose="02020603050405020304" pitchFamily="18" charset="0"/>
          </a:endParaRPr>
        </a:p>
      </dgm:t>
    </dgm:pt>
    <dgm:pt modelId="{B278D6F2-E312-4D5F-8B6B-86756008A3D0}" type="pres">
      <dgm:prSet presAssocID="{CEFDCA5B-5766-4B30-AFDF-74635442DCED}" presName="linear" presStyleCnt="0">
        <dgm:presLayoutVars>
          <dgm:animLvl val="lvl"/>
          <dgm:resizeHandles val="exact"/>
        </dgm:presLayoutVars>
      </dgm:prSet>
      <dgm:spPr/>
    </dgm:pt>
    <dgm:pt modelId="{1EAC2692-08E7-4353-B9F5-CD7B510C6B1C}" type="pres">
      <dgm:prSet presAssocID="{295D07C3-48A6-44D5-B093-689A72E78D1A}" presName="parentText" presStyleLbl="node1" presStyleIdx="0" presStyleCnt="4">
        <dgm:presLayoutVars>
          <dgm:chMax val="0"/>
          <dgm:bulletEnabled val="1"/>
        </dgm:presLayoutVars>
      </dgm:prSet>
      <dgm:spPr/>
    </dgm:pt>
    <dgm:pt modelId="{481B4AC2-DB16-4E78-8261-50B77CC41524}" type="pres">
      <dgm:prSet presAssocID="{E523A6B5-7D37-4971-82A2-78371B7C2B91}" presName="spacer" presStyleCnt="0"/>
      <dgm:spPr/>
    </dgm:pt>
    <dgm:pt modelId="{68920FE3-B7DD-4F78-B171-840439C75280}" type="pres">
      <dgm:prSet presAssocID="{546F1D75-8F60-4EA5-B537-15D69202493A}" presName="parentText" presStyleLbl="node1" presStyleIdx="1" presStyleCnt="4">
        <dgm:presLayoutVars>
          <dgm:chMax val="0"/>
          <dgm:bulletEnabled val="1"/>
        </dgm:presLayoutVars>
      </dgm:prSet>
      <dgm:spPr/>
    </dgm:pt>
    <dgm:pt modelId="{6AA9B5B7-CA00-4D51-9421-3B79691E295D}" type="pres">
      <dgm:prSet presAssocID="{BFEA3963-4AF4-4E3C-ADA6-EB70EA8194E1}" presName="spacer" presStyleCnt="0"/>
      <dgm:spPr/>
    </dgm:pt>
    <dgm:pt modelId="{4310C13A-F1FE-48CB-BECD-AC7EBBEBE1B4}" type="pres">
      <dgm:prSet presAssocID="{AEF928F4-7692-45F3-8388-A4CC221541B5}" presName="parentText" presStyleLbl="node1" presStyleIdx="2" presStyleCnt="4">
        <dgm:presLayoutVars>
          <dgm:chMax val="0"/>
          <dgm:bulletEnabled val="1"/>
        </dgm:presLayoutVars>
      </dgm:prSet>
      <dgm:spPr/>
    </dgm:pt>
    <dgm:pt modelId="{395B2534-6B72-4EDA-BF54-AE5D9045C7F6}" type="pres">
      <dgm:prSet presAssocID="{BFD55030-32E1-4253-A4D0-D25964BB14AB}" presName="spacer" presStyleCnt="0"/>
      <dgm:spPr/>
    </dgm:pt>
    <dgm:pt modelId="{CB5B8182-0827-4D79-830B-290CA5B66EA7}" type="pres">
      <dgm:prSet presAssocID="{74C35454-EF43-49AA-8443-FDD0A3A7C318}" presName="parentText" presStyleLbl="node1" presStyleIdx="3" presStyleCnt="4">
        <dgm:presLayoutVars>
          <dgm:chMax val="0"/>
          <dgm:bulletEnabled val="1"/>
        </dgm:presLayoutVars>
      </dgm:prSet>
      <dgm:spPr/>
    </dgm:pt>
  </dgm:ptLst>
  <dgm:cxnLst>
    <dgm:cxn modelId="{84556505-CADE-4183-B754-942DE6E0C0FD}" srcId="{CEFDCA5B-5766-4B30-AFDF-74635442DCED}" destId="{74C35454-EF43-49AA-8443-FDD0A3A7C318}" srcOrd="3" destOrd="0" parTransId="{57C0578B-B674-4041-9C38-B46EF0ABF703}" sibTransId="{D00D48B5-B9C9-4F33-8AB7-8E5DE4A95F8F}"/>
    <dgm:cxn modelId="{D039420F-B4E0-4A34-AA7F-1A071E1EEBEF}" type="presOf" srcId="{74C35454-EF43-49AA-8443-FDD0A3A7C318}" destId="{CB5B8182-0827-4D79-830B-290CA5B66EA7}" srcOrd="0" destOrd="0" presId="urn:microsoft.com/office/officeart/2005/8/layout/vList2"/>
    <dgm:cxn modelId="{C3871D5B-384B-4E42-8A67-182BE251F029}" type="presOf" srcId="{295D07C3-48A6-44D5-B093-689A72E78D1A}" destId="{1EAC2692-08E7-4353-B9F5-CD7B510C6B1C}" srcOrd="0" destOrd="0" presId="urn:microsoft.com/office/officeart/2005/8/layout/vList2"/>
    <dgm:cxn modelId="{F922146E-A213-4AE0-8CCD-05CC921CF0EA}" srcId="{CEFDCA5B-5766-4B30-AFDF-74635442DCED}" destId="{AEF928F4-7692-45F3-8388-A4CC221541B5}" srcOrd="2" destOrd="0" parTransId="{D89DFE31-4134-4EFF-A19D-CD85E1472082}" sibTransId="{BFD55030-32E1-4253-A4D0-D25964BB14AB}"/>
    <dgm:cxn modelId="{2502B177-3A84-4D38-909F-E184D05F6478}" srcId="{CEFDCA5B-5766-4B30-AFDF-74635442DCED}" destId="{295D07C3-48A6-44D5-B093-689A72E78D1A}" srcOrd="0" destOrd="0" parTransId="{B568F7A1-E8B7-4E38-A87A-F29ADBA23305}" sibTransId="{E523A6B5-7D37-4971-82A2-78371B7C2B91}"/>
    <dgm:cxn modelId="{61C9FD95-51BB-4CE8-8AA4-B7803F426D43}" srcId="{CEFDCA5B-5766-4B30-AFDF-74635442DCED}" destId="{546F1D75-8F60-4EA5-B537-15D69202493A}" srcOrd="1" destOrd="0" parTransId="{CB76DA2F-4A7A-4CFA-AF53-1DEEE1050A1D}" sibTransId="{BFEA3963-4AF4-4E3C-ADA6-EB70EA8194E1}"/>
    <dgm:cxn modelId="{165475A4-74B4-441C-B289-BE7DD29DDE63}" type="presOf" srcId="{CEFDCA5B-5766-4B30-AFDF-74635442DCED}" destId="{B278D6F2-E312-4D5F-8B6B-86756008A3D0}" srcOrd="0" destOrd="0" presId="urn:microsoft.com/office/officeart/2005/8/layout/vList2"/>
    <dgm:cxn modelId="{040F78EA-AEFC-4B1B-9994-3DEEB27BCFC9}" type="presOf" srcId="{AEF928F4-7692-45F3-8388-A4CC221541B5}" destId="{4310C13A-F1FE-48CB-BECD-AC7EBBEBE1B4}" srcOrd="0" destOrd="0" presId="urn:microsoft.com/office/officeart/2005/8/layout/vList2"/>
    <dgm:cxn modelId="{B2835BEB-4521-4031-867C-A52E406F3F72}" type="presOf" srcId="{546F1D75-8F60-4EA5-B537-15D69202493A}" destId="{68920FE3-B7DD-4F78-B171-840439C75280}" srcOrd="0" destOrd="0" presId="urn:microsoft.com/office/officeart/2005/8/layout/vList2"/>
    <dgm:cxn modelId="{587CFA63-9E14-4518-A153-16BFB38B5E99}" type="presParOf" srcId="{B278D6F2-E312-4D5F-8B6B-86756008A3D0}" destId="{1EAC2692-08E7-4353-B9F5-CD7B510C6B1C}" srcOrd="0" destOrd="0" presId="urn:microsoft.com/office/officeart/2005/8/layout/vList2"/>
    <dgm:cxn modelId="{A82ABC84-C88A-4E0E-8A43-092BBC4806A2}" type="presParOf" srcId="{B278D6F2-E312-4D5F-8B6B-86756008A3D0}" destId="{481B4AC2-DB16-4E78-8261-50B77CC41524}" srcOrd="1" destOrd="0" presId="urn:microsoft.com/office/officeart/2005/8/layout/vList2"/>
    <dgm:cxn modelId="{0FC59A81-8D98-4295-8F74-E37C79A34D8B}" type="presParOf" srcId="{B278D6F2-E312-4D5F-8B6B-86756008A3D0}" destId="{68920FE3-B7DD-4F78-B171-840439C75280}" srcOrd="2" destOrd="0" presId="urn:microsoft.com/office/officeart/2005/8/layout/vList2"/>
    <dgm:cxn modelId="{9850C6B4-4E97-4B4A-8CD5-FD2249C6AC8A}" type="presParOf" srcId="{B278D6F2-E312-4D5F-8B6B-86756008A3D0}" destId="{6AA9B5B7-CA00-4D51-9421-3B79691E295D}" srcOrd="3" destOrd="0" presId="urn:microsoft.com/office/officeart/2005/8/layout/vList2"/>
    <dgm:cxn modelId="{7CAE82F4-81DE-445E-BBEE-BE1569942414}" type="presParOf" srcId="{B278D6F2-E312-4D5F-8B6B-86756008A3D0}" destId="{4310C13A-F1FE-48CB-BECD-AC7EBBEBE1B4}" srcOrd="4" destOrd="0" presId="urn:microsoft.com/office/officeart/2005/8/layout/vList2"/>
    <dgm:cxn modelId="{128D0077-948F-454D-A068-8900E2A86F2A}" type="presParOf" srcId="{B278D6F2-E312-4D5F-8B6B-86756008A3D0}" destId="{395B2534-6B72-4EDA-BF54-AE5D9045C7F6}" srcOrd="5" destOrd="0" presId="urn:microsoft.com/office/officeart/2005/8/layout/vList2"/>
    <dgm:cxn modelId="{32C437CA-6DCE-4B9A-90D8-4E67288B80E5}" type="presParOf" srcId="{B278D6F2-E312-4D5F-8B6B-86756008A3D0}" destId="{CB5B8182-0827-4D79-830B-290CA5B66EA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FDCA5B-5766-4B30-AFDF-74635442DCED}" type="doc">
      <dgm:prSet loTypeId="urn:microsoft.com/office/officeart/2005/8/layout/process4"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just"/>
          <a:r>
            <a:rPr lang="en-US" sz="2000" b="0">
              <a:latin typeface="Times New Roman" panose="02020603050405020304" pitchFamily="18" charset="0"/>
              <a:cs typeface="Times New Roman" panose="02020603050405020304" pitchFamily="18" charset="0"/>
            </a:rPr>
            <a:t>Qualitative secondary review conducted.</a:t>
          </a:r>
          <a:endParaRPr lang="en-US" sz="2000">
            <a:latin typeface="Times New Roman" panose="02020603050405020304" pitchFamily="18" charset="0"/>
            <a:cs typeface="Times New Roman" panose="02020603050405020304" pitchFamily="18" charset="0"/>
          </a:endParaRPr>
        </a:p>
      </dgm:t>
    </dgm:pt>
    <dgm:pt modelId="{B568F7A1-E8B7-4E38-A87A-F29ADBA23305}" type="parTrans" cxnId="{2502B177-3A84-4D38-909F-E184D05F6478}">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DED99931-ED8E-487D-BCBE-2380B698CBB6}">
      <dgm:prSet custT="1"/>
      <dgm:spPr/>
      <dgm:t>
        <a:bodyPr/>
        <a:lstStyle/>
        <a:p>
          <a:pPr algn="just"/>
          <a:r>
            <a:rPr lang="en-US" sz="2000" b="0">
              <a:latin typeface="Times New Roman" panose="02020603050405020304" pitchFamily="18" charset="0"/>
              <a:cs typeface="Times New Roman" panose="02020603050405020304" pitchFamily="18" charset="0"/>
            </a:rPr>
            <a:t>Peer-reviewed hospitality sources prioritised (Sonar et al., 2025).</a:t>
          </a:r>
        </a:p>
      </dgm:t>
    </dgm:pt>
    <dgm:pt modelId="{06323733-8447-41F0-8D7A-A7C3FAD27DA5}" type="parTrans" cxnId="{661C4DA6-1E72-4BE6-8AF4-EB83861EB6B9}">
      <dgm:prSet/>
      <dgm:spPr/>
      <dgm:t>
        <a:bodyPr/>
        <a:lstStyle/>
        <a:p>
          <a:endParaRPr lang="en-US">
            <a:latin typeface="Times New Roman" panose="02020603050405020304" pitchFamily="18" charset="0"/>
            <a:cs typeface="Times New Roman" panose="02020603050405020304" pitchFamily="18" charset="0"/>
          </a:endParaRPr>
        </a:p>
      </dgm:t>
    </dgm:pt>
    <dgm:pt modelId="{0005669B-5C6D-4977-B1B1-A44E1A57B676}" type="sibTrans" cxnId="{661C4DA6-1E72-4BE6-8AF4-EB83861EB6B9}">
      <dgm:prSet/>
      <dgm:spPr/>
      <dgm:t>
        <a:bodyPr/>
        <a:lstStyle/>
        <a:p>
          <a:endParaRPr lang="en-US">
            <a:latin typeface="Times New Roman" panose="02020603050405020304" pitchFamily="18" charset="0"/>
            <a:cs typeface="Times New Roman" panose="02020603050405020304" pitchFamily="18" charset="0"/>
          </a:endParaRPr>
        </a:p>
      </dgm:t>
    </dgm:pt>
    <dgm:pt modelId="{652416B0-FE0F-49C3-A8EE-FBAEB35AFF8D}">
      <dgm:prSet custT="1"/>
      <dgm:spPr/>
      <dgm:t>
        <a:bodyPr/>
        <a:lstStyle/>
        <a:p>
          <a:pPr algn="just"/>
          <a:r>
            <a:rPr lang="en-US" sz="2000" b="0">
              <a:latin typeface="Times New Roman" panose="02020603050405020304" pitchFamily="18" charset="0"/>
              <a:cs typeface="Times New Roman" panose="02020603050405020304" pitchFamily="18" charset="0"/>
            </a:rPr>
            <a:t>Findings synthesised into themes.</a:t>
          </a:r>
        </a:p>
      </dgm:t>
    </dgm:pt>
    <dgm:pt modelId="{2B32D0D6-D607-458A-BBA7-1BF26EACE56C}" type="parTrans" cxnId="{B6CDFAB8-693D-408B-BECB-CD14B91E6DA7}">
      <dgm:prSet/>
      <dgm:spPr/>
      <dgm:t>
        <a:bodyPr/>
        <a:lstStyle/>
        <a:p>
          <a:endParaRPr lang="en-US">
            <a:latin typeface="Times New Roman" panose="02020603050405020304" pitchFamily="18" charset="0"/>
            <a:cs typeface="Times New Roman" panose="02020603050405020304" pitchFamily="18" charset="0"/>
          </a:endParaRPr>
        </a:p>
      </dgm:t>
    </dgm:pt>
    <dgm:pt modelId="{BE52CA58-7DBD-4196-A4AC-96D6B613081B}" type="sibTrans" cxnId="{B6CDFAB8-693D-408B-BECB-CD14B91E6DA7}">
      <dgm:prSet/>
      <dgm:spPr/>
      <dgm:t>
        <a:bodyPr/>
        <a:lstStyle/>
        <a:p>
          <a:endParaRPr lang="en-US">
            <a:latin typeface="Times New Roman" panose="02020603050405020304" pitchFamily="18" charset="0"/>
            <a:cs typeface="Times New Roman" panose="02020603050405020304" pitchFamily="18" charset="0"/>
          </a:endParaRPr>
        </a:p>
      </dgm:t>
    </dgm:pt>
    <dgm:pt modelId="{7EB1F6EC-1C20-4D0C-B825-BFAF31773EEC}">
      <dgm:prSet custT="1"/>
      <dgm:spPr/>
      <dgm:t>
        <a:bodyPr/>
        <a:lstStyle/>
        <a:p>
          <a:pPr algn="just"/>
          <a:r>
            <a:rPr lang="en-US" sz="2000" b="0">
              <a:latin typeface="Times New Roman" panose="02020603050405020304" pitchFamily="18" charset="0"/>
              <a:cs typeface="Times New Roman" panose="02020603050405020304" pitchFamily="18" charset="0"/>
            </a:rPr>
            <a:t>PESTEL assessed industry impacts.</a:t>
          </a:r>
        </a:p>
      </dgm:t>
    </dgm:pt>
    <dgm:pt modelId="{4AFEBC89-EC99-4EFA-9176-5B890C92365C}" type="parTrans" cxnId="{8DD7CCB7-A591-460A-8643-7CE151D18AD6}">
      <dgm:prSet/>
      <dgm:spPr/>
      <dgm:t>
        <a:bodyPr/>
        <a:lstStyle/>
        <a:p>
          <a:endParaRPr lang="en-US">
            <a:latin typeface="Times New Roman" panose="02020603050405020304" pitchFamily="18" charset="0"/>
            <a:cs typeface="Times New Roman" panose="02020603050405020304" pitchFamily="18" charset="0"/>
          </a:endParaRPr>
        </a:p>
      </dgm:t>
    </dgm:pt>
    <dgm:pt modelId="{8F004794-8329-45CB-9107-A428607B82A0}" type="sibTrans" cxnId="{8DD7CCB7-A591-460A-8643-7CE151D18AD6}">
      <dgm:prSet/>
      <dgm:spPr/>
      <dgm:t>
        <a:bodyPr/>
        <a:lstStyle/>
        <a:p>
          <a:endParaRPr lang="en-US">
            <a:latin typeface="Times New Roman" panose="02020603050405020304" pitchFamily="18" charset="0"/>
            <a:cs typeface="Times New Roman" panose="02020603050405020304" pitchFamily="18" charset="0"/>
          </a:endParaRPr>
        </a:p>
      </dgm:t>
    </dgm:pt>
    <dgm:pt modelId="{FBD812A9-45E4-4F0E-B95C-FDB5D93DE613}" type="pres">
      <dgm:prSet presAssocID="{CEFDCA5B-5766-4B30-AFDF-74635442DCED}" presName="Name0" presStyleCnt="0">
        <dgm:presLayoutVars>
          <dgm:dir/>
          <dgm:animLvl val="lvl"/>
          <dgm:resizeHandles val="exact"/>
        </dgm:presLayoutVars>
      </dgm:prSet>
      <dgm:spPr/>
    </dgm:pt>
    <dgm:pt modelId="{F366D4A1-9FE4-450C-831F-CBA16BCF9498}" type="pres">
      <dgm:prSet presAssocID="{7EB1F6EC-1C20-4D0C-B825-BFAF31773EEC}" presName="boxAndChildren" presStyleCnt="0"/>
      <dgm:spPr/>
    </dgm:pt>
    <dgm:pt modelId="{2A139C34-E85E-4155-A608-B0521713085D}" type="pres">
      <dgm:prSet presAssocID="{7EB1F6EC-1C20-4D0C-B825-BFAF31773EEC}" presName="parentTextBox" presStyleLbl="node1" presStyleIdx="0" presStyleCnt="4"/>
      <dgm:spPr/>
    </dgm:pt>
    <dgm:pt modelId="{518EA107-5D33-4591-BA7B-3ECFA434766E}" type="pres">
      <dgm:prSet presAssocID="{BE52CA58-7DBD-4196-A4AC-96D6B613081B}" presName="sp" presStyleCnt="0"/>
      <dgm:spPr/>
    </dgm:pt>
    <dgm:pt modelId="{B4BCCD12-8E04-4B42-BC70-D7D41719B764}" type="pres">
      <dgm:prSet presAssocID="{652416B0-FE0F-49C3-A8EE-FBAEB35AFF8D}" presName="arrowAndChildren" presStyleCnt="0"/>
      <dgm:spPr/>
    </dgm:pt>
    <dgm:pt modelId="{6CC848B9-3D77-412C-AF15-F1B60AB32F40}" type="pres">
      <dgm:prSet presAssocID="{652416B0-FE0F-49C3-A8EE-FBAEB35AFF8D}" presName="parentTextArrow" presStyleLbl="node1" presStyleIdx="1" presStyleCnt="4"/>
      <dgm:spPr/>
    </dgm:pt>
    <dgm:pt modelId="{03D91845-E6F4-4610-BBE9-60CD07E28E5D}" type="pres">
      <dgm:prSet presAssocID="{0005669B-5C6D-4977-B1B1-A44E1A57B676}" presName="sp" presStyleCnt="0"/>
      <dgm:spPr/>
    </dgm:pt>
    <dgm:pt modelId="{7E731402-FAC8-4CC5-BBB6-46BAEC7911D1}" type="pres">
      <dgm:prSet presAssocID="{DED99931-ED8E-487D-BCBE-2380B698CBB6}" presName="arrowAndChildren" presStyleCnt="0"/>
      <dgm:spPr/>
    </dgm:pt>
    <dgm:pt modelId="{1C514CD8-9B68-429C-854A-F4D0D0ECA724}" type="pres">
      <dgm:prSet presAssocID="{DED99931-ED8E-487D-BCBE-2380B698CBB6}" presName="parentTextArrow" presStyleLbl="node1" presStyleIdx="2" presStyleCnt="4"/>
      <dgm:spPr/>
    </dgm:pt>
    <dgm:pt modelId="{7A78D724-CE40-459E-8E60-5BB6EFBF7ED6}" type="pres">
      <dgm:prSet presAssocID="{E523A6B5-7D37-4971-82A2-78371B7C2B91}" presName="sp" presStyleCnt="0"/>
      <dgm:spPr/>
    </dgm:pt>
    <dgm:pt modelId="{27B275AE-A24E-4795-9FE4-CF9AE6AA7E07}" type="pres">
      <dgm:prSet presAssocID="{295D07C3-48A6-44D5-B093-689A72E78D1A}" presName="arrowAndChildren" presStyleCnt="0"/>
      <dgm:spPr/>
    </dgm:pt>
    <dgm:pt modelId="{D954ADED-FD56-4EEF-A88C-0168D026C81B}" type="pres">
      <dgm:prSet presAssocID="{295D07C3-48A6-44D5-B093-689A72E78D1A}" presName="parentTextArrow" presStyleLbl="node1" presStyleIdx="3" presStyleCnt="4"/>
      <dgm:spPr/>
    </dgm:pt>
  </dgm:ptLst>
  <dgm:cxnLst>
    <dgm:cxn modelId="{A677F73A-D9C7-41BA-B9C7-668800444E04}" type="presOf" srcId="{CEFDCA5B-5766-4B30-AFDF-74635442DCED}" destId="{FBD812A9-45E4-4F0E-B95C-FDB5D93DE613}" srcOrd="0" destOrd="0" presId="urn:microsoft.com/office/officeart/2005/8/layout/process4"/>
    <dgm:cxn modelId="{76B4BA70-527D-4169-99EF-45762BA22470}" type="presOf" srcId="{295D07C3-48A6-44D5-B093-689A72E78D1A}" destId="{D954ADED-FD56-4EEF-A88C-0168D026C81B}" srcOrd="0" destOrd="0" presId="urn:microsoft.com/office/officeart/2005/8/layout/process4"/>
    <dgm:cxn modelId="{2502B177-3A84-4D38-909F-E184D05F6478}" srcId="{CEFDCA5B-5766-4B30-AFDF-74635442DCED}" destId="{295D07C3-48A6-44D5-B093-689A72E78D1A}" srcOrd="0" destOrd="0" parTransId="{B568F7A1-E8B7-4E38-A87A-F29ADBA23305}" sibTransId="{E523A6B5-7D37-4971-82A2-78371B7C2B91}"/>
    <dgm:cxn modelId="{E9BD557D-D58A-4858-8F08-F2DC62123ED7}" type="presOf" srcId="{7EB1F6EC-1C20-4D0C-B825-BFAF31773EEC}" destId="{2A139C34-E85E-4155-A608-B0521713085D}" srcOrd="0" destOrd="0" presId="urn:microsoft.com/office/officeart/2005/8/layout/process4"/>
    <dgm:cxn modelId="{661C4DA6-1E72-4BE6-8AF4-EB83861EB6B9}" srcId="{CEFDCA5B-5766-4B30-AFDF-74635442DCED}" destId="{DED99931-ED8E-487D-BCBE-2380B698CBB6}" srcOrd="1" destOrd="0" parTransId="{06323733-8447-41F0-8D7A-A7C3FAD27DA5}" sibTransId="{0005669B-5C6D-4977-B1B1-A44E1A57B676}"/>
    <dgm:cxn modelId="{8DD7CCB7-A591-460A-8643-7CE151D18AD6}" srcId="{CEFDCA5B-5766-4B30-AFDF-74635442DCED}" destId="{7EB1F6EC-1C20-4D0C-B825-BFAF31773EEC}" srcOrd="3" destOrd="0" parTransId="{4AFEBC89-EC99-4EFA-9176-5B890C92365C}" sibTransId="{8F004794-8329-45CB-9107-A428607B82A0}"/>
    <dgm:cxn modelId="{B6CDFAB8-693D-408B-BECB-CD14B91E6DA7}" srcId="{CEFDCA5B-5766-4B30-AFDF-74635442DCED}" destId="{652416B0-FE0F-49C3-A8EE-FBAEB35AFF8D}" srcOrd="2" destOrd="0" parTransId="{2B32D0D6-D607-458A-BBA7-1BF26EACE56C}" sibTransId="{BE52CA58-7DBD-4196-A4AC-96D6B613081B}"/>
    <dgm:cxn modelId="{F3985BD3-DEF6-4562-8129-D66E11DB1677}" type="presOf" srcId="{DED99931-ED8E-487D-BCBE-2380B698CBB6}" destId="{1C514CD8-9B68-429C-854A-F4D0D0ECA724}" srcOrd="0" destOrd="0" presId="urn:microsoft.com/office/officeart/2005/8/layout/process4"/>
    <dgm:cxn modelId="{4DD958E6-ABF4-4F90-8CF3-937D3EC8D903}" type="presOf" srcId="{652416B0-FE0F-49C3-A8EE-FBAEB35AFF8D}" destId="{6CC848B9-3D77-412C-AF15-F1B60AB32F40}" srcOrd="0" destOrd="0" presId="urn:microsoft.com/office/officeart/2005/8/layout/process4"/>
    <dgm:cxn modelId="{687F9707-A71A-4643-875F-3A7F836C7820}" type="presParOf" srcId="{FBD812A9-45E4-4F0E-B95C-FDB5D93DE613}" destId="{F366D4A1-9FE4-450C-831F-CBA16BCF9498}" srcOrd="0" destOrd="0" presId="urn:microsoft.com/office/officeart/2005/8/layout/process4"/>
    <dgm:cxn modelId="{23096591-778F-4808-8489-4BFAD2320311}" type="presParOf" srcId="{F366D4A1-9FE4-450C-831F-CBA16BCF9498}" destId="{2A139C34-E85E-4155-A608-B0521713085D}" srcOrd="0" destOrd="0" presId="urn:microsoft.com/office/officeart/2005/8/layout/process4"/>
    <dgm:cxn modelId="{7146B58E-9578-4A8D-9232-02E34D8DB4F7}" type="presParOf" srcId="{FBD812A9-45E4-4F0E-B95C-FDB5D93DE613}" destId="{518EA107-5D33-4591-BA7B-3ECFA434766E}" srcOrd="1" destOrd="0" presId="urn:microsoft.com/office/officeart/2005/8/layout/process4"/>
    <dgm:cxn modelId="{2CE4B59B-7AFB-4DB3-A409-FAC745CFC146}" type="presParOf" srcId="{FBD812A9-45E4-4F0E-B95C-FDB5D93DE613}" destId="{B4BCCD12-8E04-4B42-BC70-D7D41719B764}" srcOrd="2" destOrd="0" presId="urn:microsoft.com/office/officeart/2005/8/layout/process4"/>
    <dgm:cxn modelId="{663BD124-FA35-4416-B9C4-A61D87BA3D3B}" type="presParOf" srcId="{B4BCCD12-8E04-4B42-BC70-D7D41719B764}" destId="{6CC848B9-3D77-412C-AF15-F1B60AB32F40}" srcOrd="0" destOrd="0" presId="urn:microsoft.com/office/officeart/2005/8/layout/process4"/>
    <dgm:cxn modelId="{E62748CB-91DC-4C00-9A56-F8E61A194B1C}" type="presParOf" srcId="{FBD812A9-45E4-4F0E-B95C-FDB5D93DE613}" destId="{03D91845-E6F4-4610-BBE9-60CD07E28E5D}" srcOrd="3" destOrd="0" presId="urn:microsoft.com/office/officeart/2005/8/layout/process4"/>
    <dgm:cxn modelId="{D08A3BB2-C19A-49BF-A213-4323F789EB0A}" type="presParOf" srcId="{FBD812A9-45E4-4F0E-B95C-FDB5D93DE613}" destId="{7E731402-FAC8-4CC5-BBB6-46BAEC7911D1}" srcOrd="4" destOrd="0" presId="urn:microsoft.com/office/officeart/2005/8/layout/process4"/>
    <dgm:cxn modelId="{1A93A9AE-18EA-4448-BDDE-EC6E84E0DA0B}" type="presParOf" srcId="{7E731402-FAC8-4CC5-BBB6-46BAEC7911D1}" destId="{1C514CD8-9B68-429C-854A-F4D0D0ECA724}" srcOrd="0" destOrd="0" presId="urn:microsoft.com/office/officeart/2005/8/layout/process4"/>
    <dgm:cxn modelId="{44E1B23F-9CFC-45F0-8506-23672A5D6D91}" type="presParOf" srcId="{FBD812A9-45E4-4F0E-B95C-FDB5D93DE613}" destId="{7A78D724-CE40-459E-8E60-5BB6EFBF7ED6}" srcOrd="5" destOrd="0" presId="urn:microsoft.com/office/officeart/2005/8/layout/process4"/>
    <dgm:cxn modelId="{239CDA40-B93B-4494-9243-1AFFE0E83F30}" type="presParOf" srcId="{FBD812A9-45E4-4F0E-B95C-FDB5D93DE613}" destId="{27B275AE-A24E-4795-9FE4-CF9AE6AA7E07}" srcOrd="6" destOrd="0" presId="urn:microsoft.com/office/officeart/2005/8/layout/process4"/>
    <dgm:cxn modelId="{0E3D544A-B67B-401B-B154-8383885DFE4C}" type="presParOf" srcId="{27B275AE-A24E-4795-9FE4-CF9AE6AA7E07}" destId="{D954ADED-FD56-4EEF-A88C-0168D026C81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EFDCA5B-5766-4B30-AFDF-74635442DCED}" type="doc">
      <dgm:prSet loTypeId="urn:microsoft.com/office/officeart/2008/layout/VerticalCurvedList"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just"/>
          <a:r>
            <a:rPr lang="en-US" sz="2000" b="0" i="0" dirty="0">
              <a:solidFill>
                <a:schemeClr val="bg1"/>
              </a:solidFill>
              <a:effectLst/>
              <a:latin typeface="Times New Roman" panose="02020603050405020304" pitchFamily="18" charset="0"/>
              <a:cs typeface="Times New Roman" panose="02020603050405020304" pitchFamily="18" charset="0"/>
            </a:rPr>
            <a:t>ESG reporting increases waste accountability (Camilleri, 2025).</a:t>
          </a:r>
          <a:endParaRPr lang="en-US" sz="2000" dirty="0">
            <a:solidFill>
              <a:schemeClr val="bg1"/>
            </a:solidFill>
            <a:latin typeface="Times New Roman" panose="02020603050405020304" pitchFamily="18" charset="0"/>
            <a:cs typeface="Times New Roman" panose="02020603050405020304" pitchFamily="18" charset="0"/>
          </a:endParaRPr>
        </a:p>
      </dgm:t>
    </dgm:pt>
    <dgm:pt modelId="{B568F7A1-E8B7-4E38-A87A-F29ADBA23305}" type="parTrans" cxnId="{2502B177-3A84-4D38-909F-E184D05F6478}">
      <dgm:prSet/>
      <dgm:spPr/>
      <dgm:t>
        <a:bodyPr/>
        <a:lstStyle/>
        <a:p>
          <a:pPr algn="just"/>
          <a:endParaRPr lang="en-US" sz="2000">
            <a:solidFill>
              <a:schemeClr val="bg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just"/>
          <a:endParaRPr lang="en-US" sz="2000">
            <a:solidFill>
              <a:schemeClr val="bg1"/>
            </a:solidFill>
            <a:latin typeface="Times New Roman" panose="02020603050405020304" pitchFamily="18" charset="0"/>
            <a:cs typeface="Times New Roman" panose="02020603050405020304" pitchFamily="18" charset="0"/>
          </a:endParaRPr>
        </a:p>
      </dgm:t>
    </dgm:pt>
    <dgm:pt modelId="{28295A90-0DFC-4A71-9AC7-B7FF3DE9DCB2}">
      <dgm:prSet custT="1"/>
      <dgm:spPr/>
      <dgm:t>
        <a:bodyPr/>
        <a:lstStyle/>
        <a:p>
          <a:pPr algn="just"/>
          <a:r>
            <a:rPr lang="en-US" sz="2000" b="0" i="0" dirty="0">
              <a:solidFill>
                <a:schemeClr val="bg1"/>
              </a:solidFill>
              <a:effectLst/>
              <a:latin typeface="Times New Roman" panose="02020603050405020304" pitchFamily="18" charset="0"/>
              <a:cs typeface="Times New Roman" panose="02020603050405020304" pitchFamily="18" charset="0"/>
            </a:rPr>
            <a:t>Inflation intensifies cost pressures.</a:t>
          </a:r>
        </a:p>
      </dgm:t>
    </dgm:pt>
    <dgm:pt modelId="{31B7E18F-4D95-4F7C-9DD1-55932027C2D7}" type="parTrans" cxnId="{77018499-7BFC-4D5F-8683-A3E38C64C1FF}">
      <dgm:prSet/>
      <dgm:spPr/>
      <dgm:t>
        <a:bodyPr/>
        <a:lstStyle/>
        <a:p>
          <a:endParaRPr lang="en-US">
            <a:latin typeface="Times New Roman" panose="02020603050405020304" pitchFamily="18" charset="0"/>
            <a:cs typeface="Times New Roman" panose="02020603050405020304" pitchFamily="18" charset="0"/>
          </a:endParaRPr>
        </a:p>
      </dgm:t>
    </dgm:pt>
    <dgm:pt modelId="{88D1EF89-95E2-4DEC-984B-3CB383872886}" type="sibTrans" cxnId="{77018499-7BFC-4D5F-8683-A3E38C64C1FF}">
      <dgm:prSet/>
      <dgm:spPr/>
      <dgm:t>
        <a:bodyPr/>
        <a:lstStyle/>
        <a:p>
          <a:endParaRPr lang="en-US">
            <a:latin typeface="Times New Roman" panose="02020603050405020304" pitchFamily="18" charset="0"/>
            <a:cs typeface="Times New Roman" panose="02020603050405020304" pitchFamily="18" charset="0"/>
          </a:endParaRPr>
        </a:p>
      </dgm:t>
    </dgm:pt>
    <dgm:pt modelId="{88665BFC-6688-403C-BAC2-2EB2458E2DBC}">
      <dgm:prSet custT="1"/>
      <dgm:spPr/>
      <dgm:t>
        <a:bodyPr/>
        <a:lstStyle/>
        <a:p>
          <a:pPr algn="just"/>
          <a:r>
            <a:rPr lang="en-US" sz="2000" b="0" i="0" dirty="0">
              <a:solidFill>
                <a:schemeClr val="bg1"/>
              </a:solidFill>
              <a:effectLst/>
              <a:latin typeface="Times New Roman" panose="02020603050405020304" pitchFamily="18" charset="0"/>
              <a:cs typeface="Times New Roman" panose="02020603050405020304" pitchFamily="18" charset="0"/>
            </a:rPr>
            <a:t>Technology improves tracking accuracy (Lakhouit, 2025).</a:t>
          </a:r>
        </a:p>
      </dgm:t>
    </dgm:pt>
    <dgm:pt modelId="{38FD6501-A29E-4C19-9B66-17FA19B18469}" type="parTrans" cxnId="{BDFA11A7-5D4D-48DF-8F14-3129C79FE39D}">
      <dgm:prSet/>
      <dgm:spPr/>
      <dgm:t>
        <a:bodyPr/>
        <a:lstStyle/>
        <a:p>
          <a:endParaRPr lang="en-US">
            <a:latin typeface="Times New Roman" panose="02020603050405020304" pitchFamily="18" charset="0"/>
            <a:cs typeface="Times New Roman" panose="02020603050405020304" pitchFamily="18" charset="0"/>
          </a:endParaRPr>
        </a:p>
      </dgm:t>
    </dgm:pt>
    <dgm:pt modelId="{D1888DED-DAC3-4917-97C4-FB202E4EDEA6}" type="sibTrans" cxnId="{BDFA11A7-5D4D-48DF-8F14-3129C79FE39D}">
      <dgm:prSet/>
      <dgm:spPr/>
      <dgm:t>
        <a:bodyPr/>
        <a:lstStyle/>
        <a:p>
          <a:endParaRPr lang="en-US">
            <a:latin typeface="Times New Roman" panose="02020603050405020304" pitchFamily="18" charset="0"/>
            <a:cs typeface="Times New Roman" panose="02020603050405020304" pitchFamily="18" charset="0"/>
          </a:endParaRPr>
        </a:p>
      </dgm:t>
    </dgm:pt>
    <dgm:pt modelId="{BFAC38D7-5C2C-47A4-A86F-AF8AA114B86F}">
      <dgm:prSet custT="1"/>
      <dgm:spPr/>
      <dgm:t>
        <a:bodyPr/>
        <a:lstStyle/>
        <a:p>
          <a:pPr algn="just"/>
          <a:r>
            <a:rPr lang="en-US" sz="2000" b="0" i="0" dirty="0">
              <a:solidFill>
                <a:schemeClr val="bg1"/>
              </a:solidFill>
              <a:effectLst/>
              <a:latin typeface="Times New Roman" panose="02020603050405020304" pitchFamily="18" charset="0"/>
              <a:cs typeface="Times New Roman" panose="02020603050405020304" pitchFamily="18" charset="0"/>
            </a:rPr>
            <a:t>Food safety limits redistribution (Steen et al., 2024).</a:t>
          </a:r>
        </a:p>
      </dgm:t>
    </dgm:pt>
    <dgm:pt modelId="{2FCC0EDC-962A-49A1-A5D3-5E01AFA773F1}" type="parTrans" cxnId="{9BA40D4E-4C18-4A60-B3FF-0BA5AC521D36}">
      <dgm:prSet/>
      <dgm:spPr/>
      <dgm:t>
        <a:bodyPr/>
        <a:lstStyle/>
        <a:p>
          <a:endParaRPr lang="en-US">
            <a:latin typeface="Times New Roman" panose="02020603050405020304" pitchFamily="18" charset="0"/>
            <a:cs typeface="Times New Roman" panose="02020603050405020304" pitchFamily="18" charset="0"/>
          </a:endParaRPr>
        </a:p>
      </dgm:t>
    </dgm:pt>
    <dgm:pt modelId="{9B8EF615-9245-417B-9EB9-F7D1A642288F}" type="sibTrans" cxnId="{9BA40D4E-4C18-4A60-B3FF-0BA5AC521D36}">
      <dgm:prSet/>
      <dgm:spPr/>
      <dgm:t>
        <a:bodyPr/>
        <a:lstStyle/>
        <a:p>
          <a:endParaRPr lang="en-US">
            <a:latin typeface="Times New Roman" panose="02020603050405020304" pitchFamily="18" charset="0"/>
            <a:cs typeface="Times New Roman" panose="02020603050405020304" pitchFamily="18" charset="0"/>
          </a:endParaRPr>
        </a:p>
      </dgm:t>
    </dgm:pt>
    <dgm:pt modelId="{D2DA3047-2CB4-4E97-86D2-F06F0535988C}" type="pres">
      <dgm:prSet presAssocID="{CEFDCA5B-5766-4B30-AFDF-74635442DCED}" presName="Name0" presStyleCnt="0">
        <dgm:presLayoutVars>
          <dgm:chMax val="7"/>
          <dgm:chPref val="7"/>
          <dgm:dir/>
        </dgm:presLayoutVars>
      </dgm:prSet>
      <dgm:spPr/>
    </dgm:pt>
    <dgm:pt modelId="{AEE457F4-43B0-4692-9707-8A73ACA0288B}" type="pres">
      <dgm:prSet presAssocID="{CEFDCA5B-5766-4B30-AFDF-74635442DCED}" presName="Name1" presStyleCnt="0"/>
      <dgm:spPr/>
    </dgm:pt>
    <dgm:pt modelId="{A99F9523-6CAA-4164-8F75-85DFC9CEF461}" type="pres">
      <dgm:prSet presAssocID="{CEFDCA5B-5766-4B30-AFDF-74635442DCED}" presName="cycle" presStyleCnt="0"/>
      <dgm:spPr/>
    </dgm:pt>
    <dgm:pt modelId="{77B775DB-EAAB-458A-9967-82CAFA14A172}" type="pres">
      <dgm:prSet presAssocID="{CEFDCA5B-5766-4B30-AFDF-74635442DCED}" presName="srcNode" presStyleLbl="node1" presStyleIdx="0" presStyleCnt="4"/>
      <dgm:spPr/>
    </dgm:pt>
    <dgm:pt modelId="{6A9081F8-CD1C-44BD-82C2-8245AD86A292}" type="pres">
      <dgm:prSet presAssocID="{CEFDCA5B-5766-4B30-AFDF-74635442DCED}" presName="conn" presStyleLbl="parChTrans1D2" presStyleIdx="0" presStyleCnt="1"/>
      <dgm:spPr/>
    </dgm:pt>
    <dgm:pt modelId="{3538B21A-1FC4-4950-928E-A54E91E87A03}" type="pres">
      <dgm:prSet presAssocID="{CEFDCA5B-5766-4B30-AFDF-74635442DCED}" presName="extraNode" presStyleLbl="node1" presStyleIdx="0" presStyleCnt="4"/>
      <dgm:spPr/>
    </dgm:pt>
    <dgm:pt modelId="{B84CBD19-4473-4FC6-843D-75D511CE2207}" type="pres">
      <dgm:prSet presAssocID="{CEFDCA5B-5766-4B30-AFDF-74635442DCED}" presName="dstNode" presStyleLbl="node1" presStyleIdx="0" presStyleCnt="4"/>
      <dgm:spPr/>
    </dgm:pt>
    <dgm:pt modelId="{972C1CE1-55BF-4A71-9186-61AB775F4188}" type="pres">
      <dgm:prSet presAssocID="{295D07C3-48A6-44D5-B093-689A72E78D1A}" presName="text_1" presStyleLbl="node1" presStyleIdx="0" presStyleCnt="4">
        <dgm:presLayoutVars>
          <dgm:bulletEnabled val="1"/>
        </dgm:presLayoutVars>
      </dgm:prSet>
      <dgm:spPr/>
    </dgm:pt>
    <dgm:pt modelId="{53455977-8415-4552-A9F2-36C5064CCEAB}" type="pres">
      <dgm:prSet presAssocID="{295D07C3-48A6-44D5-B093-689A72E78D1A}" presName="accent_1" presStyleCnt="0"/>
      <dgm:spPr/>
    </dgm:pt>
    <dgm:pt modelId="{0950C029-AE77-4158-BC33-41E817685706}" type="pres">
      <dgm:prSet presAssocID="{295D07C3-48A6-44D5-B093-689A72E78D1A}" presName="accentRepeatNode" presStyleLbl="solidFgAcc1" presStyleIdx="0" presStyleCnt="4"/>
      <dgm:spPr/>
    </dgm:pt>
    <dgm:pt modelId="{DDCC72D1-BCB5-4957-9656-B262B2356E1A}" type="pres">
      <dgm:prSet presAssocID="{28295A90-0DFC-4A71-9AC7-B7FF3DE9DCB2}" presName="text_2" presStyleLbl="node1" presStyleIdx="1" presStyleCnt="4">
        <dgm:presLayoutVars>
          <dgm:bulletEnabled val="1"/>
        </dgm:presLayoutVars>
      </dgm:prSet>
      <dgm:spPr/>
    </dgm:pt>
    <dgm:pt modelId="{1E1CB73E-6727-4CB6-9BCD-0931697C8A03}" type="pres">
      <dgm:prSet presAssocID="{28295A90-0DFC-4A71-9AC7-B7FF3DE9DCB2}" presName="accent_2" presStyleCnt="0"/>
      <dgm:spPr/>
    </dgm:pt>
    <dgm:pt modelId="{2AAFC2AF-7E26-4E8A-85FC-07FA8E8E6EC6}" type="pres">
      <dgm:prSet presAssocID="{28295A90-0DFC-4A71-9AC7-B7FF3DE9DCB2}" presName="accentRepeatNode" presStyleLbl="solidFgAcc1" presStyleIdx="1" presStyleCnt="4"/>
      <dgm:spPr/>
    </dgm:pt>
    <dgm:pt modelId="{0EAA9FEF-D97E-42D7-9AB5-767BD58CAEAA}" type="pres">
      <dgm:prSet presAssocID="{88665BFC-6688-403C-BAC2-2EB2458E2DBC}" presName="text_3" presStyleLbl="node1" presStyleIdx="2" presStyleCnt="4">
        <dgm:presLayoutVars>
          <dgm:bulletEnabled val="1"/>
        </dgm:presLayoutVars>
      </dgm:prSet>
      <dgm:spPr/>
    </dgm:pt>
    <dgm:pt modelId="{948599AF-D840-47EA-AA7D-E72EC3A26E99}" type="pres">
      <dgm:prSet presAssocID="{88665BFC-6688-403C-BAC2-2EB2458E2DBC}" presName="accent_3" presStyleCnt="0"/>
      <dgm:spPr/>
    </dgm:pt>
    <dgm:pt modelId="{D75535BB-A676-4D3D-A7FC-E7EDD2F0715F}" type="pres">
      <dgm:prSet presAssocID="{88665BFC-6688-403C-BAC2-2EB2458E2DBC}" presName="accentRepeatNode" presStyleLbl="solidFgAcc1" presStyleIdx="2" presStyleCnt="4"/>
      <dgm:spPr/>
    </dgm:pt>
    <dgm:pt modelId="{C3958149-EB1E-49D5-AEAF-1717A22F85B6}" type="pres">
      <dgm:prSet presAssocID="{BFAC38D7-5C2C-47A4-A86F-AF8AA114B86F}" presName="text_4" presStyleLbl="node1" presStyleIdx="3" presStyleCnt="4">
        <dgm:presLayoutVars>
          <dgm:bulletEnabled val="1"/>
        </dgm:presLayoutVars>
      </dgm:prSet>
      <dgm:spPr/>
    </dgm:pt>
    <dgm:pt modelId="{64C14733-5B65-46CF-86A4-35DE1A411AAD}" type="pres">
      <dgm:prSet presAssocID="{BFAC38D7-5C2C-47A4-A86F-AF8AA114B86F}" presName="accent_4" presStyleCnt="0"/>
      <dgm:spPr/>
    </dgm:pt>
    <dgm:pt modelId="{65F3E53F-19BF-43BE-8770-28C877CFC018}" type="pres">
      <dgm:prSet presAssocID="{BFAC38D7-5C2C-47A4-A86F-AF8AA114B86F}" presName="accentRepeatNode" presStyleLbl="solidFgAcc1" presStyleIdx="3" presStyleCnt="4"/>
      <dgm:spPr/>
    </dgm:pt>
  </dgm:ptLst>
  <dgm:cxnLst>
    <dgm:cxn modelId="{BBB1B731-9D71-41AA-BAB1-C3047FBCAA9B}" type="presOf" srcId="{BFAC38D7-5C2C-47A4-A86F-AF8AA114B86F}" destId="{C3958149-EB1E-49D5-AEAF-1717A22F85B6}" srcOrd="0" destOrd="0" presId="urn:microsoft.com/office/officeart/2008/layout/VerticalCurvedList"/>
    <dgm:cxn modelId="{AF81604C-A11C-42F2-A586-40C1FEB4CFC5}" type="presOf" srcId="{CEFDCA5B-5766-4B30-AFDF-74635442DCED}" destId="{D2DA3047-2CB4-4E97-86D2-F06F0535988C}" srcOrd="0" destOrd="0" presId="urn:microsoft.com/office/officeart/2008/layout/VerticalCurvedList"/>
    <dgm:cxn modelId="{9BA40D4E-4C18-4A60-B3FF-0BA5AC521D36}" srcId="{CEFDCA5B-5766-4B30-AFDF-74635442DCED}" destId="{BFAC38D7-5C2C-47A4-A86F-AF8AA114B86F}" srcOrd="3" destOrd="0" parTransId="{2FCC0EDC-962A-49A1-A5D3-5E01AFA773F1}" sibTransId="{9B8EF615-9245-417B-9EB9-F7D1A642288F}"/>
    <dgm:cxn modelId="{2502B177-3A84-4D38-909F-E184D05F6478}" srcId="{CEFDCA5B-5766-4B30-AFDF-74635442DCED}" destId="{295D07C3-48A6-44D5-B093-689A72E78D1A}" srcOrd="0" destOrd="0" parTransId="{B568F7A1-E8B7-4E38-A87A-F29ADBA23305}" sibTransId="{E523A6B5-7D37-4971-82A2-78371B7C2B91}"/>
    <dgm:cxn modelId="{6B6B858D-AF45-4B16-ADF6-D6FA2702E2C8}" type="presOf" srcId="{28295A90-0DFC-4A71-9AC7-B7FF3DE9DCB2}" destId="{DDCC72D1-BCB5-4957-9656-B262B2356E1A}" srcOrd="0" destOrd="0" presId="urn:microsoft.com/office/officeart/2008/layout/VerticalCurvedList"/>
    <dgm:cxn modelId="{77018499-7BFC-4D5F-8683-A3E38C64C1FF}" srcId="{CEFDCA5B-5766-4B30-AFDF-74635442DCED}" destId="{28295A90-0DFC-4A71-9AC7-B7FF3DE9DCB2}" srcOrd="1" destOrd="0" parTransId="{31B7E18F-4D95-4F7C-9DD1-55932027C2D7}" sibTransId="{88D1EF89-95E2-4DEC-984B-3CB383872886}"/>
    <dgm:cxn modelId="{BDFA11A7-5D4D-48DF-8F14-3129C79FE39D}" srcId="{CEFDCA5B-5766-4B30-AFDF-74635442DCED}" destId="{88665BFC-6688-403C-BAC2-2EB2458E2DBC}" srcOrd="2" destOrd="0" parTransId="{38FD6501-A29E-4C19-9B66-17FA19B18469}" sibTransId="{D1888DED-DAC3-4917-97C4-FB202E4EDEA6}"/>
    <dgm:cxn modelId="{391E49AD-C36F-469C-B539-BFB93F85BF78}" type="presOf" srcId="{295D07C3-48A6-44D5-B093-689A72E78D1A}" destId="{972C1CE1-55BF-4A71-9186-61AB775F4188}" srcOrd="0" destOrd="0" presId="urn:microsoft.com/office/officeart/2008/layout/VerticalCurvedList"/>
    <dgm:cxn modelId="{4E260CD1-909A-4FE2-84AE-61331A8B8148}" type="presOf" srcId="{88665BFC-6688-403C-BAC2-2EB2458E2DBC}" destId="{0EAA9FEF-D97E-42D7-9AB5-767BD58CAEAA}" srcOrd="0" destOrd="0" presId="urn:microsoft.com/office/officeart/2008/layout/VerticalCurvedList"/>
    <dgm:cxn modelId="{0F555FE8-363C-44B2-B7E2-43890895CB83}" type="presOf" srcId="{E523A6B5-7D37-4971-82A2-78371B7C2B91}" destId="{6A9081F8-CD1C-44BD-82C2-8245AD86A292}" srcOrd="0" destOrd="0" presId="urn:microsoft.com/office/officeart/2008/layout/VerticalCurvedList"/>
    <dgm:cxn modelId="{F12691FD-44CD-4AA8-9CD1-2C2BB1A71C86}" type="presParOf" srcId="{D2DA3047-2CB4-4E97-86D2-F06F0535988C}" destId="{AEE457F4-43B0-4692-9707-8A73ACA0288B}" srcOrd="0" destOrd="0" presId="urn:microsoft.com/office/officeart/2008/layout/VerticalCurvedList"/>
    <dgm:cxn modelId="{82C119BB-F352-46F8-B9FD-1CFA86BC48A7}" type="presParOf" srcId="{AEE457F4-43B0-4692-9707-8A73ACA0288B}" destId="{A99F9523-6CAA-4164-8F75-85DFC9CEF461}" srcOrd="0" destOrd="0" presId="urn:microsoft.com/office/officeart/2008/layout/VerticalCurvedList"/>
    <dgm:cxn modelId="{B218B1C2-A89A-4096-8B1C-F3BE5BD519F6}" type="presParOf" srcId="{A99F9523-6CAA-4164-8F75-85DFC9CEF461}" destId="{77B775DB-EAAB-458A-9967-82CAFA14A172}" srcOrd="0" destOrd="0" presId="urn:microsoft.com/office/officeart/2008/layout/VerticalCurvedList"/>
    <dgm:cxn modelId="{6C4CA26C-5186-4BEA-8320-666F52A69A10}" type="presParOf" srcId="{A99F9523-6CAA-4164-8F75-85DFC9CEF461}" destId="{6A9081F8-CD1C-44BD-82C2-8245AD86A292}" srcOrd="1" destOrd="0" presId="urn:microsoft.com/office/officeart/2008/layout/VerticalCurvedList"/>
    <dgm:cxn modelId="{5EF1D7DA-A0A0-4FFB-ACF0-FF68D5B862FC}" type="presParOf" srcId="{A99F9523-6CAA-4164-8F75-85DFC9CEF461}" destId="{3538B21A-1FC4-4950-928E-A54E91E87A03}" srcOrd="2" destOrd="0" presId="urn:microsoft.com/office/officeart/2008/layout/VerticalCurvedList"/>
    <dgm:cxn modelId="{46D86737-BAEA-4D16-BD3D-03F83FF6D9A9}" type="presParOf" srcId="{A99F9523-6CAA-4164-8F75-85DFC9CEF461}" destId="{B84CBD19-4473-4FC6-843D-75D511CE2207}" srcOrd="3" destOrd="0" presId="urn:microsoft.com/office/officeart/2008/layout/VerticalCurvedList"/>
    <dgm:cxn modelId="{1AA4DFF8-F49B-42D2-8F97-9565A3743CD9}" type="presParOf" srcId="{AEE457F4-43B0-4692-9707-8A73ACA0288B}" destId="{972C1CE1-55BF-4A71-9186-61AB775F4188}" srcOrd="1" destOrd="0" presId="urn:microsoft.com/office/officeart/2008/layout/VerticalCurvedList"/>
    <dgm:cxn modelId="{08FF8608-66D3-49B5-9559-C9E08FA7A561}" type="presParOf" srcId="{AEE457F4-43B0-4692-9707-8A73ACA0288B}" destId="{53455977-8415-4552-A9F2-36C5064CCEAB}" srcOrd="2" destOrd="0" presId="urn:microsoft.com/office/officeart/2008/layout/VerticalCurvedList"/>
    <dgm:cxn modelId="{4FC3745B-8EE0-4419-AB85-3019784A27CF}" type="presParOf" srcId="{53455977-8415-4552-A9F2-36C5064CCEAB}" destId="{0950C029-AE77-4158-BC33-41E817685706}" srcOrd="0" destOrd="0" presId="urn:microsoft.com/office/officeart/2008/layout/VerticalCurvedList"/>
    <dgm:cxn modelId="{59D3B975-3E0F-490E-B3B5-D0F57BE8A18D}" type="presParOf" srcId="{AEE457F4-43B0-4692-9707-8A73ACA0288B}" destId="{DDCC72D1-BCB5-4957-9656-B262B2356E1A}" srcOrd="3" destOrd="0" presId="urn:microsoft.com/office/officeart/2008/layout/VerticalCurvedList"/>
    <dgm:cxn modelId="{00F799DE-F21B-4074-BB9E-5ECB9022DC61}" type="presParOf" srcId="{AEE457F4-43B0-4692-9707-8A73ACA0288B}" destId="{1E1CB73E-6727-4CB6-9BCD-0931697C8A03}" srcOrd="4" destOrd="0" presId="urn:microsoft.com/office/officeart/2008/layout/VerticalCurvedList"/>
    <dgm:cxn modelId="{A97C9570-FAFE-4284-BE84-F3A380772E3E}" type="presParOf" srcId="{1E1CB73E-6727-4CB6-9BCD-0931697C8A03}" destId="{2AAFC2AF-7E26-4E8A-85FC-07FA8E8E6EC6}" srcOrd="0" destOrd="0" presId="urn:microsoft.com/office/officeart/2008/layout/VerticalCurvedList"/>
    <dgm:cxn modelId="{1FE805C6-F526-4165-B73E-DF860BFA77AE}" type="presParOf" srcId="{AEE457F4-43B0-4692-9707-8A73ACA0288B}" destId="{0EAA9FEF-D97E-42D7-9AB5-767BD58CAEAA}" srcOrd="5" destOrd="0" presId="urn:microsoft.com/office/officeart/2008/layout/VerticalCurvedList"/>
    <dgm:cxn modelId="{7C55C91E-506E-471D-AFE4-BA6063B8F1F4}" type="presParOf" srcId="{AEE457F4-43B0-4692-9707-8A73ACA0288B}" destId="{948599AF-D840-47EA-AA7D-E72EC3A26E99}" srcOrd="6" destOrd="0" presId="urn:microsoft.com/office/officeart/2008/layout/VerticalCurvedList"/>
    <dgm:cxn modelId="{9119A386-841A-4183-9992-C4FFC05D84F5}" type="presParOf" srcId="{948599AF-D840-47EA-AA7D-E72EC3A26E99}" destId="{D75535BB-A676-4D3D-A7FC-E7EDD2F0715F}" srcOrd="0" destOrd="0" presId="urn:microsoft.com/office/officeart/2008/layout/VerticalCurvedList"/>
    <dgm:cxn modelId="{4D3BB577-FC08-4214-BEB5-DB2A623B7F9C}" type="presParOf" srcId="{AEE457F4-43B0-4692-9707-8A73ACA0288B}" destId="{C3958149-EB1E-49D5-AEAF-1717A22F85B6}" srcOrd="7" destOrd="0" presId="urn:microsoft.com/office/officeart/2008/layout/VerticalCurvedList"/>
    <dgm:cxn modelId="{CF054FF8-5051-40E1-B372-912EDD320D81}" type="presParOf" srcId="{AEE457F4-43B0-4692-9707-8A73ACA0288B}" destId="{64C14733-5B65-46CF-86A4-35DE1A411AAD}" srcOrd="8" destOrd="0" presId="urn:microsoft.com/office/officeart/2008/layout/VerticalCurvedList"/>
    <dgm:cxn modelId="{B11166F8-D1BE-4052-98CD-C27B9A0B013C}" type="presParOf" srcId="{64C14733-5B65-46CF-86A4-35DE1A411AAD}" destId="{65F3E53F-19BF-43BE-8770-28C877CFC018}"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EFDCA5B-5766-4B30-AFDF-74635442DCED}"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just"/>
          <a:r>
            <a:rPr lang="en-US" sz="2000">
              <a:latin typeface="Times New Roman" panose="02020603050405020304" pitchFamily="18" charset="0"/>
              <a:cs typeface="Times New Roman" panose="02020603050405020304" pitchFamily="18" charset="0"/>
            </a:rPr>
            <a:t>Small batches preserve freshness perception (Appel et al., 2025).</a:t>
          </a:r>
          <a:endParaRPr lang="en-US" sz="2000" dirty="0"/>
        </a:p>
      </dgm:t>
    </dgm:pt>
    <dgm:pt modelId="{B568F7A1-E8B7-4E38-A87A-F29ADBA23305}" type="parTrans" cxnId="{2502B177-3A84-4D38-909F-E184D05F6478}">
      <dgm:prSet/>
      <dgm:spPr/>
      <dgm:t>
        <a:bodyPr/>
        <a:lstStyle/>
        <a:p>
          <a:pPr algn="just"/>
          <a:endParaRPr lang="en-US" sz="2000"/>
        </a:p>
      </dgm:t>
    </dgm:pt>
    <dgm:pt modelId="{E523A6B5-7D37-4971-82A2-78371B7C2B91}" type="sibTrans" cxnId="{2502B177-3A84-4D38-909F-E184D05F6478}">
      <dgm:prSet custT="1"/>
      <dgm:spPr/>
      <dgm:t>
        <a:bodyPr/>
        <a:lstStyle/>
        <a:p>
          <a:pPr algn="just"/>
          <a:endParaRPr lang="en-US" sz="2000"/>
        </a:p>
      </dgm:t>
    </dgm:pt>
    <dgm:pt modelId="{E4AFDA5E-CBC7-4AB4-B32B-6CC012BBE261}">
      <dgm:prSet custT="1"/>
      <dgm:spPr/>
      <dgm:t>
        <a:bodyPr/>
        <a:lstStyle/>
        <a:p>
          <a:pPr algn="just"/>
          <a:r>
            <a:rPr lang="en-US" sz="2000">
              <a:latin typeface="Times New Roman" panose="02020603050405020304" pitchFamily="18" charset="0"/>
              <a:cs typeface="Times New Roman" panose="02020603050405020304" pitchFamily="18" charset="0"/>
            </a:rPr>
            <a:t>Tracking identifies waste hotspots.</a:t>
          </a:r>
        </a:p>
      </dgm:t>
    </dgm:pt>
    <dgm:pt modelId="{384E12BB-288F-4497-B1BF-F41F392A8B79}" type="parTrans" cxnId="{3BF3F8A8-AE99-4885-9B1E-C60DECA3B5BA}">
      <dgm:prSet/>
      <dgm:spPr/>
      <dgm:t>
        <a:bodyPr/>
        <a:lstStyle/>
        <a:p>
          <a:endParaRPr lang="en-US"/>
        </a:p>
      </dgm:t>
    </dgm:pt>
    <dgm:pt modelId="{2B918B0D-5063-40AA-B1E1-EE97686CCFC3}" type="sibTrans" cxnId="{3BF3F8A8-AE99-4885-9B1E-C60DECA3B5BA}">
      <dgm:prSet/>
      <dgm:spPr/>
      <dgm:t>
        <a:bodyPr/>
        <a:lstStyle/>
        <a:p>
          <a:endParaRPr lang="en-US"/>
        </a:p>
      </dgm:t>
    </dgm:pt>
    <dgm:pt modelId="{5A99E699-DAB9-4364-A126-FACA6A51B714}">
      <dgm:prSet custT="1"/>
      <dgm:spPr/>
      <dgm:t>
        <a:bodyPr/>
        <a:lstStyle/>
        <a:p>
          <a:pPr algn="just"/>
          <a:r>
            <a:rPr lang="en-US" sz="2000">
              <a:latin typeface="Times New Roman" panose="02020603050405020304" pitchFamily="18" charset="0"/>
              <a:cs typeface="Times New Roman" panose="02020603050405020304" pitchFamily="18" charset="0"/>
            </a:rPr>
            <a:t>Legal barriers restrict donations (Steen et al., 2024).</a:t>
          </a:r>
        </a:p>
      </dgm:t>
    </dgm:pt>
    <dgm:pt modelId="{F4065FCE-58D3-4B9D-8B7D-B5337048A6C6}" type="parTrans" cxnId="{9E251665-ABA9-4568-B6A0-C47EB8A83F40}">
      <dgm:prSet/>
      <dgm:spPr/>
      <dgm:t>
        <a:bodyPr/>
        <a:lstStyle/>
        <a:p>
          <a:endParaRPr lang="en-US"/>
        </a:p>
      </dgm:t>
    </dgm:pt>
    <dgm:pt modelId="{C9B58CBF-01B6-42D3-911A-E0A06074F04E}" type="sibTrans" cxnId="{9E251665-ABA9-4568-B6A0-C47EB8A83F40}">
      <dgm:prSet/>
      <dgm:spPr/>
      <dgm:t>
        <a:bodyPr/>
        <a:lstStyle/>
        <a:p>
          <a:endParaRPr lang="en-US"/>
        </a:p>
      </dgm:t>
    </dgm:pt>
    <dgm:pt modelId="{D504282D-1579-4BA2-9527-7057C68F79E4}">
      <dgm:prSet custT="1"/>
      <dgm:spPr/>
      <dgm:t>
        <a:bodyPr/>
        <a:lstStyle/>
        <a:p>
          <a:pPr algn="just"/>
          <a:r>
            <a:rPr lang="en-US" sz="2000">
              <a:latin typeface="Times New Roman" panose="02020603050405020304" pitchFamily="18" charset="0"/>
              <a:cs typeface="Times New Roman" panose="02020603050405020304" pitchFamily="18" charset="0"/>
            </a:rPr>
            <a:t>AI-enabled waste systems improve operational efficiency by up to 30% (Lakhouit, 2025).</a:t>
          </a:r>
        </a:p>
      </dgm:t>
    </dgm:pt>
    <dgm:pt modelId="{A40ED446-157F-4DE4-BDCF-31E00854570E}" type="parTrans" cxnId="{98A33F72-5062-494A-B167-D527948C368A}">
      <dgm:prSet/>
      <dgm:spPr/>
      <dgm:t>
        <a:bodyPr/>
        <a:lstStyle/>
        <a:p>
          <a:endParaRPr lang="en-US"/>
        </a:p>
      </dgm:t>
    </dgm:pt>
    <dgm:pt modelId="{D193E8BF-728E-4EB0-A577-91F690FE4235}" type="sibTrans" cxnId="{98A33F72-5062-494A-B167-D527948C368A}">
      <dgm:prSet/>
      <dgm:spPr/>
      <dgm:t>
        <a:bodyPr/>
        <a:lstStyle/>
        <a:p>
          <a:endParaRPr lang="en-US"/>
        </a:p>
      </dgm:t>
    </dgm:pt>
    <dgm:pt modelId="{F1616E72-F549-46F8-8081-BA2EB58D23F3}" type="pres">
      <dgm:prSet presAssocID="{CEFDCA5B-5766-4B30-AFDF-74635442DCED}" presName="outerComposite" presStyleCnt="0">
        <dgm:presLayoutVars>
          <dgm:chMax val="5"/>
          <dgm:dir/>
          <dgm:resizeHandles val="exact"/>
        </dgm:presLayoutVars>
      </dgm:prSet>
      <dgm:spPr/>
    </dgm:pt>
    <dgm:pt modelId="{85714288-F368-4587-8B29-EC6A49BBB9DE}" type="pres">
      <dgm:prSet presAssocID="{CEFDCA5B-5766-4B30-AFDF-74635442DCED}" presName="dummyMaxCanvas" presStyleCnt="0">
        <dgm:presLayoutVars/>
      </dgm:prSet>
      <dgm:spPr/>
    </dgm:pt>
    <dgm:pt modelId="{821271D3-B264-48E3-ABDF-BB1A4D1FEAFE}" type="pres">
      <dgm:prSet presAssocID="{CEFDCA5B-5766-4B30-AFDF-74635442DCED}" presName="FourNodes_1" presStyleLbl="node1" presStyleIdx="0" presStyleCnt="4">
        <dgm:presLayoutVars>
          <dgm:bulletEnabled val="1"/>
        </dgm:presLayoutVars>
      </dgm:prSet>
      <dgm:spPr/>
    </dgm:pt>
    <dgm:pt modelId="{D3A17AEC-1AD2-4233-855B-BE7798706ECD}" type="pres">
      <dgm:prSet presAssocID="{CEFDCA5B-5766-4B30-AFDF-74635442DCED}" presName="FourNodes_2" presStyleLbl="node1" presStyleIdx="1" presStyleCnt="4">
        <dgm:presLayoutVars>
          <dgm:bulletEnabled val="1"/>
        </dgm:presLayoutVars>
      </dgm:prSet>
      <dgm:spPr/>
    </dgm:pt>
    <dgm:pt modelId="{3329D6FA-83A7-4859-8B6E-3CE1F86AFC9E}" type="pres">
      <dgm:prSet presAssocID="{CEFDCA5B-5766-4B30-AFDF-74635442DCED}" presName="FourNodes_3" presStyleLbl="node1" presStyleIdx="2" presStyleCnt="4">
        <dgm:presLayoutVars>
          <dgm:bulletEnabled val="1"/>
        </dgm:presLayoutVars>
      </dgm:prSet>
      <dgm:spPr/>
    </dgm:pt>
    <dgm:pt modelId="{AAC1346B-19B8-49AD-B085-50A6E95D6624}" type="pres">
      <dgm:prSet presAssocID="{CEFDCA5B-5766-4B30-AFDF-74635442DCED}" presName="FourNodes_4" presStyleLbl="node1" presStyleIdx="3" presStyleCnt="4">
        <dgm:presLayoutVars>
          <dgm:bulletEnabled val="1"/>
        </dgm:presLayoutVars>
      </dgm:prSet>
      <dgm:spPr/>
    </dgm:pt>
    <dgm:pt modelId="{B7F033A7-6B12-4E7A-87F8-C16C24FFABDD}" type="pres">
      <dgm:prSet presAssocID="{CEFDCA5B-5766-4B30-AFDF-74635442DCED}" presName="FourConn_1-2" presStyleLbl="fgAccFollowNode1" presStyleIdx="0" presStyleCnt="3">
        <dgm:presLayoutVars>
          <dgm:bulletEnabled val="1"/>
        </dgm:presLayoutVars>
      </dgm:prSet>
      <dgm:spPr/>
    </dgm:pt>
    <dgm:pt modelId="{BE772CEC-009D-49F9-A2E1-5C50350D3966}" type="pres">
      <dgm:prSet presAssocID="{CEFDCA5B-5766-4B30-AFDF-74635442DCED}" presName="FourConn_2-3" presStyleLbl="fgAccFollowNode1" presStyleIdx="1" presStyleCnt="3">
        <dgm:presLayoutVars>
          <dgm:bulletEnabled val="1"/>
        </dgm:presLayoutVars>
      </dgm:prSet>
      <dgm:spPr/>
    </dgm:pt>
    <dgm:pt modelId="{FEA2300D-A037-4AC5-B797-4A0F666A9C44}" type="pres">
      <dgm:prSet presAssocID="{CEFDCA5B-5766-4B30-AFDF-74635442DCED}" presName="FourConn_3-4" presStyleLbl="fgAccFollowNode1" presStyleIdx="2" presStyleCnt="3">
        <dgm:presLayoutVars>
          <dgm:bulletEnabled val="1"/>
        </dgm:presLayoutVars>
      </dgm:prSet>
      <dgm:spPr/>
    </dgm:pt>
    <dgm:pt modelId="{148134FC-DE77-46ED-A3CE-66A6DA4874EF}" type="pres">
      <dgm:prSet presAssocID="{CEFDCA5B-5766-4B30-AFDF-74635442DCED}" presName="FourNodes_1_text" presStyleLbl="node1" presStyleIdx="3" presStyleCnt="4">
        <dgm:presLayoutVars>
          <dgm:bulletEnabled val="1"/>
        </dgm:presLayoutVars>
      </dgm:prSet>
      <dgm:spPr/>
    </dgm:pt>
    <dgm:pt modelId="{82AD5C8B-35D7-4EEC-BC26-4ECC1DB44D8B}" type="pres">
      <dgm:prSet presAssocID="{CEFDCA5B-5766-4B30-AFDF-74635442DCED}" presName="FourNodes_2_text" presStyleLbl="node1" presStyleIdx="3" presStyleCnt="4">
        <dgm:presLayoutVars>
          <dgm:bulletEnabled val="1"/>
        </dgm:presLayoutVars>
      </dgm:prSet>
      <dgm:spPr/>
    </dgm:pt>
    <dgm:pt modelId="{CC0A5689-CE3F-46C1-BC57-69B07822153D}" type="pres">
      <dgm:prSet presAssocID="{CEFDCA5B-5766-4B30-AFDF-74635442DCED}" presName="FourNodes_3_text" presStyleLbl="node1" presStyleIdx="3" presStyleCnt="4">
        <dgm:presLayoutVars>
          <dgm:bulletEnabled val="1"/>
        </dgm:presLayoutVars>
      </dgm:prSet>
      <dgm:spPr/>
    </dgm:pt>
    <dgm:pt modelId="{EF295569-CCB0-4E38-AB13-595FA593A4CD}" type="pres">
      <dgm:prSet presAssocID="{CEFDCA5B-5766-4B30-AFDF-74635442DCED}" presName="FourNodes_4_text" presStyleLbl="node1" presStyleIdx="3" presStyleCnt="4">
        <dgm:presLayoutVars>
          <dgm:bulletEnabled val="1"/>
        </dgm:presLayoutVars>
      </dgm:prSet>
      <dgm:spPr/>
    </dgm:pt>
  </dgm:ptLst>
  <dgm:cxnLst>
    <dgm:cxn modelId="{6EA27417-0BB2-4030-B556-7C02C884BB44}" type="presOf" srcId="{E4AFDA5E-CBC7-4AB4-B32B-6CC012BBE261}" destId="{82AD5C8B-35D7-4EEC-BC26-4ECC1DB44D8B}" srcOrd="1" destOrd="0" presId="urn:microsoft.com/office/officeart/2005/8/layout/vProcess5"/>
    <dgm:cxn modelId="{DE802F19-1540-488A-B333-71147EDC526E}" type="presOf" srcId="{295D07C3-48A6-44D5-B093-689A72E78D1A}" destId="{821271D3-B264-48E3-ABDF-BB1A4D1FEAFE}" srcOrd="0" destOrd="0" presId="urn:microsoft.com/office/officeart/2005/8/layout/vProcess5"/>
    <dgm:cxn modelId="{446A6129-C340-40F0-BAD5-45749EC49962}" type="presOf" srcId="{5A99E699-DAB9-4364-A126-FACA6A51B714}" destId="{CC0A5689-CE3F-46C1-BC57-69B07822153D}" srcOrd="1" destOrd="0" presId="urn:microsoft.com/office/officeart/2005/8/layout/vProcess5"/>
    <dgm:cxn modelId="{3749F52E-4A95-4055-AEE2-0B816EB5BEB1}" type="presOf" srcId="{D504282D-1579-4BA2-9527-7057C68F79E4}" destId="{AAC1346B-19B8-49AD-B085-50A6E95D6624}" srcOrd="0" destOrd="0" presId="urn:microsoft.com/office/officeart/2005/8/layout/vProcess5"/>
    <dgm:cxn modelId="{AFA02F34-2052-4FB7-8496-B3945EDCEB09}" type="presOf" srcId="{295D07C3-48A6-44D5-B093-689A72E78D1A}" destId="{148134FC-DE77-46ED-A3CE-66A6DA4874EF}" srcOrd="1" destOrd="0" presId="urn:microsoft.com/office/officeart/2005/8/layout/vProcess5"/>
    <dgm:cxn modelId="{430A6837-49DC-4636-93C1-9312B49BCD82}" type="presOf" srcId="{E4AFDA5E-CBC7-4AB4-B32B-6CC012BBE261}" destId="{D3A17AEC-1AD2-4233-855B-BE7798706ECD}" srcOrd="0" destOrd="0" presId="urn:microsoft.com/office/officeart/2005/8/layout/vProcess5"/>
    <dgm:cxn modelId="{A838A35A-288E-4B19-A1FA-57538177F862}" type="presOf" srcId="{C9B58CBF-01B6-42D3-911A-E0A06074F04E}" destId="{FEA2300D-A037-4AC5-B797-4A0F666A9C44}" srcOrd="0" destOrd="0" presId="urn:microsoft.com/office/officeart/2005/8/layout/vProcess5"/>
    <dgm:cxn modelId="{9E251665-ABA9-4568-B6A0-C47EB8A83F40}" srcId="{CEFDCA5B-5766-4B30-AFDF-74635442DCED}" destId="{5A99E699-DAB9-4364-A126-FACA6A51B714}" srcOrd="2" destOrd="0" parTransId="{F4065FCE-58D3-4B9D-8B7D-B5337048A6C6}" sibTransId="{C9B58CBF-01B6-42D3-911A-E0A06074F04E}"/>
    <dgm:cxn modelId="{8C234B65-6EC1-4F67-9BE7-0E5B819E473C}" type="presOf" srcId="{5A99E699-DAB9-4364-A126-FACA6A51B714}" destId="{3329D6FA-83A7-4859-8B6E-3CE1F86AFC9E}" srcOrd="0" destOrd="0" presId="urn:microsoft.com/office/officeart/2005/8/layout/vProcess5"/>
    <dgm:cxn modelId="{44BED570-04D3-4BD4-9804-6AD97272FAF7}" type="presOf" srcId="{CEFDCA5B-5766-4B30-AFDF-74635442DCED}" destId="{F1616E72-F549-46F8-8081-BA2EB58D23F3}" srcOrd="0" destOrd="0" presId="urn:microsoft.com/office/officeart/2005/8/layout/vProcess5"/>
    <dgm:cxn modelId="{98A33F72-5062-494A-B167-D527948C368A}" srcId="{CEFDCA5B-5766-4B30-AFDF-74635442DCED}" destId="{D504282D-1579-4BA2-9527-7057C68F79E4}" srcOrd="3" destOrd="0" parTransId="{A40ED446-157F-4DE4-BDCF-31E00854570E}" sibTransId="{D193E8BF-728E-4EB0-A577-91F690FE4235}"/>
    <dgm:cxn modelId="{2502B177-3A84-4D38-909F-E184D05F6478}" srcId="{CEFDCA5B-5766-4B30-AFDF-74635442DCED}" destId="{295D07C3-48A6-44D5-B093-689A72E78D1A}" srcOrd="0" destOrd="0" parTransId="{B568F7A1-E8B7-4E38-A87A-F29ADBA23305}" sibTransId="{E523A6B5-7D37-4971-82A2-78371B7C2B91}"/>
    <dgm:cxn modelId="{EE828389-6063-4F4A-A892-6514EAB3C7A3}" type="presOf" srcId="{E523A6B5-7D37-4971-82A2-78371B7C2B91}" destId="{B7F033A7-6B12-4E7A-87F8-C16C24FFABDD}" srcOrd="0" destOrd="0" presId="urn:microsoft.com/office/officeart/2005/8/layout/vProcess5"/>
    <dgm:cxn modelId="{3BF3F8A8-AE99-4885-9B1E-C60DECA3B5BA}" srcId="{CEFDCA5B-5766-4B30-AFDF-74635442DCED}" destId="{E4AFDA5E-CBC7-4AB4-B32B-6CC012BBE261}" srcOrd="1" destOrd="0" parTransId="{384E12BB-288F-4497-B1BF-F41F392A8B79}" sibTransId="{2B918B0D-5063-40AA-B1E1-EE97686CCFC3}"/>
    <dgm:cxn modelId="{BB6222F1-0985-4D2E-A2B9-1CDD4A2157C5}" type="presOf" srcId="{2B918B0D-5063-40AA-B1E1-EE97686CCFC3}" destId="{BE772CEC-009D-49F9-A2E1-5C50350D3966}" srcOrd="0" destOrd="0" presId="urn:microsoft.com/office/officeart/2005/8/layout/vProcess5"/>
    <dgm:cxn modelId="{12F744FD-4A43-42F9-A835-AA70971167B4}" type="presOf" srcId="{D504282D-1579-4BA2-9527-7057C68F79E4}" destId="{EF295569-CCB0-4E38-AB13-595FA593A4CD}" srcOrd="1" destOrd="0" presId="urn:microsoft.com/office/officeart/2005/8/layout/vProcess5"/>
    <dgm:cxn modelId="{AFC616C1-3FC4-4C9C-B00C-825B5C74E00A}" type="presParOf" srcId="{F1616E72-F549-46F8-8081-BA2EB58D23F3}" destId="{85714288-F368-4587-8B29-EC6A49BBB9DE}" srcOrd="0" destOrd="0" presId="urn:microsoft.com/office/officeart/2005/8/layout/vProcess5"/>
    <dgm:cxn modelId="{3FF94FC1-3AE1-40E2-AD88-47EB5C0B51DF}" type="presParOf" srcId="{F1616E72-F549-46F8-8081-BA2EB58D23F3}" destId="{821271D3-B264-48E3-ABDF-BB1A4D1FEAFE}" srcOrd="1" destOrd="0" presId="urn:microsoft.com/office/officeart/2005/8/layout/vProcess5"/>
    <dgm:cxn modelId="{922B4682-985E-425D-8B93-64708EE96017}" type="presParOf" srcId="{F1616E72-F549-46F8-8081-BA2EB58D23F3}" destId="{D3A17AEC-1AD2-4233-855B-BE7798706ECD}" srcOrd="2" destOrd="0" presId="urn:microsoft.com/office/officeart/2005/8/layout/vProcess5"/>
    <dgm:cxn modelId="{88024017-5686-44FA-968F-55434CB34CFA}" type="presParOf" srcId="{F1616E72-F549-46F8-8081-BA2EB58D23F3}" destId="{3329D6FA-83A7-4859-8B6E-3CE1F86AFC9E}" srcOrd="3" destOrd="0" presId="urn:microsoft.com/office/officeart/2005/8/layout/vProcess5"/>
    <dgm:cxn modelId="{2F6994B2-63EA-46EA-AF32-E96835D39439}" type="presParOf" srcId="{F1616E72-F549-46F8-8081-BA2EB58D23F3}" destId="{AAC1346B-19B8-49AD-B085-50A6E95D6624}" srcOrd="4" destOrd="0" presId="urn:microsoft.com/office/officeart/2005/8/layout/vProcess5"/>
    <dgm:cxn modelId="{96EB7E2F-6D88-4C2A-9BDA-9F7F311D7096}" type="presParOf" srcId="{F1616E72-F549-46F8-8081-BA2EB58D23F3}" destId="{B7F033A7-6B12-4E7A-87F8-C16C24FFABDD}" srcOrd="5" destOrd="0" presId="urn:microsoft.com/office/officeart/2005/8/layout/vProcess5"/>
    <dgm:cxn modelId="{A0507FDE-9E66-4A75-8295-555AA12DCCA5}" type="presParOf" srcId="{F1616E72-F549-46F8-8081-BA2EB58D23F3}" destId="{BE772CEC-009D-49F9-A2E1-5C50350D3966}" srcOrd="6" destOrd="0" presId="urn:microsoft.com/office/officeart/2005/8/layout/vProcess5"/>
    <dgm:cxn modelId="{C9E6469D-26C7-4B45-9F14-58EF4EDBB2B9}" type="presParOf" srcId="{F1616E72-F549-46F8-8081-BA2EB58D23F3}" destId="{FEA2300D-A037-4AC5-B797-4A0F666A9C44}" srcOrd="7" destOrd="0" presId="urn:microsoft.com/office/officeart/2005/8/layout/vProcess5"/>
    <dgm:cxn modelId="{4E702F77-09A8-48E0-99E1-1115A0D4D8D4}" type="presParOf" srcId="{F1616E72-F549-46F8-8081-BA2EB58D23F3}" destId="{148134FC-DE77-46ED-A3CE-66A6DA4874EF}" srcOrd="8" destOrd="0" presId="urn:microsoft.com/office/officeart/2005/8/layout/vProcess5"/>
    <dgm:cxn modelId="{F4D2F750-18F7-47BA-AB4D-FF7EDA7D0EBC}" type="presParOf" srcId="{F1616E72-F549-46F8-8081-BA2EB58D23F3}" destId="{82AD5C8B-35D7-4EEC-BC26-4ECC1DB44D8B}" srcOrd="9" destOrd="0" presId="urn:microsoft.com/office/officeart/2005/8/layout/vProcess5"/>
    <dgm:cxn modelId="{46879C9A-C82D-4E6C-A8C5-0B55439D81A7}" type="presParOf" srcId="{F1616E72-F549-46F8-8081-BA2EB58D23F3}" destId="{CC0A5689-CE3F-46C1-BC57-69B07822153D}" srcOrd="10" destOrd="0" presId="urn:microsoft.com/office/officeart/2005/8/layout/vProcess5"/>
    <dgm:cxn modelId="{DB85794B-BA68-46E5-AD18-60FC250B808C}" type="presParOf" srcId="{F1616E72-F549-46F8-8081-BA2EB58D23F3}" destId="{EF295569-CCB0-4E38-AB13-595FA593A4CD}"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EFDCA5B-5766-4B30-AFDF-74635442DCED}"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just"/>
          <a:r>
            <a:rPr lang="en-US" sz="2000" dirty="0">
              <a:latin typeface="Times New Roman" panose="02020603050405020304" pitchFamily="18" charset="0"/>
              <a:cs typeface="Times New Roman" panose="02020603050405020304" pitchFamily="18" charset="0"/>
            </a:rPr>
            <a:t>Should begin with manual waste tracking.</a:t>
          </a:r>
        </a:p>
      </dgm:t>
    </dgm:pt>
    <dgm:pt modelId="{B568F7A1-E8B7-4E38-A87A-F29ADBA23305}" type="parTrans" cxnId="{2502B177-3A84-4D38-909F-E184D05F6478}">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just"/>
          <a:endParaRPr lang="en-US" sz="2000">
            <a:latin typeface="Times New Roman" panose="02020603050405020304" pitchFamily="18" charset="0"/>
            <a:cs typeface="Times New Roman" panose="02020603050405020304" pitchFamily="18" charset="0"/>
          </a:endParaRPr>
        </a:p>
      </dgm:t>
    </dgm:pt>
    <dgm:pt modelId="{7479C661-AF3D-4FFC-99A2-6C43957E8593}">
      <dgm:prSet custT="1"/>
      <dgm:spPr/>
      <dgm:t>
        <a:bodyPr/>
        <a:lstStyle/>
        <a:p>
          <a:pPr algn="just"/>
          <a:r>
            <a:rPr lang="en-US" sz="2000">
              <a:latin typeface="Times New Roman" panose="02020603050405020304" pitchFamily="18" charset="0"/>
              <a:cs typeface="Times New Roman" panose="02020603050405020304" pitchFamily="18" charset="0"/>
            </a:rPr>
            <a:t>Link forecasting to occupancy data (Appel et al., 2025).</a:t>
          </a:r>
        </a:p>
      </dgm:t>
    </dgm:pt>
    <dgm:pt modelId="{8ECB1C0C-AE3B-4527-8B1F-7C155E074C7A}" type="parTrans" cxnId="{B05C3527-A83D-462E-989A-427965E98A87}">
      <dgm:prSet/>
      <dgm:spPr/>
      <dgm:t>
        <a:bodyPr/>
        <a:lstStyle/>
        <a:p>
          <a:endParaRPr lang="en-US">
            <a:latin typeface="Times New Roman" panose="02020603050405020304" pitchFamily="18" charset="0"/>
            <a:cs typeface="Times New Roman" panose="02020603050405020304" pitchFamily="18" charset="0"/>
          </a:endParaRPr>
        </a:p>
      </dgm:t>
    </dgm:pt>
    <dgm:pt modelId="{D8C37F90-67B3-47DF-949F-F35D8C2F69FF}" type="sibTrans" cxnId="{B05C3527-A83D-462E-989A-427965E98A87}">
      <dgm:prSet/>
      <dgm:spPr/>
      <dgm:t>
        <a:bodyPr/>
        <a:lstStyle/>
        <a:p>
          <a:endParaRPr lang="en-US">
            <a:latin typeface="Times New Roman" panose="02020603050405020304" pitchFamily="18" charset="0"/>
            <a:cs typeface="Times New Roman" panose="02020603050405020304" pitchFamily="18" charset="0"/>
          </a:endParaRPr>
        </a:p>
      </dgm:t>
    </dgm:pt>
    <dgm:pt modelId="{313809CB-EC7B-4C36-8E34-5060F71780EB}">
      <dgm:prSet custT="1"/>
      <dgm:spPr/>
      <dgm:t>
        <a:bodyPr/>
        <a:lstStyle/>
        <a:p>
          <a:pPr algn="just"/>
          <a:r>
            <a:rPr lang="en-US" sz="2000">
              <a:latin typeface="Times New Roman" panose="02020603050405020304" pitchFamily="18" charset="0"/>
              <a:cs typeface="Times New Roman" panose="02020603050405020304" pitchFamily="18" charset="0"/>
            </a:rPr>
            <a:t>Train staff for sensitive delivery (Barker et al., 2021).</a:t>
          </a:r>
        </a:p>
      </dgm:t>
    </dgm:pt>
    <dgm:pt modelId="{10CE9F0F-36F5-4B6C-ABD1-C4DC01DD5F71}" type="parTrans" cxnId="{4E68E30B-9123-4DFA-B6C6-71DD41455B4D}">
      <dgm:prSet/>
      <dgm:spPr/>
      <dgm:t>
        <a:bodyPr/>
        <a:lstStyle/>
        <a:p>
          <a:endParaRPr lang="en-US">
            <a:latin typeface="Times New Roman" panose="02020603050405020304" pitchFamily="18" charset="0"/>
            <a:cs typeface="Times New Roman" panose="02020603050405020304" pitchFamily="18" charset="0"/>
          </a:endParaRPr>
        </a:p>
      </dgm:t>
    </dgm:pt>
    <dgm:pt modelId="{A11ADD1E-A8B1-4AED-A9F4-F5BD547C6C10}" type="sibTrans" cxnId="{4E68E30B-9123-4DFA-B6C6-71DD41455B4D}">
      <dgm:prSet/>
      <dgm:spPr/>
      <dgm:t>
        <a:bodyPr/>
        <a:lstStyle/>
        <a:p>
          <a:endParaRPr lang="en-US">
            <a:latin typeface="Times New Roman" panose="02020603050405020304" pitchFamily="18" charset="0"/>
            <a:cs typeface="Times New Roman" panose="02020603050405020304" pitchFamily="18" charset="0"/>
          </a:endParaRPr>
        </a:p>
      </dgm:t>
    </dgm:pt>
    <dgm:pt modelId="{AEE44325-9808-4505-AA85-4E3D670273B4}">
      <dgm:prSet custT="1"/>
      <dgm:spPr/>
      <dgm:t>
        <a:bodyPr/>
        <a:lstStyle/>
        <a:p>
          <a:pPr algn="just"/>
          <a:r>
            <a:rPr lang="en-US" sz="2000">
              <a:latin typeface="Times New Roman" panose="02020603050405020304" pitchFamily="18" charset="0"/>
              <a:cs typeface="Times New Roman" panose="02020603050405020304" pitchFamily="18" charset="0"/>
            </a:rPr>
            <a:t>Senior adults reported that over 90% disliked partitioned meal trays due to limited portion flexibility (Rianmora et al., 2024).</a:t>
          </a:r>
        </a:p>
      </dgm:t>
    </dgm:pt>
    <dgm:pt modelId="{EFE0FE82-3AE9-4B9F-9CE9-E6D879CE1285}" type="parTrans" cxnId="{9598D9F7-2931-4A8C-B90A-A7A1D2F648C2}">
      <dgm:prSet/>
      <dgm:spPr/>
      <dgm:t>
        <a:bodyPr/>
        <a:lstStyle/>
        <a:p>
          <a:endParaRPr lang="en-US">
            <a:latin typeface="Times New Roman" panose="02020603050405020304" pitchFamily="18" charset="0"/>
            <a:cs typeface="Times New Roman" panose="02020603050405020304" pitchFamily="18" charset="0"/>
          </a:endParaRPr>
        </a:p>
      </dgm:t>
    </dgm:pt>
    <dgm:pt modelId="{098242FA-1794-412F-9F8F-121ED95339BC}" type="sibTrans" cxnId="{9598D9F7-2931-4A8C-B90A-A7A1D2F648C2}">
      <dgm:prSet/>
      <dgm:spPr/>
      <dgm:t>
        <a:bodyPr/>
        <a:lstStyle/>
        <a:p>
          <a:endParaRPr lang="en-US">
            <a:latin typeface="Times New Roman" panose="02020603050405020304" pitchFamily="18" charset="0"/>
            <a:cs typeface="Times New Roman" panose="02020603050405020304" pitchFamily="18" charset="0"/>
          </a:endParaRPr>
        </a:p>
      </dgm:t>
    </dgm:pt>
    <dgm:pt modelId="{B278D6F2-E312-4D5F-8B6B-86756008A3D0}" type="pres">
      <dgm:prSet presAssocID="{CEFDCA5B-5766-4B30-AFDF-74635442DCED}" presName="linear" presStyleCnt="0">
        <dgm:presLayoutVars>
          <dgm:animLvl val="lvl"/>
          <dgm:resizeHandles val="exact"/>
        </dgm:presLayoutVars>
      </dgm:prSet>
      <dgm:spPr/>
    </dgm:pt>
    <dgm:pt modelId="{1EAC2692-08E7-4353-B9F5-CD7B510C6B1C}" type="pres">
      <dgm:prSet presAssocID="{295D07C3-48A6-44D5-B093-689A72E78D1A}" presName="parentText" presStyleLbl="node1" presStyleIdx="0" presStyleCnt="4">
        <dgm:presLayoutVars>
          <dgm:chMax val="0"/>
          <dgm:bulletEnabled val="1"/>
        </dgm:presLayoutVars>
      </dgm:prSet>
      <dgm:spPr/>
    </dgm:pt>
    <dgm:pt modelId="{481B4AC2-DB16-4E78-8261-50B77CC41524}" type="pres">
      <dgm:prSet presAssocID="{E523A6B5-7D37-4971-82A2-78371B7C2B91}" presName="spacer" presStyleCnt="0"/>
      <dgm:spPr/>
    </dgm:pt>
    <dgm:pt modelId="{5EA85F43-784F-4929-80DF-82863676AB6F}" type="pres">
      <dgm:prSet presAssocID="{7479C661-AF3D-4FFC-99A2-6C43957E8593}" presName="parentText" presStyleLbl="node1" presStyleIdx="1" presStyleCnt="4">
        <dgm:presLayoutVars>
          <dgm:chMax val="0"/>
          <dgm:bulletEnabled val="1"/>
        </dgm:presLayoutVars>
      </dgm:prSet>
      <dgm:spPr/>
    </dgm:pt>
    <dgm:pt modelId="{BB5284E3-CA08-45B3-A8D0-038D7BB64008}" type="pres">
      <dgm:prSet presAssocID="{D8C37F90-67B3-47DF-949F-F35D8C2F69FF}" presName="spacer" presStyleCnt="0"/>
      <dgm:spPr/>
    </dgm:pt>
    <dgm:pt modelId="{7FD5389F-1063-405B-A76F-3939C14C9B99}" type="pres">
      <dgm:prSet presAssocID="{313809CB-EC7B-4C36-8E34-5060F71780EB}" presName="parentText" presStyleLbl="node1" presStyleIdx="2" presStyleCnt="4">
        <dgm:presLayoutVars>
          <dgm:chMax val="0"/>
          <dgm:bulletEnabled val="1"/>
        </dgm:presLayoutVars>
      </dgm:prSet>
      <dgm:spPr/>
    </dgm:pt>
    <dgm:pt modelId="{00574D18-A321-4E61-A236-C00226851C44}" type="pres">
      <dgm:prSet presAssocID="{A11ADD1E-A8B1-4AED-A9F4-F5BD547C6C10}" presName="spacer" presStyleCnt="0"/>
      <dgm:spPr/>
    </dgm:pt>
    <dgm:pt modelId="{BB789F9E-D738-4353-BAC3-163DABDE12B3}" type="pres">
      <dgm:prSet presAssocID="{AEE44325-9808-4505-AA85-4E3D670273B4}" presName="parentText" presStyleLbl="node1" presStyleIdx="3" presStyleCnt="4">
        <dgm:presLayoutVars>
          <dgm:chMax val="0"/>
          <dgm:bulletEnabled val="1"/>
        </dgm:presLayoutVars>
      </dgm:prSet>
      <dgm:spPr/>
    </dgm:pt>
  </dgm:ptLst>
  <dgm:cxnLst>
    <dgm:cxn modelId="{4E68E30B-9123-4DFA-B6C6-71DD41455B4D}" srcId="{CEFDCA5B-5766-4B30-AFDF-74635442DCED}" destId="{313809CB-EC7B-4C36-8E34-5060F71780EB}" srcOrd="2" destOrd="0" parTransId="{10CE9F0F-36F5-4B6C-ABD1-C4DC01DD5F71}" sibTransId="{A11ADD1E-A8B1-4AED-A9F4-F5BD547C6C10}"/>
    <dgm:cxn modelId="{B05C3527-A83D-462E-989A-427965E98A87}" srcId="{CEFDCA5B-5766-4B30-AFDF-74635442DCED}" destId="{7479C661-AF3D-4FFC-99A2-6C43957E8593}" srcOrd="1" destOrd="0" parTransId="{8ECB1C0C-AE3B-4527-8B1F-7C155E074C7A}" sibTransId="{D8C37F90-67B3-47DF-949F-F35D8C2F69FF}"/>
    <dgm:cxn modelId="{06F24B57-522A-48FC-B1C9-F0A9BDFD62EC}" type="presOf" srcId="{313809CB-EC7B-4C36-8E34-5060F71780EB}" destId="{7FD5389F-1063-405B-A76F-3939C14C9B99}" srcOrd="0" destOrd="0" presId="urn:microsoft.com/office/officeart/2005/8/layout/vList2"/>
    <dgm:cxn modelId="{C3871D5B-384B-4E42-8A67-182BE251F029}" type="presOf" srcId="{295D07C3-48A6-44D5-B093-689A72E78D1A}" destId="{1EAC2692-08E7-4353-B9F5-CD7B510C6B1C}" srcOrd="0" destOrd="0" presId="urn:microsoft.com/office/officeart/2005/8/layout/vList2"/>
    <dgm:cxn modelId="{2502B177-3A84-4D38-909F-E184D05F6478}" srcId="{CEFDCA5B-5766-4B30-AFDF-74635442DCED}" destId="{295D07C3-48A6-44D5-B093-689A72E78D1A}" srcOrd="0" destOrd="0" parTransId="{B568F7A1-E8B7-4E38-A87A-F29ADBA23305}" sibTransId="{E523A6B5-7D37-4971-82A2-78371B7C2B91}"/>
    <dgm:cxn modelId="{165475A4-74B4-441C-B289-BE7DD29DDE63}" type="presOf" srcId="{CEFDCA5B-5766-4B30-AFDF-74635442DCED}" destId="{B278D6F2-E312-4D5F-8B6B-86756008A3D0}" srcOrd="0" destOrd="0" presId="urn:microsoft.com/office/officeart/2005/8/layout/vList2"/>
    <dgm:cxn modelId="{277BB9B8-F381-434A-8B17-FBA01D4F6841}" type="presOf" srcId="{7479C661-AF3D-4FFC-99A2-6C43957E8593}" destId="{5EA85F43-784F-4929-80DF-82863676AB6F}" srcOrd="0" destOrd="0" presId="urn:microsoft.com/office/officeart/2005/8/layout/vList2"/>
    <dgm:cxn modelId="{B8F29CD1-6BD9-4702-BD82-8AC673AA0F42}" type="presOf" srcId="{AEE44325-9808-4505-AA85-4E3D670273B4}" destId="{BB789F9E-D738-4353-BAC3-163DABDE12B3}" srcOrd="0" destOrd="0" presId="urn:microsoft.com/office/officeart/2005/8/layout/vList2"/>
    <dgm:cxn modelId="{9598D9F7-2931-4A8C-B90A-A7A1D2F648C2}" srcId="{CEFDCA5B-5766-4B30-AFDF-74635442DCED}" destId="{AEE44325-9808-4505-AA85-4E3D670273B4}" srcOrd="3" destOrd="0" parTransId="{EFE0FE82-3AE9-4B9F-9CE9-E6D879CE1285}" sibTransId="{098242FA-1794-412F-9F8F-121ED95339BC}"/>
    <dgm:cxn modelId="{587CFA63-9E14-4518-A153-16BFB38B5E99}" type="presParOf" srcId="{B278D6F2-E312-4D5F-8B6B-86756008A3D0}" destId="{1EAC2692-08E7-4353-B9F5-CD7B510C6B1C}" srcOrd="0" destOrd="0" presId="urn:microsoft.com/office/officeart/2005/8/layout/vList2"/>
    <dgm:cxn modelId="{A82ABC84-C88A-4E0E-8A43-092BBC4806A2}" type="presParOf" srcId="{B278D6F2-E312-4D5F-8B6B-86756008A3D0}" destId="{481B4AC2-DB16-4E78-8261-50B77CC41524}" srcOrd="1" destOrd="0" presId="urn:microsoft.com/office/officeart/2005/8/layout/vList2"/>
    <dgm:cxn modelId="{C055EB03-D9EC-41D5-8F57-833B4496054C}" type="presParOf" srcId="{B278D6F2-E312-4D5F-8B6B-86756008A3D0}" destId="{5EA85F43-784F-4929-80DF-82863676AB6F}" srcOrd="2" destOrd="0" presId="urn:microsoft.com/office/officeart/2005/8/layout/vList2"/>
    <dgm:cxn modelId="{6FAE4DAA-5828-43FF-980D-CEC7D0B2AF48}" type="presParOf" srcId="{B278D6F2-E312-4D5F-8B6B-86756008A3D0}" destId="{BB5284E3-CA08-45B3-A8D0-038D7BB64008}" srcOrd="3" destOrd="0" presId="urn:microsoft.com/office/officeart/2005/8/layout/vList2"/>
    <dgm:cxn modelId="{DB090149-7A02-4B4C-A478-1C6DC665F727}" type="presParOf" srcId="{B278D6F2-E312-4D5F-8B6B-86756008A3D0}" destId="{7FD5389F-1063-405B-A76F-3939C14C9B99}" srcOrd="4" destOrd="0" presId="urn:microsoft.com/office/officeart/2005/8/layout/vList2"/>
    <dgm:cxn modelId="{AB2C0DE9-BAF7-4419-AF04-6F9D82E81BF2}" type="presParOf" srcId="{B278D6F2-E312-4D5F-8B6B-86756008A3D0}" destId="{00574D18-A321-4E61-A236-C00226851C44}" srcOrd="5" destOrd="0" presId="urn:microsoft.com/office/officeart/2005/8/layout/vList2"/>
    <dgm:cxn modelId="{652307D0-B17F-4182-925C-9BBECA48EDD2}" type="presParOf" srcId="{B278D6F2-E312-4D5F-8B6B-86756008A3D0}" destId="{BB789F9E-D738-4353-BAC3-163DABDE12B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EFDCA5B-5766-4B30-AFDF-74635442DCED}" type="doc">
      <dgm:prSet loTypeId="urn:microsoft.com/office/officeart/2005/8/layout/process4"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ctr"/>
          <a:r>
            <a:rPr lang="en-US" sz="2400" b="0" dirty="0">
              <a:latin typeface="Times New Roman" panose="02020603050405020304" pitchFamily="18" charset="0"/>
              <a:cs typeface="Times New Roman" panose="02020603050405020304" pitchFamily="18" charset="0"/>
            </a:rPr>
            <a:t>It is concluded that waste results from systemic decisions.</a:t>
          </a:r>
          <a:endParaRPr lang="en-US" sz="2400" dirty="0">
            <a:latin typeface="Times New Roman" panose="02020603050405020304" pitchFamily="18" charset="0"/>
            <a:cs typeface="Times New Roman" panose="02020603050405020304" pitchFamily="18" charset="0"/>
          </a:endParaRPr>
        </a:p>
      </dgm:t>
    </dgm:pt>
    <dgm:pt modelId="{B568F7A1-E8B7-4E38-A87A-F29ADBA23305}" type="parTrans" cxnId="{2502B177-3A84-4D38-909F-E184D05F6478}">
      <dgm:prSet/>
      <dgm:spPr/>
      <dgm:t>
        <a:bodyPr/>
        <a:lstStyle/>
        <a:p>
          <a:pPr algn="ctr"/>
          <a:endParaRPr lang="en-US" sz="2400">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ctr"/>
          <a:endParaRPr lang="en-US" sz="2400">
            <a:latin typeface="Times New Roman" panose="02020603050405020304" pitchFamily="18" charset="0"/>
            <a:cs typeface="Times New Roman" panose="02020603050405020304" pitchFamily="18" charset="0"/>
          </a:endParaRPr>
        </a:p>
      </dgm:t>
    </dgm:pt>
    <dgm:pt modelId="{7B757D22-D851-44B5-A22F-356305C670ED}">
      <dgm:prSet custT="1"/>
      <dgm:spPr/>
      <dgm:t>
        <a:bodyPr/>
        <a:lstStyle/>
        <a:p>
          <a:pPr algn="ctr"/>
          <a:r>
            <a:rPr lang="en-US" sz="2400" b="0">
              <a:latin typeface="Times New Roman" panose="02020603050405020304" pitchFamily="18" charset="0"/>
              <a:cs typeface="Times New Roman" panose="02020603050405020304" pitchFamily="18" charset="0"/>
            </a:rPr>
            <a:t>Abundance cues shape perceived value.</a:t>
          </a:r>
        </a:p>
      </dgm:t>
    </dgm:pt>
    <dgm:pt modelId="{0B03C049-F59C-4B48-870B-168A56437664}" type="parTrans" cxnId="{028C1337-38D5-4053-BD55-1DFF2C6CA3B5}">
      <dgm:prSet/>
      <dgm:spPr/>
      <dgm:t>
        <a:bodyPr/>
        <a:lstStyle/>
        <a:p>
          <a:pPr algn="ctr"/>
          <a:endParaRPr lang="en-US" sz="2400">
            <a:latin typeface="Times New Roman" panose="02020603050405020304" pitchFamily="18" charset="0"/>
            <a:cs typeface="Times New Roman" panose="02020603050405020304" pitchFamily="18" charset="0"/>
          </a:endParaRPr>
        </a:p>
      </dgm:t>
    </dgm:pt>
    <dgm:pt modelId="{76EE89B4-6762-4953-819D-DFE3790E285E}" type="sibTrans" cxnId="{028C1337-38D5-4053-BD55-1DFF2C6CA3B5}">
      <dgm:prSet/>
      <dgm:spPr/>
      <dgm:t>
        <a:bodyPr/>
        <a:lstStyle/>
        <a:p>
          <a:pPr algn="ctr"/>
          <a:endParaRPr lang="en-US" sz="2400">
            <a:latin typeface="Times New Roman" panose="02020603050405020304" pitchFamily="18" charset="0"/>
            <a:cs typeface="Times New Roman" panose="02020603050405020304" pitchFamily="18" charset="0"/>
          </a:endParaRPr>
        </a:p>
      </dgm:t>
    </dgm:pt>
    <dgm:pt modelId="{A5EAC3D1-2BD3-4B7A-A39A-165F184F8757}">
      <dgm:prSet custT="1"/>
      <dgm:spPr/>
      <dgm:t>
        <a:bodyPr/>
        <a:lstStyle/>
        <a:p>
          <a:pPr algn="ctr"/>
          <a:r>
            <a:rPr lang="en-US" sz="2400" b="0">
              <a:latin typeface="Times New Roman" panose="02020603050405020304" pitchFamily="18" charset="0"/>
              <a:cs typeface="Times New Roman" panose="02020603050405020304" pitchFamily="18" charset="0"/>
            </a:rPr>
            <a:t>Blended strategies protect satisfaction.</a:t>
          </a:r>
        </a:p>
      </dgm:t>
    </dgm:pt>
    <dgm:pt modelId="{8DD5B596-4363-48AF-94AB-BC869A8FC57D}" type="parTrans" cxnId="{09B82518-7DEE-44BF-BE6D-B2FA4A1C294B}">
      <dgm:prSet/>
      <dgm:spPr/>
      <dgm:t>
        <a:bodyPr/>
        <a:lstStyle/>
        <a:p>
          <a:pPr algn="ctr"/>
          <a:endParaRPr lang="en-US" sz="2400">
            <a:latin typeface="Times New Roman" panose="02020603050405020304" pitchFamily="18" charset="0"/>
            <a:cs typeface="Times New Roman" panose="02020603050405020304" pitchFamily="18" charset="0"/>
          </a:endParaRPr>
        </a:p>
      </dgm:t>
    </dgm:pt>
    <dgm:pt modelId="{B127C48F-8304-4103-B22A-7DD1C1F4EB0B}" type="sibTrans" cxnId="{09B82518-7DEE-44BF-BE6D-B2FA4A1C294B}">
      <dgm:prSet/>
      <dgm:spPr/>
      <dgm:t>
        <a:bodyPr/>
        <a:lstStyle/>
        <a:p>
          <a:pPr algn="ctr"/>
          <a:endParaRPr lang="en-US" sz="2400">
            <a:latin typeface="Times New Roman" panose="02020603050405020304" pitchFamily="18" charset="0"/>
            <a:cs typeface="Times New Roman" panose="02020603050405020304" pitchFamily="18" charset="0"/>
          </a:endParaRPr>
        </a:p>
      </dgm:t>
    </dgm:pt>
    <dgm:pt modelId="{C6FA87A5-DE67-4315-BFBC-1F77CC93C08C}">
      <dgm:prSet custT="1"/>
      <dgm:spPr/>
      <dgm:t>
        <a:bodyPr/>
        <a:lstStyle/>
        <a:p>
          <a:pPr algn="ctr"/>
          <a:r>
            <a:rPr lang="en-US" sz="2400" b="0">
              <a:latin typeface="Times New Roman" panose="02020603050405020304" pitchFamily="18" charset="0"/>
              <a:cs typeface="Times New Roman" panose="02020603050405020304" pitchFamily="18" charset="0"/>
            </a:rPr>
            <a:t>Abundance can be designed responsibly.</a:t>
          </a:r>
        </a:p>
      </dgm:t>
    </dgm:pt>
    <dgm:pt modelId="{6A2D81D7-7699-4196-BF0E-BF30C3DD3053}" type="parTrans" cxnId="{3002179E-6FEF-4311-886F-7E8B56233935}">
      <dgm:prSet/>
      <dgm:spPr/>
      <dgm:t>
        <a:bodyPr/>
        <a:lstStyle/>
        <a:p>
          <a:pPr algn="ctr"/>
          <a:endParaRPr lang="en-US" sz="2400">
            <a:latin typeface="Times New Roman" panose="02020603050405020304" pitchFamily="18" charset="0"/>
            <a:cs typeface="Times New Roman" panose="02020603050405020304" pitchFamily="18" charset="0"/>
          </a:endParaRPr>
        </a:p>
      </dgm:t>
    </dgm:pt>
    <dgm:pt modelId="{CE0F4A1F-39BA-4B2B-A6D4-AF96CEBEF8F4}" type="sibTrans" cxnId="{3002179E-6FEF-4311-886F-7E8B56233935}">
      <dgm:prSet/>
      <dgm:spPr/>
      <dgm:t>
        <a:bodyPr/>
        <a:lstStyle/>
        <a:p>
          <a:pPr algn="ctr"/>
          <a:endParaRPr lang="en-US" sz="2400">
            <a:latin typeface="Times New Roman" panose="02020603050405020304" pitchFamily="18" charset="0"/>
            <a:cs typeface="Times New Roman" panose="02020603050405020304" pitchFamily="18" charset="0"/>
          </a:endParaRPr>
        </a:p>
      </dgm:t>
    </dgm:pt>
    <dgm:pt modelId="{FBD812A9-45E4-4F0E-B95C-FDB5D93DE613}" type="pres">
      <dgm:prSet presAssocID="{CEFDCA5B-5766-4B30-AFDF-74635442DCED}" presName="Name0" presStyleCnt="0">
        <dgm:presLayoutVars>
          <dgm:dir/>
          <dgm:animLvl val="lvl"/>
          <dgm:resizeHandles val="exact"/>
        </dgm:presLayoutVars>
      </dgm:prSet>
      <dgm:spPr/>
    </dgm:pt>
    <dgm:pt modelId="{412A6AB0-B649-403C-9B1C-60A17EF81145}" type="pres">
      <dgm:prSet presAssocID="{C6FA87A5-DE67-4315-BFBC-1F77CC93C08C}" presName="boxAndChildren" presStyleCnt="0"/>
      <dgm:spPr/>
    </dgm:pt>
    <dgm:pt modelId="{79693442-4A9F-4B2F-B970-AE9E78871E5D}" type="pres">
      <dgm:prSet presAssocID="{C6FA87A5-DE67-4315-BFBC-1F77CC93C08C}" presName="parentTextBox" presStyleLbl="node1" presStyleIdx="0" presStyleCnt="4"/>
      <dgm:spPr/>
    </dgm:pt>
    <dgm:pt modelId="{03C5F8F9-88E6-4B8E-9E5A-E0A9AAC5F5A5}" type="pres">
      <dgm:prSet presAssocID="{B127C48F-8304-4103-B22A-7DD1C1F4EB0B}" presName="sp" presStyleCnt="0"/>
      <dgm:spPr/>
    </dgm:pt>
    <dgm:pt modelId="{D6675E80-5163-4B8A-A1DC-03D3588DDA3C}" type="pres">
      <dgm:prSet presAssocID="{A5EAC3D1-2BD3-4B7A-A39A-165F184F8757}" presName="arrowAndChildren" presStyleCnt="0"/>
      <dgm:spPr/>
    </dgm:pt>
    <dgm:pt modelId="{5549D9BA-AD11-4C49-B931-C54BF610A8D9}" type="pres">
      <dgm:prSet presAssocID="{A5EAC3D1-2BD3-4B7A-A39A-165F184F8757}" presName="parentTextArrow" presStyleLbl="node1" presStyleIdx="1" presStyleCnt="4"/>
      <dgm:spPr/>
    </dgm:pt>
    <dgm:pt modelId="{7765BAAD-AF75-460C-B3D4-FC748BF67CBB}" type="pres">
      <dgm:prSet presAssocID="{76EE89B4-6762-4953-819D-DFE3790E285E}" presName="sp" presStyleCnt="0"/>
      <dgm:spPr/>
    </dgm:pt>
    <dgm:pt modelId="{1E866BF5-8DA2-4417-86A4-B692763CA0D3}" type="pres">
      <dgm:prSet presAssocID="{7B757D22-D851-44B5-A22F-356305C670ED}" presName="arrowAndChildren" presStyleCnt="0"/>
      <dgm:spPr/>
    </dgm:pt>
    <dgm:pt modelId="{288B6BA5-452D-47C6-9DA9-7C3FF328F236}" type="pres">
      <dgm:prSet presAssocID="{7B757D22-D851-44B5-A22F-356305C670ED}" presName="parentTextArrow" presStyleLbl="node1" presStyleIdx="2" presStyleCnt="4"/>
      <dgm:spPr/>
    </dgm:pt>
    <dgm:pt modelId="{7A78D724-CE40-459E-8E60-5BB6EFBF7ED6}" type="pres">
      <dgm:prSet presAssocID="{E523A6B5-7D37-4971-82A2-78371B7C2B91}" presName="sp" presStyleCnt="0"/>
      <dgm:spPr/>
    </dgm:pt>
    <dgm:pt modelId="{27B275AE-A24E-4795-9FE4-CF9AE6AA7E07}" type="pres">
      <dgm:prSet presAssocID="{295D07C3-48A6-44D5-B093-689A72E78D1A}" presName="arrowAndChildren" presStyleCnt="0"/>
      <dgm:spPr/>
    </dgm:pt>
    <dgm:pt modelId="{D954ADED-FD56-4EEF-A88C-0168D026C81B}" type="pres">
      <dgm:prSet presAssocID="{295D07C3-48A6-44D5-B093-689A72E78D1A}" presName="parentTextArrow" presStyleLbl="node1" presStyleIdx="3" presStyleCnt="4"/>
      <dgm:spPr/>
    </dgm:pt>
  </dgm:ptLst>
  <dgm:cxnLst>
    <dgm:cxn modelId="{09B82518-7DEE-44BF-BE6D-B2FA4A1C294B}" srcId="{CEFDCA5B-5766-4B30-AFDF-74635442DCED}" destId="{A5EAC3D1-2BD3-4B7A-A39A-165F184F8757}" srcOrd="2" destOrd="0" parTransId="{8DD5B596-4363-48AF-94AB-BC869A8FC57D}" sibTransId="{B127C48F-8304-4103-B22A-7DD1C1F4EB0B}"/>
    <dgm:cxn modelId="{028C1337-38D5-4053-BD55-1DFF2C6CA3B5}" srcId="{CEFDCA5B-5766-4B30-AFDF-74635442DCED}" destId="{7B757D22-D851-44B5-A22F-356305C670ED}" srcOrd="1" destOrd="0" parTransId="{0B03C049-F59C-4B48-870B-168A56437664}" sibTransId="{76EE89B4-6762-4953-819D-DFE3790E285E}"/>
    <dgm:cxn modelId="{A677F73A-D9C7-41BA-B9C7-668800444E04}" type="presOf" srcId="{CEFDCA5B-5766-4B30-AFDF-74635442DCED}" destId="{FBD812A9-45E4-4F0E-B95C-FDB5D93DE613}" srcOrd="0" destOrd="0" presId="urn:microsoft.com/office/officeart/2005/8/layout/process4"/>
    <dgm:cxn modelId="{76B4BA70-527D-4169-99EF-45762BA22470}" type="presOf" srcId="{295D07C3-48A6-44D5-B093-689A72E78D1A}" destId="{D954ADED-FD56-4EEF-A88C-0168D026C81B}" srcOrd="0" destOrd="0" presId="urn:microsoft.com/office/officeart/2005/8/layout/process4"/>
    <dgm:cxn modelId="{2502B177-3A84-4D38-909F-E184D05F6478}" srcId="{CEFDCA5B-5766-4B30-AFDF-74635442DCED}" destId="{295D07C3-48A6-44D5-B093-689A72E78D1A}" srcOrd="0" destOrd="0" parTransId="{B568F7A1-E8B7-4E38-A87A-F29ADBA23305}" sibTransId="{E523A6B5-7D37-4971-82A2-78371B7C2B91}"/>
    <dgm:cxn modelId="{3002179E-6FEF-4311-886F-7E8B56233935}" srcId="{CEFDCA5B-5766-4B30-AFDF-74635442DCED}" destId="{C6FA87A5-DE67-4315-BFBC-1F77CC93C08C}" srcOrd="3" destOrd="0" parTransId="{6A2D81D7-7699-4196-BF0E-BF30C3DD3053}" sibTransId="{CE0F4A1F-39BA-4B2B-A6D4-AF96CEBEF8F4}"/>
    <dgm:cxn modelId="{03BA72CD-CD7C-4A08-B175-86868DDB69E6}" type="presOf" srcId="{A5EAC3D1-2BD3-4B7A-A39A-165F184F8757}" destId="{5549D9BA-AD11-4C49-B931-C54BF610A8D9}" srcOrd="0" destOrd="0" presId="urn:microsoft.com/office/officeart/2005/8/layout/process4"/>
    <dgm:cxn modelId="{63FF8DDB-9391-442B-BA05-40656E6B0668}" type="presOf" srcId="{C6FA87A5-DE67-4315-BFBC-1F77CC93C08C}" destId="{79693442-4A9F-4B2F-B970-AE9E78871E5D}" srcOrd="0" destOrd="0" presId="urn:microsoft.com/office/officeart/2005/8/layout/process4"/>
    <dgm:cxn modelId="{24CCB7DF-37D5-41C8-8E8E-D7D8365D4F9D}" type="presOf" srcId="{7B757D22-D851-44B5-A22F-356305C670ED}" destId="{288B6BA5-452D-47C6-9DA9-7C3FF328F236}" srcOrd="0" destOrd="0" presId="urn:microsoft.com/office/officeart/2005/8/layout/process4"/>
    <dgm:cxn modelId="{D8DCDCA7-97B4-4050-93CC-A5680C71A47D}" type="presParOf" srcId="{FBD812A9-45E4-4F0E-B95C-FDB5D93DE613}" destId="{412A6AB0-B649-403C-9B1C-60A17EF81145}" srcOrd="0" destOrd="0" presId="urn:microsoft.com/office/officeart/2005/8/layout/process4"/>
    <dgm:cxn modelId="{A866D057-CC41-4ADB-9C61-6341FD91EA11}" type="presParOf" srcId="{412A6AB0-B649-403C-9B1C-60A17EF81145}" destId="{79693442-4A9F-4B2F-B970-AE9E78871E5D}" srcOrd="0" destOrd="0" presId="urn:microsoft.com/office/officeart/2005/8/layout/process4"/>
    <dgm:cxn modelId="{7591FCEF-5B55-459C-B78B-958D1B0054CD}" type="presParOf" srcId="{FBD812A9-45E4-4F0E-B95C-FDB5D93DE613}" destId="{03C5F8F9-88E6-4B8E-9E5A-E0A9AAC5F5A5}" srcOrd="1" destOrd="0" presId="urn:microsoft.com/office/officeart/2005/8/layout/process4"/>
    <dgm:cxn modelId="{94BDC1AE-591F-4619-8F44-F0105B8891FF}" type="presParOf" srcId="{FBD812A9-45E4-4F0E-B95C-FDB5D93DE613}" destId="{D6675E80-5163-4B8A-A1DC-03D3588DDA3C}" srcOrd="2" destOrd="0" presId="urn:microsoft.com/office/officeart/2005/8/layout/process4"/>
    <dgm:cxn modelId="{89F6833D-41F9-4959-927B-54D61C720975}" type="presParOf" srcId="{D6675E80-5163-4B8A-A1DC-03D3588DDA3C}" destId="{5549D9BA-AD11-4C49-B931-C54BF610A8D9}" srcOrd="0" destOrd="0" presId="urn:microsoft.com/office/officeart/2005/8/layout/process4"/>
    <dgm:cxn modelId="{F0FD8E3E-973B-41FC-90A4-16E90F847B3B}" type="presParOf" srcId="{FBD812A9-45E4-4F0E-B95C-FDB5D93DE613}" destId="{7765BAAD-AF75-460C-B3D4-FC748BF67CBB}" srcOrd="3" destOrd="0" presId="urn:microsoft.com/office/officeart/2005/8/layout/process4"/>
    <dgm:cxn modelId="{AB693D6D-9C72-43F3-B693-02FDB48C9B8F}" type="presParOf" srcId="{FBD812A9-45E4-4F0E-B95C-FDB5D93DE613}" destId="{1E866BF5-8DA2-4417-86A4-B692763CA0D3}" srcOrd="4" destOrd="0" presId="urn:microsoft.com/office/officeart/2005/8/layout/process4"/>
    <dgm:cxn modelId="{74BD4A08-4A9A-4A13-A2A8-63A9844FA04C}" type="presParOf" srcId="{1E866BF5-8DA2-4417-86A4-B692763CA0D3}" destId="{288B6BA5-452D-47C6-9DA9-7C3FF328F236}" srcOrd="0" destOrd="0" presId="urn:microsoft.com/office/officeart/2005/8/layout/process4"/>
    <dgm:cxn modelId="{44E1B23F-9CFC-45F0-8506-23672A5D6D91}" type="presParOf" srcId="{FBD812A9-45E4-4F0E-B95C-FDB5D93DE613}" destId="{7A78D724-CE40-459E-8E60-5BB6EFBF7ED6}" srcOrd="5" destOrd="0" presId="urn:microsoft.com/office/officeart/2005/8/layout/process4"/>
    <dgm:cxn modelId="{239CDA40-B93B-4494-9243-1AFFE0E83F30}" type="presParOf" srcId="{FBD812A9-45E4-4F0E-B95C-FDB5D93DE613}" destId="{27B275AE-A24E-4795-9FE4-CF9AE6AA7E07}" srcOrd="6" destOrd="0" presId="urn:microsoft.com/office/officeart/2005/8/layout/process4"/>
    <dgm:cxn modelId="{0E3D544A-B67B-401B-B154-8383885DFE4C}" type="presParOf" srcId="{27B275AE-A24E-4795-9FE4-CF9AE6AA7E07}" destId="{D954ADED-FD56-4EEF-A88C-0168D026C81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31E11-5E9F-47D3-B615-AA983B578191}">
      <dsp:nvSpPr>
        <dsp:cNvPr id="0" name=""/>
        <dsp:cNvSpPr/>
      </dsp:nvSpPr>
      <dsp:spPr>
        <a:xfrm>
          <a:off x="0" y="0"/>
          <a:ext cx="8518334" cy="1764701"/>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Food waste creates sustainability and cost pressures across hospitality operations (Camilleri, 2025).</a:t>
          </a:r>
          <a:endParaRPr lang="en-US" sz="2000" kern="1200" dirty="0"/>
        </a:p>
      </dsp:txBody>
      <dsp:txXfrm>
        <a:off x="51686" y="51686"/>
        <a:ext cx="6614085" cy="1661329"/>
      </dsp:txXfrm>
    </dsp:sp>
    <dsp:sp modelId="{67798253-8788-4E0E-B26A-132442CFC92D}">
      <dsp:nvSpPr>
        <dsp:cNvPr id="0" name=""/>
        <dsp:cNvSpPr/>
      </dsp:nvSpPr>
      <dsp:spPr>
        <a:xfrm>
          <a:off x="751617" y="2058817"/>
          <a:ext cx="8518334" cy="1764701"/>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Breakfast buffets remain significant food waste hotspots within hotel operations (Appel et al., 2025).</a:t>
          </a:r>
        </a:p>
      </dsp:txBody>
      <dsp:txXfrm>
        <a:off x="803303" y="2110503"/>
        <a:ext cx="6516289" cy="1661329"/>
      </dsp:txXfrm>
    </dsp:sp>
    <dsp:sp modelId="{F4FD80E4-2A21-4233-8C03-74891E475511}">
      <dsp:nvSpPr>
        <dsp:cNvPr id="0" name=""/>
        <dsp:cNvSpPr/>
      </dsp:nvSpPr>
      <dsp:spPr>
        <a:xfrm>
          <a:off x="1503235" y="4117635"/>
          <a:ext cx="8518334" cy="1764701"/>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This presentation examines how breakfast buffet food waste can be reduced without harming guest satisfaction.</a:t>
          </a:r>
        </a:p>
      </dsp:txBody>
      <dsp:txXfrm>
        <a:off x="1554921" y="4169321"/>
        <a:ext cx="6516289" cy="1661329"/>
      </dsp:txXfrm>
    </dsp:sp>
    <dsp:sp modelId="{E7EEBD6F-E1C3-4DCD-B79F-71958D3B826A}">
      <dsp:nvSpPr>
        <dsp:cNvPr id="0" name=""/>
        <dsp:cNvSpPr/>
      </dsp:nvSpPr>
      <dsp:spPr>
        <a:xfrm>
          <a:off x="7371278" y="1338231"/>
          <a:ext cx="1147055" cy="1147055"/>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just" defTabSz="889000">
            <a:lnSpc>
              <a:spcPct val="90000"/>
            </a:lnSpc>
            <a:spcBef>
              <a:spcPct val="0"/>
            </a:spcBef>
            <a:spcAft>
              <a:spcPct val="35000"/>
            </a:spcAft>
            <a:buNone/>
          </a:pPr>
          <a:endParaRPr lang="en-US" sz="2000" kern="1200"/>
        </a:p>
      </dsp:txBody>
      <dsp:txXfrm>
        <a:off x="7629365" y="1338231"/>
        <a:ext cx="630881" cy="863159"/>
      </dsp:txXfrm>
    </dsp:sp>
    <dsp:sp modelId="{6D4B0671-D53D-4DC0-B1EC-42EBB168374D}">
      <dsp:nvSpPr>
        <dsp:cNvPr id="0" name=""/>
        <dsp:cNvSpPr/>
      </dsp:nvSpPr>
      <dsp:spPr>
        <a:xfrm>
          <a:off x="8122896" y="3385284"/>
          <a:ext cx="1147055" cy="1147055"/>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80983" y="3385284"/>
        <a:ext cx="630881" cy="8631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C2692-08E7-4353-B9F5-CD7B510C6B1C}">
      <dsp:nvSpPr>
        <dsp:cNvPr id="0" name=""/>
        <dsp:cNvSpPr/>
      </dsp:nvSpPr>
      <dsp:spPr>
        <a:xfrm>
          <a:off x="0" y="226768"/>
          <a:ext cx="9219463" cy="1216800"/>
        </a:xfrm>
        <a:prstGeom prst="roundRect">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Study identifies key buffet waste drivers.</a:t>
          </a:r>
        </a:p>
      </dsp:txBody>
      <dsp:txXfrm>
        <a:off x="59399" y="286167"/>
        <a:ext cx="9100665" cy="1098002"/>
      </dsp:txXfrm>
    </dsp:sp>
    <dsp:sp modelId="{6656D04F-41CD-4C7A-A3DA-F81B1D4C7312}">
      <dsp:nvSpPr>
        <dsp:cNvPr id="0" name=""/>
        <dsp:cNvSpPr/>
      </dsp:nvSpPr>
      <dsp:spPr>
        <a:xfrm>
          <a:off x="0" y="1630768"/>
          <a:ext cx="9219463" cy="1216800"/>
        </a:xfrm>
        <a:prstGeom prst="roundRect">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Focus centres on midscale hotel breakfasts.</a:t>
          </a:r>
        </a:p>
      </dsp:txBody>
      <dsp:txXfrm>
        <a:off x="59399" y="1690167"/>
        <a:ext cx="9100665" cy="1098002"/>
      </dsp:txXfrm>
    </dsp:sp>
    <dsp:sp modelId="{328AEEB7-8937-4EB3-A825-600EC0C640BE}">
      <dsp:nvSpPr>
        <dsp:cNvPr id="0" name=""/>
        <dsp:cNvSpPr/>
      </dsp:nvSpPr>
      <dsp:spPr>
        <a:xfrm>
          <a:off x="0" y="3034768"/>
          <a:ext cx="9219463" cy="1216800"/>
        </a:xfrm>
        <a:prstGeom prst="roundRect">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Analysis examines overproduction and plate waste.</a:t>
          </a:r>
        </a:p>
      </dsp:txBody>
      <dsp:txXfrm>
        <a:off x="59399" y="3094167"/>
        <a:ext cx="9100665" cy="1098002"/>
      </dsp:txXfrm>
    </dsp:sp>
    <dsp:sp modelId="{070D5775-C6F9-4DD0-8658-7C4A1213AAC1}">
      <dsp:nvSpPr>
        <dsp:cNvPr id="0" name=""/>
        <dsp:cNvSpPr/>
      </dsp:nvSpPr>
      <dsp:spPr>
        <a:xfrm>
          <a:off x="0" y="4438768"/>
          <a:ext cx="9219463" cy="1216800"/>
        </a:xfrm>
        <a:prstGeom prst="roundRect">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Research asks how value remains </a:t>
          </a:r>
          <a:r>
            <a:rPr lang="en-US" sz="2000" kern="1200">
              <a:latin typeface="Times New Roman" panose="02020603050405020304" pitchFamily="18" charset="0"/>
              <a:cs typeface="Times New Roman" panose="02020603050405020304" pitchFamily="18" charset="0"/>
            </a:rPr>
            <a:t>protected.</a:t>
          </a:r>
          <a:endParaRPr lang="en-US" sz="2000" kern="1200" dirty="0">
            <a:latin typeface="Times New Roman" panose="02020603050405020304" pitchFamily="18" charset="0"/>
            <a:cs typeface="Times New Roman" panose="02020603050405020304" pitchFamily="18" charset="0"/>
          </a:endParaRPr>
        </a:p>
      </dsp:txBody>
      <dsp:txXfrm>
        <a:off x="59399" y="4498167"/>
        <a:ext cx="9100665"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BC6E0-8BD3-4F96-B845-1C6BC903FF21}">
      <dsp:nvSpPr>
        <dsp:cNvPr id="0" name=""/>
        <dsp:cNvSpPr/>
      </dsp:nvSpPr>
      <dsp:spPr>
        <a:xfrm>
          <a:off x="0" y="4824790"/>
          <a:ext cx="9006376" cy="1055546"/>
        </a:xfrm>
        <a:prstGeom prst="rect">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a:lnSpc>
              <a:spcPct val="90000"/>
            </a:lnSpc>
            <a:spcBef>
              <a:spcPct val="0"/>
            </a:spcBef>
            <a:spcAft>
              <a:spcPct val="35000"/>
            </a:spcAft>
            <a:buNone/>
          </a:pPr>
          <a:r>
            <a:rPr lang="en-US" sz="2000" b="0" kern="1200">
              <a:latin typeface="Times New Roman" panose="02020603050405020304" pitchFamily="18" charset="0"/>
              <a:cs typeface="Times New Roman" panose="02020603050405020304" pitchFamily="18" charset="0"/>
            </a:rPr>
            <a:t>Waste becomes a systemic operational outcome (Steen et al., 2024).</a:t>
          </a:r>
        </a:p>
      </dsp:txBody>
      <dsp:txXfrm>
        <a:off x="0" y="4824790"/>
        <a:ext cx="9006376" cy="1055546"/>
      </dsp:txXfrm>
    </dsp:sp>
    <dsp:sp modelId="{D78671A8-5440-48E4-8339-F2B5125FA678}">
      <dsp:nvSpPr>
        <dsp:cNvPr id="0" name=""/>
        <dsp:cNvSpPr/>
      </dsp:nvSpPr>
      <dsp:spPr>
        <a:xfrm rot="10800000">
          <a:off x="0" y="3217193"/>
          <a:ext cx="9006376" cy="1623430"/>
        </a:xfrm>
        <a:prstGeom prst="upArrowCallout">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a:lnSpc>
              <a:spcPct val="90000"/>
            </a:lnSpc>
            <a:spcBef>
              <a:spcPct val="0"/>
            </a:spcBef>
            <a:spcAft>
              <a:spcPct val="35000"/>
            </a:spcAft>
            <a:buNone/>
          </a:pPr>
          <a:r>
            <a:rPr lang="en-US" sz="2000" b="0" kern="1200">
              <a:latin typeface="Times New Roman" panose="02020603050405020304" pitchFamily="18" charset="0"/>
              <a:cs typeface="Times New Roman" panose="02020603050405020304" pitchFamily="18" charset="0"/>
            </a:rPr>
            <a:t>Visual fullness signals quality perceptions.</a:t>
          </a:r>
        </a:p>
      </dsp:txBody>
      <dsp:txXfrm rot="10800000">
        <a:off x="0" y="3217193"/>
        <a:ext cx="9006376" cy="1054856"/>
      </dsp:txXfrm>
    </dsp:sp>
    <dsp:sp modelId="{C91C6C70-1854-49B3-A0E6-AF0EDC46FA21}">
      <dsp:nvSpPr>
        <dsp:cNvPr id="0" name=""/>
        <dsp:cNvSpPr/>
      </dsp:nvSpPr>
      <dsp:spPr>
        <a:xfrm rot="10800000">
          <a:off x="0" y="1609596"/>
          <a:ext cx="9006376" cy="1623430"/>
        </a:xfrm>
        <a:prstGeom prst="upArrowCallout">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a:lnSpc>
              <a:spcPct val="90000"/>
            </a:lnSpc>
            <a:spcBef>
              <a:spcPct val="0"/>
            </a:spcBef>
            <a:spcAft>
              <a:spcPct val="35000"/>
            </a:spcAft>
            <a:buNone/>
          </a:pPr>
          <a:r>
            <a:rPr lang="en-US" sz="2000" b="0" kern="1200">
              <a:latin typeface="Times New Roman" panose="02020603050405020304" pitchFamily="18" charset="0"/>
              <a:cs typeface="Times New Roman" panose="02020603050405020304" pitchFamily="18" charset="0"/>
            </a:rPr>
            <a:t>Managers avoid reputational complaint risks.</a:t>
          </a:r>
        </a:p>
      </dsp:txBody>
      <dsp:txXfrm rot="10800000">
        <a:off x="0" y="1609596"/>
        <a:ext cx="9006376" cy="1054856"/>
      </dsp:txXfrm>
    </dsp:sp>
    <dsp:sp modelId="{D954ADED-FD56-4EEF-A88C-0168D026C81B}">
      <dsp:nvSpPr>
        <dsp:cNvPr id="0" name=""/>
        <dsp:cNvSpPr/>
      </dsp:nvSpPr>
      <dsp:spPr>
        <a:xfrm rot="10800000">
          <a:off x="0" y="1999"/>
          <a:ext cx="9006376" cy="1623430"/>
        </a:xfrm>
        <a:prstGeom prst="upArrowCallout">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a:lnSpc>
              <a:spcPct val="90000"/>
            </a:lnSpc>
            <a:spcBef>
              <a:spcPct val="0"/>
            </a:spcBef>
            <a:spcAft>
              <a:spcPct val="35000"/>
            </a:spcAft>
            <a:buNone/>
          </a:pPr>
          <a:r>
            <a:rPr lang="fr-FR" sz="2000" b="0" kern="1200">
              <a:latin typeface="Times New Roman" panose="02020603050405020304" pitchFamily="18" charset="0"/>
              <a:cs typeface="Times New Roman" panose="02020603050405020304" pitchFamily="18" charset="0"/>
            </a:rPr>
            <a:t>Abundance aesthetics promote intentional overproduction (Appel et al., 2025).</a:t>
          </a:r>
          <a:endParaRPr lang="en-US" sz="2000" kern="1200">
            <a:latin typeface="Times New Roman" panose="02020603050405020304" pitchFamily="18" charset="0"/>
            <a:cs typeface="Times New Roman" panose="02020603050405020304" pitchFamily="18" charset="0"/>
          </a:endParaRPr>
        </a:p>
      </dsp:txBody>
      <dsp:txXfrm rot="10800000">
        <a:off x="0" y="1999"/>
        <a:ext cx="9006376" cy="10548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081F8-CD1C-44BD-82C2-8245AD86A292}">
      <dsp:nvSpPr>
        <dsp:cNvPr id="0" name=""/>
        <dsp:cNvSpPr/>
      </dsp:nvSpPr>
      <dsp:spPr>
        <a:xfrm>
          <a:off x="-7444843" y="-1137760"/>
          <a:ext cx="8859013" cy="8859013"/>
        </a:xfrm>
        <a:prstGeom prst="blockArc">
          <a:avLst>
            <a:gd name="adj1" fmla="val 18900000"/>
            <a:gd name="adj2" fmla="val 2700000"/>
            <a:gd name="adj3" fmla="val 244"/>
          </a:avLst>
        </a:prstGeom>
        <a:noFill/>
        <a:ln w="15875" cap="rnd"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972C1CE1-55BF-4A71-9186-61AB775F4188}">
      <dsp:nvSpPr>
        <dsp:cNvPr id="0" name=""/>
        <dsp:cNvSpPr/>
      </dsp:nvSpPr>
      <dsp:spPr>
        <a:xfrm>
          <a:off x="739807" y="506138"/>
          <a:ext cx="7994217" cy="1012804"/>
        </a:xfrm>
        <a:prstGeom prst="rect">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3913" tIns="50800" rIns="50800" bIns="50800" numCol="1" spcCol="1270" anchor="ctr" anchorCtr="0">
          <a:noAutofit/>
        </a:bodyPr>
        <a:lstStyle/>
        <a:p>
          <a:pPr marL="0" lvl="0" indent="0" algn="just" defTabSz="889000">
            <a:lnSpc>
              <a:spcPct val="90000"/>
            </a:lnSpc>
            <a:spcBef>
              <a:spcPct val="0"/>
            </a:spcBef>
            <a:spcAft>
              <a:spcPct val="35000"/>
            </a:spcAft>
            <a:buNone/>
          </a:pPr>
          <a:r>
            <a:rPr lang="en-US" sz="2000" b="0" i="0" kern="1200">
              <a:solidFill>
                <a:schemeClr val="bg1"/>
              </a:solidFill>
              <a:effectLst/>
              <a:latin typeface="Times New Roman" panose="02020603050405020304" pitchFamily="18" charset="0"/>
              <a:cs typeface="Times New Roman" panose="02020603050405020304" pitchFamily="18" charset="0"/>
            </a:rPr>
            <a:t>Occupancy volatility complicates breakfast forecasting.</a:t>
          </a:r>
          <a:endParaRPr lang="en-US" sz="2000" kern="1200" dirty="0">
            <a:solidFill>
              <a:schemeClr val="bg1"/>
            </a:solidFill>
            <a:latin typeface="Times New Roman" panose="02020603050405020304" pitchFamily="18" charset="0"/>
            <a:cs typeface="Times New Roman" panose="02020603050405020304" pitchFamily="18" charset="0"/>
          </a:endParaRPr>
        </a:p>
      </dsp:txBody>
      <dsp:txXfrm>
        <a:off x="739807" y="506138"/>
        <a:ext cx="7994217" cy="1012804"/>
      </dsp:txXfrm>
    </dsp:sp>
    <dsp:sp modelId="{0950C029-AE77-4158-BC33-41E817685706}">
      <dsp:nvSpPr>
        <dsp:cNvPr id="0" name=""/>
        <dsp:cNvSpPr/>
      </dsp:nvSpPr>
      <dsp:spPr>
        <a:xfrm>
          <a:off x="106804" y="379538"/>
          <a:ext cx="1266005" cy="1266005"/>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F11E7B81-5540-455F-A102-9BF14181B562}">
      <dsp:nvSpPr>
        <dsp:cNvPr id="0" name=""/>
        <dsp:cNvSpPr/>
      </dsp:nvSpPr>
      <dsp:spPr>
        <a:xfrm>
          <a:off x="1320471" y="2025608"/>
          <a:ext cx="7413553" cy="1012804"/>
        </a:xfrm>
        <a:prstGeom prst="rect">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3913" tIns="50800" rIns="50800" bIns="50800" numCol="1" spcCol="1270" anchor="ctr" anchorCtr="0">
          <a:noAutofit/>
        </a:bodyPr>
        <a:lstStyle/>
        <a:p>
          <a:pPr marL="0" lvl="0" indent="0" algn="just" defTabSz="889000">
            <a:lnSpc>
              <a:spcPct val="90000"/>
            </a:lnSpc>
            <a:spcBef>
              <a:spcPct val="0"/>
            </a:spcBef>
            <a:spcAft>
              <a:spcPct val="35000"/>
            </a:spcAft>
            <a:buNone/>
          </a:pPr>
          <a:r>
            <a:rPr lang="en-US" sz="2000" b="0" i="0" kern="1200" dirty="0">
              <a:solidFill>
                <a:schemeClr val="bg1"/>
              </a:solidFill>
              <a:effectLst/>
              <a:latin typeface="Times New Roman" panose="02020603050405020304" pitchFamily="18" charset="0"/>
              <a:cs typeface="Times New Roman" panose="02020603050405020304" pitchFamily="18" charset="0"/>
            </a:rPr>
            <a:t>Forecasts rely on historical averages.</a:t>
          </a:r>
        </a:p>
      </dsp:txBody>
      <dsp:txXfrm>
        <a:off x="1320471" y="2025608"/>
        <a:ext cx="7413553" cy="1012804"/>
      </dsp:txXfrm>
    </dsp:sp>
    <dsp:sp modelId="{E624D984-C7A2-4095-BFEA-4E807328E425}">
      <dsp:nvSpPr>
        <dsp:cNvPr id="0" name=""/>
        <dsp:cNvSpPr/>
      </dsp:nvSpPr>
      <dsp:spPr>
        <a:xfrm>
          <a:off x="687468" y="1899008"/>
          <a:ext cx="1266005" cy="1266005"/>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F9F0452B-0C9C-4482-BC76-FDC0E85EC94F}">
      <dsp:nvSpPr>
        <dsp:cNvPr id="0" name=""/>
        <dsp:cNvSpPr/>
      </dsp:nvSpPr>
      <dsp:spPr>
        <a:xfrm>
          <a:off x="1320471" y="3545078"/>
          <a:ext cx="7413553" cy="1012804"/>
        </a:xfrm>
        <a:prstGeom prst="rect">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3913" tIns="50800" rIns="50800" bIns="50800" numCol="1" spcCol="1270" anchor="ctr" anchorCtr="0">
          <a:noAutofit/>
        </a:bodyPr>
        <a:lstStyle/>
        <a:p>
          <a:pPr marL="0" lvl="0" indent="0" algn="just" defTabSz="889000">
            <a:lnSpc>
              <a:spcPct val="90000"/>
            </a:lnSpc>
            <a:spcBef>
              <a:spcPct val="0"/>
            </a:spcBef>
            <a:spcAft>
              <a:spcPct val="35000"/>
            </a:spcAft>
            <a:buNone/>
          </a:pPr>
          <a:r>
            <a:rPr lang="en-US" sz="2000" b="0" i="0" kern="1200" dirty="0">
              <a:solidFill>
                <a:schemeClr val="bg1"/>
              </a:solidFill>
              <a:effectLst/>
              <a:latin typeface="Times New Roman" panose="02020603050405020304" pitchFamily="18" charset="0"/>
              <a:cs typeface="Times New Roman" panose="02020603050405020304" pitchFamily="18" charset="0"/>
            </a:rPr>
            <a:t>Safety margins drive excess production (Appel et al., 2025).</a:t>
          </a:r>
        </a:p>
      </dsp:txBody>
      <dsp:txXfrm>
        <a:off x="1320471" y="3545078"/>
        <a:ext cx="7413553" cy="1012804"/>
      </dsp:txXfrm>
    </dsp:sp>
    <dsp:sp modelId="{789AE8D7-8EEB-45EA-99ED-F95E376A0A3A}">
      <dsp:nvSpPr>
        <dsp:cNvPr id="0" name=""/>
        <dsp:cNvSpPr/>
      </dsp:nvSpPr>
      <dsp:spPr>
        <a:xfrm>
          <a:off x="687468" y="3418478"/>
          <a:ext cx="1266005" cy="1266005"/>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9D7A4919-0FDA-473A-933C-0E4CF3108B49}">
      <dsp:nvSpPr>
        <dsp:cNvPr id="0" name=""/>
        <dsp:cNvSpPr/>
      </dsp:nvSpPr>
      <dsp:spPr>
        <a:xfrm>
          <a:off x="739807" y="5064548"/>
          <a:ext cx="7994217" cy="1012804"/>
        </a:xfrm>
        <a:prstGeom prst="rect">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3913" tIns="50800" rIns="50800" bIns="50800" numCol="1" spcCol="1270" anchor="ctr" anchorCtr="0">
          <a:noAutofit/>
        </a:bodyPr>
        <a:lstStyle/>
        <a:p>
          <a:pPr marL="0" lvl="0" indent="0" algn="just" defTabSz="889000">
            <a:lnSpc>
              <a:spcPct val="90000"/>
            </a:lnSpc>
            <a:spcBef>
              <a:spcPct val="0"/>
            </a:spcBef>
            <a:spcAft>
              <a:spcPct val="35000"/>
            </a:spcAft>
            <a:buNone/>
          </a:pPr>
          <a:r>
            <a:rPr lang="en-US" sz="2000" b="0" i="0" kern="1200" dirty="0">
              <a:solidFill>
                <a:schemeClr val="bg1"/>
              </a:solidFill>
              <a:effectLst/>
              <a:latin typeface="Times New Roman" panose="02020603050405020304" pitchFamily="18" charset="0"/>
              <a:cs typeface="Times New Roman" panose="02020603050405020304" pitchFamily="18" charset="0"/>
            </a:rPr>
            <a:t>Dynamic models improve accuracy (Lakhouit, </a:t>
          </a:r>
          <a:r>
            <a:rPr lang="en-US" sz="2000" b="0" i="0" kern="1200">
              <a:solidFill>
                <a:schemeClr val="bg1"/>
              </a:solidFill>
              <a:effectLst/>
              <a:latin typeface="Times New Roman" panose="02020603050405020304" pitchFamily="18" charset="0"/>
              <a:cs typeface="Times New Roman" panose="02020603050405020304" pitchFamily="18" charset="0"/>
            </a:rPr>
            <a:t>2025).</a:t>
          </a:r>
          <a:endParaRPr lang="en-US" sz="2000" b="0" i="0" kern="1200" dirty="0">
            <a:solidFill>
              <a:schemeClr val="bg1"/>
            </a:solidFill>
            <a:effectLst/>
            <a:latin typeface="Times New Roman" panose="02020603050405020304" pitchFamily="18" charset="0"/>
            <a:cs typeface="Times New Roman" panose="02020603050405020304" pitchFamily="18" charset="0"/>
          </a:endParaRPr>
        </a:p>
      </dsp:txBody>
      <dsp:txXfrm>
        <a:off x="739807" y="5064548"/>
        <a:ext cx="7994217" cy="1012804"/>
      </dsp:txXfrm>
    </dsp:sp>
    <dsp:sp modelId="{CF037C13-1305-4E44-B5C9-1A574BEC03F0}">
      <dsp:nvSpPr>
        <dsp:cNvPr id="0" name=""/>
        <dsp:cNvSpPr/>
      </dsp:nvSpPr>
      <dsp:spPr>
        <a:xfrm>
          <a:off x="106804" y="4937948"/>
          <a:ext cx="1266005" cy="1266005"/>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466A8F-0371-4AE9-BF90-7F1E0D60B292}">
      <dsp:nvSpPr>
        <dsp:cNvPr id="0" name=""/>
        <dsp:cNvSpPr/>
      </dsp:nvSpPr>
      <dsp:spPr>
        <a:xfrm>
          <a:off x="0" y="0"/>
          <a:ext cx="7729284" cy="1450898"/>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Service environments influence consumption </a:t>
          </a:r>
          <a:r>
            <a:rPr lang="en-US" sz="2000" kern="1200" dirty="0" err="1">
              <a:latin typeface="Times New Roman" panose="02020603050405020304" pitchFamily="18" charset="0"/>
              <a:cs typeface="Times New Roman" panose="02020603050405020304" pitchFamily="18" charset="0"/>
            </a:rPr>
            <a:t>behaviour</a:t>
          </a:r>
          <a:r>
            <a:rPr lang="en-US" sz="2000" kern="1200" dirty="0">
              <a:latin typeface="Times New Roman" panose="02020603050405020304" pitchFamily="18" charset="0"/>
              <a:cs typeface="Times New Roman" panose="02020603050405020304" pitchFamily="18" charset="0"/>
            </a:rPr>
            <a:t>.</a:t>
          </a:r>
          <a:endParaRPr lang="en-US" sz="2000" kern="1200" dirty="0"/>
        </a:p>
      </dsp:txBody>
      <dsp:txXfrm>
        <a:off x="42495" y="42495"/>
        <a:ext cx="6041052" cy="1365908"/>
      </dsp:txXfrm>
    </dsp:sp>
    <dsp:sp modelId="{E6D3D613-27AE-44AB-A476-16E39DAACAF0}">
      <dsp:nvSpPr>
        <dsp:cNvPr id="0" name=""/>
        <dsp:cNvSpPr/>
      </dsp:nvSpPr>
      <dsp:spPr>
        <a:xfrm>
          <a:off x="647327" y="1714697"/>
          <a:ext cx="7729284" cy="1450898"/>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Buffets encourage more-is-better thinking (Barker et al., 2021).</a:t>
          </a:r>
        </a:p>
      </dsp:txBody>
      <dsp:txXfrm>
        <a:off x="689822" y="1757192"/>
        <a:ext cx="6053883" cy="1365908"/>
      </dsp:txXfrm>
    </dsp:sp>
    <dsp:sp modelId="{881C47A6-6005-4F58-9635-5735560FC07F}">
      <dsp:nvSpPr>
        <dsp:cNvPr id="0" name=""/>
        <dsp:cNvSpPr/>
      </dsp:nvSpPr>
      <dsp:spPr>
        <a:xfrm>
          <a:off x="1284993" y="3429395"/>
          <a:ext cx="7729284" cy="1450898"/>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Large portions increase plate waste.</a:t>
          </a:r>
        </a:p>
      </dsp:txBody>
      <dsp:txXfrm>
        <a:off x="1327488" y="3471890"/>
        <a:ext cx="6063544" cy="1365908"/>
      </dsp:txXfrm>
    </dsp:sp>
    <dsp:sp modelId="{1530081E-661F-40B1-829A-5E8FB032A166}">
      <dsp:nvSpPr>
        <dsp:cNvPr id="0" name=""/>
        <dsp:cNvSpPr/>
      </dsp:nvSpPr>
      <dsp:spPr>
        <a:xfrm>
          <a:off x="1932321" y="5144093"/>
          <a:ext cx="7729284" cy="1450898"/>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Plate waste was reduced by approximately 19% through persuasive messaging (Cozzio et al., </a:t>
          </a:r>
          <a:r>
            <a:rPr lang="en-US" sz="2000" kern="1200">
              <a:latin typeface="Times New Roman" panose="02020603050405020304" pitchFamily="18" charset="0"/>
              <a:cs typeface="Times New Roman" panose="02020603050405020304" pitchFamily="18" charset="0"/>
            </a:rPr>
            <a:t>2021).</a:t>
          </a:r>
          <a:endParaRPr lang="en-US" sz="2000" kern="1200" dirty="0">
            <a:latin typeface="Times New Roman" panose="02020603050405020304" pitchFamily="18" charset="0"/>
            <a:cs typeface="Times New Roman" panose="02020603050405020304" pitchFamily="18" charset="0"/>
          </a:endParaRPr>
        </a:p>
      </dsp:txBody>
      <dsp:txXfrm>
        <a:off x="1974816" y="5186588"/>
        <a:ext cx="6053883" cy="1365908"/>
      </dsp:txXfrm>
    </dsp:sp>
    <dsp:sp modelId="{8FA7B827-11B2-4E4C-A0BE-EBE6253AB70E}">
      <dsp:nvSpPr>
        <dsp:cNvPr id="0" name=""/>
        <dsp:cNvSpPr/>
      </dsp:nvSpPr>
      <dsp:spPr>
        <a:xfrm>
          <a:off x="6786200" y="1111256"/>
          <a:ext cx="943083" cy="943083"/>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just" defTabSz="889000">
            <a:lnSpc>
              <a:spcPct val="90000"/>
            </a:lnSpc>
            <a:spcBef>
              <a:spcPct val="0"/>
            </a:spcBef>
            <a:spcAft>
              <a:spcPct val="35000"/>
            </a:spcAft>
            <a:buNone/>
          </a:pPr>
          <a:endParaRPr lang="en-US" sz="2000" kern="1200"/>
        </a:p>
      </dsp:txBody>
      <dsp:txXfrm>
        <a:off x="6998394" y="1111256"/>
        <a:ext cx="518695" cy="709670"/>
      </dsp:txXfrm>
    </dsp:sp>
    <dsp:sp modelId="{3E2A4A0C-DAA3-4298-BF3B-583DEF1937D8}">
      <dsp:nvSpPr>
        <dsp:cNvPr id="0" name=""/>
        <dsp:cNvSpPr/>
      </dsp:nvSpPr>
      <dsp:spPr>
        <a:xfrm>
          <a:off x="7433528" y="2825954"/>
          <a:ext cx="943083" cy="943083"/>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45722" y="2825954"/>
        <a:ext cx="518695" cy="709670"/>
      </dsp:txXfrm>
    </dsp:sp>
    <dsp:sp modelId="{DCA52B87-CB25-4D17-BBCF-F754C8D19E09}">
      <dsp:nvSpPr>
        <dsp:cNvPr id="0" name=""/>
        <dsp:cNvSpPr/>
      </dsp:nvSpPr>
      <dsp:spPr>
        <a:xfrm>
          <a:off x="8071194" y="4540651"/>
          <a:ext cx="943083" cy="943083"/>
        </a:xfrm>
        <a:prstGeom prst="downArrow">
          <a:avLst>
            <a:gd name="adj1" fmla="val 55000"/>
            <a:gd name="adj2" fmla="val 45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3388" y="4540651"/>
        <a:ext cx="518695" cy="7096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C2692-08E7-4353-B9F5-CD7B510C6B1C}">
      <dsp:nvSpPr>
        <dsp:cNvPr id="0" name=""/>
        <dsp:cNvSpPr/>
      </dsp:nvSpPr>
      <dsp:spPr>
        <a:xfrm>
          <a:off x="0" y="762657"/>
          <a:ext cx="9064491" cy="1216800"/>
        </a:xfrm>
        <a:prstGeom prst="roundRect">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Smaller plates reduce plate waste (</a:t>
          </a:r>
          <a:r>
            <a:rPr lang="en-US" sz="2000" kern="1200" dirty="0" err="1">
              <a:latin typeface="Times New Roman" panose="02020603050405020304" pitchFamily="18" charset="0"/>
              <a:cs typeface="Times New Roman" panose="02020603050405020304" pitchFamily="18" charset="0"/>
            </a:rPr>
            <a:t>Cozzio</a:t>
          </a:r>
          <a:r>
            <a:rPr lang="en-US" sz="2000" kern="1200" dirty="0">
              <a:latin typeface="Times New Roman" panose="02020603050405020304" pitchFamily="18" charset="0"/>
              <a:cs typeface="Times New Roman" panose="02020603050405020304" pitchFamily="18" charset="0"/>
            </a:rPr>
            <a:t> et al., 2021).</a:t>
          </a:r>
        </a:p>
      </dsp:txBody>
      <dsp:txXfrm>
        <a:off x="59399" y="822056"/>
        <a:ext cx="8945693" cy="1098002"/>
      </dsp:txXfrm>
    </dsp:sp>
    <dsp:sp modelId="{68920FE3-B7DD-4F78-B171-840439C75280}">
      <dsp:nvSpPr>
        <dsp:cNvPr id="0" name=""/>
        <dsp:cNvSpPr/>
      </dsp:nvSpPr>
      <dsp:spPr>
        <a:xfrm>
          <a:off x="0" y="2166658"/>
          <a:ext cx="9064491" cy="1216800"/>
        </a:xfrm>
        <a:prstGeom prst="roundRect">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Restriction perceptions risk dissatisfaction.</a:t>
          </a:r>
        </a:p>
      </dsp:txBody>
      <dsp:txXfrm>
        <a:off x="59399" y="2226057"/>
        <a:ext cx="8945693" cy="1098002"/>
      </dsp:txXfrm>
    </dsp:sp>
    <dsp:sp modelId="{4310C13A-F1FE-48CB-BECD-AC7EBBEBE1B4}">
      <dsp:nvSpPr>
        <dsp:cNvPr id="0" name=""/>
        <dsp:cNvSpPr/>
      </dsp:nvSpPr>
      <dsp:spPr>
        <a:xfrm>
          <a:off x="0" y="3570658"/>
          <a:ext cx="9064491" cy="1216800"/>
        </a:xfrm>
        <a:prstGeom prst="roundRect">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Combined strategies outperform single actions (Appel et al., 2025).</a:t>
          </a:r>
        </a:p>
      </dsp:txBody>
      <dsp:txXfrm>
        <a:off x="59399" y="3630057"/>
        <a:ext cx="8945693" cy="1098002"/>
      </dsp:txXfrm>
    </dsp:sp>
    <dsp:sp modelId="{CB5B8182-0827-4D79-830B-290CA5B66EA7}">
      <dsp:nvSpPr>
        <dsp:cNvPr id="0" name=""/>
        <dsp:cNvSpPr/>
      </dsp:nvSpPr>
      <dsp:spPr>
        <a:xfrm>
          <a:off x="0" y="4974658"/>
          <a:ext cx="9064491" cy="1216800"/>
        </a:xfrm>
        <a:prstGeom prst="roundRect">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Behavioural nudges achieved waste reductions ranging from 5% to 20% across studies (Barker et al., 2021).</a:t>
          </a:r>
        </a:p>
      </dsp:txBody>
      <dsp:txXfrm>
        <a:off x="59399" y="5034057"/>
        <a:ext cx="8945693" cy="10980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39C34-E85E-4155-A608-B0521713085D}">
      <dsp:nvSpPr>
        <dsp:cNvPr id="0" name=""/>
        <dsp:cNvSpPr/>
      </dsp:nvSpPr>
      <dsp:spPr>
        <a:xfrm>
          <a:off x="0" y="4824790"/>
          <a:ext cx="8885607" cy="1055546"/>
        </a:xfrm>
        <a:prstGeom prst="rect">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a:lnSpc>
              <a:spcPct val="90000"/>
            </a:lnSpc>
            <a:spcBef>
              <a:spcPct val="0"/>
            </a:spcBef>
            <a:spcAft>
              <a:spcPct val="35000"/>
            </a:spcAft>
            <a:buNone/>
          </a:pPr>
          <a:r>
            <a:rPr lang="en-US" sz="2000" b="0" kern="1200">
              <a:latin typeface="Times New Roman" panose="02020603050405020304" pitchFamily="18" charset="0"/>
              <a:cs typeface="Times New Roman" panose="02020603050405020304" pitchFamily="18" charset="0"/>
            </a:rPr>
            <a:t>PESTEL assessed industry impacts.</a:t>
          </a:r>
        </a:p>
      </dsp:txBody>
      <dsp:txXfrm>
        <a:off x="0" y="4824790"/>
        <a:ext cx="8885607" cy="1055546"/>
      </dsp:txXfrm>
    </dsp:sp>
    <dsp:sp modelId="{6CC848B9-3D77-412C-AF15-F1B60AB32F40}">
      <dsp:nvSpPr>
        <dsp:cNvPr id="0" name=""/>
        <dsp:cNvSpPr/>
      </dsp:nvSpPr>
      <dsp:spPr>
        <a:xfrm rot="10800000">
          <a:off x="0" y="3217193"/>
          <a:ext cx="8885607" cy="1623430"/>
        </a:xfrm>
        <a:prstGeom prst="upArrowCallout">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a:lnSpc>
              <a:spcPct val="90000"/>
            </a:lnSpc>
            <a:spcBef>
              <a:spcPct val="0"/>
            </a:spcBef>
            <a:spcAft>
              <a:spcPct val="35000"/>
            </a:spcAft>
            <a:buNone/>
          </a:pPr>
          <a:r>
            <a:rPr lang="en-US" sz="2000" b="0" kern="1200">
              <a:latin typeface="Times New Roman" panose="02020603050405020304" pitchFamily="18" charset="0"/>
              <a:cs typeface="Times New Roman" panose="02020603050405020304" pitchFamily="18" charset="0"/>
            </a:rPr>
            <a:t>Findings synthesised into themes.</a:t>
          </a:r>
        </a:p>
      </dsp:txBody>
      <dsp:txXfrm rot="10800000">
        <a:off x="0" y="3217193"/>
        <a:ext cx="8885607" cy="1054856"/>
      </dsp:txXfrm>
    </dsp:sp>
    <dsp:sp modelId="{1C514CD8-9B68-429C-854A-F4D0D0ECA724}">
      <dsp:nvSpPr>
        <dsp:cNvPr id="0" name=""/>
        <dsp:cNvSpPr/>
      </dsp:nvSpPr>
      <dsp:spPr>
        <a:xfrm rot="10800000">
          <a:off x="0" y="1609596"/>
          <a:ext cx="8885607" cy="1623430"/>
        </a:xfrm>
        <a:prstGeom prst="upArrowCallout">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a:lnSpc>
              <a:spcPct val="90000"/>
            </a:lnSpc>
            <a:spcBef>
              <a:spcPct val="0"/>
            </a:spcBef>
            <a:spcAft>
              <a:spcPct val="35000"/>
            </a:spcAft>
            <a:buNone/>
          </a:pPr>
          <a:r>
            <a:rPr lang="en-US" sz="2000" b="0" kern="1200">
              <a:latin typeface="Times New Roman" panose="02020603050405020304" pitchFamily="18" charset="0"/>
              <a:cs typeface="Times New Roman" panose="02020603050405020304" pitchFamily="18" charset="0"/>
            </a:rPr>
            <a:t>Peer-reviewed hospitality sources prioritised (Sonar et al., 2025).</a:t>
          </a:r>
        </a:p>
      </dsp:txBody>
      <dsp:txXfrm rot="10800000">
        <a:off x="0" y="1609596"/>
        <a:ext cx="8885607" cy="1054856"/>
      </dsp:txXfrm>
    </dsp:sp>
    <dsp:sp modelId="{D954ADED-FD56-4EEF-A88C-0168D026C81B}">
      <dsp:nvSpPr>
        <dsp:cNvPr id="0" name=""/>
        <dsp:cNvSpPr/>
      </dsp:nvSpPr>
      <dsp:spPr>
        <a:xfrm rot="10800000">
          <a:off x="0" y="1999"/>
          <a:ext cx="8885607" cy="1623430"/>
        </a:xfrm>
        <a:prstGeom prst="upArrowCallout">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a:lnSpc>
              <a:spcPct val="90000"/>
            </a:lnSpc>
            <a:spcBef>
              <a:spcPct val="0"/>
            </a:spcBef>
            <a:spcAft>
              <a:spcPct val="35000"/>
            </a:spcAft>
            <a:buNone/>
          </a:pPr>
          <a:r>
            <a:rPr lang="en-US" sz="2000" b="0" kern="1200">
              <a:latin typeface="Times New Roman" panose="02020603050405020304" pitchFamily="18" charset="0"/>
              <a:cs typeface="Times New Roman" panose="02020603050405020304" pitchFamily="18" charset="0"/>
            </a:rPr>
            <a:t>Qualitative secondary review conducted.</a:t>
          </a:r>
          <a:endParaRPr lang="en-US" sz="2000" kern="1200">
            <a:latin typeface="Times New Roman" panose="02020603050405020304" pitchFamily="18" charset="0"/>
            <a:cs typeface="Times New Roman" panose="02020603050405020304" pitchFamily="18" charset="0"/>
          </a:endParaRPr>
        </a:p>
      </dsp:txBody>
      <dsp:txXfrm rot="10800000">
        <a:off x="0" y="1999"/>
        <a:ext cx="8885607" cy="105485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081F8-CD1C-44BD-82C2-8245AD86A292}">
      <dsp:nvSpPr>
        <dsp:cNvPr id="0" name=""/>
        <dsp:cNvSpPr/>
      </dsp:nvSpPr>
      <dsp:spPr>
        <a:xfrm>
          <a:off x="-7376069" y="-1127305"/>
          <a:ext cx="8777315" cy="8777315"/>
        </a:xfrm>
        <a:prstGeom prst="blockArc">
          <a:avLst>
            <a:gd name="adj1" fmla="val 18900000"/>
            <a:gd name="adj2" fmla="val 2700000"/>
            <a:gd name="adj3" fmla="val 246"/>
          </a:avLst>
        </a:prstGeom>
        <a:noFill/>
        <a:ln w="15875" cap="rnd"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972C1CE1-55BF-4A71-9186-61AB775F4188}">
      <dsp:nvSpPr>
        <dsp:cNvPr id="0" name=""/>
        <dsp:cNvSpPr/>
      </dsp:nvSpPr>
      <dsp:spPr>
        <a:xfrm>
          <a:off x="733059" y="501465"/>
          <a:ext cx="8105442" cy="1003452"/>
        </a:xfrm>
        <a:prstGeom prst="rect">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96491" tIns="50800" rIns="50800" bIns="50800" numCol="1" spcCol="1270" anchor="ctr" anchorCtr="0">
          <a:noAutofit/>
        </a:bodyPr>
        <a:lstStyle/>
        <a:p>
          <a:pPr marL="0" lvl="0" indent="0" algn="just" defTabSz="889000">
            <a:lnSpc>
              <a:spcPct val="90000"/>
            </a:lnSpc>
            <a:spcBef>
              <a:spcPct val="0"/>
            </a:spcBef>
            <a:spcAft>
              <a:spcPct val="35000"/>
            </a:spcAft>
            <a:buNone/>
          </a:pPr>
          <a:r>
            <a:rPr lang="en-US" sz="2000" b="0" i="0" kern="1200" dirty="0">
              <a:solidFill>
                <a:schemeClr val="bg1"/>
              </a:solidFill>
              <a:effectLst/>
              <a:latin typeface="Times New Roman" panose="02020603050405020304" pitchFamily="18" charset="0"/>
              <a:cs typeface="Times New Roman" panose="02020603050405020304" pitchFamily="18" charset="0"/>
            </a:rPr>
            <a:t>ESG reporting increases waste accountability (Camilleri, 2025).</a:t>
          </a:r>
          <a:endParaRPr lang="en-US" sz="2000" kern="1200" dirty="0">
            <a:solidFill>
              <a:schemeClr val="bg1"/>
            </a:solidFill>
            <a:latin typeface="Times New Roman" panose="02020603050405020304" pitchFamily="18" charset="0"/>
            <a:cs typeface="Times New Roman" panose="02020603050405020304" pitchFamily="18" charset="0"/>
          </a:endParaRPr>
        </a:p>
      </dsp:txBody>
      <dsp:txXfrm>
        <a:off x="733059" y="501465"/>
        <a:ext cx="8105442" cy="1003452"/>
      </dsp:txXfrm>
    </dsp:sp>
    <dsp:sp modelId="{0950C029-AE77-4158-BC33-41E817685706}">
      <dsp:nvSpPr>
        <dsp:cNvPr id="0" name=""/>
        <dsp:cNvSpPr/>
      </dsp:nvSpPr>
      <dsp:spPr>
        <a:xfrm>
          <a:off x="105901" y="376033"/>
          <a:ext cx="1254316" cy="125431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DDCC72D1-BCB5-4957-9656-B262B2356E1A}">
      <dsp:nvSpPr>
        <dsp:cNvPr id="0" name=""/>
        <dsp:cNvSpPr/>
      </dsp:nvSpPr>
      <dsp:spPr>
        <a:xfrm>
          <a:off x="1308362" y="2006905"/>
          <a:ext cx="7530139" cy="1003452"/>
        </a:xfrm>
        <a:prstGeom prst="rect">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96491" tIns="50800" rIns="50800" bIns="50800" numCol="1" spcCol="1270" anchor="ctr" anchorCtr="0">
          <a:noAutofit/>
        </a:bodyPr>
        <a:lstStyle/>
        <a:p>
          <a:pPr marL="0" lvl="0" indent="0" algn="just" defTabSz="889000">
            <a:lnSpc>
              <a:spcPct val="90000"/>
            </a:lnSpc>
            <a:spcBef>
              <a:spcPct val="0"/>
            </a:spcBef>
            <a:spcAft>
              <a:spcPct val="35000"/>
            </a:spcAft>
            <a:buNone/>
          </a:pPr>
          <a:r>
            <a:rPr lang="en-US" sz="2000" b="0" i="0" kern="1200" dirty="0">
              <a:solidFill>
                <a:schemeClr val="bg1"/>
              </a:solidFill>
              <a:effectLst/>
              <a:latin typeface="Times New Roman" panose="02020603050405020304" pitchFamily="18" charset="0"/>
              <a:cs typeface="Times New Roman" panose="02020603050405020304" pitchFamily="18" charset="0"/>
            </a:rPr>
            <a:t>Inflation intensifies cost pressures.</a:t>
          </a:r>
        </a:p>
      </dsp:txBody>
      <dsp:txXfrm>
        <a:off x="1308362" y="2006905"/>
        <a:ext cx="7530139" cy="1003452"/>
      </dsp:txXfrm>
    </dsp:sp>
    <dsp:sp modelId="{2AAFC2AF-7E26-4E8A-85FC-07FA8E8E6EC6}">
      <dsp:nvSpPr>
        <dsp:cNvPr id="0" name=""/>
        <dsp:cNvSpPr/>
      </dsp:nvSpPr>
      <dsp:spPr>
        <a:xfrm>
          <a:off x="681204" y="1881474"/>
          <a:ext cx="1254316" cy="125431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0EAA9FEF-D97E-42D7-9AB5-767BD58CAEAA}">
      <dsp:nvSpPr>
        <dsp:cNvPr id="0" name=""/>
        <dsp:cNvSpPr/>
      </dsp:nvSpPr>
      <dsp:spPr>
        <a:xfrm>
          <a:off x="1308362" y="3512346"/>
          <a:ext cx="7530139" cy="1003452"/>
        </a:xfrm>
        <a:prstGeom prst="rect">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96491" tIns="50800" rIns="50800" bIns="50800" numCol="1" spcCol="1270" anchor="ctr" anchorCtr="0">
          <a:noAutofit/>
        </a:bodyPr>
        <a:lstStyle/>
        <a:p>
          <a:pPr marL="0" lvl="0" indent="0" algn="just" defTabSz="889000">
            <a:lnSpc>
              <a:spcPct val="90000"/>
            </a:lnSpc>
            <a:spcBef>
              <a:spcPct val="0"/>
            </a:spcBef>
            <a:spcAft>
              <a:spcPct val="35000"/>
            </a:spcAft>
            <a:buNone/>
          </a:pPr>
          <a:r>
            <a:rPr lang="en-US" sz="2000" b="0" i="0" kern="1200" dirty="0">
              <a:solidFill>
                <a:schemeClr val="bg1"/>
              </a:solidFill>
              <a:effectLst/>
              <a:latin typeface="Times New Roman" panose="02020603050405020304" pitchFamily="18" charset="0"/>
              <a:cs typeface="Times New Roman" panose="02020603050405020304" pitchFamily="18" charset="0"/>
            </a:rPr>
            <a:t>Technology improves tracking accuracy (Lakhouit, 2025).</a:t>
          </a:r>
        </a:p>
      </dsp:txBody>
      <dsp:txXfrm>
        <a:off x="1308362" y="3512346"/>
        <a:ext cx="7530139" cy="1003452"/>
      </dsp:txXfrm>
    </dsp:sp>
    <dsp:sp modelId="{D75535BB-A676-4D3D-A7FC-E7EDD2F0715F}">
      <dsp:nvSpPr>
        <dsp:cNvPr id="0" name=""/>
        <dsp:cNvSpPr/>
      </dsp:nvSpPr>
      <dsp:spPr>
        <a:xfrm>
          <a:off x="681204" y="3386914"/>
          <a:ext cx="1254316" cy="125431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C3958149-EB1E-49D5-AEAF-1717A22F85B6}">
      <dsp:nvSpPr>
        <dsp:cNvPr id="0" name=""/>
        <dsp:cNvSpPr/>
      </dsp:nvSpPr>
      <dsp:spPr>
        <a:xfrm>
          <a:off x="733059" y="5017786"/>
          <a:ext cx="8105442" cy="1003452"/>
        </a:xfrm>
        <a:prstGeom prst="rect">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96491" tIns="50800" rIns="50800" bIns="50800" numCol="1" spcCol="1270" anchor="ctr" anchorCtr="0">
          <a:noAutofit/>
        </a:bodyPr>
        <a:lstStyle/>
        <a:p>
          <a:pPr marL="0" lvl="0" indent="0" algn="just" defTabSz="889000">
            <a:lnSpc>
              <a:spcPct val="90000"/>
            </a:lnSpc>
            <a:spcBef>
              <a:spcPct val="0"/>
            </a:spcBef>
            <a:spcAft>
              <a:spcPct val="35000"/>
            </a:spcAft>
            <a:buNone/>
          </a:pPr>
          <a:r>
            <a:rPr lang="en-US" sz="2000" b="0" i="0" kern="1200" dirty="0">
              <a:solidFill>
                <a:schemeClr val="bg1"/>
              </a:solidFill>
              <a:effectLst/>
              <a:latin typeface="Times New Roman" panose="02020603050405020304" pitchFamily="18" charset="0"/>
              <a:cs typeface="Times New Roman" panose="02020603050405020304" pitchFamily="18" charset="0"/>
            </a:rPr>
            <a:t>Food safety limits redistribution (Steen et al., 2024).</a:t>
          </a:r>
        </a:p>
      </dsp:txBody>
      <dsp:txXfrm>
        <a:off x="733059" y="5017786"/>
        <a:ext cx="8105442" cy="1003452"/>
      </dsp:txXfrm>
    </dsp:sp>
    <dsp:sp modelId="{65F3E53F-19BF-43BE-8770-28C877CFC018}">
      <dsp:nvSpPr>
        <dsp:cNvPr id="0" name=""/>
        <dsp:cNvSpPr/>
      </dsp:nvSpPr>
      <dsp:spPr>
        <a:xfrm>
          <a:off x="105901" y="4892354"/>
          <a:ext cx="1254316" cy="125431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271D3-B264-48E3-ABDF-BB1A4D1FEAFE}">
      <dsp:nvSpPr>
        <dsp:cNvPr id="0" name=""/>
        <dsp:cNvSpPr/>
      </dsp:nvSpPr>
      <dsp:spPr>
        <a:xfrm>
          <a:off x="0" y="0"/>
          <a:ext cx="7089598" cy="1448242"/>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Small batches preserve freshness perception (Appel et al., 2025).</a:t>
          </a:r>
          <a:endParaRPr lang="en-US" sz="2000" kern="1200" dirty="0"/>
        </a:p>
      </dsp:txBody>
      <dsp:txXfrm>
        <a:off x="42418" y="42418"/>
        <a:ext cx="5404454" cy="1363406"/>
      </dsp:txXfrm>
    </dsp:sp>
    <dsp:sp modelId="{D3A17AEC-1AD2-4233-855B-BE7798706ECD}">
      <dsp:nvSpPr>
        <dsp:cNvPr id="0" name=""/>
        <dsp:cNvSpPr/>
      </dsp:nvSpPr>
      <dsp:spPr>
        <a:xfrm>
          <a:off x="593753" y="1711558"/>
          <a:ext cx="7089598" cy="1448242"/>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Tracking identifies waste hotspots.</a:t>
          </a:r>
        </a:p>
      </dsp:txBody>
      <dsp:txXfrm>
        <a:off x="636171" y="1753976"/>
        <a:ext cx="5469651" cy="1363406"/>
      </dsp:txXfrm>
    </dsp:sp>
    <dsp:sp modelId="{3329D6FA-83A7-4859-8B6E-3CE1F86AFC9E}">
      <dsp:nvSpPr>
        <dsp:cNvPr id="0" name=""/>
        <dsp:cNvSpPr/>
      </dsp:nvSpPr>
      <dsp:spPr>
        <a:xfrm>
          <a:off x="1178645" y="3423117"/>
          <a:ext cx="7089598" cy="1448242"/>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Legal barriers restrict donations (Steen et al., 2024).</a:t>
          </a:r>
        </a:p>
      </dsp:txBody>
      <dsp:txXfrm>
        <a:off x="1221063" y="3465535"/>
        <a:ext cx="5478513" cy="1363406"/>
      </dsp:txXfrm>
    </dsp:sp>
    <dsp:sp modelId="{AAC1346B-19B8-49AD-B085-50A6E95D6624}">
      <dsp:nvSpPr>
        <dsp:cNvPr id="0" name=""/>
        <dsp:cNvSpPr/>
      </dsp:nvSpPr>
      <dsp:spPr>
        <a:xfrm>
          <a:off x="1772399" y="5134676"/>
          <a:ext cx="7089598" cy="1448242"/>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AI-enabled waste systems improve operational efficiency by up to 30% (Lakhouit, 2025).</a:t>
          </a:r>
        </a:p>
      </dsp:txBody>
      <dsp:txXfrm>
        <a:off x="1814817" y="5177094"/>
        <a:ext cx="5469651" cy="1363406"/>
      </dsp:txXfrm>
    </dsp:sp>
    <dsp:sp modelId="{B7F033A7-6B12-4E7A-87F8-C16C24FFABDD}">
      <dsp:nvSpPr>
        <dsp:cNvPr id="0" name=""/>
        <dsp:cNvSpPr/>
      </dsp:nvSpPr>
      <dsp:spPr>
        <a:xfrm>
          <a:off x="6148240" y="1109221"/>
          <a:ext cx="941357" cy="941357"/>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just" defTabSz="889000">
            <a:lnSpc>
              <a:spcPct val="90000"/>
            </a:lnSpc>
            <a:spcBef>
              <a:spcPct val="0"/>
            </a:spcBef>
            <a:spcAft>
              <a:spcPct val="35000"/>
            </a:spcAft>
            <a:buNone/>
          </a:pPr>
          <a:endParaRPr lang="en-US" sz="2000" kern="1200"/>
        </a:p>
      </dsp:txBody>
      <dsp:txXfrm>
        <a:off x="6360045" y="1109221"/>
        <a:ext cx="517747" cy="708371"/>
      </dsp:txXfrm>
    </dsp:sp>
    <dsp:sp modelId="{BE772CEC-009D-49F9-A2E1-5C50350D3966}">
      <dsp:nvSpPr>
        <dsp:cNvPr id="0" name=""/>
        <dsp:cNvSpPr/>
      </dsp:nvSpPr>
      <dsp:spPr>
        <a:xfrm>
          <a:off x="6741994" y="2820780"/>
          <a:ext cx="941357" cy="941357"/>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953799" y="2820780"/>
        <a:ext cx="517747" cy="708371"/>
      </dsp:txXfrm>
    </dsp:sp>
    <dsp:sp modelId="{FEA2300D-A037-4AC5-B797-4A0F666A9C44}">
      <dsp:nvSpPr>
        <dsp:cNvPr id="0" name=""/>
        <dsp:cNvSpPr/>
      </dsp:nvSpPr>
      <dsp:spPr>
        <a:xfrm>
          <a:off x="7326886" y="4532339"/>
          <a:ext cx="941357" cy="941357"/>
        </a:xfrm>
        <a:prstGeom prst="downArrow">
          <a:avLst>
            <a:gd name="adj1" fmla="val 55000"/>
            <a:gd name="adj2" fmla="val 45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38691" y="4532339"/>
        <a:ext cx="517747" cy="7083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C2692-08E7-4353-B9F5-CD7B510C6B1C}">
      <dsp:nvSpPr>
        <dsp:cNvPr id="0" name=""/>
        <dsp:cNvSpPr/>
      </dsp:nvSpPr>
      <dsp:spPr>
        <a:xfrm>
          <a:off x="0" y="405516"/>
          <a:ext cx="9043861" cy="1216800"/>
        </a:xfrm>
        <a:prstGeom prst="roundRect">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Should begin with manual waste tracking.</a:t>
          </a:r>
        </a:p>
      </dsp:txBody>
      <dsp:txXfrm>
        <a:off x="59399" y="464915"/>
        <a:ext cx="8925063" cy="1098002"/>
      </dsp:txXfrm>
    </dsp:sp>
    <dsp:sp modelId="{5EA85F43-784F-4929-80DF-82863676AB6F}">
      <dsp:nvSpPr>
        <dsp:cNvPr id="0" name=""/>
        <dsp:cNvSpPr/>
      </dsp:nvSpPr>
      <dsp:spPr>
        <a:xfrm>
          <a:off x="0" y="1809516"/>
          <a:ext cx="9043861" cy="1216800"/>
        </a:xfrm>
        <a:prstGeom prst="roundRect">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Link forecasting to occupancy data (Appel et al., 2025).</a:t>
          </a:r>
        </a:p>
      </dsp:txBody>
      <dsp:txXfrm>
        <a:off x="59399" y="1868915"/>
        <a:ext cx="8925063" cy="1098002"/>
      </dsp:txXfrm>
    </dsp:sp>
    <dsp:sp modelId="{7FD5389F-1063-405B-A76F-3939C14C9B99}">
      <dsp:nvSpPr>
        <dsp:cNvPr id="0" name=""/>
        <dsp:cNvSpPr/>
      </dsp:nvSpPr>
      <dsp:spPr>
        <a:xfrm>
          <a:off x="0" y="3213516"/>
          <a:ext cx="9043861" cy="1216800"/>
        </a:xfrm>
        <a:prstGeom prst="roundRect">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Train staff for sensitive delivery (Barker et al., 2021).</a:t>
          </a:r>
        </a:p>
      </dsp:txBody>
      <dsp:txXfrm>
        <a:off x="59399" y="3272915"/>
        <a:ext cx="8925063" cy="1098002"/>
      </dsp:txXfrm>
    </dsp:sp>
    <dsp:sp modelId="{BB789F9E-D738-4353-BAC3-163DABDE12B3}">
      <dsp:nvSpPr>
        <dsp:cNvPr id="0" name=""/>
        <dsp:cNvSpPr/>
      </dsp:nvSpPr>
      <dsp:spPr>
        <a:xfrm>
          <a:off x="0" y="4617516"/>
          <a:ext cx="9043861" cy="1216800"/>
        </a:xfrm>
        <a:prstGeom prst="roundRect">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Senior adults reported that over 90% disliked partitioned meal trays due to limited portion flexibility (Rianmora et al., 2024).</a:t>
          </a:r>
        </a:p>
      </dsp:txBody>
      <dsp:txXfrm>
        <a:off x="59399" y="4676915"/>
        <a:ext cx="8925063" cy="10980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93442-4A9F-4B2F-B970-AE9E78871E5D}">
      <dsp:nvSpPr>
        <dsp:cNvPr id="0" name=""/>
        <dsp:cNvSpPr/>
      </dsp:nvSpPr>
      <dsp:spPr>
        <a:xfrm>
          <a:off x="0" y="5675306"/>
          <a:ext cx="9381146" cy="1241618"/>
        </a:xfrm>
        <a:prstGeom prst="rect">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a:latin typeface="Times New Roman" panose="02020603050405020304" pitchFamily="18" charset="0"/>
              <a:cs typeface="Times New Roman" panose="02020603050405020304" pitchFamily="18" charset="0"/>
            </a:rPr>
            <a:t>Abundance can be designed responsibly.</a:t>
          </a:r>
        </a:p>
      </dsp:txBody>
      <dsp:txXfrm>
        <a:off x="0" y="5675306"/>
        <a:ext cx="9381146" cy="1241618"/>
      </dsp:txXfrm>
    </dsp:sp>
    <dsp:sp modelId="{5549D9BA-AD11-4C49-B931-C54BF610A8D9}">
      <dsp:nvSpPr>
        <dsp:cNvPr id="0" name=""/>
        <dsp:cNvSpPr/>
      </dsp:nvSpPr>
      <dsp:spPr>
        <a:xfrm rot="10800000">
          <a:off x="0" y="3784321"/>
          <a:ext cx="9381146" cy="1909608"/>
        </a:xfrm>
        <a:prstGeom prst="upArrowCallout">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a:latin typeface="Times New Roman" panose="02020603050405020304" pitchFamily="18" charset="0"/>
              <a:cs typeface="Times New Roman" panose="02020603050405020304" pitchFamily="18" charset="0"/>
            </a:rPr>
            <a:t>Blended strategies protect satisfaction.</a:t>
          </a:r>
        </a:p>
      </dsp:txBody>
      <dsp:txXfrm rot="10800000">
        <a:off x="0" y="3784321"/>
        <a:ext cx="9381146" cy="1240806"/>
      </dsp:txXfrm>
    </dsp:sp>
    <dsp:sp modelId="{288B6BA5-452D-47C6-9DA9-7C3FF328F236}">
      <dsp:nvSpPr>
        <dsp:cNvPr id="0" name=""/>
        <dsp:cNvSpPr/>
      </dsp:nvSpPr>
      <dsp:spPr>
        <a:xfrm rot="10800000">
          <a:off x="0" y="1893337"/>
          <a:ext cx="9381146" cy="1909608"/>
        </a:xfrm>
        <a:prstGeom prst="upArrowCallout">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a:latin typeface="Times New Roman" panose="02020603050405020304" pitchFamily="18" charset="0"/>
              <a:cs typeface="Times New Roman" panose="02020603050405020304" pitchFamily="18" charset="0"/>
            </a:rPr>
            <a:t>Abundance cues shape perceived value.</a:t>
          </a:r>
        </a:p>
      </dsp:txBody>
      <dsp:txXfrm rot="10800000">
        <a:off x="0" y="1893337"/>
        <a:ext cx="9381146" cy="1240806"/>
      </dsp:txXfrm>
    </dsp:sp>
    <dsp:sp modelId="{D954ADED-FD56-4EEF-A88C-0168D026C81B}">
      <dsp:nvSpPr>
        <dsp:cNvPr id="0" name=""/>
        <dsp:cNvSpPr/>
      </dsp:nvSpPr>
      <dsp:spPr>
        <a:xfrm rot="10800000">
          <a:off x="0" y="2352"/>
          <a:ext cx="9381146" cy="1909608"/>
        </a:xfrm>
        <a:prstGeom prst="upArrowCallout">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latin typeface="Times New Roman" panose="02020603050405020304" pitchFamily="18" charset="0"/>
              <a:cs typeface="Times New Roman" panose="02020603050405020304" pitchFamily="18" charset="0"/>
            </a:rPr>
            <a:t>It is concluded that waste results from systemic decisions.</a:t>
          </a:r>
          <a:endParaRPr lang="en-US" sz="2400" kern="1200" dirty="0">
            <a:latin typeface="Times New Roman" panose="02020603050405020304" pitchFamily="18" charset="0"/>
            <a:cs typeface="Times New Roman" panose="02020603050405020304" pitchFamily="18" charset="0"/>
          </a:endParaRPr>
        </a:p>
      </dsp:txBody>
      <dsp:txXfrm rot="10800000">
        <a:off x="0" y="2352"/>
        <a:ext cx="9381146" cy="124080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doi.org/10.1016/j.rineng.2025.104018" TargetMode="External"/><Relationship Id="rId13" Type="http://schemas.openxmlformats.org/officeDocument/2006/relationships/hyperlink" Target="https://doi.org/10.1111/1468-5973.12501" TargetMode="External"/><Relationship Id="rId3" Type="http://schemas.openxmlformats.org/officeDocument/2006/relationships/hyperlink" Target="https://doi.org/10.1016/j.ijhm.2025.104276" TargetMode="External"/><Relationship Id="rId7" Type="http://schemas.openxmlformats.org/officeDocument/2006/relationships/hyperlink" Target="https://www.researchgate.net/figure/Types-of-food-waste-according-to-the-perceptions-of-hoteliers-n42-Source-Author-2016_fig1_327971645" TargetMode="External"/><Relationship Id="rId12" Type="http://schemas.openxmlformats.org/officeDocument/2006/relationships/hyperlink" Target="https://doi.org/10.1080/03007995.2025.2527673"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doi.org/10.1108/BFJ-02-2021-0114" TargetMode="External"/><Relationship Id="rId11" Type="http://schemas.openxmlformats.org/officeDocument/2006/relationships/hyperlink" Target="https://www.tandfonline.com/doi/pdf/10.1080/23311975.2024.2301798" TargetMode="External"/><Relationship Id="rId5" Type="http://schemas.openxmlformats.org/officeDocument/2006/relationships/hyperlink" Target="https://doi.org/10.1016/j.ijhm.2024.104051" TargetMode="External"/><Relationship Id="rId10" Type="http://schemas.openxmlformats.org/officeDocument/2006/relationships/hyperlink" Target="https://www.researchgate.net/figure/Food-waste-per-customer-kg-customer_fig2_336935207" TargetMode="External"/><Relationship Id="rId4" Type="http://schemas.openxmlformats.org/officeDocument/2006/relationships/hyperlink" Target="https://www.mdpi.com/2071-1050/13/19/11099/pdf" TargetMode="External"/><Relationship Id="rId9" Type="http://schemas.openxmlformats.org/officeDocument/2006/relationships/hyperlink" Target="https://www.spglobal.com/sustainable1/en/csa/insights/zero-food-waste?utm_source=chatgpt.com" TargetMode="External"/><Relationship Id="rId14" Type="http://schemas.openxmlformats.org/officeDocument/2006/relationships/hyperlink" Target="https://www.researchgate.net/figure/Food-Waste-and-Losses-Source-Tuppen-2014_fig1_33581336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GB"/>
          </a:p>
        </p:txBody>
      </p:sp>
      <p:sp>
        <p:nvSpPr>
          <p:cNvPr id="3" name="Notes Placeholder 2"/>
          <p:cNvSpPr>
            <a:spLocks noGrp="1"/>
          </p:cNvSpPr>
          <p:nvPr>
            <p:ph type="body" idx="1"/>
          </p:nvPr>
        </p:nvSpPr>
        <p:spPr/>
        <p:txBody>
          <a:bodyPr/>
          <a:lstStyle/>
          <a:p>
            <a:pPr marL="158750" indent="0">
              <a:buNone/>
            </a:pPr>
            <a:r>
              <a:rPr lang="en-US" sz="1100" dirty="0">
                <a:latin typeface="Times New Roman" panose="02020603050405020304" pitchFamily="18" charset="0"/>
                <a:cs typeface="Times New Roman" panose="02020603050405020304" pitchFamily="18" charset="0"/>
              </a:rPr>
              <a:t>REDUCING BREAKFAST BUFFET FOOD WASTE IN MIDSCALE HOTELS: </a:t>
            </a:r>
            <a:r>
              <a:rPr lang="en-US" sz="1050" dirty="0">
                <a:latin typeface="Times New Roman" panose="02020603050405020304" pitchFamily="18" charset="0"/>
                <a:cs typeface="Times New Roman" panose="02020603050405020304" pitchFamily="18" charset="0"/>
              </a:rPr>
              <a:t>BALANCING SUSTAINABILITY TARGETS AND GUEST SATISFACTION</a:t>
            </a:r>
            <a:br>
              <a:rPr lang="en-US" sz="1050" dirty="0">
                <a:latin typeface="Times New Roman" panose="02020603050405020304" pitchFamily="18" charset="0"/>
                <a:cs typeface="Times New Roman" panose="02020603050405020304" pitchFamily="18" charset="0"/>
              </a:rPr>
            </a:br>
            <a:r>
              <a:rPr lang="en-US" sz="1050" dirty="0">
                <a:latin typeface="Times New Roman" panose="02020603050405020304" pitchFamily="18" charset="0"/>
                <a:cs typeface="Times New Roman" panose="02020603050405020304" pitchFamily="18" charset="0"/>
              </a:rPr>
              <a:t>Name of Student:</a:t>
            </a:r>
          </a:p>
          <a:p>
            <a:pPr marL="158750" indent="0">
              <a:buNone/>
            </a:pPr>
            <a:r>
              <a:rPr lang="en-US" sz="1050" dirty="0">
                <a:latin typeface="Times New Roman" panose="02020603050405020304" pitchFamily="18" charset="0"/>
                <a:cs typeface="Times New Roman" panose="02020603050405020304" pitchFamily="18" charset="0"/>
              </a:rPr>
              <a:t>Student ID:</a:t>
            </a:r>
          </a:p>
          <a:p>
            <a:pPr marL="158750" indent="0">
              <a:buNone/>
            </a:pPr>
            <a:endParaRPr lang="en-GB" dirty="0"/>
          </a:p>
        </p:txBody>
      </p:sp>
    </p:spTree>
    <p:extLst>
      <p:ext uri="{BB962C8B-B14F-4D97-AF65-F5344CB8AC3E}">
        <p14:creationId xmlns:p14="http://schemas.microsoft.com/office/powerpoint/2010/main" val="1740743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Food waste has become a financial burden and a sustainability concern in the hospitality industry especially with heightened environmental accountability demands. It is no longer viewed as a matter of operational inefficiency only but more as a strategic and reputational one. Breakfast buffets are also a chronic waste hot spot, as it can be characterised by mass production, unpredictable demand, and self-service (Appel et al., 2025). They are further magnified in the midscale hotel sector where the costs of food and labour are rising and limit operational flexibility even as the guests are hyper sensitive to the perceived value. Breakfast is also a key factor in influencing the overall satisfaction and choice of hotel, and as a result, any waste-cutting programmes must be carefully planned without jeopardising the guest experience and perceived quality.</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90" name="Google Shape;19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EC571993-6E29-4208-4548-01802AEF0BDA}"/>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0298487E-9201-D787-79E9-0068A1BCC4F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This study aims at determining the main factors behind the waste of breakfast buffet in the mid scale hotels and also assessing any interventions which reduce waste without affecting the satisfaction of the guests. According to the existing literature, buffet waste is caused by managerial decisions, service design, and guest behaviour and not caused by specific operational failures. It specifically focuses on breakfast buffet services in the midscale market segment where both the pressure of costs and value signalling exist. Special attention is given to overproduction and post-consumer plate waste, which are the most common ones. The research question that will guide the study will be how the waste can be reduced without compromising the feeling of abundance and value with the buffet breakfast offerings as perceived by the guests.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90" name="Google Shape;190;p7:notes">
            <a:extLst>
              <a:ext uri="{FF2B5EF4-FFF2-40B4-BE49-F238E27FC236}">
                <a16:creationId xmlns:a16="http://schemas.microsoft.com/office/drawing/2014/main" id="{AB5A103F-A4EB-FC41-D32F-D07DC9CCF90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4250295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43D24286-4F63-90CB-E78C-FAB67B74070B}"/>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8259F777-CD29-9CCB-C4EE-8B7972B616C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According to research, excessive production in breakfast buffets is often not accidental. Visual abundance is also used as an indication of quality, generosity, and professionalism, and thus hotels have been encouraged to continue with full buffet displays even when demand decreases (Appel et al., 2025). Fear of the dissatisfaction of the guest and damage to the reputation is usually a factor that influences managerial decision-making, especially in the age of online reviews. Therefore, the production strategies become conservative in order to prevent the bad impressions. With time, these habits become accepted as waste is a foregone conclusion in safeguarding perceived value and this is particularly in midscale hotels where standardisation and consistency has been the main focus.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90" name="Google Shape;190;p7:notes">
            <a:extLst>
              <a:ext uri="{FF2B5EF4-FFF2-40B4-BE49-F238E27FC236}">
                <a16:creationId xmlns:a16="http://schemas.microsoft.com/office/drawing/2014/main" id="{A0921A82-A5BB-8D16-6F50-D879585CCC4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538706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BEFF77A1-8C08-32BB-E008-799DF2767244}"/>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68174099-CD28-E313-12BD-20E398B164C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 significant factor in the waste of breakfast buffets is demand uncertainty. Hotel occupancy is a seasonal factor and relies on booking patterns, and the impact of weekdays making it difficult to make accurate forecasting. Practically, not all the hotels use adaptive forecasting tools, but use the historical averages which may not be aligned with the actual demand thus the production volumes. In order to deal with the uncertainty, managers often introduce safety margins in the production and this is directly translated into excess food and waste in case of a shortfall in the demand. More dynamic forecasting solutions may improve the accuracy of planning and minimise the overproduction dependence without undermining the service quality (</a:t>
            </a:r>
            <a:r>
              <a:rPr lang="en-GB" sz="1100" b="0" i="0" u="none" strike="noStrike" cap="none" dirty="0" err="1">
                <a:solidFill>
                  <a:srgbClr val="000000"/>
                </a:solidFill>
                <a:effectLst/>
                <a:latin typeface="Arial"/>
                <a:ea typeface="Arial"/>
                <a:cs typeface="Arial"/>
                <a:sym typeface="Arial"/>
              </a:rPr>
              <a:t>Lakhouit</a:t>
            </a:r>
            <a:r>
              <a:rPr lang="en-GB" sz="1100" b="0" i="0" u="none" strike="noStrike" cap="none" dirty="0">
                <a:solidFill>
                  <a:srgbClr val="000000"/>
                </a:solidFill>
                <a:effectLst/>
                <a:latin typeface="Arial"/>
                <a:ea typeface="Arial"/>
                <a:cs typeface="Arial"/>
                <a:sym typeface="Arial"/>
              </a:rPr>
              <a:t>, 2025).</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90" name="Google Shape;190;p7:notes">
            <a:extLst>
              <a:ext uri="{FF2B5EF4-FFF2-40B4-BE49-F238E27FC236}">
                <a16:creationId xmlns:a16="http://schemas.microsoft.com/office/drawing/2014/main" id="{57CA1687-A406-93D6-7D43-1404AC8635A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922547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E115B973-DB00-7A3F-64F0-5344D30FB5D4}"/>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050F75B5-2D6E-760D-AACD-F050320B754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Buffet design and service environment have a very high influence on guest behaviour. The physical layout, the sizes of the portions, and serving utensils influence the comprehension of norms by the guests and determine consumption choice. Buffet environments also promote the mindset of more-is-better, which causes the guests to choose excessive amounts of food than they can adequately eat (Barker et al., 2021). Bigger plates and serving utensils also add to portions and wastage of plates. Moreover, the desire to explore something new and a feeling of missing out on something encourage guests to try many things, which increases the risk of food being left uneaten. These dynamics of behaviour contribute to the significance of service design in controlling waste outputs. It has been experimentally proven that when plate waste is minimised through subtle communication strategies, it does not limit the choice of guests (</a:t>
            </a:r>
            <a:r>
              <a:rPr lang="en-GB" sz="1100" b="0" i="0" u="none" strike="noStrike" cap="none" dirty="0" err="1">
                <a:solidFill>
                  <a:srgbClr val="000000"/>
                </a:solidFill>
                <a:effectLst/>
                <a:latin typeface="Arial"/>
                <a:ea typeface="Arial"/>
                <a:cs typeface="Arial"/>
                <a:sym typeface="Arial"/>
              </a:rPr>
              <a:t>Cozzio</a:t>
            </a:r>
            <a:r>
              <a:rPr lang="en-GB" sz="1100" b="0" i="0" u="none" strike="noStrike" cap="none" dirty="0">
                <a:solidFill>
                  <a:srgbClr val="000000"/>
                </a:solidFill>
                <a:effectLst/>
                <a:latin typeface="Arial"/>
                <a:ea typeface="Arial"/>
                <a:cs typeface="Arial"/>
                <a:sym typeface="Arial"/>
              </a:rPr>
              <a:t> et al., 2021).</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90" name="Google Shape;190;p7:notes">
            <a:extLst>
              <a:ext uri="{FF2B5EF4-FFF2-40B4-BE49-F238E27FC236}">
                <a16:creationId xmlns:a16="http://schemas.microsoft.com/office/drawing/2014/main" id="{938F93E0-7E6A-0FBD-A65F-465A923CF7A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232443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378EA6A8-A415-56A4-5CF3-A336448281A6}"/>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E9F98951-CB37-AB36-8371-483BBF4A93C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Intervention studies indicate that there are opportunities as well as risks in minimising buffet food wastage. The use of smaller plates or modified serving utensils, which are known as portion-control strategies have been effective in minimising plate waste. But guests might discern the same as restrictive or cost-cutting measures which may destroy satisfaction. Nudges in behaviour, such as signage and text messages, are ineffective, and may also generate resistance when seen as moralising (Barker et al., 2021). This systematic review suggests that nudges can attain quantifiable reductions of waste, but the effectiveness of nudges is highly dependent on their implementation method and location. On the whole, it has been indicated that, as compared to isolated interventions, integrated approaches based on operational controls, measurement systems, and sensitive behavioural design will be more efficient and less risky.</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90" name="Google Shape;190;p7:notes">
            <a:extLst>
              <a:ext uri="{FF2B5EF4-FFF2-40B4-BE49-F238E27FC236}">
                <a16:creationId xmlns:a16="http://schemas.microsoft.com/office/drawing/2014/main" id="{E6D2F38B-A912-0704-4C42-7B3C6BB69AE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770526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8791A37A-42F1-284F-A1EB-459A05DC031B}"/>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81ADA46C-8EE0-2E3B-6B1C-C5EE56BD812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Qualitative secondary research relies on peer-reviewed literature and authoritative literature on the industry (Sonar et al., 2025). This approach will help identify regular trends and patterns between studies, as opposed to depending on a single study. The main topics of waste drivers, guest behaviour, and intervention efficacies are summarised. These themes are then evaluated under the PESTEL framework to evaluate the impact of the wider forces in politics, economy, social, technological, environment, and legal factors in the waste management of breakfast buffet in the middle-scale hotel.</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90" name="Google Shape;190;p7:notes">
            <a:extLst>
              <a:ext uri="{FF2B5EF4-FFF2-40B4-BE49-F238E27FC236}">
                <a16:creationId xmlns:a16="http://schemas.microsoft.com/office/drawing/2014/main" id="{6A254785-05A9-BCE2-FDC3-6B46518E351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9654759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FC946504-7A24-1E5E-B23A-D9443725FFD5}"/>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3D8E11EF-8896-114E-6A12-3FA5A37D133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PESTEL analysis shows that several external pressures define the waste of breakfast buffet. The sustainability reporting systems make the waste results more accountable, and measurement and transparency become more important (Camilleri, 2025). Financial cost of waste is increased by economical factors like inflation and escalating labour expenses especially to small-mid scale hotels with smaller margins. There are better tracking and forecasting improvements through technological advances, but the adoption is hampered. Prevention as the most effective waste -reduction strategy is supported by legal and food safety regulations that restrict redistribution options.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90" name="Google Shape;190;p7:notes">
            <a:extLst>
              <a:ext uri="{FF2B5EF4-FFF2-40B4-BE49-F238E27FC236}">
                <a16:creationId xmlns:a16="http://schemas.microsoft.com/office/drawing/2014/main" id="{D0D29895-B05C-606F-BC75-9F3AC3BAF32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5575847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9B4C140A-A625-EBFC-76D8-E42A9A594D8A}"/>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C28825F7-E73D-FE89-44E6-2B48F85FCF8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Industry responses can be divided into those of operational, measurement and behavioural. Small-sized replenishment lowers excess production and still creates an illusion of freshness and abundance. Waste tracking improves the level of visibility and facilitates the decision-making based on data. Positively oriented behavioural interventions are the most effective interventions that are in tandem with guests expectations (Barker et al., 2021). The law restricts food redistribution, which makes upstream prevention in terms of prediction and service design more sustainable. This fact supports the importance of digital monitoring technologies as enhancing the accuracy of waste monitoring and providing support in the decision-making process in services (</a:t>
            </a:r>
            <a:r>
              <a:rPr lang="en-GB" sz="1100" b="0" i="0" u="none" strike="noStrike" cap="none" dirty="0" err="1">
                <a:solidFill>
                  <a:srgbClr val="000000"/>
                </a:solidFill>
                <a:effectLst/>
                <a:latin typeface="Arial"/>
                <a:ea typeface="Arial"/>
                <a:cs typeface="Arial"/>
                <a:sym typeface="Arial"/>
              </a:rPr>
              <a:t>Lakhouit</a:t>
            </a:r>
            <a:r>
              <a:rPr lang="en-GB" sz="1100" b="0" i="0" u="none" strike="noStrike" cap="none" dirty="0">
                <a:solidFill>
                  <a:srgbClr val="000000"/>
                </a:solidFill>
                <a:effectLst/>
                <a:latin typeface="Arial"/>
                <a:ea typeface="Arial"/>
                <a:cs typeface="Arial"/>
                <a:sym typeface="Arial"/>
              </a:rPr>
              <a:t>, 2025).</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90" name="Google Shape;190;p7:notes">
            <a:extLst>
              <a:ext uri="{FF2B5EF4-FFF2-40B4-BE49-F238E27FC236}">
                <a16:creationId xmlns:a16="http://schemas.microsoft.com/office/drawing/2014/main" id="{C9EC927E-E4DD-92F4-E2E3-B5E688D884A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9316234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5E10B638-D6EF-9E76-FB2E-AA94D4EA97F9}"/>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67358365-6418-20CC-6C04-C5EC30C6126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recommendations below will be in a staged manner in line with the operational guidelines that mid-scale hotels have. The first at minimal cost intervention is recording waste manually so as to identify high-waste products and trends. The tendency to overproduction can be minimised by increased forecasting, which is based on occupancy and reservation indicators (Appel et al., 2025). Menu engineering allows the methodical elimination or cycling of those items that will have a chronically high level of waste. The extensive staff training is also essential to ensure that the waste-reduction programmes are consistently applied and the satisfaction of guests and the quality of services could be preserved. According to survey data, more than 90% of adults of senior age said that they did not want to have partitioned meal trays because this type of tray limits the flexibility of portions; this clearly shows that this group of people is in need of individualised meal designs (</a:t>
            </a:r>
            <a:r>
              <a:rPr lang="en-GB" sz="1100" b="0" i="0" u="none" strike="noStrike" cap="none" dirty="0" err="1">
                <a:solidFill>
                  <a:srgbClr val="000000"/>
                </a:solidFill>
                <a:effectLst/>
                <a:latin typeface="Arial"/>
                <a:ea typeface="Arial"/>
                <a:cs typeface="Arial"/>
                <a:sym typeface="Arial"/>
              </a:rPr>
              <a:t>Rianmora</a:t>
            </a:r>
            <a:r>
              <a:rPr lang="en-GB" sz="1100" b="0" i="0" u="none" strike="noStrike" cap="none" dirty="0">
                <a:solidFill>
                  <a:srgbClr val="000000"/>
                </a:solidFill>
                <a:effectLst/>
                <a:latin typeface="Arial"/>
                <a:ea typeface="Arial"/>
                <a:cs typeface="Arial"/>
                <a:sym typeface="Arial"/>
              </a:rPr>
              <a:t> et al., 2024).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90" name="Google Shape;190;p7:notes">
            <a:extLst>
              <a:ext uri="{FF2B5EF4-FFF2-40B4-BE49-F238E27FC236}">
                <a16:creationId xmlns:a16="http://schemas.microsoft.com/office/drawing/2014/main" id="{037B1D5E-EE5B-EBAB-38DC-D96C904FE41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054411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CAD43EEB-9DAB-2CD1-C5A3-E74F94C2BC59}"/>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CBBC3212-6214-D9BE-0029-8CF6043C351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waste in breakfast buffet food in midscale hotels is caused by related determinants such as structural production decisions, forecasting limitations, service design and perception of value by the guests. The garbage products of such attempts at sustaining plenty and preventing discontent are often more than the normal control of operations. The most plausible way of proceeding is a comprehensive approach that incorporates enhancements in predicting, systematic waste quantification, redesigning operations, and positive guest interaction. Lessening buffet waste does not mean taking away choice, but instead requires the creation of systems that provide abundance in a responsible manner that do not compromise guest satisfaction.</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190" name="Google Shape;190;p7:notes">
            <a:extLst>
              <a:ext uri="{FF2B5EF4-FFF2-40B4-BE49-F238E27FC236}">
                <a16:creationId xmlns:a16="http://schemas.microsoft.com/office/drawing/2014/main" id="{7C127130-1ED4-F712-61ED-5BB62B1FA3D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5977360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lvl="0" indent="0">
              <a:buNone/>
            </a:pPr>
            <a:r>
              <a:rPr lang="en-GB" sz="1100" b="1" i="0" u="none" strike="noStrike" cap="none" dirty="0">
                <a:solidFill>
                  <a:srgbClr val="000000"/>
                </a:solidFill>
                <a:effectLst/>
                <a:latin typeface="Arial"/>
                <a:ea typeface="Arial"/>
                <a:cs typeface="Arial"/>
                <a:sym typeface="Arial"/>
              </a:rPr>
              <a:t>References</a:t>
            </a:r>
            <a:endParaRPr lang="en-US"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Appel, G., Ayalon, O. and Collins-Kreiner, N. (2025) ‘From a full buffet to a full bin – hotel managers’ perspectives on food waste at breakfast buffets’, </a:t>
            </a:r>
            <a:r>
              <a:rPr lang="en-GB" sz="1100" b="0" i="1" u="none" strike="noStrike" cap="none" dirty="0">
                <a:solidFill>
                  <a:srgbClr val="000000"/>
                </a:solidFill>
                <a:effectLst/>
                <a:latin typeface="Arial"/>
                <a:ea typeface="Arial"/>
                <a:cs typeface="Arial"/>
                <a:sym typeface="Arial"/>
              </a:rPr>
              <a:t>International Journal of Hospitality Management</a:t>
            </a:r>
            <a:r>
              <a:rPr lang="en-GB" sz="1100" b="0" i="0" u="none" strike="noStrike" cap="none" dirty="0">
                <a:solidFill>
                  <a:srgbClr val="000000"/>
                </a:solidFill>
                <a:effectLst/>
                <a:latin typeface="Arial"/>
                <a:ea typeface="Arial"/>
                <a:cs typeface="Arial"/>
                <a:sym typeface="Arial"/>
              </a:rPr>
              <a:t>, </a:t>
            </a:r>
            <a:r>
              <a:rPr lang="en-GB" sz="1100" b="1" i="0" u="none" strike="noStrike" cap="none" dirty="0">
                <a:solidFill>
                  <a:srgbClr val="000000"/>
                </a:solidFill>
                <a:effectLst/>
                <a:latin typeface="Arial"/>
                <a:ea typeface="Arial"/>
                <a:cs typeface="Arial"/>
                <a:sym typeface="Arial"/>
              </a:rPr>
              <a:t>130</a:t>
            </a:r>
            <a:r>
              <a:rPr lang="en-GB" sz="1100" b="0" i="0" u="none" strike="noStrike" cap="none" dirty="0">
                <a:solidFill>
                  <a:srgbClr val="000000"/>
                </a:solidFill>
                <a:effectLst/>
                <a:latin typeface="Arial"/>
                <a:ea typeface="Arial"/>
                <a:cs typeface="Arial"/>
                <a:sym typeface="Arial"/>
              </a:rPr>
              <a:t>, pp. 104276. Available at: </a:t>
            </a:r>
            <a:r>
              <a:rPr lang="en-GB" sz="1100" b="0" i="0" u="sng" strike="noStrike" cap="none" dirty="0">
                <a:solidFill>
                  <a:srgbClr val="000000"/>
                </a:solidFill>
                <a:effectLst/>
                <a:latin typeface="Arial"/>
                <a:ea typeface="Arial"/>
                <a:cs typeface="Arial"/>
                <a:sym typeface="Arial"/>
                <a:hlinkClick r:id="rId3"/>
              </a:rPr>
              <a:t>https://doi.org/10.1016/j.ijhm.2025.104276</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Barker, H., Shaw, P.J., Richards, B., Clegg, Z. and Smith, D. (2021) ‘What nudge techniques work for food waste behaviour change at the consumer level? A systematic review’, </a:t>
            </a:r>
            <a:r>
              <a:rPr lang="en-GB" sz="1100" b="0" i="1" u="none" strike="noStrike" cap="none" dirty="0">
                <a:solidFill>
                  <a:srgbClr val="000000"/>
                </a:solidFill>
                <a:effectLst/>
                <a:latin typeface="Arial"/>
                <a:ea typeface="Arial"/>
                <a:cs typeface="Arial"/>
                <a:sym typeface="Arial"/>
              </a:rPr>
              <a:t>Sustainability</a:t>
            </a:r>
            <a:r>
              <a:rPr lang="en-GB" sz="1100" b="0" i="0" u="none" strike="noStrike" cap="none" dirty="0">
                <a:solidFill>
                  <a:srgbClr val="000000"/>
                </a:solidFill>
                <a:effectLst/>
                <a:latin typeface="Arial"/>
                <a:ea typeface="Arial"/>
                <a:cs typeface="Arial"/>
                <a:sym typeface="Arial"/>
              </a:rPr>
              <a:t>, </a:t>
            </a:r>
            <a:r>
              <a:rPr lang="en-GB" sz="1100" b="1" i="0" u="none" strike="noStrike" cap="none" dirty="0">
                <a:solidFill>
                  <a:srgbClr val="000000"/>
                </a:solidFill>
                <a:effectLst/>
                <a:latin typeface="Arial"/>
                <a:ea typeface="Arial"/>
                <a:cs typeface="Arial"/>
                <a:sym typeface="Arial"/>
              </a:rPr>
              <a:t>13</a:t>
            </a:r>
            <a:r>
              <a:rPr lang="en-GB" sz="1100" b="0" i="0" u="none" strike="noStrike" cap="none" dirty="0">
                <a:solidFill>
                  <a:srgbClr val="000000"/>
                </a:solidFill>
                <a:effectLst/>
                <a:latin typeface="Arial"/>
                <a:ea typeface="Arial"/>
                <a:cs typeface="Arial"/>
                <a:sym typeface="Arial"/>
              </a:rPr>
              <a:t>(19), pp. 11099. Available at: </a:t>
            </a:r>
            <a:r>
              <a:rPr lang="en-GB" sz="1100" b="0" i="0" u="sng" strike="noStrike" cap="none" dirty="0">
                <a:solidFill>
                  <a:srgbClr val="000000"/>
                </a:solidFill>
                <a:effectLst/>
                <a:latin typeface="Arial"/>
                <a:ea typeface="Arial"/>
                <a:cs typeface="Arial"/>
                <a:sym typeface="Arial"/>
                <a:hlinkClick r:id="rId4"/>
              </a:rPr>
              <a:t>https://www.mdpi.com/2071-1050/13/19/11099/pdf</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Camilleri, M.A. (2025) ‘Sustainability accounting and disclosures of responsible restaurant practices in environmental, social and governance (ESG) reports’, </a:t>
            </a:r>
            <a:r>
              <a:rPr lang="en-GB" sz="1100" b="0" i="1" u="none" strike="noStrike" cap="none" dirty="0">
                <a:solidFill>
                  <a:srgbClr val="000000"/>
                </a:solidFill>
                <a:effectLst/>
                <a:latin typeface="Arial"/>
                <a:ea typeface="Arial"/>
                <a:cs typeface="Arial"/>
                <a:sym typeface="Arial"/>
              </a:rPr>
              <a:t>International Journal of Hospitality Management</a:t>
            </a:r>
            <a:r>
              <a:rPr lang="en-GB" sz="1100" b="0" i="0" u="none" strike="noStrike" cap="none" dirty="0">
                <a:solidFill>
                  <a:srgbClr val="000000"/>
                </a:solidFill>
                <a:effectLst/>
                <a:latin typeface="Arial"/>
                <a:ea typeface="Arial"/>
                <a:cs typeface="Arial"/>
                <a:sym typeface="Arial"/>
              </a:rPr>
              <a:t>, </a:t>
            </a:r>
            <a:r>
              <a:rPr lang="en-GB" sz="1100" b="1" i="0" u="none" strike="noStrike" cap="none" dirty="0">
                <a:solidFill>
                  <a:srgbClr val="000000"/>
                </a:solidFill>
                <a:effectLst/>
                <a:latin typeface="Arial"/>
                <a:ea typeface="Arial"/>
                <a:cs typeface="Arial"/>
                <a:sym typeface="Arial"/>
              </a:rPr>
              <a:t>126</a:t>
            </a:r>
            <a:r>
              <a:rPr lang="en-GB" sz="1100" b="0" i="0" u="none" strike="noStrike" cap="none" dirty="0">
                <a:solidFill>
                  <a:srgbClr val="000000"/>
                </a:solidFill>
                <a:effectLst/>
                <a:latin typeface="Arial"/>
                <a:ea typeface="Arial"/>
                <a:cs typeface="Arial"/>
                <a:sym typeface="Arial"/>
              </a:rPr>
              <a:t>, pp. 104051. Available at: </a:t>
            </a:r>
            <a:r>
              <a:rPr lang="en-GB" sz="1100" b="0" i="0" u="sng" strike="noStrike" cap="none" dirty="0">
                <a:solidFill>
                  <a:srgbClr val="000000"/>
                </a:solidFill>
                <a:effectLst/>
                <a:latin typeface="Arial"/>
                <a:ea typeface="Arial"/>
                <a:cs typeface="Arial"/>
                <a:sym typeface="Arial"/>
                <a:hlinkClick r:id="rId5"/>
              </a:rPr>
              <a:t>https://doi.org/10.1016/j.ijhm.2024.104051</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err="1">
                <a:solidFill>
                  <a:srgbClr val="000000"/>
                </a:solidFill>
                <a:effectLst/>
                <a:latin typeface="Arial"/>
                <a:ea typeface="Arial"/>
                <a:cs typeface="Arial"/>
                <a:sym typeface="Arial"/>
              </a:rPr>
              <a:t>Cozzio</a:t>
            </a:r>
            <a:r>
              <a:rPr lang="en-GB" sz="1100" b="0" i="0" u="none" strike="noStrike" cap="none" dirty="0">
                <a:solidFill>
                  <a:srgbClr val="000000"/>
                </a:solidFill>
                <a:effectLst/>
                <a:latin typeface="Arial"/>
                <a:ea typeface="Arial"/>
                <a:cs typeface="Arial"/>
                <a:sym typeface="Arial"/>
              </a:rPr>
              <a:t>, C., </a:t>
            </a:r>
            <a:r>
              <a:rPr lang="en-GB" sz="1100" b="0" i="0" u="none" strike="noStrike" cap="none" dirty="0" err="1">
                <a:solidFill>
                  <a:srgbClr val="000000"/>
                </a:solidFill>
                <a:effectLst/>
                <a:latin typeface="Arial"/>
                <a:ea typeface="Arial"/>
                <a:cs typeface="Arial"/>
                <a:sym typeface="Arial"/>
              </a:rPr>
              <a:t>Tokarchuk</a:t>
            </a:r>
            <a:r>
              <a:rPr lang="en-GB" sz="1100" b="0" i="0" u="none" strike="noStrike" cap="none" dirty="0">
                <a:solidFill>
                  <a:srgbClr val="000000"/>
                </a:solidFill>
                <a:effectLst/>
                <a:latin typeface="Arial"/>
                <a:ea typeface="Arial"/>
                <a:cs typeface="Arial"/>
                <a:sym typeface="Arial"/>
              </a:rPr>
              <a:t>, O. and Maurer, O. (2021) ‘Minimising plate waste at hotel breakfast buffets: an experimental approach through persuasive messages’, </a:t>
            </a:r>
            <a:r>
              <a:rPr lang="en-GB" sz="1100" b="0" i="1" u="none" strike="noStrike" cap="none" dirty="0">
                <a:solidFill>
                  <a:srgbClr val="000000"/>
                </a:solidFill>
                <a:effectLst/>
                <a:latin typeface="Arial"/>
                <a:ea typeface="Arial"/>
                <a:cs typeface="Arial"/>
                <a:sym typeface="Arial"/>
              </a:rPr>
              <a:t>British Food Journal</a:t>
            </a:r>
            <a:r>
              <a:rPr lang="en-GB" sz="1100" b="0" i="0" u="none" strike="noStrike" cap="none" dirty="0">
                <a:solidFill>
                  <a:srgbClr val="000000"/>
                </a:solidFill>
                <a:effectLst/>
                <a:latin typeface="Arial"/>
                <a:ea typeface="Arial"/>
                <a:cs typeface="Arial"/>
                <a:sym typeface="Arial"/>
              </a:rPr>
              <a:t>, </a:t>
            </a:r>
            <a:r>
              <a:rPr lang="en-GB" sz="1100" b="1" i="0" u="none" strike="noStrike" cap="none" dirty="0">
                <a:solidFill>
                  <a:srgbClr val="000000"/>
                </a:solidFill>
                <a:effectLst/>
                <a:latin typeface="Arial"/>
                <a:ea typeface="Arial"/>
                <a:cs typeface="Arial"/>
                <a:sym typeface="Arial"/>
              </a:rPr>
              <a:t>123</a:t>
            </a:r>
            <a:r>
              <a:rPr lang="en-GB" sz="1100" b="0" i="0" u="none" strike="noStrike" cap="none" dirty="0">
                <a:solidFill>
                  <a:srgbClr val="000000"/>
                </a:solidFill>
                <a:effectLst/>
                <a:latin typeface="Arial"/>
                <a:ea typeface="Arial"/>
                <a:cs typeface="Arial"/>
                <a:sym typeface="Arial"/>
              </a:rPr>
              <a:t>(9), pp. 3208–3227. Available at: </a:t>
            </a:r>
            <a:r>
              <a:rPr lang="en-GB" sz="1100" b="0" i="0" u="sng" strike="noStrike" cap="none" dirty="0">
                <a:solidFill>
                  <a:srgbClr val="000000"/>
                </a:solidFill>
                <a:effectLst/>
                <a:latin typeface="Arial"/>
                <a:ea typeface="Arial"/>
                <a:cs typeface="Arial"/>
                <a:sym typeface="Arial"/>
                <a:hlinkClick r:id="rId6"/>
              </a:rPr>
              <a:t>https://doi.org/10.1108/BFJ-02-2021-0114</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err="1">
                <a:solidFill>
                  <a:srgbClr val="000000"/>
                </a:solidFill>
                <a:effectLst/>
                <a:latin typeface="Arial"/>
                <a:ea typeface="Arial"/>
                <a:cs typeface="Arial"/>
                <a:sym typeface="Arial"/>
              </a:rPr>
              <a:t>Kasavan</a:t>
            </a:r>
            <a:r>
              <a:rPr lang="en-GB" sz="1100" b="0" i="0" u="none" strike="noStrike" cap="none" dirty="0">
                <a:solidFill>
                  <a:srgbClr val="000000"/>
                </a:solidFill>
                <a:effectLst/>
                <a:latin typeface="Arial"/>
                <a:ea typeface="Arial"/>
                <a:cs typeface="Arial"/>
                <a:sym typeface="Arial"/>
              </a:rPr>
              <a:t>, S. and </a:t>
            </a:r>
            <a:r>
              <a:rPr lang="en-GB" sz="1100" b="0" i="0" u="none" strike="noStrike" cap="none" dirty="0" err="1">
                <a:solidFill>
                  <a:srgbClr val="000000"/>
                </a:solidFill>
                <a:effectLst/>
                <a:latin typeface="Arial"/>
                <a:ea typeface="Arial"/>
                <a:cs typeface="Arial"/>
                <a:sym typeface="Arial"/>
              </a:rPr>
              <a:t>Wathy</a:t>
            </a:r>
            <a:r>
              <a:rPr lang="en-GB" sz="1100" b="0" i="0" u="none" strike="noStrike" cap="none" dirty="0">
                <a:solidFill>
                  <a:srgbClr val="000000"/>
                </a:solidFill>
                <a:effectLst/>
                <a:latin typeface="Arial"/>
                <a:ea typeface="Arial"/>
                <a:cs typeface="Arial"/>
                <a:sym typeface="Arial"/>
              </a:rPr>
              <a:t>, S. (2018) ‘Types of food waste according to the perceptions of hoteliers (n = 42)’, </a:t>
            </a:r>
            <a:r>
              <a:rPr lang="en-GB" sz="1100" b="0" i="1" u="none" strike="noStrike" cap="none" dirty="0">
                <a:solidFill>
                  <a:srgbClr val="000000"/>
                </a:solidFill>
                <a:effectLst/>
                <a:latin typeface="Arial"/>
                <a:ea typeface="Arial"/>
                <a:cs typeface="Arial"/>
                <a:sym typeface="Arial"/>
              </a:rPr>
              <a:t>ResearchGate</a:t>
            </a:r>
            <a:r>
              <a:rPr lang="en-GB" sz="1100" b="0" i="0" u="none" strike="noStrike" cap="none" dirty="0">
                <a:solidFill>
                  <a:srgbClr val="000000"/>
                </a:solidFill>
                <a:effectLst/>
                <a:latin typeface="Arial"/>
                <a:ea typeface="Arial"/>
                <a:cs typeface="Arial"/>
                <a:sym typeface="Arial"/>
              </a:rPr>
              <a:t>, September. Available at: </a:t>
            </a:r>
            <a:r>
              <a:rPr lang="en-GB" sz="1100" b="0" i="0" u="sng" strike="noStrike" cap="none" dirty="0">
                <a:solidFill>
                  <a:srgbClr val="000000"/>
                </a:solidFill>
                <a:effectLst/>
                <a:latin typeface="Arial"/>
                <a:ea typeface="Arial"/>
                <a:cs typeface="Arial"/>
                <a:sym typeface="Arial"/>
                <a:hlinkClick r:id="rId7"/>
              </a:rPr>
              <a:t>https://www.researchgate.net/figure/Types-of-food-waste-according-to-the-perceptions-of-hoteliers-n42-Source-Author-2016_fig1_327971645</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err="1">
                <a:solidFill>
                  <a:srgbClr val="000000"/>
                </a:solidFill>
                <a:effectLst/>
                <a:latin typeface="Arial"/>
                <a:ea typeface="Arial"/>
                <a:cs typeface="Arial"/>
                <a:sym typeface="Arial"/>
              </a:rPr>
              <a:t>Lakhouit</a:t>
            </a:r>
            <a:r>
              <a:rPr lang="en-GB" sz="1100" b="0" i="0" u="none" strike="noStrike" cap="none" dirty="0">
                <a:solidFill>
                  <a:srgbClr val="000000"/>
                </a:solidFill>
                <a:effectLst/>
                <a:latin typeface="Arial"/>
                <a:ea typeface="Arial"/>
                <a:cs typeface="Arial"/>
                <a:sym typeface="Arial"/>
              </a:rPr>
              <a:t>, A. (2025) ‘Revolutionising urban solid waste management with AI and IoT: a review of smart solutions for waste collection, sorting, and recycling’, </a:t>
            </a:r>
            <a:r>
              <a:rPr lang="en-GB" sz="1100" b="0" i="1" u="none" strike="noStrike" cap="none" dirty="0">
                <a:solidFill>
                  <a:srgbClr val="000000"/>
                </a:solidFill>
                <a:effectLst/>
                <a:latin typeface="Arial"/>
                <a:ea typeface="Arial"/>
                <a:cs typeface="Arial"/>
                <a:sym typeface="Arial"/>
              </a:rPr>
              <a:t>Results in Engineering</a:t>
            </a:r>
            <a:r>
              <a:rPr lang="en-GB" sz="1100" b="0" i="0" u="none" strike="noStrike" cap="none" dirty="0">
                <a:solidFill>
                  <a:srgbClr val="000000"/>
                </a:solidFill>
                <a:effectLst/>
                <a:latin typeface="Arial"/>
                <a:ea typeface="Arial"/>
                <a:cs typeface="Arial"/>
                <a:sym typeface="Arial"/>
              </a:rPr>
              <a:t>, </a:t>
            </a:r>
            <a:r>
              <a:rPr lang="en-GB" sz="1100" b="1" i="0" u="none" strike="noStrike" cap="none" dirty="0">
                <a:solidFill>
                  <a:srgbClr val="000000"/>
                </a:solidFill>
                <a:effectLst/>
                <a:latin typeface="Arial"/>
                <a:ea typeface="Arial"/>
                <a:cs typeface="Arial"/>
                <a:sym typeface="Arial"/>
              </a:rPr>
              <a:t>25</a:t>
            </a:r>
            <a:r>
              <a:rPr lang="en-GB" sz="1100" b="0" i="0" u="none" strike="noStrike" cap="none" dirty="0">
                <a:solidFill>
                  <a:srgbClr val="000000"/>
                </a:solidFill>
                <a:effectLst/>
                <a:latin typeface="Arial"/>
                <a:ea typeface="Arial"/>
                <a:cs typeface="Arial"/>
                <a:sym typeface="Arial"/>
              </a:rPr>
              <a:t>, pp. 104018. Available at: </a:t>
            </a:r>
            <a:r>
              <a:rPr lang="en-GB" sz="1100" b="0" i="0" u="sng" strike="noStrike" cap="none" dirty="0">
                <a:solidFill>
                  <a:srgbClr val="000000"/>
                </a:solidFill>
                <a:effectLst/>
                <a:latin typeface="Arial"/>
                <a:ea typeface="Arial"/>
                <a:cs typeface="Arial"/>
                <a:sym typeface="Arial"/>
                <a:hlinkClick r:id="rId8"/>
              </a:rPr>
              <a:t>https://doi.org/10.1016/j.rineng.2025.104018</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Makwana, D. (2025) ‘Zero food waste: corporate commitments to waste reduction’, </a:t>
            </a:r>
            <a:r>
              <a:rPr lang="en-GB" sz="1100" b="0" i="1" u="none" strike="noStrike" cap="none" dirty="0">
                <a:solidFill>
                  <a:srgbClr val="000000"/>
                </a:solidFill>
                <a:effectLst/>
                <a:latin typeface="Arial"/>
                <a:ea typeface="Arial"/>
                <a:cs typeface="Arial"/>
                <a:sym typeface="Arial"/>
              </a:rPr>
              <a:t>S&amp;P Global Sustainable1</a:t>
            </a:r>
            <a:r>
              <a:rPr lang="en-GB" sz="1100" b="0" i="0" u="none" strike="noStrike" cap="none" dirty="0">
                <a:solidFill>
                  <a:srgbClr val="000000"/>
                </a:solidFill>
                <a:effectLst/>
                <a:latin typeface="Arial"/>
                <a:ea typeface="Arial"/>
                <a:cs typeface="Arial"/>
                <a:sym typeface="Arial"/>
              </a:rPr>
              <a:t>, 6 June. Available at: </a:t>
            </a:r>
            <a:r>
              <a:rPr lang="en-GB" sz="1100" b="0" i="0" u="sng" strike="noStrike" cap="none" dirty="0">
                <a:solidFill>
                  <a:srgbClr val="000000"/>
                </a:solidFill>
                <a:effectLst/>
                <a:latin typeface="Arial"/>
                <a:ea typeface="Arial"/>
                <a:cs typeface="Arial"/>
                <a:sym typeface="Arial"/>
                <a:hlinkClick r:id="rId9"/>
              </a:rPr>
              <a:t>https://www.spglobal.com/sustainable1/en/csa/insights/zero-food-waste</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err="1">
                <a:solidFill>
                  <a:srgbClr val="000000"/>
                </a:solidFill>
                <a:effectLst/>
                <a:latin typeface="Arial"/>
                <a:ea typeface="Arial"/>
                <a:cs typeface="Arial"/>
                <a:sym typeface="Arial"/>
              </a:rPr>
              <a:t>Papargyropoulou</a:t>
            </a:r>
            <a:r>
              <a:rPr lang="en-GB" sz="1100" b="0" i="0" u="none" strike="noStrike" cap="none" dirty="0">
                <a:solidFill>
                  <a:srgbClr val="000000"/>
                </a:solidFill>
                <a:effectLst/>
                <a:latin typeface="Arial"/>
                <a:ea typeface="Arial"/>
                <a:cs typeface="Arial"/>
                <a:sym typeface="Arial"/>
              </a:rPr>
              <a:t>, E., Steinberger, J., Wright, N.G. and Ujang, Z. (2019) ‘Food waste per customer (kg/customer)’, </a:t>
            </a:r>
            <a:r>
              <a:rPr lang="en-GB" sz="1100" b="0" i="1" u="none" strike="noStrike" cap="none" dirty="0">
                <a:solidFill>
                  <a:srgbClr val="000000"/>
                </a:solidFill>
                <a:effectLst/>
                <a:latin typeface="Arial"/>
                <a:ea typeface="Arial"/>
                <a:cs typeface="Arial"/>
                <a:sym typeface="Arial"/>
              </a:rPr>
              <a:t>ResearchGate</a:t>
            </a:r>
            <a:r>
              <a:rPr lang="en-GB" sz="1100" b="0" i="0" u="none" strike="noStrike" cap="none" dirty="0">
                <a:solidFill>
                  <a:srgbClr val="000000"/>
                </a:solidFill>
                <a:effectLst/>
                <a:latin typeface="Arial"/>
                <a:ea typeface="Arial"/>
                <a:cs typeface="Arial"/>
                <a:sym typeface="Arial"/>
              </a:rPr>
              <a:t>, October. Available at: </a:t>
            </a:r>
            <a:r>
              <a:rPr lang="en-GB" sz="1100" b="0" i="0" u="sng" strike="noStrike" cap="none" dirty="0">
                <a:solidFill>
                  <a:srgbClr val="000000"/>
                </a:solidFill>
                <a:effectLst/>
                <a:latin typeface="Arial"/>
                <a:ea typeface="Arial"/>
                <a:cs typeface="Arial"/>
                <a:sym typeface="Arial"/>
                <a:hlinkClick r:id="rId10"/>
              </a:rPr>
              <a:t>https://www.researchgate.net/figure/Food-waste-per-customer-kg-customer_fig2_336935207</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err="1">
                <a:solidFill>
                  <a:srgbClr val="000000"/>
                </a:solidFill>
                <a:effectLst/>
                <a:latin typeface="Arial"/>
                <a:ea typeface="Arial"/>
                <a:cs typeface="Arial"/>
                <a:sym typeface="Arial"/>
              </a:rPr>
              <a:t>Rianmora</a:t>
            </a:r>
            <a:r>
              <a:rPr lang="en-GB" sz="1100" b="0" i="0" u="none" strike="noStrike" cap="none" dirty="0">
                <a:solidFill>
                  <a:srgbClr val="000000"/>
                </a:solidFill>
                <a:effectLst/>
                <a:latin typeface="Arial"/>
                <a:ea typeface="Arial"/>
                <a:cs typeface="Arial"/>
                <a:sym typeface="Arial"/>
              </a:rPr>
              <a:t>, S., </a:t>
            </a:r>
            <a:r>
              <a:rPr lang="en-GB" sz="1100" b="0" i="0" u="none" strike="noStrike" cap="none" dirty="0" err="1">
                <a:solidFill>
                  <a:srgbClr val="000000"/>
                </a:solidFill>
                <a:effectLst/>
                <a:latin typeface="Arial"/>
                <a:ea typeface="Arial"/>
                <a:cs typeface="Arial"/>
                <a:sym typeface="Arial"/>
              </a:rPr>
              <a:t>Sukjitsakunchai</a:t>
            </a:r>
            <a:r>
              <a:rPr lang="en-GB" sz="1100" b="0" i="0" u="none" strike="noStrike" cap="none" dirty="0">
                <a:solidFill>
                  <a:srgbClr val="000000"/>
                </a:solidFill>
                <a:effectLst/>
                <a:latin typeface="Arial"/>
                <a:ea typeface="Arial"/>
                <a:cs typeface="Arial"/>
                <a:sym typeface="Arial"/>
              </a:rPr>
              <a:t>, L. and </a:t>
            </a:r>
            <a:r>
              <a:rPr lang="en-GB" sz="1100" b="0" i="0" u="none" strike="noStrike" cap="none" dirty="0" err="1">
                <a:solidFill>
                  <a:srgbClr val="000000"/>
                </a:solidFill>
                <a:effectLst/>
                <a:latin typeface="Arial"/>
                <a:ea typeface="Arial"/>
                <a:cs typeface="Arial"/>
                <a:sym typeface="Arial"/>
              </a:rPr>
              <a:t>Tachawatanawisal</a:t>
            </a:r>
            <a:r>
              <a:rPr lang="en-GB" sz="1100" b="0" i="0" u="none" strike="noStrike" cap="none" dirty="0">
                <a:solidFill>
                  <a:srgbClr val="000000"/>
                </a:solidFill>
                <a:effectLst/>
                <a:latin typeface="Arial"/>
                <a:ea typeface="Arial"/>
                <a:cs typeface="Arial"/>
                <a:sym typeface="Arial"/>
              </a:rPr>
              <a:t>, T. (2024) ‘Designing and developing a platform called “Rest at Restaurant” to support the basic needs of senior adults’, </a:t>
            </a:r>
            <a:r>
              <a:rPr lang="en-GB" sz="1100" b="0" i="1" u="none" strike="noStrike" cap="none" dirty="0">
                <a:solidFill>
                  <a:srgbClr val="000000"/>
                </a:solidFill>
                <a:effectLst/>
                <a:latin typeface="Arial"/>
                <a:ea typeface="Arial"/>
                <a:cs typeface="Arial"/>
                <a:sym typeface="Arial"/>
              </a:rPr>
              <a:t>Cogent Business &amp; Management</a:t>
            </a:r>
            <a:r>
              <a:rPr lang="en-GB" sz="1100" b="0" i="0" u="none" strike="noStrike" cap="none" dirty="0">
                <a:solidFill>
                  <a:srgbClr val="000000"/>
                </a:solidFill>
                <a:effectLst/>
                <a:latin typeface="Arial"/>
                <a:ea typeface="Arial"/>
                <a:cs typeface="Arial"/>
                <a:sym typeface="Arial"/>
              </a:rPr>
              <a:t>, </a:t>
            </a:r>
            <a:r>
              <a:rPr lang="en-GB" sz="1100" b="1" i="0" u="none" strike="noStrike" cap="none" dirty="0">
                <a:solidFill>
                  <a:srgbClr val="000000"/>
                </a:solidFill>
                <a:effectLst/>
                <a:latin typeface="Arial"/>
                <a:ea typeface="Arial"/>
                <a:cs typeface="Arial"/>
                <a:sym typeface="Arial"/>
              </a:rPr>
              <a:t>11</a:t>
            </a:r>
            <a:r>
              <a:rPr lang="en-GB" sz="1100" b="0" i="0" u="none" strike="noStrike" cap="none" dirty="0">
                <a:solidFill>
                  <a:srgbClr val="000000"/>
                </a:solidFill>
                <a:effectLst/>
                <a:latin typeface="Arial"/>
                <a:ea typeface="Arial"/>
                <a:cs typeface="Arial"/>
                <a:sym typeface="Arial"/>
              </a:rPr>
              <a:t>(1), pp. 2301798. Available at: </a:t>
            </a:r>
            <a:r>
              <a:rPr lang="en-GB" sz="1100" b="0" i="0" u="sng" strike="noStrike" cap="none" dirty="0">
                <a:solidFill>
                  <a:srgbClr val="000000"/>
                </a:solidFill>
                <a:effectLst/>
                <a:latin typeface="Arial"/>
                <a:ea typeface="Arial"/>
                <a:cs typeface="Arial"/>
                <a:sym typeface="Arial"/>
                <a:hlinkClick r:id="rId11"/>
              </a:rPr>
              <a:t>https://www.tandfonline.com/doi/pdf/10.1080/23311975.2024.2301798</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Sonar, S.S., </a:t>
            </a:r>
            <a:r>
              <a:rPr lang="en-GB" sz="1100" b="0" i="0" u="none" strike="noStrike" cap="none" dirty="0" err="1">
                <a:solidFill>
                  <a:srgbClr val="000000"/>
                </a:solidFill>
                <a:effectLst/>
                <a:latin typeface="Arial"/>
                <a:ea typeface="Arial"/>
                <a:cs typeface="Arial"/>
                <a:sym typeface="Arial"/>
              </a:rPr>
              <a:t>Raderschadt</a:t>
            </a:r>
            <a:r>
              <a:rPr lang="en-GB" sz="1100" b="0" i="0" u="none" strike="noStrike" cap="none" dirty="0">
                <a:solidFill>
                  <a:srgbClr val="000000"/>
                </a:solidFill>
                <a:effectLst/>
                <a:latin typeface="Arial"/>
                <a:ea typeface="Arial"/>
                <a:cs typeface="Arial"/>
                <a:sym typeface="Arial"/>
              </a:rPr>
              <a:t>, E., Gupta, S., Courtney, S. and Patel, R. (2025) ‘Analysis of the relationship between the inclusion of industry authors and the impact and perception of peer-reviewed scientific publications’, </a:t>
            </a:r>
            <a:r>
              <a:rPr lang="en-GB" sz="1100" b="0" i="1" u="none" strike="noStrike" cap="none" dirty="0">
                <a:solidFill>
                  <a:srgbClr val="000000"/>
                </a:solidFill>
                <a:effectLst/>
                <a:latin typeface="Arial"/>
                <a:ea typeface="Arial"/>
                <a:cs typeface="Arial"/>
                <a:sym typeface="Arial"/>
              </a:rPr>
              <a:t>Current Medical Research and Opinion</a:t>
            </a:r>
            <a:r>
              <a:rPr lang="en-GB" sz="1100" b="0" i="0" u="none" strike="noStrike" cap="none" dirty="0">
                <a:solidFill>
                  <a:srgbClr val="000000"/>
                </a:solidFill>
                <a:effectLst/>
                <a:latin typeface="Arial"/>
                <a:ea typeface="Arial"/>
                <a:cs typeface="Arial"/>
                <a:sym typeface="Arial"/>
              </a:rPr>
              <a:t>, </a:t>
            </a:r>
            <a:r>
              <a:rPr lang="en-GB" sz="1100" b="1" i="0" u="none" strike="noStrike" cap="none" dirty="0">
                <a:solidFill>
                  <a:srgbClr val="000000"/>
                </a:solidFill>
                <a:effectLst/>
                <a:latin typeface="Arial"/>
                <a:ea typeface="Arial"/>
                <a:cs typeface="Arial"/>
                <a:sym typeface="Arial"/>
              </a:rPr>
              <a:t>41</a:t>
            </a:r>
            <a:r>
              <a:rPr lang="en-GB" sz="1100" b="0" i="0" u="none" strike="noStrike" cap="none" dirty="0">
                <a:solidFill>
                  <a:srgbClr val="000000"/>
                </a:solidFill>
                <a:effectLst/>
                <a:latin typeface="Arial"/>
                <a:ea typeface="Arial"/>
                <a:cs typeface="Arial"/>
                <a:sym typeface="Arial"/>
              </a:rPr>
              <a:t>(6), pp. 1065–1074. Available at: </a:t>
            </a:r>
            <a:r>
              <a:rPr lang="en-GB" sz="1100" b="0" i="0" u="sng" strike="noStrike" cap="none" dirty="0">
                <a:solidFill>
                  <a:srgbClr val="000000"/>
                </a:solidFill>
                <a:effectLst/>
                <a:latin typeface="Arial"/>
                <a:ea typeface="Arial"/>
                <a:cs typeface="Arial"/>
                <a:sym typeface="Arial"/>
                <a:hlinkClick r:id="rId12"/>
              </a:rPr>
              <a:t>https://doi.org/10.1080/03007995.2025.2527673</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Steen, R., Haug, O.J. and Patriarca, R. (2024) ‘Business continuity and resilience management: a conceptual framework’, </a:t>
            </a:r>
            <a:r>
              <a:rPr lang="en-GB" sz="1100" b="0" i="1" u="none" strike="noStrike" cap="none" dirty="0">
                <a:solidFill>
                  <a:srgbClr val="000000"/>
                </a:solidFill>
                <a:effectLst/>
                <a:latin typeface="Arial"/>
                <a:ea typeface="Arial"/>
                <a:cs typeface="Arial"/>
                <a:sym typeface="Arial"/>
              </a:rPr>
              <a:t>Journal of Contingencies and Crisis Management</a:t>
            </a:r>
            <a:r>
              <a:rPr lang="en-GB" sz="1100" b="0" i="0" u="none" strike="noStrike" cap="none" dirty="0">
                <a:solidFill>
                  <a:srgbClr val="000000"/>
                </a:solidFill>
                <a:effectLst/>
                <a:latin typeface="Arial"/>
                <a:ea typeface="Arial"/>
                <a:cs typeface="Arial"/>
                <a:sym typeface="Arial"/>
              </a:rPr>
              <a:t>, </a:t>
            </a:r>
            <a:r>
              <a:rPr lang="en-GB" sz="1100" b="1" i="0" u="none" strike="noStrike" cap="none" dirty="0">
                <a:solidFill>
                  <a:srgbClr val="000000"/>
                </a:solidFill>
                <a:effectLst/>
                <a:latin typeface="Arial"/>
                <a:ea typeface="Arial"/>
                <a:cs typeface="Arial"/>
                <a:sym typeface="Arial"/>
              </a:rPr>
              <a:t>32</a:t>
            </a:r>
            <a:r>
              <a:rPr lang="en-GB" sz="1100" b="0" i="0" u="none" strike="noStrike" cap="none" dirty="0">
                <a:solidFill>
                  <a:srgbClr val="000000"/>
                </a:solidFill>
                <a:effectLst/>
                <a:latin typeface="Arial"/>
                <a:ea typeface="Arial"/>
                <a:cs typeface="Arial"/>
                <a:sym typeface="Arial"/>
              </a:rPr>
              <a:t>(1), pp. e12501. Available at: </a:t>
            </a:r>
            <a:r>
              <a:rPr lang="en-GB" sz="1100" b="0" i="0" u="sng" strike="noStrike" cap="none" dirty="0">
                <a:solidFill>
                  <a:srgbClr val="000000"/>
                </a:solidFill>
                <a:effectLst/>
                <a:latin typeface="Arial"/>
                <a:ea typeface="Arial"/>
                <a:cs typeface="Arial"/>
                <a:sym typeface="Arial"/>
                <a:hlinkClick r:id="rId13"/>
              </a:rPr>
              <a:t>https://doi.org/10.1111/1468-5973.12501</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Were, S., </a:t>
            </a:r>
            <a:r>
              <a:rPr lang="en-GB" sz="1100" b="0" i="0" u="none" strike="noStrike" cap="none" dirty="0" err="1">
                <a:solidFill>
                  <a:srgbClr val="000000"/>
                </a:solidFill>
                <a:effectLst/>
                <a:latin typeface="Arial"/>
                <a:ea typeface="Arial"/>
                <a:cs typeface="Arial"/>
                <a:sym typeface="Arial"/>
              </a:rPr>
              <a:t>Miricho</a:t>
            </a:r>
            <a:r>
              <a:rPr lang="en-GB" sz="1100" b="0" i="0" u="none" strike="noStrike" cap="none" dirty="0">
                <a:solidFill>
                  <a:srgbClr val="000000"/>
                </a:solidFill>
                <a:effectLst/>
                <a:latin typeface="Arial"/>
                <a:ea typeface="Arial"/>
                <a:cs typeface="Arial"/>
                <a:sym typeface="Arial"/>
              </a:rPr>
              <a:t>, M.N. and Maranga, V. (2018) ‘Food waste and losses source (Tuppen 2014)’, </a:t>
            </a:r>
            <a:r>
              <a:rPr lang="en-GB" sz="1100" b="0" i="1" u="none" strike="noStrike" cap="none" dirty="0">
                <a:solidFill>
                  <a:srgbClr val="000000"/>
                </a:solidFill>
                <a:effectLst/>
                <a:latin typeface="Arial"/>
                <a:ea typeface="Arial"/>
                <a:cs typeface="Arial"/>
                <a:sym typeface="Arial"/>
              </a:rPr>
              <a:t>ResearchGate</a:t>
            </a:r>
            <a:r>
              <a:rPr lang="en-GB" sz="1100" b="0" i="0" u="none" strike="noStrike" cap="none" dirty="0">
                <a:solidFill>
                  <a:srgbClr val="000000"/>
                </a:solidFill>
                <a:effectLst/>
                <a:latin typeface="Arial"/>
                <a:ea typeface="Arial"/>
                <a:cs typeface="Arial"/>
                <a:sym typeface="Arial"/>
              </a:rPr>
              <a:t>, January. Available at: </a:t>
            </a:r>
            <a:r>
              <a:rPr lang="en-GB" sz="1100" b="0" i="0" u="sng" strike="noStrike" cap="none" dirty="0">
                <a:solidFill>
                  <a:srgbClr val="000000"/>
                </a:solidFill>
                <a:effectLst/>
                <a:latin typeface="Arial"/>
                <a:ea typeface="Arial"/>
                <a:cs typeface="Arial"/>
                <a:sym typeface="Arial"/>
                <a:hlinkClick r:id="rId14"/>
              </a:rPr>
              <a:t>https://www.researchgate.net/figure/Food-Waste-and-Losses-Source-Tuppen-2014_fig1_335813362</a:t>
            </a:r>
            <a:endParaRPr lang="en-US" sz="1100" b="0" i="0" u="none" strike="noStrike" cap="none" dirty="0">
              <a:solidFill>
                <a:srgbClr val="000000"/>
              </a:solidFill>
              <a:effectLst/>
              <a:latin typeface="Arial"/>
              <a:ea typeface="Arial"/>
              <a:cs typeface="Arial"/>
              <a:sym typeface="Arial"/>
            </a:endParaRPr>
          </a:p>
        </p:txBody>
      </p:sp>
      <p:sp>
        <p:nvSpPr>
          <p:cNvPr id="261" name="Google Shape;26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83820" y="3771901"/>
            <a:ext cx="13373099" cy="3394172"/>
          </a:xfrm>
        </p:spPr>
        <p:txBody>
          <a:bodyPr anchor="b">
            <a:normAutofit/>
          </a:bodyPr>
          <a:lstStyle>
            <a:lvl1pPr>
              <a:defRPr sz="8100"/>
            </a:lvl1pPr>
          </a:lstStyle>
          <a:p>
            <a:r>
              <a:rPr lang="en-US"/>
              <a:t>Click to edit Master title style</a:t>
            </a:r>
            <a:endParaRPr lang="en-US" dirty="0"/>
          </a:p>
        </p:txBody>
      </p:sp>
      <p:sp>
        <p:nvSpPr>
          <p:cNvPr id="3" name="Subtitle 2"/>
          <p:cNvSpPr>
            <a:spLocks noGrp="1"/>
          </p:cNvSpPr>
          <p:nvPr>
            <p:ph type="subTitle" idx="1"/>
          </p:nvPr>
        </p:nvSpPr>
        <p:spPr>
          <a:xfrm>
            <a:off x="3883820" y="7166069"/>
            <a:ext cx="13373099" cy="1689425"/>
          </a:xfrm>
        </p:spPr>
        <p:txBody>
          <a:bodyPr anchor="t"/>
          <a:lstStyle>
            <a:lvl1pPr marL="0" indent="0" algn="l">
              <a:buNone/>
              <a:defRPr>
                <a:solidFill>
                  <a:schemeClr val="tx1">
                    <a:lumMod val="65000"/>
                    <a:lumOff val="35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6485716"/>
            <a:ext cx="2616978" cy="1167884"/>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797719" y="6794311"/>
            <a:ext cx="1169651" cy="547688"/>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712449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89388" y="936165"/>
            <a:ext cx="13367531" cy="1921335"/>
          </a:xfrm>
        </p:spPr>
        <p:txBody>
          <a:bodyPr/>
          <a:lstStyle/>
          <a:p>
            <a:r>
              <a:rPr lang="en-US"/>
              <a:t>Click to edit Master title style</a:t>
            </a:r>
            <a:endParaRPr lang="en-US" dirty="0"/>
          </a:p>
        </p:txBody>
      </p:sp>
      <p:sp>
        <p:nvSpPr>
          <p:cNvPr id="3" name="Content Placeholder 2"/>
          <p:cNvSpPr>
            <a:spLocks noGrp="1"/>
          </p:cNvSpPr>
          <p:nvPr>
            <p:ph idx="1"/>
          </p:nvPr>
        </p:nvSpPr>
        <p:spPr>
          <a:xfrm>
            <a:off x="3883818" y="3200400"/>
            <a:ext cx="13373100" cy="566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48190982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83819" y="3088125"/>
            <a:ext cx="13373099" cy="2203200"/>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5295194"/>
            <a:ext cx="13373099" cy="1290600"/>
          </a:xfrm>
        </p:spPr>
        <p:txBody>
          <a:bodyPr anchor="t"/>
          <a:lstStyle>
            <a:lvl1pPr marL="0" indent="0" algn="l">
              <a:buNone/>
              <a:defRPr sz="30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797719" y="4866209"/>
            <a:ext cx="1169651" cy="547688"/>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983827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83818" y="3200400"/>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786121" y="3189333"/>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797719" y="1181674"/>
            <a:ext cx="1169651" cy="547688"/>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62951995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4409060" y="2959055"/>
            <a:ext cx="5989098"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3883819" y="3823449"/>
            <a:ext cx="6514340"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259944" y="2954213"/>
            <a:ext cx="5998502"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10750436" y="3818607"/>
            <a:ext cx="6508011"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797719" y="1181674"/>
            <a:ext cx="1169651" cy="547688"/>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7265278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258852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812875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669132"/>
            <a:ext cx="5257799" cy="1464468"/>
          </a:xfrm>
        </p:spPr>
        <p:txBody>
          <a:bodyPr anchor="b"/>
          <a:lstStyle>
            <a:lvl1pPr algn="l">
              <a:defRPr sz="3000" b="0"/>
            </a:lvl1pPr>
          </a:lstStyle>
          <a:p>
            <a:r>
              <a:rPr lang="en-US"/>
              <a:t>Click to edit Master title style</a:t>
            </a:r>
            <a:endParaRPr lang="en-US" dirty="0"/>
          </a:p>
        </p:txBody>
      </p:sp>
      <p:sp>
        <p:nvSpPr>
          <p:cNvPr id="3" name="Content Placeholder 2"/>
          <p:cNvSpPr>
            <a:spLocks noGrp="1"/>
          </p:cNvSpPr>
          <p:nvPr>
            <p:ph idx="1"/>
          </p:nvPr>
        </p:nvSpPr>
        <p:spPr>
          <a:xfrm>
            <a:off x="9484518" y="669133"/>
            <a:ext cx="7772400" cy="812244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883819" y="2397920"/>
            <a:ext cx="5257799" cy="6393654"/>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2097071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20" y="7200900"/>
            <a:ext cx="13373100"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3818" y="952448"/>
            <a:ext cx="13373100" cy="5782455"/>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3883820" y="8051007"/>
            <a:ext cx="13373100" cy="740568"/>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797719" y="7474631"/>
            <a:ext cx="1169651" cy="547688"/>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85016465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914400"/>
            <a:ext cx="13373099" cy="4675560"/>
          </a:xfrm>
        </p:spPr>
        <p:txBody>
          <a:bodyPr anchor="ctr">
            <a:normAutofit/>
          </a:bodyPr>
          <a:lstStyle>
            <a:lvl1pPr algn="l">
              <a:defRPr sz="72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797719" y="4866209"/>
            <a:ext cx="1169651" cy="547688"/>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79873021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4912518" y="5257800"/>
            <a:ext cx="11304831"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797719" y="4866209"/>
            <a:ext cx="1169651" cy="547688"/>
          </a:xfrm>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14" name="TextBox 13"/>
          <p:cNvSpPr txBox="1"/>
          <p:nvPr/>
        </p:nvSpPr>
        <p:spPr>
          <a:xfrm>
            <a:off x="3701478" y="972008"/>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
        <p:nvSpPr>
          <p:cNvPr id="15" name="TextBox 14"/>
          <p:cNvSpPr txBox="1"/>
          <p:nvPr/>
        </p:nvSpPr>
        <p:spPr>
          <a:xfrm>
            <a:off x="16672278" y="4357959"/>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2381210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883820" y="3657601"/>
            <a:ext cx="13373100" cy="4087268"/>
          </a:xfrm>
        </p:spPr>
        <p:txBody>
          <a:bodyPr anchor="b">
            <a:normAutofit/>
          </a:bodyPr>
          <a:lstStyle>
            <a:lvl1pPr algn="l">
              <a:defRPr sz="7200" b="0"/>
            </a:lvl1pPr>
          </a:lstStyle>
          <a:p>
            <a:r>
              <a:rPr lang="en-US"/>
              <a:t>Click to edit Master title style</a:t>
            </a:r>
            <a:endParaRPr lang="en-US" dirty="0"/>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797719" y="7474631"/>
            <a:ext cx="1169651" cy="547688"/>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60079804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797719" y="7474631"/>
            <a:ext cx="1169651" cy="547688"/>
          </a:xfrm>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17" name="TextBox 16"/>
          <p:cNvSpPr txBox="1"/>
          <p:nvPr/>
        </p:nvSpPr>
        <p:spPr>
          <a:xfrm>
            <a:off x="3701478" y="972008"/>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
        <p:nvSpPr>
          <p:cNvPr id="18" name="TextBox 17"/>
          <p:cNvSpPr txBox="1"/>
          <p:nvPr/>
        </p:nvSpPr>
        <p:spPr>
          <a:xfrm>
            <a:off x="16672278" y="4357959"/>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0256032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3883819" y="941111"/>
            <a:ext cx="13373099" cy="4320030"/>
          </a:xfrm>
        </p:spPr>
        <p:txBody>
          <a:bodyPr anchor="ctr">
            <a:normAutofit/>
          </a:bodyPr>
          <a:lstStyle>
            <a:lvl1pPr algn="l">
              <a:defRPr sz="7200" b="0"/>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797719" y="7474631"/>
            <a:ext cx="1169651" cy="547688"/>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26811597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72261315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942219" y="941108"/>
            <a:ext cx="3311402" cy="7925726"/>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3883818" y="941108"/>
            <a:ext cx="9715500" cy="7925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37298297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tint val="90000"/>
                <a:lumMod val="120000"/>
              </a:schemeClr>
            </a:gs>
            <a:gs pos="100000">
              <a:schemeClr val="bg2">
                <a:shade val="98000"/>
                <a:satMod val="120000"/>
                <a:lumMod val="98000"/>
              </a:schemeClr>
            </a:gs>
          </a:gsLst>
          <a:lin ang="5400000" scaled="0"/>
          <a:tileRect/>
        </a:gradFill>
        <a:effectLst/>
      </p:bgPr>
    </p:bg>
    <p:spTree>
      <p:nvGrpSpPr>
        <p:cNvPr id="1" name=""/>
        <p:cNvGrpSpPr/>
        <p:nvPr/>
      </p:nvGrpSpPr>
      <p:grpSpPr>
        <a:xfrm>
          <a:off x="0" y="0"/>
          <a:ext cx="0" cy="0"/>
          <a:chOff x="0" y="0"/>
          <a:chExt cx="0" cy="0"/>
        </a:xfrm>
      </p:grpSpPr>
      <p:grpSp>
        <p:nvGrpSpPr>
          <p:cNvPr id="23" name="Group 22"/>
          <p:cNvGrpSpPr/>
          <p:nvPr/>
        </p:nvGrpSpPr>
        <p:grpSpPr>
          <a:xfrm>
            <a:off x="2" y="342900"/>
            <a:ext cx="4277274" cy="9957942"/>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40832" y="-1179"/>
            <a:ext cx="3535011" cy="1028105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274320" cy="10287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3889387" y="936165"/>
            <a:ext cx="13367531" cy="19213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3883818" y="3200400"/>
            <a:ext cx="13373100" cy="5829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542419" y="9195656"/>
            <a:ext cx="1719425" cy="555594"/>
          </a:xfrm>
          <a:prstGeom prst="rect">
            <a:avLst/>
          </a:prstGeom>
        </p:spPr>
        <p:txBody>
          <a:bodyPr vert="horz" lIns="91440" tIns="45720" rIns="91440" bIns="45720" rtlCol="0" anchor="ctr"/>
          <a:lstStyle>
            <a:lvl1pPr algn="r">
              <a:defRPr sz="135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3883819" y="9203713"/>
            <a:ext cx="11429999"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797719" y="1181674"/>
            <a:ext cx="1169651" cy="547688"/>
          </a:xfrm>
          <a:prstGeom prst="rect">
            <a:avLst/>
          </a:prstGeom>
        </p:spPr>
        <p:txBody>
          <a:bodyPr vert="horz" lIns="91440" tIns="45720" rIns="91440" bIns="45720" rtlCol="0" anchor="ctr"/>
          <a:lstStyle>
            <a:lvl1pPr algn="r">
              <a:defRPr sz="3000">
                <a:solidFill>
                  <a:srgbClr val="FEFFFF"/>
                </a:solidFill>
              </a:defRPr>
            </a:lvl1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897824857"/>
      </p:ext>
    </p:extLst>
  </p:cSld>
  <p:clrMap bg1="lt1" tx1="dk1" bg2="lt2" tx2="dk2" accent1="accent1" accent2="accent2" accent3="accent3" accent4="accent4" accent5="accent5" accent6="accent6" hlink="hlink" folHlink="folHlink"/>
  <p:sldLayoutIdLst>
    <p:sldLayoutId id="2147484053" r:id="rId1"/>
    <p:sldLayoutId id="2147484054" r:id="rId2"/>
    <p:sldLayoutId id="2147484055" r:id="rId3"/>
    <p:sldLayoutId id="2147484056" r:id="rId4"/>
    <p:sldLayoutId id="2147484057" r:id="rId5"/>
    <p:sldLayoutId id="2147484058" r:id="rId6"/>
    <p:sldLayoutId id="2147484059" r:id="rId7"/>
    <p:sldLayoutId id="2147484060" r:id="rId8"/>
    <p:sldLayoutId id="2147484061" r:id="rId9"/>
    <p:sldLayoutId id="2147484062" r:id="rId10"/>
    <p:sldLayoutId id="2147484063" r:id="rId11"/>
    <p:sldLayoutId id="2147484064" r:id="rId12"/>
    <p:sldLayoutId id="2147484065" r:id="rId13"/>
    <p:sldLayoutId id="2147484066" r:id="rId14"/>
    <p:sldLayoutId id="2147484067" r:id="rId15"/>
    <p:sldLayoutId id="2147484068" r:id="rId16"/>
  </p:sldLayoutIdLst>
  <p:hf sldNum="0" hdr="0" ftr="0" dt="0"/>
  <p:txStyles>
    <p:titleStyle>
      <a:lvl1pPr algn="l" defTabSz="6858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16/j.rineng.2025.104018" TargetMode="External"/><Relationship Id="rId13" Type="http://schemas.openxmlformats.org/officeDocument/2006/relationships/hyperlink" Target="https://doi.org/10.1111/1468-5973.12501" TargetMode="External"/><Relationship Id="rId3" Type="http://schemas.openxmlformats.org/officeDocument/2006/relationships/hyperlink" Target="https://doi.org/10.1016/j.ijhm.2025.104276" TargetMode="External"/><Relationship Id="rId7" Type="http://schemas.openxmlformats.org/officeDocument/2006/relationships/hyperlink" Target="https://www.researchgate.net/figure/Types-of-food-waste-according-to-the-perceptions-of-hoteliers-n42-Source-Author-2016_fig1_327971645" TargetMode="External"/><Relationship Id="rId12" Type="http://schemas.openxmlformats.org/officeDocument/2006/relationships/hyperlink" Target="https://doi.org/10.1080/03007995.2025.2527673"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doi.org/10.1108/BFJ-02-2021-0114" TargetMode="External"/><Relationship Id="rId11" Type="http://schemas.openxmlformats.org/officeDocument/2006/relationships/hyperlink" Target="https://www.tandfonline.com/doi/pdf/10.1080/23311975.2024.2301798" TargetMode="External"/><Relationship Id="rId5" Type="http://schemas.openxmlformats.org/officeDocument/2006/relationships/hyperlink" Target="https://doi.org/10.1016/j.ijhm.2024.104051" TargetMode="External"/><Relationship Id="rId10" Type="http://schemas.openxmlformats.org/officeDocument/2006/relationships/hyperlink" Target="https://www.researchgate.net/figure/Food-waste-per-customer-kg-customer_fig2_336935207" TargetMode="External"/><Relationship Id="rId4" Type="http://schemas.openxmlformats.org/officeDocument/2006/relationships/hyperlink" Target="https://www.mdpi.com/2071-1050/13/19/11099/pdf" TargetMode="External"/><Relationship Id="rId9" Type="http://schemas.openxmlformats.org/officeDocument/2006/relationships/hyperlink" Target="https://www.spglobal.com/sustainable1/en/csa/insights/zero-food-waste?utm_source=chatgpt.com" TargetMode="External"/><Relationship Id="rId14" Type="http://schemas.openxmlformats.org/officeDocument/2006/relationships/hyperlink" Target="https://www.researchgate.net/figure/Food-Waste-and-Losses-Source-Tuppen-2014_fig1_3358133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C38A17C-E5F6-0505-E4EA-645F302B4C11}"/>
              </a:ext>
            </a:extLst>
          </p:cNvPr>
          <p:cNvSpPr>
            <a:spLocks noGrp="1"/>
          </p:cNvSpPr>
          <p:nvPr>
            <p:ph type="ctrTitle"/>
          </p:nvPr>
        </p:nvSpPr>
        <p:spPr>
          <a:xfrm>
            <a:off x="4831037" y="2906116"/>
            <a:ext cx="12197325" cy="3394172"/>
          </a:xfrm>
        </p:spPr>
        <p:txBody>
          <a:bodyPr>
            <a:noAutofit/>
          </a:bodyPr>
          <a:lstStyle/>
          <a:p>
            <a:pPr algn="ctr"/>
            <a:r>
              <a:rPr lang="en-US" sz="6000" b="1" dirty="0">
                <a:latin typeface="Times New Roman" panose="02020603050405020304" pitchFamily="18" charset="0"/>
                <a:cs typeface="Times New Roman" panose="02020603050405020304" pitchFamily="18" charset="0"/>
              </a:rPr>
              <a:t>REDUCING BREAKFAST BUFFET FOOD WASTE IN MIDSCALE HOTELS: </a:t>
            </a:r>
            <a:r>
              <a:rPr lang="en-US" sz="5000" b="1" dirty="0">
                <a:latin typeface="Times New Roman" panose="02020603050405020304" pitchFamily="18" charset="0"/>
                <a:cs typeface="Times New Roman" panose="02020603050405020304" pitchFamily="18" charset="0"/>
              </a:rPr>
              <a:t>BALANCING SUSTAINABILITY TARGETS AND GUEST SATISFACTION</a:t>
            </a:r>
          </a:p>
        </p:txBody>
      </p:sp>
      <p:sp>
        <p:nvSpPr>
          <p:cNvPr id="5" name="Subtitle 4">
            <a:extLst>
              <a:ext uri="{FF2B5EF4-FFF2-40B4-BE49-F238E27FC236}">
                <a16:creationId xmlns:a16="http://schemas.microsoft.com/office/drawing/2014/main" id="{3F4B8F92-AB11-B93E-E569-B79ED9D04D58}"/>
              </a:ext>
            </a:extLst>
          </p:cNvPr>
          <p:cNvSpPr>
            <a:spLocks noGrp="1"/>
          </p:cNvSpPr>
          <p:nvPr>
            <p:ph type="subTitle" idx="1"/>
          </p:nvPr>
        </p:nvSpPr>
        <p:spPr>
          <a:xfrm>
            <a:off x="4831037" y="6692494"/>
            <a:ext cx="12197325" cy="1689424"/>
          </a:xfrm>
        </p:spPr>
        <p:txBody>
          <a:bodyPr>
            <a:normAutofit/>
          </a:bodyPr>
          <a:lstStyle/>
          <a:p>
            <a:pPr algn="ctr"/>
            <a:r>
              <a:rPr lang="en-GB" sz="2800" dirty="0">
                <a:latin typeface="Times New Roman" panose="02020603050405020304" pitchFamily="18" charset="0"/>
                <a:cs typeface="Times New Roman" panose="02020603050405020304" pitchFamily="18" charset="0"/>
              </a:rPr>
              <a:t>Name of Student: Marina Boeva</a:t>
            </a:r>
            <a:endParaRPr lang="en-US" sz="2800" dirty="0">
              <a:latin typeface="Times New Roman" panose="02020603050405020304" pitchFamily="18" charset="0"/>
              <a:cs typeface="Times New Roman" panose="02020603050405020304" pitchFamily="18" charset="0"/>
            </a:endParaRPr>
          </a:p>
          <a:p>
            <a:pPr algn="ctr"/>
            <a:r>
              <a:rPr lang="en-GB" sz="2800" dirty="0">
                <a:latin typeface="Times New Roman" panose="02020603050405020304" pitchFamily="18" charset="0"/>
                <a:cs typeface="Times New Roman" panose="02020603050405020304" pitchFamily="18" charset="0"/>
              </a:rPr>
              <a:t>Student </a:t>
            </a:r>
            <a:r>
              <a:rPr lang="en-GB" sz="2800">
                <a:latin typeface="Times New Roman" panose="02020603050405020304" pitchFamily="18" charset="0"/>
                <a:cs typeface="Times New Roman" panose="02020603050405020304" pitchFamily="18" charset="0"/>
              </a:rPr>
              <a:t>ID: 2246384</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1290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2" name="Title 1">
            <a:extLst>
              <a:ext uri="{FF2B5EF4-FFF2-40B4-BE49-F238E27FC236}">
                <a16:creationId xmlns:a16="http://schemas.microsoft.com/office/drawing/2014/main" id="{8494384B-CDEB-4F4C-7C9F-ABB09531BF95}"/>
              </a:ext>
            </a:extLst>
          </p:cNvPr>
          <p:cNvSpPr>
            <a:spLocks noGrp="1"/>
          </p:cNvSpPr>
          <p:nvPr>
            <p:ph type="title"/>
          </p:nvPr>
        </p:nvSpPr>
        <p:spPr>
          <a:xfrm>
            <a:off x="3719238" y="757693"/>
            <a:ext cx="11594592" cy="1783080"/>
          </a:xfrm>
        </p:spPr>
        <p:txBody>
          <a:bodyPr vert="horz" lIns="91440" tIns="45720" rIns="91440" bIns="45720" rtlCol="0" anchor="ctr">
            <a:normAutofit/>
          </a:bodyPr>
          <a:lstStyle/>
          <a:p>
            <a:pPr algn="ctr" defTabSz="914400"/>
            <a:r>
              <a:rPr lang="en-US" sz="4000" b="1" dirty="0">
                <a:latin typeface="Times New Roman" panose="02020603050405020304" pitchFamily="18" charset="0"/>
                <a:cs typeface="Times New Roman" panose="02020603050405020304" pitchFamily="18" charset="0"/>
              </a:rPr>
              <a:t>INTRODUCTION</a:t>
            </a:r>
          </a:p>
        </p:txBody>
      </p:sp>
      <p:graphicFrame>
        <p:nvGraphicFramePr>
          <p:cNvPr id="200" name="Content Placeholder 2">
            <a:extLst>
              <a:ext uri="{FF2B5EF4-FFF2-40B4-BE49-F238E27FC236}">
                <a16:creationId xmlns:a16="http://schemas.microsoft.com/office/drawing/2014/main" id="{2A7547B4-D9E3-C354-6FB5-8E795149E3CA}"/>
              </a:ext>
            </a:extLst>
          </p:cNvPr>
          <p:cNvGraphicFramePr>
            <a:graphicFrameLocks noGrp="1"/>
          </p:cNvGraphicFramePr>
          <p:nvPr>
            <p:ph sz="half" idx="1"/>
            <p:extLst>
              <p:ext uri="{D42A27DB-BD31-4B8C-83A1-F6EECF244321}">
                <p14:modId xmlns:p14="http://schemas.microsoft.com/office/powerpoint/2010/main" val="4138794584"/>
              </p:ext>
            </p:extLst>
          </p:nvPr>
        </p:nvGraphicFramePr>
        <p:xfrm>
          <a:off x="875560" y="2934315"/>
          <a:ext cx="10021570" cy="5882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0AA82DF-8B18-2DC3-9A9F-9358F2835523}"/>
              </a:ext>
            </a:extLst>
          </p:cNvPr>
          <p:cNvSpPr txBox="1"/>
          <p:nvPr/>
        </p:nvSpPr>
        <p:spPr>
          <a:xfrm>
            <a:off x="11165850" y="9113808"/>
            <a:ext cx="6674645"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1 How to prevent waste at your breakfast buffet</a:t>
            </a:r>
          </a:p>
          <a:p>
            <a:pPr algn="ctr"/>
            <a:r>
              <a:rPr lang="en-US" sz="2000" b="1" i="1" dirty="0">
                <a:latin typeface="Times New Roman" panose="02020603050405020304" pitchFamily="18" charset="0"/>
                <a:cs typeface="Times New Roman" panose="02020603050405020304" pitchFamily="18" charset="0"/>
              </a:rPr>
              <a:t>Source </a:t>
            </a:r>
            <a:r>
              <a:rPr lang="en-US" sz="2000" b="1" i="1" dirty="0" err="1">
                <a:latin typeface="Times New Roman" panose="02020603050405020304" pitchFamily="18" charset="0"/>
                <a:cs typeface="Times New Roman" panose="02020603050405020304" pitchFamily="18" charset="0"/>
              </a:rPr>
              <a:t>Cozzio</a:t>
            </a:r>
            <a:r>
              <a:rPr lang="en-US" sz="2000" b="1" i="1" dirty="0">
                <a:latin typeface="Times New Roman" panose="02020603050405020304" pitchFamily="18" charset="0"/>
                <a:cs typeface="Times New Roman" panose="02020603050405020304" pitchFamily="18" charset="0"/>
              </a:rPr>
              <a:t> et al. (2021) </a:t>
            </a:r>
          </a:p>
        </p:txBody>
      </p:sp>
      <p:pic>
        <p:nvPicPr>
          <p:cNvPr id="4" name="Picture 3">
            <a:extLst>
              <a:ext uri="{FF2B5EF4-FFF2-40B4-BE49-F238E27FC236}">
                <a16:creationId xmlns:a16="http://schemas.microsoft.com/office/drawing/2014/main" id="{1927A71C-4E02-51C9-B33E-B5C5CDA8A49C}"/>
              </a:ext>
            </a:extLst>
          </p:cNvPr>
          <p:cNvPicPr>
            <a:picLocks noChangeAspect="1"/>
          </p:cNvPicPr>
          <p:nvPr/>
        </p:nvPicPr>
        <p:blipFill>
          <a:blip r:embed="rId8"/>
          <a:stretch>
            <a:fillRect/>
          </a:stretch>
        </p:blipFill>
        <p:spPr>
          <a:xfrm>
            <a:off x="11165850" y="2934315"/>
            <a:ext cx="6935890" cy="58823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push/>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91F64E50-5A1C-5345-A940-E2F0B2CEEC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B9CACE-E6B2-9A77-8A03-220C2E279602}"/>
              </a:ext>
            </a:extLst>
          </p:cNvPr>
          <p:cNvSpPr>
            <a:spLocks noGrp="1"/>
          </p:cNvSpPr>
          <p:nvPr>
            <p:ph type="title"/>
          </p:nvPr>
        </p:nvSpPr>
        <p:spPr>
          <a:xfrm>
            <a:off x="3251032" y="647703"/>
            <a:ext cx="13367531" cy="1921335"/>
          </a:xfrm>
        </p:spPr>
        <p:txBody>
          <a:bodyPr vert="horz" lIns="91440" tIns="45720" rIns="91440" bIns="45720" rtlCol="0" anchor="ctr">
            <a:normAutofit/>
          </a:bodyPr>
          <a:lstStyle/>
          <a:p>
            <a:pPr algn="ctr" defTabSz="914400"/>
            <a:r>
              <a:rPr lang="en-US" sz="4000" b="1" dirty="0">
                <a:latin typeface="Times New Roman" panose="02020603050405020304" pitchFamily="18" charset="0"/>
                <a:cs typeface="Times New Roman" panose="02020603050405020304" pitchFamily="18" charset="0"/>
              </a:rPr>
              <a:t>AIM, SCOPE AND RESEARCH QUESTION</a:t>
            </a:r>
          </a:p>
        </p:txBody>
      </p:sp>
      <p:graphicFrame>
        <p:nvGraphicFramePr>
          <p:cNvPr id="200" name="Content Placeholder 2">
            <a:extLst>
              <a:ext uri="{FF2B5EF4-FFF2-40B4-BE49-F238E27FC236}">
                <a16:creationId xmlns:a16="http://schemas.microsoft.com/office/drawing/2014/main" id="{9AE8836A-8E24-4A3E-9F92-174FF89CC641}"/>
              </a:ext>
            </a:extLst>
          </p:cNvPr>
          <p:cNvGraphicFramePr>
            <a:graphicFrameLocks noGrp="1"/>
          </p:cNvGraphicFramePr>
          <p:nvPr>
            <p:ph sz="half" idx="1"/>
            <p:extLst>
              <p:ext uri="{D42A27DB-BD31-4B8C-83A1-F6EECF244321}">
                <p14:modId xmlns:p14="http://schemas.microsoft.com/office/powerpoint/2010/main" val="1598171115"/>
              </p:ext>
            </p:extLst>
          </p:nvPr>
        </p:nvGraphicFramePr>
        <p:xfrm>
          <a:off x="614347" y="2796292"/>
          <a:ext cx="9219464" cy="5882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822E9BD1-59BF-0E6C-3026-333086E50FE5}"/>
              </a:ext>
            </a:extLst>
          </p:cNvPr>
          <p:cNvSpPr txBox="1"/>
          <p:nvPr/>
        </p:nvSpPr>
        <p:spPr>
          <a:xfrm>
            <a:off x="11335452" y="9133135"/>
            <a:ext cx="5466945"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2 Food Waste and Losses </a:t>
            </a:r>
          </a:p>
          <a:p>
            <a:pPr algn="ctr"/>
            <a:r>
              <a:rPr lang="en-US" sz="2000" b="1" i="1" dirty="0">
                <a:latin typeface="Times New Roman" panose="02020603050405020304" pitchFamily="18" charset="0"/>
                <a:cs typeface="Times New Roman" panose="02020603050405020304" pitchFamily="18" charset="0"/>
              </a:rPr>
              <a:t>Source: Were et al. (2018) </a:t>
            </a:r>
          </a:p>
        </p:txBody>
      </p:sp>
      <p:pic>
        <p:nvPicPr>
          <p:cNvPr id="3" name="Picture 2">
            <a:extLst>
              <a:ext uri="{FF2B5EF4-FFF2-40B4-BE49-F238E27FC236}">
                <a16:creationId xmlns:a16="http://schemas.microsoft.com/office/drawing/2014/main" id="{B3934F7A-339F-0B00-FE23-FD819E1F6826}"/>
              </a:ext>
            </a:extLst>
          </p:cNvPr>
          <p:cNvPicPr>
            <a:picLocks noChangeAspect="1"/>
          </p:cNvPicPr>
          <p:nvPr/>
        </p:nvPicPr>
        <p:blipFill>
          <a:blip r:embed="rId8"/>
          <a:stretch>
            <a:fillRect/>
          </a:stretch>
        </p:blipFill>
        <p:spPr>
          <a:xfrm>
            <a:off x="10010273" y="2796291"/>
            <a:ext cx="8117305" cy="61095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256515519"/>
      </p:ext>
    </p:extLst>
  </p:cSld>
  <p:clrMapOvr>
    <a:masterClrMapping/>
  </p:clrMapOvr>
  <p:transition spd="slow">
    <p:push/>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6188FB64-EC6C-0FA2-A81B-75B0B9912E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718D60-3B67-40F2-8102-5EB15DB05271}"/>
              </a:ext>
            </a:extLst>
          </p:cNvPr>
          <p:cNvSpPr>
            <a:spLocks noGrp="1"/>
          </p:cNvSpPr>
          <p:nvPr>
            <p:ph type="title"/>
          </p:nvPr>
        </p:nvSpPr>
        <p:spPr>
          <a:xfrm>
            <a:off x="2620387" y="569879"/>
            <a:ext cx="15014050" cy="1921335"/>
          </a:xfrm>
        </p:spPr>
        <p:txBody>
          <a:bodyPr vert="horz" lIns="91440" tIns="45720" rIns="91440" bIns="45720" rtlCol="0" anchor="ctr">
            <a:normAutofit/>
          </a:bodyPr>
          <a:lstStyle/>
          <a:p>
            <a:pPr algn="ctr" defTabSz="914400"/>
            <a:r>
              <a:rPr lang="en-US" sz="4000" b="1" dirty="0">
                <a:latin typeface="Times New Roman" panose="02020603050405020304" pitchFamily="18" charset="0"/>
                <a:cs typeface="Times New Roman" panose="02020603050405020304" pitchFamily="18" charset="0"/>
              </a:rPr>
              <a:t>LITERATURE: STRUCTURAL DRIVERS OF OVERPRODUCTION</a:t>
            </a:r>
          </a:p>
        </p:txBody>
      </p:sp>
      <p:graphicFrame>
        <p:nvGraphicFramePr>
          <p:cNvPr id="200" name="Content Placeholder 2">
            <a:extLst>
              <a:ext uri="{FF2B5EF4-FFF2-40B4-BE49-F238E27FC236}">
                <a16:creationId xmlns:a16="http://schemas.microsoft.com/office/drawing/2014/main" id="{591C3148-BA91-A116-83F8-5745EA12FB04}"/>
              </a:ext>
            </a:extLst>
          </p:cNvPr>
          <p:cNvGraphicFramePr>
            <a:graphicFrameLocks noGrp="1"/>
          </p:cNvGraphicFramePr>
          <p:nvPr>
            <p:ph sz="half" idx="1"/>
            <p:extLst>
              <p:ext uri="{D42A27DB-BD31-4B8C-83A1-F6EECF244321}">
                <p14:modId xmlns:p14="http://schemas.microsoft.com/office/powerpoint/2010/main" val="2477149703"/>
              </p:ext>
            </p:extLst>
          </p:nvPr>
        </p:nvGraphicFramePr>
        <p:xfrm>
          <a:off x="784086" y="3052998"/>
          <a:ext cx="9006376" cy="5882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7" name="Google Shape;197;p19">
            <a:extLst>
              <a:ext uri="{FF2B5EF4-FFF2-40B4-BE49-F238E27FC236}">
                <a16:creationId xmlns:a16="http://schemas.microsoft.com/office/drawing/2014/main" id="{94DA5EFD-3F13-4896-94BC-97499F680DD8}"/>
              </a:ext>
            </a:extLst>
          </p:cNvPr>
          <p:cNvSpPr txBox="1"/>
          <p:nvPr/>
        </p:nvSpPr>
        <p:spPr>
          <a:xfrm>
            <a:off x="594232" y="739022"/>
            <a:ext cx="7553676" cy="565091"/>
          </a:xfrm>
          <a:prstGeom prst="rect">
            <a:avLst/>
          </a:prstGeom>
          <a:noFill/>
          <a:ln>
            <a:noFill/>
          </a:ln>
        </p:spPr>
        <p:txBody>
          <a:bodyPr spcFirstLastPara="1" wrap="square" lIns="0" tIns="0" rIns="0" bIns="0" anchor="t" anchorCtr="0">
            <a:spAutoFit/>
          </a:bodyPr>
          <a:lstStyle/>
          <a:p>
            <a:pPr marL="0" marR="0" lvl="0" indent="0" rtl="0">
              <a:lnSpc>
                <a:spcPct val="102000"/>
              </a:lnSpc>
              <a:spcBef>
                <a:spcPts val="0"/>
              </a:spcBef>
              <a:spcAft>
                <a:spcPts val="0"/>
              </a:spcAft>
              <a:buNone/>
            </a:pPr>
            <a:endParaRPr sz="3600" b="1" dirty="0">
              <a:solidFill>
                <a:schemeClr val="tx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937FE6C-2E32-8D6C-8DC9-2664820BE723}"/>
              </a:ext>
            </a:extLst>
          </p:cNvPr>
          <p:cNvSpPr txBox="1"/>
          <p:nvPr/>
        </p:nvSpPr>
        <p:spPr>
          <a:xfrm>
            <a:off x="11207374" y="9318750"/>
            <a:ext cx="5466945"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3 Zero food waste</a:t>
            </a:r>
          </a:p>
          <a:p>
            <a:pPr algn="ctr"/>
            <a:r>
              <a:rPr lang="en-US" sz="2000" b="1" i="1" dirty="0">
                <a:latin typeface="Times New Roman" panose="02020603050405020304" pitchFamily="18" charset="0"/>
                <a:cs typeface="Times New Roman" panose="02020603050405020304" pitchFamily="18" charset="0"/>
              </a:rPr>
              <a:t>Source: Makwana (2025) </a:t>
            </a:r>
          </a:p>
        </p:txBody>
      </p:sp>
      <p:pic>
        <p:nvPicPr>
          <p:cNvPr id="6" name="Picture 5">
            <a:extLst>
              <a:ext uri="{FF2B5EF4-FFF2-40B4-BE49-F238E27FC236}">
                <a16:creationId xmlns:a16="http://schemas.microsoft.com/office/drawing/2014/main" id="{499C376D-1B9C-08D7-DA0B-5B0989494435}"/>
              </a:ext>
            </a:extLst>
          </p:cNvPr>
          <p:cNvPicPr>
            <a:picLocks noChangeAspect="1"/>
          </p:cNvPicPr>
          <p:nvPr/>
        </p:nvPicPr>
        <p:blipFill>
          <a:blip r:embed="rId8"/>
          <a:srcRect t="21504" b="18735"/>
          <a:stretch>
            <a:fillRect/>
          </a:stretch>
        </p:blipFill>
        <p:spPr>
          <a:xfrm>
            <a:off x="10010274" y="3004018"/>
            <a:ext cx="8035348" cy="58823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576076211"/>
      </p:ext>
    </p:extLst>
  </p:cSld>
  <p:clrMapOvr>
    <a:masterClrMapping/>
  </p:clrMapOvr>
  <p:transition spd="slow">
    <p:push/>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242ECEBF-D7C4-6D0B-A1AA-69413E7F01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DFA781-49E0-8368-3A58-C1D272141F7F}"/>
              </a:ext>
            </a:extLst>
          </p:cNvPr>
          <p:cNvSpPr>
            <a:spLocks noGrp="1"/>
          </p:cNvSpPr>
          <p:nvPr>
            <p:ph type="title"/>
          </p:nvPr>
        </p:nvSpPr>
        <p:spPr>
          <a:xfrm>
            <a:off x="2424294" y="661904"/>
            <a:ext cx="15372272" cy="1921335"/>
          </a:xfrm>
        </p:spPr>
        <p:txBody>
          <a:bodyPr vert="horz" lIns="91440" tIns="45720" rIns="91440" bIns="45720" rtlCol="0" anchor="ctr">
            <a:normAutofit/>
          </a:bodyPr>
          <a:lstStyle/>
          <a:p>
            <a:pPr algn="ctr" defTabSz="914400"/>
            <a:r>
              <a:rPr lang="en-US" sz="4000" b="1" dirty="0">
                <a:latin typeface="Times New Roman" panose="02020603050405020304" pitchFamily="18" charset="0"/>
                <a:cs typeface="Times New Roman" panose="02020603050405020304" pitchFamily="18" charset="0"/>
              </a:rPr>
              <a:t>LITERATURE: DEMAND UNCERTAINTY AND FORECASTING LIMITS</a:t>
            </a:r>
          </a:p>
        </p:txBody>
      </p:sp>
      <p:graphicFrame>
        <p:nvGraphicFramePr>
          <p:cNvPr id="200" name="Content Placeholder 2">
            <a:extLst>
              <a:ext uri="{FF2B5EF4-FFF2-40B4-BE49-F238E27FC236}">
                <a16:creationId xmlns:a16="http://schemas.microsoft.com/office/drawing/2014/main" id="{61CB3992-E231-F936-8581-3F4BBA0DAFC6}"/>
              </a:ext>
            </a:extLst>
          </p:cNvPr>
          <p:cNvGraphicFramePr>
            <a:graphicFrameLocks noGrp="1"/>
          </p:cNvGraphicFramePr>
          <p:nvPr>
            <p:ph sz="half" idx="1"/>
            <p:extLst>
              <p:ext uri="{D42A27DB-BD31-4B8C-83A1-F6EECF244321}">
                <p14:modId xmlns:p14="http://schemas.microsoft.com/office/powerpoint/2010/main" val="12498927"/>
              </p:ext>
            </p:extLst>
          </p:nvPr>
        </p:nvGraphicFramePr>
        <p:xfrm>
          <a:off x="932165" y="2913434"/>
          <a:ext cx="8829004" cy="6583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Avoidable and unavoidable food waste fractions.">
            <a:extLst>
              <a:ext uri="{FF2B5EF4-FFF2-40B4-BE49-F238E27FC236}">
                <a16:creationId xmlns:a16="http://schemas.microsoft.com/office/drawing/2014/main" id="{ADB1C75E-79E7-909B-E641-D2640ABB41B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941397" y="3305174"/>
            <a:ext cx="8096250" cy="56610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CC2AFF5-CCBE-9332-6616-2B1EEB717912}"/>
              </a:ext>
            </a:extLst>
          </p:cNvPr>
          <p:cNvSpPr txBox="1"/>
          <p:nvPr/>
        </p:nvSpPr>
        <p:spPr>
          <a:xfrm>
            <a:off x="9941397" y="9117264"/>
            <a:ext cx="8351107"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4 Avoidable and unavoidable food waste fractions.</a:t>
            </a:r>
          </a:p>
          <a:p>
            <a:pPr algn="ctr"/>
            <a:r>
              <a:rPr lang="en-US" sz="2000" b="1" i="1" dirty="0">
                <a:latin typeface="Times New Roman" panose="02020603050405020304" pitchFamily="18" charset="0"/>
                <a:cs typeface="Times New Roman" panose="02020603050405020304" pitchFamily="18" charset="0"/>
              </a:rPr>
              <a:t>Source: Papargyropoulou et al. (2019)</a:t>
            </a:r>
          </a:p>
        </p:txBody>
      </p:sp>
    </p:spTree>
    <p:extLst>
      <p:ext uri="{BB962C8B-B14F-4D97-AF65-F5344CB8AC3E}">
        <p14:creationId xmlns:p14="http://schemas.microsoft.com/office/powerpoint/2010/main" val="3741931748"/>
      </p:ext>
    </p:extLst>
  </p:cSld>
  <p:clrMapOvr>
    <a:masterClrMapping/>
  </p:clrMapOvr>
  <p:transition spd="slow">
    <p:push/>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22488732-33B0-13AE-0A95-39EA69684F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115AD0-601C-3ADD-6B10-A40EF1768307}"/>
              </a:ext>
            </a:extLst>
          </p:cNvPr>
          <p:cNvSpPr>
            <a:spLocks noGrp="1"/>
          </p:cNvSpPr>
          <p:nvPr>
            <p:ph type="title"/>
          </p:nvPr>
        </p:nvSpPr>
        <p:spPr>
          <a:xfrm>
            <a:off x="3310676" y="541649"/>
            <a:ext cx="13995559" cy="1783080"/>
          </a:xfrm>
        </p:spPr>
        <p:txBody>
          <a:bodyPr vert="horz" lIns="91440" tIns="45720" rIns="91440" bIns="45720" rtlCol="0" anchor="ctr">
            <a:normAutofit/>
          </a:bodyPr>
          <a:lstStyle/>
          <a:p>
            <a:pPr algn="ctr" defTabSz="914400"/>
            <a:r>
              <a:rPr lang="en-US" sz="4000" b="1" dirty="0">
                <a:latin typeface="Times New Roman" panose="02020603050405020304" pitchFamily="18" charset="0"/>
                <a:cs typeface="Times New Roman" panose="02020603050405020304" pitchFamily="18" charset="0"/>
              </a:rPr>
              <a:t>LITERATURE: BUFFET DESIGN AND GUEST BEHAVIOUR</a:t>
            </a:r>
          </a:p>
        </p:txBody>
      </p:sp>
      <p:graphicFrame>
        <p:nvGraphicFramePr>
          <p:cNvPr id="200" name="Content Placeholder 2">
            <a:extLst>
              <a:ext uri="{FF2B5EF4-FFF2-40B4-BE49-F238E27FC236}">
                <a16:creationId xmlns:a16="http://schemas.microsoft.com/office/drawing/2014/main" id="{5C6AAB4A-C3F6-36D9-D9EB-3600E01904F2}"/>
              </a:ext>
            </a:extLst>
          </p:cNvPr>
          <p:cNvGraphicFramePr>
            <a:graphicFrameLocks noGrp="1"/>
          </p:cNvGraphicFramePr>
          <p:nvPr>
            <p:ph sz="half" idx="1"/>
            <p:extLst>
              <p:ext uri="{D42A27DB-BD31-4B8C-83A1-F6EECF244321}">
                <p14:modId xmlns:p14="http://schemas.microsoft.com/office/powerpoint/2010/main" val="783999700"/>
              </p:ext>
            </p:extLst>
          </p:nvPr>
        </p:nvGraphicFramePr>
        <p:xfrm>
          <a:off x="646849" y="2908915"/>
          <a:ext cx="9661606" cy="65949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58731E6-91CE-B18D-3070-D63DA5B09ED2}"/>
              </a:ext>
            </a:extLst>
          </p:cNvPr>
          <p:cNvSpPr txBox="1"/>
          <p:nvPr/>
        </p:nvSpPr>
        <p:spPr>
          <a:xfrm>
            <a:off x="10978774" y="9391408"/>
            <a:ext cx="6863956"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5 Depiction of material flow in food service process</a:t>
            </a:r>
          </a:p>
          <a:p>
            <a:pPr algn="ctr"/>
            <a:r>
              <a:rPr lang="en-US" sz="2000" b="1" i="1" dirty="0">
                <a:latin typeface="Times New Roman" panose="02020603050405020304" pitchFamily="18" charset="0"/>
                <a:cs typeface="Times New Roman" panose="02020603050405020304" pitchFamily="18" charset="0"/>
              </a:rPr>
              <a:t>Source: Were (2018) </a:t>
            </a:r>
          </a:p>
        </p:txBody>
      </p:sp>
      <p:pic>
        <p:nvPicPr>
          <p:cNvPr id="7" name="Picture 6">
            <a:extLst>
              <a:ext uri="{FF2B5EF4-FFF2-40B4-BE49-F238E27FC236}">
                <a16:creationId xmlns:a16="http://schemas.microsoft.com/office/drawing/2014/main" id="{7F0112AE-2194-32C1-733B-0377603D45CB}"/>
              </a:ext>
            </a:extLst>
          </p:cNvPr>
          <p:cNvPicPr>
            <a:picLocks noChangeAspect="1"/>
          </p:cNvPicPr>
          <p:nvPr/>
        </p:nvPicPr>
        <p:blipFill>
          <a:blip r:embed="rId8"/>
          <a:stretch>
            <a:fillRect/>
          </a:stretch>
        </p:blipFill>
        <p:spPr>
          <a:xfrm>
            <a:off x="10541000" y="2671537"/>
            <a:ext cx="7530330" cy="65011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860472509"/>
      </p:ext>
    </p:extLst>
  </p:cSld>
  <p:clrMapOvr>
    <a:masterClrMapping/>
  </p:clrMapOvr>
  <p:transition spd="slow">
    <p:push/>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A0D5ED5F-E595-B66E-DA51-6219AAC67C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388A3E-0192-7872-D4E7-976343051178}"/>
              </a:ext>
            </a:extLst>
          </p:cNvPr>
          <p:cNvSpPr>
            <a:spLocks noGrp="1"/>
          </p:cNvSpPr>
          <p:nvPr>
            <p:ph type="title"/>
          </p:nvPr>
        </p:nvSpPr>
        <p:spPr>
          <a:xfrm>
            <a:off x="2995072" y="573349"/>
            <a:ext cx="13367531" cy="1921335"/>
          </a:xfrm>
        </p:spPr>
        <p:txBody>
          <a:bodyPr vert="horz" lIns="91440" tIns="45720" rIns="91440" bIns="45720" rtlCol="0" anchor="ctr">
            <a:normAutofit/>
          </a:bodyPr>
          <a:lstStyle/>
          <a:p>
            <a:pPr algn="ctr" defTabSz="914400"/>
            <a:r>
              <a:rPr lang="en-US" sz="4000" b="1" dirty="0">
                <a:latin typeface="Times New Roman" panose="02020603050405020304" pitchFamily="18" charset="0"/>
                <a:cs typeface="Times New Roman" panose="02020603050405020304" pitchFamily="18" charset="0"/>
              </a:rPr>
              <a:t>WHAT WORKS AND WHAT CAN BACKFIRE</a:t>
            </a:r>
          </a:p>
        </p:txBody>
      </p:sp>
      <p:graphicFrame>
        <p:nvGraphicFramePr>
          <p:cNvPr id="200" name="Content Placeholder 2">
            <a:extLst>
              <a:ext uri="{FF2B5EF4-FFF2-40B4-BE49-F238E27FC236}">
                <a16:creationId xmlns:a16="http://schemas.microsoft.com/office/drawing/2014/main" id="{D26AC65B-EDEB-0221-B300-98DD274920F2}"/>
              </a:ext>
            </a:extLst>
          </p:cNvPr>
          <p:cNvGraphicFramePr>
            <a:graphicFrameLocks noGrp="1"/>
          </p:cNvGraphicFramePr>
          <p:nvPr>
            <p:ph sz="half" idx="1"/>
            <p:extLst>
              <p:ext uri="{D42A27DB-BD31-4B8C-83A1-F6EECF244321}">
                <p14:modId xmlns:p14="http://schemas.microsoft.com/office/powerpoint/2010/main" val="351281496"/>
              </p:ext>
            </p:extLst>
          </p:nvPr>
        </p:nvGraphicFramePr>
        <p:xfrm>
          <a:off x="614347" y="2494684"/>
          <a:ext cx="9064491" cy="69541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5567AC2-CCBD-823D-8DD7-C51F8F6770D8}"/>
              </a:ext>
            </a:extLst>
          </p:cNvPr>
          <p:cNvSpPr txBox="1"/>
          <p:nvPr/>
        </p:nvSpPr>
        <p:spPr>
          <a:xfrm>
            <a:off x="11456388" y="9448800"/>
            <a:ext cx="5466945"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6 Food waste per customer</a:t>
            </a:r>
          </a:p>
          <a:p>
            <a:pPr algn="ctr"/>
            <a:r>
              <a:rPr lang="en-US" sz="2000" b="1" i="1" dirty="0">
                <a:latin typeface="Times New Roman" panose="02020603050405020304" pitchFamily="18" charset="0"/>
                <a:cs typeface="Times New Roman" panose="02020603050405020304" pitchFamily="18" charset="0"/>
              </a:rPr>
              <a:t>Source: Papargyropoulou et al. (2019)</a:t>
            </a:r>
          </a:p>
        </p:txBody>
      </p:sp>
      <p:pic>
        <p:nvPicPr>
          <p:cNvPr id="3" name="Picture 2">
            <a:extLst>
              <a:ext uri="{FF2B5EF4-FFF2-40B4-BE49-F238E27FC236}">
                <a16:creationId xmlns:a16="http://schemas.microsoft.com/office/drawing/2014/main" id="{BC05131E-9628-402D-B73E-306744E28F55}"/>
              </a:ext>
            </a:extLst>
          </p:cNvPr>
          <p:cNvPicPr>
            <a:picLocks noChangeAspect="1"/>
          </p:cNvPicPr>
          <p:nvPr/>
        </p:nvPicPr>
        <p:blipFill>
          <a:blip r:embed="rId8"/>
          <a:stretch>
            <a:fillRect/>
          </a:stretch>
        </p:blipFill>
        <p:spPr>
          <a:xfrm>
            <a:off x="9962147" y="2638100"/>
            <a:ext cx="8067061" cy="66525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72110337"/>
      </p:ext>
    </p:extLst>
  </p:cSld>
  <p:clrMapOvr>
    <a:masterClrMapping/>
  </p:clrMapOvr>
  <p:transition spd="slow">
    <p:push/>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3963B661-F6B2-C291-ADFA-C08A382AF5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3AD207-448B-C73B-10FB-ED06F62A0193}"/>
              </a:ext>
            </a:extLst>
          </p:cNvPr>
          <p:cNvSpPr>
            <a:spLocks noGrp="1"/>
          </p:cNvSpPr>
          <p:nvPr>
            <p:ph type="title"/>
          </p:nvPr>
        </p:nvSpPr>
        <p:spPr>
          <a:xfrm>
            <a:off x="3456328" y="535112"/>
            <a:ext cx="13367531" cy="1921335"/>
          </a:xfrm>
        </p:spPr>
        <p:txBody>
          <a:bodyPr vert="horz" lIns="91440" tIns="45720" rIns="91440" bIns="45720" rtlCol="0" anchor="ctr">
            <a:normAutofit/>
          </a:bodyPr>
          <a:lstStyle/>
          <a:p>
            <a:pPr algn="ctr" defTabSz="914400"/>
            <a:r>
              <a:rPr lang="en-US" sz="4000" b="1" dirty="0">
                <a:latin typeface="Times New Roman" panose="02020603050405020304" pitchFamily="18" charset="0"/>
                <a:cs typeface="Times New Roman" panose="02020603050405020304" pitchFamily="18" charset="0"/>
              </a:rPr>
              <a:t>METHOD: SECONDARY RESEARCH AND PESTEL</a:t>
            </a:r>
          </a:p>
        </p:txBody>
      </p:sp>
      <p:graphicFrame>
        <p:nvGraphicFramePr>
          <p:cNvPr id="200" name="Content Placeholder 2">
            <a:extLst>
              <a:ext uri="{FF2B5EF4-FFF2-40B4-BE49-F238E27FC236}">
                <a16:creationId xmlns:a16="http://schemas.microsoft.com/office/drawing/2014/main" id="{26F4070D-286B-9748-973E-A53C07788D27}"/>
              </a:ext>
            </a:extLst>
          </p:cNvPr>
          <p:cNvGraphicFramePr>
            <a:graphicFrameLocks noGrp="1"/>
          </p:cNvGraphicFramePr>
          <p:nvPr>
            <p:ph sz="half" idx="1"/>
            <p:extLst>
              <p:ext uri="{D42A27DB-BD31-4B8C-83A1-F6EECF244321}">
                <p14:modId xmlns:p14="http://schemas.microsoft.com/office/powerpoint/2010/main" val="3306418257"/>
              </p:ext>
            </p:extLst>
          </p:nvPr>
        </p:nvGraphicFramePr>
        <p:xfrm>
          <a:off x="594232" y="3004018"/>
          <a:ext cx="8885607" cy="5882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7" name="Google Shape;197;p19">
            <a:extLst>
              <a:ext uri="{FF2B5EF4-FFF2-40B4-BE49-F238E27FC236}">
                <a16:creationId xmlns:a16="http://schemas.microsoft.com/office/drawing/2014/main" id="{E7D9D80B-ED9B-24E1-DDCF-BE04D2D2CEFA}"/>
              </a:ext>
            </a:extLst>
          </p:cNvPr>
          <p:cNvSpPr txBox="1"/>
          <p:nvPr/>
        </p:nvSpPr>
        <p:spPr>
          <a:xfrm>
            <a:off x="594232" y="739022"/>
            <a:ext cx="7553676" cy="565091"/>
          </a:xfrm>
          <a:prstGeom prst="rect">
            <a:avLst/>
          </a:prstGeom>
          <a:noFill/>
          <a:ln>
            <a:noFill/>
          </a:ln>
        </p:spPr>
        <p:txBody>
          <a:bodyPr spcFirstLastPara="1" wrap="square" lIns="0" tIns="0" rIns="0" bIns="0" anchor="t" anchorCtr="0">
            <a:spAutoFit/>
          </a:bodyPr>
          <a:lstStyle/>
          <a:p>
            <a:pPr marL="0" marR="0" lvl="0" indent="0" rtl="0">
              <a:lnSpc>
                <a:spcPct val="102000"/>
              </a:lnSpc>
              <a:spcBef>
                <a:spcPts val="0"/>
              </a:spcBef>
              <a:spcAft>
                <a:spcPts val="0"/>
              </a:spcAft>
              <a:buNone/>
            </a:pPr>
            <a:endParaRPr sz="3600" b="1" dirty="0">
              <a:solidFill>
                <a:schemeClr val="tx1"/>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02EEFF89-B62F-4AB1-7766-D901E0A5FBF8}"/>
              </a:ext>
            </a:extLst>
          </p:cNvPr>
          <p:cNvPicPr>
            <a:picLocks noChangeAspect="1"/>
          </p:cNvPicPr>
          <p:nvPr/>
        </p:nvPicPr>
        <p:blipFill>
          <a:blip r:embed="rId8"/>
          <a:stretch>
            <a:fillRect/>
          </a:stretch>
        </p:blipFill>
        <p:spPr>
          <a:xfrm>
            <a:off x="9936893" y="3004017"/>
            <a:ext cx="8096250" cy="56319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E60A7B18-C7EF-0C79-CC7B-6F54F72FCFE6}"/>
              </a:ext>
            </a:extLst>
          </p:cNvPr>
          <p:cNvSpPr txBox="1"/>
          <p:nvPr/>
        </p:nvSpPr>
        <p:spPr>
          <a:xfrm>
            <a:off x="9936893" y="8886356"/>
            <a:ext cx="8351107" cy="1015663"/>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7 Percentages of preparation, customer plate, and buffet leftover waste fractions.</a:t>
            </a:r>
          </a:p>
          <a:p>
            <a:pPr algn="ctr"/>
            <a:r>
              <a:rPr lang="en-US" sz="2000" b="1" i="1" dirty="0">
                <a:latin typeface="Times New Roman" panose="02020603050405020304" pitchFamily="18" charset="0"/>
                <a:cs typeface="Times New Roman" panose="02020603050405020304" pitchFamily="18" charset="0"/>
              </a:rPr>
              <a:t>Source: Papargyropoulou et al. (2019)</a:t>
            </a:r>
          </a:p>
        </p:txBody>
      </p:sp>
    </p:spTree>
    <p:extLst>
      <p:ext uri="{BB962C8B-B14F-4D97-AF65-F5344CB8AC3E}">
        <p14:creationId xmlns:p14="http://schemas.microsoft.com/office/powerpoint/2010/main" val="1608612914"/>
      </p:ext>
    </p:extLst>
  </p:cSld>
  <p:clrMapOvr>
    <a:masterClrMapping/>
  </p:clrMapOvr>
  <p:transition spd="slow">
    <p:push/>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3475AA9A-171A-C28E-A10C-5761A61092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073EDA-FB0F-D780-B7A8-2F32BBC14943}"/>
              </a:ext>
            </a:extLst>
          </p:cNvPr>
          <p:cNvSpPr>
            <a:spLocks noGrp="1"/>
          </p:cNvSpPr>
          <p:nvPr>
            <p:ph type="title"/>
          </p:nvPr>
        </p:nvSpPr>
        <p:spPr>
          <a:xfrm>
            <a:off x="3135458" y="619750"/>
            <a:ext cx="13367531" cy="1921335"/>
          </a:xfrm>
        </p:spPr>
        <p:txBody>
          <a:bodyPr vert="horz" lIns="91440" tIns="45720" rIns="91440" bIns="45720" rtlCol="0" anchor="ctr">
            <a:normAutofit/>
          </a:bodyPr>
          <a:lstStyle/>
          <a:p>
            <a:pPr algn="ctr" defTabSz="914400"/>
            <a:r>
              <a:rPr lang="en-US" sz="4000" b="1" dirty="0">
                <a:latin typeface="Times New Roman" panose="02020603050405020304" pitchFamily="18" charset="0"/>
                <a:cs typeface="Times New Roman" panose="02020603050405020304" pitchFamily="18" charset="0"/>
              </a:rPr>
              <a:t>PESTEL SUMMARY: INDUSTRY IMPACTS</a:t>
            </a:r>
          </a:p>
        </p:txBody>
      </p:sp>
      <p:graphicFrame>
        <p:nvGraphicFramePr>
          <p:cNvPr id="200" name="Content Placeholder 2">
            <a:extLst>
              <a:ext uri="{FF2B5EF4-FFF2-40B4-BE49-F238E27FC236}">
                <a16:creationId xmlns:a16="http://schemas.microsoft.com/office/drawing/2014/main" id="{D96C986F-0B23-2D26-8768-374A985DA09D}"/>
              </a:ext>
            </a:extLst>
          </p:cNvPr>
          <p:cNvGraphicFramePr>
            <a:graphicFrameLocks noGrp="1"/>
          </p:cNvGraphicFramePr>
          <p:nvPr>
            <p:ph sz="half" idx="1"/>
            <p:extLst>
              <p:ext uri="{D42A27DB-BD31-4B8C-83A1-F6EECF244321}">
                <p14:modId xmlns:p14="http://schemas.microsoft.com/office/powerpoint/2010/main" val="58206637"/>
              </p:ext>
            </p:extLst>
          </p:nvPr>
        </p:nvGraphicFramePr>
        <p:xfrm>
          <a:off x="886703" y="2796045"/>
          <a:ext cx="8932521" cy="65227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4834C47-B094-7B25-703F-9C21CA3E6962}"/>
              </a:ext>
            </a:extLst>
          </p:cNvPr>
          <p:cNvSpPr txBox="1"/>
          <p:nvPr/>
        </p:nvSpPr>
        <p:spPr>
          <a:xfrm>
            <a:off x="10008471" y="9318750"/>
            <a:ext cx="8279529"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8 The environmental, social and governance (ESG) dimensions</a:t>
            </a:r>
          </a:p>
          <a:p>
            <a:pPr algn="ctr"/>
            <a:r>
              <a:rPr lang="en-US" sz="2000" b="1" i="1" dirty="0">
                <a:latin typeface="Times New Roman" panose="02020603050405020304" pitchFamily="18" charset="0"/>
                <a:cs typeface="Times New Roman" panose="02020603050405020304" pitchFamily="18" charset="0"/>
              </a:rPr>
              <a:t>Source: Camilleri (2025)</a:t>
            </a:r>
          </a:p>
        </p:txBody>
      </p:sp>
      <p:pic>
        <p:nvPicPr>
          <p:cNvPr id="6" name="Picture 5">
            <a:extLst>
              <a:ext uri="{FF2B5EF4-FFF2-40B4-BE49-F238E27FC236}">
                <a16:creationId xmlns:a16="http://schemas.microsoft.com/office/drawing/2014/main" id="{EA22C76C-2B6C-C905-035B-4BDC8EA9295A}"/>
              </a:ext>
            </a:extLst>
          </p:cNvPr>
          <p:cNvPicPr>
            <a:picLocks noChangeAspect="1"/>
          </p:cNvPicPr>
          <p:nvPr/>
        </p:nvPicPr>
        <p:blipFill>
          <a:blip r:embed="rId8"/>
          <a:stretch>
            <a:fillRect/>
          </a:stretch>
        </p:blipFill>
        <p:spPr>
          <a:xfrm>
            <a:off x="10008471" y="3115819"/>
            <a:ext cx="8039481" cy="58831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17788532"/>
      </p:ext>
    </p:extLst>
  </p:cSld>
  <p:clrMapOvr>
    <a:masterClrMapping/>
  </p:clrMapOvr>
  <p:transition spd="slow">
    <p:push/>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37A5C88E-8E98-1B5E-4D46-54CE8A0683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C400F2-52BB-A09B-F4F1-57C6AC8CB9BE}"/>
              </a:ext>
            </a:extLst>
          </p:cNvPr>
          <p:cNvSpPr>
            <a:spLocks noGrp="1"/>
          </p:cNvSpPr>
          <p:nvPr>
            <p:ph type="title"/>
          </p:nvPr>
        </p:nvSpPr>
        <p:spPr>
          <a:xfrm>
            <a:off x="3671112" y="570298"/>
            <a:ext cx="11594592" cy="1783080"/>
          </a:xfrm>
        </p:spPr>
        <p:txBody>
          <a:bodyPr vert="horz" lIns="91440" tIns="45720" rIns="91440" bIns="45720" rtlCol="0" anchor="ctr">
            <a:normAutofit/>
          </a:bodyPr>
          <a:lstStyle/>
          <a:p>
            <a:pPr algn="ctr" defTabSz="914400"/>
            <a:r>
              <a:rPr lang="en-US" sz="4000" b="1" dirty="0">
                <a:latin typeface="Times New Roman" panose="02020603050405020304" pitchFamily="18" charset="0"/>
                <a:cs typeface="Times New Roman" panose="02020603050405020304" pitchFamily="18" charset="0"/>
              </a:rPr>
              <a:t>INDUSTRY RESPONSE OPTIONS</a:t>
            </a:r>
          </a:p>
        </p:txBody>
      </p:sp>
      <p:graphicFrame>
        <p:nvGraphicFramePr>
          <p:cNvPr id="200" name="Content Placeholder 2">
            <a:extLst>
              <a:ext uri="{FF2B5EF4-FFF2-40B4-BE49-F238E27FC236}">
                <a16:creationId xmlns:a16="http://schemas.microsoft.com/office/drawing/2014/main" id="{864455F2-F386-15B8-8BB5-FDA4757EACC3}"/>
              </a:ext>
            </a:extLst>
          </p:cNvPr>
          <p:cNvGraphicFramePr>
            <a:graphicFrameLocks noGrp="1"/>
          </p:cNvGraphicFramePr>
          <p:nvPr>
            <p:ph sz="half" idx="1"/>
            <p:extLst>
              <p:ext uri="{D42A27DB-BD31-4B8C-83A1-F6EECF244321}">
                <p14:modId xmlns:p14="http://schemas.microsoft.com/office/powerpoint/2010/main" val="4055965103"/>
              </p:ext>
            </p:extLst>
          </p:nvPr>
        </p:nvGraphicFramePr>
        <p:xfrm>
          <a:off x="875560" y="2737544"/>
          <a:ext cx="8861998" cy="65829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3772B6E-5D91-9E35-E554-0DCDA37AB5DC}"/>
              </a:ext>
            </a:extLst>
          </p:cNvPr>
          <p:cNvSpPr txBox="1"/>
          <p:nvPr/>
        </p:nvSpPr>
        <p:spPr>
          <a:xfrm>
            <a:off x="10442297" y="9320463"/>
            <a:ext cx="8000979"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9 Types of food waste according to the perceptions of hoteliers</a:t>
            </a:r>
          </a:p>
          <a:p>
            <a:pPr algn="ctr"/>
            <a:r>
              <a:rPr lang="en-US" sz="2000" b="1" i="1" dirty="0">
                <a:latin typeface="Times New Roman" panose="02020603050405020304" pitchFamily="18" charset="0"/>
                <a:cs typeface="Times New Roman" panose="02020603050405020304" pitchFamily="18" charset="0"/>
              </a:rPr>
              <a:t>Source: </a:t>
            </a:r>
            <a:r>
              <a:rPr lang="nl-NL" sz="2000" b="1" i="1" dirty="0">
                <a:latin typeface="Times New Roman" panose="02020603050405020304" pitchFamily="18" charset="0"/>
                <a:cs typeface="Times New Roman" panose="02020603050405020304" pitchFamily="18" charset="0"/>
              </a:rPr>
              <a:t>Kasavan and Wathy (2018) </a:t>
            </a:r>
            <a:endParaRPr lang="en-US" sz="2000" b="1" i="1"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20CBA373-2F2C-D024-ACDE-270CFA223B91}"/>
              </a:ext>
            </a:extLst>
          </p:cNvPr>
          <p:cNvPicPr>
            <a:picLocks noChangeAspect="1"/>
          </p:cNvPicPr>
          <p:nvPr/>
        </p:nvPicPr>
        <p:blipFill>
          <a:blip r:embed="rId8"/>
          <a:stretch>
            <a:fillRect/>
          </a:stretch>
        </p:blipFill>
        <p:spPr>
          <a:xfrm>
            <a:off x="10058401" y="2353378"/>
            <a:ext cx="8039818" cy="65829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09329533"/>
      </p:ext>
    </p:extLst>
  </p:cSld>
  <p:clrMapOvr>
    <a:masterClrMapping/>
  </p:clrMapOvr>
  <p:transition spd="slow">
    <p:push/>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27C3C60F-2D33-149B-C17B-638299A2A4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E046DC-F005-3378-4F9A-F97435326CE6}"/>
              </a:ext>
            </a:extLst>
          </p:cNvPr>
          <p:cNvSpPr>
            <a:spLocks noGrp="1"/>
          </p:cNvSpPr>
          <p:nvPr>
            <p:ph type="title"/>
          </p:nvPr>
        </p:nvSpPr>
        <p:spPr>
          <a:xfrm>
            <a:off x="2304548" y="511315"/>
            <a:ext cx="13367531" cy="1921335"/>
          </a:xfrm>
        </p:spPr>
        <p:txBody>
          <a:bodyPr vert="horz" lIns="91440" tIns="45720" rIns="91440" bIns="45720" rtlCol="0" anchor="ctr">
            <a:normAutofit/>
          </a:bodyPr>
          <a:lstStyle/>
          <a:p>
            <a:pPr algn="ctr" defTabSz="914400"/>
            <a:r>
              <a:rPr lang="en-US" sz="4000" b="1" dirty="0">
                <a:latin typeface="Times New Roman" panose="02020603050405020304" pitchFamily="18" charset="0"/>
                <a:cs typeface="Times New Roman" panose="02020603050405020304" pitchFamily="18" charset="0"/>
              </a:rPr>
              <a:t>RECOMMENDATIONS ROADMAP</a:t>
            </a:r>
          </a:p>
        </p:txBody>
      </p:sp>
      <p:graphicFrame>
        <p:nvGraphicFramePr>
          <p:cNvPr id="200" name="Content Placeholder 2">
            <a:extLst>
              <a:ext uri="{FF2B5EF4-FFF2-40B4-BE49-F238E27FC236}">
                <a16:creationId xmlns:a16="http://schemas.microsoft.com/office/drawing/2014/main" id="{44DDDC04-2BC7-EDF9-7931-F57651D20748}"/>
              </a:ext>
            </a:extLst>
          </p:cNvPr>
          <p:cNvGraphicFramePr>
            <a:graphicFrameLocks noGrp="1"/>
          </p:cNvGraphicFramePr>
          <p:nvPr>
            <p:ph sz="half" idx="1"/>
            <p:extLst>
              <p:ext uri="{D42A27DB-BD31-4B8C-83A1-F6EECF244321}">
                <p14:modId xmlns:p14="http://schemas.microsoft.com/office/powerpoint/2010/main" val="3905904162"/>
              </p:ext>
            </p:extLst>
          </p:nvPr>
        </p:nvGraphicFramePr>
        <p:xfrm>
          <a:off x="876517" y="2608667"/>
          <a:ext cx="9043861" cy="62398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0188A198-473F-E808-C50F-AD0F1C88006D}"/>
              </a:ext>
            </a:extLst>
          </p:cNvPr>
          <p:cNvPicPr>
            <a:picLocks noChangeAspect="1"/>
          </p:cNvPicPr>
          <p:nvPr/>
        </p:nvPicPr>
        <p:blipFill>
          <a:blip r:embed="rId8"/>
          <a:stretch>
            <a:fillRect/>
          </a:stretch>
        </p:blipFill>
        <p:spPr>
          <a:xfrm>
            <a:off x="10090485" y="2432650"/>
            <a:ext cx="8000980" cy="68666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E418E3CB-A610-B528-5E18-10FFE5F4DA25}"/>
              </a:ext>
            </a:extLst>
          </p:cNvPr>
          <p:cNvSpPr txBox="1"/>
          <p:nvPr/>
        </p:nvSpPr>
        <p:spPr>
          <a:xfrm>
            <a:off x="10287021" y="9421742"/>
            <a:ext cx="8000979"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10 Perceptions of dining out: a case study on senior adults</a:t>
            </a:r>
          </a:p>
          <a:p>
            <a:pPr algn="ctr"/>
            <a:r>
              <a:rPr lang="en-US" sz="2000" b="1" i="1" dirty="0">
                <a:latin typeface="Times New Roman" panose="02020603050405020304" pitchFamily="18" charset="0"/>
                <a:cs typeface="Times New Roman" panose="02020603050405020304" pitchFamily="18" charset="0"/>
              </a:rPr>
              <a:t>Source: </a:t>
            </a:r>
            <a:r>
              <a:rPr lang="nl-NL" sz="2000" b="1" i="1" dirty="0">
                <a:latin typeface="Times New Roman" panose="02020603050405020304" pitchFamily="18" charset="0"/>
                <a:cs typeface="Times New Roman" panose="02020603050405020304" pitchFamily="18" charset="0"/>
              </a:rPr>
              <a:t>Rianmora et al. (2024) </a:t>
            </a:r>
            <a:endParaRPr lang="en-US" sz="2000"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53497384"/>
      </p:ext>
    </p:extLst>
  </p:cSld>
  <p:clrMapOvr>
    <a:masterClrMapping/>
  </p:clrMapOvr>
  <p:transition spd="slow">
    <p:push/>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EC406A2B-69C6-02BB-6598-F01D2BC668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C01CE9-3A57-3E6A-549A-0E151CD02803}"/>
              </a:ext>
            </a:extLst>
          </p:cNvPr>
          <p:cNvSpPr>
            <a:spLocks noGrp="1"/>
          </p:cNvSpPr>
          <p:nvPr>
            <p:ph type="title"/>
          </p:nvPr>
        </p:nvSpPr>
        <p:spPr>
          <a:xfrm>
            <a:off x="2460234" y="419437"/>
            <a:ext cx="13367531" cy="1921335"/>
          </a:xfrm>
        </p:spPr>
        <p:txBody>
          <a:bodyPr vert="horz" lIns="91440" tIns="45720" rIns="91440" bIns="45720" rtlCol="0" anchor="ctr">
            <a:normAutofit/>
          </a:bodyPr>
          <a:lstStyle/>
          <a:p>
            <a:pPr algn="ctr" defTabSz="914400"/>
            <a:r>
              <a:rPr lang="en-US" sz="4000" b="1" dirty="0">
                <a:latin typeface="Times New Roman" panose="02020603050405020304" pitchFamily="18" charset="0"/>
                <a:cs typeface="Times New Roman" panose="02020603050405020304" pitchFamily="18" charset="0"/>
              </a:rPr>
              <a:t>CONCLUSION</a:t>
            </a:r>
          </a:p>
        </p:txBody>
      </p:sp>
      <p:graphicFrame>
        <p:nvGraphicFramePr>
          <p:cNvPr id="200" name="Content Placeholder 2">
            <a:extLst>
              <a:ext uri="{FF2B5EF4-FFF2-40B4-BE49-F238E27FC236}">
                <a16:creationId xmlns:a16="http://schemas.microsoft.com/office/drawing/2014/main" id="{09D9AAE4-0EF8-6653-ED7E-1658D6F038DB}"/>
              </a:ext>
            </a:extLst>
          </p:cNvPr>
          <p:cNvGraphicFramePr>
            <a:graphicFrameLocks noGrp="1"/>
          </p:cNvGraphicFramePr>
          <p:nvPr>
            <p:ph sz="half" idx="1"/>
            <p:extLst>
              <p:ext uri="{D42A27DB-BD31-4B8C-83A1-F6EECF244321}">
                <p14:modId xmlns:p14="http://schemas.microsoft.com/office/powerpoint/2010/main" val="3940566235"/>
              </p:ext>
            </p:extLst>
          </p:nvPr>
        </p:nvGraphicFramePr>
        <p:xfrm>
          <a:off x="4703154" y="2431757"/>
          <a:ext cx="9381146" cy="6919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7" name="Google Shape;197;p19">
            <a:extLst>
              <a:ext uri="{FF2B5EF4-FFF2-40B4-BE49-F238E27FC236}">
                <a16:creationId xmlns:a16="http://schemas.microsoft.com/office/drawing/2014/main" id="{C55E7303-1C55-7FF1-F0AB-CC142A791A3D}"/>
              </a:ext>
            </a:extLst>
          </p:cNvPr>
          <p:cNvSpPr txBox="1"/>
          <p:nvPr/>
        </p:nvSpPr>
        <p:spPr>
          <a:xfrm>
            <a:off x="594232" y="739022"/>
            <a:ext cx="7553676" cy="565091"/>
          </a:xfrm>
          <a:prstGeom prst="rect">
            <a:avLst/>
          </a:prstGeom>
          <a:noFill/>
          <a:ln>
            <a:noFill/>
          </a:ln>
        </p:spPr>
        <p:txBody>
          <a:bodyPr spcFirstLastPara="1" wrap="square" lIns="0" tIns="0" rIns="0" bIns="0" anchor="t" anchorCtr="0">
            <a:spAutoFit/>
          </a:bodyPr>
          <a:lstStyle/>
          <a:p>
            <a:pPr marL="0" marR="0" lvl="0" indent="0" rtl="0">
              <a:lnSpc>
                <a:spcPct val="102000"/>
              </a:lnSpc>
              <a:spcBef>
                <a:spcPts val="0"/>
              </a:spcBef>
              <a:spcAft>
                <a:spcPts val="0"/>
              </a:spcAft>
              <a:buNone/>
            </a:pPr>
            <a:endParaRPr sz="36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8667977"/>
      </p:ext>
    </p:extLst>
  </p:cSld>
  <p:clrMapOvr>
    <a:masterClrMapping/>
  </p:clrMapOvr>
  <p:transition spd="slow">
    <p:push/>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grpSp>
        <p:nvGrpSpPr>
          <p:cNvPr id="270" name="Group 269">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 y="342901"/>
            <a:ext cx="4277285" cy="9957943"/>
            <a:chOff x="2487613" y="285750"/>
            <a:chExt cx="2428875" cy="5654676"/>
          </a:xfrm>
        </p:grpSpPr>
        <p:sp>
          <p:nvSpPr>
            <p:cNvPr id="271"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72"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73"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4"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75"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76"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77"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78"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79"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80"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81"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82"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84" name="Group 283">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827" y="-1179"/>
            <a:ext cx="3535010" cy="10281057"/>
            <a:chOff x="6627813" y="194833"/>
            <a:chExt cx="1952625" cy="5678918"/>
          </a:xfrm>
        </p:grpSpPr>
        <p:sp>
          <p:nvSpPr>
            <p:cNvPr id="285"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86"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7"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88"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9"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0"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1"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92"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93"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94"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95"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96"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98" name="Rectangle 297">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4320" cy="10287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0"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83" y="1071562"/>
            <a:ext cx="2382790"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02" name="Rectangle 301">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8619"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573426-23FB-201C-EAB1-193E91E5D0D0}"/>
              </a:ext>
            </a:extLst>
          </p:cNvPr>
          <p:cNvSpPr txBox="1">
            <a:spLocks/>
          </p:cNvSpPr>
          <p:nvPr/>
        </p:nvSpPr>
        <p:spPr>
          <a:xfrm>
            <a:off x="1889839" y="4651639"/>
            <a:ext cx="3681078" cy="4544016"/>
          </a:xfrm>
          <a:prstGeom prst="rect">
            <a:avLst/>
          </a:prstGeom>
        </p:spPr>
        <p:txBody>
          <a:bodyPr vert="horz" lIns="91440" tIns="45720" rIns="91440" bIns="45720" rtlCol="0" anchor="t">
            <a:normAutofit/>
          </a:bodyPr>
          <a:lstStyle>
            <a:lvl1pPr algn="l" defTabSz="685800" rtl="0" eaLnBrk="1" latinLnBrk="0" hangingPunct="1">
              <a:spcBef>
                <a:spcPct val="0"/>
              </a:spcBef>
              <a:buNone/>
              <a:defRPr sz="54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457200">
              <a:spcAft>
                <a:spcPts val="600"/>
              </a:spcAft>
            </a:pPr>
            <a:r>
              <a:rPr lang="en-US" sz="4400" b="1" dirty="0">
                <a:solidFill>
                  <a:schemeClr val="bg1"/>
                </a:solidFill>
              </a:rPr>
              <a:t>REFERENCES</a:t>
            </a:r>
          </a:p>
        </p:txBody>
      </p:sp>
      <p:sp>
        <p:nvSpPr>
          <p:cNvPr id="304"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38" y="4769851"/>
            <a:ext cx="1647290" cy="771099"/>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306" name="Rectangle 305">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93604" y="0"/>
            <a:ext cx="11094396"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5" name="Google Shape;265;p23"/>
          <p:cNvSpPr txBox="1"/>
          <p:nvPr/>
        </p:nvSpPr>
        <p:spPr>
          <a:xfrm>
            <a:off x="6239595" y="342901"/>
            <a:ext cx="11930978" cy="9698246"/>
          </a:xfrm>
          <a:prstGeom prst="rect">
            <a:avLst/>
          </a:prstGeom>
        </p:spPr>
        <p:txBody>
          <a:bodyPr spcFirstLastPara="1" vert="horz" lIns="91440" tIns="45720" rIns="91440" bIns="45720" rtlCol="0" anchor="ctr" anchorCtr="0">
            <a:normAutofit/>
          </a:bodyPr>
          <a:lstStyle/>
          <a:p>
            <a:pPr marL="285750" indent="-285750" algn="just">
              <a:buFont typeface="Arial" panose="020B0604020202020204" pitchFamily="34" charset="0"/>
              <a:buChar char="•"/>
            </a:pPr>
            <a:r>
              <a:rPr lang="en-GB" sz="1600" dirty="0"/>
              <a:t>Appel, G., Ayalon, O. and Collins-Kreiner, N. (2025) ‘From a full buffet to a full bin – hotel managers’ perspectives on food waste at breakfast buffets’, </a:t>
            </a:r>
            <a:r>
              <a:rPr lang="en-GB" sz="1600" i="1" dirty="0"/>
              <a:t>International Journal of Hospitality Management</a:t>
            </a:r>
            <a:r>
              <a:rPr lang="en-GB" sz="1600" dirty="0"/>
              <a:t>, 130, pp. 104276. Available at: </a:t>
            </a:r>
            <a:r>
              <a:rPr lang="en-GB" sz="1600" u="sng" dirty="0">
                <a:hlinkClick r:id="rId3"/>
              </a:rPr>
              <a:t>https://doi.org/10.1016/j.ijhm.2025.104276</a:t>
            </a:r>
            <a:endParaRPr lang="en-US" sz="1600" dirty="0"/>
          </a:p>
          <a:p>
            <a:pPr marL="285750" indent="-285750" algn="just">
              <a:buFont typeface="Arial" panose="020B0604020202020204" pitchFamily="34" charset="0"/>
              <a:buChar char="•"/>
            </a:pPr>
            <a:r>
              <a:rPr lang="en-GB" sz="1600" dirty="0"/>
              <a:t>Barker, H., Shaw, P.J., Richards, B., Clegg, Z. and Smith, D. (2021) ‘What nudge techniques work for food waste behaviour change at the consumer level? A systematic review’, </a:t>
            </a:r>
            <a:r>
              <a:rPr lang="en-GB" sz="1600" i="1" dirty="0"/>
              <a:t>Sustainability</a:t>
            </a:r>
            <a:r>
              <a:rPr lang="en-GB" sz="1600" dirty="0"/>
              <a:t>, 13(19), pp. 11099. Available at: </a:t>
            </a:r>
            <a:r>
              <a:rPr lang="en-GB" sz="1600" u="sng" dirty="0">
                <a:hlinkClick r:id="rId4"/>
              </a:rPr>
              <a:t>https://www.mdpi.com/2071-1050/13/19/11099/pdf</a:t>
            </a:r>
            <a:endParaRPr lang="en-US" sz="1600" dirty="0"/>
          </a:p>
          <a:p>
            <a:pPr marL="285750" indent="-285750" algn="just">
              <a:buFont typeface="Arial" panose="020B0604020202020204" pitchFamily="34" charset="0"/>
              <a:buChar char="•"/>
            </a:pPr>
            <a:r>
              <a:rPr lang="en-GB" sz="1600" dirty="0"/>
              <a:t>Camilleri, M.A. (2025) ‘Sustainability accounting and disclosures of responsible restaurant practices in environmental, social and governance (ESG) reports’, </a:t>
            </a:r>
            <a:r>
              <a:rPr lang="en-GB" sz="1600" i="1" dirty="0"/>
              <a:t>International Journal of Hospitality Management</a:t>
            </a:r>
            <a:r>
              <a:rPr lang="en-GB" sz="1600" dirty="0"/>
              <a:t>, 126, pp. 104051. Available at: </a:t>
            </a:r>
            <a:r>
              <a:rPr lang="en-GB" sz="1600" u="sng" dirty="0">
                <a:hlinkClick r:id="rId5"/>
              </a:rPr>
              <a:t>https://doi.org/10.1016/j.ijhm.2024.104051</a:t>
            </a:r>
            <a:endParaRPr lang="en-US" sz="1600" dirty="0"/>
          </a:p>
          <a:p>
            <a:pPr marL="285750" indent="-285750" algn="just">
              <a:buFont typeface="Arial" panose="020B0604020202020204" pitchFamily="34" charset="0"/>
              <a:buChar char="•"/>
            </a:pPr>
            <a:r>
              <a:rPr lang="en-GB" sz="1600" dirty="0" err="1"/>
              <a:t>Cozzio</a:t>
            </a:r>
            <a:r>
              <a:rPr lang="en-GB" sz="1600" dirty="0"/>
              <a:t>, C., </a:t>
            </a:r>
            <a:r>
              <a:rPr lang="en-GB" sz="1600" dirty="0" err="1"/>
              <a:t>Tokarchuk</a:t>
            </a:r>
            <a:r>
              <a:rPr lang="en-GB" sz="1600" dirty="0"/>
              <a:t>, O. and Maurer, O. (2021) ‘Minimising plate waste at hotel breakfast buffets: an experimental approach through persuasive messages’, </a:t>
            </a:r>
            <a:r>
              <a:rPr lang="en-GB" sz="1600" i="1" dirty="0"/>
              <a:t>British Food Journal</a:t>
            </a:r>
            <a:r>
              <a:rPr lang="en-GB" sz="1600" dirty="0"/>
              <a:t>, 123(9), pp. 3208–3227. Available at: </a:t>
            </a:r>
            <a:r>
              <a:rPr lang="en-GB" sz="1600" u="sng" dirty="0">
                <a:hlinkClick r:id="rId6"/>
              </a:rPr>
              <a:t>https://doi.org/10.1108/BFJ-02-2021-0114</a:t>
            </a:r>
            <a:endParaRPr lang="en-US" sz="1600" dirty="0"/>
          </a:p>
          <a:p>
            <a:pPr marL="285750" indent="-285750" algn="just">
              <a:buFont typeface="Arial" panose="020B0604020202020204" pitchFamily="34" charset="0"/>
              <a:buChar char="•"/>
            </a:pPr>
            <a:r>
              <a:rPr lang="en-GB" sz="1600" dirty="0" err="1"/>
              <a:t>Kasavan</a:t>
            </a:r>
            <a:r>
              <a:rPr lang="en-GB" sz="1600" dirty="0"/>
              <a:t>, S. and </a:t>
            </a:r>
            <a:r>
              <a:rPr lang="en-GB" sz="1600" dirty="0" err="1"/>
              <a:t>Wathy</a:t>
            </a:r>
            <a:r>
              <a:rPr lang="en-GB" sz="1600" dirty="0"/>
              <a:t>, S. (2018) ‘Types of food waste according to the perceptions of hoteliers (n = 42)’, </a:t>
            </a:r>
            <a:r>
              <a:rPr lang="en-GB" sz="1600" i="1" dirty="0"/>
              <a:t>ResearchGate</a:t>
            </a:r>
            <a:r>
              <a:rPr lang="en-GB" sz="1600" dirty="0"/>
              <a:t>, September. Available at: </a:t>
            </a:r>
            <a:r>
              <a:rPr lang="en-GB" sz="1600" u="sng" dirty="0">
                <a:hlinkClick r:id="rId7"/>
              </a:rPr>
              <a:t>https://www.researchgate.net/figure/Types-of-food-waste-according-to-the-perceptions-of-hoteliers-n42-Source-Author-2016_fig1_327971645</a:t>
            </a:r>
            <a:endParaRPr lang="en-US" sz="1600" dirty="0"/>
          </a:p>
          <a:p>
            <a:pPr marL="285750" indent="-285750" algn="just">
              <a:buFont typeface="Arial" panose="020B0604020202020204" pitchFamily="34" charset="0"/>
              <a:buChar char="•"/>
            </a:pPr>
            <a:r>
              <a:rPr lang="en-GB" sz="1600" dirty="0" err="1"/>
              <a:t>Lakhouit</a:t>
            </a:r>
            <a:r>
              <a:rPr lang="en-GB" sz="1600" dirty="0"/>
              <a:t>, A. (2025) ‘Revolutionising urban solid waste management with AI and IoT: a review of smart solutions for waste collection, sorting, and recycling’, </a:t>
            </a:r>
            <a:r>
              <a:rPr lang="en-GB" sz="1600" i="1" dirty="0"/>
              <a:t>Results in Engineering</a:t>
            </a:r>
            <a:r>
              <a:rPr lang="en-GB" sz="1600" dirty="0"/>
              <a:t>, 25, pp. 104018. Available at: </a:t>
            </a:r>
            <a:r>
              <a:rPr lang="en-GB" sz="1600" u="sng" dirty="0">
                <a:hlinkClick r:id="rId8"/>
              </a:rPr>
              <a:t>https://doi.org/10.1016/j.rineng.2025.104018</a:t>
            </a:r>
            <a:endParaRPr lang="en-US" sz="1600" dirty="0"/>
          </a:p>
          <a:p>
            <a:pPr marL="285750" indent="-285750" algn="just">
              <a:buFont typeface="Arial" panose="020B0604020202020204" pitchFamily="34" charset="0"/>
              <a:buChar char="•"/>
            </a:pPr>
            <a:r>
              <a:rPr lang="en-GB" sz="1600" dirty="0"/>
              <a:t>Makwana, D. (2025) ‘Zero food waste: corporate commitments to waste reduction’, </a:t>
            </a:r>
            <a:r>
              <a:rPr lang="en-GB" sz="1600" i="1" dirty="0"/>
              <a:t>S&amp;P Global Sustainable1</a:t>
            </a:r>
            <a:r>
              <a:rPr lang="en-GB" sz="1600" dirty="0"/>
              <a:t>, 6 June. Available at: </a:t>
            </a:r>
            <a:r>
              <a:rPr lang="en-GB" sz="1600" u="sng" dirty="0">
                <a:hlinkClick r:id="rId9"/>
              </a:rPr>
              <a:t>https://www.spglobal.com/sustainable1/en/csa/insights/zero-food-waste</a:t>
            </a:r>
            <a:endParaRPr lang="en-US" sz="1600" dirty="0"/>
          </a:p>
          <a:p>
            <a:pPr marL="285750" indent="-285750" algn="just">
              <a:buFont typeface="Arial" panose="020B0604020202020204" pitchFamily="34" charset="0"/>
              <a:buChar char="•"/>
            </a:pPr>
            <a:r>
              <a:rPr lang="en-GB" sz="1600" dirty="0" err="1"/>
              <a:t>Papargyropoulou</a:t>
            </a:r>
            <a:r>
              <a:rPr lang="en-GB" sz="1600" dirty="0"/>
              <a:t>, E., Steinberger, J., Wright, N.G. and Ujang, Z. (2019) ‘Food waste per customer (kg/customer)’, </a:t>
            </a:r>
            <a:r>
              <a:rPr lang="en-GB" sz="1600" i="1" dirty="0"/>
              <a:t>ResearchGate</a:t>
            </a:r>
            <a:r>
              <a:rPr lang="en-GB" sz="1600" dirty="0"/>
              <a:t>, October. Available at: </a:t>
            </a:r>
            <a:r>
              <a:rPr lang="en-GB" sz="1600" u="sng" dirty="0">
                <a:hlinkClick r:id="rId10"/>
              </a:rPr>
              <a:t>https://www.researchgate.net/figure/Food-waste-per-customer-kg-customer_fig2_336935207</a:t>
            </a:r>
            <a:endParaRPr lang="en-US" sz="1600" dirty="0"/>
          </a:p>
          <a:p>
            <a:pPr marL="285750" indent="-285750" algn="just">
              <a:buFont typeface="Arial" panose="020B0604020202020204" pitchFamily="34" charset="0"/>
              <a:buChar char="•"/>
            </a:pPr>
            <a:r>
              <a:rPr lang="en-GB" sz="1600" dirty="0" err="1"/>
              <a:t>Rianmora</a:t>
            </a:r>
            <a:r>
              <a:rPr lang="en-GB" sz="1600" dirty="0"/>
              <a:t>, S., </a:t>
            </a:r>
            <a:r>
              <a:rPr lang="en-GB" sz="1600" dirty="0" err="1"/>
              <a:t>Sukjitsakunchai</a:t>
            </a:r>
            <a:r>
              <a:rPr lang="en-GB" sz="1600" dirty="0"/>
              <a:t>, L. and </a:t>
            </a:r>
            <a:r>
              <a:rPr lang="en-GB" sz="1600" dirty="0" err="1"/>
              <a:t>Tachawatanawisal</a:t>
            </a:r>
            <a:r>
              <a:rPr lang="en-GB" sz="1600" dirty="0"/>
              <a:t>, T. (2024) ‘Designing and developing a platform called “Rest at Restaurant” to support the basic needs of senior adults’, </a:t>
            </a:r>
            <a:r>
              <a:rPr lang="en-GB" sz="1600" i="1" dirty="0"/>
              <a:t>Cogent Business &amp; Management</a:t>
            </a:r>
            <a:r>
              <a:rPr lang="en-GB" sz="1600" dirty="0"/>
              <a:t>, 11(1), pp. 2301798. Available at: </a:t>
            </a:r>
            <a:r>
              <a:rPr lang="en-GB" sz="1600" u="sng" dirty="0">
                <a:hlinkClick r:id="rId11"/>
              </a:rPr>
              <a:t>https://www.tandfonline.com/doi/pdf/10.1080/23311975.2024.2301798</a:t>
            </a:r>
            <a:endParaRPr lang="en-US" sz="1600" dirty="0"/>
          </a:p>
          <a:p>
            <a:pPr marL="285750" indent="-285750" algn="just">
              <a:buFont typeface="Arial" panose="020B0604020202020204" pitchFamily="34" charset="0"/>
              <a:buChar char="•"/>
            </a:pPr>
            <a:r>
              <a:rPr lang="en-GB" sz="1600" dirty="0"/>
              <a:t>Sonar, S.S., </a:t>
            </a:r>
            <a:r>
              <a:rPr lang="en-GB" sz="1600" dirty="0" err="1"/>
              <a:t>Raderschadt</a:t>
            </a:r>
            <a:r>
              <a:rPr lang="en-GB" sz="1600" dirty="0"/>
              <a:t>, E., Gupta, S., Courtney, S. and Patel, R. (2025) ‘Analysis of the relationship between the inclusion of industry authors and the impact and perception of peer-reviewed scientific publications’, </a:t>
            </a:r>
            <a:r>
              <a:rPr lang="en-GB" sz="1600" i="1" dirty="0"/>
              <a:t>Current Medical Research and Opinion</a:t>
            </a:r>
            <a:r>
              <a:rPr lang="en-GB" sz="1600" dirty="0"/>
              <a:t>, 41(6), pp. 1065–1074. Available at: </a:t>
            </a:r>
            <a:r>
              <a:rPr lang="en-GB" sz="1600" u="sng" dirty="0">
                <a:hlinkClick r:id="rId12"/>
              </a:rPr>
              <a:t>https://doi.org/10.1080/03007995.2025.2527673</a:t>
            </a:r>
            <a:endParaRPr lang="en-US" sz="1600" dirty="0"/>
          </a:p>
          <a:p>
            <a:pPr marL="285750" indent="-285750" algn="just">
              <a:buFont typeface="Arial" panose="020B0604020202020204" pitchFamily="34" charset="0"/>
              <a:buChar char="•"/>
            </a:pPr>
            <a:r>
              <a:rPr lang="en-GB" sz="1600" dirty="0"/>
              <a:t>Steen, R., Haug, O.J. and Patriarca, R. (2024) ‘Business continuity and resilience management: a conceptual framework’, </a:t>
            </a:r>
            <a:r>
              <a:rPr lang="en-GB" sz="1600" i="1" dirty="0"/>
              <a:t>Journal of Contingencies and Crisis Management</a:t>
            </a:r>
            <a:r>
              <a:rPr lang="en-GB" sz="1600" dirty="0"/>
              <a:t>, 32(1), pp. e12501. Available at: </a:t>
            </a:r>
            <a:r>
              <a:rPr lang="en-GB" sz="1600" u="sng" dirty="0">
                <a:hlinkClick r:id="rId13"/>
              </a:rPr>
              <a:t>https://doi.org/10.1111/1468-5973.12501</a:t>
            </a:r>
            <a:endParaRPr lang="en-US" sz="1600" dirty="0"/>
          </a:p>
          <a:p>
            <a:pPr marL="285750" indent="-285750" algn="just">
              <a:buFont typeface="Arial" panose="020B0604020202020204" pitchFamily="34" charset="0"/>
              <a:buChar char="•"/>
            </a:pPr>
            <a:r>
              <a:rPr lang="en-GB" sz="1600" dirty="0"/>
              <a:t>Were, S., </a:t>
            </a:r>
            <a:r>
              <a:rPr lang="en-GB" sz="1600" dirty="0" err="1"/>
              <a:t>Miricho</a:t>
            </a:r>
            <a:r>
              <a:rPr lang="en-GB" sz="1600" dirty="0"/>
              <a:t>, M.N. and Maranga, V. (2018) ‘Food waste and losses source (Tuppen 2014)’, </a:t>
            </a:r>
            <a:r>
              <a:rPr lang="en-GB" sz="1600" i="1" dirty="0"/>
              <a:t>ResearchGate</a:t>
            </a:r>
            <a:r>
              <a:rPr lang="en-GB" sz="1600" dirty="0"/>
              <a:t>, January. Available at: </a:t>
            </a:r>
            <a:r>
              <a:rPr lang="en-GB" sz="1600" u="sng" dirty="0">
                <a:hlinkClick r:id="rId14"/>
              </a:rPr>
              <a:t>https://www.researchgate.net/figure/Food-Waste-and-Losses-Source-Tuppen-2014_fig1_335813362</a:t>
            </a:r>
            <a:endParaRPr lang="en-US" sz="1600" dirty="0"/>
          </a:p>
        </p:txBody>
      </p:sp>
    </p:spTree>
  </p:cSld>
  <p:clrMapOvr>
    <a:masterClrMapping/>
  </p:clrMapOvr>
  <p:transition spd="slow">
    <p:push/>
  </p:transition>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272</TotalTime>
  <Words>3529</Words>
  <Application>Microsoft Macintosh PowerPoint</Application>
  <PresentationFormat>Custom</PresentationFormat>
  <Paragraphs>116</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Wingdings 3</vt:lpstr>
      <vt:lpstr>Century Gothic</vt:lpstr>
      <vt:lpstr>Times New Roman</vt:lpstr>
      <vt:lpstr>Wisp</vt:lpstr>
      <vt:lpstr>REDUCING BREAKFAST BUFFET FOOD WASTE IN MIDSCALE HOTELS: BALANCING SUSTAINABILITY TARGETS AND GUEST SATISFACTION</vt:lpstr>
      <vt:lpstr>INTRODUCTION</vt:lpstr>
      <vt:lpstr>AIM, SCOPE AND RESEARCH QUESTION</vt:lpstr>
      <vt:lpstr>LITERATURE: STRUCTURAL DRIVERS OF OVERPRODUCTION</vt:lpstr>
      <vt:lpstr>LITERATURE: DEMAND UNCERTAINTY AND FORECASTING LIMITS</vt:lpstr>
      <vt:lpstr>LITERATURE: BUFFET DESIGN AND GUEST BEHAVIOUR</vt:lpstr>
      <vt:lpstr>WHAT WORKS AND WHAT CAN BACKFIRE</vt:lpstr>
      <vt:lpstr>METHOD: SECONDARY RESEARCH AND PESTEL</vt:lpstr>
      <vt:lpstr>PESTEL SUMMARY: INDUSTRY IMPACTS</vt:lpstr>
      <vt:lpstr>INDUSTRY RESPONSE OPTIONS</vt:lpstr>
      <vt:lpstr>RECOMMENDATIONS ROADMAP</vt:lpstr>
      <vt:lpstr>CONCLUSION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dc:title>
  <dc:subject>BMIH6001</dc:subject>
  <dc:creator/>
  <cp:keywords/>
  <dc:description/>
  <cp:lastModifiedBy>Marina Viktorova Boeva (2246384)</cp:lastModifiedBy>
  <cp:revision>94</cp:revision>
  <dcterms:modified xsi:type="dcterms:W3CDTF">2026-02-24T12:47:20Z</dcterms:modified>
  <cp:category/>
</cp:coreProperties>
</file>