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355" r:id="rId3"/>
    <p:sldId id="356" r:id="rId4"/>
    <p:sldId id="357" r:id="rId5"/>
    <p:sldId id="358" r:id="rId6"/>
    <p:sldId id="359" r:id="rId7"/>
    <p:sldId id="360" r:id="rId8"/>
    <p:sldId id="361" r:id="rId9"/>
    <p:sldId id="362" r:id="rId10"/>
    <p:sldId id="363" r:id="rId11"/>
    <p:sldId id="364" r:id="rId12"/>
    <p:sldId id="365" r:id="rId13"/>
    <p:sldId id="366" r:id="rId14"/>
    <p:sldId id="367" r:id="rId15"/>
    <p:sldId id="368" r:id="rId16"/>
    <p:sldId id="369" r:id="rId17"/>
    <p:sldId id="370" r:id="rId18"/>
    <p:sldId id="371" r:id="rId19"/>
    <p:sldId id="372" r:id="rId20"/>
    <p:sldId id="373" r:id="rId21"/>
    <p:sldId id="374" r:id="rId22"/>
    <p:sldId id="375" r:id="rId23"/>
    <p:sldId id="376" r:id="rId24"/>
    <p:sldId id="377" r:id="rId25"/>
    <p:sldId id="378" r:id="rId26"/>
    <p:sldId id="379" r:id="rId27"/>
    <p:sldId id="380" r:id="rId28"/>
    <p:sldId id="381" r:id="rId29"/>
    <p:sldId id="382" r:id="rId30"/>
    <p:sldId id="383" r:id="rId31"/>
    <p:sldId id="384" r:id="rId32"/>
    <p:sldId id="385" r:id="rId33"/>
    <p:sldId id="386" r:id="rId34"/>
    <p:sldId id="387" r:id="rId35"/>
    <p:sldId id="388" r:id="rId36"/>
    <p:sldId id="389" r:id="rId37"/>
    <p:sldId id="390" r:id="rId38"/>
    <p:sldId id="391" r:id="rId39"/>
    <p:sldId id="392" r:id="rId4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08"/>
    <p:restoredTop sz="94580"/>
  </p:normalViewPr>
  <p:slideViewPr>
    <p:cSldViewPr snapToGrid="0" snapToObjects="1">
      <p:cViewPr varScale="1">
        <p:scale>
          <a:sx n="95" d="100"/>
          <a:sy n="95" d="100"/>
        </p:scale>
        <p:origin x="200" y="9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slide" Target="slides/slide36.xml"/><Relationship Id="rId38" Type="http://schemas.openxmlformats.org/officeDocument/2006/relationships/slide" Target="slides/slide37.xml"/><Relationship Id="rId39" Type="http://schemas.openxmlformats.org/officeDocument/2006/relationships/slide" Target="slides/slide38.xml"/><Relationship Id="rId40" Type="http://schemas.openxmlformats.org/officeDocument/2006/relationships/slide" Target="slides/slide39.xml"/><Relationship Id="rId41" Type="http://schemas.openxmlformats.org/officeDocument/2006/relationships/presProps" Target="presProps.xml"/><Relationship Id="rId42" Type="http://schemas.openxmlformats.org/officeDocument/2006/relationships/viewProps" Target="viewProps.xml"/><Relationship Id="rId43" Type="http://schemas.openxmlformats.org/officeDocument/2006/relationships/theme" Target="theme/theme1.xml"/><Relationship Id="rId4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altLang="zh-CN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6F14D-EB34-4B42-A0D5-0456C4FEBFD6}" type="datetimeFigureOut">
              <a:rPr lang="en-US" smtClean="0"/>
              <a:t>2/23/18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98E5E-9E40-FF4E-9647-33862299EE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62848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6F14D-EB34-4B42-A0D5-0456C4FEBFD6}" type="datetimeFigureOut">
              <a:rPr lang="en-US" smtClean="0"/>
              <a:t>2/23/18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98E5E-9E40-FF4E-9647-33862299EE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54774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altLang="zh-CN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6F14D-EB34-4B42-A0D5-0456C4FEBFD6}" type="datetimeFigureOut">
              <a:rPr lang="en-US" smtClean="0"/>
              <a:t>2/23/18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98E5E-9E40-FF4E-9647-33862299EE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7404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6F14D-EB34-4B42-A0D5-0456C4FEBFD6}" type="datetimeFigureOut">
              <a:rPr lang="en-US" smtClean="0"/>
              <a:t>2/23/18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98E5E-9E40-FF4E-9647-33862299EE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72800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altLang="zh-CN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6F14D-EB34-4B42-A0D5-0456C4FEBFD6}" type="datetimeFigureOut">
              <a:rPr lang="en-US" smtClean="0"/>
              <a:t>2/23/18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98E5E-9E40-FF4E-9647-33862299EE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156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6F14D-EB34-4B42-A0D5-0456C4FEBFD6}" type="datetimeFigureOut">
              <a:rPr lang="en-US" smtClean="0"/>
              <a:t>2/23/18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98E5E-9E40-FF4E-9647-33862299EE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40989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6F14D-EB34-4B42-A0D5-0456C4FEBFD6}" type="datetimeFigureOut">
              <a:rPr lang="en-US" smtClean="0"/>
              <a:t>2/23/18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98E5E-9E40-FF4E-9647-33862299EE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38893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altLang="zh-CN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6F14D-EB34-4B42-A0D5-0456C4FEBFD6}" type="datetimeFigureOut">
              <a:rPr lang="en-US" smtClean="0"/>
              <a:t>2/23/18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98E5E-9E40-FF4E-9647-33862299EE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74156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altLang="zh-CN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6F14D-EB34-4B42-A0D5-0456C4FEBFD6}" type="datetimeFigureOut">
              <a:rPr lang="en-US" smtClean="0"/>
              <a:t>2/23/18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98E5E-9E40-FF4E-9647-33862299EE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59915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6F14D-EB34-4B42-A0D5-0456C4FEBFD6}" type="datetimeFigureOut">
              <a:rPr lang="en-US" smtClean="0"/>
              <a:t>2/23/18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98E5E-9E40-FF4E-9647-33862299EE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5960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altLang="zh-CN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6F14D-EB34-4B42-A0D5-0456C4FEBFD6}" type="datetimeFigureOut">
              <a:rPr lang="en-US" smtClean="0"/>
              <a:t>2/23/18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98E5E-9E40-FF4E-9647-33862299EE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3333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 altLang="zh-CN" smtClean="0"/>
              <a:t>Click to edit Master title style</a:t>
            </a:r>
            <a:endParaRPr lang="en-US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09600" y="1600201"/>
            <a:ext cx="10972800" cy="4525963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84FACC18-83D3-314F-84B1-1D8DF6ED6111}" type="slidenum">
              <a:rPr lang="en-US" altLang="zh-CN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1763204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theme" Target="../theme/theme1.xml"/><Relationship Id="rId14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zh-CN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76F14D-EB34-4B42-A0D5-0456C4FEBFD6}" type="datetimeFigureOut">
              <a:rPr lang="en-US" smtClean="0"/>
              <a:t>2/23/18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998E5E-9E40-FF4E-9647-33862299EE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2714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.xml"/><Relationship Id="rId2" Type="http://schemas.openxmlformats.org/officeDocument/2006/relationships/slideLayout" Target="../slideLayouts/slideLayout4.xml"/><Relationship Id="rId3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0618"/>
            <a:ext cx="12192000" cy="6827382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3461082" y="3486512"/>
            <a:ext cx="4493538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sz="4800" dirty="0" smtClean="0">
                <a:latin typeface="宋体" charset="0"/>
                <a:sym typeface="微软雅黑" charset="0"/>
              </a:rPr>
              <a:t>综合</a:t>
            </a:r>
            <a:r>
              <a:rPr lang="en-US" altLang="zh-CN" sz="4800" dirty="0" smtClean="0">
                <a:latin typeface="宋体" charset="0"/>
                <a:sym typeface="微软雅黑" charset="0"/>
              </a:rPr>
              <a:t>Ⅰ</a:t>
            </a:r>
            <a:r>
              <a:rPr lang="zh-CN" altLang="en-US" sz="4800" dirty="0" smtClean="0">
                <a:latin typeface="宋体" charset="0"/>
                <a:sym typeface="微软雅黑" charset="0"/>
              </a:rPr>
              <a:t>：第</a:t>
            </a:r>
            <a:r>
              <a:rPr lang="en-US" altLang="zh-CN" sz="4800" dirty="0" smtClean="0">
                <a:latin typeface="宋体" charset="0"/>
                <a:sym typeface="微软雅黑" charset="0"/>
              </a:rPr>
              <a:t>22</a:t>
            </a:r>
            <a:r>
              <a:rPr lang="zh-CN" altLang="en-US" sz="4800" dirty="0" smtClean="0">
                <a:latin typeface="宋体" charset="0"/>
                <a:sym typeface="微软雅黑" charset="0"/>
              </a:rPr>
              <a:t>课</a:t>
            </a:r>
            <a:endParaRPr lang="zh-CN" altLang="en-US" sz="4800" dirty="0">
              <a:latin typeface="宋体" charset="0"/>
              <a:sym typeface="微软雅黑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83760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>
                <a:latin typeface="黑体" charset="0"/>
                <a:ea typeface="黑体" charset="0"/>
              </a:rPr>
              <a:t>复习第</a:t>
            </a:r>
            <a:r>
              <a:rPr lang="en-US" altLang="zh-CN" sz="3200" b="1" dirty="0">
                <a:latin typeface="黑体" charset="0"/>
                <a:ea typeface="黑体" charset="0"/>
              </a:rPr>
              <a:t>21</a:t>
            </a:r>
            <a:r>
              <a:rPr lang="zh-CN" altLang="en-US" sz="3200" b="1" dirty="0">
                <a:latin typeface="黑体" charset="0"/>
                <a:ea typeface="黑体" charset="0"/>
              </a:rPr>
              <a:t>课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None/>
            </a:pPr>
            <a:r>
              <a:rPr lang="en-US" altLang="zh-CN"/>
              <a:t>2. </a:t>
            </a:r>
            <a:r>
              <a:rPr lang="zh-CN" altLang="en-US"/>
              <a:t>下面的词语整理成句子</a:t>
            </a:r>
          </a:p>
          <a:p>
            <a:pPr marL="609600" indent="-609600">
              <a:buNone/>
            </a:pPr>
            <a:r>
              <a:rPr lang="zh-CN" altLang="en-US"/>
              <a:t>  （</a:t>
            </a:r>
            <a:r>
              <a:rPr lang="en-US" altLang="zh-CN"/>
              <a:t>1</a:t>
            </a:r>
            <a:r>
              <a:rPr lang="zh-CN" altLang="en-US"/>
              <a:t>）我们   不一样  你们  跟  习惯  的</a:t>
            </a:r>
          </a:p>
          <a:p>
            <a:pPr marL="609600" indent="-609600">
              <a:buNone/>
            </a:pPr>
            <a:r>
              <a:rPr lang="zh-CN" altLang="en-US"/>
              <a:t>  （</a:t>
            </a:r>
            <a:r>
              <a:rPr lang="en-US" altLang="zh-CN"/>
              <a:t>2</a:t>
            </a:r>
            <a:r>
              <a:rPr lang="zh-CN" altLang="en-US"/>
              <a:t>）把  我  放在  袋子  桌子上  了</a:t>
            </a:r>
          </a:p>
          <a:p>
            <a:pPr marL="609600" indent="-609600">
              <a:buNone/>
            </a:pPr>
            <a:r>
              <a:rPr lang="zh-CN" altLang="en-US"/>
              <a:t>  （</a:t>
            </a:r>
            <a:r>
              <a:rPr lang="en-US" altLang="zh-CN"/>
              <a:t>3</a:t>
            </a:r>
            <a:r>
              <a:rPr lang="zh-CN" altLang="en-US"/>
              <a:t>）中国人  影响  对  我   的  做法  很大</a:t>
            </a:r>
          </a:p>
          <a:p>
            <a:pPr marL="609600" indent="-609600">
              <a:buNone/>
            </a:pPr>
            <a:r>
              <a:rPr lang="zh-CN" altLang="en-US"/>
              <a:t>  （</a:t>
            </a:r>
            <a:r>
              <a:rPr lang="en-US" altLang="zh-CN"/>
              <a:t>4</a:t>
            </a:r>
            <a:r>
              <a:rPr lang="zh-CN" altLang="en-US"/>
              <a:t>）所有  小费  饭馆  都  的  收 吗</a:t>
            </a:r>
          </a:p>
          <a:p>
            <a:pPr marL="609600" indent="-609600">
              <a:buNone/>
            </a:pPr>
            <a:r>
              <a:rPr lang="zh-CN" altLang="en-US"/>
              <a:t>  （</a:t>
            </a:r>
            <a:r>
              <a:rPr lang="en-US" altLang="zh-CN"/>
              <a:t>5</a:t>
            </a:r>
            <a:r>
              <a:rPr lang="zh-CN" altLang="en-US"/>
              <a:t>）菜  打包  请  我们  帮  这些 </a:t>
            </a:r>
          </a:p>
        </p:txBody>
      </p:sp>
    </p:spTree>
    <p:extLst>
      <p:ext uri="{BB962C8B-B14F-4D97-AF65-F5344CB8AC3E}">
        <p14:creationId xmlns:p14="http://schemas.microsoft.com/office/powerpoint/2010/main" val="11684097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2209800" y="2130426"/>
            <a:ext cx="7772400" cy="1470025"/>
          </a:xfrm>
        </p:spPr>
        <p:txBody>
          <a:bodyPr anchor="ctr"/>
          <a:lstStyle/>
          <a:p>
            <a:r>
              <a:rPr lang="zh-CN" altLang="en-US" sz="4400"/>
              <a:t>第</a:t>
            </a:r>
            <a:r>
              <a:rPr lang="en-US" altLang="zh-CN" sz="4400"/>
              <a:t>22</a:t>
            </a:r>
            <a:r>
              <a:rPr lang="zh-CN" altLang="en-US" sz="4400"/>
              <a:t>课</a:t>
            </a:r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2895600" y="3886200"/>
            <a:ext cx="6400800" cy="1752600"/>
          </a:xfrm>
        </p:spPr>
        <p:txBody>
          <a:bodyPr/>
          <a:lstStyle/>
          <a:p>
            <a:r>
              <a:rPr lang="en-US" altLang="zh-CN" sz="3200"/>
              <a:t>《</a:t>
            </a:r>
            <a:r>
              <a:rPr lang="zh-CN" altLang="en-US" sz="3200"/>
              <a:t>我的自行车是红色的</a:t>
            </a:r>
            <a:r>
              <a:rPr lang="en-US" altLang="zh-CN" sz="3200"/>
              <a:t>》</a:t>
            </a:r>
          </a:p>
        </p:txBody>
      </p:sp>
    </p:spTree>
    <p:extLst>
      <p:ext uri="{BB962C8B-B14F-4D97-AF65-F5344CB8AC3E}">
        <p14:creationId xmlns:p14="http://schemas.microsoft.com/office/powerpoint/2010/main" val="8716790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Rectangle 4"/>
          <p:cNvSpPr>
            <a:spLocks noGrp="1" noChangeArrowheads="1"/>
          </p:cNvSpPr>
          <p:nvPr>
            <p:ph type="title"/>
          </p:nvPr>
        </p:nvSpPr>
        <p:spPr/>
        <p:txBody>
          <a:bodyPr anchor="ctr" anchorCtr="0"/>
          <a:lstStyle/>
          <a:p>
            <a:pPr algn="ctr"/>
            <a:r>
              <a:rPr lang="zh-CN" altLang="en-US" sz="3200" b="1" dirty="0">
                <a:latin typeface="黑体" charset="0"/>
                <a:ea typeface="黑体" charset="0"/>
              </a:rPr>
              <a:t>课文一  生词</a:t>
            </a:r>
          </a:p>
        </p:txBody>
      </p:sp>
      <p:sp>
        <p:nvSpPr>
          <p:cNvPr id="5125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1992313" y="1600200"/>
            <a:ext cx="4038600" cy="5257800"/>
          </a:xfrm>
        </p:spPr>
        <p:txBody>
          <a:bodyPr/>
          <a:lstStyle/>
          <a:p>
            <a:pPr>
              <a:buFontTx/>
              <a:buNone/>
            </a:pPr>
            <a:r>
              <a:rPr lang="zh-CN" altLang="en-US"/>
              <a:t>黄色</a:t>
            </a:r>
          </a:p>
          <a:p>
            <a:pPr>
              <a:buFontTx/>
              <a:buNone/>
            </a:pPr>
            <a:r>
              <a:rPr lang="zh-CN" altLang="en-US"/>
              <a:t>黄</a:t>
            </a:r>
          </a:p>
          <a:p>
            <a:pPr>
              <a:buFontTx/>
              <a:buNone/>
            </a:pPr>
            <a:r>
              <a:rPr lang="zh-CN" altLang="en-US"/>
              <a:t>衬衫</a:t>
            </a:r>
          </a:p>
          <a:p>
            <a:pPr>
              <a:buFontTx/>
              <a:buNone/>
            </a:pPr>
            <a:r>
              <a:rPr lang="zh-CN" altLang="en-US"/>
              <a:t>蓝色</a:t>
            </a:r>
          </a:p>
          <a:p>
            <a:pPr>
              <a:buFontTx/>
              <a:buNone/>
            </a:pPr>
            <a:r>
              <a:rPr lang="zh-CN" altLang="en-US"/>
              <a:t>蓝</a:t>
            </a:r>
          </a:p>
          <a:p>
            <a:pPr>
              <a:buFontTx/>
              <a:buNone/>
            </a:pPr>
            <a:r>
              <a:rPr lang="zh-CN" altLang="en-US"/>
              <a:t>上衣</a:t>
            </a:r>
          </a:p>
          <a:p>
            <a:pPr>
              <a:buFontTx/>
              <a:buNone/>
            </a:pPr>
            <a:r>
              <a:rPr lang="zh-CN" altLang="en-US"/>
              <a:t>条</a:t>
            </a:r>
          </a:p>
          <a:p>
            <a:pPr>
              <a:buFontTx/>
              <a:buNone/>
            </a:pPr>
            <a:r>
              <a:rPr lang="zh-CN" altLang="en-US"/>
              <a:t>黑色</a:t>
            </a:r>
          </a:p>
          <a:p>
            <a:pPr>
              <a:buFontTx/>
              <a:buNone/>
            </a:pPr>
            <a:r>
              <a:rPr lang="zh-CN" altLang="en-US"/>
              <a:t>黑</a:t>
            </a:r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6172200" y="1600200"/>
            <a:ext cx="4038600" cy="5257800"/>
          </a:xfrm>
        </p:spPr>
        <p:txBody>
          <a:bodyPr/>
          <a:lstStyle/>
          <a:p>
            <a:r>
              <a:rPr lang="en-US" altLang="zh-CN"/>
              <a:t>huángsè</a:t>
            </a:r>
          </a:p>
          <a:p>
            <a:r>
              <a:rPr lang="en-US" altLang="zh-CN"/>
              <a:t>huáng</a:t>
            </a:r>
          </a:p>
          <a:p>
            <a:r>
              <a:rPr lang="en-US" altLang="zh-CN"/>
              <a:t>chènshān</a:t>
            </a:r>
          </a:p>
          <a:p>
            <a:r>
              <a:rPr lang="en-US" altLang="zh-CN"/>
              <a:t>lánsè</a:t>
            </a:r>
          </a:p>
          <a:p>
            <a:r>
              <a:rPr lang="en-US" altLang="zh-CN"/>
              <a:t>lán</a:t>
            </a:r>
          </a:p>
          <a:p>
            <a:r>
              <a:rPr lang="en-US" altLang="zh-CN"/>
              <a:t>shàngyī</a:t>
            </a:r>
          </a:p>
          <a:p>
            <a:r>
              <a:rPr lang="en-US" altLang="zh-CN"/>
              <a:t>tiáo</a:t>
            </a:r>
          </a:p>
          <a:p>
            <a:r>
              <a:rPr lang="en-US" altLang="zh-CN"/>
              <a:t>hēisè</a:t>
            </a:r>
          </a:p>
          <a:p>
            <a:r>
              <a:rPr lang="en-US" altLang="zh-CN"/>
              <a:t>hēi</a:t>
            </a:r>
          </a:p>
        </p:txBody>
      </p:sp>
    </p:spTree>
    <p:extLst>
      <p:ext uri="{BB962C8B-B14F-4D97-AF65-F5344CB8AC3E}">
        <p14:creationId xmlns:p14="http://schemas.microsoft.com/office/powerpoint/2010/main" val="1766056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 vert="horz" lIns="91440" tIns="45720" rIns="91440" bIns="45720" rtlCol="0" anchor="ctr" anchorCtr="0">
            <a:normAutofit/>
          </a:bodyPr>
          <a:lstStyle/>
          <a:p>
            <a:pPr algn="ctr"/>
            <a:r>
              <a:rPr lang="zh-CN" altLang="en-US" sz="3200" b="1" dirty="0">
                <a:latin typeface="黑体" charset="0"/>
                <a:ea typeface="黑体" charset="0"/>
              </a:rPr>
              <a:t>     课文一  生词</a:t>
            </a:r>
          </a:p>
        </p:txBody>
      </p:sp>
      <p:sp>
        <p:nvSpPr>
          <p:cNvPr id="6148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1992313" y="1557338"/>
            <a:ext cx="4038600" cy="4525962"/>
          </a:xfrm>
        </p:spPr>
        <p:txBody>
          <a:bodyPr/>
          <a:lstStyle/>
          <a:p>
            <a:pPr>
              <a:buFontTx/>
              <a:buNone/>
            </a:pPr>
            <a:r>
              <a:rPr lang="zh-CN" altLang="en-US"/>
              <a:t>裤子</a:t>
            </a:r>
          </a:p>
          <a:p>
            <a:pPr>
              <a:buFontTx/>
              <a:buNone/>
            </a:pPr>
            <a:r>
              <a:rPr lang="zh-CN" altLang="en-US"/>
              <a:t>那些</a:t>
            </a:r>
          </a:p>
          <a:p>
            <a:pPr>
              <a:buFontTx/>
              <a:buNone/>
            </a:pPr>
            <a:r>
              <a:rPr lang="zh-CN" altLang="en-US"/>
              <a:t>尝</a:t>
            </a:r>
          </a:p>
          <a:p>
            <a:pPr>
              <a:buFontTx/>
              <a:buNone/>
            </a:pPr>
            <a:r>
              <a:rPr lang="zh-CN" altLang="en-US"/>
              <a:t>丢</a:t>
            </a:r>
          </a:p>
          <a:p>
            <a:pPr>
              <a:buFontTx/>
              <a:buNone/>
            </a:pPr>
            <a:r>
              <a:rPr lang="zh-CN" altLang="en-US"/>
              <a:t>有点儿</a:t>
            </a:r>
          </a:p>
          <a:p>
            <a:pPr>
              <a:buFontTx/>
              <a:buNone/>
            </a:pPr>
            <a:r>
              <a:rPr lang="zh-CN" altLang="en-US"/>
              <a:t>生气</a:t>
            </a:r>
          </a:p>
        </p:txBody>
      </p:sp>
      <p:sp>
        <p:nvSpPr>
          <p:cNvPr id="6149" name="Rectangle 5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US" altLang="zh-CN"/>
              <a:t>kùzi</a:t>
            </a:r>
          </a:p>
          <a:p>
            <a:r>
              <a:rPr lang="en-US" altLang="zh-CN"/>
              <a:t>nàxiē</a:t>
            </a:r>
          </a:p>
          <a:p>
            <a:r>
              <a:rPr lang="en-US" altLang="zh-CN"/>
              <a:t>cháng</a:t>
            </a:r>
          </a:p>
          <a:p>
            <a:r>
              <a:rPr lang="en-US" altLang="zh-CN"/>
              <a:t>diū</a:t>
            </a:r>
          </a:p>
          <a:p>
            <a:r>
              <a:rPr lang="en-US" altLang="zh-CN"/>
              <a:t>yǒudiǎnr</a:t>
            </a:r>
          </a:p>
          <a:p>
            <a:r>
              <a:rPr lang="en-US" altLang="zh-CN"/>
              <a:t>shēngqì</a:t>
            </a:r>
          </a:p>
        </p:txBody>
      </p:sp>
    </p:spTree>
    <p:extLst>
      <p:ext uri="{BB962C8B-B14F-4D97-AF65-F5344CB8AC3E}">
        <p14:creationId xmlns:p14="http://schemas.microsoft.com/office/powerpoint/2010/main" val="3882719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 smtClean="0">
                <a:latin typeface="黑体" charset="0"/>
                <a:ea typeface="黑体" charset="0"/>
              </a:rPr>
              <a:t>     词汇</a:t>
            </a:r>
            <a:r>
              <a:rPr lang="zh-CN" altLang="en-US" sz="3200" b="1" dirty="0">
                <a:latin typeface="黑体" charset="0"/>
                <a:ea typeface="黑体" charset="0"/>
              </a:rPr>
              <a:t>扩展</a:t>
            </a:r>
            <a:r>
              <a:rPr lang="en-US" altLang="zh-CN" sz="3200" b="1" dirty="0">
                <a:latin typeface="黑体" charset="0"/>
                <a:ea typeface="黑体" charset="0"/>
              </a:rPr>
              <a:t>1</a:t>
            </a:r>
            <a:r>
              <a:rPr lang="zh-CN" altLang="en-US" sz="3200" b="1" dirty="0">
                <a:latin typeface="黑体" charset="0"/>
                <a:ea typeface="黑体" charset="0"/>
              </a:rPr>
              <a:t>－</a:t>
            </a:r>
            <a:r>
              <a:rPr lang="en-US" altLang="zh-CN" sz="3200" b="1" dirty="0">
                <a:latin typeface="黑体" charset="0"/>
                <a:ea typeface="黑体" charset="0"/>
              </a:rPr>
              <a:t>1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zh-CN" altLang="en-US" dirty="0"/>
              <a:t>颜色</a:t>
            </a:r>
            <a:r>
              <a:rPr lang="en-US" altLang="zh-CN" dirty="0" err="1"/>
              <a:t>yánsè</a:t>
            </a:r>
            <a:endParaRPr lang="en-US" altLang="zh-CN" dirty="0"/>
          </a:p>
          <a:p>
            <a:r>
              <a:rPr lang="en-US" altLang="zh-CN" dirty="0"/>
              <a:t> </a:t>
            </a:r>
            <a:r>
              <a:rPr lang="zh-CN" altLang="en-US" dirty="0"/>
              <a:t>黄   黄色   黄的</a:t>
            </a:r>
          </a:p>
          <a:p>
            <a:r>
              <a:rPr lang="zh-CN" altLang="en-US" dirty="0"/>
              <a:t> 蓝   蓝色   蓝的</a:t>
            </a:r>
          </a:p>
          <a:p>
            <a:r>
              <a:rPr lang="zh-CN" altLang="en-US" dirty="0"/>
              <a:t> 黑   黑色   黑的</a:t>
            </a:r>
          </a:p>
          <a:p>
            <a:r>
              <a:rPr lang="zh-CN" altLang="en-US" dirty="0"/>
              <a:t> 红   红色   红的</a:t>
            </a:r>
          </a:p>
        </p:txBody>
      </p:sp>
      <p:sp>
        <p:nvSpPr>
          <p:cNvPr id="15364" name="Rectangle 4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pPr>
              <a:buFontTx/>
              <a:buNone/>
            </a:pPr>
            <a:endParaRPr lang="en-US" altLang="zh-CN" dirty="0"/>
          </a:p>
          <a:p>
            <a:r>
              <a:rPr lang="zh-CN" altLang="en-US" dirty="0">
                <a:latin typeface="Times New Roman" charset="0"/>
              </a:rPr>
              <a:t>绿色</a:t>
            </a:r>
            <a:r>
              <a:rPr lang="en-US" altLang="zh-CN" dirty="0" err="1">
                <a:latin typeface="Times New Roman" charset="0"/>
              </a:rPr>
              <a:t>lǜsè</a:t>
            </a:r>
            <a:endParaRPr lang="en-US" altLang="zh-CN" dirty="0">
              <a:latin typeface="Times New Roman" charset="0"/>
            </a:endParaRPr>
          </a:p>
          <a:p>
            <a:r>
              <a:rPr lang="zh-CN" altLang="en-US" dirty="0">
                <a:latin typeface="Times New Roman" charset="0"/>
              </a:rPr>
              <a:t>白色</a:t>
            </a:r>
            <a:r>
              <a:rPr lang="en-US" altLang="zh-CN" dirty="0" err="1">
                <a:latin typeface="Times New Roman" charset="0"/>
              </a:rPr>
              <a:t>báisè</a:t>
            </a:r>
            <a:endParaRPr lang="en-US" altLang="zh-CN" dirty="0">
              <a:latin typeface="Times New Roman" charset="0"/>
            </a:endParaRPr>
          </a:p>
          <a:p>
            <a:r>
              <a:rPr lang="zh-CN" altLang="en-US" dirty="0">
                <a:latin typeface="Times New Roman" charset="0"/>
              </a:rPr>
              <a:t>紫色</a:t>
            </a:r>
            <a:r>
              <a:rPr lang="en-US" altLang="zh-CN" dirty="0" err="1">
                <a:latin typeface="Times New Roman" charset="0"/>
              </a:rPr>
              <a:t>zǐsè</a:t>
            </a:r>
            <a:endParaRPr lang="en-US" altLang="zh-CN" dirty="0">
              <a:latin typeface="Times New Roman" charset="0"/>
            </a:endParaRPr>
          </a:p>
          <a:p>
            <a:r>
              <a:rPr lang="zh-CN" altLang="en-US" dirty="0">
                <a:latin typeface="Times New Roman" charset="0"/>
              </a:rPr>
              <a:t>粉色</a:t>
            </a:r>
            <a:r>
              <a:rPr lang="en-US" altLang="zh-CN" dirty="0" err="1">
                <a:latin typeface="Times New Roman" charset="0"/>
              </a:rPr>
              <a:t>fěnsè</a:t>
            </a:r>
            <a:endParaRPr lang="en-US" altLang="zh-CN" dirty="0">
              <a:latin typeface="Times New Roman" charset="0"/>
            </a:endParaRPr>
          </a:p>
          <a:p>
            <a:r>
              <a:rPr lang="zh-CN" altLang="en-US" dirty="0">
                <a:latin typeface="Times New Roman" charset="0"/>
              </a:rPr>
              <a:t>灰色</a:t>
            </a:r>
            <a:r>
              <a:rPr lang="en-US" altLang="zh-CN" dirty="0" err="1">
                <a:latin typeface="Times New Roman" charset="0"/>
              </a:rPr>
              <a:t>huīsè</a:t>
            </a:r>
            <a:endParaRPr lang="en-US" altLang="zh-CN" dirty="0">
              <a:latin typeface="Times New Roman" charset="0"/>
            </a:endParaRPr>
          </a:p>
          <a:p>
            <a:r>
              <a:rPr lang="zh-CN" altLang="en-US" dirty="0">
                <a:latin typeface="Times New Roman" charset="0"/>
              </a:rPr>
              <a:t>棕色 </a:t>
            </a:r>
            <a:r>
              <a:rPr lang="en-US" altLang="zh-CN" dirty="0" err="1">
                <a:latin typeface="Times New Roman" charset="0"/>
              </a:rPr>
              <a:t>zōngsè</a:t>
            </a:r>
            <a:endParaRPr lang="en-US" altLang="zh-CN" dirty="0">
              <a:latin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206676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 smtClean="0">
                <a:latin typeface="黑体" charset="0"/>
                <a:ea typeface="黑体" charset="0"/>
              </a:rPr>
              <a:t>     词汇</a:t>
            </a:r>
            <a:r>
              <a:rPr lang="zh-CN" altLang="en-US" sz="3200" b="1" dirty="0">
                <a:latin typeface="黑体" charset="0"/>
                <a:ea typeface="黑体" charset="0"/>
              </a:rPr>
              <a:t>扩展</a:t>
            </a:r>
            <a:r>
              <a:rPr lang="en-US" altLang="zh-CN" sz="3200" b="1" dirty="0">
                <a:latin typeface="黑体" charset="0"/>
                <a:ea typeface="黑体" charset="0"/>
              </a:rPr>
              <a:t>1</a:t>
            </a:r>
            <a:r>
              <a:rPr lang="zh-CN" altLang="en-US" sz="3200" b="1" dirty="0">
                <a:latin typeface="黑体" charset="0"/>
                <a:ea typeface="黑体" charset="0"/>
              </a:rPr>
              <a:t>－</a:t>
            </a:r>
            <a:r>
              <a:rPr lang="en-US" altLang="zh-CN" sz="3200" b="1" dirty="0">
                <a:latin typeface="黑体" charset="0"/>
                <a:ea typeface="黑体" charset="0"/>
              </a:rPr>
              <a:t>2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81200" y="1600201"/>
            <a:ext cx="8686800" cy="4525963"/>
          </a:xfrm>
        </p:spPr>
        <p:txBody>
          <a:bodyPr/>
          <a:lstStyle/>
          <a:p>
            <a:pPr>
              <a:buFontTx/>
              <a:buNone/>
            </a:pPr>
            <a:r>
              <a:rPr lang="zh-CN" altLang="en-US"/>
              <a:t>一条裤子    一条黑裤子   一条黑色（的）裤子</a:t>
            </a:r>
          </a:p>
          <a:p>
            <a:pPr>
              <a:buFontTx/>
              <a:buNone/>
            </a:pPr>
            <a:r>
              <a:rPr lang="zh-CN" altLang="en-US"/>
              <a:t>一件衬衫    一件蓝衬衫   一件蓝色（的）衬衫</a:t>
            </a:r>
          </a:p>
          <a:p>
            <a:pPr>
              <a:buFontTx/>
              <a:buNone/>
            </a:pPr>
            <a:r>
              <a:rPr lang="zh-CN" altLang="en-US"/>
              <a:t>一件上衣    一件黄上衣   一件黄色（的）上衣</a:t>
            </a:r>
          </a:p>
        </p:txBody>
      </p:sp>
    </p:spTree>
    <p:extLst>
      <p:ext uri="{BB962C8B-B14F-4D97-AF65-F5344CB8AC3E}">
        <p14:creationId xmlns:p14="http://schemas.microsoft.com/office/powerpoint/2010/main" val="3374962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 smtClean="0">
                <a:latin typeface="黑体" charset="0"/>
                <a:ea typeface="黑体" charset="0"/>
              </a:rPr>
              <a:t>     词语</a:t>
            </a:r>
            <a:r>
              <a:rPr lang="zh-CN" altLang="en-US" sz="3200" b="1" dirty="0">
                <a:latin typeface="黑体" charset="0"/>
                <a:ea typeface="黑体" charset="0"/>
              </a:rPr>
              <a:t>用法</a:t>
            </a:r>
            <a:r>
              <a:rPr lang="en-US" altLang="zh-CN" sz="3200" b="1" dirty="0">
                <a:latin typeface="黑体" charset="0"/>
                <a:ea typeface="黑体" charset="0"/>
              </a:rPr>
              <a:t>1</a:t>
            </a:r>
            <a:r>
              <a:rPr lang="zh-CN" altLang="en-US" sz="3200" b="1" dirty="0">
                <a:latin typeface="黑体" charset="0"/>
                <a:ea typeface="黑体" charset="0"/>
              </a:rPr>
              <a:t>－</a:t>
            </a:r>
            <a:r>
              <a:rPr lang="en-US" altLang="zh-CN" sz="3200" b="1" dirty="0">
                <a:latin typeface="黑体" charset="0"/>
                <a:ea typeface="黑体" charset="0"/>
              </a:rPr>
              <a:t>1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zh-CN" altLang="en-US"/>
              <a:t>尝</a:t>
            </a:r>
          </a:p>
          <a:p>
            <a:r>
              <a:rPr lang="zh-CN" altLang="en-US"/>
              <a:t>尝一尝    这是法国咖啡，你尝一尝。</a:t>
            </a:r>
          </a:p>
          <a:p>
            <a:r>
              <a:rPr lang="zh-CN" altLang="en-US"/>
              <a:t>尝尝      你尝尝这个菜吧，很好吃。</a:t>
            </a:r>
          </a:p>
        </p:txBody>
      </p:sp>
    </p:spTree>
    <p:extLst>
      <p:ext uri="{BB962C8B-B14F-4D97-AF65-F5344CB8AC3E}">
        <p14:creationId xmlns:p14="http://schemas.microsoft.com/office/powerpoint/2010/main" val="7947250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 smtClean="0">
                <a:latin typeface="黑体" charset="0"/>
                <a:ea typeface="黑体" charset="0"/>
              </a:rPr>
              <a:t>      词语</a:t>
            </a:r>
            <a:r>
              <a:rPr lang="zh-CN" altLang="en-US" sz="3200" b="1" dirty="0">
                <a:latin typeface="黑体" charset="0"/>
                <a:ea typeface="黑体" charset="0"/>
              </a:rPr>
              <a:t>用法</a:t>
            </a:r>
            <a:r>
              <a:rPr lang="en-US" altLang="zh-CN" sz="3200" b="1" dirty="0">
                <a:latin typeface="黑体" charset="0"/>
                <a:ea typeface="黑体" charset="0"/>
              </a:rPr>
              <a:t>1</a:t>
            </a:r>
            <a:r>
              <a:rPr lang="zh-CN" altLang="en-US" sz="3200" b="1" dirty="0">
                <a:latin typeface="黑体" charset="0"/>
                <a:ea typeface="黑体" charset="0"/>
              </a:rPr>
              <a:t>－</a:t>
            </a:r>
            <a:r>
              <a:rPr lang="en-US" altLang="zh-CN" sz="3200" b="1" dirty="0">
                <a:latin typeface="黑体" charset="0"/>
                <a:ea typeface="黑体" charset="0"/>
              </a:rPr>
              <a:t>2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zh-CN" altLang="en-US"/>
              <a:t>丢</a:t>
            </a:r>
          </a:p>
          <a:p>
            <a:r>
              <a:rPr lang="zh-CN" altLang="en-US"/>
              <a:t>我的自行车丢了。</a:t>
            </a:r>
          </a:p>
          <a:p>
            <a:r>
              <a:rPr lang="zh-CN" altLang="en-US"/>
              <a:t>昨天我的钱包丢了。</a:t>
            </a:r>
          </a:p>
          <a:p>
            <a:r>
              <a:rPr lang="zh-CN" altLang="en-US"/>
              <a:t>我的书没丢。</a:t>
            </a:r>
          </a:p>
        </p:txBody>
      </p:sp>
    </p:spTree>
    <p:extLst>
      <p:ext uri="{BB962C8B-B14F-4D97-AF65-F5344CB8AC3E}">
        <p14:creationId xmlns:p14="http://schemas.microsoft.com/office/powerpoint/2010/main" val="17429633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>
                <a:latin typeface="黑体" charset="0"/>
                <a:ea typeface="黑体" charset="0"/>
              </a:rPr>
              <a:t>词语用法</a:t>
            </a:r>
            <a:r>
              <a:rPr lang="en-US" altLang="zh-CN" sz="3200" b="1" dirty="0">
                <a:latin typeface="黑体" charset="0"/>
                <a:ea typeface="黑体" charset="0"/>
              </a:rPr>
              <a:t>1</a:t>
            </a:r>
            <a:r>
              <a:rPr lang="zh-CN" altLang="en-US" sz="3200" b="1" dirty="0">
                <a:latin typeface="黑体" charset="0"/>
                <a:ea typeface="黑体" charset="0"/>
              </a:rPr>
              <a:t>－</a:t>
            </a:r>
            <a:r>
              <a:rPr lang="en-US" altLang="zh-CN" sz="3200" b="1" dirty="0">
                <a:latin typeface="黑体" charset="0"/>
                <a:ea typeface="黑体" charset="0"/>
              </a:rPr>
              <a:t>3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None/>
            </a:pPr>
            <a:r>
              <a:rPr lang="zh-CN" altLang="en-US">
                <a:solidFill>
                  <a:srgbClr val="FF0000"/>
                </a:solidFill>
              </a:rPr>
              <a:t>有点儿</a:t>
            </a:r>
            <a:r>
              <a:rPr lang="en-US" altLang="zh-CN">
                <a:solidFill>
                  <a:srgbClr val="FF0000"/>
                </a:solidFill>
              </a:rPr>
              <a:t>+adj./ v.</a:t>
            </a:r>
          </a:p>
          <a:p>
            <a:pPr marL="609600" indent="-609600">
              <a:buNone/>
            </a:pPr>
            <a:r>
              <a:rPr lang="en-US" altLang="zh-CN"/>
              <a:t>   </a:t>
            </a:r>
            <a:r>
              <a:rPr lang="zh-CN" altLang="en-US"/>
              <a:t>有点儿表示程度不高，一般用于不满意的事情。例如：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今天有点儿热。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这件上衣有点儿大。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他有点儿不太高兴。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我今天有点儿生气。</a:t>
            </a:r>
          </a:p>
        </p:txBody>
      </p:sp>
    </p:spTree>
    <p:extLst>
      <p:ext uri="{BB962C8B-B14F-4D97-AF65-F5344CB8AC3E}">
        <p14:creationId xmlns:p14="http://schemas.microsoft.com/office/powerpoint/2010/main" val="1613342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>
                <a:latin typeface="黑体" charset="0"/>
                <a:ea typeface="黑体" charset="0"/>
              </a:rPr>
              <a:t>词语用法</a:t>
            </a:r>
            <a:r>
              <a:rPr lang="en-US" altLang="zh-CN" sz="3200" b="1" dirty="0">
                <a:latin typeface="黑体" charset="0"/>
                <a:ea typeface="黑体" charset="0"/>
              </a:rPr>
              <a:t>1</a:t>
            </a:r>
            <a:r>
              <a:rPr lang="zh-CN" altLang="en-US" sz="3200" b="1" dirty="0">
                <a:latin typeface="黑体" charset="0"/>
                <a:ea typeface="黑体" charset="0"/>
              </a:rPr>
              <a:t>－</a:t>
            </a:r>
            <a:r>
              <a:rPr lang="en-US" altLang="zh-CN" sz="3200" b="1" dirty="0">
                <a:latin typeface="黑体" charset="0"/>
                <a:ea typeface="黑体" charset="0"/>
              </a:rPr>
              <a:t>4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None/>
            </a:pPr>
            <a:r>
              <a:rPr lang="zh-CN" altLang="en-US">
                <a:solidFill>
                  <a:srgbClr val="FF0000"/>
                </a:solidFill>
              </a:rPr>
              <a:t>生气</a:t>
            </a:r>
          </a:p>
          <a:p>
            <a:pPr marL="609600" indent="-609600">
              <a:buNone/>
            </a:pPr>
            <a:r>
              <a:rPr lang="zh-CN" altLang="en-US">
                <a:solidFill>
                  <a:srgbClr val="FF0000"/>
                </a:solidFill>
              </a:rPr>
              <a:t>生（谁的）气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他生气了。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他有点儿生气。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他生我的气了。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请不要生我的气。</a:t>
            </a:r>
          </a:p>
        </p:txBody>
      </p:sp>
    </p:spTree>
    <p:extLst>
      <p:ext uri="{BB962C8B-B14F-4D97-AF65-F5344CB8AC3E}">
        <p14:creationId xmlns:p14="http://schemas.microsoft.com/office/powerpoint/2010/main" val="14200579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>
                <a:ea typeface="黑体" charset="0"/>
              </a:rPr>
              <a:t>课文一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我妈妈从（     ）来看我了。她给我带了（       ），还带了（     ）。她给我买了（     ）、</a:t>
            </a:r>
            <a:r>
              <a:rPr lang="en-US" altLang="zh-CN"/>
              <a:t>(      )</a:t>
            </a:r>
            <a:r>
              <a:rPr lang="zh-CN" altLang="en-US"/>
              <a:t>和（     ）。（       ）是我最喜欢的，（     ）也是我现在需要的。那些（      ）我要给大家（     ）。妈妈来了，我当然很高兴，可是我的自行车（     ），我有点儿（     ）。</a:t>
            </a:r>
          </a:p>
        </p:txBody>
      </p:sp>
    </p:spTree>
    <p:extLst>
      <p:ext uri="{BB962C8B-B14F-4D97-AF65-F5344CB8AC3E}">
        <p14:creationId xmlns:p14="http://schemas.microsoft.com/office/powerpoint/2010/main" val="19274066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/>
              <a:t>语法</a:t>
            </a:r>
            <a:r>
              <a:rPr lang="en-US" altLang="zh-CN" sz="3200" b="1" dirty="0"/>
              <a:t>1</a:t>
            </a:r>
            <a:r>
              <a:rPr lang="zh-CN" altLang="en-US" sz="3200" b="1" dirty="0"/>
              <a:t>－</a:t>
            </a:r>
            <a:r>
              <a:rPr lang="en-US" altLang="zh-CN" sz="3200" b="1" dirty="0"/>
              <a:t>1</a:t>
            </a:r>
            <a:r>
              <a:rPr lang="zh-CN" altLang="en-US" sz="3200" b="1" dirty="0"/>
              <a:t>：“的”字短语</a:t>
            </a:r>
          </a:p>
        </p:txBody>
      </p:sp>
      <p:graphicFrame>
        <p:nvGraphicFramePr>
          <p:cNvPr id="21566" name="Group 62"/>
          <p:cNvGraphicFramePr>
            <a:graphicFrameLocks noGrp="1"/>
          </p:cNvGraphicFramePr>
          <p:nvPr>
            <p:ph idx="1"/>
          </p:nvPr>
        </p:nvGraphicFramePr>
        <p:xfrm>
          <a:off x="1981200" y="1600201"/>
          <a:ext cx="8229600" cy="5034407"/>
        </p:xfrm>
        <a:graphic>
          <a:graphicData uri="http://schemas.openxmlformats.org/drawingml/2006/table">
            <a:tbl>
              <a:tblPr/>
              <a:tblGrid>
                <a:gridCol w="2057400"/>
                <a:gridCol w="2057400"/>
                <a:gridCol w="2057400"/>
                <a:gridCol w="2057400"/>
              </a:tblGrid>
              <a:tr h="7556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0"/>
                        </a:rPr>
                        <a:t>N+</a:t>
                      </a:r>
                      <a:r>
                        <a:rPr kumimoji="0" lang="zh-CN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0"/>
                        </a:rPr>
                        <a:t>的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0"/>
                        </a:rPr>
                        <a:t>Pron+</a:t>
                      </a:r>
                      <a:r>
                        <a:rPr kumimoji="0" lang="zh-CN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0"/>
                        </a:rPr>
                        <a:t>的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0"/>
                        </a:rPr>
                        <a:t>V/VP+</a:t>
                      </a:r>
                      <a:r>
                        <a:rPr kumimoji="0" lang="zh-CN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0"/>
                        </a:rPr>
                        <a:t>的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0"/>
                        </a:rPr>
                        <a:t>Adj+</a:t>
                      </a:r>
                      <a:r>
                        <a:rPr kumimoji="0" lang="zh-CN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0"/>
                        </a:rPr>
                        <a:t>的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宋体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52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0"/>
                        </a:rPr>
                        <a:t>外国的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0"/>
                        </a:rPr>
                        <a:t>我的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0"/>
                        </a:rPr>
                        <a:t>吃的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0"/>
                        </a:rPr>
                        <a:t>黑色的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宋体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143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0"/>
                        </a:rPr>
                        <a:t>老师的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0"/>
                        </a:rPr>
                        <a:t>他的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0"/>
                        </a:rPr>
                        <a:t>喝的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0"/>
                        </a:rPr>
                        <a:t>短的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5406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0"/>
                        </a:rPr>
                        <a:t>图书馆的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0"/>
                        </a:rPr>
                        <a:t>你的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0"/>
                        </a:rPr>
                        <a:t>开车的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0"/>
                        </a:rPr>
                        <a:t>长的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宋体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112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0"/>
                        </a:rPr>
                        <a:t>妈妈的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0"/>
                        </a:rPr>
                        <a:t>谁的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0"/>
                        </a:rPr>
                        <a:t>跑步的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0"/>
                        </a:rPr>
                        <a:t>旧的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10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0"/>
                        </a:rPr>
                        <a:t>北京的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0"/>
                        </a:rPr>
                        <a:t>别的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0"/>
                        </a:rPr>
                        <a:t>骑自行车的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0"/>
                        </a:rPr>
                        <a:t>新的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795629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/>
              <a:t>语法</a:t>
            </a:r>
            <a:r>
              <a:rPr lang="en-US" altLang="zh-CN" sz="3200" b="1" dirty="0"/>
              <a:t>1</a:t>
            </a:r>
            <a:r>
              <a:rPr lang="zh-CN" altLang="en-US" sz="3200" b="1" dirty="0"/>
              <a:t>－</a:t>
            </a:r>
            <a:r>
              <a:rPr lang="en-US" altLang="zh-CN" sz="3200" b="1" dirty="0"/>
              <a:t>1</a:t>
            </a:r>
            <a:r>
              <a:rPr lang="zh-CN" altLang="en-US" sz="3200" b="1" dirty="0"/>
              <a:t>：练习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FontTx/>
              <a:buAutoNum type="arabicPeriod"/>
            </a:pPr>
            <a:r>
              <a:rPr lang="zh-CN" altLang="en-US"/>
              <a:t>这是我的，那是（     ）的。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你的车是红色的还是（      ）的？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吃的、穿的、（     ）的这里都有。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这本书是（     ）的。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这位老师是（      ）的。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这辆汽车是（      ）的。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坐在我（     ）的是马丁。 </a:t>
            </a:r>
          </a:p>
        </p:txBody>
      </p:sp>
    </p:spTree>
    <p:extLst>
      <p:ext uri="{BB962C8B-B14F-4D97-AF65-F5344CB8AC3E}">
        <p14:creationId xmlns:p14="http://schemas.microsoft.com/office/powerpoint/2010/main" val="71278899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>
                <a:ea typeface="黑体" charset="0"/>
              </a:rPr>
              <a:t>课文一问题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FontTx/>
              <a:buAutoNum type="arabicPeriod"/>
            </a:pPr>
            <a:r>
              <a:rPr lang="zh-CN" altLang="en-US"/>
              <a:t>妈妈来中国看我给“我”带了什么东西？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“我”最喜欢的什么？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“我”要给大家尝什么？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“我”为什么很生气？</a:t>
            </a:r>
          </a:p>
        </p:txBody>
      </p:sp>
    </p:spTree>
    <p:extLst>
      <p:ext uri="{BB962C8B-B14F-4D97-AF65-F5344CB8AC3E}">
        <p14:creationId xmlns:p14="http://schemas.microsoft.com/office/powerpoint/2010/main" val="118087280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>
                <a:ea typeface="黑体" charset="0"/>
              </a:rPr>
              <a:t>模仿课文一说一说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None/>
            </a:pPr>
            <a:r>
              <a:rPr lang="zh-CN" altLang="en-US"/>
              <a:t>（</a:t>
            </a:r>
            <a:r>
              <a:rPr lang="en-US" altLang="zh-CN"/>
              <a:t>1</a:t>
            </a:r>
            <a:r>
              <a:rPr lang="zh-CN" altLang="en-US"/>
              <a:t>）我有不少衣服：我有一件（      ）、一件（     ），还有一件（     ）和一条（      ）</a:t>
            </a:r>
            <a:r>
              <a:rPr lang="en-US" altLang="zh-CN"/>
              <a:t>……</a:t>
            </a:r>
            <a:r>
              <a:rPr lang="zh-CN" altLang="en-US"/>
              <a:t>。那件（      ）是我最喜欢的。</a:t>
            </a:r>
          </a:p>
          <a:p>
            <a:pPr marL="609600" indent="-609600">
              <a:buNone/>
            </a:pPr>
            <a:r>
              <a:rPr lang="zh-CN" altLang="en-US"/>
              <a:t>（</a:t>
            </a:r>
            <a:r>
              <a:rPr lang="en-US" altLang="zh-CN"/>
              <a:t>2</a:t>
            </a:r>
            <a:r>
              <a:rPr lang="zh-CN" altLang="en-US"/>
              <a:t>）我（      ）去商店</a:t>
            </a:r>
            <a:r>
              <a:rPr lang="en-US" altLang="zh-CN"/>
              <a:t>/</a:t>
            </a:r>
            <a:r>
              <a:rPr lang="zh-CN" altLang="en-US"/>
              <a:t>超市了，我买了（     ）的、（     ）的，还有（      ）。</a:t>
            </a:r>
          </a:p>
          <a:p>
            <a:pPr marL="609600" indent="-609600">
              <a:buNone/>
            </a:pPr>
            <a:r>
              <a:rPr lang="zh-CN" altLang="en-US"/>
              <a:t>（</a:t>
            </a:r>
            <a:r>
              <a:rPr lang="en-US" altLang="zh-CN"/>
              <a:t>3</a:t>
            </a:r>
            <a:r>
              <a:rPr lang="zh-CN" altLang="en-US"/>
              <a:t>）（       ）我很高兴，可是，（      ），我有点儿（       ）。 </a:t>
            </a:r>
          </a:p>
        </p:txBody>
      </p:sp>
    </p:spTree>
    <p:extLst>
      <p:ext uri="{BB962C8B-B14F-4D97-AF65-F5344CB8AC3E}">
        <p14:creationId xmlns:p14="http://schemas.microsoft.com/office/powerpoint/2010/main" val="203286851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>
                <a:ea typeface="黑体" charset="0"/>
              </a:rPr>
              <a:t>复习课文一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altLang="zh-CN"/>
              <a:t>2.</a:t>
            </a:r>
            <a:r>
              <a:rPr lang="zh-CN" altLang="en-US"/>
              <a:t>师生问答，生生问答</a:t>
            </a:r>
          </a:p>
          <a:p>
            <a:r>
              <a:rPr lang="zh-CN" altLang="en-US"/>
              <a:t>这本汉语书是谁的？</a:t>
            </a:r>
          </a:p>
          <a:p>
            <a:r>
              <a:rPr lang="zh-CN" altLang="en-US"/>
              <a:t>这部词典</a:t>
            </a:r>
            <a:r>
              <a:rPr lang="en-US" altLang="zh-CN"/>
              <a:t>/</a:t>
            </a:r>
            <a:r>
              <a:rPr lang="zh-CN" altLang="en-US"/>
              <a:t>手机是是谁的</a:t>
            </a:r>
          </a:p>
          <a:p>
            <a:r>
              <a:rPr lang="zh-CN" altLang="en-US"/>
              <a:t>他的上衣</a:t>
            </a:r>
            <a:r>
              <a:rPr lang="en-US" altLang="zh-CN"/>
              <a:t>/</a:t>
            </a:r>
            <a:r>
              <a:rPr lang="zh-CN" altLang="en-US"/>
              <a:t>裤子</a:t>
            </a:r>
            <a:r>
              <a:rPr lang="en-US" altLang="zh-CN"/>
              <a:t>/</a:t>
            </a:r>
            <a:r>
              <a:rPr lang="zh-CN" altLang="en-US"/>
              <a:t>衬衫</a:t>
            </a:r>
            <a:r>
              <a:rPr lang="en-US" altLang="zh-CN"/>
              <a:t>T</a:t>
            </a:r>
            <a:r>
              <a:rPr lang="zh-CN" altLang="en-US"/>
              <a:t>恤是什么颜色的？</a:t>
            </a:r>
          </a:p>
          <a:p>
            <a:r>
              <a:rPr lang="zh-CN" altLang="en-US"/>
              <a:t>昨天你去商店或者超市了没有？你买了什么东西？（吃的？穿的？用的？</a:t>
            </a:r>
            <a:r>
              <a:rPr lang="en-US" altLang="zh-CN"/>
              <a:t>……</a:t>
            </a:r>
            <a:r>
              <a:rPr lang="zh-CN" altLang="en-US"/>
              <a:t>）</a:t>
            </a:r>
          </a:p>
        </p:txBody>
      </p:sp>
    </p:spTree>
    <p:extLst>
      <p:ext uri="{BB962C8B-B14F-4D97-AF65-F5344CB8AC3E}">
        <p14:creationId xmlns:p14="http://schemas.microsoft.com/office/powerpoint/2010/main" val="210379148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>
                <a:latin typeface="黑体" charset="0"/>
                <a:ea typeface="黑体" charset="0"/>
              </a:rPr>
              <a:t>课文二  生词</a:t>
            </a:r>
          </a:p>
        </p:txBody>
      </p:sp>
      <p:sp>
        <p:nvSpPr>
          <p:cNvPr id="26628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1992313" y="1628776"/>
            <a:ext cx="4038600" cy="4525963"/>
          </a:xfrm>
        </p:spPr>
        <p:txBody>
          <a:bodyPr/>
          <a:lstStyle/>
          <a:p>
            <a:pPr>
              <a:buFontTx/>
              <a:buNone/>
            </a:pPr>
            <a:r>
              <a:rPr lang="zh-CN" altLang="en-US"/>
              <a:t>好看</a:t>
            </a:r>
          </a:p>
          <a:p>
            <a:pPr>
              <a:buFontTx/>
              <a:buNone/>
            </a:pPr>
            <a:r>
              <a:rPr lang="zh-CN" altLang="en-US"/>
              <a:t>颜色</a:t>
            </a:r>
          </a:p>
          <a:p>
            <a:pPr>
              <a:buFontTx/>
              <a:buNone/>
            </a:pPr>
            <a:r>
              <a:rPr lang="zh-CN" altLang="en-US"/>
              <a:t>那边</a:t>
            </a:r>
          </a:p>
          <a:p>
            <a:pPr>
              <a:buFontTx/>
              <a:buNone/>
            </a:pPr>
            <a:r>
              <a:rPr lang="zh-CN" altLang="en-US"/>
              <a:t>试衣间</a:t>
            </a:r>
          </a:p>
          <a:p>
            <a:pPr>
              <a:buFontTx/>
              <a:buNone/>
            </a:pPr>
            <a:r>
              <a:rPr lang="zh-CN" altLang="en-US"/>
              <a:t>瘦</a:t>
            </a:r>
          </a:p>
          <a:p>
            <a:pPr>
              <a:buFontTx/>
              <a:buNone/>
            </a:pPr>
            <a:r>
              <a:rPr lang="zh-CN" altLang="en-US"/>
              <a:t>短</a:t>
            </a:r>
          </a:p>
          <a:p>
            <a:pPr>
              <a:buFontTx/>
              <a:buNone/>
            </a:pPr>
            <a:r>
              <a:rPr lang="zh-CN" altLang="en-US"/>
              <a:t>换</a:t>
            </a:r>
          </a:p>
          <a:p>
            <a:pPr>
              <a:buFontTx/>
              <a:buNone/>
            </a:pPr>
            <a:r>
              <a:rPr lang="zh-CN" altLang="en-US"/>
              <a:t>肥</a:t>
            </a:r>
          </a:p>
        </p:txBody>
      </p:sp>
      <p:sp>
        <p:nvSpPr>
          <p:cNvPr id="26629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6096000" y="1700214"/>
            <a:ext cx="4038600" cy="4897437"/>
          </a:xfrm>
        </p:spPr>
        <p:txBody>
          <a:bodyPr/>
          <a:lstStyle/>
          <a:p>
            <a:r>
              <a:rPr lang="en-US" altLang="zh-CN">
                <a:latin typeface="Times New Roman" charset="0"/>
              </a:rPr>
              <a:t>hǎokàn</a:t>
            </a:r>
          </a:p>
          <a:p>
            <a:r>
              <a:rPr lang="en-US" altLang="zh-CN">
                <a:latin typeface="Times New Roman" charset="0"/>
              </a:rPr>
              <a:t>yánsè</a:t>
            </a:r>
          </a:p>
          <a:p>
            <a:r>
              <a:rPr lang="en-US" altLang="zh-CN">
                <a:latin typeface="Times New Roman" charset="0"/>
              </a:rPr>
              <a:t>nàbian</a:t>
            </a:r>
          </a:p>
          <a:p>
            <a:r>
              <a:rPr lang="en-US" altLang="zh-CN">
                <a:latin typeface="Times New Roman" charset="0"/>
              </a:rPr>
              <a:t>shìyījiān</a:t>
            </a:r>
          </a:p>
          <a:p>
            <a:r>
              <a:rPr lang="en-US" altLang="zh-CN">
                <a:latin typeface="Times New Roman" charset="0"/>
              </a:rPr>
              <a:t>shòu</a:t>
            </a:r>
          </a:p>
          <a:p>
            <a:r>
              <a:rPr lang="en-US" altLang="zh-CN">
                <a:latin typeface="Times New Roman" charset="0"/>
              </a:rPr>
              <a:t>duǎn</a:t>
            </a:r>
          </a:p>
          <a:p>
            <a:r>
              <a:rPr lang="en-US" altLang="zh-CN">
                <a:latin typeface="Times New Roman" charset="0"/>
              </a:rPr>
              <a:t>huàn</a:t>
            </a:r>
          </a:p>
          <a:p>
            <a:r>
              <a:rPr lang="en-US" altLang="zh-CN">
                <a:latin typeface="Times New Roman" charset="0"/>
              </a:rPr>
              <a:t>féi</a:t>
            </a:r>
          </a:p>
        </p:txBody>
      </p:sp>
    </p:spTree>
    <p:extLst>
      <p:ext uri="{BB962C8B-B14F-4D97-AF65-F5344CB8AC3E}">
        <p14:creationId xmlns:p14="http://schemas.microsoft.com/office/powerpoint/2010/main" val="10519011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>
                <a:latin typeface="黑体" charset="0"/>
                <a:ea typeface="黑体" charset="0"/>
              </a:rPr>
              <a:t>课文二  生词</a:t>
            </a:r>
          </a:p>
        </p:txBody>
      </p:sp>
      <p:sp>
        <p:nvSpPr>
          <p:cNvPr id="32772" name="Rectangle 4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zh-CN" altLang="en-US"/>
              <a:t>正好</a:t>
            </a:r>
          </a:p>
          <a:p>
            <a:pPr>
              <a:buFontTx/>
              <a:buNone/>
            </a:pPr>
            <a:r>
              <a:rPr lang="zh-CN" altLang="en-US"/>
              <a:t>双</a:t>
            </a:r>
          </a:p>
          <a:p>
            <a:pPr>
              <a:buFontTx/>
              <a:buNone/>
            </a:pPr>
            <a:r>
              <a:rPr lang="zh-CN" altLang="en-US"/>
              <a:t>鞋</a:t>
            </a:r>
          </a:p>
          <a:p>
            <a:pPr>
              <a:buFontTx/>
              <a:buNone/>
            </a:pPr>
            <a:r>
              <a:rPr lang="zh-CN" altLang="en-US"/>
              <a:t>便宜</a:t>
            </a:r>
          </a:p>
        </p:txBody>
      </p:sp>
      <p:sp>
        <p:nvSpPr>
          <p:cNvPr id="32773" name="Rectangle 5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US" altLang="zh-CN">
                <a:latin typeface="Times New Roman" charset="0"/>
              </a:rPr>
              <a:t>zhènghǎo</a:t>
            </a:r>
          </a:p>
          <a:p>
            <a:r>
              <a:rPr lang="en-US" altLang="zh-CN">
                <a:latin typeface="Times New Roman" charset="0"/>
              </a:rPr>
              <a:t>shuāng</a:t>
            </a:r>
          </a:p>
          <a:p>
            <a:r>
              <a:rPr lang="en-US" altLang="zh-CN">
                <a:latin typeface="Times New Roman" charset="0"/>
              </a:rPr>
              <a:t>xié</a:t>
            </a:r>
          </a:p>
          <a:p>
            <a:r>
              <a:rPr lang="en-US" altLang="zh-CN">
                <a:latin typeface="Times New Roman" charset="0"/>
              </a:rPr>
              <a:t>piányi</a:t>
            </a:r>
          </a:p>
        </p:txBody>
      </p:sp>
    </p:spTree>
    <p:extLst>
      <p:ext uri="{BB962C8B-B14F-4D97-AF65-F5344CB8AC3E}">
        <p14:creationId xmlns:p14="http://schemas.microsoft.com/office/powerpoint/2010/main" val="55128855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>
                <a:latin typeface="黑体" charset="0"/>
                <a:ea typeface="黑体" charset="0"/>
              </a:rPr>
              <a:t>词汇扩展</a:t>
            </a:r>
            <a:r>
              <a:rPr lang="en-US" altLang="zh-CN" sz="3200" b="1" dirty="0">
                <a:latin typeface="黑体" charset="0"/>
                <a:ea typeface="黑体" charset="0"/>
              </a:rPr>
              <a:t>2</a:t>
            </a:r>
            <a:r>
              <a:rPr lang="zh-CN" altLang="en-US" sz="3200" b="1" dirty="0">
                <a:latin typeface="黑体" charset="0"/>
                <a:ea typeface="黑体" charset="0"/>
              </a:rPr>
              <a:t>－</a:t>
            </a:r>
            <a:r>
              <a:rPr lang="en-US" altLang="zh-CN" sz="3200" b="1" dirty="0">
                <a:latin typeface="黑体" charset="0"/>
                <a:ea typeface="黑体" charset="0"/>
              </a:rPr>
              <a:t>1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zh-CN" altLang="en-US"/>
              <a:t>好</a:t>
            </a:r>
          </a:p>
          <a:p>
            <a:r>
              <a:rPr lang="zh-CN" altLang="en-US"/>
              <a:t>好看</a:t>
            </a:r>
          </a:p>
          <a:p>
            <a:r>
              <a:rPr lang="zh-CN" altLang="en-US"/>
              <a:t>好吃</a:t>
            </a:r>
          </a:p>
          <a:p>
            <a:r>
              <a:rPr lang="zh-CN" altLang="en-US"/>
              <a:t>好听</a:t>
            </a:r>
          </a:p>
          <a:p>
            <a:r>
              <a:rPr lang="zh-CN" altLang="en-US"/>
              <a:t>好玩 </a:t>
            </a:r>
          </a:p>
        </p:txBody>
      </p:sp>
    </p:spTree>
    <p:extLst>
      <p:ext uri="{BB962C8B-B14F-4D97-AF65-F5344CB8AC3E}">
        <p14:creationId xmlns:p14="http://schemas.microsoft.com/office/powerpoint/2010/main" val="126224030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>
                <a:latin typeface="黑体" charset="0"/>
                <a:ea typeface="黑体" charset="0"/>
              </a:rPr>
              <a:t>词汇扩展</a:t>
            </a:r>
            <a:r>
              <a:rPr lang="en-US" altLang="zh-CN" sz="3200" b="1" dirty="0">
                <a:latin typeface="黑体" charset="0"/>
                <a:ea typeface="黑体" charset="0"/>
              </a:rPr>
              <a:t>2</a:t>
            </a:r>
            <a:r>
              <a:rPr lang="zh-CN" altLang="en-US" sz="3200" b="1" dirty="0">
                <a:latin typeface="黑体" charset="0"/>
                <a:ea typeface="黑体" charset="0"/>
              </a:rPr>
              <a:t>－</a:t>
            </a:r>
            <a:r>
              <a:rPr lang="en-US" altLang="zh-CN" sz="3200" b="1" dirty="0">
                <a:latin typeface="黑体" charset="0"/>
                <a:ea typeface="黑体" charset="0"/>
              </a:rPr>
              <a:t>2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瘦</a:t>
            </a:r>
            <a:r>
              <a:rPr lang="en-US" altLang="zh-CN"/>
              <a:t>——</a:t>
            </a:r>
            <a:r>
              <a:rPr lang="zh-CN" altLang="en-US"/>
              <a:t>胖（</a:t>
            </a:r>
            <a:r>
              <a:rPr lang="en-US" altLang="zh-CN"/>
              <a:t>pàng</a:t>
            </a:r>
            <a:r>
              <a:rPr lang="zh-CN" altLang="en-US"/>
              <a:t>）</a:t>
            </a:r>
          </a:p>
          <a:p>
            <a:r>
              <a:rPr lang="zh-CN" altLang="en-US"/>
              <a:t>瘦</a:t>
            </a:r>
            <a:r>
              <a:rPr lang="en-US" altLang="zh-CN"/>
              <a:t>——</a:t>
            </a:r>
            <a:r>
              <a:rPr lang="zh-CN" altLang="en-US"/>
              <a:t>肥</a:t>
            </a:r>
          </a:p>
          <a:p>
            <a:r>
              <a:rPr lang="zh-CN" altLang="en-US"/>
              <a:t>短</a:t>
            </a:r>
            <a:r>
              <a:rPr lang="en-US" altLang="zh-CN"/>
              <a:t>——</a:t>
            </a:r>
            <a:r>
              <a:rPr lang="zh-CN" altLang="en-US"/>
              <a:t>长</a:t>
            </a:r>
          </a:p>
          <a:p>
            <a:r>
              <a:rPr lang="zh-CN" altLang="en-US"/>
              <a:t>便宜</a:t>
            </a:r>
            <a:r>
              <a:rPr lang="en-US" altLang="zh-CN"/>
              <a:t>——</a:t>
            </a:r>
            <a:r>
              <a:rPr lang="zh-CN" altLang="en-US"/>
              <a:t>贵 </a:t>
            </a:r>
          </a:p>
        </p:txBody>
      </p:sp>
    </p:spTree>
    <p:extLst>
      <p:ext uri="{BB962C8B-B14F-4D97-AF65-F5344CB8AC3E}">
        <p14:creationId xmlns:p14="http://schemas.microsoft.com/office/powerpoint/2010/main" val="162935787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>
                <a:latin typeface="黑体" charset="0"/>
                <a:ea typeface="黑体" charset="0"/>
              </a:rPr>
              <a:t>词汇扩展</a:t>
            </a:r>
            <a:r>
              <a:rPr lang="en-US" altLang="zh-CN" sz="3200" b="1" dirty="0">
                <a:latin typeface="黑体" charset="0"/>
                <a:ea typeface="黑体" charset="0"/>
              </a:rPr>
              <a:t>2</a:t>
            </a:r>
            <a:r>
              <a:rPr lang="zh-CN" altLang="en-US" sz="3200" b="1" dirty="0">
                <a:latin typeface="黑体" charset="0"/>
                <a:ea typeface="黑体" charset="0"/>
              </a:rPr>
              <a:t>－</a:t>
            </a:r>
            <a:r>
              <a:rPr lang="en-US" altLang="zh-CN" sz="3200" b="1" dirty="0">
                <a:latin typeface="黑体" charset="0"/>
                <a:ea typeface="黑体" charset="0"/>
              </a:rPr>
              <a:t>3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双</a:t>
            </a:r>
          </a:p>
          <a:p>
            <a:r>
              <a:rPr lang="zh-CN" altLang="en-US"/>
              <a:t>一双鞋    </a:t>
            </a:r>
          </a:p>
          <a:p>
            <a:r>
              <a:rPr lang="zh-CN" altLang="en-US"/>
              <a:t>一双袜子（</a:t>
            </a:r>
            <a:r>
              <a:rPr lang="en-US" altLang="zh-CN"/>
              <a:t>wàzi</a:t>
            </a:r>
            <a:r>
              <a:rPr lang="zh-CN" altLang="en-US"/>
              <a:t>）</a:t>
            </a:r>
          </a:p>
          <a:p>
            <a:r>
              <a:rPr lang="zh-CN" altLang="en-US"/>
              <a:t>一双手    </a:t>
            </a:r>
          </a:p>
          <a:p>
            <a:r>
              <a:rPr lang="zh-CN" altLang="en-US"/>
              <a:t>一双筷子（</a:t>
            </a:r>
            <a:r>
              <a:rPr lang="en-US" altLang="zh-CN"/>
              <a:t>kuàizi</a:t>
            </a:r>
            <a:r>
              <a:rPr lang="zh-CN" altLang="en-US"/>
              <a:t>）</a:t>
            </a:r>
          </a:p>
        </p:txBody>
      </p:sp>
    </p:spTree>
    <p:extLst>
      <p:ext uri="{BB962C8B-B14F-4D97-AF65-F5344CB8AC3E}">
        <p14:creationId xmlns:p14="http://schemas.microsoft.com/office/powerpoint/2010/main" val="205383903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>
                <a:latin typeface="黑体" charset="0"/>
                <a:ea typeface="黑体" charset="0"/>
              </a:rPr>
              <a:t>词语用法</a:t>
            </a:r>
            <a:r>
              <a:rPr lang="en-US" altLang="zh-CN" sz="3200" b="1" dirty="0">
                <a:latin typeface="黑体" charset="0"/>
                <a:ea typeface="黑体" charset="0"/>
              </a:rPr>
              <a:t>2</a:t>
            </a:r>
            <a:r>
              <a:rPr lang="zh-CN" altLang="en-US" sz="3200" b="1" dirty="0">
                <a:latin typeface="黑体" charset="0"/>
                <a:ea typeface="黑体" charset="0"/>
              </a:rPr>
              <a:t>－</a:t>
            </a:r>
            <a:r>
              <a:rPr lang="en-US" altLang="zh-CN" sz="3200" b="1" dirty="0">
                <a:latin typeface="黑体" charset="0"/>
                <a:ea typeface="黑体" charset="0"/>
              </a:rPr>
              <a:t>1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zh-CN" altLang="en-US"/>
              <a:t>正好</a:t>
            </a:r>
            <a:r>
              <a:rPr lang="en-US" altLang="zh-CN"/>
              <a:t>Adj</a:t>
            </a:r>
          </a:p>
          <a:p>
            <a:pPr>
              <a:lnSpc>
                <a:spcPct val="90000"/>
              </a:lnSpc>
            </a:pPr>
            <a:r>
              <a:rPr lang="zh-CN" altLang="en-US"/>
              <a:t>这件衬衫不大不小，正好。</a:t>
            </a:r>
          </a:p>
          <a:p>
            <a:pPr>
              <a:lnSpc>
                <a:spcPct val="90000"/>
              </a:lnSpc>
            </a:pPr>
            <a:r>
              <a:rPr lang="zh-CN" altLang="en-US"/>
              <a:t>这双鞋大小正好。</a:t>
            </a:r>
          </a:p>
          <a:p>
            <a:pPr>
              <a:lnSpc>
                <a:spcPct val="90000"/>
              </a:lnSpc>
            </a:pPr>
            <a:r>
              <a:rPr lang="zh-CN" altLang="en-US"/>
              <a:t>房间的大小正好，我一个人住很合适。</a:t>
            </a:r>
          </a:p>
          <a:p>
            <a:pPr>
              <a:lnSpc>
                <a:spcPct val="90000"/>
              </a:lnSpc>
            </a:pPr>
            <a:r>
              <a:rPr lang="zh-CN" altLang="en-US"/>
              <a:t>现在不冷不热，正好。</a:t>
            </a:r>
          </a:p>
          <a:p>
            <a:pPr>
              <a:lnSpc>
                <a:spcPct val="90000"/>
              </a:lnSpc>
            </a:pPr>
            <a:r>
              <a:rPr lang="zh-CN" altLang="en-US"/>
              <a:t>你来得不早不晚，正好。</a:t>
            </a:r>
          </a:p>
          <a:p>
            <a:pPr>
              <a:lnSpc>
                <a:spcPct val="90000"/>
              </a:lnSpc>
            </a:pPr>
            <a:r>
              <a:rPr lang="zh-CN" altLang="en-US"/>
              <a:t>这个地方不远不近，正好。</a:t>
            </a:r>
          </a:p>
          <a:p>
            <a:pPr>
              <a:lnSpc>
                <a:spcPct val="90000"/>
              </a:lnSpc>
            </a:pPr>
            <a:r>
              <a:rPr lang="zh-CN" altLang="en-US"/>
              <a:t>你的个子不高不矮</a:t>
            </a:r>
            <a:r>
              <a:rPr lang="en-US" altLang="zh-CN"/>
              <a:t>(ǎi)</a:t>
            </a:r>
            <a:r>
              <a:rPr lang="zh-CN" altLang="en-US"/>
              <a:t>，正好。</a:t>
            </a:r>
          </a:p>
        </p:txBody>
      </p:sp>
    </p:spTree>
    <p:extLst>
      <p:ext uri="{BB962C8B-B14F-4D97-AF65-F5344CB8AC3E}">
        <p14:creationId xmlns:p14="http://schemas.microsoft.com/office/powerpoint/2010/main" val="22051936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>
                <a:latin typeface="黑体" charset="0"/>
                <a:ea typeface="黑体" charset="0"/>
              </a:rPr>
              <a:t>语法</a:t>
            </a:r>
            <a:r>
              <a:rPr lang="en-US" altLang="zh-CN" sz="3200" b="1" dirty="0">
                <a:latin typeface="黑体" charset="0"/>
                <a:ea typeface="黑体" charset="0"/>
              </a:rPr>
              <a:t>2</a:t>
            </a:r>
            <a:r>
              <a:rPr lang="zh-CN" altLang="en-US" sz="3200" b="1" dirty="0">
                <a:latin typeface="黑体" charset="0"/>
                <a:ea typeface="黑体" charset="0"/>
              </a:rPr>
              <a:t>－</a:t>
            </a:r>
            <a:r>
              <a:rPr lang="en-US" altLang="zh-CN" sz="3200" b="1" dirty="0">
                <a:latin typeface="黑体" charset="0"/>
                <a:ea typeface="黑体" charset="0"/>
              </a:rPr>
              <a:t>1</a:t>
            </a:r>
            <a:r>
              <a:rPr lang="zh-CN" altLang="en-US" sz="3200" b="1" dirty="0">
                <a:latin typeface="黑体" charset="0"/>
                <a:ea typeface="黑体" charset="0"/>
              </a:rPr>
              <a:t>：一点儿（</a:t>
            </a:r>
            <a:r>
              <a:rPr lang="en-US" altLang="zh-CN" sz="3200" b="1" dirty="0">
                <a:latin typeface="黑体" charset="0"/>
                <a:ea typeface="黑体" charset="0"/>
              </a:rPr>
              <a:t>2</a:t>
            </a:r>
            <a:r>
              <a:rPr lang="zh-CN" altLang="en-US" sz="3200" b="1" dirty="0">
                <a:latin typeface="黑体" charset="0"/>
                <a:ea typeface="黑体" charset="0"/>
              </a:rPr>
              <a:t>）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None/>
            </a:pPr>
            <a:r>
              <a:rPr lang="en-US" altLang="zh-CN">
                <a:solidFill>
                  <a:srgbClr val="FF0000"/>
                </a:solidFill>
              </a:rPr>
              <a:t>Adj.+</a:t>
            </a:r>
            <a:r>
              <a:rPr lang="zh-CN" altLang="en-US">
                <a:solidFill>
                  <a:srgbClr val="FF0000"/>
                </a:solidFill>
              </a:rPr>
              <a:t>一点儿</a:t>
            </a:r>
          </a:p>
          <a:p>
            <a:pPr marL="609600" indent="-609600">
              <a:buNone/>
            </a:pPr>
            <a:r>
              <a:rPr lang="zh-CN" altLang="en-US"/>
              <a:t> “</a:t>
            </a:r>
            <a:r>
              <a:rPr lang="en-US" altLang="zh-CN"/>
              <a:t>Adj.+</a:t>
            </a:r>
            <a:r>
              <a:rPr lang="zh-CN" altLang="en-US"/>
              <a:t>一点儿”用在有比较意义的句子里，表示程度稍有差别。例如：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这件太瘦，能不能帮我换一件肥点儿的？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今天好点儿了吗？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这个大点儿。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这种苹果是美国的，贵一点儿。</a:t>
            </a:r>
          </a:p>
        </p:txBody>
      </p:sp>
    </p:spTree>
    <p:extLst>
      <p:ext uri="{BB962C8B-B14F-4D97-AF65-F5344CB8AC3E}">
        <p14:creationId xmlns:p14="http://schemas.microsoft.com/office/powerpoint/2010/main" val="185971009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>
                <a:latin typeface="黑体" charset="0"/>
                <a:ea typeface="黑体" charset="0"/>
              </a:rPr>
              <a:t>语法</a:t>
            </a:r>
            <a:r>
              <a:rPr lang="en-US" altLang="zh-CN" sz="3200" b="1" dirty="0">
                <a:latin typeface="黑体" charset="0"/>
                <a:ea typeface="黑体" charset="0"/>
              </a:rPr>
              <a:t>2</a:t>
            </a:r>
            <a:r>
              <a:rPr lang="zh-CN" altLang="en-US" sz="3200" b="1" dirty="0">
                <a:latin typeface="黑体" charset="0"/>
                <a:ea typeface="黑体" charset="0"/>
              </a:rPr>
              <a:t>－</a:t>
            </a:r>
            <a:r>
              <a:rPr lang="en-US" altLang="zh-CN" sz="3200" b="1" dirty="0">
                <a:latin typeface="黑体" charset="0"/>
                <a:ea typeface="黑体" charset="0"/>
              </a:rPr>
              <a:t>1“</a:t>
            </a:r>
            <a:r>
              <a:rPr lang="zh-CN" altLang="en-US" sz="3200" b="1" dirty="0">
                <a:latin typeface="黑体" charset="0"/>
                <a:ea typeface="黑体" charset="0"/>
              </a:rPr>
              <a:t>有点儿”和“一点儿”？</a:t>
            </a:r>
          </a:p>
        </p:txBody>
      </p:sp>
      <p:graphicFrame>
        <p:nvGraphicFramePr>
          <p:cNvPr id="38935" name="Group 23"/>
          <p:cNvGraphicFramePr>
            <a:graphicFrameLocks noGrp="1"/>
          </p:cNvGraphicFramePr>
          <p:nvPr>
            <p:ph idx="1"/>
          </p:nvPr>
        </p:nvGraphicFramePr>
        <p:xfrm>
          <a:off x="1981200" y="1600200"/>
          <a:ext cx="8229600" cy="5053584"/>
        </p:xfrm>
        <a:graphic>
          <a:graphicData uri="http://schemas.openxmlformats.org/drawingml/2006/table">
            <a:tbl>
              <a:tblPr/>
              <a:tblGrid>
                <a:gridCol w="4114800"/>
                <a:gridCol w="4114800"/>
              </a:tblGrid>
              <a:tr h="15081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0"/>
                        </a:rPr>
                        <a:t>V+</a:t>
                      </a:r>
                      <a:r>
                        <a:rPr kumimoji="0" lang="zh-CN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0"/>
                        </a:rPr>
                        <a:t>一点儿</a:t>
                      </a:r>
                      <a:r>
                        <a:rPr kumimoji="0" lang="en-US" altLang="zh-CN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0"/>
                        </a:rPr>
                        <a:t>+NP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533400" indent="-5334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1pPr>
                      <a:lvl2pPr marL="914400" indent="-45720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2pPr>
                      <a:lvl3pPr marL="1295400" indent="-3810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3pPr>
                      <a:lvl4pPr marL="1714500" indent="-3429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4pPr>
                      <a:lvl5pPr marL="2171700" indent="-3429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5pPr>
                      <a:lvl6pPr marL="2628900" indent="-3429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6pPr>
                      <a:lvl7pPr marL="3086100" indent="-3429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7pPr>
                      <a:lvl8pPr marL="3543300" indent="-3429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8pPr>
                      <a:lvl9pPr marL="4000500" indent="-3429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9pPr>
                    </a:lstStyle>
                    <a:p>
                      <a:pPr marL="533400" marR="0" lvl="0" indent="-5334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AutoNum type="arabicPeriod"/>
                        <a:tabLst/>
                      </a:pPr>
                      <a:r>
                        <a:rPr kumimoji="0" lang="zh-CN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0"/>
                        </a:rPr>
                        <a:t>我买了一点儿水果。</a:t>
                      </a:r>
                    </a:p>
                    <a:p>
                      <a:pPr marL="533400" marR="0" lvl="0" indent="-5334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AutoNum type="arabicPeriod"/>
                        <a:tabLst/>
                      </a:pPr>
                      <a:r>
                        <a:rPr kumimoji="0" lang="zh-CN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0"/>
                        </a:rPr>
                        <a:t>我会说一点儿汉语。</a:t>
                      </a:r>
                    </a:p>
                    <a:p>
                      <a:pPr marL="533400" marR="0" lvl="0" indent="-5334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宋体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097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0"/>
                        </a:rPr>
                        <a:t>Adj.+</a:t>
                      </a:r>
                      <a:r>
                        <a:rPr kumimoji="0" lang="zh-CN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0"/>
                        </a:rPr>
                        <a:t>一点儿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533400" indent="-5334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1pPr>
                      <a:lvl2pPr marL="914400" indent="-45720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2pPr>
                      <a:lvl3pPr marL="1295400" indent="-3810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3pPr>
                      <a:lvl4pPr marL="1714500" indent="-3429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4pPr>
                      <a:lvl5pPr marL="2171700" indent="-3429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5pPr>
                      <a:lvl6pPr marL="2628900" indent="-3429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6pPr>
                      <a:lvl7pPr marL="3086100" indent="-3429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7pPr>
                      <a:lvl8pPr marL="3543300" indent="-3429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8pPr>
                      <a:lvl9pPr marL="4000500" indent="-3429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9pPr>
                    </a:lstStyle>
                    <a:p>
                      <a:pPr marL="533400" marR="0" lvl="0" indent="-5334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AutoNum type="arabicPeriod"/>
                        <a:tabLst/>
                      </a:pPr>
                      <a:r>
                        <a:rPr kumimoji="0" lang="zh-CN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0"/>
                        </a:rPr>
                        <a:t>我的衣服大一点儿，你的小一点儿。</a:t>
                      </a:r>
                    </a:p>
                    <a:p>
                      <a:pPr marL="533400" marR="0" lvl="0" indent="-5334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AutoNum type="arabicPeriod"/>
                        <a:tabLst/>
                      </a:pPr>
                      <a:r>
                        <a:rPr kumimoji="0" lang="zh-CN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0"/>
                        </a:rPr>
                        <a:t>请您说慢一点儿。</a:t>
                      </a:r>
                    </a:p>
                    <a:p>
                      <a:pPr marL="533400" marR="0" lvl="0" indent="-5334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宋体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081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0"/>
                        </a:rPr>
                        <a:t>有点儿</a:t>
                      </a:r>
                      <a:r>
                        <a:rPr kumimoji="0" lang="en-US" altLang="zh-CN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0"/>
                        </a:rPr>
                        <a:t>+Adj./V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533400" indent="-5334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1pPr>
                      <a:lvl2pPr marL="914400" indent="-45720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2pPr>
                      <a:lvl3pPr marL="1295400" indent="-3810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3pPr>
                      <a:lvl4pPr marL="1714500" indent="-3429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4pPr>
                      <a:lvl5pPr marL="2171700" indent="-3429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5pPr>
                      <a:lvl6pPr marL="2628900" indent="-3429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6pPr>
                      <a:lvl7pPr marL="3086100" indent="-3429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7pPr>
                      <a:lvl8pPr marL="3543300" indent="-3429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8pPr>
                      <a:lvl9pPr marL="4000500" indent="-3429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宋体" charset="0"/>
                        </a:defRPr>
                      </a:lvl9pPr>
                    </a:lstStyle>
                    <a:p>
                      <a:pPr marL="533400" marR="0" lvl="0" indent="-5334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AutoNum type="arabicPeriod"/>
                        <a:tabLst/>
                      </a:pPr>
                      <a:r>
                        <a:rPr kumimoji="0" lang="zh-CN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0"/>
                        </a:rPr>
                        <a:t>今天有点儿热。</a:t>
                      </a:r>
                    </a:p>
                    <a:p>
                      <a:pPr marL="533400" marR="0" lvl="0" indent="-5334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AutoNum type="arabicPeriod"/>
                        <a:tabLst/>
                      </a:pPr>
                      <a:r>
                        <a:rPr kumimoji="0" lang="zh-CN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charset="0"/>
                        </a:rPr>
                        <a:t>这个有点儿贵。</a:t>
                      </a:r>
                    </a:p>
                    <a:p>
                      <a:pPr marL="533400" marR="0" lvl="0" indent="-5334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宋体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7055142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>
                <a:ea typeface="黑体" charset="0"/>
              </a:rPr>
              <a:t>练习：用</a:t>
            </a:r>
            <a:r>
              <a:rPr lang="zh-CN" altLang="en-US" sz="3200" b="1" dirty="0">
                <a:latin typeface="黑体" charset="0"/>
                <a:ea typeface="黑体" charset="0"/>
              </a:rPr>
              <a:t>“</a:t>
            </a:r>
            <a:r>
              <a:rPr lang="zh-CN" altLang="en-US" sz="3200" b="1" dirty="0">
                <a:ea typeface="黑体" charset="0"/>
              </a:rPr>
              <a:t>有点儿</a:t>
            </a:r>
            <a:r>
              <a:rPr lang="zh-CN" altLang="en-US" sz="3200" b="1" dirty="0">
                <a:latin typeface="黑体" charset="0"/>
                <a:ea typeface="黑体" charset="0"/>
              </a:rPr>
              <a:t>”</a:t>
            </a:r>
            <a:r>
              <a:rPr lang="zh-CN" altLang="en-US" sz="3200" b="1" dirty="0">
                <a:ea typeface="黑体" charset="0"/>
              </a:rPr>
              <a:t>还是</a:t>
            </a:r>
            <a:r>
              <a:rPr lang="zh-CN" altLang="en-US" sz="3200" b="1" dirty="0">
                <a:latin typeface="黑体" charset="0"/>
                <a:ea typeface="黑体" charset="0"/>
              </a:rPr>
              <a:t>“</a:t>
            </a:r>
            <a:r>
              <a:rPr lang="zh-CN" altLang="en-US" sz="3200" b="1" dirty="0">
                <a:ea typeface="黑体" charset="0"/>
              </a:rPr>
              <a:t>一点儿</a:t>
            </a:r>
            <a:r>
              <a:rPr lang="zh-CN" altLang="en-US" sz="3200" b="1" dirty="0">
                <a:latin typeface="黑体" charset="0"/>
                <a:ea typeface="黑体" charset="0"/>
              </a:rPr>
              <a:t>”</a:t>
            </a:r>
            <a:endParaRPr lang="zh-CN" altLang="en-US" sz="3200" b="1" dirty="0">
              <a:ea typeface="黑体" charset="0"/>
            </a:endParaRPr>
          </a:p>
        </p:txBody>
      </p:sp>
      <p:sp>
        <p:nvSpPr>
          <p:cNvPr id="665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altLang="zh-CN"/>
              <a:t>1.</a:t>
            </a:r>
            <a:r>
              <a:rPr lang="zh-CN" altLang="en-US"/>
              <a:t>吃完药，他觉得舒服（       ）了。</a:t>
            </a:r>
          </a:p>
          <a:p>
            <a:pPr>
              <a:buFontTx/>
              <a:buNone/>
            </a:pPr>
            <a:r>
              <a:rPr lang="en-US" altLang="zh-CN"/>
              <a:t>2.</a:t>
            </a:r>
            <a:r>
              <a:rPr lang="zh-CN" altLang="en-US"/>
              <a:t>这个手机</a:t>
            </a:r>
            <a:r>
              <a:rPr lang="en-US" altLang="zh-CN"/>
              <a:t>2000</a:t>
            </a:r>
            <a:r>
              <a:rPr lang="zh-CN" altLang="en-US"/>
              <a:t>块钱，我觉得（      ）贵。</a:t>
            </a:r>
          </a:p>
          <a:p>
            <a:pPr>
              <a:buFontTx/>
              <a:buNone/>
            </a:pPr>
            <a:r>
              <a:rPr lang="en-US" altLang="zh-CN"/>
              <a:t>3.</a:t>
            </a:r>
            <a:r>
              <a:rPr lang="zh-CN" altLang="en-US"/>
              <a:t>老师你说得（      ）快，能不能慢（   ）一点儿？</a:t>
            </a:r>
          </a:p>
          <a:p>
            <a:pPr>
              <a:buFontTx/>
              <a:buNone/>
            </a:pPr>
            <a:r>
              <a:rPr lang="en-US" altLang="zh-CN"/>
              <a:t>4.</a:t>
            </a:r>
            <a:r>
              <a:rPr lang="zh-CN" altLang="en-US"/>
              <a:t>前天和昨天（     ）冷，今天好（     ）了。</a:t>
            </a:r>
          </a:p>
          <a:p>
            <a:pPr>
              <a:buFontTx/>
              <a:buNone/>
            </a:pPr>
            <a:r>
              <a:rPr lang="en-US" altLang="zh-CN"/>
              <a:t>5.</a:t>
            </a:r>
            <a:r>
              <a:rPr lang="zh-CN" altLang="en-US"/>
              <a:t>他今天（     ）不高兴。</a:t>
            </a:r>
          </a:p>
          <a:p>
            <a:pPr>
              <a:buFontTx/>
              <a:buNone/>
            </a:pPr>
            <a:endParaRPr lang="zh-CN" altLang="en-US"/>
          </a:p>
          <a:p>
            <a:pPr>
              <a:buFontTx/>
              <a:buNone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5651506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>
                <a:ea typeface="黑体" charset="0"/>
              </a:rPr>
              <a:t>练习：用</a:t>
            </a:r>
            <a:r>
              <a:rPr lang="zh-CN" altLang="en-US" sz="3200" b="1" dirty="0">
                <a:latin typeface="黑体" charset="0"/>
                <a:ea typeface="黑体" charset="0"/>
              </a:rPr>
              <a:t>“</a:t>
            </a:r>
            <a:r>
              <a:rPr lang="zh-CN" altLang="en-US" sz="3200" b="1" dirty="0">
                <a:ea typeface="黑体" charset="0"/>
              </a:rPr>
              <a:t>有点儿</a:t>
            </a:r>
            <a:r>
              <a:rPr lang="zh-CN" altLang="en-US" sz="3200" b="1" dirty="0">
                <a:latin typeface="黑体" charset="0"/>
                <a:ea typeface="黑体" charset="0"/>
              </a:rPr>
              <a:t>”</a:t>
            </a:r>
            <a:r>
              <a:rPr lang="zh-CN" altLang="en-US" sz="3200" b="1" dirty="0">
                <a:ea typeface="黑体" charset="0"/>
              </a:rPr>
              <a:t>还是</a:t>
            </a:r>
            <a:r>
              <a:rPr lang="zh-CN" altLang="en-US" sz="3200" b="1" dirty="0">
                <a:latin typeface="黑体" charset="0"/>
                <a:ea typeface="黑体" charset="0"/>
              </a:rPr>
              <a:t>“</a:t>
            </a:r>
            <a:r>
              <a:rPr lang="zh-CN" altLang="en-US" sz="3200" b="1" dirty="0">
                <a:ea typeface="黑体" charset="0"/>
              </a:rPr>
              <a:t>一点儿</a:t>
            </a:r>
            <a:r>
              <a:rPr lang="zh-CN" altLang="en-US" sz="3200" b="1" dirty="0">
                <a:latin typeface="黑体" charset="0"/>
                <a:ea typeface="黑体" charset="0"/>
              </a:rPr>
              <a:t>”</a:t>
            </a:r>
            <a:r>
              <a:rPr lang="zh-CN" altLang="en-US" sz="3200" b="1" dirty="0">
                <a:ea typeface="黑体" charset="0"/>
              </a:rPr>
              <a:t>？</a:t>
            </a:r>
          </a:p>
        </p:txBody>
      </p:sp>
      <p:sp>
        <p:nvSpPr>
          <p:cNvPr id="675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altLang="zh-CN"/>
              <a:t>6.</a:t>
            </a:r>
            <a:r>
              <a:rPr lang="zh-CN" altLang="en-US"/>
              <a:t>有没有新鲜（     ）的水果？</a:t>
            </a:r>
          </a:p>
          <a:p>
            <a:pPr>
              <a:buFontTx/>
              <a:buNone/>
            </a:pPr>
            <a:r>
              <a:rPr lang="en-US" altLang="zh-CN"/>
              <a:t>7.</a:t>
            </a:r>
            <a:r>
              <a:rPr lang="zh-CN" altLang="en-US"/>
              <a:t>他来这儿才两个月，还（     ）不习惯。</a:t>
            </a:r>
          </a:p>
          <a:p>
            <a:pPr>
              <a:buFontTx/>
              <a:buNone/>
            </a:pPr>
            <a:r>
              <a:rPr lang="en-US" altLang="zh-CN"/>
              <a:t>8.</a:t>
            </a:r>
            <a:r>
              <a:rPr lang="zh-CN" altLang="en-US"/>
              <a:t>我（     ）不喜欢这个人。</a:t>
            </a:r>
          </a:p>
          <a:p>
            <a:pPr>
              <a:buFontTx/>
              <a:buNone/>
            </a:pPr>
            <a:r>
              <a:rPr lang="en-US" altLang="zh-CN"/>
              <a:t>9.</a:t>
            </a:r>
            <a:r>
              <a:rPr lang="zh-CN" altLang="en-US"/>
              <a:t>这条裤子长了（     ），有没有短（      ）的？</a:t>
            </a:r>
          </a:p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4545679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>
                <a:latin typeface="黑体" charset="0"/>
                <a:ea typeface="黑体" charset="0"/>
              </a:rPr>
              <a:t>语法</a:t>
            </a:r>
            <a:r>
              <a:rPr lang="en-US" altLang="zh-CN" sz="3200" b="1" dirty="0">
                <a:latin typeface="黑体" charset="0"/>
                <a:ea typeface="黑体" charset="0"/>
              </a:rPr>
              <a:t>2</a:t>
            </a:r>
            <a:r>
              <a:rPr lang="zh-CN" altLang="en-US" sz="3200" b="1" dirty="0">
                <a:latin typeface="黑体" charset="0"/>
                <a:ea typeface="黑体" charset="0"/>
              </a:rPr>
              <a:t>－</a:t>
            </a:r>
            <a:r>
              <a:rPr lang="en-US" altLang="zh-CN" sz="3200" b="1" dirty="0">
                <a:latin typeface="黑体" charset="0"/>
                <a:ea typeface="黑体" charset="0"/>
              </a:rPr>
              <a:t>2</a:t>
            </a:r>
            <a:r>
              <a:rPr lang="zh-CN" altLang="en-US" sz="3200" b="1" dirty="0">
                <a:latin typeface="黑体" charset="0"/>
                <a:ea typeface="黑体" charset="0"/>
              </a:rPr>
              <a:t>：才（</a:t>
            </a:r>
            <a:r>
              <a:rPr lang="en-US" altLang="zh-CN" sz="3200" b="1" dirty="0">
                <a:latin typeface="黑体" charset="0"/>
                <a:ea typeface="黑体" charset="0"/>
              </a:rPr>
              <a:t>2</a:t>
            </a:r>
            <a:r>
              <a:rPr lang="zh-CN" altLang="en-US" sz="3200" b="1" dirty="0">
                <a:latin typeface="黑体" charset="0"/>
                <a:ea typeface="黑体" charset="0"/>
              </a:rPr>
              <a:t>）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None/>
            </a:pPr>
            <a:r>
              <a:rPr lang="zh-CN" altLang="en-US"/>
              <a:t>才（</a:t>
            </a:r>
            <a:r>
              <a:rPr lang="en-US" altLang="zh-CN"/>
              <a:t>2</a:t>
            </a:r>
            <a:r>
              <a:rPr lang="zh-CN" altLang="en-US"/>
              <a:t>）：用在数量词前边，表示说话人认为数量少、时间早、价格便宜等。比如：</a:t>
            </a:r>
          </a:p>
          <a:p>
            <a:pPr marL="609600" indent="-609600">
              <a:buFontTx/>
              <a:buAutoNum type="arabicPeriod"/>
            </a:pPr>
            <a:endParaRPr lang="zh-CN" altLang="en-US"/>
          </a:p>
          <a:p>
            <a:pPr marL="609600" indent="-609600">
              <a:buFontTx/>
              <a:buAutoNum type="arabicPeriod"/>
            </a:pPr>
            <a:r>
              <a:rPr lang="zh-CN" altLang="en-US"/>
              <a:t>我们班才十个人。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现在才九点。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这双鞋才</a:t>
            </a:r>
            <a:r>
              <a:rPr lang="en-US" altLang="zh-CN"/>
              <a:t>300</a:t>
            </a:r>
            <a:r>
              <a:rPr lang="zh-CN" altLang="en-US"/>
              <a:t>块钱。</a:t>
            </a:r>
          </a:p>
        </p:txBody>
      </p:sp>
    </p:spTree>
    <p:extLst>
      <p:ext uri="{BB962C8B-B14F-4D97-AF65-F5344CB8AC3E}">
        <p14:creationId xmlns:p14="http://schemas.microsoft.com/office/powerpoint/2010/main" val="204541433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dirty="0">
                <a:ea typeface="黑体" charset="0"/>
              </a:rPr>
              <a:t>课文二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FontTx/>
              <a:buAutoNum type="arabicPeriod"/>
            </a:pPr>
            <a:r>
              <a:rPr lang="zh-CN" altLang="en-US"/>
              <a:t>林娜和妈妈在哪儿？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她们想买什么？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林娜的妈妈试了几件上衣？第一件上衣怎么样？第二件呢？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那件上衣多少钱？林娜觉得贵不贵？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林娜的鞋多少钱？林娜觉得贵不贵？</a:t>
            </a:r>
          </a:p>
        </p:txBody>
      </p:sp>
    </p:spTree>
    <p:extLst>
      <p:ext uri="{BB962C8B-B14F-4D97-AF65-F5344CB8AC3E}">
        <p14:creationId xmlns:p14="http://schemas.microsoft.com/office/powerpoint/2010/main" val="36057439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dirty="0"/>
              <a:t>练习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81200" y="1600200"/>
            <a:ext cx="8229600" cy="5068888"/>
          </a:xfrm>
        </p:spPr>
        <p:txBody>
          <a:bodyPr/>
          <a:lstStyle/>
          <a:p>
            <a:pPr>
              <a:buFontTx/>
              <a:buNone/>
            </a:pPr>
            <a:r>
              <a:rPr lang="zh-CN" altLang="en-US"/>
              <a:t>如果一位穿别的同学的衣服会怎么样？请评价一下。</a:t>
            </a:r>
          </a:p>
          <a:p>
            <a:r>
              <a:rPr lang="zh-CN" altLang="en-US"/>
              <a:t> 大   小   肥   瘦   长  短  样子  正好  合适   好看  漂亮  </a:t>
            </a:r>
          </a:p>
          <a:p>
            <a:r>
              <a:rPr lang="zh-CN" altLang="en-US"/>
              <a:t>颜色  红的  绿的  蓝的  黄的  </a:t>
            </a:r>
          </a:p>
          <a:p>
            <a:r>
              <a:rPr lang="zh-CN" altLang="en-US"/>
              <a:t>有点儿  一点儿</a:t>
            </a:r>
          </a:p>
          <a:p>
            <a:pPr>
              <a:buFontTx/>
              <a:buNone/>
            </a:pPr>
            <a:r>
              <a:rPr lang="en-US" altLang="zh-CN"/>
              <a:t>E.g.</a:t>
            </a:r>
          </a:p>
          <a:p>
            <a:r>
              <a:rPr lang="zh-CN" altLang="en-US"/>
              <a:t>你穿红的很不错。</a:t>
            </a:r>
          </a:p>
          <a:p>
            <a:r>
              <a:rPr lang="zh-CN" altLang="en-US"/>
              <a:t>你穿她的衣服有点大，再短一点儿正好。</a:t>
            </a:r>
          </a:p>
        </p:txBody>
      </p:sp>
    </p:spTree>
    <p:extLst>
      <p:ext uri="{BB962C8B-B14F-4D97-AF65-F5344CB8AC3E}">
        <p14:creationId xmlns:p14="http://schemas.microsoft.com/office/powerpoint/2010/main" val="212252219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>
                <a:latin typeface="黑体" charset="0"/>
                <a:ea typeface="黑体" charset="0"/>
              </a:rPr>
              <a:t>课文三  生词</a:t>
            </a:r>
          </a:p>
        </p:txBody>
      </p:sp>
      <p:sp>
        <p:nvSpPr>
          <p:cNvPr id="43012" name="Rectangle 4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zh-CN" altLang="en-US"/>
              <a:t>会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zh-CN" altLang="en-US"/>
              <a:t>记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zh-CN" altLang="en-US"/>
              <a:t>错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zh-CN" altLang="en-US"/>
              <a:t>样子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zh-CN" altLang="en-US"/>
              <a:t>红色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zh-CN" altLang="en-US"/>
              <a:t>红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zh-CN" altLang="en-US"/>
              <a:t>旧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zh-CN" altLang="en-US"/>
              <a:t>算了</a:t>
            </a:r>
          </a:p>
        </p:txBody>
      </p:sp>
      <p:sp>
        <p:nvSpPr>
          <p:cNvPr id="43013" name="Rectangle 5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altLang="zh-CN">
                <a:latin typeface="Times New Roman" charset="0"/>
              </a:rPr>
              <a:t>huì</a:t>
            </a:r>
          </a:p>
          <a:p>
            <a:pPr>
              <a:lnSpc>
                <a:spcPct val="90000"/>
              </a:lnSpc>
            </a:pPr>
            <a:r>
              <a:rPr lang="en-US" altLang="zh-CN">
                <a:latin typeface="Times New Roman" charset="0"/>
              </a:rPr>
              <a:t>jì</a:t>
            </a:r>
          </a:p>
          <a:p>
            <a:pPr>
              <a:lnSpc>
                <a:spcPct val="90000"/>
              </a:lnSpc>
            </a:pPr>
            <a:r>
              <a:rPr lang="en-US" altLang="zh-CN">
                <a:latin typeface="Times New Roman" charset="0"/>
              </a:rPr>
              <a:t>cuò</a:t>
            </a:r>
          </a:p>
          <a:p>
            <a:pPr>
              <a:lnSpc>
                <a:spcPct val="90000"/>
              </a:lnSpc>
            </a:pPr>
            <a:r>
              <a:rPr lang="en-US" altLang="zh-CN">
                <a:latin typeface="Times New Roman" charset="0"/>
              </a:rPr>
              <a:t>yàngzi</a:t>
            </a:r>
          </a:p>
          <a:p>
            <a:pPr>
              <a:lnSpc>
                <a:spcPct val="90000"/>
              </a:lnSpc>
            </a:pPr>
            <a:r>
              <a:rPr lang="en-US" altLang="zh-CN">
                <a:latin typeface="Times New Roman" charset="0"/>
              </a:rPr>
              <a:t>hóngsè</a:t>
            </a:r>
          </a:p>
          <a:p>
            <a:pPr>
              <a:lnSpc>
                <a:spcPct val="90000"/>
              </a:lnSpc>
            </a:pPr>
            <a:r>
              <a:rPr lang="en-US" altLang="zh-CN">
                <a:latin typeface="Times New Roman" charset="0"/>
              </a:rPr>
              <a:t>hóng</a:t>
            </a:r>
          </a:p>
          <a:p>
            <a:pPr>
              <a:lnSpc>
                <a:spcPct val="90000"/>
              </a:lnSpc>
            </a:pPr>
            <a:r>
              <a:rPr lang="en-US" altLang="zh-CN">
                <a:latin typeface="Times New Roman" charset="0"/>
              </a:rPr>
              <a:t>jiù</a:t>
            </a:r>
          </a:p>
          <a:p>
            <a:pPr>
              <a:lnSpc>
                <a:spcPct val="90000"/>
              </a:lnSpc>
            </a:pPr>
            <a:r>
              <a:rPr lang="en-US" altLang="zh-CN">
                <a:latin typeface="Times New Roman" charset="0"/>
              </a:rPr>
              <a:t>suànle</a:t>
            </a:r>
          </a:p>
        </p:txBody>
      </p:sp>
    </p:spTree>
    <p:extLst>
      <p:ext uri="{BB962C8B-B14F-4D97-AF65-F5344CB8AC3E}">
        <p14:creationId xmlns:p14="http://schemas.microsoft.com/office/powerpoint/2010/main" val="137962062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>
                <a:latin typeface="黑体" charset="0"/>
                <a:ea typeface="黑体" charset="0"/>
              </a:rPr>
              <a:t>词语用法</a:t>
            </a:r>
            <a:r>
              <a:rPr lang="en-US" altLang="zh-CN" sz="3200" b="1" dirty="0">
                <a:latin typeface="黑体" charset="0"/>
                <a:ea typeface="黑体" charset="0"/>
              </a:rPr>
              <a:t>3</a:t>
            </a:r>
            <a:r>
              <a:rPr lang="zh-CN" altLang="en-US" sz="3200" b="1" dirty="0">
                <a:latin typeface="黑体" charset="0"/>
                <a:ea typeface="黑体" charset="0"/>
              </a:rPr>
              <a:t>－</a:t>
            </a:r>
            <a:r>
              <a:rPr lang="en-US" altLang="zh-CN" sz="3200" b="1" dirty="0">
                <a:latin typeface="黑体" charset="0"/>
                <a:ea typeface="黑体" charset="0"/>
              </a:rPr>
              <a:t>1</a:t>
            </a:r>
          </a:p>
        </p:txBody>
      </p:sp>
      <p:sp>
        <p:nvSpPr>
          <p:cNvPr id="614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None/>
            </a:pPr>
            <a:r>
              <a:rPr lang="zh-CN" altLang="en-US"/>
              <a:t>会：表示有可能实现（可以单独回答问题）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明天他会不会来？（会。）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你会学好汉语的。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这个地方这么差，我不会再来的。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我不会记错。</a:t>
            </a:r>
          </a:p>
        </p:txBody>
      </p:sp>
    </p:spTree>
    <p:extLst>
      <p:ext uri="{BB962C8B-B14F-4D97-AF65-F5344CB8AC3E}">
        <p14:creationId xmlns:p14="http://schemas.microsoft.com/office/powerpoint/2010/main" val="90294133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>
                <a:latin typeface="黑体" charset="0"/>
                <a:ea typeface="黑体" charset="0"/>
              </a:rPr>
              <a:t>词语用法</a:t>
            </a:r>
            <a:r>
              <a:rPr lang="en-US" altLang="zh-CN" sz="3200" b="1" dirty="0">
                <a:latin typeface="黑体" charset="0"/>
                <a:ea typeface="黑体" charset="0"/>
              </a:rPr>
              <a:t>3</a:t>
            </a:r>
            <a:r>
              <a:rPr lang="zh-CN" altLang="en-US" sz="3200" b="1" dirty="0">
                <a:latin typeface="黑体" charset="0"/>
                <a:ea typeface="黑体" charset="0"/>
              </a:rPr>
              <a:t>－</a:t>
            </a:r>
            <a:r>
              <a:rPr lang="en-US" altLang="zh-CN" sz="3200" b="1" dirty="0">
                <a:latin typeface="黑体" charset="0"/>
                <a:ea typeface="黑体" charset="0"/>
              </a:rPr>
              <a:t>2</a:t>
            </a:r>
          </a:p>
        </p:txBody>
      </p:sp>
      <p:sp>
        <p:nvSpPr>
          <p:cNvPr id="624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533400" indent="-533400">
              <a:buNone/>
            </a:pPr>
            <a:r>
              <a:rPr lang="en-US" altLang="zh-CN"/>
              <a:t>V+</a:t>
            </a:r>
            <a:r>
              <a:rPr lang="zh-CN" altLang="en-US"/>
              <a:t>错（结果补语）</a:t>
            </a:r>
          </a:p>
          <a:p>
            <a:pPr marL="533400" indent="-533400">
              <a:buFontTx/>
              <a:buAutoNum type="arabicPeriod"/>
            </a:pPr>
            <a:r>
              <a:rPr lang="zh-CN" altLang="en-US"/>
              <a:t>记错   我记错时间了。</a:t>
            </a:r>
            <a:r>
              <a:rPr lang="en-US" altLang="zh-CN"/>
              <a:t>(</a:t>
            </a:r>
            <a:r>
              <a:rPr lang="zh-CN" altLang="en-US"/>
              <a:t>我记时间了，但是这个时间是错的</a:t>
            </a:r>
            <a:r>
              <a:rPr lang="en-US" altLang="zh-CN"/>
              <a:t>)</a:t>
            </a:r>
          </a:p>
          <a:p>
            <a:pPr marL="533400" indent="-533400">
              <a:buFontTx/>
              <a:buAutoNum type="arabicPeriod"/>
            </a:pPr>
            <a:r>
              <a:rPr lang="zh-CN" altLang="en-US"/>
              <a:t>写错   这个汉字写错了。</a:t>
            </a:r>
            <a:r>
              <a:rPr lang="en-US" altLang="zh-CN"/>
              <a:t>(</a:t>
            </a:r>
            <a:r>
              <a:rPr lang="zh-CN" altLang="en-US"/>
              <a:t>这个字是错的</a:t>
            </a:r>
            <a:r>
              <a:rPr lang="en-US" altLang="zh-CN"/>
              <a:t>)</a:t>
            </a:r>
          </a:p>
          <a:p>
            <a:pPr marL="533400" indent="-533400">
              <a:buFontTx/>
              <a:buAutoNum type="arabicPeriod"/>
            </a:pPr>
            <a:r>
              <a:rPr lang="zh-CN" altLang="en-US"/>
              <a:t>拿错   我拿错书了。（这本书不是我的）</a:t>
            </a:r>
          </a:p>
          <a:p>
            <a:pPr marL="533400" indent="-533400">
              <a:buFontTx/>
              <a:buAutoNum type="arabicPeriod"/>
            </a:pPr>
            <a:r>
              <a:rPr lang="zh-CN" altLang="en-US"/>
              <a:t>听错   我听错了。</a:t>
            </a:r>
          </a:p>
          <a:p>
            <a:pPr marL="533400" indent="-533400">
              <a:buFontTx/>
              <a:buAutoNum type="arabicPeriod"/>
            </a:pPr>
            <a:r>
              <a:rPr lang="zh-CN" altLang="en-US"/>
              <a:t>看错</a:t>
            </a:r>
          </a:p>
          <a:p>
            <a:pPr marL="533400" indent="-533400">
              <a:buFontTx/>
              <a:buAutoNum type="arabicPeriod"/>
            </a:pPr>
            <a:r>
              <a:rPr lang="zh-CN" altLang="en-US"/>
              <a:t>穿错</a:t>
            </a:r>
          </a:p>
          <a:p>
            <a:pPr marL="533400" indent="-533400">
              <a:buFontTx/>
              <a:buAutoNum type="arabicPeriod"/>
            </a:pPr>
            <a:r>
              <a:rPr lang="zh-CN" altLang="en-US"/>
              <a:t>做错</a:t>
            </a:r>
          </a:p>
        </p:txBody>
      </p:sp>
    </p:spTree>
    <p:extLst>
      <p:ext uri="{BB962C8B-B14F-4D97-AF65-F5344CB8AC3E}">
        <p14:creationId xmlns:p14="http://schemas.microsoft.com/office/powerpoint/2010/main" val="161548360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>
                <a:latin typeface="黑体" charset="0"/>
                <a:ea typeface="黑体" charset="0"/>
              </a:rPr>
              <a:t>词语用法</a:t>
            </a:r>
            <a:r>
              <a:rPr lang="en-US" altLang="zh-CN" sz="3200" b="1" dirty="0">
                <a:latin typeface="黑体" charset="0"/>
                <a:ea typeface="黑体" charset="0"/>
              </a:rPr>
              <a:t>3</a:t>
            </a:r>
            <a:r>
              <a:rPr lang="zh-CN" altLang="en-US" sz="3200" b="1" dirty="0">
                <a:latin typeface="黑体" charset="0"/>
                <a:ea typeface="黑体" charset="0"/>
              </a:rPr>
              <a:t>－</a:t>
            </a:r>
            <a:r>
              <a:rPr lang="en-US" altLang="zh-CN" sz="3200" b="1" dirty="0">
                <a:latin typeface="黑体" charset="0"/>
                <a:ea typeface="黑体" charset="0"/>
              </a:rPr>
              <a:t>3</a:t>
            </a:r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zh-CN" altLang="en-US"/>
              <a:t>旧</a:t>
            </a:r>
            <a:r>
              <a:rPr lang="en-US" altLang="zh-CN"/>
              <a:t>——</a:t>
            </a:r>
            <a:r>
              <a:rPr lang="zh-CN" altLang="en-US"/>
              <a:t>新</a:t>
            </a:r>
          </a:p>
          <a:p>
            <a:r>
              <a:rPr lang="zh-CN" altLang="en-US"/>
              <a:t>旧的：我的车是旧的。  </a:t>
            </a:r>
          </a:p>
          <a:p>
            <a:r>
              <a:rPr lang="zh-CN" altLang="en-US"/>
              <a:t>新的：这件衣服是新的。</a:t>
            </a:r>
          </a:p>
        </p:txBody>
      </p:sp>
    </p:spTree>
    <p:extLst>
      <p:ext uri="{BB962C8B-B14F-4D97-AF65-F5344CB8AC3E}">
        <p14:creationId xmlns:p14="http://schemas.microsoft.com/office/powerpoint/2010/main" val="79725063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>
                <a:latin typeface="黑体" charset="0"/>
                <a:ea typeface="黑体" charset="0"/>
              </a:rPr>
              <a:t>词语用法</a:t>
            </a:r>
            <a:r>
              <a:rPr lang="en-US" altLang="zh-CN" sz="3200" b="1" dirty="0">
                <a:latin typeface="黑体" charset="0"/>
                <a:ea typeface="黑体" charset="0"/>
              </a:rPr>
              <a:t>3</a:t>
            </a:r>
            <a:r>
              <a:rPr lang="zh-CN" altLang="en-US" sz="3200" b="1" dirty="0">
                <a:latin typeface="黑体" charset="0"/>
                <a:ea typeface="黑体" charset="0"/>
              </a:rPr>
              <a:t>－</a:t>
            </a:r>
            <a:r>
              <a:rPr lang="en-US" altLang="zh-CN" sz="3200" b="1" dirty="0">
                <a:latin typeface="黑体" charset="0"/>
                <a:ea typeface="黑体" charset="0"/>
              </a:rPr>
              <a:t>4</a:t>
            </a:r>
          </a:p>
        </p:txBody>
      </p:sp>
      <p:sp>
        <p:nvSpPr>
          <p:cNvPr id="645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None/>
            </a:pPr>
            <a:r>
              <a:rPr lang="zh-CN" altLang="en-US"/>
              <a:t>算了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这么麻烦，算了，不吃了。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太冷了，算了，今天咱们别去了。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算了，别生气了！ </a:t>
            </a:r>
          </a:p>
        </p:txBody>
      </p:sp>
    </p:spTree>
    <p:extLst>
      <p:ext uri="{BB962C8B-B14F-4D97-AF65-F5344CB8AC3E}">
        <p14:creationId xmlns:p14="http://schemas.microsoft.com/office/powerpoint/2010/main" val="124094881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>
                <a:ea typeface="黑体" charset="0"/>
              </a:rPr>
              <a:t>课文三问题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FontTx/>
              <a:buAutoNum type="arabicPeriod"/>
            </a:pPr>
            <a:r>
              <a:rPr lang="zh-CN" altLang="en-US"/>
              <a:t>林娜的自行车是什么样子的？</a:t>
            </a:r>
          </a:p>
          <a:p>
            <a:pPr marL="609600" indent="-609600">
              <a:buFontTx/>
              <a:buAutoNum type="arabicPeriod"/>
            </a:pPr>
            <a:r>
              <a:rPr lang="zh-CN" altLang="en-US"/>
              <a:t>林娜的自行车找到了吗？</a:t>
            </a:r>
          </a:p>
        </p:txBody>
      </p:sp>
    </p:spTree>
    <p:extLst>
      <p:ext uri="{BB962C8B-B14F-4D97-AF65-F5344CB8AC3E}">
        <p14:creationId xmlns:p14="http://schemas.microsoft.com/office/powerpoint/2010/main" val="26550362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2800" b="1" dirty="0">
                <a:ea typeface="黑体" charset="0"/>
              </a:rPr>
              <a:t>复述课文三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林娜的自行车（      ）了，同学们帮他（     ）。她不会记错（     ）。她的自行车是（     ）的，（      ）的那种，是（     ）的，不是（     ）的。 </a:t>
            </a:r>
          </a:p>
        </p:txBody>
      </p:sp>
    </p:spTree>
    <p:extLst>
      <p:ext uri="{BB962C8B-B14F-4D97-AF65-F5344CB8AC3E}">
        <p14:creationId xmlns:p14="http://schemas.microsoft.com/office/powerpoint/2010/main" val="199580652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>
                <a:ea typeface="黑体" charset="0"/>
              </a:rPr>
              <a:t>学写汉字</a:t>
            </a:r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altLang="zh-CN"/>
              <a:t>2.</a:t>
            </a:r>
            <a:r>
              <a:rPr lang="zh-CN" altLang="en-US"/>
              <a:t>汉字组合（</a:t>
            </a:r>
            <a:r>
              <a:rPr lang="en-US" altLang="zh-CN"/>
              <a:t>14</a:t>
            </a:r>
            <a:r>
              <a:rPr lang="zh-CN" altLang="en-US"/>
              <a:t>）：看例字的结构，认读例字并组词</a:t>
            </a:r>
          </a:p>
          <a:p>
            <a:r>
              <a:rPr lang="zh-CN" altLang="en-US"/>
              <a:t>然：然后</a:t>
            </a:r>
          </a:p>
          <a:p>
            <a:r>
              <a:rPr lang="zh-CN" altLang="en-US"/>
              <a:t>点：几点</a:t>
            </a:r>
          </a:p>
          <a:p>
            <a:r>
              <a:rPr lang="zh-CN" altLang="en-US"/>
              <a:t>热：热闹、天热、真热</a:t>
            </a:r>
          </a:p>
          <a:p>
            <a:r>
              <a:rPr lang="zh-CN" altLang="en-US"/>
              <a:t>黑：黑的、黑色</a:t>
            </a:r>
          </a:p>
          <a:p>
            <a:r>
              <a:rPr lang="zh-CN" altLang="en-US"/>
              <a:t>照：照相、照片</a:t>
            </a:r>
          </a:p>
        </p:txBody>
      </p:sp>
    </p:spTree>
    <p:extLst>
      <p:ext uri="{BB962C8B-B14F-4D97-AF65-F5344CB8AC3E}">
        <p14:creationId xmlns:p14="http://schemas.microsoft.com/office/powerpoint/2010/main" val="197311595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z="3200" b="1" dirty="0">
                <a:ea typeface="黑体" charset="0"/>
              </a:rPr>
              <a:t>学写汉字</a:t>
            </a:r>
          </a:p>
        </p:txBody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衣：衣服</a:t>
            </a:r>
          </a:p>
          <a:p>
            <a:r>
              <a:rPr lang="zh-CN" altLang="en-US"/>
              <a:t>袋：袋子</a:t>
            </a:r>
          </a:p>
          <a:p>
            <a:r>
              <a:rPr lang="zh-CN" altLang="en-US"/>
              <a:t>衬：衬衫</a:t>
            </a:r>
          </a:p>
          <a:p>
            <a:r>
              <a:rPr lang="zh-CN" altLang="en-US"/>
              <a:t>衫：衬衫</a:t>
            </a:r>
          </a:p>
          <a:p>
            <a:r>
              <a:rPr lang="zh-CN" altLang="en-US"/>
              <a:t>裤：裤子</a:t>
            </a:r>
          </a:p>
          <a:p>
            <a:pPr>
              <a:buFontTx/>
              <a:buNone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173619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</TotalTime>
  <Words>1709</Words>
  <Application>Microsoft Macintosh PowerPoint</Application>
  <PresentationFormat>Widescreen</PresentationFormat>
  <Paragraphs>291</Paragraphs>
  <Slides>39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7" baseType="lpstr">
      <vt:lpstr>Calibri Light</vt:lpstr>
      <vt:lpstr>宋体</vt:lpstr>
      <vt:lpstr>微软雅黑</vt:lpstr>
      <vt:lpstr>黑体</vt:lpstr>
      <vt:lpstr>Arial</vt:lpstr>
      <vt:lpstr>Calibri</vt:lpstr>
      <vt:lpstr>Times New Roman</vt:lpstr>
      <vt:lpstr>Office Theme</vt:lpstr>
      <vt:lpstr>PowerPoint Presentation</vt:lpstr>
      <vt:lpstr>复习第21课</vt:lpstr>
      <vt:lpstr>第22课</vt:lpstr>
      <vt:lpstr>课文一  生词</vt:lpstr>
      <vt:lpstr>     课文一  生词</vt:lpstr>
      <vt:lpstr>     词汇扩展1－1</vt:lpstr>
      <vt:lpstr>     词汇扩展1－2</vt:lpstr>
      <vt:lpstr>     词语用法1－1</vt:lpstr>
      <vt:lpstr>      词语用法1－2</vt:lpstr>
      <vt:lpstr>词语用法1－3</vt:lpstr>
      <vt:lpstr>词语用法1－4</vt:lpstr>
      <vt:lpstr>课文一</vt:lpstr>
      <vt:lpstr>语法1－1：“的”字短语</vt:lpstr>
      <vt:lpstr>语法1－1：练习</vt:lpstr>
      <vt:lpstr>课文一问题</vt:lpstr>
      <vt:lpstr>模仿课文一说一说</vt:lpstr>
      <vt:lpstr>复习课文一</vt:lpstr>
      <vt:lpstr>课文二  生词</vt:lpstr>
      <vt:lpstr>课文二  生词</vt:lpstr>
      <vt:lpstr>词汇扩展2－1</vt:lpstr>
      <vt:lpstr>词汇扩展2－2</vt:lpstr>
      <vt:lpstr>词汇扩展2－3</vt:lpstr>
      <vt:lpstr>词语用法2－1</vt:lpstr>
      <vt:lpstr>语法2－1：一点儿（2）</vt:lpstr>
      <vt:lpstr>语法2－1“有点儿”和“一点儿”？</vt:lpstr>
      <vt:lpstr>练习：用“有点儿”还是“一点儿”</vt:lpstr>
      <vt:lpstr>练习：用“有点儿”还是“一点儿”？</vt:lpstr>
      <vt:lpstr>语法2－2：才（2）</vt:lpstr>
      <vt:lpstr>课文二</vt:lpstr>
      <vt:lpstr>练习</vt:lpstr>
      <vt:lpstr>课文三  生词</vt:lpstr>
      <vt:lpstr>词语用法3－1</vt:lpstr>
      <vt:lpstr>词语用法3－2</vt:lpstr>
      <vt:lpstr>词语用法3－3</vt:lpstr>
      <vt:lpstr>词语用法3－4</vt:lpstr>
      <vt:lpstr>课文三问题</vt:lpstr>
      <vt:lpstr>复述课文三</vt:lpstr>
      <vt:lpstr>学写汉字</vt:lpstr>
      <vt:lpstr>学写汉字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Mannix (Mengdi) mac</dc:creator>
  <cp:lastModifiedBy>Mannix (Mengdi) mac</cp:lastModifiedBy>
  <cp:revision>4</cp:revision>
  <dcterms:created xsi:type="dcterms:W3CDTF">2018-02-23T22:33:51Z</dcterms:created>
  <dcterms:modified xsi:type="dcterms:W3CDTF">2018-02-23T22:49:01Z</dcterms:modified>
</cp:coreProperties>
</file>