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7A1E"/>
    <a:srgbClr val="BADEDD"/>
    <a:srgbClr val="B0F7F5"/>
    <a:srgbClr val="C4E8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F1F0FC-F0E6-4196-B913-77094CF4D225}" v="826" dt="2026-02-28T12:29:52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907" autoAdjust="0"/>
    <p:restoredTop sz="94660"/>
  </p:normalViewPr>
  <p:slideViewPr>
    <p:cSldViewPr snapToGrid="0">
      <p:cViewPr varScale="1">
        <p:scale>
          <a:sx n="90" d="100"/>
          <a:sy n="90" d="100"/>
        </p:scale>
        <p:origin x="224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080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771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506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081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817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753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131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925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075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232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331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23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F0F480-AC05-4FED-9090-797A1AA65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5D3A5B-8711-48A3-ABD6-39982B174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1600"/>
            <a:ext cx="975478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8301" y="2240215"/>
            <a:ext cx="6917226" cy="2146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Times New Roman"/>
                <a:ea typeface="+mj-lt"/>
                <a:cs typeface="Times New Roman"/>
              </a:rPr>
              <a:t>Student name: Warda Ibrahim</a:t>
            </a:r>
            <a:endParaRPr lang="en-US" sz="28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Times New Roman"/>
                <a:ea typeface="+mj-lt"/>
                <a:cs typeface="Times New Roman"/>
              </a:rPr>
              <a:t>Student ID: 2235246</a:t>
            </a:r>
            <a:endParaRPr lang="en-US" sz="28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Times New Roman"/>
                <a:ea typeface="+mj-lt"/>
                <a:cs typeface="Times New Roman"/>
              </a:rPr>
              <a:t>Module name: Empowering the old people </a:t>
            </a:r>
            <a:endParaRPr lang="en-US" sz="28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Times New Roman"/>
                <a:ea typeface="+mj-lt"/>
                <a:cs typeface="Times New Roman"/>
              </a:rPr>
              <a:t>Module code: BMHP6027</a:t>
            </a:r>
            <a:endParaRPr lang="en-US" sz="2800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US" sz="2800" dirty="0">
                <a:latin typeface="Times New Roman"/>
                <a:ea typeface="+mj-lt"/>
                <a:cs typeface="Times New Roman"/>
              </a:rPr>
              <a:t>Lecturer’s </a:t>
            </a:r>
            <a:r>
              <a:rPr lang="en-US" sz="2800">
                <a:latin typeface="Times New Roman"/>
                <a:ea typeface="+mj-lt"/>
                <a:cs typeface="Times New Roman"/>
              </a:rPr>
              <a:t>name: Lila Surani</a:t>
            </a: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D8CC04-BEF9-D027-4B5D-EF3876664ABF}"/>
              </a:ext>
            </a:extLst>
          </p:cNvPr>
          <p:cNvSpPr txBox="1"/>
          <p:nvPr/>
        </p:nvSpPr>
        <p:spPr>
          <a:xfrm>
            <a:off x="838200" y="441960"/>
            <a:ext cx="3474720" cy="19202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78DE75-D8DB-CA8D-12AB-C7961647BD5C}"/>
              </a:ext>
            </a:extLst>
          </p:cNvPr>
          <p:cNvSpPr/>
          <p:nvPr/>
        </p:nvSpPr>
        <p:spPr>
          <a:xfrm>
            <a:off x="88566" y="211922"/>
            <a:ext cx="4228667" cy="250913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947140-11E6-6D8A-8CB8-AC47B0A7858E}"/>
              </a:ext>
            </a:extLst>
          </p:cNvPr>
          <p:cNvSpPr txBox="1"/>
          <p:nvPr/>
        </p:nvSpPr>
        <p:spPr>
          <a:xfrm>
            <a:off x="268856" y="206171"/>
            <a:ext cx="3940833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200" b="1" dirty="0">
                <a:latin typeface="Times New Roman"/>
                <a:cs typeface="Times New Roman"/>
              </a:rPr>
              <a:t>Introduction:</a:t>
            </a:r>
            <a:r>
              <a:rPr lang="en-US" sz="1200" dirty="0">
                <a:latin typeface="Times New Roman"/>
                <a:cs typeface="Times New Roman"/>
              </a:rPr>
              <a:t> It is important to empower the elderly as the global population of the aged grows </a:t>
            </a:r>
            <a:r>
              <a:rPr lang="en-US" sz="1200" dirty="0">
                <a:latin typeface="Avenir Next LT Pro Light"/>
                <a:cs typeface="Times New Roman"/>
              </a:rPr>
              <a:t>(Kam, 2023)</a:t>
            </a:r>
            <a:r>
              <a:rPr lang="en-US" sz="1200" dirty="0">
                <a:latin typeface="Times New Roman"/>
                <a:cs typeface="Times New Roman"/>
              </a:rPr>
              <a:t>.. By 2030, the number of individuals aged 60 and above will increase to Z1 in 6, and the aged adult population will exceed 2 billion in 2050</a:t>
            </a:r>
            <a:r>
              <a:rPr lang="en-US" sz="1200" dirty="0">
                <a:latin typeface="Times New Roman"/>
                <a:ea typeface="+mn-lt"/>
                <a:cs typeface="Times New Roman"/>
              </a:rPr>
              <a:t> </a:t>
            </a:r>
            <a:r>
              <a:rPr lang="en-US" sz="1200" dirty="0">
                <a:ea typeface="+mn-lt"/>
                <a:cs typeface="+mn-lt"/>
              </a:rPr>
              <a:t>(</a:t>
            </a:r>
            <a:r>
              <a:rPr lang="en-US" sz="1200" dirty="0" err="1">
                <a:ea typeface="+mn-lt"/>
                <a:cs typeface="+mn-lt"/>
              </a:rPr>
              <a:t>Assariparambil</a:t>
            </a:r>
            <a:r>
              <a:rPr lang="en-US" sz="1200" dirty="0">
                <a:ea typeface="+mn-lt"/>
                <a:cs typeface="+mn-lt"/>
              </a:rPr>
              <a:t> et al., 2024)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</a:p>
          <a:p>
            <a:pPr algn="just"/>
            <a:r>
              <a:rPr lang="en-US" sz="1200" b="1" dirty="0">
                <a:latin typeface="Times New Roman"/>
                <a:cs typeface="Times New Roman"/>
              </a:rPr>
              <a:t>Statistics</a:t>
            </a:r>
            <a:r>
              <a:rPr lang="en-US" sz="1200" dirty="0">
                <a:latin typeface="Times New Roman"/>
                <a:cs typeface="Times New Roman"/>
              </a:rPr>
              <a:t>: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200" dirty="0">
                <a:latin typeface="Times New Roman"/>
                <a:cs typeface="Times New Roman"/>
              </a:rPr>
              <a:t>By 2025, over </a:t>
            </a:r>
            <a:r>
              <a:rPr lang="en-US" sz="1200" b="1" dirty="0">
                <a:latin typeface="Times New Roman"/>
                <a:cs typeface="Times New Roman"/>
              </a:rPr>
              <a:t>60% of adults</a:t>
            </a:r>
            <a:r>
              <a:rPr lang="en-US" sz="1200" dirty="0">
                <a:latin typeface="Times New Roman"/>
                <a:cs typeface="Times New Roman"/>
              </a:rPr>
              <a:t> aged 65+ will face at least one chronic condition </a:t>
            </a:r>
            <a:r>
              <a:rPr lang="en-US" sz="1200" dirty="0">
                <a:ea typeface="+mn-lt"/>
                <a:cs typeface="+mn-lt"/>
              </a:rPr>
              <a:t>(Khan et al., 2024).</a:t>
            </a:r>
            <a:endParaRPr lang="en-US" dirty="0"/>
          </a:p>
          <a:p>
            <a:pPr marL="285750" indent="-285750" algn="just">
              <a:buFont typeface="Wingdings,Sans-Serif"/>
              <a:buChar char="q"/>
            </a:pPr>
            <a:r>
              <a:rPr lang="en-US" sz="1200" dirty="0">
                <a:latin typeface="Times New Roman"/>
                <a:cs typeface="Times New Roman"/>
              </a:rPr>
              <a:t>In the UK, </a:t>
            </a:r>
            <a:r>
              <a:rPr lang="en-US" sz="1200" b="1" dirty="0">
                <a:latin typeface="Times New Roman"/>
                <a:cs typeface="Times New Roman"/>
              </a:rPr>
              <a:t>1 in 5</a:t>
            </a:r>
            <a:r>
              <a:rPr lang="en-US" sz="1200" dirty="0">
                <a:latin typeface="Times New Roman"/>
                <a:cs typeface="Times New Roman"/>
              </a:rPr>
              <a:t> people aged 65+ live alone, increasing the risk of </a:t>
            </a:r>
            <a:r>
              <a:rPr lang="en-US" sz="1200" b="1" dirty="0">
                <a:latin typeface="Times New Roman"/>
                <a:cs typeface="Times New Roman"/>
              </a:rPr>
              <a:t>social isolation</a:t>
            </a:r>
            <a:r>
              <a:rPr lang="en-US" sz="1200" dirty="0">
                <a:latin typeface="Times New Roman"/>
                <a:cs typeface="Times New Roman"/>
              </a:rPr>
              <a:t> </a:t>
            </a:r>
            <a:r>
              <a:rPr lang="en-US" sz="1200" dirty="0">
                <a:ea typeface="+mn-lt"/>
                <a:cs typeface="+mn-lt"/>
              </a:rPr>
              <a:t>(Giebel et al., 2022)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</a:p>
          <a:p>
            <a:pPr algn="just"/>
            <a:r>
              <a:rPr lang="en-US" sz="1200" dirty="0">
                <a:latin typeface="Times New Roman"/>
                <a:cs typeface="Times New Roman"/>
              </a:rPr>
              <a:t>This highlights why older people should be urgently empowered so that they are given the necessary care without sacrificing their autonomy and wellness.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530A3E-B0F5-7891-3D7B-5DB12DAFA617}"/>
              </a:ext>
            </a:extLst>
          </p:cNvPr>
          <p:cNvSpPr/>
          <p:nvPr/>
        </p:nvSpPr>
        <p:spPr>
          <a:xfrm>
            <a:off x="7515332" y="223712"/>
            <a:ext cx="4402922" cy="21367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E51919-1C7C-5272-7A16-367FB451E113}"/>
              </a:ext>
            </a:extLst>
          </p:cNvPr>
          <p:cNvSpPr txBox="1"/>
          <p:nvPr/>
        </p:nvSpPr>
        <p:spPr>
          <a:xfrm>
            <a:off x="7625464" y="330392"/>
            <a:ext cx="4282439" cy="22929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Care, Empowerment, and Support Needs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</a:t>
            </a:r>
            <a:endParaRPr lang="en-US" sz="1100" dirty="0">
              <a:latin typeface="Times New Roman"/>
              <a:cs typeface="Times New Roman"/>
            </a:endParaRPr>
          </a:p>
          <a:p>
            <a:pPr marL="285750" indent="-285750" algn="just">
              <a:buFont typeface="Wingdings"/>
              <a:buChar char="q"/>
            </a:pPr>
            <a:r>
              <a:rPr lang="en-US" sz="1100" b="1" dirty="0">
                <a:latin typeface="Times New Roman"/>
                <a:ea typeface="+mn-lt"/>
                <a:cs typeface="Times New Roman"/>
              </a:rPr>
              <a:t>Functional Ability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 Independence through rehabilitation and assistive devices </a:t>
            </a:r>
            <a:r>
              <a:rPr lang="en-US" sz="1100" dirty="0">
                <a:ea typeface="+mn-lt"/>
                <a:cs typeface="+mn-lt"/>
              </a:rPr>
              <a:t>(Muthu et al., 2023)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marL="285750" indent="-285750" algn="just">
              <a:buFont typeface="Wingdings"/>
              <a:buChar char="q"/>
            </a:pPr>
            <a:r>
              <a:rPr lang="en-US" sz="1100" b="1" dirty="0">
                <a:latin typeface="Times New Roman"/>
                <a:ea typeface="+mn-lt"/>
                <a:cs typeface="Times New Roman"/>
              </a:rPr>
              <a:t>Independence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 Making decisions about living and health </a:t>
            </a:r>
            <a:r>
              <a:rPr lang="en-US" sz="1100" dirty="0">
                <a:ea typeface="+mn-lt"/>
                <a:cs typeface="+mn-lt"/>
              </a:rPr>
              <a:t>(Giansanti, 2025)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marL="285750" indent="-285750" algn="just">
              <a:buFont typeface="Wingdings"/>
              <a:buChar char="q"/>
            </a:pPr>
            <a:r>
              <a:rPr lang="en-US" sz="1100" b="1" dirty="0">
                <a:latin typeface="Times New Roman"/>
                <a:ea typeface="+mn-lt"/>
                <a:cs typeface="Times New Roman"/>
              </a:rPr>
              <a:t>Freedom and Choice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 Empowering older adults to make informed care decisions </a:t>
            </a:r>
            <a:r>
              <a:rPr lang="en-US" sz="1100" dirty="0">
                <a:ea typeface="+mn-lt"/>
                <a:cs typeface="+mn-lt"/>
              </a:rPr>
              <a:t>(</a:t>
            </a:r>
            <a:r>
              <a:rPr lang="en-US" sz="1100" err="1">
                <a:ea typeface="+mn-lt"/>
                <a:cs typeface="+mn-lt"/>
              </a:rPr>
              <a:t>Bölenius</a:t>
            </a:r>
            <a:r>
              <a:rPr lang="en-US" sz="1100" dirty="0">
                <a:ea typeface="+mn-lt"/>
                <a:cs typeface="+mn-lt"/>
              </a:rPr>
              <a:t> et al., 2023)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Theoretical Basis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</a:t>
            </a:r>
            <a:endParaRPr lang="en-US" sz="1100" dirty="0">
              <a:latin typeface="Times New Roman"/>
              <a:cs typeface="Times New Roman"/>
            </a:endParaRPr>
          </a:p>
          <a:p>
            <a:pPr marL="285750" indent="-285750" algn="just">
              <a:buFont typeface="Wingdings"/>
              <a:buChar char="q"/>
            </a:pPr>
            <a:r>
              <a:rPr lang="en-US" sz="1100" b="1" dirty="0">
                <a:latin typeface="Times New Roman"/>
                <a:ea typeface="+mn-lt"/>
                <a:cs typeface="Times New Roman"/>
              </a:rPr>
              <a:t>Maslow’s Hierarchy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 Self-actualization through autonomy </a:t>
            </a:r>
            <a:r>
              <a:rPr lang="en-US" sz="1100" dirty="0">
                <a:ea typeface="+mn-lt"/>
                <a:cs typeface="+mn-lt"/>
              </a:rPr>
              <a:t>(von Humboldt, 2022).</a:t>
            </a:r>
          </a:p>
          <a:p>
            <a:pPr marL="285750" indent="-285750" algn="just">
              <a:buFont typeface="Wingdings"/>
              <a:buChar char="q"/>
            </a:pPr>
            <a:r>
              <a:rPr lang="en-US" sz="1100" b="1" dirty="0">
                <a:latin typeface="Times New Roman"/>
                <a:ea typeface="+mn-lt"/>
                <a:cs typeface="Times New Roman"/>
              </a:rPr>
              <a:t>Person-Centered Care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 Individualized care, respecting preferences </a:t>
            </a:r>
            <a:r>
              <a:rPr lang="en-US" sz="1100" dirty="0">
                <a:ea typeface="+mn-lt"/>
                <a:cs typeface="+mn-lt"/>
              </a:rPr>
              <a:t>(Wang, 2022).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endParaRPr lang="en-US" sz="1100" dirty="0">
              <a:latin typeface="Times New Roman"/>
              <a:cs typeface="Times New Roman"/>
            </a:endParaRPr>
          </a:p>
        </p:txBody>
      </p:sp>
      <p:pic>
        <p:nvPicPr>
          <p:cNvPr id="9" name="Picture 8" descr="A diagram of a child&amp;#39;s needs&#10;&#10;AI-generated content may be incorrect.">
            <a:extLst>
              <a:ext uri="{FF2B5EF4-FFF2-40B4-BE49-F238E27FC236}">
                <a16:creationId xmlns:a16="http://schemas.microsoft.com/office/drawing/2014/main" id="{7A8BD68F-8210-BA17-F3CC-BE1EC5016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3041" y="206226"/>
            <a:ext cx="2934598" cy="2232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D0C7BF2-FCC5-731F-D367-C6A02E82983A}"/>
              </a:ext>
            </a:extLst>
          </p:cNvPr>
          <p:cNvSpPr/>
          <p:nvPr/>
        </p:nvSpPr>
        <p:spPr>
          <a:xfrm>
            <a:off x="4562289" y="2556214"/>
            <a:ext cx="4733288" cy="1868434"/>
          </a:xfrm>
          <a:prstGeom prst="rect">
            <a:avLst/>
          </a:prstGeom>
          <a:solidFill>
            <a:srgbClr val="C4E8F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19E6AA-5B34-FD2D-DC58-F8E240207E31}"/>
              </a:ext>
            </a:extLst>
          </p:cNvPr>
          <p:cNvSpPr txBox="1"/>
          <p:nvPr/>
        </p:nvSpPr>
        <p:spPr>
          <a:xfrm>
            <a:off x="4669054" y="2662307"/>
            <a:ext cx="4615706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Effectiveness and Benefits of Approaches:</a:t>
            </a:r>
            <a:endParaRPr lang="en-US" sz="1100" b="1" dirty="0"/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Age UK: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 Community Services are offered to enable independence.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Assistive Technology: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 Smart homes and telehealth help with the long-term conditions.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Healthcare Provisions: 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There are unequal access to long-term care provided by NHS Continuing Healthcare </a:t>
            </a:r>
            <a:r>
              <a:rPr lang="en-US" sz="1100" dirty="0">
                <a:latin typeface="Avenir Next LT Pro Light"/>
                <a:ea typeface="+mn-lt"/>
                <a:cs typeface="Times New Roman"/>
              </a:rPr>
              <a:t>(Reeves et al., 2023).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Policies:</a:t>
            </a:r>
            <a:endParaRPr lang="en-US" sz="1100" b="1" dirty="0">
              <a:latin typeface="Times New Roman"/>
              <a:cs typeface="Times New Roman"/>
            </a:endParaRPr>
          </a:p>
          <a:p>
            <a:pPr marL="171450" indent="-171450" algn="just">
              <a:buFont typeface="Wingdings"/>
              <a:buChar char="q"/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The Care Act 2014: Favours choice and independence </a:t>
            </a:r>
            <a:r>
              <a:rPr lang="en-US" sz="1100" dirty="0">
                <a:ea typeface="+mn-lt"/>
                <a:cs typeface="+mn-lt"/>
              </a:rPr>
              <a:t>(Burrows, 2022)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marL="171450" indent="-171450" algn="just">
              <a:buFont typeface="Wingdings"/>
              <a:buChar char="q"/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Aging in Place Theory: Supporters of elderly people in their neighborhoods </a:t>
            </a:r>
            <a:r>
              <a:rPr lang="en-US" sz="1100" dirty="0">
                <a:ea typeface="+mn-lt"/>
                <a:cs typeface="+mn-lt"/>
              </a:rPr>
              <a:t>(Zhang et al., 2022)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</p:txBody>
      </p:sp>
      <p:pic>
        <p:nvPicPr>
          <p:cNvPr id="12" name="Picture 11" descr="A screenshot of a graph&#10;&#10;AI-generated content may be incorrect.">
            <a:extLst>
              <a:ext uri="{FF2B5EF4-FFF2-40B4-BE49-F238E27FC236}">
                <a16:creationId xmlns:a16="http://schemas.microsoft.com/office/drawing/2014/main" id="{A6FB7FD7-6B47-8706-5637-97B5ECA219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3121" y="2359038"/>
            <a:ext cx="2665144" cy="27401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9F86DEF-42FC-3CBF-3CD0-C7CE73FFA1C8}"/>
              </a:ext>
            </a:extLst>
          </p:cNvPr>
          <p:cNvSpPr/>
          <p:nvPr/>
        </p:nvSpPr>
        <p:spPr>
          <a:xfrm>
            <a:off x="84143" y="2841534"/>
            <a:ext cx="4332185" cy="1948132"/>
          </a:xfrm>
          <a:prstGeom prst="rect">
            <a:avLst/>
          </a:prstGeom>
          <a:solidFill>
            <a:srgbClr val="BADEDD">
              <a:alpha val="38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340E9-23B0-12AC-3D6D-20BB0AD3C68A}"/>
              </a:ext>
            </a:extLst>
          </p:cNvPr>
          <p:cNvSpPr txBox="1"/>
          <p:nvPr/>
        </p:nvSpPr>
        <p:spPr>
          <a:xfrm>
            <a:off x="272151" y="2937294"/>
            <a:ext cx="4044672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Challenges Encountered by Older People:</a:t>
            </a:r>
            <a:endParaRPr lang="en-US" sz="1100" dirty="0">
              <a:latin typeface="Times New Roman"/>
              <a:ea typeface="+mn-lt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Physical Problems: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 Physical problems such as arthritis, dementia, and mobility problems prevent self-care </a:t>
            </a:r>
            <a:r>
              <a:rPr lang="en-US" sz="1100" dirty="0">
                <a:ea typeface="+mn-lt"/>
                <a:cs typeface="+mn-lt"/>
              </a:rPr>
              <a:t>(</a:t>
            </a:r>
            <a:r>
              <a:rPr lang="en-US" sz="1100" dirty="0" err="1">
                <a:ea typeface="+mn-lt"/>
                <a:cs typeface="+mn-lt"/>
              </a:rPr>
              <a:t>Kooranian</a:t>
            </a:r>
            <a:r>
              <a:rPr lang="en-US" sz="1100" dirty="0">
                <a:ea typeface="+mn-lt"/>
                <a:cs typeface="+mn-lt"/>
              </a:rPr>
              <a:t> et al., 2022)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Psychological Problems: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 Autonomy and purpose are diminished due to social isolation, ageism and mental health stigma </a:t>
            </a:r>
            <a:r>
              <a:rPr lang="en-US" sz="1100" dirty="0">
                <a:ea typeface="+mn-lt"/>
                <a:cs typeface="+mn-lt"/>
              </a:rPr>
              <a:t>(Shen, 2025)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Economic Barriers: 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Financially insecure people cannot access care and technology </a:t>
            </a:r>
            <a:r>
              <a:rPr lang="en-US" sz="1100" dirty="0">
                <a:ea typeface="+mn-lt"/>
                <a:cs typeface="+mn-lt"/>
              </a:rPr>
              <a:t>(</a:t>
            </a:r>
            <a:r>
              <a:rPr lang="en-US" sz="1100" dirty="0" err="1">
                <a:ea typeface="+mn-lt"/>
                <a:cs typeface="+mn-lt"/>
              </a:rPr>
              <a:t>Cabañero</a:t>
            </a:r>
            <a:r>
              <a:rPr lang="en-US" sz="1100" dirty="0">
                <a:ea typeface="+mn-lt"/>
                <a:cs typeface="+mn-lt"/>
              </a:rPr>
              <a:t>-Garcia et al., 2025)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  <a:p>
            <a:pPr algn="just"/>
            <a:r>
              <a:rPr lang="en-US" sz="1100" b="1" dirty="0">
                <a:latin typeface="Times New Roman"/>
                <a:ea typeface="+mn-lt"/>
                <a:cs typeface="Times New Roman"/>
              </a:rPr>
              <a:t>Technological Barriers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: Digital illiteracy means no access to the Internet and telehealth visits </a:t>
            </a:r>
            <a:r>
              <a:rPr lang="en-US" sz="1100" dirty="0">
                <a:ea typeface="+mn-lt"/>
                <a:cs typeface="+mn-lt"/>
              </a:rPr>
              <a:t>(</a:t>
            </a:r>
            <a:r>
              <a:rPr lang="en-US" sz="1100" dirty="0" err="1">
                <a:ea typeface="+mn-lt"/>
                <a:cs typeface="+mn-lt"/>
              </a:rPr>
              <a:t>Rasekaba</a:t>
            </a:r>
            <a:r>
              <a:rPr lang="en-US" sz="1100" dirty="0">
                <a:ea typeface="+mn-lt"/>
                <a:cs typeface="+mn-lt"/>
              </a:rPr>
              <a:t> et al., 2022)</a:t>
            </a:r>
            <a:r>
              <a:rPr lang="en-US" sz="1100" dirty="0">
                <a:latin typeface="Times New Roman"/>
                <a:ea typeface="+mn-lt"/>
                <a:cs typeface="Times New Roman"/>
              </a:rPr>
              <a:t>.</a:t>
            </a:r>
            <a:endParaRPr lang="en-US" sz="1100" dirty="0">
              <a:latin typeface="Times New Roman"/>
              <a:cs typeface="Times New Roman"/>
            </a:endParaRPr>
          </a:p>
        </p:txBody>
      </p:sp>
      <p:pic>
        <p:nvPicPr>
          <p:cNvPr id="15" name="Picture 14" descr="A diagram of different stages of aging&#10;&#10;AI-generated content may be incorrect.">
            <a:extLst>
              <a:ext uri="{FF2B5EF4-FFF2-40B4-BE49-F238E27FC236}">
                <a16:creationId xmlns:a16="http://schemas.microsoft.com/office/drawing/2014/main" id="{FCF68072-403D-7B84-3FF2-2C5BA2BD9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291" y="4799276"/>
            <a:ext cx="2161269" cy="19517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194B8D3-95EC-0215-C629-401AECDF0598}"/>
              </a:ext>
            </a:extLst>
          </p:cNvPr>
          <p:cNvSpPr/>
          <p:nvPr/>
        </p:nvSpPr>
        <p:spPr>
          <a:xfrm>
            <a:off x="3116863" y="4854340"/>
            <a:ext cx="3093355" cy="185964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7F2C2B-0FFA-AE61-BCC1-201279E573E0}"/>
              </a:ext>
            </a:extLst>
          </p:cNvPr>
          <p:cNvSpPr txBox="1"/>
          <p:nvPr/>
        </p:nvSpPr>
        <p:spPr>
          <a:xfrm>
            <a:off x="3230289" y="4799276"/>
            <a:ext cx="3138712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latin typeface="Times New Roman"/>
                <a:ea typeface="+mn-lt"/>
                <a:cs typeface="Times New Roman"/>
              </a:rPr>
              <a:t>Recommendations for Service Improvement</a:t>
            </a:r>
            <a:r>
              <a:rPr lang="en-US" sz="1200" dirty="0">
                <a:latin typeface="Times New Roman"/>
                <a:ea typeface="+mn-lt"/>
                <a:cs typeface="Times New Roman"/>
              </a:rPr>
              <a:t>:</a:t>
            </a:r>
          </a:p>
          <a:p>
            <a:pPr marL="171450" indent="-171450">
              <a:buFont typeface="Wingdings"/>
              <a:buChar char="q"/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Person-Centered Care: Shift to more flexible and community-based care in which older people decide on their lives.</a:t>
            </a:r>
            <a:endParaRPr lang="en-US" sz="1100" dirty="0">
              <a:latin typeface="Times New Roman"/>
              <a:cs typeface="Times New Roman"/>
            </a:endParaRPr>
          </a:p>
          <a:p>
            <a:pPr marL="171450" indent="-171450">
              <a:buFont typeface="Wingdings"/>
              <a:buChar char="q"/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Assistive Technology: Increase the access to smart homes, robot assistants, and remote monitoring to promote autonomy.</a:t>
            </a:r>
            <a:endParaRPr lang="en-US" sz="1100" dirty="0">
              <a:latin typeface="Times New Roman"/>
              <a:cs typeface="Times New Roman"/>
            </a:endParaRPr>
          </a:p>
          <a:p>
            <a:pPr marL="171450" indent="-171450">
              <a:buFont typeface="Wingdings"/>
              <a:buChar char="q"/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Social Inclusion: Develop community initiatives that will lessen loneliness, encourage activities between generations, and guarantee access to services.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EE52B3-131A-F937-A5FF-66088F0E738E}"/>
              </a:ext>
            </a:extLst>
          </p:cNvPr>
          <p:cNvSpPr/>
          <p:nvPr/>
        </p:nvSpPr>
        <p:spPr>
          <a:xfrm>
            <a:off x="7156937" y="4502475"/>
            <a:ext cx="1463448" cy="233742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32A5FC-1B37-731A-6B79-90600C4481E5}"/>
              </a:ext>
            </a:extLst>
          </p:cNvPr>
          <p:cNvSpPr txBox="1"/>
          <p:nvPr/>
        </p:nvSpPr>
        <p:spPr>
          <a:xfrm>
            <a:off x="7216621" y="4531576"/>
            <a:ext cx="131746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200" b="1" dirty="0">
                <a:latin typeface="Times New Roman"/>
                <a:ea typeface="+mn-lt"/>
                <a:cs typeface="Times New Roman"/>
              </a:rPr>
              <a:t>Conclusion:</a:t>
            </a:r>
            <a:endParaRPr lang="en-US" dirty="0"/>
          </a:p>
          <a:p>
            <a:pPr algn="just"/>
            <a:r>
              <a:rPr lang="en-US" sz="1200" dirty="0">
                <a:latin typeface="Times New Roman"/>
                <a:ea typeface="+mn-lt"/>
                <a:cs typeface="Times New Roman"/>
              </a:rPr>
              <a:t>An empowerment of older adults should consider the choice, independence, and dignity of the population using innovative technologies and community-based care.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B30350-C46C-FC8C-459C-962E3B83D30C}"/>
              </a:ext>
            </a:extLst>
          </p:cNvPr>
          <p:cNvSpPr/>
          <p:nvPr/>
        </p:nvSpPr>
        <p:spPr>
          <a:xfrm>
            <a:off x="9408321" y="5289761"/>
            <a:ext cx="2653453" cy="146593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05AF8F3-6CFD-1BD3-3267-0E7CDFF11D74}"/>
              </a:ext>
            </a:extLst>
          </p:cNvPr>
          <p:cNvSpPr txBox="1"/>
          <p:nvPr/>
        </p:nvSpPr>
        <p:spPr>
          <a:xfrm>
            <a:off x="9510346" y="5377961"/>
            <a:ext cx="2476500" cy="14619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1200" b="1" dirty="0">
                <a:latin typeface="Times New Roman"/>
                <a:ea typeface="+mn-lt"/>
                <a:cs typeface="Times New Roman"/>
              </a:rPr>
              <a:t>Call to Action:</a:t>
            </a:r>
            <a:endParaRPr lang="en-US"/>
          </a:p>
          <a:p>
            <a:pPr algn="just">
              <a:spcBef>
                <a:spcPct val="0"/>
              </a:spcBef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Invest in assistive technologies, train person-centered care providers and aged in place policies.</a:t>
            </a:r>
            <a:endParaRPr lang="en-US" sz="1100">
              <a:latin typeface="Times New Roman"/>
              <a:cs typeface="Times New Roman"/>
            </a:endParaRPr>
          </a:p>
          <a:p>
            <a:pPr algn="just">
              <a:spcBef>
                <a:spcPct val="0"/>
              </a:spcBef>
            </a:pPr>
            <a:r>
              <a:rPr lang="en-US" sz="1100" dirty="0">
                <a:latin typeface="Times New Roman"/>
                <a:ea typeface="+mn-lt"/>
                <a:cs typeface="Times New Roman"/>
              </a:rPr>
              <a:t>Encourage interdisciplinary research and cross-sector development in order to enhance the quality of life of older adults.</a:t>
            </a:r>
            <a:endParaRPr lang="en-US" sz="11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77352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BAEA-D4E0-21DC-8677-2C1E213D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073" y="268857"/>
            <a:ext cx="11747741" cy="293300"/>
          </a:xfrm>
        </p:spPr>
        <p:txBody>
          <a:bodyPr>
            <a:noAutofit/>
          </a:bodyPr>
          <a:lstStyle/>
          <a:p>
            <a:r>
              <a:rPr lang="en-US" sz="1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58E30-9699-EC12-2526-8EA260E92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75" y="562155"/>
            <a:ext cx="11603967" cy="61644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Kam, P.K., 2023. Empowerment in old age: A ladder of user participation in social services for older people.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Journal of Social Work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23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(4), pp.677-691.</a:t>
            </a:r>
          </a:p>
          <a:p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Assariparambil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A.R., Noronha, J.A., Hande, H.M., Devi, E.S. and George, A., 2024. Cognition, depression, and functional health profiles (</a:t>
            </a:r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CoDe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-F) of non-debilitated aged in the coastal belt of southern India: An explorative study at homes for the aged.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Clinical Epidemiology and Global Health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27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p.101600.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Giebel, C., Hassan, S., Harvey, G., Devitt, C., Harper, L. and </a:t>
            </a:r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Simmill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‐Binning, C., 2022. Enabling middle‐aged and older adults accessing community services to reduce social isolation: Community Connectors.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Health &amp; social care in the community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30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(2), pp.e461-e468.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Khan, H.T., Addo, K.M. and Findlay, H., 2024. Public health challenges and responses to the growing ageing populations.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Public health challenges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3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(3), p.e213.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Muthu, P., Tan, Y., Latha, S., Dhanalakshmi, S., Lai, K.W. and Wu, X., 2023. Discernment on assistive technology for the care and support requirements of older adults and differently-abled individuals.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Frontiers in public health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10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p.1030656.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Giansanti, D., 2025. Empowering Independence: The Role of Assistive Technologies in Enhancing Quality of Life.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Technologies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13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(9), p.408.</a:t>
            </a:r>
          </a:p>
          <a:p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Bölenius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K., </a:t>
            </a:r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Lämås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K. and Edvardsson, D., 2023. Older adults’ experiences of self-determination when needing homecare services—an interview study.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BMC geriatrics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23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(1), p.824.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von Humboldt, S., 2022. Self-Actualization. In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Encyclopedia of Gerontology and Population Aging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(pp. 4395-4402). Cham: Springer International Publishing.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Wang, J., 2022. Person-Centered care for older adults. In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Encyclopedia of Gerontology and Population Aging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(pp. 3788-3794). Cham: Springer International Publishing.</a:t>
            </a:r>
          </a:p>
          <a:p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Kooranian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F., </a:t>
            </a:r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ParsaYekta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Z. and Rassouli, M., 2022. Barriers and challenges to self-care among older adults with knee osteoarthritis: a qualitative study.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Ethiopian Journal of Health Sciences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32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(5), pp.963-974.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Shen, X., 2025, August. Social Isolation, Ageism, and Mental Health in Older. In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Proceedings of the 2025 6th International Conference on Mental Health, Education and Human Development (MHEHD 2025)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(p. 61). Springer Nature.</a:t>
            </a:r>
          </a:p>
          <a:p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Cabañero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-Garcia, E., Martinez-</a:t>
            </a:r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Lacoba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R., Pardo-Garcia, I. and Amo-Saus, E., 2025. Barriers to health, social and long-term care access among older adults: a systematic review of reviews.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International journal for equity in health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24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(1), p.72.</a:t>
            </a:r>
          </a:p>
          <a:p>
            <a:r>
              <a:rPr lang="en-US" sz="10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Rasekaba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T.M., Pereira, P., Rani. G, V., Johnson, R., McKechnie, R. and Blackberry, I., 2022. Exploring telehealth readiness in a resource limited setting: digital and health literacy among older people in rural India (DAHLIA).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Geriatrics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7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(2), p.28.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Reeves, C., Islam, A. and Gentry, T., 2023. The state of health and care of older people in England 2023.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Age UK. age_uk_briefing_state_of_health_and_care_of_older_people_july2023. pdf (</a:t>
            </a:r>
            <a:r>
              <a:rPr lang="en-US" sz="1000" i="1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ageuk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org. </a:t>
            </a:r>
            <a:r>
              <a:rPr lang="en-US" sz="1000" i="1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uk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)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Burrows, D., 2022. Social work for ‘liquid old age’: Some insights from an ethnographic study of a hospital social work team.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Ethics and Social Welfare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16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(3), pp.258-273.</a:t>
            </a: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Zhang, F., Loo, B.P. and Wang, B., 2022. Aging in place: From the neighborhood environment, sense of community, to life satisfaction.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Annals of the American Association of Geographers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112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(5), pp.1484-1499.</a:t>
            </a:r>
          </a:p>
          <a:p>
            <a:endParaRPr lang="en-US" sz="1000" dirty="0">
              <a:solidFill>
                <a:srgbClr val="222222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US" sz="1000" dirty="0">
              <a:solidFill>
                <a:srgbClr val="222222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51968339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Encase">
      <a:dk1>
        <a:sysClr val="windowText" lastClr="000000"/>
      </a:dk1>
      <a:lt1>
        <a:sysClr val="window" lastClr="FFFFFF"/>
      </a:lt1>
      <a:dk2>
        <a:srgbClr val="1E2121"/>
      </a:dk2>
      <a:lt2>
        <a:srgbClr val="EFECEB"/>
      </a:lt2>
      <a:accent1>
        <a:srgbClr val="717059"/>
      </a:accent1>
      <a:accent2>
        <a:srgbClr val="B9A17E"/>
      </a:accent2>
      <a:accent3>
        <a:srgbClr val="766752"/>
      </a:accent3>
      <a:accent4>
        <a:srgbClr val="A28578"/>
      </a:accent4>
      <a:accent5>
        <a:srgbClr val="6E736D"/>
      </a:accent5>
      <a:accent6>
        <a:srgbClr val="BE8366"/>
      </a:accent6>
      <a:hlink>
        <a:srgbClr val="B5714F"/>
      </a:hlink>
      <a:folHlink>
        <a:srgbClr val="7B6B4C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649</TotalTime>
  <Words>1296</Words>
  <Application>Microsoft Macintosh PowerPoint</Application>
  <PresentationFormat>Widescreen</PresentationFormat>
  <Paragraphs>55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Avenir Next LT Pro</vt:lpstr>
      <vt:lpstr>Avenir Next LT Pro Light</vt:lpstr>
      <vt:lpstr>Times New Roman</vt:lpstr>
      <vt:lpstr>Wingdings</vt:lpstr>
      <vt:lpstr>Wingdings,Sans-Serif</vt:lpstr>
      <vt:lpstr>EncaseVTI</vt:lpstr>
      <vt:lpstr>Student name: Warda Ibrahim Student ID: 2235246 Module name: Empowering the old people  Module code: BMHP6027 Lecturer’s name: Lila Surani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Warda Abdirahman Ibrahim (2235246)</cp:lastModifiedBy>
  <cp:revision>328</cp:revision>
  <dcterms:created xsi:type="dcterms:W3CDTF">2026-02-28T10:35:55Z</dcterms:created>
  <dcterms:modified xsi:type="dcterms:W3CDTF">2026-03-10T12:19:11Z</dcterms:modified>
</cp:coreProperties>
</file>