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8288000" cy="10287000"/>
  <p:notesSz cx="6858000" cy="9144000"/>
  <p:embeddedFontLst>
    <p:embeddedFont>
      <p:font typeface="Times New Roman MT" panose="020B0604020202020204" charset="0"/>
      <p:regular r:id="rId16"/>
    </p:embeddedFont>
    <p:embeddedFont>
      <p:font typeface="Times New Roman MT Bold" panose="020B0604020202020204" charset="0"/>
      <p:regular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82637" autoAdjust="0"/>
  </p:normalViewPr>
  <p:slideViewPr>
    <p:cSldViewPr>
      <p:cViewPr>
        <p:scale>
          <a:sx n="44" d="100"/>
          <a:sy n="44" d="100"/>
        </p:scale>
        <p:origin x="876" y="-31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16.02.2026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following slide presents the case of Jenny and the reason behind the application of two theories (Cook, 2020). I will primarily use the Attachment Theory to explain the theory of emotional development, and Sociocultural Theory can explain learning and social support. The purpose of the paper is to demonstrate the connection between theory and practice in health and social care.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this case, I present the life situation and problems facing Jenny. Normal teenagers are restricted by her long-term nurturing role (Schweiger, 2025). This background can make us realize why psychological support is the key. It also gives background to using theories of lifespan development on her emotional and social needs.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is a slide that describes Attachment Theory. I describe the fact that the initial emotional attachments affect future behaviour (Yang and Oshio, 2025). In the case of Jenny, we can say that security was disrupted due to the death of the father and illness of the mother. The knowledge of attachment elucidates her emotional reactions and coping behaviors.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this case, I present Sociocultural Theory as the propping theory (Poehner, 2025). It lays emphasis on the role of social support in the learning and development of Jenny. She may not have enough opportunities due to limited contact with other children and adults. Hence, it is necessary to improve her social network.</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this slide, I use Attachment Theory to apply to the experiences of Jenny (Healy et al., 2024). The fact that she needs to take care of her mother may have inverted the customary roles. This is going to lead to role reversal that can influence her emotional stability and form long-term anxiety or low self-worth.</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slide connects the Sociocultural Theory to the case of Jenny (Bernabe et al., 2025). She needs to interact in order to develop her identity and learning. In case of limited social contact, there can be a delay in development. Thus, the community support and mentoring can make her skills and motivation stronger.</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this case, I describe nature and nurture (Táborosi et al., 2024). Teenagers are sensitive emotionally due to biological developments. Meanwhile, stressful conditions cause a risk. Knowing the two enables professionals to develop balanced support that meets physical, emotional, and social needs.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following slide has practical interventions. All the strategies are expected to enhance attachment security (Yang and Oshio, 2025). Lack of emotional support can be substituted by a stable grown-up figure. Counseling will enable Jenny to cope with sadness and stress. Good relationships will lead to resiliency in the long term.</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this case, I critically assess the primary theory. The attachment theory is an excellent emotional theory with limitations (Yang and Oshio, 2025). It does not comprehensively describe learning or social inequality. The combination of two theories enhances better analysis and academic standards.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Finally, I conclude by summarising the key findings. The role of Jenny as a caring person has also helped her to shape up. Interventions based on the theory will be able to decrease risks and build resilience. This is a method that facilitates quality, ethical, and comprehensive health and social care practice.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CF7"/>
        </a:solidFill>
        <a:effectLst/>
      </p:bgPr>
    </p:bg>
    <p:spTree>
      <p:nvGrpSpPr>
        <p:cNvPr id="1" name=""/>
        <p:cNvGrpSpPr/>
        <p:nvPr/>
      </p:nvGrpSpPr>
      <p:grpSpPr>
        <a:xfrm>
          <a:off x="0" y="0"/>
          <a:ext cx="0" cy="0"/>
          <a:chOff x="0" y="0"/>
          <a:chExt cx="0" cy="0"/>
        </a:xfrm>
      </p:grpSpPr>
      <p:grpSp>
        <p:nvGrpSpPr>
          <p:cNvPr id="2" name="Group 2"/>
          <p:cNvGrpSpPr/>
          <p:nvPr/>
        </p:nvGrpSpPr>
        <p:grpSpPr>
          <a:xfrm>
            <a:off x="0" y="8526554"/>
            <a:ext cx="17593814" cy="1583069"/>
            <a:chOff x="0" y="0"/>
            <a:chExt cx="4633762" cy="416940"/>
          </a:xfrm>
        </p:grpSpPr>
        <p:sp>
          <p:nvSpPr>
            <p:cNvPr id="3" name="Freeform 3"/>
            <p:cNvSpPr/>
            <p:nvPr/>
          </p:nvSpPr>
          <p:spPr>
            <a:xfrm>
              <a:off x="0" y="0"/>
              <a:ext cx="4633762" cy="416940"/>
            </a:xfrm>
            <a:custGeom>
              <a:avLst/>
              <a:gdLst/>
              <a:ahLst/>
              <a:cxnLst/>
              <a:rect l="l" t="t" r="r" b="b"/>
              <a:pathLst>
                <a:path w="4633762" h="416940">
                  <a:moveTo>
                    <a:pt x="14961" y="0"/>
                  </a:moveTo>
                  <a:lnTo>
                    <a:pt x="4618801" y="0"/>
                  </a:lnTo>
                  <a:cubicBezTo>
                    <a:pt x="4627063" y="0"/>
                    <a:pt x="4633762" y="6698"/>
                    <a:pt x="4633762" y="14961"/>
                  </a:cubicBezTo>
                  <a:lnTo>
                    <a:pt x="4633762" y="401979"/>
                  </a:lnTo>
                  <a:cubicBezTo>
                    <a:pt x="4633762" y="405947"/>
                    <a:pt x="4632185" y="409752"/>
                    <a:pt x="4629380" y="412558"/>
                  </a:cubicBezTo>
                  <a:cubicBezTo>
                    <a:pt x="4626574" y="415364"/>
                    <a:pt x="4622769" y="416940"/>
                    <a:pt x="4618801" y="416940"/>
                  </a:cubicBezTo>
                  <a:lnTo>
                    <a:pt x="14961" y="416940"/>
                  </a:lnTo>
                  <a:cubicBezTo>
                    <a:pt x="10993" y="416940"/>
                    <a:pt x="7188" y="415364"/>
                    <a:pt x="4382" y="412558"/>
                  </a:cubicBezTo>
                  <a:cubicBezTo>
                    <a:pt x="1576" y="409752"/>
                    <a:pt x="0" y="405947"/>
                    <a:pt x="0" y="401979"/>
                  </a:cubicBezTo>
                  <a:lnTo>
                    <a:pt x="0" y="14961"/>
                  </a:lnTo>
                  <a:cubicBezTo>
                    <a:pt x="0" y="10993"/>
                    <a:pt x="1576" y="7188"/>
                    <a:pt x="4382" y="4382"/>
                  </a:cubicBezTo>
                  <a:cubicBezTo>
                    <a:pt x="7188" y="1576"/>
                    <a:pt x="10993" y="0"/>
                    <a:pt x="14961" y="0"/>
                  </a:cubicBezTo>
                  <a:close/>
                </a:path>
              </a:pathLst>
            </a:custGeom>
            <a:solidFill>
              <a:srgbClr val="FFCFA1"/>
            </a:solidFill>
            <a:ln w="9525" cap="rnd">
              <a:solidFill>
                <a:srgbClr val="242424"/>
              </a:solidFill>
              <a:prstDash val="solid"/>
              <a:round/>
            </a:ln>
          </p:spPr>
          <p:txBody>
            <a:bodyPr/>
            <a:lstStyle/>
            <a:p>
              <a:endParaRPr lang="en-GB"/>
            </a:p>
          </p:txBody>
        </p:sp>
        <p:sp>
          <p:nvSpPr>
            <p:cNvPr id="4" name="TextBox 4"/>
            <p:cNvSpPr txBox="1"/>
            <p:nvPr/>
          </p:nvSpPr>
          <p:spPr>
            <a:xfrm>
              <a:off x="0" y="-66675"/>
              <a:ext cx="4633762" cy="483615"/>
            </a:xfrm>
            <a:prstGeom prst="rect">
              <a:avLst/>
            </a:prstGeom>
          </p:spPr>
          <p:txBody>
            <a:bodyPr lIns="50800" tIns="50800" rIns="50800" bIns="50800" rtlCol="0" anchor="ctr"/>
            <a:lstStyle/>
            <a:p>
              <a:pPr algn="ctr">
                <a:lnSpc>
                  <a:spcPts val="2355"/>
                </a:lnSpc>
              </a:pPr>
              <a:endParaRPr/>
            </a:p>
          </p:txBody>
        </p:sp>
      </p:grpSp>
      <p:grpSp>
        <p:nvGrpSpPr>
          <p:cNvPr id="5" name="Group 5"/>
          <p:cNvGrpSpPr/>
          <p:nvPr/>
        </p:nvGrpSpPr>
        <p:grpSpPr>
          <a:xfrm>
            <a:off x="12989859" y="1572901"/>
            <a:ext cx="2542108" cy="4266422"/>
            <a:chOff x="0" y="0"/>
            <a:chExt cx="636479" cy="1068204"/>
          </a:xfrm>
        </p:grpSpPr>
        <p:sp>
          <p:nvSpPr>
            <p:cNvPr id="6" name="Freeform 6"/>
            <p:cNvSpPr/>
            <p:nvPr/>
          </p:nvSpPr>
          <p:spPr>
            <a:xfrm>
              <a:off x="0" y="0"/>
              <a:ext cx="636479" cy="1068204"/>
            </a:xfrm>
            <a:custGeom>
              <a:avLst/>
              <a:gdLst/>
              <a:ahLst/>
              <a:cxnLst/>
              <a:rect l="l" t="t" r="r" b="b"/>
              <a:pathLst>
                <a:path w="636479" h="1068204">
                  <a:moveTo>
                    <a:pt x="252774" y="0"/>
                  </a:moveTo>
                  <a:lnTo>
                    <a:pt x="383705" y="0"/>
                  </a:lnTo>
                  <a:cubicBezTo>
                    <a:pt x="450745" y="0"/>
                    <a:pt x="515039" y="26631"/>
                    <a:pt x="562444" y="74036"/>
                  </a:cubicBezTo>
                  <a:cubicBezTo>
                    <a:pt x="609848" y="121440"/>
                    <a:pt x="636479" y="185734"/>
                    <a:pt x="636479" y="252774"/>
                  </a:cubicBezTo>
                  <a:lnTo>
                    <a:pt x="636479" y="815430"/>
                  </a:lnTo>
                  <a:cubicBezTo>
                    <a:pt x="636479" y="955033"/>
                    <a:pt x="523309" y="1068204"/>
                    <a:pt x="383705" y="1068204"/>
                  </a:cubicBezTo>
                  <a:lnTo>
                    <a:pt x="252774" y="1068204"/>
                  </a:lnTo>
                  <a:cubicBezTo>
                    <a:pt x="113171" y="1068204"/>
                    <a:pt x="0" y="955033"/>
                    <a:pt x="0" y="815430"/>
                  </a:cubicBezTo>
                  <a:lnTo>
                    <a:pt x="0" y="252774"/>
                  </a:lnTo>
                  <a:cubicBezTo>
                    <a:pt x="0" y="113171"/>
                    <a:pt x="113171" y="0"/>
                    <a:pt x="252774" y="0"/>
                  </a:cubicBezTo>
                  <a:close/>
                </a:path>
              </a:pathLst>
            </a:custGeom>
            <a:solidFill>
              <a:srgbClr val="D9D9FF"/>
            </a:solidFill>
            <a:ln w="9525" cap="rnd">
              <a:solidFill>
                <a:srgbClr val="242424"/>
              </a:solidFill>
              <a:prstDash val="solid"/>
              <a:round/>
            </a:ln>
          </p:spPr>
          <p:txBody>
            <a:bodyPr/>
            <a:lstStyle/>
            <a:p>
              <a:endParaRPr lang="en-GB"/>
            </a:p>
          </p:txBody>
        </p:sp>
        <p:sp>
          <p:nvSpPr>
            <p:cNvPr id="7" name="TextBox 7"/>
            <p:cNvSpPr txBox="1"/>
            <p:nvPr/>
          </p:nvSpPr>
          <p:spPr>
            <a:xfrm>
              <a:off x="0" y="-66675"/>
              <a:ext cx="636479" cy="1134879"/>
            </a:xfrm>
            <a:prstGeom prst="rect">
              <a:avLst/>
            </a:prstGeom>
          </p:spPr>
          <p:txBody>
            <a:bodyPr lIns="50800" tIns="50800" rIns="50800" bIns="50800" rtlCol="0" anchor="ctr"/>
            <a:lstStyle/>
            <a:p>
              <a:pPr algn="ctr">
                <a:lnSpc>
                  <a:spcPts val="2355"/>
                </a:lnSpc>
              </a:pPr>
              <a:endParaRPr/>
            </a:p>
          </p:txBody>
        </p:sp>
      </p:grpSp>
      <p:grpSp>
        <p:nvGrpSpPr>
          <p:cNvPr id="8" name="Group 8"/>
          <p:cNvGrpSpPr/>
          <p:nvPr/>
        </p:nvGrpSpPr>
        <p:grpSpPr>
          <a:xfrm>
            <a:off x="14821874" y="4978418"/>
            <a:ext cx="710093" cy="1337155"/>
            <a:chOff x="0" y="0"/>
            <a:chExt cx="187020" cy="352172"/>
          </a:xfrm>
        </p:grpSpPr>
        <p:sp>
          <p:nvSpPr>
            <p:cNvPr id="9" name="Freeform 9"/>
            <p:cNvSpPr/>
            <p:nvPr/>
          </p:nvSpPr>
          <p:spPr>
            <a:xfrm>
              <a:off x="0" y="0"/>
              <a:ext cx="187020" cy="352172"/>
            </a:xfrm>
            <a:custGeom>
              <a:avLst/>
              <a:gdLst/>
              <a:ahLst/>
              <a:cxnLst/>
              <a:rect l="l" t="t" r="r" b="b"/>
              <a:pathLst>
                <a:path w="187020" h="352172">
                  <a:moveTo>
                    <a:pt x="0" y="0"/>
                  </a:moveTo>
                  <a:lnTo>
                    <a:pt x="187020" y="0"/>
                  </a:lnTo>
                  <a:lnTo>
                    <a:pt x="187020" y="352172"/>
                  </a:lnTo>
                  <a:lnTo>
                    <a:pt x="0" y="352172"/>
                  </a:lnTo>
                  <a:close/>
                </a:path>
              </a:pathLst>
            </a:custGeom>
            <a:solidFill>
              <a:srgbClr val="CAF1DF"/>
            </a:solidFill>
            <a:ln w="9525" cap="sq">
              <a:solidFill>
                <a:srgbClr val="242424"/>
              </a:solidFill>
              <a:prstDash val="solid"/>
              <a:miter/>
            </a:ln>
          </p:spPr>
          <p:txBody>
            <a:bodyPr/>
            <a:lstStyle/>
            <a:p>
              <a:endParaRPr lang="en-GB"/>
            </a:p>
          </p:txBody>
        </p:sp>
        <p:sp>
          <p:nvSpPr>
            <p:cNvPr id="10" name="TextBox 10"/>
            <p:cNvSpPr txBox="1"/>
            <p:nvPr/>
          </p:nvSpPr>
          <p:spPr>
            <a:xfrm>
              <a:off x="0" y="-66675"/>
              <a:ext cx="187020" cy="418847"/>
            </a:xfrm>
            <a:prstGeom prst="rect">
              <a:avLst/>
            </a:prstGeom>
          </p:spPr>
          <p:txBody>
            <a:bodyPr lIns="50800" tIns="50800" rIns="50800" bIns="50800" rtlCol="0" anchor="ctr"/>
            <a:lstStyle/>
            <a:p>
              <a:pPr algn="ctr">
                <a:lnSpc>
                  <a:spcPts val="2355"/>
                </a:lnSpc>
              </a:pPr>
              <a:endParaRPr/>
            </a:p>
          </p:txBody>
        </p:sp>
      </p:grpSp>
      <p:grpSp>
        <p:nvGrpSpPr>
          <p:cNvPr id="11" name="Group 11"/>
          <p:cNvGrpSpPr/>
          <p:nvPr/>
        </p:nvGrpSpPr>
        <p:grpSpPr>
          <a:xfrm>
            <a:off x="12989859" y="1572901"/>
            <a:ext cx="842821" cy="1310344"/>
            <a:chOff x="0" y="0"/>
            <a:chExt cx="221978" cy="345111"/>
          </a:xfrm>
        </p:grpSpPr>
        <p:sp>
          <p:nvSpPr>
            <p:cNvPr id="12" name="Freeform 12"/>
            <p:cNvSpPr/>
            <p:nvPr/>
          </p:nvSpPr>
          <p:spPr>
            <a:xfrm>
              <a:off x="0" y="0"/>
              <a:ext cx="221978" cy="345111"/>
            </a:xfrm>
            <a:custGeom>
              <a:avLst/>
              <a:gdLst/>
              <a:ahLst/>
              <a:cxnLst/>
              <a:rect l="l" t="t" r="r" b="b"/>
              <a:pathLst>
                <a:path w="221978" h="345111">
                  <a:moveTo>
                    <a:pt x="0" y="0"/>
                  </a:moveTo>
                  <a:lnTo>
                    <a:pt x="221978" y="0"/>
                  </a:lnTo>
                  <a:lnTo>
                    <a:pt x="221978" y="345111"/>
                  </a:lnTo>
                  <a:lnTo>
                    <a:pt x="0" y="345111"/>
                  </a:lnTo>
                  <a:close/>
                </a:path>
              </a:pathLst>
            </a:custGeom>
            <a:solidFill>
              <a:srgbClr val="FFCFA1"/>
            </a:solidFill>
            <a:ln w="9525" cap="sq">
              <a:solidFill>
                <a:srgbClr val="242424"/>
              </a:solidFill>
              <a:prstDash val="solid"/>
              <a:miter/>
            </a:ln>
          </p:spPr>
          <p:txBody>
            <a:bodyPr/>
            <a:lstStyle/>
            <a:p>
              <a:endParaRPr lang="en-GB"/>
            </a:p>
          </p:txBody>
        </p:sp>
        <p:sp>
          <p:nvSpPr>
            <p:cNvPr id="13" name="TextBox 13"/>
            <p:cNvSpPr txBox="1"/>
            <p:nvPr/>
          </p:nvSpPr>
          <p:spPr>
            <a:xfrm>
              <a:off x="0" y="-66675"/>
              <a:ext cx="221978" cy="411786"/>
            </a:xfrm>
            <a:prstGeom prst="rect">
              <a:avLst/>
            </a:prstGeom>
          </p:spPr>
          <p:txBody>
            <a:bodyPr lIns="50800" tIns="50800" rIns="50800" bIns="50800" rtlCol="0" anchor="ctr"/>
            <a:lstStyle/>
            <a:p>
              <a:pPr algn="ctr">
                <a:lnSpc>
                  <a:spcPts val="2355"/>
                </a:lnSpc>
              </a:pPr>
              <a:endParaRPr/>
            </a:p>
          </p:txBody>
        </p:sp>
      </p:grpSp>
      <p:grpSp>
        <p:nvGrpSpPr>
          <p:cNvPr id="14" name="Group 14"/>
          <p:cNvGrpSpPr>
            <a:grpSpLocks noChangeAspect="1"/>
          </p:cNvGrpSpPr>
          <p:nvPr/>
        </p:nvGrpSpPr>
        <p:grpSpPr>
          <a:xfrm>
            <a:off x="11840939" y="317057"/>
            <a:ext cx="4839947" cy="9576666"/>
            <a:chOff x="0" y="0"/>
            <a:chExt cx="2620010" cy="5184140"/>
          </a:xfrm>
        </p:grpSpPr>
        <p:sp>
          <p:nvSpPr>
            <p:cNvPr id="15" name="Freeform 15"/>
            <p:cNvSpPr/>
            <p:nvPr/>
          </p:nvSpPr>
          <p:spPr>
            <a:xfrm>
              <a:off x="53340" y="25400"/>
              <a:ext cx="2513330" cy="5132070"/>
            </a:xfrm>
            <a:custGeom>
              <a:avLst/>
              <a:gdLst/>
              <a:ahLst/>
              <a:cxnLst/>
              <a:rect l="l" t="t" r="r" b="b"/>
              <a:pathLst>
                <a:path w="2513330" h="5132070">
                  <a:moveTo>
                    <a:pt x="2159000" y="0"/>
                  </a:moveTo>
                  <a:lnTo>
                    <a:pt x="354330" y="0"/>
                  </a:lnTo>
                  <a:cubicBezTo>
                    <a:pt x="158750" y="0"/>
                    <a:pt x="0" y="158750"/>
                    <a:pt x="0" y="354330"/>
                  </a:cubicBezTo>
                  <a:lnTo>
                    <a:pt x="0" y="4777740"/>
                  </a:lnTo>
                  <a:cubicBezTo>
                    <a:pt x="0" y="4973320"/>
                    <a:pt x="158750" y="5132070"/>
                    <a:pt x="354330" y="5132070"/>
                  </a:cubicBezTo>
                  <a:lnTo>
                    <a:pt x="2159000" y="5132070"/>
                  </a:lnTo>
                  <a:cubicBezTo>
                    <a:pt x="2354580" y="5132070"/>
                    <a:pt x="2513330" y="4973320"/>
                    <a:pt x="2513330" y="4777740"/>
                  </a:cubicBezTo>
                  <a:lnTo>
                    <a:pt x="2513330" y="354330"/>
                  </a:lnTo>
                  <a:cubicBezTo>
                    <a:pt x="2513330" y="158750"/>
                    <a:pt x="2354580" y="0"/>
                    <a:pt x="2159000" y="0"/>
                  </a:cubicBezTo>
                  <a:close/>
                  <a:moveTo>
                    <a:pt x="1558290" y="162560"/>
                  </a:moveTo>
                  <a:cubicBezTo>
                    <a:pt x="1576070" y="162560"/>
                    <a:pt x="1590040" y="176530"/>
                    <a:pt x="1590040" y="194310"/>
                  </a:cubicBezTo>
                  <a:cubicBezTo>
                    <a:pt x="1590040" y="212090"/>
                    <a:pt x="1576070" y="226060"/>
                    <a:pt x="1558290" y="226060"/>
                  </a:cubicBezTo>
                  <a:cubicBezTo>
                    <a:pt x="1540510" y="226060"/>
                    <a:pt x="1526540" y="212090"/>
                    <a:pt x="1526540" y="194310"/>
                  </a:cubicBezTo>
                  <a:cubicBezTo>
                    <a:pt x="1526540" y="176530"/>
                    <a:pt x="1541780" y="162560"/>
                    <a:pt x="1558290" y="162560"/>
                  </a:cubicBezTo>
                  <a:close/>
                  <a:moveTo>
                    <a:pt x="1089660" y="172720"/>
                  </a:moveTo>
                  <a:lnTo>
                    <a:pt x="1394460" y="172720"/>
                  </a:lnTo>
                  <a:cubicBezTo>
                    <a:pt x="1405890" y="172720"/>
                    <a:pt x="1416050" y="181610"/>
                    <a:pt x="1416050" y="194310"/>
                  </a:cubicBezTo>
                  <a:cubicBezTo>
                    <a:pt x="1416050" y="207010"/>
                    <a:pt x="1405890" y="215900"/>
                    <a:pt x="1394460" y="215900"/>
                  </a:cubicBezTo>
                  <a:lnTo>
                    <a:pt x="1089660" y="215900"/>
                  </a:lnTo>
                  <a:cubicBezTo>
                    <a:pt x="1078230" y="215900"/>
                    <a:pt x="1068070" y="207010"/>
                    <a:pt x="1068070" y="194310"/>
                  </a:cubicBezTo>
                  <a:cubicBezTo>
                    <a:pt x="1068070" y="181610"/>
                    <a:pt x="1078230" y="172720"/>
                    <a:pt x="1089660" y="172720"/>
                  </a:cubicBezTo>
                  <a:close/>
                  <a:moveTo>
                    <a:pt x="2383790" y="4798060"/>
                  </a:moveTo>
                  <a:cubicBezTo>
                    <a:pt x="2383790" y="4913630"/>
                    <a:pt x="2289810" y="5007610"/>
                    <a:pt x="2174240" y="5007610"/>
                  </a:cubicBezTo>
                  <a:lnTo>
                    <a:pt x="341630" y="5007610"/>
                  </a:lnTo>
                  <a:cubicBezTo>
                    <a:pt x="226060" y="5007610"/>
                    <a:pt x="132080" y="4913630"/>
                    <a:pt x="132080" y="4798060"/>
                  </a:cubicBezTo>
                  <a:lnTo>
                    <a:pt x="132080" y="340360"/>
                  </a:lnTo>
                  <a:cubicBezTo>
                    <a:pt x="132080" y="224790"/>
                    <a:pt x="226060" y="130810"/>
                    <a:pt x="341630" y="130810"/>
                  </a:cubicBezTo>
                  <a:lnTo>
                    <a:pt x="614680" y="130810"/>
                  </a:lnTo>
                  <a:lnTo>
                    <a:pt x="614680" y="187960"/>
                  </a:lnTo>
                  <a:cubicBezTo>
                    <a:pt x="614680" y="252730"/>
                    <a:pt x="668020" y="306070"/>
                    <a:pt x="732790" y="306070"/>
                  </a:cubicBezTo>
                  <a:lnTo>
                    <a:pt x="1783080" y="306070"/>
                  </a:lnTo>
                  <a:cubicBezTo>
                    <a:pt x="1847850" y="306070"/>
                    <a:pt x="1901190" y="252730"/>
                    <a:pt x="1901190" y="187960"/>
                  </a:cubicBezTo>
                  <a:lnTo>
                    <a:pt x="1901190" y="130810"/>
                  </a:lnTo>
                  <a:lnTo>
                    <a:pt x="2172970" y="130810"/>
                  </a:lnTo>
                  <a:cubicBezTo>
                    <a:pt x="2288540" y="130810"/>
                    <a:pt x="2382520" y="224790"/>
                    <a:pt x="2382520" y="340360"/>
                  </a:cubicBezTo>
                  <a:lnTo>
                    <a:pt x="2382520" y="4798060"/>
                  </a:lnTo>
                  <a:close/>
                </a:path>
              </a:pathLst>
            </a:custGeom>
            <a:solidFill>
              <a:srgbClr val="242424"/>
            </a:solidFill>
          </p:spPr>
          <p:txBody>
            <a:bodyPr/>
            <a:lstStyle/>
            <a:p>
              <a:endParaRPr lang="en-GB"/>
            </a:p>
          </p:txBody>
        </p:sp>
        <p:sp>
          <p:nvSpPr>
            <p:cNvPr id="16" name="Freeform 16"/>
            <p:cNvSpPr/>
            <p:nvPr/>
          </p:nvSpPr>
          <p:spPr>
            <a:xfrm>
              <a:off x="185420" y="156210"/>
              <a:ext cx="2250453" cy="4876800"/>
            </a:xfrm>
            <a:custGeom>
              <a:avLst/>
              <a:gdLst/>
              <a:ahLst/>
              <a:cxnLst/>
              <a:rect l="l" t="t" r="r" b="b"/>
              <a:pathLst>
                <a:path w="2250453" h="4876800">
                  <a:moveTo>
                    <a:pt x="2040890" y="0"/>
                  </a:moveTo>
                  <a:lnTo>
                    <a:pt x="1769110" y="0"/>
                  </a:lnTo>
                  <a:lnTo>
                    <a:pt x="1769110" y="57150"/>
                  </a:lnTo>
                  <a:cubicBezTo>
                    <a:pt x="1769110" y="121920"/>
                    <a:pt x="1715770" y="175260"/>
                    <a:pt x="1651000" y="175260"/>
                  </a:cubicBezTo>
                  <a:lnTo>
                    <a:pt x="601980" y="175260"/>
                  </a:lnTo>
                  <a:cubicBezTo>
                    <a:pt x="537210" y="175260"/>
                    <a:pt x="483870" y="121920"/>
                    <a:pt x="483870" y="57150"/>
                  </a:cubicBezTo>
                  <a:lnTo>
                    <a:pt x="483870" y="0"/>
                  </a:lnTo>
                  <a:lnTo>
                    <a:pt x="209550" y="0"/>
                  </a:lnTo>
                  <a:cubicBezTo>
                    <a:pt x="93980" y="0"/>
                    <a:pt x="0" y="93980"/>
                    <a:pt x="0" y="209550"/>
                  </a:cubicBezTo>
                  <a:lnTo>
                    <a:pt x="0" y="4667250"/>
                  </a:lnTo>
                  <a:cubicBezTo>
                    <a:pt x="0" y="4782820"/>
                    <a:pt x="93980" y="4876800"/>
                    <a:pt x="209550" y="4876800"/>
                  </a:cubicBezTo>
                  <a:lnTo>
                    <a:pt x="2040890" y="4876800"/>
                  </a:lnTo>
                  <a:cubicBezTo>
                    <a:pt x="2156460" y="4876800"/>
                    <a:pt x="2250440" y="4782820"/>
                    <a:pt x="2250440" y="4667250"/>
                  </a:cubicBezTo>
                  <a:lnTo>
                    <a:pt x="2250440" y="209550"/>
                  </a:lnTo>
                  <a:cubicBezTo>
                    <a:pt x="2251710" y="93980"/>
                    <a:pt x="2157730" y="0"/>
                    <a:pt x="2040890" y="0"/>
                  </a:cubicBezTo>
                  <a:close/>
                </a:path>
              </a:pathLst>
            </a:custGeom>
            <a:blipFill>
              <a:blip r:embed="rId2"/>
              <a:stretch>
                <a:fillRect l="-112338" r="-112338"/>
              </a:stretch>
            </a:blipFill>
          </p:spPr>
          <p:txBody>
            <a:bodyPr/>
            <a:lstStyle/>
            <a:p>
              <a:endParaRPr lang="en-GB"/>
            </a:p>
          </p:txBody>
        </p:sp>
        <p:sp>
          <p:nvSpPr>
            <p:cNvPr id="17" name="Freeform 17"/>
            <p:cNvSpPr/>
            <p:nvPr/>
          </p:nvSpPr>
          <p:spPr>
            <a:xfrm>
              <a:off x="1121410" y="198120"/>
              <a:ext cx="347980" cy="43180"/>
            </a:xfrm>
            <a:custGeom>
              <a:avLst/>
              <a:gdLst/>
              <a:ahLst/>
              <a:cxnLst/>
              <a:rect l="l" t="t" r="r" b="b"/>
              <a:pathLst>
                <a:path w="347980" h="43180">
                  <a:moveTo>
                    <a:pt x="326390" y="0"/>
                  </a:moveTo>
                  <a:lnTo>
                    <a:pt x="21590" y="0"/>
                  </a:lnTo>
                  <a:cubicBezTo>
                    <a:pt x="10160" y="0"/>
                    <a:pt x="0" y="8890"/>
                    <a:pt x="0" y="21590"/>
                  </a:cubicBezTo>
                  <a:cubicBezTo>
                    <a:pt x="0" y="34290"/>
                    <a:pt x="10160" y="43180"/>
                    <a:pt x="21590" y="43180"/>
                  </a:cubicBezTo>
                  <a:lnTo>
                    <a:pt x="326390" y="43180"/>
                  </a:lnTo>
                  <a:cubicBezTo>
                    <a:pt x="337820" y="43180"/>
                    <a:pt x="347980" y="34290"/>
                    <a:pt x="347980" y="21590"/>
                  </a:cubicBezTo>
                  <a:cubicBezTo>
                    <a:pt x="347980" y="8890"/>
                    <a:pt x="337820" y="0"/>
                    <a:pt x="326390" y="0"/>
                  </a:cubicBezTo>
                  <a:close/>
                </a:path>
              </a:pathLst>
            </a:custGeom>
            <a:solidFill>
              <a:srgbClr val="FFFCF7"/>
            </a:solidFill>
          </p:spPr>
          <p:txBody>
            <a:bodyPr/>
            <a:lstStyle/>
            <a:p>
              <a:endParaRPr lang="en-GB"/>
            </a:p>
          </p:txBody>
        </p:sp>
        <p:sp>
          <p:nvSpPr>
            <p:cNvPr id="18" name="Freeform 18"/>
            <p:cNvSpPr/>
            <p:nvPr/>
          </p:nvSpPr>
          <p:spPr>
            <a:xfrm>
              <a:off x="1579738" y="187960"/>
              <a:ext cx="63785" cy="63501"/>
            </a:xfrm>
            <a:custGeom>
              <a:avLst/>
              <a:gdLst/>
              <a:ahLst/>
              <a:cxnLst/>
              <a:rect l="l" t="t" r="r" b="b"/>
              <a:pathLst>
                <a:path w="63785" h="63501">
                  <a:moveTo>
                    <a:pt x="31892" y="0"/>
                  </a:moveTo>
                  <a:cubicBezTo>
                    <a:pt x="20515" y="-51"/>
                    <a:pt x="9980" y="5989"/>
                    <a:pt x="4277" y="15834"/>
                  </a:cubicBezTo>
                  <a:cubicBezTo>
                    <a:pt x="-1426" y="25678"/>
                    <a:pt x="-1426" y="37822"/>
                    <a:pt x="4277" y="47666"/>
                  </a:cubicBezTo>
                  <a:cubicBezTo>
                    <a:pt x="9980" y="57511"/>
                    <a:pt x="20515" y="63551"/>
                    <a:pt x="31892" y="63500"/>
                  </a:cubicBezTo>
                  <a:cubicBezTo>
                    <a:pt x="43269" y="63551"/>
                    <a:pt x="53804" y="57511"/>
                    <a:pt x="59507" y="47666"/>
                  </a:cubicBezTo>
                  <a:cubicBezTo>
                    <a:pt x="65210" y="37822"/>
                    <a:pt x="65210" y="25678"/>
                    <a:pt x="59507" y="15834"/>
                  </a:cubicBezTo>
                  <a:cubicBezTo>
                    <a:pt x="53804" y="5989"/>
                    <a:pt x="43269" y="-51"/>
                    <a:pt x="31892" y="0"/>
                  </a:cubicBezTo>
                  <a:close/>
                </a:path>
              </a:pathLst>
            </a:custGeom>
            <a:solidFill>
              <a:srgbClr val="FFFCF7"/>
            </a:solidFill>
          </p:spPr>
          <p:txBody>
            <a:bodyPr/>
            <a:lstStyle/>
            <a:p>
              <a:endParaRPr lang="en-GB"/>
            </a:p>
          </p:txBody>
        </p:sp>
        <p:sp>
          <p:nvSpPr>
            <p:cNvPr id="19" name="Freeform 19"/>
            <p:cNvSpPr/>
            <p:nvPr/>
          </p:nvSpPr>
          <p:spPr>
            <a:xfrm>
              <a:off x="0" y="685800"/>
              <a:ext cx="27940" cy="213360"/>
            </a:xfrm>
            <a:custGeom>
              <a:avLst/>
              <a:gdLst/>
              <a:ahLst/>
              <a:cxnLst/>
              <a:rect l="l" t="t" r="r" b="b"/>
              <a:pathLst>
                <a:path w="27940" h="213360">
                  <a:moveTo>
                    <a:pt x="0" y="26670"/>
                  </a:moveTo>
                  <a:lnTo>
                    <a:pt x="0" y="185420"/>
                  </a:lnTo>
                  <a:cubicBezTo>
                    <a:pt x="0" y="200660"/>
                    <a:pt x="12700" y="213360"/>
                    <a:pt x="27940" y="213360"/>
                  </a:cubicBezTo>
                  <a:lnTo>
                    <a:pt x="27940" y="0"/>
                  </a:lnTo>
                  <a:cubicBezTo>
                    <a:pt x="12700" y="0"/>
                    <a:pt x="0" y="11430"/>
                    <a:pt x="0" y="26670"/>
                  </a:cubicBezTo>
                  <a:close/>
                </a:path>
              </a:pathLst>
            </a:custGeom>
            <a:solidFill>
              <a:srgbClr val="2E2E2E"/>
            </a:solidFill>
          </p:spPr>
          <p:txBody>
            <a:bodyPr/>
            <a:lstStyle/>
            <a:p>
              <a:endParaRPr lang="en-GB"/>
            </a:p>
          </p:txBody>
        </p:sp>
        <p:sp>
          <p:nvSpPr>
            <p:cNvPr id="20" name="Freeform 20"/>
            <p:cNvSpPr/>
            <p:nvPr/>
          </p:nvSpPr>
          <p:spPr>
            <a:xfrm>
              <a:off x="0" y="1057910"/>
              <a:ext cx="27940" cy="384810"/>
            </a:xfrm>
            <a:custGeom>
              <a:avLst/>
              <a:gdLst/>
              <a:ahLst/>
              <a:cxnLst/>
              <a:rect l="l" t="t" r="r" b="b"/>
              <a:pathLst>
                <a:path w="27940" h="384810">
                  <a:moveTo>
                    <a:pt x="0" y="26670"/>
                  </a:moveTo>
                  <a:lnTo>
                    <a:pt x="0" y="356870"/>
                  </a:lnTo>
                  <a:cubicBezTo>
                    <a:pt x="0" y="372110"/>
                    <a:pt x="12700" y="384810"/>
                    <a:pt x="27940" y="384810"/>
                  </a:cubicBezTo>
                  <a:lnTo>
                    <a:pt x="27940" y="0"/>
                  </a:lnTo>
                  <a:cubicBezTo>
                    <a:pt x="12700" y="0"/>
                    <a:pt x="0" y="11430"/>
                    <a:pt x="0" y="26670"/>
                  </a:cubicBezTo>
                  <a:close/>
                </a:path>
              </a:pathLst>
            </a:custGeom>
            <a:solidFill>
              <a:srgbClr val="2E2E2E"/>
            </a:solidFill>
          </p:spPr>
          <p:txBody>
            <a:bodyPr/>
            <a:lstStyle/>
            <a:p>
              <a:endParaRPr lang="en-GB"/>
            </a:p>
          </p:txBody>
        </p:sp>
        <p:sp>
          <p:nvSpPr>
            <p:cNvPr id="21" name="Freeform 21"/>
            <p:cNvSpPr/>
            <p:nvPr/>
          </p:nvSpPr>
          <p:spPr>
            <a:xfrm>
              <a:off x="0" y="1526540"/>
              <a:ext cx="27940" cy="386080"/>
            </a:xfrm>
            <a:custGeom>
              <a:avLst/>
              <a:gdLst/>
              <a:ahLst/>
              <a:cxnLst/>
              <a:rect l="l" t="t" r="r" b="b"/>
              <a:pathLst>
                <a:path w="27940" h="386080">
                  <a:moveTo>
                    <a:pt x="0" y="27940"/>
                  </a:moveTo>
                  <a:lnTo>
                    <a:pt x="0" y="358140"/>
                  </a:lnTo>
                  <a:cubicBezTo>
                    <a:pt x="0" y="373380"/>
                    <a:pt x="12700" y="386080"/>
                    <a:pt x="27940" y="386080"/>
                  </a:cubicBezTo>
                  <a:lnTo>
                    <a:pt x="27940" y="0"/>
                  </a:lnTo>
                  <a:cubicBezTo>
                    <a:pt x="12700" y="0"/>
                    <a:pt x="0" y="12700"/>
                    <a:pt x="0" y="27940"/>
                  </a:cubicBezTo>
                  <a:close/>
                </a:path>
              </a:pathLst>
            </a:custGeom>
            <a:solidFill>
              <a:srgbClr val="2E2E2E"/>
            </a:solidFill>
          </p:spPr>
          <p:txBody>
            <a:bodyPr/>
            <a:lstStyle/>
            <a:p>
              <a:endParaRPr lang="en-GB"/>
            </a:p>
          </p:txBody>
        </p:sp>
        <p:sp>
          <p:nvSpPr>
            <p:cNvPr id="22" name="Freeform 22"/>
            <p:cNvSpPr/>
            <p:nvPr/>
          </p:nvSpPr>
          <p:spPr>
            <a:xfrm>
              <a:off x="2592070" y="1184910"/>
              <a:ext cx="27940" cy="618490"/>
            </a:xfrm>
            <a:custGeom>
              <a:avLst/>
              <a:gdLst/>
              <a:ahLst/>
              <a:cxnLst/>
              <a:rect l="l" t="t" r="r" b="b"/>
              <a:pathLst>
                <a:path w="27940" h="618490">
                  <a:moveTo>
                    <a:pt x="0" y="0"/>
                  </a:moveTo>
                  <a:lnTo>
                    <a:pt x="0" y="618490"/>
                  </a:lnTo>
                  <a:cubicBezTo>
                    <a:pt x="15240" y="618490"/>
                    <a:pt x="27940" y="605790"/>
                    <a:pt x="27940" y="590550"/>
                  </a:cubicBezTo>
                  <a:lnTo>
                    <a:pt x="27940" y="27940"/>
                  </a:lnTo>
                  <a:cubicBezTo>
                    <a:pt x="27940" y="12700"/>
                    <a:pt x="15240" y="0"/>
                    <a:pt x="0" y="0"/>
                  </a:cubicBezTo>
                  <a:close/>
                </a:path>
              </a:pathLst>
            </a:custGeom>
            <a:solidFill>
              <a:srgbClr val="2E2E2E"/>
            </a:solidFill>
          </p:spPr>
          <p:txBody>
            <a:bodyPr/>
            <a:lstStyle/>
            <a:p>
              <a:endParaRPr lang="en-GB"/>
            </a:p>
          </p:txBody>
        </p:sp>
        <p:sp>
          <p:nvSpPr>
            <p:cNvPr id="23" name="Freeform 23"/>
            <p:cNvSpPr/>
            <p:nvPr/>
          </p:nvSpPr>
          <p:spPr>
            <a:xfrm>
              <a:off x="27940" y="0"/>
              <a:ext cx="2564130" cy="5182870"/>
            </a:xfrm>
            <a:custGeom>
              <a:avLst/>
              <a:gdLst/>
              <a:ahLst/>
              <a:cxnLst/>
              <a:rect l="l" t="t" r="r" b="b"/>
              <a:pathLst>
                <a:path w="2564130" h="5182870">
                  <a:moveTo>
                    <a:pt x="2564130" y="1184910"/>
                  </a:moveTo>
                  <a:lnTo>
                    <a:pt x="2564130" y="379730"/>
                  </a:lnTo>
                  <a:cubicBezTo>
                    <a:pt x="2564130" y="353060"/>
                    <a:pt x="2561590" y="327660"/>
                    <a:pt x="2556510" y="303530"/>
                  </a:cubicBezTo>
                  <a:cubicBezTo>
                    <a:pt x="2553970" y="290830"/>
                    <a:pt x="2551430" y="279400"/>
                    <a:pt x="2547620" y="266700"/>
                  </a:cubicBezTo>
                  <a:cubicBezTo>
                    <a:pt x="2542540" y="248920"/>
                    <a:pt x="2534920" y="231140"/>
                    <a:pt x="2527300" y="214630"/>
                  </a:cubicBezTo>
                  <a:cubicBezTo>
                    <a:pt x="2522220" y="203200"/>
                    <a:pt x="2515870" y="193040"/>
                    <a:pt x="2509520" y="182880"/>
                  </a:cubicBezTo>
                  <a:cubicBezTo>
                    <a:pt x="2503170" y="172720"/>
                    <a:pt x="2496820" y="162560"/>
                    <a:pt x="2489200" y="152400"/>
                  </a:cubicBezTo>
                  <a:cubicBezTo>
                    <a:pt x="2477770" y="137160"/>
                    <a:pt x="2466340" y="124460"/>
                    <a:pt x="2453640" y="110490"/>
                  </a:cubicBezTo>
                  <a:cubicBezTo>
                    <a:pt x="2444750" y="101600"/>
                    <a:pt x="2435860" y="93980"/>
                    <a:pt x="2426970" y="86360"/>
                  </a:cubicBezTo>
                  <a:cubicBezTo>
                    <a:pt x="2360930" y="31750"/>
                    <a:pt x="2277110" y="0"/>
                    <a:pt x="2185670" y="0"/>
                  </a:cubicBezTo>
                  <a:lnTo>
                    <a:pt x="379730" y="0"/>
                  </a:lnTo>
                  <a:cubicBezTo>
                    <a:pt x="288290" y="0"/>
                    <a:pt x="203200" y="33020"/>
                    <a:pt x="138430" y="86360"/>
                  </a:cubicBezTo>
                  <a:cubicBezTo>
                    <a:pt x="129540" y="93980"/>
                    <a:pt x="120650" y="102870"/>
                    <a:pt x="111760" y="110490"/>
                  </a:cubicBezTo>
                  <a:cubicBezTo>
                    <a:pt x="99060" y="123190"/>
                    <a:pt x="86360" y="137160"/>
                    <a:pt x="76200" y="152400"/>
                  </a:cubicBezTo>
                  <a:cubicBezTo>
                    <a:pt x="68580" y="162560"/>
                    <a:pt x="62230" y="172720"/>
                    <a:pt x="55880" y="182880"/>
                  </a:cubicBezTo>
                  <a:cubicBezTo>
                    <a:pt x="49530" y="193040"/>
                    <a:pt x="43180" y="204470"/>
                    <a:pt x="38100" y="214630"/>
                  </a:cubicBezTo>
                  <a:cubicBezTo>
                    <a:pt x="29210" y="232410"/>
                    <a:pt x="22860" y="248920"/>
                    <a:pt x="16510" y="266700"/>
                  </a:cubicBezTo>
                  <a:cubicBezTo>
                    <a:pt x="12700" y="279400"/>
                    <a:pt x="10160" y="290830"/>
                    <a:pt x="7620" y="303530"/>
                  </a:cubicBezTo>
                  <a:cubicBezTo>
                    <a:pt x="2540" y="327660"/>
                    <a:pt x="0" y="354330"/>
                    <a:pt x="0" y="379730"/>
                  </a:cubicBezTo>
                  <a:lnTo>
                    <a:pt x="0" y="4803140"/>
                  </a:lnTo>
                  <a:cubicBezTo>
                    <a:pt x="0" y="5012690"/>
                    <a:pt x="170180" y="5182870"/>
                    <a:pt x="379730" y="5182870"/>
                  </a:cubicBezTo>
                  <a:lnTo>
                    <a:pt x="2184400" y="5182870"/>
                  </a:lnTo>
                  <a:cubicBezTo>
                    <a:pt x="2393950" y="5182870"/>
                    <a:pt x="2564130" y="5012690"/>
                    <a:pt x="2564130" y="4803140"/>
                  </a:cubicBezTo>
                  <a:lnTo>
                    <a:pt x="2564130" y="1184910"/>
                  </a:lnTo>
                  <a:close/>
                  <a:moveTo>
                    <a:pt x="2538730" y="1184910"/>
                  </a:moveTo>
                  <a:lnTo>
                    <a:pt x="2538730" y="4804410"/>
                  </a:lnTo>
                  <a:cubicBezTo>
                    <a:pt x="2538730" y="4999990"/>
                    <a:pt x="2379980" y="5158740"/>
                    <a:pt x="2184400" y="5158740"/>
                  </a:cubicBezTo>
                  <a:lnTo>
                    <a:pt x="379730" y="5158740"/>
                  </a:lnTo>
                  <a:cubicBezTo>
                    <a:pt x="184150" y="5158740"/>
                    <a:pt x="25400" y="4999990"/>
                    <a:pt x="25400" y="4804410"/>
                  </a:cubicBezTo>
                  <a:lnTo>
                    <a:pt x="25400" y="381000"/>
                  </a:lnTo>
                  <a:cubicBezTo>
                    <a:pt x="25400" y="184150"/>
                    <a:pt x="184150" y="25400"/>
                    <a:pt x="379730" y="25400"/>
                  </a:cubicBezTo>
                  <a:lnTo>
                    <a:pt x="2184400" y="25400"/>
                  </a:lnTo>
                  <a:cubicBezTo>
                    <a:pt x="2379980" y="25400"/>
                    <a:pt x="2538730" y="184150"/>
                    <a:pt x="2538730" y="379730"/>
                  </a:cubicBezTo>
                  <a:lnTo>
                    <a:pt x="2538730" y="1184910"/>
                  </a:lnTo>
                  <a:close/>
                </a:path>
              </a:pathLst>
            </a:custGeom>
            <a:solidFill>
              <a:srgbClr val="555555"/>
            </a:solidFill>
          </p:spPr>
          <p:txBody>
            <a:bodyPr/>
            <a:lstStyle/>
            <a:p>
              <a:endParaRPr lang="en-GB"/>
            </a:p>
          </p:txBody>
        </p:sp>
      </p:grpSp>
      <p:sp>
        <p:nvSpPr>
          <p:cNvPr id="24" name="TextBox 24"/>
          <p:cNvSpPr txBox="1"/>
          <p:nvPr/>
        </p:nvSpPr>
        <p:spPr>
          <a:xfrm>
            <a:off x="533399" y="762810"/>
            <a:ext cx="9608253" cy="12537215"/>
          </a:xfrm>
          <a:prstGeom prst="rect">
            <a:avLst/>
          </a:prstGeom>
        </p:spPr>
        <p:txBody>
          <a:bodyPr wrap="square" lIns="0" tIns="0" rIns="0" bIns="0" rtlCol="0" anchor="t">
            <a:spAutoFit/>
          </a:bodyPr>
          <a:lstStyle/>
          <a:p>
            <a:pPr algn="l">
              <a:lnSpc>
                <a:spcPts val="8855"/>
              </a:lnSpc>
            </a:pPr>
            <a:r>
              <a:rPr lang="en-US" sz="7379" dirty="0">
                <a:solidFill>
                  <a:srgbClr val="242424"/>
                </a:solidFill>
                <a:latin typeface="Times New Roman MT"/>
                <a:ea typeface="Times New Roman MT"/>
                <a:cs typeface="Times New Roman MT"/>
                <a:sym typeface="Times New Roman MT"/>
              </a:rPr>
              <a:t>Psychology in Health and Social Care</a:t>
            </a:r>
          </a:p>
          <a:p>
            <a:pPr algn="l">
              <a:lnSpc>
                <a:spcPts val="8855"/>
              </a:lnSpc>
            </a:pPr>
            <a:r>
              <a:rPr lang="en-US" sz="2300" dirty="0">
                <a:solidFill>
                  <a:srgbClr val="242424"/>
                </a:solidFill>
                <a:latin typeface="Times New Roman MT"/>
                <a:ea typeface="Times New Roman MT"/>
                <a:cs typeface="Times New Roman MT"/>
                <a:sym typeface="Times New Roman MT"/>
              </a:rPr>
              <a:t>Lecturer: Rizwan Nadim</a:t>
            </a:r>
          </a:p>
          <a:p>
            <a:pPr algn="l">
              <a:lnSpc>
                <a:spcPts val="8855"/>
              </a:lnSpc>
            </a:pPr>
            <a:r>
              <a:rPr lang="en-US" sz="2300" dirty="0">
                <a:solidFill>
                  <a:srgbClr val="242424"/>
                </a:solidFill>
                <a:latin typeface="Times New Roman MT"/>
                <a:ea typeface="Times New Roman MT"/>
                <a:cs typeface="Times New Roman MT"/>
                <a:sym typeface="Times New Roman MT"/>
              </a:rPr>
              <a:t>Module Code: LCHS4010</a:t>
            </a:r>
          </a:p>
          <a:p>
            <a:pPr algn="l">
              <a:lnSpc>
                <a:spcPts val="8855"/>
              </a:lnSpc>
            </a:pPr>
            <a:r>
              <a:rPr lang="en-US" sz="2300" dirty="0">
                <a:solidFill>
                  <a:srgbClr val="242424"/>
                </a:solidFill>
                <a:latin typeface="Times New Roman MT"/>
                <a:ea typeface="Times New Roman MT"/>
                <a:cs typeface="Times New Roman MT"/>
                <a:sym typeface="Times New Roman MT"/>
              </a:rPr>
              <a:t>Student Name: Naanaz Saddiq</a:t>
            </a:r>
          </a:p>
          <a:p>
            <a:pPr algn="l">
              <a:lnSpc>
                <a:spcPts val="8855"/>
              </a:lnSpc>
            </a:pPr>
            <a:r>
              <a:rPr lang="en-US" sz="2300" dirty="0">
                <a:solidFill>
                  <a:srgbClr val="242424"/>
                </a:solidFill>
                <a:latin typeface="Times New Roman MT"/>
                <a:ea typeface="Times New Roman MT"/>
                <a:cs typeface="Times New Roman MT"/>
                <a:sym typeface="Times New Roman MT"/>
              </a:rPr>
              <a:t>Student I.D: 2438383</a:t>
            </a:r>
          </a:p>
          <a:p>
            <a:pPr algn="l">
              <a:lnSpc>
                <a:spcPts val="8855"/>
              </a:lnSpc>
            </a:pPr>
            <a:endParaRPr lang="en-US" sz="2300" dirty="0">
              <a:solidFill>
                <a:srgbClr val="242424"/>
              </a:solidFill>
              <a:latin typeface="Times New Roman MT"/>
              <a:ea typeface="Times New Roman MT"/>
              <a:cs typeface="Times New Roman MT"/>
              <a:sym typeface="Times New Roman MT"/>
            </a:endParaRPr>
          </a:p>
          <a:p>
            <a:pPr algn="l">
              <a:lnSpc>
                <a:spcPts val="8855"/>
              </a:lnSpc>
            </a:pPr>
            <a:endParaRPr lang="en-US" sz="7379" dirty="0">
              <a:solidFill>
                <a:srgbClr val="242424"/>
              </a:solidFill>
              <a:latin typeface="Times New Roman MT"/>
              <a:ea typeface="Times New Roman MT"/>
              <a:cs typeface="Times New Roman MT"/>
              <a:sym typeface="Times New Roman MT"/>
            </a:endParaRPr>
          </a:p>
          <a:p>
            <a:pPr algn="l">
              <a:lnSpc>
                <a:spcPts val="8855"/>
              </a:lnSpc>
            </a:pPr>
            <a:endParaRPr lang="en-US" sz="7379" dirty="0">
              <a:solidFill>
                <a:srgbClr val="242424"/>
              </a:solidFill>
              <a:latin typeface="Times New Roman MT"/>
              <a:ea typeface="Times New Roman MT"/>
              <a:cs typeface="Times New Roman MT"/>
              <a:sym typeface="Times New Roman MT"/>
            </a:endParaRPr>
          </a:p>
          <a:p>
            <a:pPr algn="l">
              <a:lnSpc>
                <a:spcPts val="8855"/>
              </a:lnSpc>
            </a:pPr>
            <a:endParaRPr lang="en-US" sz="7379" dirty="0">
              <a:solidFill>
                <a:srgbClr val="242424"/>
              </a:solidFill>
              <a:latin typeface="Times New Roman MT"/>
              <a:ea typeface="Times New Roman MT"/>
              <a:cs typeface="Times New Roman MT"/>
              <a:sym typeface="Times New Roman MT"/>
            </a:endParaRPr>
          </a:p>
          <a:p>
            <a:pPr algn="l">
              <a:lnSpc>
                <a:spcPts val="8855"/>
              </a:lnSpc>
            </a:pPr>
            <a:endParaRPr lang="en-US" sz="7379" dirty="0">
              <a:solidFill>
                <a:srgbClr val="242424"/>
              </a:solidFill>
              <a:latin typeface="Times New Roman MT"/>
              <a:ea typeface="Times New Roman MT"/>
              <a:cs typeface="Times New Roman MT"/>
              <a:sym typeface="Times New Roman M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CF7"/>
        </a:solidFill>
        <a:effectLst/>
      </p:bgPr>
    </p:bg>
    <p:spTree>
      <p:nvGrpSpPr>
        <p:cNvPr id="1" name=""/>
        <p:cNvGrpSpPr/>
        <p:nvPr/>
      </p:nvGrpSpPr>
      <p:grpSpPr>
        <a:xfrm>
          <a:off x="0" y="0"/>
          <a:ext cx="0" cy="0"/>
          <a:chOff x="0" y="0"/>
          <a:chExt cx="0" cy="0"/>
        </a:xfrm>
      </p:grpSpPr>
      <p:sp>
        <p:nvSpPr>
          <p:cNvPr id="2" name="AutoShape 2"/>
          <p:cNvSpPr/>
          <p:nvPr/>
        </p:nvSpPr>
        <p:spPr>
          <a:xfrm>
            <a:off x="17007721" y="3690444"/>
            <a:ext cx="0" cy="2802667"/>
          </a:xfrm>
          <a:prstGeom prst="line">
            <a:avLst/>
          </a:prstGeom>
          <a:ln w="19050" cap="flat">
            <a:solidFill>
              <a:srgbClr val="242424"/>
            </a:solidFill>
            <a:prstDash val="solid"/>
            <a:headEnd type="none" w="sm" len="sm"/>
            <a:tailEnd type="none" w="sm" len="sm"/>
          </a:ln>
        </p:spPr>
        <p:txBody>
          <a:bodyPr/>
          <a:lstStyle/>
          <a:p>
            <a:endParaRPr lang="en-GB"/>
          </a:p>
        </p:txBody>
      </p:sp>
      <p:grpSp>
        <p:nvGrpSpPr>
          <p:cNvPr id="3" name="Group 3"/>
          <p:cNvGrpSpPr/>
          <p:nvPr/>
        </p:nvGrpSpPr>
        <p:grpSpPr>
          <a:xfrm>
            <a:off x="0" y="8703931"/>
            <a:ext cx="17593814" cy="1583069"/>
            <a:chOff x="0" y="0"/>
            <a:chExt cx="4633762" cy="416940"/>
          </a:xfrm>
        </p:grpSpPr>
        <p:sp>
          <p:nvSpPr>
            <p:cNvPr id="4" name="Freeform 4"/>
            <p:cNvSpPr/>
            <p:nvPr/>
          </p:nvSpPr>
          <p:spPr>
            <a:xfrm>
              <a:off x="0" y="0"/>
              <a:ext cx="4633762" cy="416940"/>
            </a:xfrm>
            <a:custGeom>
              <a:avLst/>
              <a:gdLst/>
              <a:ahLst/>
              <a:cxnLst/>
              <a:rect l="l" t="t" r="r" b="b"/>
              <a:pathLst>
                <a:path w="4633762" h="416940">
                  <a:moveTo>
                    <a:pt x="14961" y="0"/>
                  </a:moveTo>
                  <a:lnTo>
                    <a:pt x="4618801" y="0"/>
                  </a:lnTo>
                  <a:cubicBezTo>
                    <a:pt x="4627063" y="0"/>
                    <a:pt x="4633762" y="6698"/>
                    <a:pt x="4633762" y="14961"/>
                  </a:cubicBezTo>
                  <a:lnTo>
                    <a:pt x="4633762" y="401979"/>
                  </a:lnTo>
                  <a:cubicBezTo>
                    <a:pt x="4633762" y="405947"/>
                    <a:pt x="4632185" y="409752"/>
                    <a:pt x="4629380" y="412558"/>
                  </a:cubicBezTo>
                  <a:cubicBezTo>
                    <a:pt x="4626574" y="415364"/>
                    <a:pt x="4622769" y="416940"/>
                    <a:pt x="4618801" y="416940"/>
                  </a:cubicBezTo>
                  <a:lnTo>
                    <a:pt x="14961" y="416940"/>
                  </a:lnTo>
                  <a:cubicBezTo>
                    <a:pt x="10993" y="416940"/>
                    <a:pt x="7188" y="415364"/>
                    <a:pt x="4382" y="412558"/>
                  </a:cubicBezTo>
                  <a:cubicBezTo>
                    <a:pt x="1576" y="409752"/>
                    <a:pt x="0" y="405947"/>
                    <a:pt x="0" y="401979"/>
                  </a:cubicBezTo>
                  <a:lnTo>
                    <a:pt x="0" y="14961"/>
                  </a:lnTo>
                  <a:cubicBezTo>
                    <a:pt x="0" y="10993"/>
                    <a:pt x="1576" y="7188"/>
                    <a:pt x="4382" y="4382"/>
                  </a:cubicBezTo>
                  <a:cubicBezTo>
                    <a:pt x="7188" y="1576"/>
                    <a:pt x="10993" y="0"/>
                    <a:pt x="14961" y="0"/>
                  </a:cubicBezTo>
                  <a:close/>
                </a:path>
              </a:pathLst>
            </a:custGeom>
            <a:solidFill>
              <a:srgbClr val="FFCFA1"/>
            </a:solidFill>
            <a:ln w="9525" cap="rnd">
              <a:solidFill>
                <a:srgbClr val="242424"/>
              </a:solidFill>
              <a:prstDash val="solid"/>
              <a:round/>
            </a:ln>
          </p:spPr>
          <p:txBody>
            <a:bodyPr/>
            <a:lstStyle/>
            <a:p>
              <a:endParaRPr lang="en-GB"/>
            </a:p>
          </p:txBody>
        </p:sp>
        <p:sp>
          <p:nvSpPr>
            <p:cNvPr id="5" name="TextBox 5"/>
            <p:cNvSpPr txBox="1"/>
            <p:nvPr/>
          </p:nvSpPr>
          <p:spPr>
            <a:xfrm>
              <a:off x="0" y="-66675"/>
              <a:ext cx="4633762" cy="483615"/>
            </a:xfrm>
            <a:prstGeom prst="rect">
              <a:avLst/>
            </a:prstGeom>
          </p:spPr>
          <p:txBody>
            <a:bodyPr lIns="50800" tIns="50800" rIns="50800" bIns="50800" rtlCol="0" anchor="ctr"/>
            <a:lstStyle/>
            <a:p>
              <a:pPr algn="ctr">
                <a:lnSpc>
                  <a:spcPts val="2355"/>
                </a:lnSpc>
              </a:pPr>
              <a:endParaRPr/>
            </a:p>
          </p:txBody>
        </p:sp>
      </p:grpSp>
      <p:sp>
        <p:nvSpPr>
          <p:cNvPr id="6" name="TextBox 6"/>
          <p:cNvSpPr txBox="1"/>
          <p:nvPr/>
        </p:nvSpPr>
        <p:spPr>
          <a:xfrm>
            <a:off x="5039292" y="904875"/>
            <a:ext cx="7290922" cy="1095375"/>
          </a:xfrm>
          <a:prstGeom prst="rect">
            <a:avLst/>
          </a:prstGeom>
        </p:spPr>
        <p:txBody>
          <a:bodyPr lIns="0" tIns="0" rIns="0" bIns="0" rtlCol="0" anchor="t">
            <a:spAutoFit/>
          </a:bodyPr>
          <a:lstStyle/>
          <a:p>
            <a:pPr algn="l">
              <a:lnSpc>
                <a:spcPts val="7679"/>
              </a:lnSpc>
            </a:pPr>
            <a:r>
              <a:rPr lang="en-US" sz="6399" b="1">
                <a:solidFill>
                  <a:srgbClr val="242424"/>
                </a:solidFill>
                <a:latin typeface="Times New Roman MT Bold"/>
                <a:ea typeface="Times New Roman MT Bold"/>
                <a:cs typeface="Times New Roman MT Bold"/>
                <a:sym typeface="Times New Roman MT Bold"/>
              </a:rPr>
              <a:t>Table of Content</a:t>
            </a:r>
          </a:p>
        </p:txBody>
      </p:sp>
      <p:sp>
        <p:nvSpPr>
          <p:cNvPr id="7" name="TextBox 7"/>
          <p:cNvSpPr txBox="1"/>
          <p:nvPr/>
        </p:nvSpPr>
        <p:spPr>
          <a:xfrm>
            <a:off x="3925699" y="3099481"/>
            <a:ext cx="7935150" cy="3472068"/>
          </a:xfrm>
          <a:prstGeom prst="rect">
            <a:avLst/>
          </a:prstGeom>
        </p:spPr>
        <p:txBody>
          <a:bodyPr lIns="0" tIns="0" rIns="0" bIns="0" rtlCol="0" anchor="t">
            <a:spAutoFit/>
          </a:bodyPr>
          <a:lstStyle/>
          <a:p>
            <a:pPr marL="391306" lvl="1" indent="-195653" algn="l">
              <a:lnSpc>
                <a:spcPts val="2537"/>
              </a:lnSpc>
              <a:buFont typeface="Arial"/>
              <a:buChar char="•"/>
            </a:pPr>
            <a:r>
              <a:rPr lang="en-US" sz="1812" dirty="0">
                <a:solidFill>
                  <a:srgbClr val="242424"/>
                </a:solidFill>
                <a:latin typeface="Times New Roman MT"/>
                <a:ea typeface="Times New Roman MT"/>
                <a:cs typeface="Times New Roman MT"/>
                <a:sym typeface="Times New Roman MT"/>
              </a:rPr>
              <a:t>Introduction and Case Overview</a:t>
            </a:r>
          </a:p>
          <a:p>
            <a:pPr marL="391306" lvl="1" indent="-195653" algn="l">
              <a:lnSpc>
                <a:spcPts val="2537"/>
              </a:lnSpc>
              <a:buFont typeface="Arial"/>
              <a:buChar char="•"/>
            </a:pPr>
            <a:r>
              <a:rPr lang="en-US" sz="1812" dirty="0">
                <a:solidFill>
                  <a:srgbClr val="242424"/>
                </a:solidFill>
                <a:latin typeface="Times New Roman MT"/>
                <a:ea typeface="Times New Roman MT"/>
                <a:cs typeface="Times New Roman MT"/>
                <a:sym typeface="Times New Roman MT"/>
              </a:rPr>
              <a:t>Jenny’s Background and Developmental Context</a:t>
            </a:r>
          </a:p>
          <a:p>
            <a:pPr marL="391306" lvl="1" indent="-195653" algn="l">
              <a:lnSpc>
                <a:spcPts val="2537"/>
              </a:lnSpc>
              <a:buFont typeface="Arial"/>
              <a:buChar char="•"/>
            </a:pPr>
            <a:r>
              <a:rPr lang="en-US" sz="1812" dirty="0">
                <a:solidFill>
                  <a:srgbClr val="242424"/>
                </a:solidFill>
                <a:latin typeface="Times New Roman MT"/>
                <a:ea typeface="Times New Roman MT"/>
                <a:cs typeface="Times New Roman MT"/>
                <a:sym typeface="Times New Roman MT"/>
              </a:rPr>
              <a:t>Overview of Attachment Theory</a:t>
            </a:r>
          </a:p>
          <a:p>
            <a:pPr marL="391306" lvl="1" indent="-195653" algn="l">
              <a:lnSpc>
                <a:spcPts val="2537"/>
              </a:lnSpc>
              <a:buFont typeface="Arial"/>
              <a:buChar char="•"/>
            </a:pPr>
            <a:r>
              <a:rPr lang="en-US" sz="1812" dirty="0">
                <a:solidFill>
                  <a:srgbClr val="242424"/>
                </a:solidFill>
                <a:latin typeface="Times New Roman MT"/>
                <a:ea typeface="Times New Roman MT"/>
                <a:cs typeface="Times New Roman MT"/>
                <a:sym typeface="Times New Roman MT"/>
              </a:rPr>
              <a:t>Overview of Sociocultural Theory</a:t>
            </a:r>
          </a:p>
          <a:p>
            <a:pPr marL="391306" lvl="1" indent="-195653" algn="l">
              <a:lnSpc>
                <a:spcPts val="2537"/>
              </a:lnSpc>
              <a:buFont typeface="Arial"/>
              <a:buChar char="•"/>
            </a:pPr>
            <a:r>
              <a:rPr lang="en-US" sz="1812" dirty="0">
                <a:solidFill>
                  <a:srgbClr val="242424"/>
                </a:solidFill>
                <a:latin typeface="Times New Roman MT"/>
                <a:ea typeface="Times New Roman MT"/>
                <a:cs typeface="Times New Roman MT"/>
                <a:sym typeface="Times New Roman MT"/>
              </a:rPr>
              <a:t>Applying Attachment Theory to Jenny’s Past</a:t>
            </a:r>
          </a:p>
          <a:p>
            <a:pPr marL="391306" lvl="1" indent="-195653" algn="l">
              <a:lnSpc>
                <a:spcPts val="2537"/>
              </a:lnSpc>
              <a:buFont typeface="Arial"/>
              <a:buChar char="•"/>
            </a:pPr>
            <a:r>
              <a:rPr lang="en-US" sz="1812" dirty="0">
                <a:solidFill>
                  <a:srgbClr val="242424"/>
                </a:solidFill>
                <a:latin typeface="Times New Roman MT"/>
                <a:ea typeface="Times New Roman MT"/>
                <a:cs typeface="Times New Roman MT"/>
                <a:sym typeface="Times New Roman MT"/>
              </a:rPr>
              <a:t>Applying Sociocultural Theory to Jenny’s Life</a:t>
            </a:r>
          </a:p>
          <a:p>
            <a:pPr marL="391306" lvl="1" indent="-195653" algn="l">
              <a:lnSpc>
                <a:spcPts val="2537"/>
              </a:lnSpc>
              <a:buFont typeface="Arial"/>
              <a:buChar char="•"/>
            </a:pPr>
            <a:r>
              <a:rPr lang="en-US" sz="1812" dirty="0">
                <a:solidFill>
                  <a:srgbClr val="242424"/>
                </a:solidFill>
                <a:latin typeface="Times New Roman MT"/>
                <a:ea typeface="Times New Roman MT"/>
                <a:cs typeface="Times New Roman MT"/>
                <a:sym typeface="Times New Roman MT"/>
              </a:rPr>
              <a:t>Nature and Nurture Influences</a:t>
            </a:r>
          </a:p>
          <a:p>
            <a:pPr marL="391306" lvl="1" indent="-195653" algn="l">
              <a:lnSpc>
                <a:spcPts val="2537"/>
              </a:lnSpc>
              <a:buFont typeface="Arial"/>
              <a:buChar char="•"/>
            </a:pPr>
            <a:r>
              <a:rPr lang="en-US" sz="1812" dirty="0">
                <a:solidFill>
                  <a:srgbClr val="242424"/>
                </a:solidFill>
                <a:latin typeface="Times New Roman MT"/>
                <a:ea typeface="Times New Roman MT"/>
                <a:cs typeface="Times New Roman MT"/>
                <a:sym typeface="Times New Roman MT"/>
              </a:rPr>
              <a:t>Support Plan Based on Attachment Theory</a:t>
            </a:r>
          </a:p>
          <a:p>
            <a:pPr marL="391306" lvl="1" indent="-195653" algn="l">
              <a:lnSpc>
                <a:spcPts val="2537"/>
              </a:lnSpc>
              <a:buFont typeface="Arial"/>
              <a:buChar char="•"/>
            </a:pPr>
            <a:r>
              <a:rPr lang="en-US" sz="1812" dirty="0">
                <a:solidFill>
                  <a:srgbClr val="242424"/>
                </a:solidFill>
                <a:latin typeface="Times New Roman MT"/>
                <a:ea typeface="Times New Roman MT"/>
                <a:cs typeface="Times New Roman MT"/>
                <a:sym typeface="Times New Roman MT"/>
              </a:rPr>
              <a:t>Evaluation of the Chosen Theory</a:t>
            </a:r>
          </a:p>
          <a:p>
            <a:pPr marL="391306" lvl="1" indent="-195653" algn="l">
              <a:lnSpc>
                <a:spcPts val="2537"/>
              </a:lnSpc>
              <a:buFont typeface="Arial"/>
              <a:buChar char="•"/>
            </a:pPr>
            <a:r>
              <a:rPr lang="en-US" sz="1812" dirty="0">
                <a:solidFill>
                  <a:srgbClr val="242424"/>
                </a:solidFill>
                <a:latin typeface="Times New Roman MT"/>
                <a:ea typeface="Times New Roman MT"/>
                <a:cs typeface="Times New Roman MT"/>
                <a:sym typeface="Times New Roman MT"/>
              </a:rPr>
              <a:t>Conclusion and Key Recommendations</a:t>
            </a:r>
          </a:p>
          <a:p>
            <a:pPr marL="391306" lvl="1" indent="-195653" algn="l">
              <a:lnSpc>
                <a:spcPts val="2537"/>
              </a:lnSpc>
              <a:buFont typeface="Arial"/>
              <a:buChar char="•"/>
            </a:pPr>
            <a:r>
              <a:rPr lang="en-US" sz="1812" dirty="0">
                <a:solidFill>
                  <a:srgbClr val="242424"/>
                </a:solidFill>
                <a:latin typeface="Times New Roman MT"/>
                <a:ea typeface="Times New Roman MT"/>
                <a:cs typeface="Times New Roman MT"/>
                <a:sym typeface="Times New Roman MT"/>
              </a:rPr>
              <a:t>References</a:t>
            </a:r>
          </a:p>
        </p:txBody>
      </p:sp>
      <p:grpSp>
        <p:nvGrpSpPr>
          <p:cNvPr id="8" name="Group 8"/>
          <p:cNvGrpSpPr/>
          <p:nvPr/>
        </p:nvGrpSpPr>
        <p:grpSpPr>
          <a:xfrm>
            <a:off x="1028700" y="6297008"/>
            <a:ext cx="392207" cy="392207"/>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CFA1"/>
            </a:solidFill>
            <a:ln w="9525" cap="sq">
              <a:solidFill>
                <a:srgbClr val="242424"/>
              </a:solidFill>
              <a:prstDash val="solid"/>
              <a:miter/>
            </a:ln>
          </p:spPr>
          <p:txBody>
            <a:bodyPr/>
            <a:lstStyle/>
            <a:p>
              <a:endParaRPr lang="en-GB"/>
            </a:p>
          </p:txBody>
        </p:sp>
        <p:sp>
          <p:nvSpPr>
            <p:cNvPr id="10" name="TextBox 10"/>
            <p:cNvSpPr txBox="1"/>
            <p:nvPr/>
          </p:nvSpPr>
          <p:spPr>
            <a:xfrm>
              <a:off x="76200" y="9525"/>
              <a:ext cx="660400" cy="727075"/>
            </a:xfrm>
            <a:prstGeom prst="rect">
              <a:avLst/>
            </a:prstGeom>
          </p:spPr>
          <p:txBody>
            <a:bodyPr lIns="50800" tIns="50800" rIns="50800" bIns="50800" rtlCol="0" anchor="ctr"/>
            <a:lstStyle/>
            <a:p>
              <a:pPr algn="ctr">
                <a:lnSpc>
                  <a:spcPts val="2355"/>
                </a:lnSpc>
              </a:pPr>
              <a:endParaRPr/>
            </a:p>
          </p:txBody>
        </p:sp>
      </p:grpSp>
      <p:grpSp>
        <p:nvGrpSpPr>
          <p:cNvPr id="11" name="Group 11"/>
          <p:cNvGrpSpPr/>
          <p:nvPr/>
        </p:nvGrpSpPr>
        <p:grpSpPr>
          <a:xfrm>
            <a:off x="1493820" y="6297008"/>
            <a:ext cx="392207" cy="392207"/>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9D9FF"/>
            </a:solidFill>
            <a:ln w="9525" cap="sq">
              <a:solidFill>
                <a:srgbClr val="242424"/>
              </a:solidFill>
              <a:prstDash val="solid"/>
              <a:miter/>
            </a:ln>
          </p:spPr>
          <p:txBody>
            <a:bodyPr/>
            <a:lstStyle/>
            <a:p>
              <a:endParaRPr lang="en-GB"/>
            </a:p>
          </p:txBody>
        </p:sp>
        <p:sp>
          <p:nvSpPr>
            <p:cNvPr id="13" name="TextBox 13"/>
            <p:cNvSpPr txBox="1"/>
            <p:nvPr/>
          </p:nvSpPr>
          <p:spPr>
            <a:xfrm>
              <a:off x="76200" y="9525"/>
              <a:ext cx="660400" cy="727075"/>
            </a:xfrm>
            <a:prstGeom prst="rect">
              <a:avLst/>
            </a:prstGeom>
          </p:spPr>
          <p:txBody>
            <a:bodyPr lIns="50800" tIns="50800" rIns="50800" bIns="50800" rtlCol="0" anchor="ctr"/>
            <a:lstStyle/>
            <a:p>
              <a:pPr algn="ctr">
                <a:lnSpc>
                  <a:spcPts val="2355"/>
                </a:lnSpc>
              </a:pPr>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CF7"/>
        </a:solidFill>
        <a:effectLst/>
      </p:bgPr>
    </p:bg>
    <p:spTree>
      <p:nvGrpSpPr>
        <p:cNvPr id="1" name=""/>
        <p:cNvGrpSpPr/>
        <p:nvPr/>
      </p:nvGrpSpPr>
      <p:grpSpPr>
        <a:xfrm>
          <a:off x="0" y="0"/>
          <a:ext cx="0" cy="0"/>
          <a:chOff x="0" y="0"/>
          <a:chExt cx="0" cy="0"/>
        </a:xfrm>
      </p:grpSpPr>
      <p:grpSp>
        <p:nvGrpSpPr>
          <p:cNvPr id="2" name="Group 2"/>
          <p:cNvGrpSpPr/>
          <p:nvPr/>
        </p:nvGrpSpPr>
        <p:grpSpPr>
          <a:xfrm>
            <a:off x="4143774" y="2162564"/>
            <a:ext cx="3930201" cy="5418441"/>
            <a:chOff x="0" y="0"/>
            <a:chExt cx="984023" cy="1356641"/>
          </a:xfrm>
        </p:grpSpPr>
        <p:sp>
          <p:nvSpPr>
            <p:cNvPr id="3" name="Freeform 3"/>
            <p:cNvSpPr/>
            <p:nvPr/>
          </p:nvSpPr>
          <p:spPr>
            <a:xfrm>
              <a:off x="0" y="0"/>
              <a:ext cx="984023" cy="1356641"/>
            </a:xfrm>
            <a:custGeom>
              <a:avLst/>
              <a:gdLst/>
              <a:ahLst/>
              <a:cxnLst/>
              <a:rect l="l" t="t" r="r" b="b"/>
              <a:pathLst>
                <a:path w="984023" h="1356641">
                  <a:moveTo>
                    <a:pt x="120161" y="0"/>
                  </a:moveTo>
                  <a:lnTo>
                    <a:pt x="863862" y="0"/>
                  </a:lnTo>
                  <a:cubicBezTo>
                    <a:pt x="930225" y="0"/>
                    <a:pt x="984023" y="53798"/>
                    <a:pt x="984023" y="120161"/>
                  </a:cubicBezTo>
                  <a:lnTo>
                    <a:pt x="984023" y="1236480"/>
                  </a:lnTo>
                  <a:cubicBezTo>
                    <a:pt x="984023" y="1302843"/>
                    <a:pt x="930225" y="1356641"/>
                    <a:pt x="863862" y="1356641"/>
                  </a:cubicBezTo>
                  <a:lnTo>
                    <a:pt x="120161" y="1356641"/>
                  </a:lnTo>
                  <a:cubicBezTo>
                    <a:pt x="53798" y="1356641"/>
                    <a:pt x="0" y="1302843"/>
                    <a:pt x="0" y="1236480"/>
                  </a:cubicBezTo>
                  <a:lnTo>
                    <a:pt x="0" y="120161"/>
                  </a:lnTo>
                  <a:cubicBezTo>
                    <a:pt x="0" y="53798"/>
                    <a:pt x="53798" y="0"/>
                    <a:pt x="120161" y="0"/>
                  </a:cubicBezTo>
                  <a:close/>
                </a:path>
              </a:pathLst>
            </a:custGeom>
            <a:solidFill>
              <a:srgbClr val="D9D9FF"/>
            </a:solidFill>
            <a:ln w="9525" cap="rnd">
              <a:solidFill>
                <a:srgbClr val="242424"/>
              </a:solidFill>
              <a:prstDash val="solid"/>
              <a:round/>
            </a:ln>
          </p:spPr>
          <p:txBody>
            <a:bodyPr/>
            <a:lstStyle/>
            <a:p>
              <a:endParaRPr lang="en-GB"/>
            </a:p>
          </p:txBody>
        </p:sp>
        <p:sp>
          <p:nvSpPr>
            <p:cNvPr id="4" name="TextBox 4"/>
            <p:cNvSpPr txBox="1"/>
            <p:nvPr/>
          </p:nvSpPr>
          <p:spPr>
            <a:xfrm>
              <a:off x="0" y="-66675"/>
              <a:ext cx="984023" cy="1423316"/>
            </a:xfrm>
            <a:prstGeom prst="rect">
              <a:avLst/>
            </a:prstGeom>
          </p:spPr>
          <p:txBody>
            <a:bodyPr lIns="50800" tIns="50800" rIns="50800" bIns="50800" rtlCol="0" anchor="ctr"/>
            <a:lstStyle/>
            <a:p>
              <a:pPr algn="ctr">
                <a:lnSpc>
                  <a:spcPts val="2355"/>
                </a:lnSpc>
              </a:pPr>
              <a:endParaRPr/>
            </a:p>
          </p:txBody>
        </p:sp>
      </p:grpSp>
      <p:grpSp>
        <p:nvGrpSpPr>
          <p:cNvPr id="5" name="Group 5"/>
          <p:cNvGrpSpPr/>
          <p:nvPr/>
        </p:nvGrpSpPr>
        <p:grpSpPr>
          <a:xfrm>
            <a:off x="7363882" y="6243850"/>
            <a:ext cx="710093" cy="1337155"/>
            <a:chOff x="0" y="0"/>
            <a:chExt cx="187020" cy="352172"/>
          </a:xfrm>
        </p:grpSpPr>
        <p:sp>
          <p:nvSpPr>
            <p:cNvPr id="6" name="Freeform 6"/>
            <p:cNvSpPr/>
            <p:nvPr/>
          </p:nvSpPr>
          <p:spPr>
            <a:xfrm>
              <a:off x="0" y="0"/>
              <a:ext cx="187020" cy="352172"/>
            </a:xfrm>
            <a:custGeom>
              <a:avLst/>
              <a:gdLst/>
              <a:ahLst/>
              <a:cxnLst/>
              <a:rect l="l" t="t" r="r" b="b"/>
              <a:pathLst>
                <a:path w="187020" h="352172">
                  <a:moveTo>
                    <a:pt x="0" y="0"/>
                  </a:moveTo>
                  <a:lnTo>
                    <a:pt x="187020" y="0"/>
                  </a:lnTo>
                  <a:lnTo>
                    <a:pt x="187020" y="352172"/>
                  </a:lnTo>
                  <a:lnTo>
                    <a:pt x="0" y="352172"/>
                  </a:lnTo>
                  <a:close/>
                </a:path>
              </a:pathLst>
            </a:custGeom>
            <a:solidFill>
              <a:srgbClr val="CAF1DF"/>
            </a:solidFill>
            <a:ln w="9525" cap="sq">
              <a:solidFill>
                <a:srgbClr val="242424"/>
              </a:solidFill>
              <a:prstDash val="solid"/>
              <a:miter/>
            </a:ln>
          </p:spPr>
          <p:txBody>
            <a:bodyPr/>
            <a:lstStyle/>
            <a:p>
              <a:endParaRPr lang="en-GB"/>
            </a:p>
          </p:txBody>
        </p:sp>
        <p:sp>
          <p:nvSpPr>
            <p:cNvPr id="7" name="TextBox 7"/>
            <p:cNvSpPr txBox="1"/>
            <p:nvPr/>
          </p:nvSpPr>
          <p:spPr>
            <a:xfrm>
              <a:off x="0" y="-66675"/>
              <a:ext cx="187020" cy="418847"/>
            </a:xfrm>
            <a:prstGeom prst="rect">
              <a:avLst/>
            </a:prstGeom>
          </p:spPr>
          <p:txBody>
            <a:bodyPr lIns="50800" tIns="50800" rIns="50800" bIns="50800" rtlCol="0" anchor="ctr"/>
            <a:lstStyle/>
            <a:p>
              <a:pPr algn="ctr">
                <a:lnSpc>
                  <a:spcPts val="2355"/>
                </a:lnSpc>
              </a:pPr>
              <a:endParaRPr/>
            </a:p>
          </p:txBody>
        </p:sp>
      </p:grpSp>
      <p:grpSp>
        <p:nvGrpSpPr>
          <p:cNvPr id="8" name="Group 8"/>
          <p:cNvGrpSpPr/>
          <p:nvPr/>
        </p:nvGrpSpPr>
        <p:grpSpPr>
          <a:xfrm>
            <a:off x="2691118" y="2162564"/>
            <a:ext cx="2295477" cy="1310344"/>
            <a:chOff x="0" y="0"/>
            <a:chExt cx="604570" cy="345111"/>
          </a:xfrm>
        </p:grpSpPr>
        <p:sp>
          <p:nvSpPr>
            <p:cNvPr id="9" name="Freeform 9"/>
            <p:cNvSpPr/>
            <p:nvPr/>
          </p:nvSpPr>
          <p:spPr>
            <a:xfrm>
              <a:off x="0" y="0"/>
              <a:ext cx="604570" cy="345111"/>
            </a:xfrm>
            <a:custGeom>
              <a:avLst/>
              <a:gdLst/>
              <a:ahLst/>
              <a:cxnLst/>
              <a:rect l="l" t="t" r="r" b="b"/>
              <a:pathLst>
                <a:path w="604570" h="345111">
                  <a:moveTo>
                    <a:pt x="0" y="0"/>
                  </a:moveTo>
                  <a:lnTo>
                    <a:pt x="604570" y="0"/>
                  </a:lnTo>
                  <a:lnTo>
                    <a:pt x="604570" y="345111"/>
                  </a:lnTo>
                  <a:lnTo>
                    <a:pt x="0" y="345111"/>
                  </a:lnTo>
                  <a:close/>
                </a:path>
              </a:pathLst>
            </a:custGeom>
            <a:solidFill>
              <a:srgbClr val="FFCFA1"/>
            </a:solidFill>
            <a:ln w="9525" cap="sq">
              <a:solidFill>
                <a:srgbClr val="242424"/>
              </a:solidFill>
              <a:prstDash val="solid"/>
              <a:miter/>
            </a:ln>
          </p:spPr>
          <p:txBody>
            <a:bodyPr/>
            <a:lstStyle/>
            <a:p>
              <a:endParaRPr lang="en-GB"/>
            </a:p>
          </p:txBody>
        </p:sp>
        <p:sp>
          <p:nvSpPr>
            <p:cNvPr id="10" name="TextBox 10"/>
            <p:cNvSpPr txBox="1"/>
            <p:nvPr/>
          </p:nvSpPr>
          <p:spPr>
            <a:xfrm>
              <a:off x="0" y="-66675"/>
              <a:ext cx="604570" cy="411786"/>
            </a:xfrm>
            <a:prstGeom prst="rect">
              <a:avLst/>
            </a:prstGeom>
          </p:spPr>
          <p:txBody>
            <a:bodyPr lIns="50800" tIns="50800" rIns="50800" bIns="50800" rtlCol="0" anchor="ctr"/>
            <a:lstStyle/>
            <a:p>
              <a:pPr algn="ctr">
                <a:lnSpc>
                  <a:spcPts val="2355"/>
                </a:lnSpc>
              </a:pPr>
              <a:endParaRPr/>
            </a:p>
          </p:txBody>
        </p:sp>
      </p:grpSp>
      <p:grpSp>
        <p:nvGrpSpPr>
          <p:cNvPr id="11" name="Group 11"/>
          <p:cNvGrpSpPr/>
          <p:nvPr/>
        </p:nvGrpSpPr>
        <p:grpSpPr>
          <a:xfrm>
            <a:off x="1028700" y="2377888"/>
            <a:ext cx="6803521" cy="5941831"/>
            <a:chOff x="0" y="0"/>
            <a:chExt cx="1036013" cy="904798"/>
          </a:xfrm>
        </p:grpSpPr>
        <p:sp>
          <p:nvSpPr>
            <p:cNvPr id="12" name="Freeform 12"/>
            <p:cNvSpPr/>
            <p:nvPr/>
          </p:nvSpPr>
          <p:spPr>
            <a:xfrm>
              <a:off x="0" y="0"/>
              <a:ext cx="1036013" cy="904798"/>
            </a:xfrm>
            <a:custGeom>
              <a:avLst/>
              <a:gdLst/>
              <a:ahLst/>
              <a:cxnLst/>
              <a:rect l="l" t="t" r="r" b="b"/>
              <a:pathLst>
                <a:path w="1036013" h="904798">
                  <a:moveTo>
                    <a:pt x="56896" y="0"/>
                  </a:moveTo>
                  <a:lnTo>
                    <a:pt x="979117" y="0"/>
                  </a:lnTo>
                  <a:cubicBezTo>
                    <a:pt x="994206" y="0"/>
                    <a:pt x="1008678" y="5994"/>
                    <a:pt x="1019348" y="16665"/>
                  </a:cubicBezTo>
                  <a:cubicBezTo>
                    <a:pt x="1030019" y="27335"/>
                    <a:pt x="1036013" y="41807"/>
                    <a:pt x="1036013" y="56896"/>
                  </a:cubicBezTo>
                  <a:lnTo>
                    <a:pt x="1036013" y="847902"/>
                  </a:lnTo>
                  <a:cubicBezTo>
                    <a:pt x="1036013" y="862992"/>
                    <a:pt x="1030019" y="877464"/>
                    <a:pt x="1019348" y="888134"/>
                  </a:cubicBezTo>
                  <a:cubicBezTo>
                    <a:pt x="1008678" y="898804"/>
                    <a:pt x="994206" y="904798"/>
                    <a:pt x="979117" y="904798"/>
                  </a:cubicBezTo>
                  <a:lnTo>
                    <a:pt x="56896" y="904798"/>
                  </a:lnTo>
                  <a:cubicBezTo>
                    <a:pt x="41807" y="904798"/>
                    <a:pt x="27335" y="898804"/>
                    <a:pt x="16665" y="888134"/>
                  </a:cubicBezTo>
                  <a:cubicBezTo>
                    <a:pt x="5994" y="877464"/>
                    <a:pt x="0" y="862992"/>
                    <a:pt x="0" y="847902"/>
                  </a:cubicBezTo>
                  <a:lnTo>
                    <a:pt x="0" y="56896"/>
                  </a:lnTo>
                  <a:cubicBezTo>
                    <a:pt x="0" y="41807"/>
                    <a:pt x="5994" y="27335"/>
                    <a:pt x="16665" y="16665"/>
                  </a:cubicBezTo>
                  <a:cubicBezTo>
                    <a:pt x="27335" y="5994"/>
                    <a:pt x="41807" y="0"/>
                    <a:pt x="56896" y="0"/>
                  </a:cubicBezTo>
                  <a:close/>
                </a:path>
              </a:pathLst>
            </a:custGeom>
            <a:blipFill>
              <a:blip r:embed="rId3"/>
              <a:stretch>
                <a:fillRect l="-40339" t="-16408" r="-40339"/>
              </a:stretch>
            </a:blipFill>
            <a:ln w="9525" cap="rnd">
              <a:solidFill>
                <a:srgbClr val="242424"/>
              </a:solidFill>
              <a:prstDash val="solid"/>
              <a:round/>
            </a:ln>
          </p:spPr>
          <p:txBody>
            <a:bodyPr/>
            <a:lstStyle/>
            <a:p>
              <a:endParaRPr lang="en-GB"/>
            </a:p>
          </p:txBody>
        </p:sp>
      </p:grpSp>
      <p:grpSp>
        <p:nvGrpSpPr>
          <p:cNvPr id="13" name="Group 13"/>
          <p:cNvGrpSpPr/>
          <p:nvPr/>
        </p:nvGrpSpPr>
        <p:grpSpPr>
          <a:xfrm>
            <a:off x="17527" y="8628154"/>
            <a:ext cx="17593814" cy="1583069"/>
            <a:chOff x="0" y="0"/>
            <a:chExt cx="4633762" cy="416940"/>
          </a:xfrm>
        </p:grpSpPr>
        <p:sp>
          <p:nvSpPr>
            <p:cNvPr id="14" name="Freeform 14"/>
            <p:cNvSpPr/>
            <p:nvPr/>
          </p:nvSpPr>
          <p:spPr>
            <a:xfrm>
              <a:off x="0" y="0"/>
              <a:ext cx="4633762" cy="416940"/>
            </a:xfrm>
            <a:custGeom>
              <a:avLst/>
              <a:gdLst/>
              <a:ahLst/>
              <a:cxnLst/>
              <a:rect l="l" t="t" r="r" b="b"/>
              <a:pathLst>
                <a:path w="4633762" h="416940">
                  <a:moveTo>
                    <a:pt x="14961" y="0"/>
                  </a:moveTo>
                  <a:lnTo>
                    <a:pt x="4618801" y="0"/>
                  </a:lnTo>
                  <a:cubicBezTo>
                    <a:pt x="4627063" y="0"/>
                    <a:pt x="4633762" y="6698"/>
                    <a:pt x="4633762" y="14961"/>
                  </a:cubicBezTo>
                  <a:lnTo>
                    <a:pt x="4633762" y="401979"/>
                  </a:lnTo>
                  <a:cubicBezTo>
                    <a:pt x="4633762" y="405947"/>
                    <a:pt x="4632185" y="409752"/>
                    <a:pt x="4629380" y="412558"/>
                  </a:cubicBezTo>
                  <a:cubicBezTo>
                    <a:pt x="4626574" y="415364"/>
                    <a:pt x="4622769" y="416940"/>
                    <a:pt x="4618801" y="416940"/>
                  </a:cubicBezTo>
                  <a:lnTo>
                    <a:pt x="14961" y="416940"/>
                  </a:lnTo>
                  <a:cubicBezTo>
                    <a:pt x="10993" y="416940"/>
                    <a:pt x="7188" y="415364"/>
                    <a:pt x="4382" y="412558"/>
                  </a:cubicBezTo>
                  <a:cubicBezTo>
                    <a:pt x="1576" y="409752"/>
                    <a:pt x="0" y="405947"/>
                    <a:pt x="0" y="401979"/>
                  </a:cubicBezTo>
                  <a:lnTo>
                    <a:pt x="0" y="14961"/>
                  </a:lnTo>
                  <a:cubicBezTo>
                    <a:pt x="0" y="10993"/>
                    <a:pt x="1576" y="7188"/>
                    <a:pt x="4382" y="4382"/>
                  </a:cubicBezTo>
                  <a:cubicBezTo>
                    <a:pt x="7188" y="1576"/>
                    <a:pt x="10993" y="0"/>
                    <a:pt x="14961" y="0"/>
                  </a:cubicBezTo>
                  <a:close/>
                </a:path>
              </a:pathLst>
            </a:custGeom>
            <a:solidFill>
              <a:srgbClr val="FFCFA1"/>
            </a:solidFill>
            <a:ln w="9525" cap="rnd">
              <a:solidFill>
                <a:srgbClr val="242424"/>
              </a:solidFill>
              <a:prstDash val="solid"/>
              <a:round/>
            </a:ln>
          </p:spPr>
          <p:txBody>
            <a:bodyPr/>
            <a:lstStyle/>
            <a:p>
              <a:endParaRPr lang="en-GB"/>
            </a:p>
          </p:txBody>
        </p:sp>
        <p:sp>
          <p:nvSpPr>
            <p:cNvPr id="15" name="TextBox 15"/>
            <p:cNvSpPr txBox="1"/>
            <p:nvPr/>
          </p:nvSpPr>
          <p:spPr>
            <a:xfrm>
              <a:off x="0" y="-66675"/>
              <a:ext cx="4633762" cy="483615"/>
            </a:xfrm>
            <a:prstGeom prst="rect">
              <a:avLst/>
            </a:prstGeom>
          </p:spPr>
          <p:txBody>
            <a:bodyPr lIns="50800" tIns="50800" rIns="50800" bIns="50800" rtlCol="0" anchor="ctr"/>
            <a:lstStyle/>
            <a:p>
              <a:pPr algn="ctr">
                <a:lnSpc>
                  <a:spcPts val="2355"/>
                </a:lnSpc>
              </a:pPr>
              <a:endParaRPr/>
            </a:p>
          </p:txBody>
        </p:sp>
      </p:grpSp>
      <p:grpSp>
        <p:nvGrpSpPr>
          <p:cNvPr id="16" name="Group 16"/>
          <p:cNvGrpSpPr/>
          <p:nvPr/>
        </p:nvGrpSpPr>
        <p:grpSpPr>
          <a:xfrm>
            <a:off x="16900377" y="2817736"/>
            <a:ext cx="358923" cy="358923"/>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9D9FF"/>
            </a:solidFill>
            <a:ln w="9525" cap="sq">
              <a:solidFill>
                <a:srgbClr val="242424"/>
              </a:solidFill>
              <a:prstDash val="solid"/>
              <a:miter/>
            </a:ln>
          </p:spPr>
          <p:txBody>
            <a:bodyPr/>
            <a:lstStyle/>
            <a:p>
              <a:endParaRPr lang="en-GB"/>
            </a:p>
          </p:txBody>
        </p:sp>
        <p:sp>
          <p:nvSpPr>
            <p:cNvPr id="18" name="TextBox 18"/>
            <p:cNvSpPr txBox="1"/>
            <p:nvPr/>
          </p:nvSpPr>
          <p:spPr>
            <a:xfrm>
              <a:off x="76200" y="9525"/>
              <a:ext cx="660400" cy="727075"/>
            </a:xfrm>
            <a:prstGeom prst="rect">
              <a:avLst/>
            </a:prstGeom>
          </p:spPr>
          <p:txBody>
            <a:bodyPr lIns="50800" tIns="50800" rIns="50800" bIns="50800" rtlCol="0" anchor="ctr"/>
            <a:lstStyle/>
            <a:p>
              <a:pPr algn="ctr">
                <a:lnSpc>
                  <a:spcPts val="2355"/>
                </a:lnSpc>
              </a:pPr>
              <a:endParaRPr/>
            </a:p>
          </p:txBody>
        </p:sp>
      </p:grpSp>
      <p:grpSp>
        <p:nvGrpSpPr>
          <p:cNvPr id="19" name="Group 19"/>
          <p:cNvGrpSpPr/>
          <p:nvPr/>
        </p:nvGrpSpPr>
        <p:grpSpPr>
          <a:xfrm>
            <a:off x="16472447" y="2817736"/>
            <a:ext cx="358923" cy="358923"/>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CFA1"/>
            </a:solidFill>
            <a:ln w="9525" cap="sq">
              <a:solidFill>
                <a:srgbClr val="242424"/>
              </a:solidFill>
              <a:prstDash val="solid"/>
              <a:miter/>
            </a:ln>
          </p:spPr>
          <p:txBody>
            <a:bodyPr/>
            <a:lstStyle/>
            <a:p>
              <a:endParaRPr lang="en-GB"/>
            </a:p>
          </p:txBody>
        </p:sp>
        <p:sp>
          <p:nvSpPr>
            <p:cNvPr id="21" name="TextBox 21"/>
            <p:cNvSpPr txBox="1"/>
            <p:nvPr/>
          </p:nvSpPr>
          <p:spPr>
            <a:xfrm>
              <a:off x="76200" y="9525"/>
              <a:ext cx="660400" cy="727075"/>
            </a:xfrm>
            <a:prstGeom prst="rect">
              <a:avLst/>
            </a:prstGeom>
          </p:spPr>
          <p:txBody>
            <a:bodyPr lIns="50800" tIns="50800" rIns="50800" bIns="50800" rtlCol="0" anchor="ctr"/>
            <a:lstStyle/>
            <a:p>
              <a:pPr algn="ctr">
                <a:lnSpc>
                  <a:spcPts val="2355"/>
                </a:lnSpc>
              </a:pPr>
              <a:endParaRPr/>
            </a:p>
          </p:txBody>
        </p:sp>
      </p:grpSp>
      <p:grpSp>
        <p:nvGrpSpPr>
          <p:cNvPr id="22" name="Group 22"/>
          <p:cNvGrpSpPr/>
          <p:nvPr/>
        </p:nvGrpSpPr>
        <p:grpSpPr>
          <a:xfrm>
            <a:off x="16043167" y="2817736"/>
            <a:ext cx="358923" cy="358923"/>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CAF1DF"/>
            </a:solidFill>
            <a:ln w="9525" cap="sq">
              <a:solidFill>
                <a:srgbClr val="242424"/>
              </a:solidFill>
              <a:prstDash val="solid"/>
              <a:miter/>
            </a:ln>
          </p:spPr>
          <p:txBody>
            <a:bodyPr/>
            <a:lstStyle/>
            <a:p>
              <a:endParaRPr lang="en-GB"/>
            </a:p>
          </p:txBody>
        </p:sp>
        <p:sp>
          <p:nvSpPr>
            <p:cNvPr id="24" name="TextBox 24"/>
            <p:cNvSpPr txBox="1"/>
            <p:nvPr/>
          </p:nvSpPr>
          <p:spPr>
            <a:xfrm>
              <a:off x="76200" y="9525"/>
              <a:ext cx="660400" cy="727075"/>
            </a:xfrm>
            <a:prstGeom prst="rect">
              <a:avLst/>
            </a:prstGeom>
          </p:spPr>
          <p:txBody>
            <a:bodyPr lIns="50800" tIns="50800" rIns="50800" bIns="50800" rtlCol="0" anchor="ctr"/>
            <a:lstStyle/>
            <a:p>
              <a:pPr algn="ctr">
                <a:lnSpc>
                  <a:spcPts val="2355"/>
                </a:lnSpc>
              </a:pPr>
              <a:endParaRPr/>
            </a:p>
          </p:txBody>
        </p:sp>
      </p:grpSp>
      <p:sp>
        <p:nvSpPr>
          <p:cNvPr id="25" name="TextBox 25"/>
          <p:cNvSpPr txBox="1"/>
          <p:nvPr/>
        </p:nvSpPr>
        <p:spPr>
          <a:xfrm>
            <a:off x="8814434" y="3765616"/>
            <a:ext cx="7228733" cy="2837180"/>
          </a:xfrm>
          <a:prstGeom prst="rect">
            <a:avLst/>
          </a:prstGeom>
        </p:spPr>
        <p:txBody>
          <a:bodyPr lIns="0" tIns="0" rIns="0" bIns="0" rtlCol="0" anchor="t">
            <a:spAutoFit/>
          </a:bodyPr>
          <a:lstStyle/>
          <a:p>
            <a:pPr algn="l">
              <a:lnSpc>
                <a:spcPts val="3219"/>
              </a:lnSpc>
            </a:pPr>
            <a:r>
              <a:rPr lang="en-US" sz="2299" dirty="0">
                <a:solidFill>
                  <a:srgbClr val="242424"/>
                </a:solidFill>
                <a:latin typeface="Times New Roman MT"/>
                <a:ea typeface="Times New Roman MT"/>
                <a:cs typeface="Times New Roman MT"/>
                <a:sym typeface="Times New Roman MT"/>
              </a:rPr>
              <a:t>This presentation compares the growth of Jenny as a young carer by applying two psychological theories. The central one is Attachment Theory by John Bowlby, which is backed by Sociocultural Theory by Lev Vygotsky. It discusses the impact of caring responsibilities on her emotional, cognitive, and social development and suggests ways of supporting her based on evidence.</a:t>
            </a:r>
          </a:p>
        </p:txBody>
      </p:sp>
      <p:sp>
        <p:nvSpPr>
          <p:cNvPr id="26" name="TextBox 26"/>
          <p:cNvSpPr txBox="1"/>
          <p:nvPr/>
        </p:nvSpPr>
        <p:spPr>
          <a:xfrm>
            <a:off x="8667253" y="1482538"/>
            <a:ext cx="7738520" cy="1695450"/>
          </a:xfrm>
          <a:prstGeom prst="rect">
            <a:avLst/>
          </a:prstGeom>
        </p:spPr>
        <p:txBody>
          <a:bodyPr lIns="0" tIns="0" rIns="0" bIns="0" rtlCol="0" anchor="t">
            <a:spAutoFit/>
          </a:bodyPr>
          <a:lstStyle/>
          <a:p>
            <a:pPr algn="l">
              <a:lnSpc>
                <a:spcPts val="6365"/>
              </a:lnSpc>
            </a:pPr>
            <a:r>
              <a:rPr lang="en-US" sz="5304" b="1">
                <a:solidFill>
                  <a:srgbClr val="242424"/>
                </a:solidFill>
                <a:latin typeface="Times New Roman MT Bold"/>
                <a:ea typeface="Times New Roman MT Bold"/>
                <a:cs typeface="Times New Roman MT Bold"/>
                <a:sym typeface="Times New Roman MT Bold"/>
              </a:rPr>
              <a:t>Introduction and Case Overview</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CF7"/>
        </a:solidFill>
        <a:effectLst/>
      </p:bgPr>
    </p:bg>
    <p:spTree>
      <p:nvGrpSpPr>
        <p:cNvPr id="1" name=""/>
        <p:cNvGrpSpPr/>
        <p:nvPr/>
      </p:nvGrpSpPr>
      <p:grpSpPr>
        <a:xfrm>
          <a:off x="0" y="0"/>
          <a:ext cx="0" cy="0"/>
          <a:chOff x="0" y="0"/>
          <a:chExt cx="0" cy="0"/>
        </a:xfrm>
      </p:grpSpPr>
      <p:grpSp>
        <p:nvGrpSpPr>
          <p:cNvPr id="2" name="Group 2"/>
          <p:cNvGrpSpPr/>
          <p:nvPr/>
        </p:nvGrpSpPr>
        <p:grpSpPr>
          <a:xfrm>
            <a:off x="9420907" y="2441535"/>
            <a:ext cx="7051276" cy="4685851"/>
            <a:chOff x="0" y="0"/>
            <a:chExt cx="2420645" cy="1608614"/>
          </a:xfrm>
        </p:grpSpPr>
        <p:sp>
          <p:nvSpPr>
            <p:cNvPr id="3" name="Freeform 3"/>
            <p:cNvSpPr/>
            <p:nvPr/>
          </p:nvSpPr>
          <p:spPr>
            <a:xfrm>
              <a:off x="0" y="0"/>
              <a:ext cx="2420645" cy="1608614"/>
            </a:xfrm>
            <a:custGeom>
              <a:avLst/>
              <a:gdLst/>
              <a:ahLst/>
              <a:cxnLst/>
              <a:rect l="l" t="t" r="r" b="b"/>
              <a:pathLst>
                <a:path w="2420645" h="1608614">
                  <a:moveTo>
                    <a:pt x="66975" y="0"/>
                  </a:moveTo>
                  <a:lnTo>
                    <a:pt x="2353670" y="0"/>
                  </a:lnTo>
                  <a:cubicBezTo>
                    <a:pt x="2371433" y="0"/>
                    <a:pt x="2388469" y="7056"/>
                    <a:pt x="2401029" y="19616"/>
                  </a:cubicBezTo>
                  <a:cubicBezTo>
                    <a:pt x="2413589" y="32177"/>
                    <a:pt x="2420645" y="49212"/>
                    <a:pt x="2420645" y="66975"/>
                  </a:cubicBezTo>
                  <a:lnTo>
                    <a:pt x="2420645" y="1541640"/>
                  </a:lnTo>
                  <a:cubicBezTo>
                    <a:pt x="2420645" y="1578629"/>
                    <a:pt x="2390660" y="1608614"/>
                    <a:pt x="2353670" y="1608614"/>
                  </a:cubicBezTo>
                  <a:lnTo>
                    <a:pt x="66975" y="1608614"/>
                  </a:lnTo>
                  <a:cubicBezTo>
                    <a:pt x="29986" y="1608614"/>
                    <a:pt x="0" y="1578629"/>
                    <a:pt x="0" y="1541640"/>
                  </a:cubicBezTo>
                  <a:lnTo>
                    <a:pt x="0" y="66975"/>
                  </a:lnTo>
                  <a:cubicBezTo>
                    <a:pt x="0" y="29986"/>
                    <a:pt x="29986" y="0"/>
                    <a:pt x="66975" y="0"/>
                  </a:cubicBezTo>
                  <a:close/>
                </a:path>
              </a:pathLst>
            </a:custGeom>
            <a:solidFill>
              <a:srgbClr val="D9D9FF"/>
            </a:solidFill>
            <a:ln w="9525" cap="rnd">
              <a:solidFill>
                <a:srgbClr val="242424"/>
              </a:solidFill>
              <a:prstDash val="solid"/>
              <a:round/>
            </a:ln>
          </p:spPr>
          <p:txBody>
            <a:bodyPr/>
            <a:lstStyle/>
            <a:p>
              <a:endParaRPr lang="en-GB"/>
            </a:p>
          </p:txBody>
        </p:sp>
        <p:sp>
          <p:nvSpPr>
            <p:cNvPr id="4" name="TextBox 4"/>
            <p:cNvSpPr txBox="1"/>
            <p:nvPr/>
          </p:nvSpPr>
          <p:spPr>
            <a:xfrm>
              <a:off x="0" y="-66675"/>
              <a:ext cx="2420645" cy="1675289"/>
            </a:xfrm>
            <a:prstGeom prst="rect">
              <a:avLst/>
            </a:prstGeom>
          </p:spPr>
          <p:txBody>
            <a:bodyPr lIns="50800" tIns="50800" rIns="50800" bIns="50800" rtlCol="0" anchor="ctr"/>
            <a:lstStyle/>
            <a:p>
              <a:pPr algn="ctr">
                <a:lnSpc>
                  <a:spcPts val="2355"/>
                </a:lnSpc>
              </a:pPr>
              <a:endParaRPr/>
            </a:p>
          </p:txBody>
        </p:sp>
      </p:grpSp>
      <p:grpSp>
        <p:nvGrpSpPr>
          <p:cNvPr id="5" name="Group 5"/>
          <p:cNvGrpSpPr/>
          <p:nvPr/>
        </p:nvGrpSpPr>
        <p:grpSpPr>
          <a:xfrm>
            <a:off x="9420907" y="6152152"/>
            <a:ext cx="517896" cy="975234"/>
            <a:chOff x="0" y="0"/>
            <a:chExt cx="187020" cy="352172"/>
          </a:xfrm>
        </p:grpSpPr>
        <p:sp>
          <p:nvSpPr>
            <p:cNvPr id="6" name="Freeform 6"/>
            <p:cNvSpPr/>
            <p:nvPr/>
          </p:nvSpPr>
          <p:spPr>
            <a:xfrm>
              <a:off x="0" y="0"/>
              <a:ext cx="187020" cy="352172"/>
            </a:xfrm>
            <a:custGeom>
              <a:avLst/>
              <a:gdLst/>
              <a:ahLst/>
              <a:cxnLst/>
              <a:rect l="l" t="t" r="r" b="b"/>
              <a:pathLst>
                <a:path w="187020" h="352172">
                  <a:moveTo>
                    <a:pt x="0" y="0"/>
                  </a:moveTo>
                  <a:lnTo>
                    <a:pt x="187020" y="0"/>
                  </a:lnTo>
                  <a:lnTo>
                    <a:pt x="187020" y="352172"/>
                  </a:lnTo>
                  <a:lnTo>
                    <a:pt x="0" y="352172"/>
                  </a:lnTo>
                  <a:close/>
                </a:path>
              </a:pathLst>
            </a:custGeom>
            <a:solidFill>
              <a:srgbClr val="CAF1DF"/>
            </a:solidFill>
            <a:ln w="9525" cap="sq">
              <a:solidFill>
                <a:srgbClr val="242424"/>
              </a:solidFill>
              <a:prstDash val="solid"/>
              <a:miter/>
            </a:ln>
          </p:spPr>
          <p:txBody>
            <a:bodyPr/>
            <a:lstStyle/>
            <a:p>
              <a:endParaRPr lang="en-GB"/>
            </a:p>
          </p:txBody>
        </p:sp>
        <p:sp>
          <p:nvSpPr>
            <p:cNvPr id="7" name="TextBox 7"/>
            <p:cNvSpPr txBox="1"/>
            <p:nvPr/>
          </p:nvSpPr>
          <p:spPr>
            <a:xfrm>
              <a:off x="0" y="-66675"/>
              <a:ext cx="187020" cy="418847"/>
            </a:xfrm>
            <a:prstGeom prst="rect">
              <a:avLst/>
            </a:prstGeom>
          </p:spPr>
          <p:txBody>
            <a:bodyPr lIns="50800" tIns="50800" rIns="50800" bIns="50800" rtlCol="0" anchor="ctr"/>
            <a:lstStyle/>
            <a:p>
              <a:pPr algn="ctr">
                <a:lnSpc>
                  <a:spcPts val="2355"/>
                </a:lnSpc>
              </a:pPr>
              <a:endParaRPr/>
            </a:p>
          </p:txBody>
        </p:sp>
      </p:grpSp>
      <p:grpSp>
        <p:nvGrpSpPr>
          <p:cNvPr id="8" name="Group 8"/>
          <p:cNvGrpSpPr/>
          <p:nvPr/>
        </p:nvGrpSpPr>
        <p:grpSpPr>
          <a:xfrm>
            <a:off x="14798011" y="2441535"/>
            <a:ext cx="1674172" cy="955680"/>
            <a:chOff x="0" y="0"/>
            <a:chExt cx="604570" cy="345111"/>
          </a:xfrm>
        </p:grpSpPr>
        <p:sp>
          <p:nvSpPr>
            <p:cNvPr id="9" name="Freeform 9"/>
            <p:cNvSpPr/>
            <p:nvPr/>
          </p:nvSpPr>
          <p:spPr>
            <a:xfrm>
              <a:off x="0" y="0"/>
              <a:ext cx="604570" cy="345111"/>
            </a:xfrm>
            <a:custGeom>
              <a:avLst/>
              <a:gdLst/>
              <a:ahLst/>
              <a:cxnLst/>
              <a:rect l="l" t="t" r="r" b="b"/>
              <a:pathLst>
                <a:path w="604570" h="345111">
                  <a:moveTo>
                    <a:pt x="0" y="0"/>
                  </a:moveTo>
                  <a:lnTo>
                    <a:pt x="604570" y="0"/>
                  </a:lnTo>
                  <a:lnTo>
                    <a:pt x="604570" y="345111"/>
                  </a:lnTo>
                  <a:lnTo>
                    <a:pt x="0" y="345111"/>
                  </a:lnTo>
                  <a:close/>
                </a:path>
              </a:pathLst>
            </a:custGeom>
            <a:solidFill>
              <a:srgbClr val="FFCFA1"/>
            </a:solidFill>
            <a:ln w="9525" cap="sq">
              <a:solidFill>
                <a:srgbClr val="242424"/>
              </a:solidFill>
              <a:prstDash val="solid"/>
              <a:miter/>
            </a:ln>
          </p:spPr>
          <p:txBody>
            <a:bodyPr/>
            <a:lstStyle/>
            <a:p>
              <a:endParaRPr lang="en-GB"/>
            </a:p>
          </p:txBody>
        </p:sp>
        <p:sp>
          <p:nvSpPr>
            <p:cNvPr id="10" name="TextBox 10"/>
            <p:cNvSpPr txBox="1"/>
            <p:nvPr/>
          </p:nvSpPr>
          <p:spPr>
            <a:xfrm>
              <a:off x="0" y="-66675"/>
              <a:ext cx="604570" cy="411786"/>
            </a:xfrm>
            <a:prstGeom prst="rect">
              <a:avLst/>
            </a:prstGeom>
          </p:spPr>
          <p:txBody>
            <a:bodyPr lIns="50800" tIns="50800" rIns="50800" bIns="50800" rtlCol="0" anchor="ctr"/>
            <a:lstStyle/>
            <a:p>
              <a:pPr algn="ctr">
                <a:lnSpc>
                  <a:spcPts val="2355"/>
                </a:lnSpc>
              </a:pPr>
              <a:endParaRPr/>
            </a:p>
          </p:txBody>
        </p:sp>
      </p:grpSp>
      <p:grpSp>
        <p:nvGrpSpPr>
          <p:cNvPr id="11" name="Group 11"/>
          <p:cNvGrpSpPr/>
          <p:nvPr/>
        </p:nvGrpSpPr>
        <p:grpSpPr>
          <a:xfrm>
            <a:off x="9666208" y="2631333"/>
            <a:ext cx="7593092" cy="5094354"/>
            <a:chOff x="0" y="0"/>
            <a:chExt cx="2591259" cy="1738526"/>
          </a:xfrm>
        </p:grpSpPr>
        <p:sp>
          <p:nvSpPr>
            <p:cNvPr id="12" name="Freeform 12"/>
            <p:cNvSpPr/>
            <p:nvPr/>
          </p:nvSpPr>
          <p:spPr>
            <a:xfrm>
              <a:off x="0" y="0"/>
              <a:ext cx="2591259" cy="1738526"/>
            </a:xfrm>
            <a:custGeom>
              <a:avLst/>
              <a:gdLst/>
              <a:ahLst/>
              <a:cxnLst/>
              <a:rect l="l" t="t" r="r" b="b"/>
              <a:pathLst>
                <a:path w="2591259" h="1738526">
                  <a:moveTo>
                    <a:pt x="50980" y="0"/>
                  </a:moveTo>
                  <a:lnTo>
                    <a:pt x="2540279" y="0"/>
                  </a:lnTo>
                  <a:cubicBezTo>
                    <a:pt x="2568434" y="0"/>
                    <a:pt x="2591259" y="22825"/>
                    <a:pt x="2591259" y="50980"/>
                  </a:cubicBezTo>
                  <a:lnTo>
                    <a:pt x="2591259" y="1687546"/>
                  </a:lnTo>
                  <a:cubicBezTo>
                    <a:pt x="2591259" y="1701067"/>
                    <a:pt x="2585888" y="1714034"/>
                    <a:pt x="2576327" y="1723595"/>
                  </a:cubicBezTo>
                  <a:cubicBezTo>
                    <a:pt x="2566767" y="1733155"/>
                    <a:pt x="2553800" y="1738526"/>
                    <a:pt x="2540279" y="1738526"/>
                  </a:cubicBezTo>
                  <a:lnTo>
                    <a:pt x="50980" y="1738526"/>
                  </a:lnTo>
                  <a:cubicBezTo>
                    <a:pt x="37459" y="1738526"/>
                    <a:pt x="24492" y="1733155"/>
                    <a:pt x="14932" y="1723595"/>
                  </a:cubicBezTo>
                  <a:cubicBezTo>
                    <a:pt x="5371" y="1714034"/>
                    <a:pt x="0" y="1701067"/>
                    <a:pt x="0" y="1687546"/>
                  </a:cubicBezTo>
                  <a:lnTo>
                    <a:pt x="0" y="50980"/>
                  </a:lnTo>
                  <a:cubicBezTo>
                    <a:pt x="0" y="37459"/>
                    <a:pt x="5371" y="24492"/>
                    <a:pt x="14932" y="14932"/>
                  </a:cubicBezTo>
                  <a:cubicBezTo>
                    <a:pt x="24492" y="5371"/>
                    <a:pt x="37459" y="0"/>
                    <a:pt x="50980" y="0"/>
                  </a:cubicBezTo>
                  <a:close/>
                </a:path>
              </a:pathLst>
            </a:custGeom>
            <a:blipFill>
              <a:blip r:embed="rId3"/>
              <a:stretch>
                <a:fillRect l="-318" r="-318"/>
              </a:stretch>
            </a:blipFill>
            <a:ln w="9525" cap="rnd">
              <a:solidFill>
                <a:srgbClr val="242424"/>
              </a:solidFill>
              <a:prstDash val="solid"/>
              <a:round/>
            </a:ln>
          </p:spPr>
          <p:txBody>
            <a:bodyPr/>
            <a:lstStyle/>
            <a:p>
              <a:endParaRPr lang="en-GB"/>
            </a:p>
          </p:txBody>
        </p:sp>
      </p:grpSp>
      <p:grpSp>
        <p:nvGrpSpPr>
          <p:cNvPr id="13" name="Group 13"/>
          <p:cNvGrpSpPr/>
          <p:nvPr/>
        </p:nvGrpSpPr>
        <p:grpSpPr>
          <a:xfrm>
            <a:off x="0" y="8323354"/>
            <a:ext cx="17593814" cy="1583069"/>
            <a:chOff x="0" y="0"/>
            <a:chExt cx="4633762" cy="416940"/>
          </a:xfrm>
        </p:grpSpPr>
        <p:sp>
          <p:nvSpPr>
            <p:cNvPr id="14" name="Freeform 14"/>
            <p:cNvSpPr/>
            <p:nvPr/>
          </p:nvSpPr>
          <p:spPr>
            <a:xfrm>
              <a:off x="0" y="0"/>
              <a:ext cx="4633762" cy="416940"/>
            </a:xfrm>
            <a:custGeom>
              <a:avLst/>
              <a:gdLst/>
              <a:ahLst/>
              <a:cxnLst/>
              <a:rect l="l" t="t" r="r" b="b"/>
              <a:pathLst>
                <a:path w="4633762" h="416940">
                  <a:moveTo>
                    <a:pt x="14961" y="0"/>
                  </a:moveTo>
                  <a:lnTo>
                    <a:pt x="4618801" y="0"/>
                  </a:lnTo>
                  <a:cubicBezTo>
                    <a:pt x="4627063" y="0"/>
                    <a:pt x="4633762" y="6698"/>
                    <a:pt x="4633762" y="14961"/>
                  </a:cubicBezTo>
                  <a:lnTo>
                    <a:pt x="4633762" y="401979"/>
                  </a:lnTo>
                  <a:cubicBezTo>
                    <a:pt x="4633762" y="405947"/>
                    <a:pt x="4632185" y="409752"/>
                    <a:pt x="4629380" y="412558"/>
                  </a:cubicBezTo>
                  <a:cubicBezTo>
                    <a:pt x="4626574" y="415364"/>
                    <a:pt x="4622769" y="416940"/>
                    <a:pt x="4618801" y="416940"/>
                  </a:cubicBezTo>
                  <a:lnTo>
                    <a:pt x="14961" y="416940"/>
                  </a:lnTo>
                  <a:cubicBezTo>
                    <a:pt x="10993" y="416940"/>
                    <a:pt x="7188" y="415364"/>
                    <a:pt x="4382" y="412558"/>
                  </a:cubicBezTo>
                  <a:cubicBezTo>
                    <a:pt x="1576" y="409752"/>
                    <a:pt x="0" y="405947"/>
                    <a:pt x="0" y="401979"/>
                  </a:cubicBezTo>
                  <a:lnTo>
                    <a:pt x="0" y="14961"/>
                  </a:lnTo>
                  <a:cubicBezTo>
                    <a:pt x="0" y="10993"/>
                    <a:pt x="1576" y="7188"/>
                    <a:pt x="4382" y="4382"/>
                  </a:cubicBezTo>
                  <a:cubicBezTo>
                    <a:pt x="7188" y="1576"/>
                    <a:pt x="10993" y="0"/>
                    <a:pt x="14961" y="0"/>
                  </a:cubicBezTo>
                  <a:close/>
                </a:path>
              </a:pathLst>
            </a:custGeom>
            <a:solidFill>
              <a:srgbClr val="FFCFA1"/>
            </a:solidFill>
            <a:ln w="9525" cap="rnd">
              <a:solidFill>
                <a:srgbClr val="242424"/>
              </a:solidFill>
              <a:prstDash val="solid"/>
              <a:round/>
            </a:ln>
          </p:spPr>
          <p:txBody>
            <a:bodyPr/>
            <a:lstStyle/>
            <a:p>
              <a:endParaRPr lang="en-GB"/>
            </a:p>
          </p:txBody>
        </p:sp>
        <p:sp>
          <p:nvSpPr>
            <p:cNvPr id="15" name="TextBox 15"/>
            <p:cNvSpPr txBox="1"/>
            <p:nvPr/>
          </p:nvSpPr>
          <p:spPr>
            <a:xfrm>
              <a:off x="0" y="-66675"/>
              <a:ext cx="4633762" cy="483615"/>
            </a:xfrm>
            <a:prstGeom prst="rect">
              <a:avLst/>
            </a:prstGeom>
          </p:spPr>
          <p:txBody>
            <a:bodyPr lIns="50800" tIns="50800" rIns="50800" bIns="50800" rtlCol="0" anchor="ctr"/>
            <a:lstStyle/>
            <a:p>
              <a:pPr algn="ctr">
                <a:lnSpc>
                  <a:spcPts val="2355"/>
                </a:lnSpc>
              </a:pPr>
              <a:endParaRPr/>
            </a:p>
          </p:txBody>
        </p:sp>
      </p:grpSp>
      <p:grpSp>
        <p:nvGrpSpPr>
          <p:cNvPr id="16" name="Group 16"/>
          <p:cNvGrpSpPr/>
          <p:nvPr/>
        </p:nvGrpSpPr>
        <p:grpSpPr>
          <a:xfrm>
            <a:off x="1028700" y="2723271"/>
            <a:ext cx="392207" cy="392207"/>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CFA1"/>
            </a:solidFill>
            <a:ln w="9525" cap="sq">
              <a:solidFill>
                <a:srgbClr val="242424"/>
              </a:solidFill>
              <a:prstDash val="solid"/>
              <a:miter/>
            </a:ln>
          </p:spPr>
          <p:txBody>
            <a:bodyPr/>
            <a:lstStyle/>
            <a:p>
              <a:endParaRPr lang="en-GB"/>
            </a:p>
          </p:txBody>
        </p:sp>
        <p:sp>
          <p:nvSpPr>
            <p:cNvPr id="18" name="TextBox 18"/>
            <p:cNvSpPr txBox="1"/>
            <p:nvPr/>
          </p:nvSpPr>
          <p:spPr>
            <a:xfrm>
              <a:off x="76200" y="9525"/>
              <a:ext cx="660400" cy="727075"/>
            </a:xfrm>
            <a:prstGeom prst="rect">
              <a:avLst/>
            </a:prstGeom>
          </p:spPr>
          <p:txBody>
            <a:bodyPr lIns="50800" tIns="50800" rIns="50800" bIns="50800" rtlCol="0" anchor="ctr"/>
            <a:lstStyle/>
            <a:p>
              <a:pPr algn="ctr">
                <a:lnSpc>
                  <a:spcPts val="2355"/>
                </a:lnSpc>
              </a:pPr>
              <a:endParaRPr/>
            </a:p>
          </p:txBody>
        </p:sp>
      </p:grpSp>
      <p:grpSp>
        <p:nvGrpSpPr>
          <p:cNvPr id="19" name="Group 19"/>
          <p:cNvGrpSpPr/>
          <p:nvPr/>
        </p:nvGrpSpPr>
        <p:grpSpPr>
          <a:xfrm>
            <a:off x="1493820" y="2723271"/>
            <a:ext cx="392207" cy="392207"/>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9D9FF"/>
            </a:solidFill>
            <a:ln w="9525" cap="sq">
              <a:solidFill>
                <a:srgbClr val="242424"/>
              </a:solidFill>
              <a:prstDash val="solid"/>
              <a:miter/>
            </a:ln>
          </p:spPr>
          <p:txBody>
            <a:bodyPr/>
            <a:lstStyle/>
            <a:p>
              <a:endParaRPr lang="en-GB"/>
            </a:p>
          </p:txBody>
        </p:sp>
        <p:sp>
          <p:nvSpPr>
            <p:cNvPr id="21" name="TextBox 21"/>
            <p:cNvSpPr txBox="1"/>
            <p:nvPr/>
          </p:nvSpPr>
          <p:spPr>
            <a:xfrm>
              <a:off x="76200" y="9525"/>
              <a:ext cx="660400" cy="727075"/>
            </a:xfrm>
            <a:prstGeom prst="rect">
              <a:avLst/>
            </a:prstGeom>
          </p:spPr>
          <p:txBody>
            <a:bodyPr lIns="50800" tIns="50800" rIns="50800" bIns="50800" rtlCol="0" anchor="ctr"/>
            <a:lstStyle/>
            <a:p>
              <a:pPr algn="ctr">
                <a:lnSpc>
                  <a:spcPts val="2355"/>
                </a:lnSpc>
              </a:pPr>
              <a:endParaRPr/>
            </a:p>
          </p:txBody>
        </p:sp>
      </p:grpSp>
      <p:sp>
        <p:nvSpPr>
          <p:cNvPr id="22" name="TextBox 22"/>
          <p:cNvSpPr txBox="1"/>
          <p:nvPr/>
        </p:nvSpPr>
        <p:spPr>
          <a:xfrm>
            <a:off x="638447" y="952500"/>
            <a:ext cx="9300355" cy="1281610"/>
          </a:xfrm>
          <a:prstGeom prst="rect">
            <a:avLst/>
          </a:prstGeom>
        </p:spPr>
        <p:txBody>
          <a:bodyPr lIns="0" tIns="0" rIns="0" bIns="0" rtlCol="0" anchor="t">
            <a:spAutoFit/>
          </a:bodyPr>
          <a:lstStyle/>
          <a:p>
            <a:pPr algn="l">
              <a:lnSpc>
                <a:spcPts val="4788"/>
              </a:lnSpc>
            </a:pPr>
            <a:r>
              <a:rPr lang="en-US" sz="3990" b="1">
                <a:solidFill>
                  <a:srgbClr val="242424"/>
                </a:solidFill>
                <a:latin typeface="Times New Roman MT Bold"/>
                <a:ea typeface="Times New Roman MT Bold"/>
                <a:cs typeface="Times New Roman MT Bold"/>
                <a:sym typeface="Times New Roman MT Bold"/>
              </a:rPr>
              <a:t>Jenny’s Background and Developmental Context</a:t>
            </a:r>
          </a:p>
        </p:txBody>
      </p:sp>
      <p:sp>
        <p:nvSpPr>
          <p:cNvPr id="23" name="TextBox 23"/>
          <p:cNvSpPr txBox="1"/>
          <p:nvPr/>
        </p:nvSpPr>
        <p:spPr>
          <a:xfrm>
            <a:off x="1028700" y="3880855"/>
            <a:ext cx="7206052" cy="2837180"/>
          </a:xfrm>
          <a:prstGeom prst="rect">
            <a:avLst/>
          </a:prstGeom>
        </p:spPr>
        <p:txBody>
          <a:bodyPr lIns="0" tIns="0" rIns="0" bIns="0" rtlCol="0" anchor="t">
            <a:spAutoFit/>
          </a:bodyPr>
          <a:lstStyle/>
          <a:p>
            <a:pPr algn="l">
              <a:lnSpc>
                <a:spcPts val="3219"/>
              </a:lnSpc>
            </a:pPr>
            <a:r>
              <a:rPr lang="en-US" sz="2299" dirty="0">
                <a:solidFill>
                  <a:srgbClr val="242424"/>
                </a:solidFill>
                <a:latin typeface="Times New Roman MT"/>
                <a:ea typeface="Times New Roman MT"/>
                <a:cs typeface="Times New Roman MT"/>
                <a:sym typeface="Times New Roman MT"/>
              </a:rPr>
              <a:t>Jenny is a young carer of 16 years old and she has been taking care of her mother in the past five years. Her father passed on and she became an adult. This has affected her education, friendships, emotional well being and identity development. The role of care gives her an opportunity to be exposed to stress, isolation, and poor personal growth.</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CF7"/>
        </a:solidFill>
        <a:effectLst/>
      </p:bgPr>
    </p:bg>
    <p:spTree>
      <p:nvGrpSpPr>
        <p:cNvPr id="1" name=""/>
        <p:cNvGrpSpPr/>
        <p:nvPr/>
      </p:nvGrpSpPr>
      <p:grpSpPr>
        <a:xfrm>
          <a:off x="0" y="0"/>
          <a:ext cx="0" cy="0"/>
          <a:chOff x="0" y="0"/>
          <a:chExt cx="0" cy="0"/>
        </a:xfrm>
      </p:grpSpPr>
      <p:grpSp>
        <p:nvGrpSpPr>
          <p:cNvPr id="2" name="Group 2"/>
          <p:cNvGrpSpPr/>
          <p:nvPr/>
        </p:nvGrpSpPr>
        <p:grpSpPr>
          <a:xfrm>
            <a:off x="25400" y="8475754"/>
            <a:ext cx="17593814" cy="1583069"/>
            <a:chOff x="0" y="0"/>
            <a:chExt cx="4633762" cy="416940"/>
          </a:xfrm>
        </p:grpSpPr>
        <p:sp>
          <p:nvSpPr>
            <p:cNvPr id="3" name="Freeform 3"/>
            <p:cNvSpPr/>
            <p:nvPr/>
          </p:nvSpPr>
          <p:spPr>
            <a:xfrm>
              <a:off x="0" y="0"/>
              <a:ext cx="4633762" cy="416940"/>
            </a:xfrm>
            <a:custGeom>
              <a:avLst/>
              <a:gdLst/>
              <a:ahLst/>
              <a:cxnLst/>
              <a:rect l="l" t="t" r="r" b="b"/>
              <a:pathLst>
                <a:path w="4633762" h="416940">
                  <a:moveTo>
                    <a:pt x="14961" y="0"/>
                  </a:moveTo>
                  <a:lnTo>
                    <a:pt x="4618801" y="0"/>
                  </a:lnTo>
                  <a:cubicBezTo>
                    <a:pt x="4627063" y="0"/>
                    <a:pt x="4633762" y="6698"/>
                    <a:pt x="4633762" y="14961"/>
                  </a:cubicBezTo>
                  <a:lnTo>
                    <a:pt x="4633762" y="401979"/>
                  </a:lnTo>
                  <a:cubicBezTo>
                    <a:pt x="4633762" y="405947"/>
                    <a:pt x="4632185" y="409752"/>
                    <a:pt x="4629380" y="412558"/>
                  </a:cubicBezTo>
                  <a:cubicBezTo>
                    <a:pt x="4626574" y="415364"/>
                    <a:pt x="4622769" y="416940"/>
                    <a:pt x="4618801" y="416940"/>
                  </a:cubicBezTo>
                  <a:lnTo>
                    <a:pt x="14961" y="416940"/>
                  </a:lnTo>
                  <a:cubicBezTo>
                    <a:pt x="10993" y="416940"/>
                    <a:pt x="7188" y="415364"/>
                    <a:pt x="4382" y="412558"/>
                  </a:cubicBezTo>
                  <a:cubicBezTo>
                    <a:pt x="1576" y="409752"/>
                    <a:pt x="0" y="405947"/>
                    <a:pt x="0" y="401979"/>
                  </a:cubicBezTo>
                  <a:lnTo>
                    <a:pt x="0" y="14961"/>
                  </a:lnTo>
                  <a:cubicBezTo>
                    <a:pt x="0" y="10993"/>
                    <a:pt x="1576" y="7188"/>
                    <a:pt x="4382" y="4382"/>
                  </a:cubicBezTo>
                  <a:cubicBezTo>
                    <a:pt x="7188" y="1576"/>
                    <a:pt x="10993" y="0"/>
                    <a:pt x="14961" y="0"/>
                  </a:cubicBezTo>
                  <a:close/>
                </a:path>
              </a:pathLst>
            </a:custGeom>
            <a:solidFill>
              <a:srgbClr val="FFCFA1"/>
            </a:solidFill>
            <a:ln w="9525" cap="rnd">
              <a:solidFill>
                <a:srgbClr val="242424"/>
              </a:solidFill>
              <a:prstDash val="solid"/>
              <a:round/>
            </a:ln>
          </p:spPr>
          <p:txBody>
            <a:bodyPr/>
            <a:lstStyle/>
            <a:p>
              <a:endParaRPr lang="en-GB"/>
            </a:p>
          </p:txBody>
        </p:sp>
        <p:sp>
          <p:nvSpPr>
            <p:cNvPr id="4" name="TextBox 4"/>
            <p:cNvSpPr txBox="1"/>
            <p:nvPr/>
          </p:nvSpPr>
          <p:spPr>
            <a:xfrm>
              <a:off x="0" y="-66675"/>
              <a:ext cx="4633762" cy="483615"/>
            </a:xfrm>
            <a:prstGeom prst="rect">
              <a:avLst/>
            </a:prstGeom>
          </p:spPr>
          <p:txBody>
            <a:bodyPr lIns="50800" tIns="50800" rIns="50800" bIns="50800" rtlCol="0" anchor="ctr"/>
            <a:lstStyle/>
            <a:p>
              <a:pPr algn="ctr">
                <a:lnSpc>
                  <a:spcPts val="2355"/>
                </a:lnSpc>
              </a:pPr>
              <a:endParaRPr/>
            </a:p>
          </p:txBody>
        </p:sp>
      </p:grpSp>
      <p:grpSp>
        <p:nvGrpSpPr>
          <p:cNvPr id="5" name="Group 5"/>
          <p:cNvGrpSpPr/>
          <p:nvPr/>
        </p:nvGrpSpPr>
        <p:grpSpPr>
          <a:xfrm>
            <a:off x="3503932" y="1580877"/>
            <a:ext cx="2911397" cy="5605637"/>
            <a:chOff x="0" y="0"/>
            <a:chExt cx="779356" cy="1500581"/>
          </a:xfrm>
        </p:grpSpPr>
        <p:sp>
          <p:nvSpPr>
            <p:cNvPr id="6" name="Freeform 6"/>
            <p:cNvSpPr/>
            <p:nvPr/>
          </p:nvSpPr>
          <p:spPr>
            <a:xfrm>
              <a:off x="0" y="0"/>
              <a:ext cx="779356" cy="1500581"/>
            </a:xfrm>
            <a:custGeom>
              <a:avLst/>
              <a:gdLst/>
              <a:ahLst/>
              <a:cxnLst/>
              <a:rect l="l" t="t" r="r" b="b"/>
              <a:pathLst>
                <a:path w="779356" h="1500581">
                  <a:moveTo>
                    <a:pt x="162210" y="0"/>
                  </a:moveTo>
                  <a:lnTo>
                    <a:pt x="617146" y="0"/>
                  </a:lnTo>
                  <a:cubicBezTo>
                    <a:pt x="660167" y="0"/>
                    <a:pt x="701425" y="17090"/>
                    <a:pt x="731846" y="47510"/>
                  </a:cubicBezTo>
                  <a:cubicBezTo>
                    <a:pt x="762266" y="77930"/>
                    <a:pt x="779356" y="119189"/>
                    <a:pt x="779356" y="162210"/>
                  </a:cubicBezTo>
                  <a:lnTo>
                    <a:pt x="779356" y="1338371"/>
                  </a:lnTo>
                  <a:cubicBezTo>
                    <a:pt x="779356" y="1381392"/>
                    <a:pt x="762266" y="1422650"/>
                    <a:pt x="731846" y="1453071"/>
                  </a:cubicBezTo>
                  <a:cubicBezTo>
                    <a:pt x="701425" y="1483491"/>
                    <a:pt x="660167" y="1500581"/>
                    <a:pt x="617146" y="1500581"/>
                  </a:cubicBezTo>
                  <a:lnTo>
                    <a:pt x="162210" y="1500581"/>
                  </a:lnTo>
                  <a:cubicBezTo>
                    <a:pt x="119189" y="1500581"/>
                    <a:pt x="77930" y="1483491"/>
                    <a:pt x="47510" y="1453071"/>
                  </a:cubicBezTo>
                  <a:cubicBezTo>
                    <a:pt x="17090" y="1422650"/>
                    <a:pt x="0" y="1381392"/>
                    <a:pt x="0" y="1338371"/>
                  </a:cubicBezTo>
                  <a:lnTo>
                    <a:pt x="0" y="162210"/>
                  </a:lnTo>
                  <a:cubicBezTo>
                    <a:pt x="0" y="119189"/>
                    <a:pt x="17090" y="77930"/>
                    <a:pt x="47510" y="47510"/>
                  </a:cubicBezTo>
                  <a:cubicBezTo>
                    <a:pt x="77930" y="17090"/>
                    <a:pt x="119189" y="0"/>
                    <a:pt x="162210" y="0"/>
                  </a:cubicBezTo>
                  <a:close/>
                </a:path>
              </a:pathLst>
            </a:custGeom>
            <a:solidFill>
              <a:srgbClr val="FFCFA1"/>
            </a:solidFill>
            <a:ln w="9525" cap="rnd">
              <a:solidFill>
                <a:srgbClr val="242424"/>
              </a:solidFill>
              <a:prstDash val="solid"/>
              <a:round/>
            </a:ln>
          </p:spPr>
          <p:txBody>
            <a:bodyPr/>
            <a:lstStyle/>
            <a:p>
              <a:endParaRPr lang="en-GB"/>
            </a:p>
          </p:txBody>
        </p:sp>
        <p:sp>
          <p:nvSpPr>
            <p:cNvPr id="7" name="TextBox 7"/>
            <p:cNvSpPr txBox="1"/>
            <p:nvPr/>
          </p:nvSpPr>
          <p:spPr>
            <a:xfrm>
              <a:off x="0" y="-66675"/>
              <a:ext cx="779356" cy="1567256"/>
            </a:xfrm>
            <a:prstGeom prst="rect">
              <a:avLst/>
            </a:prstGeom>
          </p:spPr>
          <p:txBody>
            <a:bodyPr lIns="50800" tIns="50800" rIns="50800" bIns="50800" rtlCol="0" anchor="ctr"/>
            <a:lstStyle/>
            <a:p>
              <a:pPr algn="ctr">
                <a:lnSpc>
                  <a:spcPts val="2355"/>
                </a:lnSpc>
              </a:pPr>
              <a:endParaRPr/>
            </a:p>
          </p:txBody>
        </p:sp>
      </p:grpSp>
      <p:grpSp>
        <p:nvGrpSpPr>
          <p:cNvPr id="8" name="Group 8"/>
          <p:cNvGrpSpPr/>
          <p:nvPr/>
        </p:nvGrpSpPr>
        <p:grpSpPr>
          <a:xfrm>
            <a:off x="5751171" y="5168111"/>
            <a:ext cx="664158" cy="2018402"/>
            <a:chOff x="0" y="0"/>
            <a:chExt cx="187020" cy="568363"/>
          </a:xfrm>
        </p:grpSpPr>
        <p:sp>
          <p:nvSpPr>
            <p:cNvPr id="9" name="Freeform 9"/>
            <p:cNvSpPr/>
            <p:nvPr/>
          </p:nvSpPr>
          <p:spPr>
            <a:xfrm>
              <a:off x="0" y="0"/>
              <a:ext cx="187020" cy="568363"/>
            </a:xfrm>
            <a:custGeom>
              <a:avLst/>
              <a:gdLst/>
              <a:ahLst/>
              <a:cxnLst/>
              <a:rect l="l" t="t" r="r" b="b"/>
              <a:pathLst>
                <a:path w="187020" h="568363">
                  <a:moveTo>
                    <a:pt x="0" y="0"/>
                  </a:moveTo>
                  <a:lnTo>
                    <a:pt x="187020" y="0"/>
                  </a:lnTo>
                  <a:lnTo>
                    <a:pt x="187020" y="568363"/>
                  </a:lnTo>
                  <a:lnTo>
                    <a:pt x="0" y="568363"/>
                  </a:lnTo>
                  <a:close/>
                </a:path>
              </a:pathLst>
            </a:custGeom>
            <a:solidFill>
              <a:srgbClr val="CAF1DF"/>
            </a:solidFill>
            <a:ln w="9525" cap="sq">
              <a:solidFill>
                <a:srgbClr val="242424"/>
              </a:solidFill>
              <a:prstDash val="solid"/>
              <a:miter/>
            </a:ln>
          </p:spPr>
          <p:txBody>
            <a:bodyPr/>
            <a:lstStyle/>
            <a:p>
              <a:endParaRPr lang="en-GB"/>
            </a:p>
          </p:txBody>
        </p:sp>
        <p:sp>
          <p:nvSpPr>
            <p:cNvPr id="10" name="TextBox 10"/>
            <p:cNvSpPr txBox="1"/>
            <p:nvPr/>
          </p:nvSpPr>
          <p:spPr>
            <a:xfrm>
              <a:off x="0" y="-66675"/>
              <a:ext cx="187020" cy="635038"/>
            </a:xfrm>
            <a:prstGeom prst="rect">
              <a:avLst/>
            </a:prstGeom>
          </p:spPr>
          <p:txBody>
            <a:bodyPr lIns="50800" tIns="50800" rIns="50800" bIns="50800" rtlCol="0" anchor="ctr"/>
            <a:lstStyle/>
            <a:p>
              <a:pPr algn="ctr">
                <a:lnSpc>
                  <a:spcPts val="2355"/>
                </a:lnSpc>
              </a:pPr>
              <a:endParaRPr/>
            </a:p>
          </p:txBody>
        </p:sp>
      </p:grpSp>
      <p:grpSp>
        <p:nvGrpSpPr>
          <p:cNvPr id="11" name="Group 11"/>
          <p:cNvGrpSpPr/>
          <p:nvPr/>
        </p:nvGrpSpPr>
        <p:grpSpPr>
          <a:xfrm>
            <a:off x="3503932" y="1580877"/>
            <a:ext cx="1237216" cy="1225579"/>
            <a:chOff x="0" y="0"/>
            <a:chExt cx="348388" cy="345111"/>
          </a:xfrm>
        </p:grpSpPr>
        <p:sp>
          <p:nvSpPr>
            <p:cNvPr id="12" name="Freeform 12"/>
            <p:cNvSpPr/>
            <p:nvPr/>
          </p:nvSpPr>
          <p:spPr>
            <a:xfrm>
              <a:off x="0" y="0"/>
              <a:ext cx="348388" cy="345111"/>
            </a:xfrm>
            <a:custGeom>
              <a:avLst/>
              <a:gdLst/>
              <a:ahLst/>
              <a:cxnLst/>
              <a:rect l="l" t="t" r="r" b="b"/>
              <a:pathLst>
                <a:path w="348388" h="345111">
                  <a:moveTo>
                    <a:pt x="0" y="0"/>
                  </a:moveTo>
                  <a:lnTo>
                    <a:pt x="348388" y="0"/>
                  </a:lnTo>
                  <a:lnTo>
                    <a:pt x="348388" y="345111"/>
                  </a:lnTo>
                  <a:lnTo>
                    <a:pt x="0" y="345111"/>
                  </a:lnTo>
                  <a:close/>
                </a:path>
              </a:pathLst>
            </a:custGeom>
            <a:solidFill>
              <a:srgbClr val="D9D9FF"/>
            </a:solidFill>
            <a:ln w="9525" cap="sq">
              <a:solidFill>
                <a:srgbClr val="242424"/>
              </a:solidFill>
              <a:prstDash val="solid"/>
              <a:miter/>
            </a:ln>
          </p:spPr>
          <p:txBody>
            <a:bodyPr/>
            <a:lstStyle/>
            <a:p>
              <a:endParaRPr lang="en-GB"/>
            </a:p>
          </p:txBody>
        </p:sp>
        <p:sp>
          <p:nvSpPr>
            <p:cNvPr id="13" name="TextBox 13"/>
            <p:cNvSpPr txBox="1"/>
            <p:nvPr/>
          </p:nvSpPr>
          <p:spPr>
            <a:xfrm>
              <a:off x="0" y="-66675"/>
              <a:ext cx="348388" cy="411786"/>
            </a:xfrm>
            <a:prstGeom prst="rect">
              <a:avLst/>
            </a:prstGeom>
          </p:spPr>
          <p:txBody>
            <a:bodyPr lIns="50800" tIns="50800" rIns="50800" bIns="50800" rtlCol="0" anchor="ctr"/>
            <a:lstStyle/>
            <a:p>
              <a:pPr algn="ctr">
                <a:lnSpc>
                  <a:spcPts val="2355"/>
                </a:lnSpc>
              </a:pPr>
              <a:endParaRPr/>
            </a:p>
          </p:txBody>
        </p:sp>
      </p:grpSp>
      <p:grpSp>
        <p:nvGrpSpPr>
          <p:cNvPr id="14" name="Group 14"/>
          <p:cNvGrpSpPr/>
          <p:nvPr/>
        </p:nvGrpSpPr>
        <p:grpSpPr>
          <a:xfrm>
            <a:off x="16256640" y="3130316"/>
            <a:ext cx="392207" cy="392207"/>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CAF1DF"/>
            </a:solidFill>
            <a:ln w="9525" cap="sq">
              <a:solidFill>
                <a:srgbClr val="242424"/>
              </a:solidFill>
              <a:prstDash val="solid"/>
              <a:miter/>
            </a:ln>
          </p:spPr>
          <p:txBody>
            <a:bodyPr/>
            <a:lstStyle/>
            <a:p>
              <a:endParaRPr lang="en-GB"/>
            </a:p>
          </p:txBody>
        </p:sp>
        <p:sp>
          <p:nvSpPr>
            <p:cNvPr id="16" name="TextBox 16"/>
            <p:cNvSpPr txBox="1"/>
            <p:nvPr/>
          </p:nvSpPr>
          <p:spPr>
            <a:xfrm>
              <a:off x="76200" y="9525"/>
              <a:ext cx="660400" cy="727075"/>
            </a:xfrm>
            <a:prstGeom prst="rect">
              <a:avLst/>
            </a:prstGeom>
          </p:spPr>
          <p:txBody>
            <a:bodyPr lIns="50800" tIns="50800" rIns="50800" bIns="50800" rtlCol="0" anchor="ctr"/>
            <a:lstStyle/>
            <a:p>
              <a:pPr algn="ctr">
                <a:lnSpc>
                  <a:spcPts val="2355"/>
                </a:lnSpc>
              </a:pPr>
              <a:endParaRPr/>
            </a:p>
          </p:txBody>
        </p:sp>
      </p:grpSp>
      <p:grpSp>
        <p:nvGrpSpPr>
          <p:cNvPr id="17" name="Group 17"/>
          <p:cNvGrpSpPr/>
          <p:nvPr/>
        </p:nvGrpSpPr>
        <p:grpSpPr>
          <a:xfrm>
            <a:off x="16721759" y="3130316"/>
            <a:ext cx="392207" cy="392207"/>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9D9FF"/>
            </a:solidFill>
            <a:ln w="9525" cap="sq">
              <a:solidFill>
                <a:srgbClr val="242424"/>
              </a:solidFill>
              <a:prstDash val="solid"/>
              <a:miter/>
            </a:ln>
          </p:spPr>
          <p:txBody>
            <a:bodyPr/>
            <a:lstStyle/>
            <a:p>
              <a:endParaRPr lang="en-GB"/>
            </a:p>
          </p:txBody>
        </p:sp>
        <p:sp>
          <p:nvSpPr>
            <p:cNvPr id="19" name="TextBox 19"/>
            <p:cNvSpPr txBox="1"/>
            <p:nvPr/>
          </p:nvSpPr>
          <p:spPr>
            <a:xfrm>
              <a:off x="76200" y="9525"/>
              <a:ext cx="660400" cy="727075"/>
            </a:xfrm>
            <a:prstGeom prst="rect">
              <a:avLst/>
            </a:prstGeom>
          </p:spPr>
          <p:txBody>
            <a:bodyPr lIns="50800" tIns="50800" rIns="50800" bIns="50800" rtlCol="0" anchor="ctr"/>
            <a:lstStyle/>
            <a:p>
              <a:pPr algn="ctr">
                <a:lnSpc>
                  <a:spcPts val="2355"/>
                </a:lnSpc>
              </a:pPr>
              <a:endParaRPr/>
            </a:p>
          </p:txBody>
        </p:sp>
      </p:grpSp>
      <p:sp>
        <p:nvSpPr>
          <p:cNvPr id="20" name="Freeform 20"/>
          <p:cNvSpPr/>
          <p:nvPr/>
        </p:nvSpPr>
        <p:spPr>
          <a:xfrm>
            <a:off x="325453" y="1965021"/>
            <a:ext cx="6356958" cy="6356958"/>
          </a:xfrm>
          <a:custGeom>
            <a:avLst/>
            <a:gdLst/>
            <a:ahLst/>
            <a:cxnLst/>
            <a:rect l="l" t="t" r="r" b="b"/>
            <a:pathLst>
              <a:path w="6356958" h="6356958">
                <a:moveTo>
                  <a:pt x="0" y="0"/>
                </a:moveTo>
                <a:lnTo>
                  <a:pt x="6356958" y="0"/>
                </a:lnTo>
                <a:lnTo>
                  <a:pt x="6356958" y="6356958"/>
                </a:lnTo>
                <a:lnTo>
                  <a:pt x="0" y="6356958"/>
                </a:lnTo>
                <a:lnTo>
                  <a:pt x="0" y="0"/>
                </a:lnTo>
                <a:close/>
              </a:path>
            </a:pathLst>
          </a:custGeom>
          <a:blipFill>
            <a:blip r:embed="rId3"/>
            <a:stretch>
              <a:fillRect/>
            </a:stretch>
          </a:blipFill>
        </p:spPr>
        <p:txBody>
          <a:bodyPr/>
          <a:lstStyle/>
          <a:p>
            <a:endParaRPr lang="en-GB"/>
          </a:p>
        </p:txBody>
      </p:sp>
      <p:sp>
        <p:nvSpPr>
          <p:cNvPr id="21" name="TextBox 21"/>
          <p:cNvSpPr txBox="1"/>
          <p:nvPr/>
        </p:nvSpPr>
        <p:spPr>
          <a:xfrm>
            <a:off x="7241286" y="882416"/>
            <a:ext cx="9211458" cy="2247900"/>
          </a:xfrm>
          <a:prstGeom prst="rect">
            <a:avLst/>
          </a:prstGeom>
        </p:spPr>
        <p:txBody>
          <a:bodyPr lIns="0" tIns="0" rIns="0" bIns="0" rtlCol="0" anchor="t">
            <a:spAutoFit/>
          </a:bodyPr>
          <a:lstStyle/>
          <a:p>
            <a:pPr algn="l">
              <a:lnSpc>
                <a:spcPts val="8399"/>
              </a:lnSpc>
            </a:pPr>
            <a:r>
              <a:rPr lang="en-US" sz="6999" b="1">
                <a:solidFill>
                  <a:srgbClr val="242424"/>
                </a:solidFill>
                <a:latin typeface="Times New Roman MT Bold"/>
                <a:ea typeface="Times New Roman MT Bold"/>
                <a:cs typeface="Times New Roman MT Bold"/>
                <a:sym typeface="Times New Roman MT Bold"/>
              </a:rPr>
              <a:t>Overview of Attachment Theory</a:t>
            </a:r>
          </a:p>
        </p:txBody>
      </p:sp>
      <p:sp>
        <p:nvSpPr>
          <p:cNvPr id="22" name="TextBox 22"/>
          <p:cNvSpPr txBox="1"/>
          <p:nvPr/>
        </p:nvSpPr>
        <p:spPr>
          <a:xfrm>
            <a:off x="7241286" y="3955409"/>
            <a:ext cx="7963635" cy="2837180"/>
          </a:xfrm>
          <a:prstGeom prst="rect">
            <a:avLst/>
          </a:prstGeom>
        </p:spPr>
        <p:txBody>
          <a:bodyPr lIns="0" tIns="0" rIns="0" bIns="0" rtlCol="0" anchor="t">
            <a:spAutoFit/>
          </a:bodyPr>
          <a:lstStyle/>
          <a:p>
            <a:pPr algn="l">
              <a:lnSpc>
                <a:spcPts val="3219"/>
              </a:lnSpc>
            </a:pPr>
            <a:r>
              <a:rPr lang="en-US" sz="2299">
                <a:solidFill>
                  <a:srgbClr val="242424"/>
                </a:solidFill>
                <a:latin typeface="Times New Roman MT"/>
                <a:ea typeface="Times New Roman MT"/>
                <a:cs typeface="Times New Roman MT"/>
                <a:sym typeface="Times New Roman MT"/>
              </a:rPr>
              <a:t>Attachment Theory describes how the initial relationships will influence emotional security. It postulates that secure attachment is developed in consistent care giving and may result in anxiety and insecurity when care giving is inconsistent. Secure attachment fosters confidence and resilience and healthy relationships, whereas insecure attachment may influence mental health and self-esteem in adolescence.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CF7"/>
        </a:solidFill>
        <a:effectLst/>
      </p:bgPr>
    </p:bg>
    <p:spTree>
      <p:nvGrpSpPr>
        <p:cNvPr id="1" name=""/>
        <p:cNvGrpSpPr/>
        <p:nvPr/>
      </p:nvGrpSpPr>
      <p:grpSpPr>
        <a:xfrm>
          <a:off x="0" y="0"/>
          <a:ext cx="0" cy="0"/>
          <a:chOff x="0" y="0"/>
          <a:chExt cx="0" cy="0"/>
        </a:xfrm>
      </p:grpSpPr>
      <p:grpSp>
        <p:nvGrpSpPr>
          <p:cNvPr id="2" name="Group 2"/>
          <p:cNvGrpSpPr/>
          <p:nvPr/>
        </p:nvGrpSpPr>
        <p:grpSpPr>
          <a:xfrm>
            <a:off x="0" y="8703931"/>
            <a:ext cx="17593814" cy="1583069"/>
            <a:chOff x="0" y="0"/>
            <a:chExt cx="4633762" cy="416940"/>
          </a:xfrm>
        </p:grpSpPr>
        <p:sp>
          <p:nvSpPr>
            <p:cNvPr id="3" name="Freeform 3"/>
            <p:cNvSpPr/>
            <p:nvPr/>
          </p:nvSpPr>
          <p:spPr>
            <a:xfrm>
              <a:off x="0" y="0"/>
              <a:ext cx="4633762" cy="416940"/>
            </a:xfrm>
            <a:custGeom>
              <a:avLst/>
              <a:gdLst/>
              <a:ahLst/>
              <a:cxnLst/>
              <a:rect l="l" t="t" r="r" b="b"/>
              <a:pathLst>
                <a:path w="4633762" h="416940">
                  <a:moveTo>
                    <a:pt x="14961" y="0"/>
                  </a:moveTo>
                  <a:lnTo>
                    <a:pt x="4618801" y="0"/>
                  </a:lnTo>
                  <a:cubicBezTo>
                    <a:pt x="4627063" y="0"/>
                    <a:pt x="4633762" y="6698"/>
                    <a:pt x="4633762" y="14961"/>
                  </a:cubicBezTo>
                  <a:lnTo>
                    <a:pt x="4633762" y="401979"/>
                  </a:lnTo>
                  <a:cubicBezTo>
                    <a:pt x="4633762" y="405947"/>
                    <a:pt x="4632185" y="409752"/>
                    <a:pt x="4629380" y="412558"/>
                  </a:cubicBezTo>
                  <a:cubicBezTo>
                    <a:pt x="4626574" y="415364"/>
                    <a:pt x="4622769" y="416940"/>
                    <a:pt x="4618801" y="416940"/>
                  </a:cubicBezTo>
                  <a:lnTo>
                    <a:pt x="14961" y="416940"/>
                  </a:lnTo>
                  <a:cubicBezTo>
                    <a:pt x="10993" y="416940"/>
                    <a:pt x="7188" y="415364"/>
                    <a:pt x="4382" y="412558"/>
                  </a:cubicBezTo>
                  <a:cubicBezTo>
                    <a:pt x="1576" y="409752"/>
                    <a:pt x="0" y="405947"/>
                    <a:pt x="0" y="401979"/>
                  </a:cubicBezTo>
                  <a:lnTo>
                    <a:pt x="0" y="14961"/>
                  </a:lnTo>
                  <a:cubicBezTo>
                    <a:pt x="0" y="10993"/>
                    <a:pt x="1576" y="7188"/>
                    <a:pt x="4382" y="4382"/>
                  </a:cubicBezTo>
                  <a:cubicBezTo>
                    <a:pt x="7188" y="1576"/>
                    <a:pt x="10993" y="0"/>
                    <a:pt x="14961" y="0"/>
                  </a:cubicBezTo>
                  <a:close/>
                </a:path>
              </a:pathLst>
            </a:custGeom>
            <a:solidFill>
              <a:srgbClr val="FFCFA1"/>
            </a:solidFill>
            <a:ln w="9525" cap="rnd">
              <a:solidFill>
                <a:srgbClr val="242424"/>
              </a:solidFill>
              <a:prstDash val="solid"/>
              <a:round/>
            </a:ln>
          </p:spPr>
          <p:txBody>
            <a:bodyPr/>
            <a:lstStyle/>
            <a:p>
              <a:endParaRPr lang="en-GB"/>
            </a:p>
          </p:txBody>
        </p:sp>
        <p:sp>
          <p:nvSpPr>
            <p:cNvPr id="4" name="TextBox 4"/>
            <p:cNvSpPr txBox="1"/>
            <p:nvPr/>
          </p:nvSpPr>
          <p:spPr>
            <a:xfrm>
              <a:off x="0" y="-66675"/>
              <a:ext cx="4633762" cy="483615"/>
            </a:xfrm>
            <a:prstGeom prst="rect">
              <a:avLst/>
            </a:prstGeom>
          </p:spPr>
          <p:txBody>
            <a:bodyPr lIns="50800" tIns="50800" rIns="50800" bIns="50800" rtlCol="0" anchor="ctr"/>
            <a:lstStyle/>
            <a:p>
              <a:pPr algn="ctr">
                <a:lnSpc>
                  <a:spcPts val="2355"/>
                </a:lnSpc>
              </a:pPr>
              <a:endParaRPr/>
            </a:p>
          </p:txBody>
        </p:sp>
      </p:grpSp>
      <p:grpSp>
        <p:nvGrpSpPr>
          <p:cNvPr id="5" name="Group 5"/>
          <p:cNvGrpSpPr/>
          <p:nvPr/>
        </p:nvGrpSpPr>
        <p:grpSpPr>
          <a:xfrm>
            <a:off x="1066744" y="1692943"/>
            <a:ext cx="5223370" cy="5552100"/>
            <a:chOff x="0" y="0"/>
            <a:chExt cx="1697832" cy="1804685"/>
          </a:xfrm>
        </p:grpSpPr>
        <p:sp>
          <p:nvSpPr>
            <p:cNvPr id="6" name="Freeform 6"/>
            <p:cNvSpPr/>
            <p:nvPr/>
          </p:nvSpPr>
          <p:spPr>
            <a:xfrm>
              <a:off x="0" y="0"/>
              <a:ext cx="1697832" cy="1804685"/>
            </a:xfrm>
            <a:custGeom>
              <a:avLst/>
              <a:gdLst/>
              <a:ahLst/>
              <a:cxnLst/>
              <a:rect l="l" t="t" r="r" b="b"/>
              <a:pathLst>
                <a:path w="1697832" h="1804685">
                  <a:moveTo>
                    <a:pt x="90412" y="0"/>
                  </a:moveTo>
                  <a:lnTo>
                    <a:pt x="1607420" y="0"/>
                  </a:lnTo>
                  <a:cubicBezTo>
                    <a:pt x="1657353" y="0"/>
                    <a:pt x="1697832" y="40479"/>
                    <a:pt x="1697832" y="90412"/>
                  </a:cubicBezTo>
                  <a:lnTo>
                    <a:pt x="1697832" y="1714272"/>
                  </a:lnTo>
                  <a:cubicBezTo>
                    <a:pt x="1697832" y="1738251"/>
                    <a:pt x="1688307" y="1761248"/>
                    <a:pt x="1671351" y="1778203"/>
                  </a:cubicBezTo>
                  <a:cubicBezTo>
                    <a:pt x="1654396" y="1795159"/>
                    <a:pt x="1631399" y="1804685"/>
                    <a:pt x="1607420" y="1804685"/>
                  </a:cubicBezTo>
                  <a:lnTo>
                    <a:pt x="90412" y="1804685"/>
                  </a:lnTo>
                  <a:cubicBezTo>
                    <a:pt x="66433" y="1804685"/>
                    <a:pt x="43437" y="1795159"/>
                    <a:pt x="26481" y="1778203"/>
                  </a:cubicBezTo>
                  <a:cubicBezTo>
                    <a:pt x="9526" y="1761248"/>
                    <a:pt x="0" y="1738251"/>
                    <a:pt x="0" y="1714272"/>
                  </a:cubicBezTo>
                  <a:lnTo>
                    <a:pt x="0" y="90412"/>
                  </a:lnTo>
                  <a:cubicBezTo>
                    <a:pt x="0" y="66433"/>
                    <a:pt x="9526" y="43437"/>
                    <a:pt x="26481" y="26481"/>
                  </a:cubicBezTo>
                  <a:cubicBezTo>
                    <a:pt x="43437" y="9526"/>
                    <a:pt x="66433" y="0"/>
                    <a:pt x="90412" y="0"/>
                  </a:cubicBezTo>
                  <a:close/>
                </a:path>
              </a:pathLst>
            </a:custGeom>
            <a:solidFill>
              <a:srgbClr val="D9D9FF"/>
            </a:solidFill>
            <a:ln w="9525" cap="rnd">
              <a:solidFill>
                <a:srgbClr val="242424"/>
              </a:solidFill>
              <a:prstDash val="solid"/>
              <a:round/>
            </a:ln>
          </p:spPr>
          <p:txBody>
            <a:bodyPr/>
            <a:lstStyle/>
            <a:p>
              <a:endParaRPr lang="en-GB"/>
            </a:p>
          </p:txBody>
        </p:sp>
        <p:sp>
          <p:nvSpPr>
            <p:cNvPr id="7" name="TextBox 7"/>
            <p:cNvSpPr txBox="1"/>
            <p:nvPr/>
          </p:nvSpPr>
          <p:spPr>
            <a:xfrm>
              <a:off x="0" y="-66675"/>
              <a:ext cx="1697832" cy="1871360"/>
            </a:xfrm>
            <a:prstGeom prst="rect">
              <a:avLst/>
            </a:prstGeom>
          </p:spPr>
          <p:txBody>
            <a:bodyPr lIns="50800" tIns="50800" rIns="50800" bIns="50800" rtlCol="0" anchor="ctr"/>
            <a:lstStyle/>
            <a:p>
              <a:pPr algn="ctr">
                <a:lnSpc>
                  <a:spcPts val="2355"/>
                </a:lnSpc>
              </a:pPr>
              <a:endParaRPr/>
            </a:p>
          </p:txBody>
        </p:sp>
      </p:grpSp>
      <p:grpSp>
        <p:nvGrpSpPr>
          <p:cNvPr id="8" name="Group 8"/>
          <p:cNvGrpSpPr/>
          <p:nvPr/>
        </p:nvGrpSpPr>
        <p:grpSpPr>
          <a:xfrm>
            <a:off x="5743146" y="6215065"/>
            <a:ext cx="546968" cy="1029979"/>
            <a:chOff x="0" y="0"/>
            <a:chExt cx="187020" cy="352172"/>
          </a:xfrm>
        </p:grpSpPr>
        <p:sp>
          <p:nvSpPr>
            <p:cNvPr id="9" name="Freeform 9"/>
            <p:cNvSpPr/>
            <p:nvPr/>
          </p:nvSpPr>
          <p:spPr>
            <a:xfrm>
              <a:off x="0" y="0"/>
              <a:ext cx="187020" cy="352172"/>
            </a:xfrm>
            <a:custGeom>
              <a:avLst/>
              <a:gdLst/>
              <a:ahLst/>
              <a:cxnLst/>
              <a:rect l="l" t="t" r="r" b="b"/>
              <a:pathLst>
                <a:path w="187020" h="352172">
                  <a:moveTo>
                    <a:pt x="0" y="0"/>
                  </a:moveTo>
                  <a:lnTo>
                    <a:pt x="187020" y="0"/>
                  </a:lnTo>
                  <a:lnTo>
                    <a:pt x="187020" y="352172"/>
                  </a:lnTo>
                  <a:lnTo>
                    <a:pt x="0" y="352172"/>
                  </a:lnTo>
                  <a:close/>
                </a:path>
              </a:pathLst>
            </a:custGeom>
            <a:solidFill>
              <a:srgbClr val="CAF1DF"/>
            </a:solidFill>
            <a:ln w="9525" cap="sq">
              <a:solidFill>
                <a:srgbClr val="242424"/>
              </a:solidFill>
              <a:prstDash val="solid"/>
              <a:miter/>
            </a:ln>
          </p:spPr>
          <p:txBody>
            <a:bodyPr/>
            <a:lstStyle/>
            <a:p>
              <a:endParaRPr lang="en-GB"/>
            </a:p>
          </p:txBody>
        </p:sp>
        <p:sp>
          <p:nvSpPr>
            <p:cNvPr id="10" name="TextBox 10"/>
            <p:cNvSpPr txBox="1"/>
            <p:nvPr/>
          </p:nvSpPr>
          <p:spPr>
            <a:xfrm>
              <a:off x="0" y="-66675"/>
              <a:ext cx="187020" cy="418847"/>
            </a:xfrm>
            <a:prstGeom prst="rect">
              <a:avLst/>
            </a:prstGeom>
          </p:spPr>
          <p:txBody>
            <a:bodyPr lIns="50800" tIns="50800" rIns="50800" bIns="50800" rtlCol="0" anchor="ctr"/>
            <a:lstStyle/>
            <a:p>
              <a:pPr algn="ctr">
                <a:lnSpc>
                  <a:spcPts val="2355"/>
                </a:lnSpc>
              </a:pPr>
              <a:endParaRPr/>
            </a:p>
          </p:txBody>
        </p:sp>
      </p:grpSp>
      <p:grpSp>
        <p:nvGrpSpPr>
          <p:cNvPr id="11" name="Group 11"/>
          <p:cNvGrpSpPr/>
          <p:nvPr/>
        </p:nvGrpSpPr>
        <p:grpSpPr>
          <a:xfrm>
            <a:off x="1066744" y="1692943"/>
            <a:ext cx="1250753" cy="1009327"/>
            <a:chOff x="0" y="0"/>
            <a:chExt cx="427660" cy="345111"/>
          </a:xfrm>
        </p:grpSpPr>
        <p:sp>
          <p:nvSpPr>
            <p:cNvPr id="12" name="Freeform 12"/>
            <p:cNvSpPr/>
            <p:nvPr/>
          </p:nvSpPr>
          <p:spPr>
            <a:xfrm>
              <a:off x="0" y="0"/>
              <a:ext cx="427660" cy="345111"/>
            </a:xfrm>
            <a:custGeom>
              <a:avLst/>
              <a:gdLst/>
              <a:ahLst/>
              <a:cxnLst/>
              <a:rect l="l" t="t" r="r" b="b"/>
              <a:pathLst>
                <a:path w="427660" h="345111">
                  <a:moveTo>
                    <a:pt x="0" y="0"/>
                  </a:moveTo>
                  <a:lnTo>
                    <a:pt x="427660" y="0"/>
                  </a:lnTo>
                  <a:lnTo>
                    <a:pt x="427660" y="345111"/>
                  </a:lnTo>
                  <a:lnTo>
                    <a:pt x="0" y="345111"/>
                  </a:lnTo>
                  <a:close/>
                </a:path>
              </a:pathLst>
            </a:custGeom>
            <a:solidFill>
              <a:srgbClr val="FFCFA1"/>
            </a:solidFill>
            <a:ln w="9525" cap="sq">
              <a:solidFill>
                <a:srgbClr val="242424"/>
              </a:solidFill>
              <a:prstDash val="solid"/>
              <a:miter/>
            </a:ln>
          </p:spPr>
          <p:txBody>
            <a:bodyPr/>
            <a:lstStyle/>
            <a:p>
              <a:endParaRPr lang="en-GB"/>
            </a:p>
          </p:txBody>
        </p:sp>
        <p:sp>
          <p:nvSpPr>
            <p:cNvPr id="13" name="TextBox 13"/>
            <p:cNvSpPr txBox="1"/>
            <p:nvPr/>
          </p:nvSpPr>
          <p:spPr>
            <a:xfrm>
              <a:off x="0" y="-66675"/>
              <a:ext cx="427660" cy="411786"/>
            </a:xfrm>
            <a:prstGeom prst="rect">
              <a:avLst/>
            </a:prstGeom>
          </p:spPr>
          <p:txBody>
            <a:bodyPr lIns="50800" tIns="50800" rIns="50800" bIns="50800" rtlCol="0" anchor="ctr"/>
            <a:lstStyle/>
            <a:p>
              <a:pPr algn="ctr">
                <a:lnSpc>
                  <a:spcPts val="2355"/>
                </a:lnSpc>
              </a:pPr>
              <a:endParaRPr/>
            </a:p>
          </p:txBody>
        </p:sp>
      </p:grpSp>
      <p:grpSp>
        <p:nvGrpSpPr>
          <p:cNvPr id="14" name="Group 14"/>
          <p:cNvGrpSpPr/>
          <p:nvPr/>
        </p:nvGrpSpPr>
        <p:grpSpPr>
          <a:xfrm>
            <a:off x="16025099" y="3050817"/>
            <a:ext cx="392207" cy="392207"/>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CAF1DF"/>
            </a:solidFill>
            <a:ln w="9525" cap="sq">
              <a:solidFill>
                <a:srgbClr val="242424"/>
              </a:solidFill>
              <a:prstDash val="solid"/>
              <a:miter/>
            </a:ln>
          </p:spPr>
          <p:txBody>
            <a:bodyPr/>
            <a:lstStyle/>
            <a:p>
              <a:endParaRPr lang="en-GB"/>
            </a:p>
          </p:txBody>
        </p:sp>
        <p:sp>
          <p:nvSpPr>
            <p:cNvPr id="16" name="TextBox 16"/>
            <p:cNvSpPr txBox="1"/>
            <p:nvPr/>
          </p:nvSpPr>
          <p:spPr>
            <a:xfrm>
              <a:off x="76200" y="9525"/>
              <a:ext cx="660400" cy="727075"/>
            </a:xfrm>
            <a:prstGeom prst="rect">
              <a:avLst/>
            </a:prstGeom>
          </p:spPr>
          <p:txBody>
            <a:bodyPr lIns="50800" tIns="50800" rIns="50800" bIns="50800" rtlCol="0" anchor="ctr"/>
            <a:lstStyle/>
            <a:p>
              <a:pPr algn="ctr">
                <a:lnSpc>
                  <a:spcPts val="2355"/>
                </a:lnSpc>
              </a:pPr>
              <a:endParaRPr/>
            </a:p>
          </p:txBody>
        </p:sp>
      </p:grpSp>
      <p:grpSp>
        <p:nvGrpSpPr>
          <p:cNvPr id="17" name="Group 17"/>
          <p:cNvGrpSpPr/>
          <p:nvPr/>
        </p:nvGrpSpPr>
        <p:grpSpPr>
          <a:xfrm>
            <a:off x="16490218" y="3050817"/>
            <a:ext cx="392207" cy="392207"/>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9D9FF"/>
            </a:solidFill>
            <a:ln w="9525" cap="sq">
              <a:solidFill>
                <a:srgbClr val="242424"/>
              </a:solidFill>
              <a:prstDash val="solid"/>
              <a:miter/>
            </a:ln>
          </p:spPr>
          <p:txBody>
            <a:bodyPr/>
            <a:lstStyle/>
            <a:p>
              <a:endParaRPr lang="en-GB"/>
            </a:p>
          </p:txBody>
        </p:sp>
        <p:sp>
          <p:nvSpPr>
            <p:cNvPr id="19" name="TextBox 19"/>
            <p:cNvSpPr txBox="1"/>
            <p:nvPr/>
          </p:nvSpPr>
          <p:spPr>
            <a:xfrm>
              <a:off x="76200" y="9525"/>
              <a:ext cx="660400" cy="727075"/>
            </a:xfrm>
            <a:prstGeom prst="rect">
              <a:avLst/>
            </a:prstGeom>
          </p:spPr>
          <p:txBody>
            <a:bodyPr lIns="50800" tIns="50800" rIns="50800" bIns="50800" rtlCol="0" anchor="ctr"/>
            <a:lstStyle/>
            <a:p>
              <a:pPr algn="ctr">
                <a:lnSpc>
                  <a:spcPts val="2355"/>
                </a:lnSpc>
              </a:pPr>
              <a:endParaRPr/>
            </a:p>
          </p:txBody>
        </p:sp>
      </p:grpSp>
      <p:sp>
        <p:nvSpPr>
          <p:cNvPr id="20" name="AutoShape 20"/>
          <p:cNvSpPr/>
          <p:nvPr/>
        </p:nvSpPr>
        <p:spPr>
          <a:xfrm flipH="1">
            <a:off x="16426831" y="5339574"/>
            <a:ext cx="0" cy="2125972"/>
          </a:xfrm>
          <a:prstGeom prst="line">
            <a:avLst/>
          </a:prstGeom>
          <a:ln w="19050" cap="flat">
            <a:solidFill>
              <a:srgbClr val="242424"/>
            </a:solidFill>
            <a:prstDash val="solid"/>
            <a:headEnd type="none" w="sm" len="sm"/>
            <a:tailEnd type="none" w="sm" len="sm"/>
          </a:ln>
        </p:spPr>
        <p:txBody>
          <a:bodyPr/>
          <a:lstStyle/>
          <a:p>
            <a:endParaRPr lang="en-GB"/>
          </a:p>
        </p:txBody>
      </p:sp>
      <p:sp>
        <p:nvSpPr>
          <p:cNvPr id="21" name="Freeform 21"/>
          <p:cNvSpPr/>
          <p:nvPr/>
        </p:nvSpPr>
        <p:spPr>
          <a:xfrm>
            <a:off x="1066744" y="3732248"/>
            <a:ext cx="6557217" cy="3512795"/>
          </a:xfrm>
          <a:custGeom>
            <a:avLst/>
            <a:gdLst/>
            <a:ahLst/>
            <a:cxnLst/>
            <a:rect l="l" t="t" r="r" b="b"/>
            <a:pathLst>
              <a:path w="6557217" h="3512795">
                <a:moveTo>
                  <a:pt x="0" y="0"/>
                </a:moveTo>
                <a:lnTo>
                  <a:pt x="6557216" y="0"/>
                </a:lnTo>
                <a:lnTo>
                  <a:pt x="6557216" y="3512795"/>
                </a:lnTo>
                <a:lnTo>
                  <a:pt x="0" y="3512795"/>
                </a:lnTo>
                <a:lnTo>
                  <a:pt x="0" y="0"/>
                </a:lnTo>
                <a:close/>
              </a:path>
            </a:pathLst>
          </a:custGeom>
          <a:blipFill>
            <a:blip r:embed="rId3"/>
            <a:stretch>
              <a:fillRect/>
            </a:stretch>
          </a:blipFill>
        </p:spPr>
        <p:txBody>
          <a:bodyPr/>
          <a:lstStyle/>
          <a:p>
            <a:endParaRPr lang="en-GB"/>
          </a:p>
        </p:txBody>
      </p:sp>
      <p:sp>
        <p:nvSpPr>
          <p:cNvPr id="22" name="TextBox 22"/>
          <p:cNvSpPr txBox="1"/>
          <p:nvPr/>
        </p:nvSpPr>
        <p:spPr>
          <a:xfrm>
            <a:off x="7229803" y="1030955"/>
            <a:ext cx="8628684" cy="2023591"/>
          </a:xfrm>
          <a:prstGeom prst="rect">
            <a:avLst/>
          </a:prstGeom>
        </p:spPr>
        <p:txBody>
          <a:bodyPr lIns="0" tIns="0" rIns="0" bIns="0" rtlCol="0" anchor="t">
            <a:spAutoFit/>
          </a:bodyPr>
          <a:lstStyle/>
          <a:p>
            <a:pPr algn="l">
              <a:lnSpc>
                <a:spcPts val="7508"/>
              </a:lnSpc>
            </a:pPr>
            <a:r>
              <a:rPr lang="en-US" sz="6257" b="1">
                <a:solidFill>
                  <a:srgbClr val="242424"/>
                </a:solidFill>
                <a:latin typeface="Times New Roman MT Bold"/>
                <a:ea typeface="Times New Roman MT Bold"/>
                <a:cs typeface="Times New Roman MT Bold"/>
                <a:sym typeface="Times New Roman MT Bold"/>
              </a:rPr>
              <a:t>Overview of Sociocultural Theory</a:t>
            </a:r>
          </a:p>
        </p:txBody>
      </p:sp>
      <p:sp>
        <p:nvSpPr>
          <p:cNvPr id="23" name="TextBox 23"/>
          <p:cNvSpPr txBox="1"/>
          <p:nvPr/>
        </p:nvSpPr>
        <p:spPr>
          <a:xfrm>
            <a:off x="7983236" y="4146243"/>
            <a:ext cx="7875250" cy="3098800"/>
          </a:xfrm>
          <a:prstGeom prst="rect">
            <a:avLst/>
          </a:prstGeom>
        </p:spPr>
        <p:txBody>
          <a:bodyPr lIns="0" tIns="0" rIns="0" bIns="0" rtlCol="0" anchor="t">
            <a:spAutoFit/>
          </a:bodyPr>
          <a:lstStyle/>
          <a:p>
            <a:pPr algn="l">
              <a:lnSpc>
                <a:spcPts val="3499"/>
              </a:lnSpc>
            </a:pPr>
            <a:r>
              <a:rPr lang="en-US" sz="2499">
                <a:solidFill>
                  <a:srgbClr val="242424"/>
                </a:solidFill>
                <a:latin typeface="Times New Roman MT"/>
                <a:ea typeface="Times New Roman MT"/>
                <a:cs typeface="Times New Roman MT"/>
                <a:sym typeface="Times New Roman MT"/>
              </a:rPr>
              <a:t>Sociocultural Theory is a theory which considers social interaction and cultural context as a way of learning. Growth takes place in the form of communication, joint activities and mentoring of others. Family support, teacher support and professional support help young people to be equipped with skills, confidence and independence in their social environment.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CF7"/>
        </a:solidFill>
        <a:effectLst/>
      </p:bgPr>
    </p:bg>
    <p:spTree>
      <p:nvGrpSpPr>
        <p:cNvPr id="1" name=""/>
        <p:cNvGrpSpPr/>
        <p:nvPr/>
      </p:nvGrpSpPr>
      <p:grpSpPr>
        <a:xfrm>
          <a:off x="0" y="0"/>
          <a:ext cx="0" cy="0"/>
          <a:chOff x="0" y="0"/>
          <a:chExt cx="0" cy="0"/>
        </a:xfrm>
      </p:grpSpPr>
      <p:grpSp>
        <p:nvGrpSpPr>
          <p:cNvPr id="2" name="Group 2"/>
          <p:cNvGrpSpPr/>
          <p:nvPr/>
        </p:nvGrpSpPr>
        <p:grpSpPr>
          <a:xfrm>
            <a:off x="0" y="8730176"/>
            <a:ext cx="17593814" cy="1583069"/>
            <a:chOff x="0" y="0"/>
            <a:chExt cx="4633762" cy="416940"/>
          </a:xfrm>
        </p:grpSpPr>
        <p:sp>
          <p:nvSpPr>
            <p:cNvPr id="3" name="Freeform 3"/>
            <p:cNvSpPr/>
            <p:nvPr/>
          </p:nvSpPr>
          <p:spPr>
            <a:xfrm>
              <a:off x="0" y="0"/>
              <a:ext cx="4633762" cy="416940"/>
            </a:xfrm>
            <a:custGeom>
              <a:avLst/>
              <a:gdLst/>
              <a:ahLst/>
              <a:cxnLst/>
              <a:rect l="l" t="t" r="r" b="b"/>
              <a:pathLst>
                <a:path w="4633762" h="416940">
                  <a:moveTo>
                    <a:pt x="14961" y="0"/>
                  </a:moveTo>
                  <a:lnTo>
                    <a:pt x="4618801" y="0"/>
                  </a:lnTo>
                  <a:cubicBezTo>
                    <a:pt x="4627063" y="0"/>
                    <a:pt x="4633762" y="6698"/>
                    <a:pt x="4633762" y="14961"/>
                  </a:cubicBezTo>
                  <a:lnTo>
                    <a:pt x="4633762" y="401979"/>
                  </a:lnTo>
                  <a:cubicBezTo>
                    <a:pt x="4633762" y="405947"/>
                    <a:pt x="4632185" y="409752"/>
                    <a:pt x="4629380" y="412558"/>
                  </a:cubicBezTo>
                  <a:cubicBezTo>
                    <a:pt x="4626574" y="415364"/>
                    <a:pt x="4622769" y="416940"/>
                    <a:pt x="4618801" y="416940"/>
                  </a:cubicBezTo>
                  <a:lnTo>
                    <a:pt x="14961" y="416940"/>
                  </a:lnTo>
                  <a:cubicBezTo>
                    <a:pt x="10993" y="416940"/>
                    <a:pt x="7188" y="415364"/>
                    <a:pt x="4382" y="412558"/>
                  </a:cubicBezTo>
                  <a:cubicBezTo>
                    <a:pt x="1576" y="409752"/>
                    <a:pt x="0" y="405947"/>
                    <a:pt x="0" y="401979"/>
                  </a:cubicBezTo>
                  <a:lnTo>
                    <a:pt x="0" y="14961"/>
                  </a:lnTo>
                  <a:cubicBezTo>
                    <a:pt x="0" y="10993"/>
                    <a:pt x="1576" y="7188"/>
                    <a:pt x="4382" y="4382"/>
                  </a:cubicBezTo>
                  <a:cubicBezTo>
                    <a:pt x="7188" y="1576"/>
                    <a:pt x="10993" y="0"/>
                    <a:pt x="14961" y="0"/>
                  </a:cubicBezTo>
                  <a:close/>
                </a:path>
              </a:pathLst>
            </a:custGeom>
            <a:solidFill>
              <a:srgbClr val="FFCFA1"/>
            </a:solidFill>
            <a:ln w="9525" cap="rnd">
              <a:solidFill>
                <a:srgbClr val="242424"/>
              </a:solidFill>
              <a:prstDash val="solid"/>
              <a:round/>
            </a:ln>
          </p:spPr>
          <p:txBody>
            <a:bodyPr/>
            <a:lstStyle/>
            <a:p>
              <a:endParaRPr lang="en-GB"/>
            </a:p>
          </p:txBody>
        </p:sp>
        <p:sp>
          <p:nvSpPr>
            <p:cNvPr id="4" name="TextBox 4"/>
            <p:cNvSpPr txBox="1"/>
            <p:nvPr/>
          </p:nvSpPr>
          <p:spPr>
            <a:xfrm>
              <a:off x="0" y="-66675"/>
              <a:ext cx="4633762" cy="483615"/>
            </a:xfrm>
            <a:prstGeom prst="rect">
              <a:avLst/>
            </a:prstGeom>
          </p:spPr>
          <p:txBody>
            <a:bodyPr lIns="50800" tIns="50800" rIns="50800" bIns="50800" rtlCol="0" anchor="ctr"/>
            <a:lstStyle/>
            <a:p>
              <a:pPr algn="ctr">
                <a:lnSpc>
                  <a:spcPts val="2355"/>
                </a:lnSpc>
              </a:pPr>
              <a:endParaRPr/>
            </a:p>
          </p:txBody>
        </p:sp>
      </p:grpSp>
      <p:grpSp>
        <p:nvGrpSpPr>
          <p:cNvPr id="5" name="Group 5"/>
          <p:cNvGrpSpPr/>
          <p:nvPr/>
        </p:nvGrpSpPr>
        <p:grpSpPr>
          <a:xfrm>
            <a:off x="10129674" y="1633217"/>
            <a:ext cx="3930201" cy="6206626"/>
            <a:chOff x="0" y="0"/>
            <a:chExt cx="984023" cy="1553982"/>
          </a:xfrm>
        </p:grpSpPr>
        <p:sp>
          <p:nvSpPr>
            <p:cNvPr id="6" name="Freeform 6"/>
            <p:cNvSpPr/>
            <p:nvPr/>
          </p:nvSpPr>
          <p:spPr>
            <a:xfrm>
              <a:off x="0" y="0"/>
              <a:ext cx="984023" cy="1553982"/>
            </a:xfrm>
            <a:custGeom>
              <a:avLst/>
              <a:gdLst/>
              <a:ahLst/>
              <a:cxnLst/>
              <a:rect l="l" t="t" r="r" b="b"/>
              <a:pathLst>
                <a:path w="984023" h="1553982">
                  <a:moveTo>
                    <a:pt x="120161" y="0"/>
                  </a:moveTo>
                  <a:lnTo>
                    <a:pt x="863862" y="0"/>
                  </a:lnTo>
                  <a:cubicBezTo>
                    <a:pt x="930225" y="0"/>
                    <a:pt x="984023" y="53798"/>
                    <a:pt x="984023" y="120161"/>
                  </a:cubicBezTo>
                  <a:lnTo>
                    <a:pt x="984023" y="1433821"/>
                  </a:lnTo>
                  <a:cubicBezTo>
                    <a:pt x="984023" y="1500184"/>
                    <a:pt x="930225" y="1553982"/>
                    <a:pt x="863862" y="1553982"/>
                  </a:cubicBezTo>
                  <a:lnTo>
                    <a:pt x="120161" y="1553982"/>
                  </a:lnTo>
                  <a:cubicBezTo>
                    <a:pt x="53798" y="1553982"/>
                    <a:pt x="0" y="1500184"/>
                    <a:pt x="0" y="1433821"/>
                  </a:cubicBezTo>
                  <a:lnTo>
                    <a:pt x="0" y="120161"/>
                  </a:lnTo>
                  <a:cubicBezTo>
                    <a:pt x="0" y="53798"/>
                    <a:pt x="53798" y="0"/>
                    <a:pt x="120161" y="0"/>
                  </a:cubicBezTo>
                  <a:close/>
                </a:path>
              </a:pathLst>
            </a:custGeom>
            <a:solidFill>
              <a:srgbClr val="CAF1DF"/>
            </a:solidFill>
            <a:ln w="9525" cap="rnd">
              <a:solidFill>
                <a:srgbClr val="242424"/>
              </a:solidFill>
              <a:prstDash val="solid"/>
              <a:round/>
            </a:ln>
          </p:spPr>
          <p:txBody>
            <a:bodyPr/>
            <a:lstStyle/>
            <a:p>
              <a:endParaRPr lang="en-GB"/>
            </a:p>
          </p:txBody>
        </p:sp>
        <p:sp>
          <p:nvSpPr>
            <p:cNvPr id="7" name="TextBox 7"/>
            <p:cNvSpPr txBox="1"/>
            <p:nvPr/>
          </p:nvSpPr>
          <p:spPr>
            <a:xfrm>
              <a:off x="0" y="-66675"/>
              <a:ext cx="984023" cy="1620657"/>
            </a:xfrm>
            <a:prstGeom prst="rect">
              <a:avLst/>
            </a:prstGeom>
          </p:spPr>
          <p:txBody>
            <a:bodyPr lIns="50800" tIns="50800" rIns="50800" bIns="50800" rtlCol="0" anchor="ctr"/>
            <a:lstStyle/>
            <a:p>
              <a:pPr algn="ctr">
                <a:lnSpc>
                  <a:spcPts val="2355"/>
                </a:lnSpc>
              </a:pPr>
              <a:endParaRPr/>
            </a:p>
          </p:txBody>
        </p:sp>
      </p:grpSp>
      <p:grpSp>
        <p:nvGrpSpPr>
          <p:cNvPr id="8" name="Group 8"/>
          <p:cNvGrpSpPr/>
          <p:nvPr/>
        </p:nvGrpSpPr>
        <p:grpSpPr>
          <a:xfrm>
            <a:off x="13349782" y="6502688"/>
            <a:ext cx="710093" cy="1337155"/>
            <a:chOff x="0" y="0"/>
            <a:chExt cx="187020" cy="352172"/>
          </a:xfrm>
        </p:grpSpPr>
        <p:sp>
          <p:nvSpPr>
            <p:cNvPr id="9" name="Freeform 9"/>
            <p:cNvSpPr/>
            <p:nvPr/>
          </p:nvSpPr>
          <p:spPr>
            <a:xfrm>
              <a:off x="0" y="0"/>
              <a:ext cx="187020" cy="352172"/>
            </a:xfrm>
            <a:custGeom>
              <a:avLst/>
              <a:gdLst/>
              <a:ahLst/>
              <a:cxnLst/>
              <a:rect l="l" t="t" r="r" b="b"/>
              <a:pathLst>
                <a:path w="187020" h="352172">
                  <a:moveTo>
                    <a:pt x="0" y="0"/>
                  </a:moveTo>
                  <a:lnTo>
                    <a:pt x="187020" y="0"/>
                  </a:lnTo>
                  <a:lnTo>
                    <a:pt x="187020" y="352172"/>
                  </a:lnTo>
                  <a:lnTo>
                    <a:pt x="0" y="352172"/>
                  </a:lnTo>
                  <a:close/>
                </a:path>
              </a:pathLst>
            </a:custGeom>
            <a:solidFill>
              <a:srgbClr val="D9D9FF"/>
            </a:solidFill>
            <a:ln w="9525" cap="sq">
              <a:solidFill>
                <a:srgbClr val="242424"/>
              </a:solidFill>
              <a:prstDash val="solid"/>
              <a:miter/>
            </a:ln>
          </p:spPr>
          <p:txBody>
            <a:bodyPr/>
            <a:lstStyle/>
            <a:p>
              <a:endParaRPr lang="en-GB"/>
            </a:p>
          </p:txBody>
        </p:sp>
        <p:sp>
          <p:nvSpPr>
            <p:cNvPr id="10" name="TextBox 10"/>
            <p:cNvSpPr txBox="1"/>
            <p:nvPr/>
          </p:nvSpPr>
          <p:spPr>
            <a:xfrm>
              <a:off x="0" y="-66675"/>
              <a:ext cx="187020" cy="418847"/>
            </a:xfrm>
            <a:prstGeom prst="rect">
              <a:avLst/>
            </a:prstGeom>
          </p:spPr>
          <p:txBody>
            <a:bodyPr lIns="50800" tIns="50800" rIns="50800" bIns="50800" rtlCol="0" anchor="ctr"/>
            <a:lstStyle/>
            <a:p>
              <a:pPr algn="ctr">
                <a:lnSpc>
                  <a:spcPts val="2355"/>
                </a:lnSpc>
              </a:pPr>
              <a:endParaRPr/>
            </a:p>
          </p:txBody>
        </p:sp>
      </p:grpSp>
      <p:grpSp>
        <p:nvGrpSpPr>
          <p:cNvPr id="11" name="Group 11"/>
          <p:cNvGrpSpPr/>
          <p:nvPr/>
        </p:nvGrpSpPr>
        <p:grpSpPr>
          <a:xfrm>
            <a:off x="9818814" y="1633217"/>
            <a:ext cx="1153681" cy="1310344"/>
            <a:chOff x="0" y="0"/>
            <a:chExt cx="303850" cy="345111"/>
          </a:xfrm>
        </p:grpSpPr>
        <p:sp>
          <p:nvSpPr>
            <p:cNvPr id="12" name="Freeform 12"/>
            <p:cNvSpPr/>
            <p:nvPr/>
          </p:nvSpPr>
          <p:spPr>
            <a:xfrm>
              <a:off x="0" y="0"/>
              <a:ext cx="303850" cy="345111"/>
            </a:xfrm>
            <a:custGeom>
              <a:avLst/>
              <a:gdLst/>
              <a:ahLst/>
              <a:cxnLst/>
              <a:rect l="l" t="t" r="r" b="b"/>
              <a:pathLst>
                <a:path w="303850" h="345111">
                  <a:moveTo>
                    <a:pt x="0" y="0"/>
                  </a:moveTo>
                  <a:lnTo>
                    <a:pt x="303850" y="0"/>
                  </a:lnTo>
                  <a:lnTo>
                    <a:pt x="303850" y="345111"/>
                  </a:lnTo>
                  <a:lnTo>
                    <a:pt x="0" y="345111"/>
                  </a:lnTo>
                  <a:close/>
                </a:path>
              </a:pathLst>
            </a:custGeom>
            <a:solidFill>
              <a:srgbClr val="FFCFA1"/>
            </a:solidFill>
            <a:ln w="9525" cap="sq">
              <a:solidFill>
                <a:srgbClr val="242424"/>
              </a:solidFill>
              <a:prstDash val="solid"/>
              <a:miter/>
            </a:ln>
          </p:spPr>
          <p:txBody>
            <a:bodyPr/>
            <a:lstStyle/>
            <a:p>
              <a:endParaRPr lang="en-GB"/>
            </a:p>
          </p:txBody>
        </p:sp>
        <p:sp>
          <p:nvSpPr>
            <p:cNvPr id="13" name="TextBox 13"/>
            <p:cNvSpPr txBox="1"/>
            <p:nvPr/>
          </p:nvSpPr>
          <p:spPr>
            <a:xfrm>
              <a:off x="0" y="-66675"/>
              <a:ext cx="303850" cy="411786"/>
            </a:xfrm>
            <a:prstGeom prst="rect">
              <a:avLst/>
            </a:prstGeom>
          </p:spPr>
          <p:txBody>
            <a:bodyPr lIns="50800" tIns="50800" rIns="50800" bIns="50800" rtlCol="0" anchor="ctr"/>
            <a:lstStyle/>
            <a:p>
              <a:pPr algn="ctr">
                <a:lnSpc>
                  <a:spcPts val="2355"/>
                </a:lnSpc>
              </a:pPr>
              <a:endParaRPr/>
            </a:p>
          </p:txBody>
        </p:sp>
      </p:grpSp>
      <p:grpSp>
        <p:nvGrpSpPr>
          <p:cNvPr id="14" name="Group 14"/>
          <p:cNvGrpSpPr>
            <a:grpSpLocks noChangeAspect="1"/>
          </p:cNvGrpSpPr>
          <p:nvPr/>
        </p:nvGrpSpPr>
        <p:grpSpPr>
          <a:xfrm>
            <a:off x="10663390" y="641958"/>
            <a:ext cx="6792971" cy="9413221"/>
            <a:chOff x="0" y="0"/>
            <a:chExt cx="4734560" cy="6560820"/>
          </a:xfrm>
        </p:grpSpPr>
        <p:sp>
          <p:nvSpPr>
            <p:cNvPr id="15" name="Freeform 15"/>
            <p:cNvSpPr/>
            <p:nvPr/>
          </p:nvSpPr>
          <p:spPr>
            <a:xfrm>
              <a:off x="36830" y="50800"/>
              <a:ext cx="4645660" cy="6473190"/>
            </a:xfrm>
            <a:custGeom>
              <a:avLst/>
              <a:gdLst/>
              <a:ahLst/>
              <a:cxnLst/>
              <a:rect l="l" t="t" r="r" b="b"/>
              <a:pathLst>
                <a:path w="4645660" h="6473190">
                  <a:moveTo>
                    <a:pt x="4368800" y="0"/>
                  </a:moveTo>
                  <a:lnTo>
                    <a:pt x="276860" y="0"/>
                  </a:lnTo>
                  <a:cubicBezTo>
                    <a:pt x="124460" y="0"/>
                    <a:pt x="0" y="123190"/>
                    <a:pt x="0" y="276860"/>
                  </a:cubicBezTo>
                  <a:lnTo>
                    <a:pt x="0" y="6196330"/>
                  </a:lnTo>
                  <a:cubicBezTo>
                    <a:pt x="0" y="6350000"/>
                    <a:pt x="124460" y="6473190"/>
                    <a:pt x="276860" y="6473190"/>
                  </a:cubicBezTo>
                  <a:lnTo>
                    <a:pt x="4368800" y="6473190"/>
                  </a:lnTo>
                  <a:cubicBezTo>
                    <a:pt x="4522470" y="6473190"/>
                    <a:pt x="4645660" y="6348730"/>
                    <a:pt x="4645660" y="6196330"/>
                  </a:cubicBezTo>
                  <a:lnTo>
                    <a:pt x="4645660" y="276860"/>
                  </a:lnTo>
                  <a:cubicBezTo>
                    <a:pt x="4645660" y="123190"/>
                    <a:pt x="4522470" y="0"/>
                    <a:pt x="4368800" y="0"/>
                  </a:cubicBezTo>
                  <a:close/>
                  <a:moveTo>
                    <a:pt x="4425950" y="6156960"/>
                  </a:moveTo>
                  <a:cubicBezTo>
                    <a:pt x="4425950" y="6212840"/>
                    <a:pt x="4380230" y="6258560"/>
                    <a:pt x="4324350" y="6258560"/>
                  </a:cubicBezTo>
                  <a:lnTo>
                    <a:pt x="321310" y="6258560"/>
                  </a:lnTo>
                  <a:cubicBezTo>
                    <a:pt x="265430" y="6258560"/>
                    <a:pt x="219710" y="6212840"/>
                    <a:pt x="219710" y="6156960"/>
                  </a:cubicBezTo>
                  <a:lnTo>
                    <a:pt x="219710" y="316230"/>
                  </a:lnTo>
                  <a:cubicBezTo>
                    <a:pt x="219710" y="260350"/>
                    <a:pt x="265430" y="214630"/>
                    <a:pt x="321310" y="214630"/>
                  </a:cubicBezTo>
                  <a:lnTo>
                    <a:pt x="4325620" y="214630"/>
                  </a:lnTo>
                  <a:cubicBezTo>
                    <a:pt x="4381500" y="214630"/>
                    <a:pt x="4427220" y="260350"/>
                    <a:pt x="4427220" y="316230"/>
                  </a:cubicBezTo>
                  <a:lnTo>
                    <a:pt x="4427220" y="6156960"/>
                  </a:lnTo>
                  <a:close/>
                </a:path>
              </a:pathLst>
            </a:custGeom>
            <a:solidFill>
              <a:srgbClr val="242424"/>
            </a:solidFill>
          </p:spPr>
          <p:txBody>
            <a:bodyPr/>
            <a:lstStyle/>
            <a:p>
              <a:endParaRPr lang="en-GB"/>
            </a:p>
          </p:txBody>
        </p:sp>
        <p:sp>
          <p:nvSpPr>
            <p:cNvPr id="16" name="Freeform 16"/>
            <p:cNvSpPr/>
            <p:nvPr/>
          </p:nvSpPr>
          <p:spPr>
            <a:xfrm>
              <a:off x="0" y="16511"/>
              <a:ext cx="4716780" cy="6544310"/>
            </a:xfrm>
            <a:custGeom>
              <a:avLst/>
              <a:gdLst/>
              <a:ahLst/>
              <a:cxnLst/>
              <a:rect l="l" t="t" r="r" b="b"/>
              <a:pathLst>
                <a:path w="4716780" h="6544310">
                  <a:moveTo>
                    <a:pt x="4395470" y="36829"/>
                  </a:moveTo>
                  <a:cubicBezTo>
                    <a:pt x="4552950" y="36829"/>
                    <a:pt x="4681220" y="165099"/>
                    <a:pt x="4681220" y="322579"/>
                  </a:cubicBezTo>
                  <a:lnTo>
                    <a:pt x="4681220" y="6222999"/>
                  </a:lnTo>
                  <a:cubicBezTo>
                    <a:pt x="4681220" y="6380479"/>
                    <a:pt x="4552950" y="6508750"/>
                    <a:pt x="4395470" y="6508750"/>
                  </a:cubicBezTo>
                  <a:lnTo>
                    <a:pt x="321310" y="6508750"/>
                  </a:lnTo>
                  <a:cubicBezTo>
                    <a:pt x="163830" y="6508750"/>
                    <a:pt x="35560" y="6380480"/>
                    <a:pt x="35560" y="6223000"/>
                  </a:cubicBezTo>
                  <a:lnTo>
                    <a:pt x="35560" y="322580"/>
                  </a:lnTo>
                  <a:cubicBezTo>
                    <a:pt x="35560" y="165100"/>
                    <a:pt x="163830" y="36830"/>
                    <a:pt x="321310" y="36830"/>
                  </a:cubicBezTo>
                  <a:lnTo>
                    <a:pt x="4395470" y="36830"/>
                  </a:lnTo>
                  <a:moveTo>
                    <a:pt x="4395470" y="0"/>
                  </a:moveTo>
                  <a:lnTo>
                    <a:pt x="321310" y="0"/>
                  </a:lnTo>
                  <a:cubicBezTo>
                    <a:pt x="143510" y="0"/>
                    <a:pt x="0" y="144780"/>
                    <a:pt x="0" y="322580"/>
                  </a:cubicBezTo>
                  <a:lnTo>
                    <a:pt x="0" y="6223000"/>
                  </a:lnTo>
                  <a:cubicBezTo>
                    <a:pt x="0" y="6400800"/>
                    <a:pt x="143510" y="6544309"/>
                    <a:pt x="321310" y="6544309"/>
                  </a:cubicBezTo>
                  <a:lnTo>
                    <a:pt x="4395470" y="6544309"/>
                  </a:lnTo>
                  <a:cubicBezTo>
                    <a:pt x="4573270" y="6544309"/>
                    <a:pt x="4716780" y="6400800"/>
                    <a:pt x="4716780" y="6223000"/>
                  </a:cubicBezTo>
                  <a:lnTo>
                    <a:pt x="4716780" y="322580"/>
                  </a:lnTo>
                  <a:cubicBezTo>
                    <a:pt x="4716780" y="144780"/>
                    <a:pt x="4573270" y="0"/>
                    <a:pt x="4395470" y="0"/>
                  </a:cubicBezTo>
                  <a:close/>
                </a:path>
              </a:pathLst>
            </a:custGeom>
            <a:solidFill>
              <a:srgbClr val="555555"/>
            </a:solidFill>
          </p:spPr>
          <p:txBody>
            <a:bodyPr/>
            <a:lstStyle/>
            <a:p>
              <a:endParaRPr lang="en-GB"/>
            </a:p>
          </p:txBody>
        </p:sp>
        <p:sp>
          <p:nvSpPr>
            <p:cNvPr id="17" name="Freeform 17"/>
            <p:cNvSpPr/>
            <p:nvPr/>
          </p:nvSpPr>
          <p:spPr>
            <a:xfrm>
              <a:off x="256540" y="265430"/>
              <a:ext cx="4207510" cy="6043930"/>
            </a:xfrm>
            <a:custGeom>
              <a:avLst/>
              <a:gdLst/>
              <a:ahLst/>
              <a:cxnLst/>
              <a:rect l="l" t="t" r="r" b="b"/>
              <a:pathLst>
                <a:path w="4207510" h="6043930">
                  <a:moveTo>
                    <a:pt x="4206240" y="5942330"/>
                  </a:moveTo>
                  <a:cubicBezTo>
                    <a:pt x="4206240" y="5998210"/>
                    <a:pt x="4160520" y="6043930"/>
                    <a:pt x="4104640" y="6043930"/>
                  </a:cubicBezTo>
                  <a:lnTo>
                    <a:pt x="101600" y="6043930"/>
                  </a:lnTo>
                  <a:cubicBezTo>
                    <a:pt x="45720" y="6043930"/>
                    <a:pt x="0" y="5998210"/>
                    <a:pt x="0" y="5942330"/>
                  </a:cubicBezTo>
                  <a:lnTo>
                    <a:pt x="0" y="101600"/>
                  </a:lnTo>
                  <a:cubicBezTo>
                    <a:pt x="0" y="45720"/>
                    <a:pt x="45720" y="0"/>
                    <a:pt x="101600" y="0"/>
                  </a:cubicBezTo>
                  <a:lnTo>
                    <a:pt x="4105910" y="0"/>
                  </a:lnTo>
                  <a:cubicBezTo>
                    <a:pt x="4161790" y="0"/>
                    <a:pt x="4207510" y="45720"/>
                    <a:pt x="4207510" y="101600"/>
                  </a:cubicBezTo>
                  <a:lnTo>
                    <a:pt x="4207510" y="5942330"/>
                  </a:lnTo>
                  <a:close/>
                </a:path>
              </a:pathLst>
            </a:custGeom>
            <a:blipFill>
              <a:blip r:embed="rId3"/>
              <a:stretch>
                <a:fillRect l="-8617" r="-146753"/>
              </a:stretch>
            </a:blipFill>
          </p:spPr>
          <p:txBody>
            <a:bodyPr/>
            <a:lstStyle/>
            <a:p>
              <a:endParaRPr lang="en-GB"/>
            </a:p>
          </p:txBody>
        </p:sp>
        <p:sp>
          <p:nvSpPr>
            <p:cNvPr id="18" name="Freeform 18"/>
            <p:cNvSpPr/>
            <p:nvPr/>
          </p:nvSpPr>
          <p:spPr>
            <a:xfrm>
              <a:off x="1953089" y="120650"/>
              <a:ext cx="76541" cy="76201"/>
            </a:xfrm>
            <a:custGeom>
              <a:avLst/>
              <a:gdLst/>
              <a:ahLst/>
              <a:cxnLst/>
              <a:rect l="l" t="t" r="r" b="b"/>
              <a:pathLst>
                <a:path w="76541" h="76201">
                  <a:moveTo>
                    <a:pt x="38271" y="0"/>
                  </a:moveTo>
                  <a:cubicBezTo>
                    <a:pt x="24619" y="-61"/>
                    <a:pt x="11977" y="7187"/>
                    <a:pt x="5133" y="19001"/>
                  </a:cubicBezTo>
                  <a:cubicBezTo>
                    <a:pt x="-1711" y="30814"/>
                    <a:pt x="-1711" y="45386"/>
                    <a:pt x="5133" y="57199"/>
                  </a:cubicBezTo>
                  <a:cubicBezTo>
                    <a:pt x="11977" y="69013"/>
                    <a:pt x="24619" y="76261"/>
                    <a:pt x="38271" y="76200"/>
                  </a:cubicBezTo>
                  <a:cubicBezTo>
                    <a:pt x="51923" y="76261"/>
                    <a:pt x="64565" y="69013"/>
                    <a:pt x="71409" y="57199"/>
                  </a:cubicBezTo>
                  <a:cubicBezTo>
                    <a:pt x="78253" y="45386"/>
                    <a:pt x="78253" y="30814"/>
                    <a:pt x="71409" y="19001"/>
                  </a:cubicBezTo>
                  <a:cubicBezTo>
                    <a:pt x="64565" y="7187"/>
                    <a:pt x="51923" y="-61"/>
                    <a:pt x="38271" y="0"/>
                  </a:cubicBezTo>
                  <a:close/>
                </a:path>
              </a:pathLst>
            </a:custGeom>
            <a:solidFill>
              <a:srgbClr val="2E2E2E"/>
            </a:solidFill>
          </p:spPr>
          <p:txBody>
            <a:bodyPr/>
            <a:lstStyle/>
            <a:p>
              <a:endParaRPr lang="en-GB"/>
            </a:p>
          </p:txBody>
        </p:sp>
        <p:sp>
          <p:nvSpPr>
            <p:cNvPr id="19" name="Freeform 19"/>
            <p:cNvSpPr/>
            <p:nvPr/>
          </p:nvSpPr>
          <p:spPr>
            <a:xfrm>
              <a:off x="2121925" y="104139"/>
              <a:ext cx="109709" cy="109221"/>
            </a:xfrm>
            <a:custGeom>
              <a:avLst/>
              <a:gdLst/>
              <a:ahLst/>
              <a:cxnLst/>
              <a:rect l="l" t="t" r="r" b="b"/>
              <a:pathLst>
                <a:path w="109709" h="109221">
                  <a:moveTo>
                    <a:pt x="54855" y="1"/>
                  </a:moveTo>
                  <a:cubicBezTo>
                    <a:pt x="35287" y="-87"/>
                    <a:pt x="17167" y="10303"/>
                    <a:pt x="7357" y="27235"/>
                  </a:cubicBezTo>
                  <a:cubicBezTo>
                    <a:pt x="-2452" y="44168"/>
                    <a:pt x="-2452" y="65054"/>
                    <a:pt x="7357" y="81987"/>
                  </a:cubicBezTo>
                  <a:cubicBezTo>
                    <a:pt x="17167" y="98919"/>
                    <a:pt x="35287" y="109309"/>
                    <a:pt x="54855" y="109221"/>
                  </a:cubicBezTo>
                  <a:cubicBezTo>
                    <a:pt x="74423" y="109309"/>
                    <a:pt x="92543" y="98919"/>
                    <a:pt x="102352" y="81987"/>
                  </a:cubicBezTo>
                  <a:cubicBezTo>
                    <a:pt x="112162" y="65054"/>
                    <a:pt x="112162" y="44168"/>
                    <a:pt x="102352" y="27235"/>
                  </a:cubicBezTo>
                  <a:cubicBezTo>
                    <a:pt x="92543" y="10303"/>
                    <a:pt x="74423" y="-87"/>
                    <a:pt x="54855" y="1"/>
                  </a:cubicBezTo>
                  <a:close/>
                </a:path>
              </a:pathLst>
            </a:custGeom>
            <a:solidFill>
              <a:srgbClr val="2E2E2E"/>
            </a:solidFill>
          </p:spPr>
          <p:txBody>
            <a:bodyPr/>
            <a:lstStyle/>
            <a:p>
              <a:endParaRPr lang="en-GB"/>
            </a:p>
          </p:txBody>
        </p:sp>
        <p:sp>
          <p:nvSpPr>
            <p:cNvPr id="20" name="Freeform 20"/>
            <p:cNvSpPr/>
            <p:nvPr/>
          </p:nvSpPr>
          <p:spPr>
            <a:xfrm>
              <a:off x="2330313" y="128270"/>
              <a:ext cx="61233" cy="60961"/>
            </a:xfrm>
            <a:custGeom>
              <a:avLst/>
              <a:gdLst/>
              <a:ahLst/>
              <a:cxnLst/>
              <a:rect l="l" t="t" r="r" b="b"/>
              <a:pathLst>
                <a:path w="61233" h="60961">
                  <a:moveTo>
                    <a:pt x="30617" y="0"/>
                  </a:moveTo>
                  <a:cubicBezTo>
                    <a:pt x="19695" y="-49"/>
                    <a:pt x="9582" y="5750"/>
                    <a:pt x="4107" y="15201"/>
                  </a:cubicBezTo>
                  <a:cubicBezTo>
                    <a:pt x="-1369" y="24651"/>
                    <a:pt x="-1369" y="36309"/>
                    <a:pt x="4107" y="45759"/>
                  </a:cubicBezTo>
                  <a:cubicBezTo>
                    <a:pt x="9582" y="55210"/>
                    <a:pt x="19695" y="61009"/>
                    <a:pt x="30617" y="60960"/>
                  </a:cubicBezTo>
                  <a:cubicBezTo>
                    <a:pt x="41539" y="61009"/>
                    <a:pt x="51652" y="55210"/>
                    <a:pt x="57127" y="45759"/>
                  </a:cubicBezTo>
                  <a:cubicBezTo>
                    <a:pt x="62602" y="36309"/>
                    <a:pt x="62602" y="24651"/>
                    <a:pt x="57127" y="15201"/>
                  </a:cubicBezTo>
                  <a:cubicBezTo>
                    <a:pt x="51652" y="5750"/>
                    <a:pt x="41539" y="-49"/>
                    <a:pt x="30617" y="0"/>
                  </a:cubicBezTo>
                  <a:close/>
                </a:path>
              </a:pathLst>
            </a:custGeom>
            <a:solidFill>
              <a:srgbClr val="2E2E2E"/>
            </a:solidFill>
          </p:spPr>
          <p:txBody>
            <a:bodyPr/>
            <a:lstStyle/>
            <a:p>
              <a:endParaRPr lang="en-GB"/>
            </a:p>
          </p:txBody>
        </p:sp>
        <p:sp>
          <p:nvSpPr>
            <p:cNvPr id="21" name="Freeform 21"/>
            <p:cNvSpPr/>
            <p:nvPr/>
          </p:nvSpPr>
          <p:spPr>
            <a:xfrm>
              <a:off x="2346897" y="144780"/>
              <a:ext cx="28065" cy="27940"/>
            </a:xfrm>
            <a:custGeom>
              <a:avLst/>
              <a:gdLst/>
              <a:ahLst/>
              <a:cxnLst/>
              <a:rect l="l" t="t" r="r" b="b"/>
              <a:pathLst>
                <a:path w="28065" h="27940">
                  <a:moveTo>
                    <a:pt x="14033" y="0"/>
                  </a:moveTo>
                  <a:cubicBezTo>
                    <a:pt x="9027" y="-22"/>
                    <a:pt x="4392" y="2635"/>
                    <a:pt x="1882" y="6967"/>
                  </a:cubicBezTo>
                  <a:cubicBezTo>
                    <a:pt x="-627" y="11298"/>
                    <a:pt x="-627" y="16642"/>
                    <a:pt x="1882" y="20973"/>
                  </a:cubicBezTo>
                  <a:cubicBezTo>
                    <a:pt x="4392" y="25305"/>
                    <a:pt x="9027" y="27962"/>
                    <a:pt x="14033" y="27940"/>
                  </a:cubicBezTo>
                  <a:cubicBezTo>
                    <a:pt x="19039" y="27962"/>
                    <a:pt x="23674" y="25305"/>
                    <a:pt x="26184" y="20973"/>
                  </a:cubicBezTo>
                  <a:cubicBezTo>
                    <a:pt x="28693" y="16642"/>
                    <a:pt x="28693" y="11298"/>
                    <a:pt x="26184" y="6967"/>
                  </a:cubicBezTo>
                  <a:cubicBezTo>
                    <a:pt x="23674" y="2635"/>
                    <a:pt x="19039" y="-22"/>
                    <a:pt x="14033" y="0"/>
                  </a:cubicBezTo>
                  <a:close/>
                </a:path>
              </a:pathLst>
            </a:custGeom>
            <a:solidFill>
              <a:srgbClr val="FFFCF7"/>
            </a:solidFill>
          </p:spPr>
          <p:txBody>
            <a:bodyPr/>
            <a:lstStyle/>
            <a:p>
              <a:endParaRPr lang="en-GB"/>
            </a:p>
          </p:txBody>
        </p:sp>
        <p:sp>
          <p:nvSpPr>
            <p:cNvPr id="22" name="Freeform 22"/>
            <p:cNvSpPr/>
            <p:nvPr/>
          </p:nvSpPr>
          <p:spPr>
            <a:xfrm>
              <a:off x="2344386" y="144780"/>
              <a:ext cx="15308" cy="15240"/>
            </a:xfrm>
            <a:custGeom>
              <a:avLst/>
              <a:gdLst/>
              <a:ahLst/>
              <a:cxnLst/>
              <a:rect l="l" t="t" r="r" b="b"/>
              <a:pathLst>
                <a:path w="15308" h="15240">
                  <a:moveTo>
                    <a:pt x="7654" y="0"/>
                  </a:moveTo>
                  <a:cubicBezTo>
                    <a:pt x="4924" y="-12"/>
                    <a:pt x="2395" y="1437"/>
                    <a:pt x="1026" y="3800"/>
                  </a:cubicBezTo>
                  <a:cubicBezTo>
                    <a:pt x="-342" y="6163"/>
                    <a:pt x="-342" y="9077"/>
                    <a:pt x="1026" y="11440"/>
                  </a:cubicBezTo>
                  <a:cubicBezTo>
                    <a:pt x="2395" y="13803"/>
                    <a:pt x="4924" y="15252"/>
                    <a:pt x="7654" y="15240"/>
                  </a:cubicBezTo>
                  <a:cubicBezTo>
                    <a:pt x="10384" y="15252"/>
                    <a:pt x="12913" y="13803"/>
                    <a:pt x="14281" y="11440"/>
                  </a:cubicBezTo>
                  <a:cubicBezTo>
                    <a:pt x="15650" y="9077"/>
                    <a:pt x="15650" y="6163"/>
                    <a:pt x="14281" y="3800"/>
                  </a:cubicBezTo>
                  <a:cubicBezTo>
                    <a:pt x="12913" y="1437"/>
                    <a:pt x="10384" y="-12"/>
                    <a:pt x="7654" y="0"/>
                  </a:cubicBezTo>
                  <a:close/>
                </a:path>
              </a:pathLst>
            </a:custGeom>
            <a:solidFill>
              <a:srgbClr val="242424"/>
            </a:solidFill>
          </p:spPr>
          <p:txBody>
            <a:bodyPr/>
            <a:lstStyle/>
            <a:p>
              <a:endParaRPr lang="en-GB"/>
            </a:p>
          </p:txBody>
        </p:sp>
        <p:sp>
          <p:nvSpPr>
            <p:cNvPr id="23" name="Freeform 23"/>
            <p:cNvSpPr/>
            <p:nvPr/>
          </p:nvSpPr>
          <p:spPr>
            <a:xfrm>
              <a:off x="4716780" y="534670"/>
              <a:ext cx="16622" cy="278130"/>
            </a:xfrm>
            <a:custGeom>
              <a:avLst/>
              <a:gdLst/>
              <a:ahLst/>
              <a:cxnLst/>
              <a:rect l="l" t="t" r="r" b="b"/>
              <a:pathLst>
                <a:path w="16622" h="278130">
                  <a:moveTo>
                    <a:pt x="0" y="0"/>
                  </a:moveTo>
                  <a:lnTo>
                    <a:pt x="0" y="278130"/>
                  </a:lnTo>
                  <a:cubicBezTo>
                    <a:pt x="19050" y="278130"/>
                    <a:pt x="16510" y="262890"/>
                    <a:pt x="16510" y="243840"/>
                  </a:cubicBezTo>
                  <a:lnTo>
                    <a:pt x="16510" y="35560"/>
                  </a:lnTo>
                  <a:cubicBezTo>
                    <a:pt x="16510" y="16510"/>
                    <a:pt x="19050" y="0"/>
                    <a:pt x="0" y="0"/>
                  </a:cubicBezTo>
                  <a:close/>
                </a:path>
              </a:pathLst>
            </a:custGeom>
            <a:solidFill>
              <a:srgbClr val="242424"/>
            </a:solidFill>
          </p:spPr>
          <p:txBody>
            <a:bodyPr/>
            <a:lstStyle/>
            <a:p>
              <a:endParaRPr lang="en-GB"/>
            </a:p>
          </p:txBody>
        </p:sp>
        <p:sp>
          <p:nvSpPr>
            <p:cNvPr id="24" name="Freeform 24"/>
            <p:cNvSpPr/>
            <p:nvPr/>
          </p:nvSpPr>
          <p:spPr>
            <a:xfrm>
              <a:off x="4716780" y="861060"/>
              <a:ext cx="16622" cy="278130"/>
            </a:xfrm>
            <a:custGeom>
              <a:avLst/>
              <a:gdLst/>
              <a:ahLst/>
              <a:cxnLst/>
              <a:rect l="l" t="t" r="r" b="b"/>
              <a:pathLst>
                <a:path w="16622" h="278130">
                  <a:moveTo>
                    <a:pt x="0" y="0"/>
                  </a:moveTo>
                  <a:lnTo>
                    <a:pt x="0" y="278130"/>
                  </a:lnTo>
                  <a:cubicBezTo>
                    <a:pt x="19050" y="278130"/>
                    <a:pt x="16510" y="262890"/>
                    <a:pt x="16510" y="243840"/>
                  </a:cubicBezTo>
                  <a:lnTo>
                    <a:pt x="16510" y="35560"/>
                  </a:lnTo>
                  <a:cubicBezTo>
                    <a:pt x="16510" y="16510"/>
                    <a:pt x="19050" y="0"/>
                    <a:pt x="0" y="0"/>
                  </a:cubicBezTo>
                  <a:close/>
                </a:path>
              </a:pathLst>
            </a:custGeom>
            <a:solidFill>
              <a:srgbClr val="555555"/>
            </a:solidFill>
          </p:spPr>
          <p:txBody>
            <a:bodyPr/>
            <a:lstStyle/>
            <a:p>
              <a:endParaRPr lang="en-GB"/>
            </a:p>
          </p:txBody>
        </p:sp>
        <p:sp>
          <p:nvSpPr>
            <p:cNvPr id="25" name="Freeform 25"/>
            <p:cNvSpPr/>
            <p:nvPr/>
          </p:nvSpPr>
          <p:spPr>
            <a:xfrm>
              <a:off x="4064000" y="-113"/>
              <a:ext cx="320040" cy="16623"/>
            </a:xfrm>
            <a:custGeom>
              <a:avLst/>
              <a:gdLst/>
              <a:ahLst/>
              <a:cxnLst/>
              <a:rect l="l" t="t" r="r" b="b"/>
              <a:pathLst>
                <a:path w="320040" h="16623">
                  <a:moveTo>
                    <a:pt x="0" y="16623"/>
                  </a:moveTo>
                  <a:lnTo>
                    <a:pt x="320040" y="16623"/>
                  </a:lnTo>
                  <a:cubicBezTo>
                    <a:pt x="320040" y="-2427"/>
                    <a:pt x="304800" y="113"/>
                    <a:pt x="285750" y="113"/>
                  </a:cubicBezTo>
                  <a:lnTo>
                    <a:pt x="34290" y="113"/>
                  </a:lnTo>
                  <a:cubicBezTo>
                    <a:pt x="15240" y="113"/>
                    <a:pt x="0" y="-2427"/>
                    <a:pt x="0" y="16623"/>
                  </a:cubicBezTo>
                  <a:close/>
                </a:path>
              </a:pathLst>
            </a:custGeom>
            <a:solidFill>
              <a:srgbClr val="555555"/>
            </a:solidFill>
          </p:spPr>
          <p:txBody>
            <a:bodyPr/>
            <a:lstStyle/>
            <a:p>
              <a:endParaRPr lang="en-GB"/>
            </a:p>
          </p:txBody>
        </p:sp>
      </p:grpSp>
      <p:sp>
        <p:nvSpPr>
          <p:cNvPr id="26" name="TextBox 26"/>
          <p:cNvSpPr txBox="1"/>
          <p:nvPr/>
        </p:nvSpPr>
        <p:spPr>
          <a:xfrm>
            <a:off x="1028700" y="1109783"/>
            <a:ext cx="6635635" cy="2698280"/>
          </a:xfrm>
          <a:prstGeom prst="rect">
            <a:avLst/>
          </a:prstGeom>
        </p:spPr>
        <p:txBody>
          <a:bodyPr lIns="0" tIns="0" rIns="0" bIns="0" rtlCol="0" anchor="t">
            <a:spAutoFit/>
          </a:bodyPr>
          <a:lstStyle/>
          <a:p>
            <a:pPr algn="l">
              <a:lnSpc>
                <a:spcPts val="6868"/>
              </a:lnSpc>
            </a:pPr>
            <a:r>
              <a:rPr lang="en-US" sz="5723" b="1">
                <a:solidFill>
                  <a:srgbClr val="242424"/>
                </a:solidFill>
                <a:latin typeface="Times New Roman MT Bold"/>
                <a:ea typeface="Times New Roman MT Bold"/>
                <a:cs typeface="Times New Roman MT Bold"/>
                <a:sym typeface="Times New Roman MT Bold"/>
              </a:rPr>
              <a:t>Applying Attachment Theory to Jenny’s Past</a:t>
            </a:r>
          </a:p>
        </p:txBody>
      </p:sp>
      <p:sp>
        <p:nvSpPr>
          <p:cNvPr id="27" name="TextBox 27"/>
          <p:cNvSpPr txBox="1"/>
          <p:nvPr/>
        </p:nvSpPr>
        <p:spPr>
          <a:xfrm>
            <a:off x="1028700" y="4600707"/>
            <a:ext cx="7144298" cy="3696336"/>
          </a:xfrm>
          <a:prstGeom prst="rect">
            <a:avLst/>
          </a:prstGeom>
        </p:spPr>
        <p:txBody>
          <a:bodyPr lIns="0" tIns="0" rIns="0" bIns="0" rtlCol="0" anchor="t">
            <a:spAutoFit/>
          </a:bodyPr>
          <a:lstStyle/>
          <a:p>
            <a:pPr algn="l">
              <a:lnSpc>
                <a:spcPts val="3639"/>
              </a:lnSpc>
            </a:pPr>
            <a:r>
              <a:rPr lang="en-US" sz="2599">
                <a:solidFill>
                  <a:srgbClr val="242424"/>
                </a:solidFill>
                <a:latin typeface="Times New Roman MT"/>
                <a:ea typeface="Times New Roman MT"/>
                <a:cs typeface="Times New Roman MT"/>
                <a:sym typeface="Times New Roman MT"/>
              </a:rPr>
              <a:t>The fact that Jenny took care of children at a tender age might have broken her feeling of safety. Her mother and her emotional support might have been less consistent due to the loss of her father and the emotional burden on her mother. This may lead to anxious attachment, fear of abandonment, emotional repression and mistrust in other people.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CF7"/>
        </a:solidFill>
        <a:effectLst/>
      </p:bgPr>
    </p:bg>
    <p:spTree>
      <p:nvGrpSpPr>
        <p:cNvPr id="1" name=""/>
        <p:cNvGrpSpPr/>
        <p:nvPr/>
      </p:nvGrpSpPr>
      <p:grpSpPr>
        <a:xfrm>
          <a:off x="0" y="0"/>
          <a:ext cx="0" cy="0"/>
          <a:chOff x="0" y="0"/>
          <a:chExt cx="0" cy="0"/>
        </a:xfrm>
      </p:grpSpPr>
      <p:grpSp>
        <p:nvGrpSpPr>
          <p:cNvPr id="2" name="Group 2"/>
          <p:cNvGrpSpPr/>
          <p:nvPr/>
        </p:nvGrpSpPr>
        <p:grpSpPr>
          <a:xfrm>
            <a:off x="0" y="8533113"/>
            <a:ext cx="17593814" cy="1583069"/>
            <a:chOff x="0" y="0"/>
            <a:chExt cx="4633762" cy="416940"/>
          </a:xfrm>
        </p:grpSpPr>
        <p:sp>
          <p:nvSpPr>
            <p:cNvPr id="3" name="Freeform 3"/>
            <p:cNvSpPr/>
            <p:nvPr/>
          </p:nvSpPr>
          <p:spPr>
            <a:xfrm>
              <a:off x="0" y="0"/>
              <a:ext cx="4633762" cy="416940"/>
            </a:xfrm>
            <a:custGeom>
              <a:avLst/>
              <a:gdLst/>
              <a:ahLst/>
              <a:cxnLst/>
              <a:rect l="l" t="t" r="r" b="b"/>
              <a:pathLst>
                <a:path w="4633762" h="416940">
                  <a:moveTo>
                    <a:pt x="14961" y="0"/>
                  </a:moveTo>
                  <a:lnTo>
                    <a:pt x="4618801" y="0"/>
                  </a:lnTo>
                  <a:cubicBezTo>
                    <a:pt x="4627063" y="0"/>
                    <a:pt x="4633762" y="6698"/>
                    <a:pt x="4633762" y="14961"/>
                  </a:cubicBezTo>
                  <a:lnTo>
                    <a:pt x="4633762" y="401979"/>
                  </a:lnTo>
                  <a:cubicBezTo>
                    <a:pt x="4633762" y="405947"/>
                    <a:pt x="4632185" y="409752"/>
                    <a:pt x="4629380" y="412558"/>
                  </a:cubicBezTo>
                  <a:cubicBezTo>
                    <a:pt x="4626574" y="415364"/>
                    <a:pt x="4622769" y="416940"/>
                    <a:pt x="4618801" y="416940"/>
                  </a:cubicBezTo>
                  <a:lnTo>
                    <a:pt x="14961" y="416940"/>
                  </a:lnTo>
                  <a:cubicBezTo>
                    <a:pt x="10993" y="416940"/>
                    <a:pt x="7188" y="415364"/>
                    <a:pt x="4382" y="412558"/>
                  </a:cubicBezTo>
                  <a:cubicBezTo>
                    <a:pt x="1576" y="409752"/>
                    <a:pt x="0" y="405947"/>
                    <a:pt x="0" y="401979"/>
                  </a:cubicBezTo>
                  <a:lnTo>
                    <a:pt x="0" y="14961"/>
                  </a:lnTo>
                  <a:cubicBezTo>
                    <a:pt x="0" y="10993"/>
                    <a:pt x="1576" y="7188"/>
                    <a:pt x="4382" y="4382"/>
                  </a:cubicBezTo>
                  <a:cubicBezTo>
                    <a:pt x="7188" y="1576"/>
                    <a:pt x="10993" y="0"/>
                    <a:pt x="14961" y="0"/>
                  </a:cubicBezTo>
                  <a:close/>
                </a:path>
              </a:pathLst>
            </a:custGeom>
            <a:solidFill>
              <a:srgbClr val="FFCFA1"/>
            </a:solidFill>
            <a:ln w="9525" cap="rnd">
              <a:solidFill>
                <a:srgbClr val="242424"/>
              </a:solidFill>
              <a:prstDash val="solid"/>
              <a:round/>
            </a:ln>
          </p:spPr>
          <p:txBody>
            <a:bodyPr/>
            <a:lstStyle/>
            <a:p>
              <a:endParaRPr lang="en-GB"/>
            </a:p>
          </p:txBody>
        </p:sp>
        <p:sp>
          <p:nvSpPr>
            <p:cNvPr id="4" name="TextBox 4"/>
            <p:cNvSpPr txBox="1"/>
            <p:nvPr/>
          </p:nvSpPr>
          <p:spPr>
            <a:xfrm>
              <a:off x="0" y="-66675"/>
              <a:ext cx="4633762" cy="483615"/>
            </a:xfrm>
            <a:prstGeom prst="rect">
              <a:avLst/>
            </a:prstGeom>
          </p:spPr>
          <p:txBody>
            <a:bodyPr lIns="50800" tIns="50800" rIns="50800" bIns="50800" rtlCol="0" anchor="ctr"/>
            <a:lstStyle/>
            <a:p>
              <a:pPr algn="ctr">
                <a:lnSpc>
                  <a:spcPts val="2355"/>
                </a:lnSpc>
              </a:pPr>
              <a:endParaRPr/>
            </a:p>
          </p:txBody>
        </p:sp>
      </p:grpSp>
      <p:grpSp>
        <p:nvGrpSpPr>
          <p:cNvPr id="5" name="Group 5"/>
          <p:cNvGrpSpPr/>
          <p:nvPr/>
        </p:nvGrpSpPr>
        <p:grpSpPr>
          <a:xfrm>
            <a:off x="9795476" y="2134473"/>
            <a:ext cx="3315688" cy="5552100"/>
            <a:chOff x="0" y="0"/>
            <a:chExt cx="1077749" cy="1804685"/>
          </a:xfrm>
        </p:grpSpPr>
        <p:sp>
          <p:nvSpPr>
            <p:cNvPr id="6" name="Freeform 6"/>
            <p:cNvSpPr/>
            <p:nvPr/>
          </p:nvSpPr>
          <p:spPr>
            <a:xfrm>
              <a:off x="0" y="0"/>
              <a:ext cx="1077749" cy="1804685"/>
            </a:xfrm>
            <a:custGeom>
              <a:avLst/>
              <a:gdLst/>
              <a:ahLst/>
              <a:cxnLst/>
              <a:rect l="l" t="t" r="r" b="b"/>
              <a:pathLst>
                <a:path w="1077749" h="1804685">
                  <a:moveTo>
                    <a:pt x="142431" y="0"/>
                  </a:moveTo>
                  <a:lnTo>
                    <a:pt x="935318" y="0"/>
                  </a:lnTo>
                  <a:cubicBezTo>
                    <a:pt x="1013980" y="0"/>
                    <a:pt x="1077749" y="63769"/>
                    <a:pt x="1077749" y="142431"/>
                  </a:cubicBezTo>
                  <a:lnTo>
                    <a:pt x="1077749" y="1662254"/>
                  </a:lnTo>
                  <a:cubicBezTo>
                    <a:pt x="1077749" y="1740916"/>
                    <a:pt x="1013980" y="1804685"/>
                    <a:pt x="935318" y="1804685"/>
                  </a:cubicBezTo>
                  <a:lnTo>
                    <a:pt x="142431" y="1804685"/>
                  </a:lnTo>
                  <a:cubicBezTo>
                    <a:pt x="104656" y="1804685"/>
                    <a:pt x="68428" y="1789679"/>
                    <a:pt x="41717" y="1762968"/>
                  </a:cubicBezTo>
                  <a:cubicBezTo>
                    <a:pt x="15006" y="1736256"/>
                    <a:pt x="0" y="1700029"/>
                    <a:pt x="0" y="1662254"/>
                  </a:cubicBezTo>
                  <a:lnTo>
                    <a:pt x="0" y="142431"/>
                  </a:lnTo>
                  <a:cubicBezTo>
                    <a:pt x="0" y="104656"/>
                    <a:pt x="15006" y="68428"/>
                    <a:pt x="41717" y="41717"/>
                  </a:cubicBezTo>
                  <a:cubicBezTo>
                    <a:pt x="68428" y="15006"/>
                    <a:pt x="104656" y="0"/>
                    <a:pt x="142431" y="0"/>
                  </a:cubicBezTo>
                  <a:close/>
                </a:path>
              </a:pathLst>
            </a:custGeom>
            <a:solidFill>
              <a:srgbClr val="D9D9FF"/>
            </a:solidFill>
            <a:ln w="9525" cap="rnd">
              <a:solidFill>
                <a:srgbClr val="242424"/>
              </a:solidFill>
              <a:prstDash val="solid"/>
              <a:round/>
            </a:ln>
          </p:spPr>
          <p:txBody>
            <a:bodyPr/>
            <a:lstStyle/>
            <a:p>
              <a:endParaRPr lang="en-GB"/>
            </a:p>
          </p:txBody>
        </p:sp>
        <p:sp>
          <p:nvSpPr>
            <p:cNvPr id="7" name="TextBox 7"/>
            <p:cNvSpPr txBox="1"/>
            <p:nvPr/>
          </p:nvSpPr>
          <p:spPr>
            <a:xfrm>
              <a:off x="0" y="-66675"/>
              <a:ext cx="1077749" cy="1871360"/>
            </a:xfrm>
            <a:prstGeom prst="rect">
              <a:avLst/>
            </a:prstGeom>
          </p:spPr>
          <p:txBody>
            <a:bodyPr lIns="50800" tIns="50800" rIns="50800" bIns="50800" rtlCol="0" anchor="ctr"/>
            <a:lstStyle/>
            <a:p>
              <a:pPr algn="ctr">
                <a:lnSpc>
                  <a:spcPts val="2355"/>
                </a:lnSpc>
              </a:pPr>
              <a:endParaRPr/>
            </a:p>
          </p:txBody>
        </p:sp>
      </p:grpSp>
      <p:grpSp>
        <p:nvGrpSpPr>
          <p:cNvPr id="8" name="Group 8"/>
          <p:cNvGrpSpPr/>
          <p:nvPr/>
        </p:nvGrpSpPr>
        <p:grpSpPr>
          <a:xfrm>
            <a:off x="9795476" y="6656595"/>
            <a:ext cx="546968" cy="1029979"/>
            <a:chOff x="0" y="0"/>
            <a:chExt cx="187020" cy="352172"/>
          </a:xfrm>
        </p:grpSpPr>
        <p:sp>
          <p:nvSpPr>
            <p:cNvPr id="9" name="Freeform 9"/>
            <p:cNvSpPr/>
            <p:nvPr/>
          </p:nvSpPr>
          <p:spPr>
            <a:xfrm>
              <a:off x="0" y="0"/>
              <a:ext cx="187020" cy="352172"/>
            </a:xfrm>
            <a:custGeom>
              <a:avLst/>
              <a:gdLst/>
              <a:ahLst/>
              <a:cxnLst/>
              <a:rect l="l" t="t" r="r" b="b"/>
              <a:pathLst>
                <a:path w="187020" h="352172">
                  <a:moveTo>
                    <a:pt x="0" y="0"/>
                  </a:moveTo>
                  <a:lnTo>
                    <a:pt x="187020" y="0"/>
                  </a:lnTo>
                  <a:lnTo>
                    <a:pt x="187020" y="352172"/>
                  </a:lnTo>
                  <a:lnTo>
                    <a:pt x="0" y="352172"/>
                  </a:lnTo>
                  <a:close/>
                </a:path>
              </a:pathLst>
            </a:custGeom>
            <a:solidFill>
              <a:srgbClr val="CAF1DF"/>
            </a:solidFill>
            <a:ln w="9525" cap="sq">
              <a:solidFill>
                <a:srgbClr val="242424"/>
              </a:solidFill>
              <a:prstDash val="solid"/>
              <a:miter/>
            </a:ln>
          </p:spPr>
          <p:txBody>
            <a:bodyPr/>
            <a:lstStyle/>
            <a:p>
              <a:endParaRPr lang="en-GB"/>
            </a:p>
          </p:txBody>
        </p:sp>
        <p:sp>
          <p:nvSpPr>
            <p:cNvPr id="10" name="TextBox 10"/>
            <p:cNvSpPr txBox="1"/>
            <p:nvPr/>
          </p:nvSpPr>
          <p:spPr>
            <a:xfrm>
              <a:off x="0" y="-66675"/>
              <a:ext cx="187020" cy="418847"/>
            </a:xfrm>
            <a:prstGeom prst="rect">
              <a:avLst/>
            </a:prstGeom>
          </p:spPr>
          <p:txBody>
            <a:bodyPr lIns="50800" tIns="50800" rIns="50800" bIns="50800" rtlCol="0" anchor="ctr"/>
            <a:lstStyle/>
            <a:p>
              <a:pPr algn="ctr">
                <a:lnSpc>
                  <a:spcPts val="2355"/>
                </a:lnSpc>
              </a:pPr>
              <a:endParaRPr/>
            </a:p>
          </p:txBody>
        </p:sp>
      </p:grpSp>
      <p:grpSp>
        <p:nvGrpSpPr>
          <p:cNvPr id="11" name="Group 11"/>
          <p:cNvGrpSpPr/>
          <p:nvPr/>
        </p:nvGrpSpPr>
        <p:grpSpPr>
          <a:xfrm>
            <a:off x="11343012" y="2134473"/>
            <a:ext cx="1768151" cy="1009327"/>
            <a:chOff x="0" y="0"/>
            <a:chExt cx="604570" cy="345111"/>
          </a:xfrm>
        </p:grpSpPr>
        <p:sp>
          <p:nvSpPr>
            <p:cNvPr id="12" name="Freeform 12"/>
            <p:cNvSpPr/>
            <p:nvPr/>
          </p:nvSpPr>
          <p:spPr>
            <a:xfrm>
              <a:off x="0" y="0"/>
              <a:ext cx="604570" cy="345111"/>
            </a:xfrm>
            <a:custGeom>
              <a:avLst/>
              <a:gdLst/>
              <a:ahLst/>
              <a:cxnLst/>
              <a:rect l="l" t="t" r="r" b="b"/>
              <a:pathLst>
                <a:path w="604570" h="345111">
                  <a:moveTo>
                    <a:pt x="0" y="0"/>
                  </a:moveTo>
                  <a:lnTo>
                    <a:pt x="604570" y="0"/>
                  </a:lnTo>
                  <a:lnTo>
                    <a:pt x="604570" y="345111"/>
                  </a:lnTo>
                  <a:lnTo>
                    <a:pt x="0" y="345111"/>
                  </a:lnTo>
                  <a:close/>
                </a:path>
              </a:pathLst>
            </a:custGeom>
            <a:solidFill>
              <a:srgbClr val="FFCFA1"/>
            </a:solidFill>
            <a:ln w="9525" cap="sq">
              <a:solidFill>
                <a:srgbClr val="242424"/>
              </a:solidFill>
              <a:prstDash val="solid"/>
              <a:miter/>
            </a:ln>
          </p:spPr>
          <p:txBody>
            <a:bodyPr/>
            <a:lstStyle/>
            <a:p>
              <a:endParaRPr lang="en-GB"/>
            </a:p>
          </p:txBody>
        </p:sp>
        <p:sp>
          <p:nvSpPr>
            <p:cNvPr id="13" name="TextBox 13"/>
            <p:cNvSpPr txBox="1"/>
            <p:nvPr/>
          </p:nvSpPr>
          <p:spPr>
            <a:xfrm>
              <a:off x="0" y="-66675"/>
              <a:ext cx="604570" cy="411786"/>
            </a:xfrm>
            <a:prstGeom prst="rect">
              <a:avLst/>
            </a:prstGeom>
          </p:spPr>
          <p:txBody>
            <a:bodyPr lIns="50800" tIns="50800" rIns="50800" bIns="50800" rtlCol="0" anchor="ctr"/>
            <a:lstStyle/>
            <a:p>
              <a:pPr algn="ctr">
                <a:lnSpc>
                  <a:spcPts val="2355"/>
                </a:lnSpc>
              </a:pPr>
              <a:endParaRPr/>
            </a:p>
          </p:txBody>
        </p:sp>
      </p:grpSp>
      <p:grpSp>
        <p:nvGrpSpPr>
          <p:cNvPr id="14" name="Group 14"/>
          <p:cNvGrpSpPr/>
          <p:nvPr/>
        </p:nvGrpSpPr>
        <p:grpSpPr>
          <a:xfrm>
            <a:off x="1028700" y="2172960"/>
            <a:ext cx="392207" cy="392207"/>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CFA1"/>
            </a:solidFill>
            <a:ln w="9525" cap="sq">
              <a:solidFill>
                <a:srgbClr val="242424"/>
              </a:solidFill>
              <a:prstDash val="solid"/>
              <a:miter/>
            </a:ln>
          </p:spPr>
          <p:txBody>
            <a:bodyPr/>
            <a:lstStyle/>
            <a:p>
              <a:endParaRPr lang="en-GB"/>
            </a:p>
          </p:txBody>
        </p:sp>
        <p:sp>
          <p:nvSpPr>
            <p:cNvPr id="16" name="TextBox 16"/>
            <p:cNvSpPr txBox="1"/>
            <p:nvPr/>
          </p:nvSpPr>
          <p:spPr>
            <a:xfrm>
              <a:off x="76200" y="9525"/>
              <a:ext cx="660400" cy="727075"/>
            </a:xfrm>
            <a:prstGeom prst="rect">
              <a:avLst/>
            </a:prstGeom>
          </p:spPr>
          <p:txBody>
            <a:bodyPr lIns="50800" tIns="50800" rIns="50800" bIns="50800" rtlCol="0" anchor="ctr"/>
            <a:lstStyle/>
            <a:p>
              <a:pPr algn="ctr">
                <a:lnSpc>
                  <a:spcPts val="2355"/>
                </a:lnSpc>
              </a:pPr>
              <a:endParaRPr/>
            </a:p>
          </p:txBody>
        </p:sp>
      </p:grpSp>
      <p:grpSp>
        <p:nvGrpSpPr>
          <p:cNvPr id="17" name="Group 17"/>
          <p:cNvGrpSpPr/>
          <p:nvPr/>
        </p:nvGrpSpPr>
        <p:grpSpPr>
          <a:xfrm>
            <a:off x="1493820" y="2172960"/>
            <a:ext cx="392207" cy="392207"/>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CAF1DF"/>
            </a:solidFill>
            <a:ln w="9525" cap="sq">
              <a:solidFill>
                <a:srgbClr val="242424"/>
              </a:solidFill>
              <a:prstDash val="solid"/>
              <a:miter/>
            </a:ln>
          </p:spPr>
          <p:txBody>
            <a:bodyPr/>
            <a:lstStyle/>
            <a:p>
              <a:endParaRPr lang="en-GB"/>
            </a:p>
          </p:txBody>
        </p:sp>
        <p:sp>
          <p:nvSpPr>
            <p:cNvPr id="19" name="TextBox 19"/>
            <p:cNvSpPr txBox="1"/>
            <p:nvPr/>
          </p:nvSpPr>
          <p:spPr>
            <a:xfrm>
              <a:off x="76200" y="9525"/>
              <a:ext cx="660400" cy="727075"/>
            </a:xfrm>
            <a:prstGeom prst="rect">
              <a:avLst/>
            </a:prstGeom>
          </p:spPr>
          <p:txBody>
            <a:bodyPr lIns="50800" tIns="50800" rIns="50800" bIns="50800" rtlCol="0" anchor="ctr"/>
            <a:lstStyle/>
            <a:p>
              <a:pPr algn="ctr">
                <a:lnSpc>
                  <a:spcPts val="2355"/>
                </a:lnSpc>
              </a:pPr>
              <a:endParaRPr/>
            </a:p>
          </p:txBody>
        </p:sp>
      </p:grpSp>
      <p:grpSp>
        <p:nvGrpSpPr>
          <p:cNvPr id="20" name="Group 20"/>
          <p:cNvGrpSpPr/>
          <p:nvPr/>
        </p:nvGrpSpPr>
        <p:grpSpPr>
          <a:xfrm>
            <a:off x="1962227" y="2172960"/>
            <a:ext cx="392207" cy="392207"/>
            <a:chOff x="0" y="0"/>
            <a:chExt cx="812800" cy="812800"/>
          </a:xfrm>
        </p:grpSpPr>
        <p:sp>
          <p:nvSpPr>
            <p:cNvPr id="21" name="Freeform 2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9D9FF"/>
            </a:solidFill>
            <a:ln w="9525" cap="sq">
              <a:solidFill>
                <a:srgbClr val="242424"/>
              </a:solidFill>
              <a:prstDash val="solid"/>
              <a:miter/>
            </a:ln>
          </p:spPr>
          <p:txBody>
            <a:bodyPr/>
            <a:lstStyle/>
            <a:p>
              <a:endParaRPr lang="en-GB"/>
            </a:p>
          </p:txBody>
        </p:sp>
        <p:sp>
          <p:nvSpPr>
            <p:cNvPr id="22" name="TextBox 22"/>
            <p:cNvSpPr txBox="1"/>
            <p:nvPr/>
          </p:nvSpPr>
          <p:spPr>
            <a:xfrm>
              <a:off x="76200" y="9525"/>
              <a:ext cx="660400" cy="727075"/>
            </a:xfrm>
            <a:prstGeom prst="rect">
              <a:avLst/>
            </a:prstGeom>
          </p:spPr>
          <p:txBody>
            <a:bodyPr lIns="50800" tIns="50800" rIns="50800" bIns="50800" rtlCol="0" anchor="ctr"/>
            <a:lstStyle/>
            <a:p>
              <a:pPr algn="ctr">
                <a:lnSpc>
                  <a:spcPts val="2355"/>
                </a:lnSpc>
              </a:pPr>
              <a:endParaRPr/>
            </a:p>
          </p:txBody>
        </p:sp>
      </p:grpSp>
      <p:sp>
        <p:nvSpPr>
          <p:cNvPr id="23" name="Freeform 23"/>
          <p:cNvSpPr/>
          <p:nvPr/>
        </p:nvSpPr>
        <p:spPr>
          <a:xfrm>
            <a:off x="8642699" y="3143801"/>
            <a:ext cx="9645301" cy="5389312"/>
          </a:xfrm>
          <a:custGeom>
            <a:avLst/>
            <a:gdLst/>
            <a:ahLst/>
            <a:cxnLst/>
            <a:rect l="l" t="t" r="r" b="b"/>
            <a:pathLst>
              <a:path w="9645301" h="5389312">
                <a:moveTo>
                  <a:pt x="0" y="0"/>
                </a:moveTo>
                <a:lnTo>
                  <a:pt x="9645301" y="0"/>
                </a:lnTo>
                <a:lnTo>
                  <a:pt x="9645301" y="5389312"/>
                </a:lnTo>
                <a:lnTo>
                  <a:pt x="0" y="5389312"/>
                </a:lnTo>
                <a:lnTo>
                  <a:pt x="0" y="0"/>
                </a:lnTo>
                <a:close/>
              </a:path>
            </a:pathLst>
          </a:custGeom>
          <a:blipFill>
            <a:blip r:embed="rId3"/>
            <a:stretch>
              <a:fillRect/>
            </a:stretch>
          </a:blipFill>
        </p:spPr>
        <p:txBody>
          <a:bodyPr/>
          <a:lstStyle/>
          <a:p>
            <a:endParaRPr lang="en-GB"/>
          </a:p>
        </p:txBody>
      </p:sp>
      <p:sp>
        <p:nvSpPr>
          <p:cNvPr id="24" name="TextBox 24"/>
          <p:cNvSpPr txBox="1"/>
          <p:nvPr/>
        </p:nvSpPr>
        <p:spPr>
          <a:xfrm>
            <a:off x="514683" y="2543887"/>
            <a:ext cx="8984996" cy="1439158"/>
          </a:xfrm>
          <a:prstGeom prst="rect">
            <a:avLst/>
          </a:prstGeom>
        </p:spPr>
        <p:txBody>
          <a:bodyPr lIns="0" tIns="0" rIns="0" bIns="0" rtlCol="0" anchor="t">
            <a:spAutoFit/>
          </a:bodyPr>
          <a:lstStyle/>
          <a:p>
            <a:pPr algn="l">
              <a:lnSpc>
                <a:spcPts val="5311"/>
              </a:lnSpc>
            </a:pPr>
            <a:r>
              <a:rPr lang="en-US" sz="4426" b="1">
                <a:solidFill>
                  <a:srgbClr val="242424"/>
                </a:solidFill>
                <a:latin typeface="Times New Roman MT Bold"/>
                <a:ea typeface="Times New Roman MT Bold"/>
                <a:cs typeface="Times New Roman MT Bold"/>
                <a:sym typeface="Times New Roman MT Bold"/>
              </a:rPr>
              <a:t>Applying Sociocultural Theory to Jenny’s Life</a:t>
            </a:r>
          </a:p>
        </p:txBody>
      </p:sp>
      <p:sp>
        <p:nvSpPr>
          <p:cNvPr id="25" name="TextBox 25"/>
          <p:cNvSpPr txBox="1"/>
          <p:nvPr/>
        </p:nvSpPr>
        <p:spPr>
          <a:xfrm>
            <a:off x="1028700" y="4868450"/>
            <a:ext cx="7341346" cy="2372995"/>
          </a:xfrm>
          <a:prstGeom prst="rect">
            <a:avLst/>
          </a:prstGeom>
        </p:spPr>
        <p:txBody>
          <a:bodyPr lIns="0" tIns="0" rIns="0" bIns="0" rtlCol="0" anchor="t">
            <a:spAutoFit/>
          </a:bodyPr>
          <a:lstStyle/>
          <a:p>
            <a:pPr algn="l">
              <a:lnSpc>
                <a:spcPts val="3079"/>
              </a:lnSpc>
            </a:pPr>
            <a:r>
              <a:rPr lang="en-US" sz="2199">
                <a:solidFill>
                  <a:srgbClr val="242424"/>
                </a:solidFill>
                <a:latin typeface="Times New Roman MT"/>
                <a:ea typeface="Times New Roman MT"/>
                <a:cs typeface="Times New Roman MT"/>
                <a:sym typeface="Times New Roman MT"/>
              </a:rPr>
              <a:t>Lack of interaction with peers and more household duties have influenced Jenny in maturing. The limited school attendance and interaction limit learning. Absence of guidance of an adult at home can undermine problem-solving and confidence. The positive social networks would help her in academic and emotional achievements.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CF7"/>
        </a:solidFill>
        <a:effectLst/>
      </p:bgPr>
    </p:bg>
    <p:spTree>
      <p:nvGrpSpPr>
        <p:cNvPr id="1" name=""/>
        <p:cNvGrpSpPr/>
        <p:nvPr/>
      </p:nvGrpSpPr>
      <p:grpSpPr>
        <a:xfrm>
          <a:off x="0" y="0"/>
          <a:ext cx="0" cy="0"/>
          <a:chOff x="0" y="0"/>
          <a:chExt cx="0" cy="0"/>
        </a:xfrm>
      </p:grpSpPr>
      <p:grpSp>
        <p:nvGrpSpPr>
          <p:cNvPr id="2" name="Group 2"/>
          <p:cNvGrpSpPr/>
          <p:nvPr/>
        </p:nvGrpSpPr>
        <p:grpSpPr>
          <a:xfrm>
            <a:off x="0" y="8323354"/>
            <a:ext cx="17593814" cy="1583069"/>
            <a:chOff x="0" y="0"/>
            <a:chExt cx="4633762" cy="416940"/>
          </a:xfrm>
        </p:grpSpPr>
        <p:sp>
          <p:nvSpPr>
            <p:cNvPr id="3" name="Freeform 3"/>
            <p:cNvSpPr/>
            <p:nvPr/>
          </p:nvSpPr>
          <p:spPr>
            <a:xfrm>
              <a:off x="0" y="0"/>
              <a:ext cx="4633762" cy="416940"/>
            </a:xfrm>
            <a:custGeom>
              <a:avLst/>
              <a:gdLst/>
              <a:ahLst/>
              <a:cxnLst/>
              <a:rect l="l" t="t" r="r" b="b"/>
              <a:pathLst>
                <a:path w="4633762" h="416940">
                  <a:moveTo>
                    <a:pt x="14961" y="0"/>
                  </a:moveTo>
                  <a:lnTo>
                    <a:pt x="4618801" y="0"/>
                  </a:lnTo>
                  <a:cubicBezTo>
                    <a:pt x="4627063" y="0"/>
                    <a:pt x="4633762" y="6698"/>
                    <a:pt x="4633762" y="14961"/>
                  </a:cubicBezTo>
                  <a:lnTo>
                    <a:pt x="4633762" y="401979"/>
                  </a:lnTo>
                  <a:cubicBezTo>
                    <a:pt x="4633762" y="405947"/>
                    <a:pt x="4632185" y="409752"/>
                    <a:pt x="4629380" y="412558"/>
                  </a:cubicBezTo>
                  <a:cubicBezTo>
                    <a:pt x="4626574" y="415364"/>
                    <a:pt x="4622769" y="416940"/>
                    <a:pt x="4618801" y="416940"/>
                  </a:cubicBezTo>
                  <a:lnTo>
                    <a:pt x="14961" y="416940"/>
                  </a:lnTo>
                  <a:cubicBezTo>
                    <a:pt x="10993" y="416940"/>
                    <a:pt x="7188" y="415364"/>
                    <a:pt x="4382" y="412558"/>
                  </a:cubicBezTo>
                  <a:cubicBezTo>
                    <a:pt x="1576" y="409752"/>
                    <a:pt x="0" y="405947"/>
                    <a:pt x="0" y="401979"/>
                  </a:cubicBezTo>
                  <a:lnTo>
                    <a:pt x="0" y="14961"/>
                  </a:lnTo>
                  <a:cubicBezTo>
                    <a:pt x="0" y="10993"/>
                    <a:pt x="1576" y="7188"/>
                    <a:pt x="4382" y="4382"/>
                  </a:cubicBezTo>
                  <a:cubicBezTo>
                    <a:pt x="7188" y="1576"/>
                    <a:pt x="10993" y="0"/>
                    <a:pt x="14961" y="0"/>
                  </a:cubicBezTo>
                  <a:close/>
                </a:path>
              </a:pathLst>
            </a:custGeom>
            <a:solidFill>
              <a:srgbClr val="FFCFA1"/>
            </a:solidFill>
            <a:ln w="9525" cap="rnd">
              <a:solidFill>
                <a:srgbClr val="242424"/>
              </a:solidFill>
              <a:prstDash val="solid"/>
              <a:round/>
            </a:ln>
          </p:spPr>
          <p:txBody>
            <a:bodyPr/>
            <a:lstStyle/>
            <a:p>
              <a:endParaRPr lang="en-GB"/>
            </a:p>
          </p:txBody>
        </p:sp>
        <p:sp>
          <p:nvSpPr>
            <p:cNvPr id="4" name="TextBox 4"/>
            <p:cNvSpPr txBox="1"/>
            <p:nvPr/>
          </p:nvSpPr>
          <p:spPr>
            <a:xfrm>
              <a:off x="0" y="-66675"/>
              <a:ext cx="4633762" cy="483615"/>
            </a:xfrm>
            <a:prstGeom prst="rect">
              <a:avLst/>
            </a:prstGeom>
          </p:spPr>
          <p:txBody>
            <a:bodyPr lIns="50800" tIns="50800" rIns="50800" bIns="50800" rtlCol="0" anchor="ctr"/>
            <a:lstStyle/>
            <a:p>
              <a:pPr algn="ctr">
                <a:lnSpc>
                  <a:spcPts val="2355"/>
                </a:lnSpc>
              </a:pPr>
              <a:endParaRPr/>
            </a:p>
          </p:txBody>
        </p:sp>
      </p:grpSp>
      <p:sp>
        <p:nvSpPr>
          <p:cNvPr id="5" name="AutoShape 5"/>
          <p:cNvSpPr/>
          <p:nvPr/>
        </p:nvSpPr>
        <p:spPr>
          <a:xfrm>
            <a:off x="16882426" y="703840"/>
            <a:ext cx="231541" cy="0"/>
          </a:xfrm>
          <a:prstGeom prst="line">
            <a:avLst/>
          </a:prstGeom>
          <a:ln w="19050" cap="flat">
            <a:solidFill>
              <a:srgbClr val="FFFCF7"/>
            </a:solidFill>
            <a:prstDash val="solid"/>
            <a:headEnd type="none" w="sm" len="sm"/>
            <a:tailEnd type="none" w="sm" len="sm"/>
          </a:ln>
        </p:spPr>
        <p:txBody>
          <a:bodyPr/>
          <a:lstStyle/>
          <a:p>
            <a:endParaRPr lang="en-GB"/>
          </a:p>
        </p:txBody>
      </p:sp>
      <p:sp>
        <p:nvSpPr>
          <p:cNvPr id="6" name="AutoShape 6"/>
          <p:cNvSpPr/>
          <p:nvPr/>
        </p:nvSpPr>
        <p:spPr>
          <a:xfrm>
            <a:off x="16882426" y="791229"/>
            <a:ext cx="231541" cy="0"/>
          </a:xfrm>
          <a:prstGeom prst="line">
            <a:avLst/>
          </a:prstGeom>
          <a:ln w="19050" cap="flat">
            <a:solidFill>
              <a:srgbClr val="FFFCF7"/>
            </a:solidFill>
            <a:prstDash val="solid"/>
            <a:headEnd type="none" w="sm" len="sm"/>
            <a:tailEnd type="none" w="sm" len="sm"/>
          </a:ln>
        </p:spPr>
        <p:txBody>
          <a:bodyPr/>
          <a:lstStyle/>
          <a:p>
            <a:endParaRPr lang="en-GB"/>
          </a:p>
        </p:txBody>
      </p:sp>
      <p:sp>
        <p:nvSpPr>
          <p:cNvPr id="7" name="AutoShape 7"/>
          <p:cNvSpPr/>
          <p:nvPr/>
        </p:nvSpPr>
        <p:spPr>
          <a:xfrm flipH="1">
            <a:off x="1224804" y="4045768"/>
            <a:ext cx="0" cy="2802667"/>
          </a:xfrm>
          <a:prstGeom prst="line">
            <a:avLst/>
          </a:prstGeom>
          <a:ln w="19050" cap="flat">
            <a:solidFill>
              <a:srgbClr val="242424"/>
            </a:solidFill>
            <a:prstDash val="solid"/>
            <a:headEnd type="none" w="sm" len="sm"/>
            <a:tailEnd type="none" w="sm" len="sm"/>
          </a:ln>
        </p:spPr>
        <p:txBody>
          <a:bodyPr/>
          <a:lstStyle/>
          <a:p>
            <a:endParaRPr lang="en-GB"/>
          </a:p>
        </p:txBody>
      </p:sp>
      <p:grpSp>
        <p:nvGrpSpPr>
          <p:cNvPr id="8" name="Group 8"/>
          <p:cNvGrpSpPr/>
          <p:nvPr/>
        </p:nvGrpSpPr>
        <p:grpSpPr>
          <a:xfrm rot="-5400000">
            <a:off x="1028700" y="3229747"/>
            <a:ext cx="392207" cy="392207"/>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CAF1DF"/>
            </a:solidFill>
            <a:ln w="9525" cap="sq">
              <a:solidFill>
                <a:srgbClr val="242424"/>
              </a:solidFill>
              <a:prstDash val="solid"/>
              <a:miter/>
            </a:ln>
          </p:spPr>
          <p:txBody>
            <a:bodyPr/>
            <a:lstStyle/>
            <a:p>
              <a:endParaRPr lang="en-GB"/>
            </a:p>
          </p:txBody>
        </p:sp>
        <p:sp>
          <p:nvSpPr>
            <p:cNvPr id="10" name="TextBox 10"/>
            <p:cNvSpPr txBox="1"/>
            <p:nvPr/>
          </p:nvSpPr>
          <p:spPr>
            <a:xfrm>
              <a:off x="76200" y="9525"/>
              <a:ext cx="660400" cy="727075"/>
            </a:xfrm>
            <a:prstGeom prst="rect">
              <a:avLst/>
            </a:prstGeom>
          </p:spPr>
          <p:txBody>
            <a:bodyPr lIns="50800" tIns="50800" rIns="50800" bIns="50800" rtlCol="0" anchor="ctr"/>
            <a:lstStyle/>
            <a:p>
              <a:pPr algn="ctr">
                <a:lnSpc>
                  <a:spcPts val="2355"/>
                </a:lnSpc>
              </a:pPr>
              <a:endParaRPr/>
            </a:p>
          </p:txBody>
        </p:sp>
      </p:grpSp>
      <p:grpSp>
        <p:nvGrpSpPr>
          <p:cNvPr id="11" name="Group 11"/>
          <p:cNvGrpSpPr/>
          <p:nvPr/>
        </p:nvGrpSpPr>
        <p:grpSpPr>
          <a:xfrm rot="-5400000">
            <a:off x="1028700" y="2764628"/>
            <a:ext cx="392207" cy="392207"/>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9D9FF"/>
            </a:solidFill>
            <a:ln w="9525" cap="sq">
              <a:solidFill>
                <a:srgbClr val="242424"/>
              </a:solidFill>
              <a:prstDash val="solid"/>
              <a:miter/>
            </a:ln>
          </p:spPr>
          <p:txBody>
            <a:bodyPr/>
            <a:lstStyle/>
            <a:p>
              <a:endParaRPr lang="en-GB"/>
            </a:p>
          </p:txBody>
        </p:sp>
        <p:sp>
          <p:nvSpPr>
            <p:cNvPr id="13" name="TextBox 13"/>
            <p:cNvSpPr txBox="1"/>
            <p:nvPr/>
          </p:nvSpPr>
          <p:spPr>
            <a:xfrm>
              <a:off x="76200" y="9525"/>
              <a:ext cx="660400" cy="727075"/>
            </a:xfrm>
            <a:prstGeom prst="rect">
              <a:avLst/>
            </a:prstGeom>
          </p:spPr>
          <p:txBody>
            <a:bodyPr lIns="50800" tIns="50800" rIns="50800" bIns="50800" rtlCol="0" anchor="ctr"/>
            <a:lstStyle/>
            <a:p>
              <a:pPr algn="ctr">
                <a:lnSpc>
                  <a:spcPts val="2355"/>
                </a:lnSpc>
              </a:pPr>
              <a:endParaRPr/>
            </a:p>
          </p:txBody>
        </p:sp>
      </p:grpSp>
      <p:sp>
        <p:nvSpPr>
          <p:cNvPr id="14" name="Freeform 14"/>
          <p:cNvSpPr/>
          <p:nvPr/>
        </p:nvSpPr>
        <p:spPr>
          <a:xfrm>
            <a:off x="468881" y="3229747"/>
            <a:ext cx="7237589" cy="3976139"/>
          </a:xfrm>
          <a:custGeom>
            <a:avLst/>
            <a:gdLst/>
            <a:ahLst/>
            <a:cxnLst/>
            <a:rect l="l" t="t" r="r" b="b"/>
            <a:pathLst>
              <a:path w="7237589" h="3976139">
                <a:moveTo>
                  <a:pt x="0" y="0"/>
                </a:moveTo>
                <a:lnTo>
                  <a:pt x="7237589" y="0"/>
                </a:lnTo>
                <a:lnTo>
                  <a:pt x="7237589" y="3976139"/>
                </a:lnTo>
                <a:lnTo>
                  <a:pt x="0" y="3976139"/>
                </a:lnTo>
                <a:lnTo>
                  <a:pt x="0" y="0"/>
                </a:lnTo>
                <a:close/>
              </a:path>
            </a:pathLst>
          </a:custGeom>
          <a:blipFill>
            <a:blip r:embed="rId3"/>
            <a:stretch>
              <a:fillRect t="-14057"/>
            </a:stretch>
          </a:blipFill>
        </p:spPr>
        <p:txBody>
          <a:bodyPr/>
          <a:lstStyle/>
          <a:p>
            <a:endParaRPr lang="en-GB"/>
          </a:p>
        </p:txBody>
      </p:sp>
      <p:sp>
        <p:nvSpPr>
          <p:cNvPr id="15" name="TextBox 15"/>
          <p:cNvSpPr txBox="1"/>
          <p:nvPr/>
        </p:nvSpPr>
        <p:spPr>
          <a:xfrm>
            <a:off x="8055181" y="904159"/>
            <a:ext cx="7803306" cy="1845415"/>
          </a:xfrm>
          <a:prstGeom prst="rect">
            <a:avLst/>
          </a:prstGeom>
        </p:spPr>
        <p:txBody>
          <a:bodyPr lIns="0" tIns="0" rIns="0" bIns="0" rtlCol="0" anchor="t">
            <a:spAutoFit/>
          </a:bodyPr>
          <a:lstStyle/>
          <a:p>
            <a:pPr algn="l">
              <a:lnSpc>
                <a:spcPts val="6879"/>
              </a:lnSpc>
            </a:pPr>
            <a:r>
              <a:rPr lang="en-US" sz="5733" b="1">
                <a:solidFill>
                  <a:srgbClr val="242424"/>
                </a:solidFill>
                <a:latin typeface="Times New Roman MT Bold"/>
                <a:ea typeface="Times New Roman MT Bold"/>
                <a:cs typeface="Times New Roman MT Bold"/>
                <a:sym typeface="Times New Roman MT Bold"/>
              </a:rPr>
              <a:t>Nature and Nurture Influences</a:t>
            </a:r>
          </a:p>
        </p:txBody>
      </p:sp>
      <p:sp>
        <p:nvSpPr>
          <p:cNvPr id="16" name="TextBox 16"/>
          <p:cNvSpPr txBox="1"/>
          <p:nvPr/>
        </p:nvSpPr>
        <p:spPr>
          <a:xfrm>
            <a:off x="8055181" y="3418388"/>
            <a:ext cx="8261397" cy="2967990"/>
          </a:xfrm>
          <a:prstGeom prst="rect">
            <a:avLst/>
          </a:prstGeom>
        </p:spPr>
        <p:txBody>
          <a:bodyPr lIns="0" tIns="0" rIns="0" bIns="0" rtlCol="0" anchor="t">
            <a:spAutoFit/>
          </a:bodyPr>
          <a:lstStyle/>
          <a:p>
            <a:pPr algn="l">
              <a:lnSpc>
                <a:spcPts val="3359"/>
              </a:lnSpc>
            </a:pPr>
            <a:r>
              <a:rPr lang="en-US" sz="2399">
                <a:solidFill>
                  <a:srgbClr val="242424"/>
                </a:solidFill>
                <a:latin typeface="Times New Roman MT"/>
                <a:ea typeface="Times New Roman MT"/>
                <a:cs typeface="Times New Roman MT"/>
                <a:sym typeface="Times New Roman MT"/>
              </a:rPr>
              <a:t>The development of Jenny is an indication of biological and environment factors. Adolescence is associated with emotional sensitivity and brain development in genetic terms. Mental health is influenced by environmental aspects such as caregiving stress, lack of sleep and social isolation. These factors combined affect her resilience, coping capacity and susceptibility to anxiety or depression.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CF7"/>
        </a:solidFill>
        <a:effectLst/>
      </p:bgPr>
    </p:bg>
    <p:spTree>
      <p:nvGrpSpPr>
        <p:cNvPr id="1" name=""/>
        <p:cNvGrpSpPr/>
        <p:nvPr/>
      </p:nvGrpSpPr>
      <p:grpSpPr>
        <a:xfrm>
          <a:off x="0" y="0"/>
          <a:ext cx="0" cy="0"/>
          <a:chOff x="0" y="0"/>
          <a:chExt cx="0" cy="0"/>
        </a:xfrm>
      </p:grpSpPr>
      <p:grpSp>
        <p:nvGrpSpPr>
          <p:cNvPr id="2" name="Group 2"/>
          <p:cNvGrpSpPr/>
          <p:nvPr/>
        </p:nvGrpSpPr>
        <p:grpSpPr>
          <a:xfrm>
            <a:off x="25400" y="8343900"/>
            <a:ext cx="17593814" cy="1583069"/>
            <a:chOff x="0" y="0"/>
            <a:chExt cx="4633762" cy="416940"/>
          </a:xfrm>
        </p:grpSpPr>
        <p:sp>
          <p:nvSpPr>
            <p:cNvPr id="3" name="Freeform 3"/>
            <p:cNvSpPr/>
            <p:nvPr/>
          </p:nvSpPr>
          <p:spPr>
            <a:xfrm>
              <a:off x="0" y="0"/>
              <a:ext cx="4633762" cy="416940"/>
            </a:xfrm>
            <a:custGeom>
              <a:avLst/>
              <a:gdLst/>
              <a:ahLst/>
              <a:cxnLst/>
              <a:rect l="l" t="t" r="r" b="b"/>
              <a:pathLst>
                <a:path w="4633762" h="416940">
                  <a:moveTo>
                    <a:pt x="14961" y="0"/>
                  </a:moveTo>
                  <a:lnTo>
                    <a:pt x="4618801" y="0"/>
                  </a:lnTo>
                  <a:cubicBezTo>
                    <a:pt x="4627063" y="0"/>
                    <a:pt x="4633762" y="6698"/>
                    <a:pt x="4633762" y="14961"/>
                  </a:cubicBezTo>
                  <a:lnTo>
                    <a:pt x="4633762" y="401979"/>
                  </a:lnTo>
                  <a:cubicBezTo>
                    <a:pt x="4633762" y="405947"/>
                    <a:pt x="4632185" y="409752"/>
                    <a:pt x="4629380" y="412558"/>
                  </a:cubicBezTo>
                  <a:cubicBezTo>
                    <a:pt x="4626574" y="415364"/>
                    <a:pt x="4622769" y="416940"/>
                    <a:pt x="4618801" y="416940"/>
                  </a:cubicBezTo>
                  <a:lnTo>
                    <a:pt x="14961" y="416940"/>
                  </a:lnTo>
                  <a:cubicBezTo>
                    <a:pt x="10993" y="416940"/>
                    <a:pt x="7188" y="415364"/>
                    <a:pt x="4382" y="412558"/>
                  </a:cubicBezTo>
                  <a:cubicBezTo>
                    <a:pt x="1576" y="409752"/>
                    <a:pt x="0" y="405947"/>
                    <a:pt x="0" y="401979"/>
                  </a:cubicBezTo>
                  <a:lnTo>
                    <a:pt x="0" y="14961"/>
                  </a:lnTo>
                  <a:cubicBezTo>
                    <a:pt x="0" y="10993"/>
                    <a:pt x="1576" y="7188"/>
                    <a:pt x="4382" y="4382"/>
                  </a:cubicBezTo>
                  <a:cubicBezTo>
                    <a:pt x="7188" y="1576"/>
                    <a:pt x="10993" y="0"/>
                    <a:pt x="14961" y="0"/>
                  </a:cubicBezTo>
                  <a:close/>
                </a:path>
              </a:pathLst>
            </a:custGeom>
            <a:solidFill>
              <a:srgbClr val="FFCFA1"/>
            </a:solidFill>
            <a:ln w="9525" cap="rnd">
              <a:solidFill>
                <a:srgbClr val="242424"/>
              </a:solidFill>
              <a:prstDash val="solid"/>
              <a:round/>
            </a:ln>
          </p:spPr>
          <p:txBody>
            <a:bodyPr/>
            <a:lstStyle/>
            <a:p>
              <a:endParaRPr lang="en-GB"/>
            </a:p>
          </p:txBody>
        </p:sp>
        <p:sp>
          <p:nvSpPr>
            <p:cNvPr id="4" name="TextBox 4"/>
            <p:cNvSpPr txBox="1"/>
            <p:nvPr/>
          </p:nvSpPr>
          <p:spPr>
            <a:xfrm>
              <a:off x="0" y="-66675"/>
              <a:ext cx="4633762" cy="483615"/>
            </a:xfrm>
            <a:prstGeom prst="rect">
              <a:avLst/>
            </a:prstGeom>
          </p:spPr>
          <p:txBody>
            <a:bodyPr lIns="50800" tIns="50800" rIns="50800" bIns="50800" rtlCol="0" anchor="ctr"/>
            <a:lstStyle/>
            <a:p>
              <a:pPr algn="ctr">
                <a:lnSpc>
                  <a:spcPts val="2355"/>
                </a:lnSpc>
              </a:pPr>
              <a:endParaRPr/>
            </a:p>
          </p:txBody>
        </p:sp>
      </p:grpSp>
      <p:grpSp>
        <p:nvGrpSpPr>
          <p:cNvPr id="5" name="Group 5"/>
          <p:cNvGrpSpPr/>
          <p:nvPr/>
        </p:nvGrpSpPr>
        <p:grpSpPr>
          <a:xfrm>
            <a:off x="14119134" y="2438641"/>
            <a:ext cx="2686217" cy="4498055"/>
            <a:chOff x="0" y="0"/>
            <a:chExt cx="1077749" cy="1804685"/>
          </a:xfrm>
        </p:grpSpPr>
        <p:sp>
          <p:nvSpPr>
            <p:cNvPr id="6" name="Freeform 6"/>
            <p:cNvSpPr/>
            <p:nvPr/>
          </p:nvSpPr>
          <p:spPr>
            <a:xfrm>
              <a:off x="0" y="0"/>
              <a:ext cx="1077749" cy="1804685"/>
            </a:xfrm>
            <a:custGeom>
              <a:avLst/>
              <a:gdLst/>
              <a:ahLst/>
              <a:cxnLst/>
              <a:rect l="l" t="t" r="r" b="b"/>
              <a:pathLst>
                <a:path w="1077749" h="1804685">
                  <a:moveTo>
                    <a:pt x="175807" y="0"/>
                  </a:moveTo>
                  <a:lnTo>
                    <a:pt x="901942" y="0"/>
                  </a:lnTo>
                  <a:cubicBezTo>
                    <a:pt x="948569" y="0"/>
                    <a:pt x="993286" y="18523"/>
                    <a:pt x="1026256" y="51493"/>
                  </a:cubicBezTo>
                  <a:cubicBezTo>
                    <a:pt x="1059227" y="84463"/>
                    <a:pt x="1077749" y="129180"/>
                    <a:pt x="1077749" y="175807"/>
                  </a:cubicBezTo>
                  <a:lnTo>
                    <a:pt x="1077749" y="1628877"/>
                  </a:lnTo>
                  <a:cubicBezTo>
                    <a:pt x="1077749" y="1675504"/>
                    <a:pt x="1059227" y="1720222"/>
                    <a:pt x="1026256" y="1753192"/>
                  </a:cubicBezTo>
                  <a:cubicBezTo>
                    <a:pt x="993286" y="1786162"/>
                    <a:pt x="948569" y="1804685"/>
                    <a:pt x="901942" y="1804685"/>
                  </a:cubicBezTo>
                  <a:lnTo>
                    <a:pt x="175807" y="1804685"/>
                  </a:lnTo>
                  <a:cubicBezTo>
                    <a:pt x="129180" y="1804685"/>
                    <a:pt x="84463" y="1786162"/>
                    <a:pt x="51493" y="1753192"/>
                  </a:cubicBezTo>
                  <a:cubicBezTo>
                    <a:pt x="18523" y="1720222"/>
                    <a:pt x="0" y="1675504"/>
                    <a:pt x="0" y="1628877"/>
                  </a:cubicBezTo>
                  <a:lnTo>
                    <a:pt x="0" y="175807"/>
                  </a:lnTo>
                  <a:cubicBezTo>
                    <a:pt x="0" y="129180"/>
                    <a:pt x="18523" y="84463"/>
                    <a:pt x="51493" y="51493"/>
                  </a:cubicBezTo>
                  <a:cubicBezTo>
                    <a:pt x="84463" y="18523"/>
                    <a:pt x="129180" y="0"/>
                    <a:pt x="175807" y="0"/>
                  </a:cubicBezTo>
                  <a:close/>
                </a:path>
              </a:pathLst>
            </a:custGeom>
            <a:solidFill>
              <a:srgbClr val="FFCFA1"/>
            </a:solidFill>
            <a:ln w="9525" cap="rnd">
              <a:solidFill>
                <a:srgbClr val="242424"/>
              </a:solidFill>
              <a:prstDash val="solid"/>
              <a:round/>
            </a:ln>
          </p:spPr>
          <p:txBody>
            <a:bodyPr/>
            <a:lstStyle/>
            <a:p>
              <a:endParaRPr lang="en-GB"/>
            </a:p>
          </p:txBody>
        </p:sp>
        <p:sp>
          <p:nvSpPr>
            <p:cNvPr id="7" name="TextBox 7"/>
            <p:cNvSpPr txBox="1"/>
            <p:nvPr/>
          </p:nvSpPr>
          <p:spPr>
            <a:xfrm>
              <a:off x="0" y="-66675"/>
              <a:ext cx="1077749" cy="1871360"/>
            </a:xfrm>
            <a:prstGeom prst="rect">
              <a:avLst/>
            </a:prstGeom>
          </p:spPr>
          <p:txBody>
            <a:bodyPr lIns="50800" tIns="50800" rIns="50800" bIns="50800" rtlCol="0" anchor="ctr"/>
            <a:lstStyle/>
            <a:p>
              <a:pPr algn="ctr">
                <a:lnSpc>
                  <a:spcPts val="2355"/>
                </a:lnSpc>
              </a:pPr>
              <a:endParaRPr/>
            </a:p>
          </p:txBody>
        </p:sp>
      </p:grpSp>
      <p:grpSp>
        <p:nvGrpSpPr>
          <p:cNvPr id="8" name="Group 8"/>
          <p:cNvGrpSpPr/>
          <p:nvPr/>
        </p:nvGrpSpPr>
        <p:grpSpPr>
          <a:xfrm>
            <a:off x="14119134" y="6102255"/>
            <a:ext cx="443128" cy="834441"/>
            <a:chOff x="0" y="0"/>
            <a:chExt cx="187020" cy="352172"/>
          </a:xfrm>
        </p:grpSpPr>
        <p:sp>
          <p:nvSpPr>
            <p:cNvPr id="9" name="Freeform 9"/>
            <p:cNvSpPr/>
            <p:nvPr/>
          </p:nvSpPr>
          <p:spPr>
            <a:xfrm>
              <a:off x="0" y="0"/>
              <a:ext cx="187020" cy="352172"/>
            </a:xfrm>
            <a:custGeom>
              <a:avLst/>
              <a:gdLst/>
              <a:ahLst/>
              <a:cxnLst/>
              <a:rect l="l" t="t" r="r" b="b"/>
              <a:pathLst>
                <a:path w="187020" h="352172">
                  <a:moveTo>
                    <a:pt x="0" y="0"/>
                  </a:moveTo>
                  <a:lnTo>
                    <a:pt x="187020" y="0"/>
                  </a:lnTo>
                  <a:lnTo>
                    <a:pt x="187020" y="352172"/>
                  </a:lnTo>
                  <a:lnTo>
                    <a:pt x="0" y="352172"/>
                  </a:lnTo>
                  <a:close/>
                </a:path>
              </a:pathLst>
            </a:custGeom>
            <a:solidFill>
              <a:srgbClr val="D9D9FF"/>
            </a:solidFill>
            <a:ln w="9525" cap="sq">
              <a:solidFill>
                <a:srgbClr val="242424"/>
              </a:solidFill>
              <a:prstDash val="solid"/>
              <a:miter/>
            </a:ln>
          </p:spPr>
          <p:txBody>
            <a:bodyPr/>
            <a:lstStyle/>
            <a:p>
              <a:endParaRPr lang="en-GB"/>
            </a:p>
          </p:txBody>
        </p:sp>
        <p:sp>
          <p:nvSpPr>
            <p:cNvPr id="10" name="TextBox 10"/>
            <p:cNvSpPr txBox="1"/>
            <p:nvPr/>
          </p:nvSpPr>
          <p:spPr>
            <a:xfrm>
              <a:off x="0" y="-66675"/>
              <a:ext cx="187020" cy="418847"/>
            </a:xfrm>
            <a:prstGeom prst="rect">
              <a:avLst/>
            </a:prstGeom>
          </p:spPr>
          <p:txBody>
            <a:bodyPr lIns="50800" tIns="50800" rIns="50800" bIns="50800" rtlCol="0" anchor="ctr"/>
            <a:lstStyle/>
            <a:p>
              <a:pPr algn="ctr">
                <a:lnSpc>
                  <a:spcPts val="2355"/>
                </a:lnSpc>
              </a:pPr>
              <a:endParaRPr/>
            </a:p>
          </p:txBody>
        </p:sp>
      </p:grpSp>
      <p:grpSp>
        <p:nvGrpSpPr>
          <p:cNvPr id="11" name="Group 11"/>
          <p:cNvGrpSpPr/>
          <p:nvPr/>
        </p:nvGrpSpPr>
        <p:grpSpPr>
          <a:xfrm>
            <a:off x="15372877" y="2438641"/>
            <a:ext cx="1432474" cy="817710"/>
            <a:chOff x="0" y="0"/>
            <a:chExt cx="604570" cy="345111"/>
          </a:xfrm>
        </p:grpSpPr>
        <p:sp>
          <p:nvSpPr>
            <p:cNvPr id="12" name="Freeform 12"/>
            <p:cNvSpPr/>
            <p:nvPr/>
          </p:nvSpPr>
          <p:spPr>
            <a:xfrm>
              <a:off x="0" y="0"/>
              <a:ext cx="604570" cy="345111"/>
            </a:xfrm>
            <a:custGeom>
              <a:avLst/>
              <a:gdLst/>
              <a:ahLst/>
              <a:cxnLst/>
              <a:rect l="l" t="t" r="r" b="b"/>
              <a:pathLst>
                <a:path w="604570" h="345111">
                  <a:moveTo>
                    <a:pt x="0" y="0"/>
                  </a:moveTo>
                  <a:lnTo>
                    <a:pt x="604570" y="0"/>
                  </a:lnTo>
                  <a:lnTo>
                    <a:pt x="604570" y="345111"/>
                  </a:lnTo>
                  <a:lnTo>
                    <a:pt x="0" y="345111"/>
                  </a:lnTo>
                  <a:close/>
                </a:path>
              </a:pathLst>
            </a:custGeom>
            <a:solidFill>
              <a:srgbClr val="CAF1DF"/>
            </a:solidFill>
            <a:ln w="9525" cap="sq">
              <a:solidFill>
                <a:srgbClr val="242424"/>
              </a:solidFill>
              <a:prstDash val="solid"/>
              <a:miter/>
            </a:ln>
          </p:spPr>
          <p:txBody>
            <a:bodyPr/>
            <a:lstStyle/>
            <a:p>
              <a:endParaRPr lang="en-GB"/>
            </a:p>
          </p:txBody>
        </p:sp>
        <p:sp>
          <p:nvSpPr>
            <p:cNvPr id="13" name="TextBox 13"/>
            <p:cNvSpPr txBox="1"/>
            <p:nvPr/>
          </p:nvSpPr>
          <p:spPr>
            <a:xfrm>
              <a:off x="0" y="-66675"/>
              <a:ext cx="604570" cy="411786"/>
            </a:xfrm>
            <a:prstGeom prst="rect">
              <a:avLst/>
            </a:prstGeom>
          </p:spPr>
          <p:txBody>
            <a:bodyPr lIns="50800" tIns="50800" rIns="50800" bIns="50800" rtlCol="0" anchor="ctr"/>
            <a:lstStyle/>
            <a:p>
              <a:pPr algn="ctr">
                <a:lnSpc>
                  <a:spcPts val="2355"/>
                </a:lnSpc>
              </a:pPr>
              <a:endParaRPr/>
            </a:p>
          </p:txBody>
        </p:sp>
      </p:grpSp>
      <p:grpSp>
        <p:nvGrpSpPr>
          <p:cNvPr id="14" name="Group 14"/>
          <p:cNvGrpSpPr/>
          <p:nvPr/>
        </p:nvGrpSpPr>
        <p:grpSpPr>
          <a:xfrm>
            <a:off x="7996242" y="2613291"/>
            <a:ext cx="5597341" cy="5060418"/>
            <a:chOff x="0" y="0"/>
            <a:chExt cx="2373214" cy="2145564"/>
          </a:xfrm>
        </p:grpSpPr>
        <p:sp>
          <p:nvSpPr>
            <p:cNvPr id="15" name="Freeform 15"/>
            <p:cNvSpPr/>
            <p:nvPr/>
          </p:nvSpPr>
          <p:spPr>
            <a:xfrm>
              <a:off x="0" y="0"/>
              <a:ext cx="2373214" cy="2145564"/>
            </a:xfrm>
            <a:custGeom>
              <a:avLst/>
              <a:gdLst/>
              <a:ahLst/>
              <a:cxnLst/>
              <a:rect l="l" t="t" r="r" b="b"/>
              <a:pathLst>
                <a:path w="2373214" h="2145564">
                  <a:moveTo>
                    <a:pt x="69157" y="0"/>
                  </a:moveTo>
                  <a:lnTo>
                    <a:pt x="2304057" y="0"/>
                  </a:lnTo>
                  <a:cubicBezTo>
                    <a:pt x="2322398" y="0"/>
                    <a:pt x="2339989" y="7286"/>
                    <a:pt x="2352958" y="20256"/>
                  </a:cubicBezTo>
                  <a:cubicBezTo>
                    <a:pt x="2365928" y="33225"/>
                    <a:pt x="2373214" y="50816"/>
                    <a:pt x="2373214" y="69157"/>
                  </a:cubicBezTo>
                  <a:lnTo>
                    <a:pt x="2373214" y="2076407"/>
                  </a:lnTo>
                  <a:cubicBezTo>
                    <a:pt x="2373214" y="2114601"/>
                    <a:pt x="2342251" y="2145564"/>
                    <a:pt x="2304057" y="2145564"/>
                  </a:cubicBezTo>
                  <a:lnTo>
                    <a:pt x="69157" y="2145564"/>
                  </a:lnTo>
                  <a:cubicBezTo>
                    <a:pt x="30963" y="2145564"/>
                    <a:pt x="0" y="2114601"/>
                    <a:pt x="0" y="2076407"/>
                  </a:cubicBezTo>
                  <a:lnTo>
                    <a:pt x="0" y="69157"/>
                  </a:lnTo>
                  <a:cubicBezTo>
                    <a:pt x="0" y="30963"/>
                    <a:pt x="30963" y="0"/>
                    <a:pt x="69157" y="0"/>
                  </a:cubicBezTo>
                  <a:close/>
                </a:path>
              </a:pathLst>
            </a:custGeom>
            <a:blipFill>
              <a:blip r:embed="rId3"/>
              <a:stretch>
                <a:fillRect l="-52239" r="-52239"/>
              </a:stretch>
            </a:blipFill>
            <a:ln w="9525" cap="rnd">
              <a:solidFill>
                <a:srgbClr val="242424"/>
              </a:solidFill>
              <a:prstDash val="solid"/>
              <a:round/>
            </a:ln>
          </p:spPr>
          <p:txBody>
            <a:bodyPr/>
            <a:lstStyle/>
            <a:p>
              <a:endParaRPr lang="en-GB"/>
            </a:p>
          </p:txBody>
        </p:sp>
      </p:grpSp>
      <p:grpSp>
        <p:nvGrpSpPr>
          <p:cNvPr id="16" name="Group 16"/>
          <p:cNvGrpSpPr/>
          <p:nvPr/>
        </p:nvGrpSpPr>
        <p:grpSpPr>
          <a:xfrm>
            <a:off x="7543821" y="6196264"/>
            <a:ext cx="904843" cy="904843"/>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9D9FF"/>
            </a:solidFill>
            <a:ln w="9525" cap="sq">
              <a:solidFill>
                <a:srgbClr val="242424"/>
              </a:solidFill>
              <a:prstDash val="solid"/>
              <a:miter/>
            </a:ln>
          </p:spPr>
          <p:txBody>
            <a:bodyPr/>
            <a:lstStyle/>
            <a:p>
              <a:endParaRPr lang="en-GB"/>
            </a:p>
          </p:txBody>
        </p:sp>
        <p:sp>
          <p:nvSpPr>
            <p:cNvPr id="18" name="TextBox 18"/>
            <p:cNvSpPr txBox="1"/>
            <p:nvPr/>
          </p:nvSpPr>
          <p:spPr>
            <a:xfrm>
              <a:off x="76200" y="9525"/>
              <a:ext cx="660400" cy="727075"/>
            </a:xfrm>
            <a:prstGeom prst="rect">
              <a:avLst/>
            </a:prstGeom>
          </p:spPr>
          <p:txBody>
            <a:bodyPr lIns="50800" tIns="50800" rIns="50800" bIns="50800" rtlCol="0" anchor="ctr"/>
            <a:lstStyle/>
            <a:p>
              <a:pPr algn="ctr">
                <a:lnSpc>
                  <a:spcPts val="2355"/>
                </a:lnSpc>
              </a:pPr>
              <a:endParaRPr/>
            </a:p>
          </p:txBody>
        </p:sp>
      </p:grpSp>
      <p:sp>
        <p:nvSpPr>
          <p:cNvPr id="19" name="Freeform 19"/>
          <p:cNvSpPr/>
          <p:nvPr/>
        </p:nvSpPr>
        <p:spPr>
          <a:xfrm>
            <a:off x="7820374" y="6472817"/>
            <a:ext cx="351737" cy="351737"/>
          </a:xfrm>
          <a:custGeom>
            <a:avLst/>
            <a:gdLst/>
            <a:ahLst/>
            <a:cxnLst/>
            <a:rect l="l" t="t" r="r" b="b"/>
            <a:pathLst>
              <a:path w="351737" h="351737">
                <a:moveTo>
                  <a:pt x="0" y="0"/>
                </a:moveTo>
                <a:lnTo>
                  <a:pt x="351737" y="0"/>
                </a:lnTo>
                <a:lnTo>
                  <a:pt x="351737" y="351737"/>
                </a:lnTo>
                <a:lnTo>
                  <a:pt x="0" y="35173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0" name="Freeform 20"/>
          <p:cNvSpPr/>
          <p:nvPr/>
        </p:nvSpPr>
        <p:spPr>
          <a:xfrm>
            <a:off x="13765382" y="3359399"/>
            <a:ext cx="4522618" cy="3568203"/>
          </a:xfrm>
          <a:custGeom>
            <a:avLst/>
            <a:gdLst/>
            <a:ahLst/>
            <a:cxnLst/>
            <a:rect l="l" t="t" r="r" b="b"/>
            <a:pathLst>
              <a:path w="4522618" h="3568203">
                <a:moveTo>
                  <a:pt x="0" y="0"/>
                </a:moveTo>
                <a:lnTo>
                  <a:pt x="4522618" y="0"/>
                </a:lnTo>
                <a:lnTo>
                  <a:pt x="4522618" y="3568202"/>
                </a:lnTo>
                <a:lnTo>
                  <a:pt x="0" y="3568202"/>
                </a:lnTo>
                <a:lnTo>
                  <a:pt x="0" y="0"/>
                </a:lnTo>
                <a:close/>
              </a:path>
            </a:pathLst>
          </a:custGeom>
          <a:blipFill>
            <a:blip r:embed="rId6"/>
            <a:stretch>
              <a:fillRect l="-37100" r="-41343"/>
            </a:stretch>
          </a:blipFill>
        </p:spPr>
        <p:txBody>
          <a:bodyPr/>
          <a:lstStyle/>
          <a:p>
            <a:endParaRPr lang="en-GB"/>
          </a:p>
        </p:txBody>
      </p:sp>
      <p:sp>
        <p:nvSpPr>
          <p:cNvPr id="21" name="TextBox 21"/>
          <p:cNvSpPr txBox="1"/>
          <p:nvPr/>
        </p:nvSpPr>
        <p:spPr>
          <a:xfrm>
            <a:off x="447738" y="923925"/>
            <a:ext cx="7096083" cy="1728989"/>
          </a:xfrm>
          <a:prstGeom prst="rect">
            <a:avLst/>
          </a:prstGeom>
        </p:spPr>
        <p:txBody>
          <a:bodyPr lIns="0" tIns="0" rIns="0" bIns="0" rtlCol="0" anchor="t">
            <a:spAutoFit/>
          </a:bodyPr>
          <a:lstStyle/>
          <a:p>
            <a:pPr algn="l">
              <a:lnSpc>
                <a:spcPts val="6452"/>
              </a:lnSpc>
            </a:pPr>
            <a:r>
              <a:rPr lang="en-US" sz="5376" b="1">
                <a:solidFill>
                  <a:srgbClr val="242424"/>
                </a:solidFill>
                <a:latin typeface="Times New Roman MT Bold"/>
                <a:ea typeface="Times New Roman MT Bold"/>
                <a:cs typeface="Times New Roman MT Bold"/>
                <a:sym typeface="Times New Roman MT Bold"/>
              </a:rPr>
              <a:t>Support Plan Based on Attachment Theory</a:t>
            </a:r>
          </a:p>
        </p:txBody>
      </p:sp>
      <p:sp>
        <p:nvSpPr>
          <p:cNvPr id="22" name="TextBox 22"/>
          <p:cNvSpPr txBox="1"/>
          <p:nvPr/>
        </p:nvSpPr>
        <p:spPr>
          <a:xfrm>
            <a:off x="447738" y="3725447"/>
            <a:ext cx="5920183" cy="3375660"/>
          </a:xfrm>
          <a:prstGeom prst="rect">
            <a:avLst/>
          </a:prstGeom>
        </p:spPr>
        <p:txBody>
          <a:bodyPr lIns="0" tIns="0" rIns="0" bIns="0" rtlCol="0" anchor="t">
            <a:spAutoFit/>
          </a:bodyPr>
          <a:lstStyle/>
          <a:p>
            <a:pPr algn="l">
              <a:lnSpc>
                <a:spcPts val="2939"/>
              </a:lnSpc>
            </a:pPr>
            <a:r>
              <a:rPr lang="en-US" sz="2099">
                <a:solidFill>
                  <a:srgbClr val="242424"/>
                </a:solidFill>
                <a:latin typeface="Times New Roman MT"/>
                <a:ea typeface="Times New Roman MT"/>
                <a:cs typeface="Times New Roman MT"/>
                <a:sym typeface="Times New Roman MT"/>
              </a:rPr>
              <a:t>It should be helped to create safe relationships. An emotional stability can be ensured through the appointment of a reliable support worker. Self-esteem and emotional expression can be enhanced in counselling. The mother daughter communication may be reinforced with family therapy. Professional contact, which remains consistent, may diminish anxiety and lead to emotional security.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CF7"/>
        </a:solidFill>
        <a:effectLst/>
      </p:bgPr>
    </p:bg>
    <p:spTree>
      <p:nvGrpSpPr>
        <p:cNvPr id="1" name=""/>
        <p:cNvGrpSpPr/>
        <p:nvPr/>
      </p:nvGrpSpPr>
      <p:grpSpPr>
        <a:xfrm>
          <a:off x="0" y="0"/>
          <a:ext cx="0" cy="0"/>
          <a:chOff x="0" y="0"/>
          <a:chExt cx="0" cy="0"/>
        </a:xfrm>
      </p:grpSpPr>
      <p:grpSp>
        <p:nvGrpSpPr>
          <p:cNvPr id="2" name="Group 2"/>
          <p:cNvGrpSpPr/>
          <p:nvPr/>
        </p:nvGrpSpPr>
        <p:grpSpPr>
          <a:xfrm>
            <a:off x="25400" y="8658953"/>
            <a:ext cx="17593814" cy="1583069"/>
            <a:chOff x="0" y="0"/>
            <a:chExt cx="4633762" cy="416940"/>
          </a:xfrm>
        </p:grpSpPr>
        <p:sp>
          <p:nvSpPr>
            <p:cNvPr id="3" name="Freeform 3"/>
            <p:cNvSpPr/>
            <p:nvPr/>
          </p:nvSpPr>
          <p:spPr>
            <a:xfrm>
              <a:off x="0" y="0"/>
              <a:ext cx="4633762" cy="416940"/>
            </a:xfrm>
            <a:custGeom>
              <a:avLst/>
              <a:gdLst/>
              <a:ahLst/>
              <a:cxnLst/>
              <a:rect l="l" t="t" r="r" b="b"/>
              <a:pathLst>
                <a:path w="4633762" h="416940">
                  <a:moveTo>
                    <a:pt x="14961" y="0"/>
                  </a:moveTo>
                  <a:lnTo>
                    <a:pt x="4618801" y="0"/>
                  </a:lnTo>
                  <a:cubicBezTo>
                    <a:pt x="4627063" y="0"/>
                    <a:pt x="4633762" y="6698"/>
                    <a:pt x="4633762" y="14961"/>
                  </a:cubicBezTo>
                  <a:lnTo>
                    <a:pt x="4633762" y="401979"/>
                  </a:lnTo>
                  <a:cubicBezTo>
                    <a:pt x="4633762" y="405947"/>
                    <a:pt x="4632185" y="409752"/>
                    <a:pt x="4629380" y="412558"/>
                  </a:cubicBezTo>
                  <a:cubicBezTo>
                    <a:pt x="4626574" y="415364"/>
                    <a:pt x="4622769" y="416940"/>
                    <a:pt x="4618801" y="416940"/>
                  </a:cubicBezTo>
                  <a:lnTo>
                    <a:pt x="14961" y="416940"/>
                  </a:lnTo>
                  <a:cubicBezTo>
                    <a:pt x="10993" y="416940"/>
                    <a:pt x="7188" y="415364"/>
                    <a:pt x="4382" y="412558"/>
                  </a:cubicBezTo>
                  <a:cubicBezTo>
                    <a:pt x="1576" y="409752"/>
                    <a:pt x="0" y="405947"/>
                    <a:pt x="0" y="401979"/>
                  </a:cubicBezTo>
                  <a:lnTo>
                    <a:pt x="0" y="14961"/>
                  </a:lnTo>
                  <a:cubicBezTo>
                    <a:pt x="0" y="10993"/>
                    <a:pt x="1576" y="7188"/>
                    <a:pt x="4382" y="4382"/>
                  </a:cubicBezTo>
                  <a:cubicBezTo>
                    <a:pt x="7188" y="1576"/>
                    <a:pt x="10993" y="0"/>
                    <a:pt x="14961" y="0"/>
                  </a:cubicBezTo>
                  <a:close/>
                </a:path>
              </a:pathLst>
            </a:custGeom>
            <a:solidFill>
              <a:srgbClr val="FFCFA1"/>
            </a:solidFill>
            <a:ln w="9525" cap="rnd">
              <a:solidFill>
                <a:srgbClr val="242424"/>
              </a:solidFill>
              <a:prstDash val="solid"/>
              <a:round/>
            </a:ln>
          </p:spPr>
          <p:txBody>
            <a:bodyPr/>
            <a:lstStyle/>
            <a:p>
              <a:endParaRPr lang="en-GB"/>
            </a:p>
          </p:txBody>
        </p:sp>
        <p:sp>
          <p:nvSpPr>
            <p:cNvPr id="4" name="TextBox 4"/>
            <p:cNvSpPr txBox="1"/>
            <p:nvPr/>
          </p:nvSpPr>
          <p:spPr>
            <a:xfrm>
              <a:off x="0" y="-66675"/>
              <a:ext cx="4633762" cy="483615"/>
            </a:xfrm>
            <a:prstGeom prst="rect">
              <a:avLst/>
            </a:prstGeom>
          </p:spPr>
          <p:txBody>
            <a:bodyPr lIns="50800" tIns="50800" rIns="50800" bIns="50800" rtlCol="0" anchor="ctr"/>
            <a:lstStyle/>
            <a:p>
              <a:pPr algn="ctr">
                <a:lnSpc>
                  <a:spcPts val="2355"/>
                </a:lnSpc>
              </a:pPr>
              <a:endParaRPr/>
            </a:p>
          </p:txBody>
        </p:sp>
      </p:grpSp>
      <p:sp>
        <p:nvSpPr>
          <p:cNvPr id="5" name="Freeform 5"/>
          <p:cNvSpPr/>
          <p:nvPr/>
        </p:nvSpPr>
        <p:spPr>
          <a:xfrm>
            <a:off x="1462848" y="2221599"/>
            <a:ext cx="6356958" cy="6356958"/>
          </a:xfrm>
          <a:custGeom>
            <a:avLst/>
            <a:gdLst/>
            <a:ahLst/>
            <a:cxnLst/>
            <a:rect l="l" t="t" r="r" b="b"/>
            <a:pathLst>
              <a:path w="6356958" h="6356958">
                <a:moveTo>
                  <a:pt x="0" y="0"/>
                </a:moveTo>
                <a:lnTo>
                  <a:pt x="6356958" y="0"/>
                </a:lnTo>
                <a:lnTo>
                  <a:pt x="6356958" y="6356958"/>
                </a:lnTo>
                <a:lnTo>
                  <a:pt x="0" y="6356958"/>
                </a:lnTo>
                <a:lnTo>
                  <a:pt x="0" y="0"/>
                </a:lnTo>
                <a:close/>
              </a:path>
            </a:pathLst>
          </a:custGeom>
          <a:blipFill>
            <a:blip r:embed="rId3"/>
            <a:stretch>
              <a:fillRect/>
            </a:stretch>
          </a:blipFill>
        </p:spPr>
        <p:txBody>
          <a:bodyPr/>
          <a:lstStyle/>
          <a:p>
            <a:endParaRPr lang="en-GB"/>
          </a:p>
        </p:txBody>
      </p:sp>
      <p:sp>
        <p:nvSpPr>
          <p:cNvPr id="6" name="TextBox 6"/>
          <p:cNvSpPr txBox="1"/>
          <p:nvPr/>
        </p:nvSpPr>
        <p:spPr>
          <a:xfrm>
            <a:off x="342318" y="278920"/>
            <a:ext cx="16086880" cy="1095375"/>
          </a:xfrm>
          <a:prstGeom prst="rect">
            <a:avLst/>
          </a:prstGeom>
        </p:spPr>
        <p:txBody>
          <a:bodyPr lIns="0" tIns="0" rIns="0" bIns="0" rtlCol="0" anchor="t">
            <a:spAutoFit/>
          </a:bodyPr>
          <a:lstStyle/>
          <a:p>
            <a:pPr algn="l">
              <a:lnSpc>
                <a:spcPts val="7679"/>
              </a:lnSpc>
            </a:pPr>
            <a:r>
              <a:rPr lang="en-US" sz="6399" b="1">
                <a:solidFill>
                  <a:srgbClr val="242424"/>
                </a:solidFill>
                <a:latin typeface="Times New Roman MT Bold"/>
                <a:ea typeface="Times New Roman MT Bold"/>
                <a:cs typeface="Times New Roman MT Bold"/>
                <a:sym typeface="Times New Roman MT Bold"/>
              </a:rPr>
              <a:t>Evaluation of the Chosen Theory</a:t>
            </a:r>
          </a:p>
        </p:txBody>
      </p:sp>
      <p:sp>
        <p:nvSpPr>
          <p:cNvPr id="7" name="TextBox 7"/>
          <p:cNvSpPr txBox="1"/>
          <p:nvPr/>
        </p:nvSpPr>
        <p:spPr>
          <a:xfrm>
            <a:off x="9413708" y="2807015"/>
            <a:ext cx="6666521" cy="3846196"/>
          </a:xfrm>
          <a:prstGeom prst="rect">
            <a:avLst/>
          </a:prstGeom>
        </p:spPr>
        <p:txBody>
          <a:bodyPr lIns="0" tIns="0" rIns="0" bIns="0" rtlCol="0" anchor="t">
            <a:spAutoFit/>
          </a:bodyPr>
          <a:lstStyle/>
          <a:p>
            <a:pPr algn="l">
              <a:lnSpc>
                <a:spcPts val="3779"/>
              </a:lnSpc>
            </a:pPr>
            <a:r>
              <a:rPr lang="en-US" sz="2699">
                <a:solidFill>
                  <a:srgbClr val="242424"/>
                </a:solidFill>
                <a:latin typeface="Times New Roman MT"/>
                <a:ea typeface="Times New Roman MT"/>
                <a:cs typeface="Times New Roman MT"/>
                <a:sym typeface="Times New Roman MT"/>
              </a:rPr>
              <a:t>Attachment theory can be applied to explain the emotional needs and the patterns of relationships of Jenny. It is a description of anxiety, reversal role, and dependency. Nevertheless, it might not take into account social, cultural and economic factors. As such, it can be combined with Sociocultural Theory to give a more balanced approach.</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CF7"/>
        </a:solidFill>
        <a:effectLst/>
      </p:bgPr>
    </p:bg>
    <p:spTree>
      <p:nvGrpSpPr>
        <p:cNvPr id="1" name=""/>
        <p:cNvGrpSpPr/>
        <p:nvPr/>
      </p:nvGrpSpPr>
      <p:grpSpPr>
        <a:xfrm>
          <a:off x="0" y="0"/>
          <a:ext cx="0" cy="0"/>
          <a:chOff x="0" y="0"/>
          <a:chExt cx="0" cy="0"/>
        </a:xfrm>
      </p:grpSpPr>
      <p:grpSp>
        <p:nvGrpSpPr>
          <p:cNvPr id="2" name="Group 2"/>
          <p:cNvGrpSpPr/>
          <p:nvPr/>
        </p:nvGrpSpPr>
        <p:grpSpPr>
          <a:xfrm>
            <a:off x="2933971" y="1939560"/>
            <a:ext cx="2127322" cy="3274592"/>
            <a:chOff x="0" y="0"/>
            <a:chExt cx="922376" cy="1419816"/>
          </a:xfrm>
        </p:grpSpPr>
        <p:sp>
          <p:nvSpPr>
            <p:cNvPr id="3" name="Freeform 3"/>
            <p:cNvSpPr/>
            <p:nvPr/>
          </p:nvSpPr>
          <p:spPr>
            <a:xfrm>
              <a:off x="0" y="0"/>
              <a:ext cx="922376" cy="1419816"/>
            </a:xfrm>
            <a:custGeom>
              <a:avLst/>
              <a:gdLst/>
              <a:ahLst/>
              <a:cxnLst/>
              <a:rect l="l" t="t" r="r" b="b"/>
              <a:pathLst>
                <a:path w="922376" h="1419816">
                  <a:moveTo>
                    <a:pt x="221996" y="0"/>
                  </a:moveTo>
                  <a:lnTo>
                    <a:pt x="700380" y="0"/>
                  </a:lnTo>
                  <a:cubicBezTo>
                    <a:pt x="759257" y="0"/>
                    <a:pt x="815723" y="23389"/>
                    <a:pt x="857355" y="65021"/>
                  </a:cubicBezTo>
                  <a:cubicBezTo>
                    <a:pt x="898987" y="106653"/>
                    <a:pt x="922376" y="163119"/>
                    <a:pt x="922376" y="221996"/>
                  </a:cubicBezTo>
                  <a:lnTo>
                    <a:pt x="922376" y="1197820"/>
                  </a:lnTo>
                  <a:cubicBezTo>
                    <a:pt x="922376" y="1256697"/>
                    <a:pt x="898987" y="1313163"/>
                    <a:pt x="857355" y="1354795"/>
                  </a:cubicBezTo>
                  <a:cubicBezTo>
                    <a:pt x="815723" y="1396427"/>
                    <a:pt x="759257" y="1419816"/>
                    <a:pt x="700380" y="1419816"/>
                  </a:cubicBezTo>
                  <a:lnTo>
                    <a:pt x="221996" y="1419816"/>
                  </a:lnTo>
                  <a:cubicBezTo>
                    <a:pt x="99391" y="1419816"/>
                    <a:pt x="0" y="1320425"/>
                    <a:pt x="0" y="1197820"/>
                  </a:cubicBezTo>
                  <a:lnTo>
                    <a:pt x="0" y="221996"/>
                  </a:lnTo>
                  <a:cubicBezTo>
                    <a:pt x="0" y="163119"/>
                    <a:pt x="23389" y="106653"/>
                    <a:pt x="65021" y="65021"/>
                  </a:cubicBezTo>
                  <a:cubicBezTo>
                    <a:pt x="106653" y="23389"/>
                    <a:pt x="163119" y="0"/>
                    <a:pt x="221996" y="0"/>
                  </a:cubicBezTo>
                  <a:close/>
                </a:path>
              </a:pathLst>
            </a:custGeom>
            <a:solidFill>
              <a:srgbClr val="FFCFA1"/>
            </a:solidFill>
            <a:ln w="9525" cap="rnd">
              <a:solidFill>
                <a:srgbClr val="242424"/>
              </a:solidFill>
              <a:prstDash val="solid"/>
              <a:round/>
            </a:ln>
          </p:spPr>
          <p:txBody>
            <a:bodyPr/>
            <a:lstStyle/>
            <a:p>
              <a:endParaRPr lang="en-GB"/>
            </a:p>
          </p:txBody>
        </p:sp>
        <p:sp>
          <p:nvSpPr>
            <p:cNvPr id="4" name="TextBox 4"/>
            <p:cNvSpPr txBox="1"/>
            <p:nvPr/>
          </p:nvSpPr>
          <p:spPr>
            <a:xfrm>
              <a:off x="0" y="-66675"/>
              <a:ext cx="922376" cy="1486491"/>
            </a:xfrm>
            <a:prstGeom prst="rect">
              <a:avLst/>
            </a:prstGeom>
          </p:spPr>
          <p:txBody>
            <a:bodyPr lIns="50800" tIns="50800" rIns="50800" bIns="50800" rtlCol="0" anchor="ctr"/>
            <a:lstStyle/>
            <a:p>
              <a:pPr algn="ctr">
                <a:lnSpc>
                  <a:spcPts val="2355"/>
                </a:lnSpc>
              </a:pPr>
              <a:endParaRPr/>
            </a:p>
          </p:txBody>
        </p:sp>
      </p:grpSp>
      <p:grpSp>
        <p:nvGrpSpPr>
          <p:cNvPr id="5" name="Group 5"/>
          <p:cNvGrpSpPr/>
          <p:nvPr/>
        </p:nvGrpSpPr>
        <p:grpSpPr>
          <a:xfrm>
            <a:off x="7734503" y="4975817"/>
            <a:ext cx="2127322" cy="3274592"/>
            <a:chOff x="0" y="0"/>
            <a:chExt cx="922376" cy="1419816"/>
          </a:xfrm>
        </p:grpSpPr>
        <p:sp>
          <p:nvSpPr>
            <p:cNvPr id="6" name="Freeform 6"/>
            <p:cNvSpPr/>
            <p:nvPr/>
          </p:nvSpPr>
          <p:spPr>
            <a:xfrm>
              <a:off x="0" y="0"/>
              <a:ext cx="922376" cy="1419816"/>
            </a:xfrm>
            <a:custGeom>
              <a:avLst/>
              <a:gdLst/>
              <a:ahLst/>
              <a:cxnLst/>
              <a:rect l="l" t="t" r="r" b="b"/>
              <a:pathLst>
                <a:path w="922376" h="1419816">
                  <a:moveTo>
                    <a:pt x="221996" y="0"/>
                  </a:moveTo>
                  <a:lnTo>
                    <a:pt x="700380" y="0"/>
                  </a:lnTo>
                  <a:cubicBezTo>
                    <a:pt x="759257" y="0"/>
                    <a:pt x="815723" y="23389"/>
                    <a:pt x="857355" y="65021"/>
                  </a:cubicBezTo>
                  <a:cubicBezTo>
                    <a:pt x="898987" y="106653"/>
                    <a:pt x="922376" y="163119"/>
                    <a:pt x="922376" y="221996"/>
                  </a:cubicBezTo>
                  <a:lnTo>
                    <a:pt x="922376" y="1197820"/>
                  </a:lnTo>
                  <a:cubicBezTo>
                    <a:pt x="922376" y="1256697"/>
                    <a:pt x="898987" y="1313163"/>
                    <a:pt x="857355" y="1354795"/>
                  </a:cubicBezTo>
                  <a:cubicBezTo>
                    <a:pt x="815723" y="1396427"/>
                    <a:pt x="759257" y="1419816"/>
                    <a:pt x="700380" y="1419816"/>
                  </a:cubicBezTo>
                  <a:lnTo>
                    <a:pt x="221996" y="1419816"/>
                  </a:lnTo>
                  <a:cubicBezTo>
                    <a:pt x="99391" y="1419816"/>
                    <a:pt x="0" y="1320425"/>
                    <a:pt x="0" y="1197820"/>
                  </a:cubicBezTo>
                  <a:lnTo>
                    <a:pt x="0" y="221996"/>
                  </a:lnTo>
                  <a:cubicBezTo>
                    <a:pt x="0" y="163119"/>
                    <a:pt x="23389" y="106653"/>
                    <a:pt x="65021" y="65021"/>
                  </a:cubicBezTo>
                  <a:cubicBezTo>
                    <a:pt x="106653" y="23389"/>
                    <a:pt x="163119" y="0"/>
                    <a:pt x="221996" y="0"/>
                  </a:cubicBezTo>
                  <a:close/>
                </a:path>
              </a:pathLst>
            </a:custGeom>
            <a:solidFill>
              <a:srgbClr val="D9D9FF"/>
            </a:solidFill>
            <a:ln w="9525" cap="rnd">
              <a:solidFill>
                <a:srgbClr val="242424"/>
              </a:solidFill>
              <a:prstDash val="solid"/>
              <a:round/>
            </a:ln>
          </p:spPr>
          <p:txBody>
            <a:bodyPr/>
            <a:lstStyle/>
            <a:p>
              <a:endParaRPr lang="en-GB"/>
            </a:p>
          </p:txBody>
        </p:sp>
        <p:sp>
          <p:nvSpPr>
            <p:cNvPr id="7" name="TextBox 7"/>
            <p:cNvSpPr txBox="1"/>
            <p:nvPr/>
          </p:nvSpPr>
          <p:spPr>
            <a:xfrm>
              <a:off x="0" y="-66675"/>
              <a:ext cx="922376" cy="1486491"/>
            </a:xfrm>
            <a:prstGeom prst="rect">
              <a:avLst/>
            </a:prstGeom>
          </p:spPr>
          <p:txBody>
            <a:bodyPr lIns="50800" tIns="50800" rIns="50800" bIns="50800" rtlCol="0" anchor="ctr"/>
            <a:lstStyle/>
            <a:p>
              <a:pPr algn="ctr">
                <a:lnSpc>
                  <a:spcPts val="2355"/>
                </a:lnSpc>
              </a:pPr>
              <a:endParaRPr/>
            </a:p>
          </p:txBody>
        </p:sp>
      </p:grpSp>
      <p:grpSp>
        <p:nvGrpSpPr>
          <p:cNvPr id="8" name="Group 8"/>
          <p:cNvGrpSpPr/>
          <p:nvPr/>
        </p:nvGrpSpPr>
        <p:grpSpPr>
          <a:xfrm>
            <a:off x="4651249" y="4514827"/>
            <a:ext cx="410044" cy="772142"/>
            <a:chOff x="0" y="0"/>
            <a:chExt cx="187020" cy="352172"/>
          </a:xfrm>
        </p:grpSpPr>
        <p:sp>
          <p:nvSpPr>
            <p:cNvPr id="9" name="Freeform 9"/>
            <p:cNvSpPr/>
            <p:nvPr/>
          </p:nvSpPr>
          <p:spPr>
            <a:xfrm>
              <a:off x="0" y="0"/>
              <a:ext cx="187020" cy="352172"/>
            </a:xfrm>
            <a:custGeom>
              <a:avLst/>
              <a:gdLst/>
              <a:ahLst/>
              <a:cxnLst/>
              <a:rect l="l" t="t" r="r" b="b"/>
              <a:pathLst>
                <a:path w="187020" h="352172">
                  <a:moveTo>
                    <a:pt x="0" y="0"/>
                  </a:moveTo>
                  <a:lnTo>
                    <a:pt x="187020" y="0"/>
                  </a:lnTo>
                  <a:lnTo>
                    <a:pt x="187020" y="352172"/>
                  </a:lnTo>
                  <a:lnTo>
                    <a:pt x="0" y="352172"/>
                  </a:lnTo>
                  <a:close/>
                </a:path>
              </a:pathLst>
            </a:custGeom>
            <a:solidFill>
              <a:srgbClr val="CAF1DF"/>
            </a:solidFill>
            <a:ln w="9525" cap="sq">
              <a:solidFill>
                <a:srgbClr val="242424"/>
              </a:solidFill>
              <a:prstDash val="solid"/>
              <a:miter/>
            </a:ln>
          </p:spPr>
          <p:txBody>
            <a:bodyPr/>
            <a:lstStyle/>
            <a:p>
              <a:endParaRPr lang="en-GB"/>
            </a:p>
          </p:txBody>
        </p:sp>
        <p:sp>
          <p:nvSpPr>
            <p:cNvPr id="10" name="TextBox 10"/>
            <p:cNvSpPr txBox="1"/>
            <p:nvPr/>
          </p:nvSpPr>
          <p:spPr>
            <a:xfrm>
              <a:off x="0" y="-66675"/>
              <a:ext cx="187020" cy="418847"/>
            </a:xfrm>
            <a:prstGeom prst="rect">
              <a:avLst/>
            </a:prstGeom>
          </p:spPr>
          <p:txBody>
            <a:bodyPr lIns="50800" tIns="50800" rIns="50800" bIns="50800" rtlCol="0" anchor="ctr"/>
            <a:lstStyle/>
            <a:p>
              <a:pPr algn="ctr">
                <a:lnSpc>
                  <a:spcPts val="2355"/>
                </a:lnSpc>
              </a:pPr>
              <a:endParaRPr/>
            </a:p>
          </p:txBody>
        </p:sp>
      </p:grpSp>
      <p:grpSp>
        <p:nvGrpSpPr>
          <p:cNvPr id="11" name="Group 11"/>
          <p:cNvGrpSpPr/>
          <p:nvPr/>
        </p:nvGrpSpPr>
        <p:grpSpPr>
          <a:xfrm rot="5400000">
            <a:off x="8018589" y="7659316"/>
            <a:ext cx="410044" cy="772142"/>
            <a:chOff x="0" y="0"/>
            <a:chExt cx="187020" cy="352172"/>
          </a:xfrm>
        </p:grpSpPr>
        <p:sp>
          <p:nvSpPr>
            <p:cNvPr id="12" name="Freeform 12"/>
            <p:cNvSpPr/>
            <p:nvPr/>
          </p:nvSpPr>
          <p:spPr>
            <a:xfrm>
              <a:off x="0" y="0"/>
              <a:ext cx="187020" cy="352172"/>
            </a:xfrm>
            <a:custGeom>
              <a:avLst/>
              <a:gdLst/>
              <a:ahLst/>
              <a:cxnLst/>
              <a:rect l="l" t="t" r="r" b="b"/>
              <a:pathLst>
                <a:path w="187020" h="352172">
                  <a:moveTo>
                    <a:pt x="0" y="0"/>
                  </a:moveTo>
                  <a:lnTo>
                    <a:pt x="187020" y="0"/>
                  </a:lnTo>
                  <a:lnTo>
                    <a:pt x="187020" y="352172"/>
                  </a:lnTo>
                  <a:lnTo>
                    <a:pt x="0" y="352172"/>
                  </a:lnTo>
                  <a:close/>
                </a:path>
              </a:pathLst>
            </a:custGeom>
            <a:solidFill>
              <a:srgbClr val="FFCFA1"/>
            </a:solidFill>
            <a:ln w="9525" cap="sq">
              <a:solidFill>
                <a:srgbClr val="242424"/>
              </a:solidFill>
              <a:prstDash val="solid"/>
              <a:miter/>
            </a:ln>
          </p:spPr>
          <p:txBody>
            <a:bodyPr/>
            <a:lstStyle/>
            <a:p>
              <a:endParaRPr lang="en-GB"/>
            </a:p>
          </p:txBody>
        </p:sp>
        <p:sp>
          <p:nvSpPr>
            <p:cNvPr id="13" name="TextBox 13"/>
            <p:cNvSpPr txBox="1"/>
            <p:nvPr/>
          </p:nvSpPr>
          <p:spPr>
            <a:xfrm>
              <a:off x="0" y="-66675"/>
              <a:ext cx="187020" cy="418847"/>
            </a:xfrm>
            <a:prstGeom prst="rect">
              <a:avLst/>
            </a:prstGeom>
          </p:spPr>
          <p:txBody>
            <a:bodyPr lIns="50800" tIns="50800" rIns="50800" bIns="50800" rtlCol="0" anchor="ctr"/>
            <a:lstStyle/>
            <a:p>
              <a:pPr algn="ctr">
                <a:lnSpc>
                  <a:spcPts val="2355"/>
                </a:lnSpc>
              </a:pPr>
              <a:endParaRPr/>
            </a:p>
          </p:txBody>
        </p:sp>
      </p:grpSp>
      <p:grpSp>
        <p:nvGrpSpPr>
          <p:cNvPr id="14" name="Group 14"/>
          <p:cNvGrpSpPr/>
          <p:nvPr/>
        </p:nvGrpSpPr>
        <p:grpSpPr>
          <a:xfrm>
            <a:off x="2933971" y="1939560"/>
            <a:ext cx="760039" cy="756661"/>
            <a:chOff x="0" y="0"/>
            <a:chExt cx="346652" cy="345111"/>
          </a:xfrm>
        </p:grpSpPr>
        <p:sp>
          <p:nvSpPr>
            <p:cNvPr id="15" name="Freeform 15"/>
            <p:cNvSpPr/>
            <p:nvPr/>
          </p:nvSpPr>
          <p:spPr>
            <a:xfrm>
              <a:off x="0" y="0"/>
              <a:ext cx="346652" cy="345111"/>
            </a:xfrm>
            <a:custGeom>
              <a:avLst/>
              <a:gdLst/>
              <a:ahLst/>
              <a:cxnLst/>
              <a:rect l="l" t="t" r="r" b="b"/>
              <a:pathLst>
                <a:path w="346652" h="345111">
                  <a:moveTo>
                    <a:pt x="0" y="0"/>
                  </a:moveTo>
                  <a:lnTo>
                    <a:pt x="346652" y="0"/>
                  </a:lnTo>
                  <a:lnTo>
                    <a:pt x="346652" y="345111"/>
                  </a:lnTo>
                  <a:lnTo>
                    <a:pt x="0" y="345111"/>
                  </a:lnTo>
                  <a:close/>
                </a:path>
              </a:pathLst>
            </a:custGeom>
            <a:solidFill>
              <a:srgbClr val="D9D9FF"/>
            </a:solidFill>
            <a:ln w="9525" cap="sq">
              <a:solidFill>
                <a:srgbClr val="242424"/>
              </a:solidFill>
              <a:prstDash val="solid"/>
              <a:miter/>
            </a:ln>
          </p:spPr>
          <p:txBody>
            <a:bodyPr/>
            <a:lstStyle/>
            <a:p>
              <a:endParaRPr lang="en-GB"/>
            </a:p>
          </p:txBody>
        </p:sp>
        <p:sp>
          <p:nvSpPr>
            <p:cNvPr id="16" name="TextBox 16"/>
            <p:cNvSpPr txBox="1"/>
            <p:nvPr/>
          </p:nvSpPr>
          <p:spPr>
            <a:xfrm>
              <a:off x="0" y="-66675"/>
              <a:ext cx="346652" cy="411786"/>
            </a:xfrm>
            <a:prstGeom prst="rect">
              <a:avLst/>
            </a:prstGeom>
          </p:spPr>
          <p:txBody>
            <a:bodyPr lIns="50800" tIns="50800" rIns="50800" bIns="50800" rtlCol="0" anchor="ctr"/>
            <a:lstStyle/>
            <a:p>
              <a:pPr algn="ctr">
                <a:lnSpc>
                  <a:spcPts val="2355"/>
                </a:lnSpc>
              </a:pPr>
              <a:endParaRPr/>
            </a:p>
          </p:txBody>
        </p:sp>
      </p:grpSp>
      <p:grpSp>
        <p:nvGrpSpPr>
          <p:cNvPr id="17" name="Group 17"/>
          <p:cNvGrpSpPr/>
          <p:nvPr/>
        </p:nvGrpSpPr>
        <p:grpSpPr>
          <a:xfrm>
            <a:off x="9101787" y="4975817"/>
            <a:ext cx="760039" cy="756661"/>
            <a:chOff x="0" y="0"/>
            <a:chExt cx="346652" cy="345111"/>
          </a:xfrm>
        </p:grpSpPr>
        <p:sp>
          <p:nvSpPr>
            <p:cNvPr id="18" name="Freeform 18"/>
            <p:cNvSpPr/>
            <p:nvPr/>
          </p:nvSpPr>
          <p:spPr>
            <a:xfrm>
              <a:off x="0" y="0"/>
              <a:ext cx="346652" cy="345111"/>
            </a:xfrm>
            <a:custGeom>
              <a:avLst/>
              <a:gdLst/>
              <a:ahLst/>
              <a:cxnLst/>
              <a:rect l="l" t="t" r="r" b="b"/>
              <a:pathLst>
                <a:path w="346652" h="345111">
                  <a:moveTo>
                    <a:pt x="0" y="0"/>
                  </a:moveTo>
                  <a:lnTo>
                    <a:pt x="346652" y="0"/>
                  </a:lnTo>
                  <a:lnTo>
                    <a:pt x="346652" y="345111"/>
                  </a:lnTo>
                  <a:lnTo>
                    <a:pt x="0" y="345111"/>
                  </a:lnTo>
                  <a:close/>
                </a:path>
              </a:pathLst>
            </a:custGeom>
            <a:solidFill>
              <a:srgbClr val="CAF1DF"/>
            </a:solidFill>
            <a:ln w="9525" cap="sq">
              <a:solidFill>
                <a:srgbClr val="242424"/>
              </a:solidFill>
              <a:prstDash val="solid"/>
              <a:miter/>
            </a:ln>
          </p:spPr>
          <p:txBody>
            <a:bodyPr/>
            <a:lstStyle/>
            <a:p>
              <a:endParaRPr lang="en-GB"/>
            </a:p>
          </p:txBody>
        </p:sp>
        <p:sp>
          <p:nvSpPr>
            <p:cNvPr id="19" name="TextBox 19"/>
            <p:cNvSpPr txBox="1"/>
            <p:nvPr/>
          </p:nvSpPr>
          <p:spPr>
            <a:xfrm>
              <a:off x="0" y="-66675"/>
              <a:ext cx="346652" cy="411786"/>
            </a:xfrm>
            <a:prstGeom prst="rect">
              <a:avLst/>
            </a:prstGeom>
          </p:spPr>
          <p:txBody>
            <a:bodyPr lIns="50800" tIns="50800" rIns="50800" bIns="50800" rtlCol="0" anchor="ctr"/>
            <a:lstStyle/>
            <a:p>
              <a:pPr algn="ctr">
                <a:lnSpc>
                  <a:spcPts val="2355"/>
                </a:lnSpc>
              </a:pPr>
              <a:endParaRPr/>
            </a:p>
          </p:txBody>
        </p:sp>
      </p:grpSp>
      <p:grpSp>
        <p:nvGrpSpPr>
          <p:cNvPr id="20" name="Group 20"/>
          <p:cNvGrpSpPr/>
          <p:nvPr/>
        </p:nvGrpSpPr>
        <p:grpSpPr>
          <a:xfrm>
            <a:off x="5830582" y="2696221"/>
            <a:ext cx="392207" cy="392207"/>
            <a:chOff x="0" y="0"/>
            <a:chExt cx="812800" cy="812800"/>
          </a:xfrm>
        </p:grpSpPr>
        <p:sp>
          <p:nvSpPr>
            <p:cNvPr id="21" name="Freeform 2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CAF1DF"/>
            </a:solidFill>
            <a:ln w="9525" cap="sq">
              <a:solidFill>
                <a:srgbClr val="242424"/>
              </a:solidFill>
              <a:prstDash val="solid"/>
              <a:miter/>
            </a:ln>
          </p:spPr>
          <p:txBody>
            <a:bodyPr/>
            <a:lstStyle/>
            <a:p>
              <a:endParaRPr lang="en-GB"/>
            </a:p>
          </p:txBody>
        </p:sp>
        <p:sp>
          <p:nvSpPr>
            <p:cNvPr id="22" name="TextBox 22"/>
            <p:cNvSpPr txBox="1"/>
            <p:nvPr/>
          </p:nvSpPr>
          <p:spPr>
            <a:xfrm>
              <a:off x="76200" y="9525"/>
              <a:ext cx="660400" cy="727075"/>
            </a:xfrm>
            <a:prstGeom prst="rect">
              <a:avLst/>
            </a:prstGeom>
          </p:spPr>
          <p:txBody>
            <a:bodyPr lIns="50800" tIns="50800" rIns="50800" bIns="50800" rtlCol="0" anchor="ctr"/>
            <a:lstStyle/>
            <a:p>
              <a:pPr algn="ctr">
                <a:lnSpc>
                  <a:spcPts val="2355"/>
                </a:lnSpc>
              </a:pPr>
              <a:endParaRPr/>
            </a:p>
          </p:txBody>
        </p:sp>
      </p:grpSp>
      <p:grpSp>
        <p:nvGrpSpPr>
          <p:cNvPr id="23" name="Group 23"/>
          <p:cNvGrpSpPr/>
          <p:nvPr/>
        </p:nvGrpSpPr>
        <p:grpSpPr>
          <a:xfrm>
            <a:off x="6295702" y="2696221"/>
            <a:ext cx="392207" cy="392207"/>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D9D9FF"/>
            </a:solidFill>
            <a:ln w="9525" cap="sq">
              <a:solidFill>
                <a:srgbClr val="242424"/>
              </a:solidFill>
              <a:prstDash val="solid"/>
              <a:miter/>
            </a:ln>
          </p:spPr>
          <p:txBody>
            <a:bodyPr/>
            <a:lstStyle/>
            <a:p>
              <a:endParaRPr lang="en-GB"/>
            </a:p>
          </p:txBody>
        </p:sp>
        <p:sp>
          <p:nvSpPr>
            <p:cNvPr id="25" name="TextBox 25"/>
            <p:cNvSpPr txBox="1"/>
            <p:nvPr/>
          </p:nvSpPr>
          <p:spPr>
            <a:xfrm>
              <a:off x="76200" y="9525"/>
              <a:ext cx="660400" cy="727075"/>
            </a:xfrm>
            <a:prstGeom prst="rect">
              <a:avLst/>
            </a:prstGeom>
          </p:spPr>
          <p:txBody>
            <a:bodyPr lIns="50800" tIns="50800" rIns="50800" bIns="50800" rtlCol="0" anchor="ctr"/>
            <a:lstStyle/>
            <a:p>
              <a:pPr algn="ctr">
                <a:lnSpc>
                  <a:spcPts val="2355"/>
                </a:lnSpc>
              </a:pPr>
              <a:endParaRPr/>
            </a:p>
          </p:txBody>
        </p:sp>
      </p:grpSp>
      <p:grpSp>
        <p:nvGrpSpPr>
          <p:cNvPr id="26" name="Group 26"/>
          <p:cNvGrpSpPr/>
          <p:nvPr/>
        </p:nvGrpSpPr>
        <p:grpSpPr>
          <a:xfrm>
            <a:off x="1257" y="8691231"/>
            <a:ext cx="17593814" cy="1583069"/>
            <a:chOff x="0" y="0"/>
            <a:chExt cx="4633762" cy="416940"/>
          </a:xfrm>
        </p:grpSpPr>
        <p:sp>
          <p:nvSpPr>
            <p:cNvPr id="27" name="Freeform 27"/>
            <p:cNvSpPr/>
            <p:nvPr/>
          </p:nvSpPr>
          <p:spPr>
            <a:xfrm>
              <a:off x="0" y="0"/>
              <a:ext cx="4633762" cy="416940"/>
            </a:xfrm>
            <a:custGeom>
              <a:avLst/>
              <a:gdLst/>
              <a:ahLst/>
              <a:cxnLst/>
              <a:rect l="l" t="t" r="r" b="b"/>
              <a:pathLst>
                <a:path w="4633762" h="416940">
                  <a:moveTo>
                    <a:pt x="14961" y="0"/>
                  </a:moveTo>
                  <a:lnTo>
                    <a:pt x="4618801" y="0"/>
                  </a:lnTo>
                  <a:cubicBezTo>
                    <a:pt x="4627063" y="0"/>
                    <a:pt x="4633762" y="6698"/>
                    <a:pt x="4633762" y="14961"/>
                  </a:cubicBezTo>
                  <a:lnTo>
                    <a:pt x="4633762" y="401979"/>
                  </a:lnTo>
                  <a:cubicBezTo>
                    <a:pt x="4633762" y="405947"/>
                    <a:pt x="4632185" y="409752"/>
                    <a:pt x="4629380" y="412558"/>
                  </a:cubicBezTo>
                  <a:cubicBezTo>
                    <a:pt x="4626574" y="415364"/>
                    <a:pt x="4622769" y="416940"/>
                    <a:pt x="4618801" y="416940"/>
                  </a:cubicBezTo>
                  <a:lnTo>
                    <a:pt x="14961" y="416940"/>
                  </a:lnTo>
                  <a:cubicBezTo>
                    <a:pt x="10993" y="416940"/>
                    <a:pt x="7188" y="415364"/>
                    <a:pt x="4382" y="412558"/>
                  </a:cubicBezTo>
                  <a:cubicBezTo>
                    <a:pt x="1576" y="409752"/>
                    <a:pt x="0" y="405947"/>
                    <a:pt x="0" y="401979"/>
                  </a:cubicBezTo>
                  <a:lnTo>
                    <a:pt x="0" y="14961"/>
                  </a:lnTo>
                  <a:cubicBezTo>
                    <a:pt x="0" y="10993"/>
                    <a:pt x="1576" y="7188"/>
                    <a:pt x="4382" y="4382"/>
                  </a:cubicBezTo>
                  <a:cubicBezTo>
                    <a:pt x="7188" y="1576"/>
                    <a:pt x="10993" y="0"/>
                    <a:pt x="14961" y="0"/>
                  </a:cubicBezTo>
                  <a:close/>
                </a:path>
              </a:pathLst>
            </a:custGeom>
            <a:solidFill>
              <a:srgbClr val="FFCFA1"/>
            </a:solidFill>
            <a:ln w="9525" cap="rnd">
              <a:solidFill>
                <a:srgbClr val="242424"/>
              </a:solidFill>
              <a:prstDash val="solid"/>
              <a:round/>
            </a:ln>
          </p:spPr>
          <p:txBody>
            <a:bodyPr/>
            <a:lstStyle/>
            <a:p>
              <a:endParaRPr lang="en-GB"/>
            </a:p>
          </p:txBody>
        </p:sp>
        <p:sp>
          <p:nvSpPr>
            <p:cNvPr id="28" name="TextBox 28"/>
            <p:cNvSpPr txBox="1"/>
            <p:nvPr/>
          </p:nvSpPr>
          <p:spPr>
            <a:xfrm>
              <a:off x="0" y="-66675"/>
              <a:ext cx="4633762" cy="483615"/>
            </a:xfrm>
            <a:prstGeom prst="rect">
              <a:avLst/>
            </a:prstGeom>
          </p:spPr>
          <p:txBody>
            <a:bodyPr lIns="50800" tIns="50800" rIns="50800" bIns="50800" rtlCol="0" anchor="ctr"/>
            <a:lstStyle/>
            <a:p>
              <a:pPr algn="ctr">
                <a:lnSpc>
                  <a:spcPts val="2355"/>
                </a:lnSpc>
              </a:pPr>
              <a:endParaRPr/>
            </a:p>
          </p:txBody>
        </p:sp>
      </p:grpSp>
      <p:sp>
        <p:nvSpPr>
          <p:cNvPr id="29" name="Freeform 29"/>
          <p:cNvSpPr/>
          <p:nvPr/>
        </p:nvSpPr>
        <p:spPr>
          <a:xfrm>
            <a:off x="1028700" y="2638674"/>
            <a:ext cx="7062218" cy="5430947"/>
          </a:xfrm>
          <a:custGeom>
            <a:avLst/>
            <a:gdLst/>
            <a:ahLst/>
            <a:cxnLst/>
            <a:rect l="l" t="t" r="r" b="b"/>
            <a:pathLst>
              <a:path w="7062218" h="5430947">
                <a:moveTo>
                  <a:pt x="0" y="0"/>
                </a:moveTo>
                <a:lnTo>
                  <a:pt x="7062218" y="0"/>
                </a:lnTo>
                <a:lnTo>
                  <a:pt x="7062218" y="5430947"/>
                </a:lnTo>
                <a:lnTo>
                  <a:pt x="0" y="5430947"/>
                </a:lnTo>
                <a:lnTo>
                  <a:pt x="0" y="0"/>
                </a:lnTo>
                <a:close/>
              </a:path>
            </a:pathLst>
          </a:custGeom>
          <a:blipFill>
            <a:blip r:embed="rId3"/>
            <a:stretch>
              <a:fillRect t="-30036"/>
            </a:stretch>
          </a:blipFill>
        </p:spPr>
        <p:txBody>
          <a:bodyPr/>
          <a:lstStyle/>
          <a:p>
            <a:endParaRPr lang="en-GB"/>
          </a:p>
        </p:txBody>
      </p:sp>
      <p:sp>
        <p:nvSpPr>
          <p:cNvPr id="30" name="TextBox 30"/>
          <p:cNvSpPr txBox="1"/>
          <p:nvPr/>
        </p:nvSpPr>
        <p:spPr>
          <a:xfrm>
            <a:off x="8462393" y="844185"/>
            <a:ext cx="8500201" cy="2066925"/>
          </a:xfrm>
          <a:prstGeom prst="rect">
            <a:avLst/>
          </a:prstGeom>
        </p:spPr>
        <p:txBody>
          <a:bodyPr lIns="0" tIns="0" rIns="0" bIns="0" rtlCol="0" anchor="t">
            <a:spAutoFit/>
          </a:bodyPr>
          <a:lstStyle/>
          <a:p>
            <a:pPr algn="l">
              <a:lnSpc>
                <a:spcPts val="7679"/>
              </a:lnSpc>
            </a:pPr>
            <a:r>
              <a:rPr lang="en-US" sz="6399" b="1">
                <a:solidFill>
                  <a:srgbClr val="242424"/>
                </a:solidFill>
                <a:latin typeface="Times New Roman MT Bold"/>
                <a:ea typeface="Times New Roman MT Bold"/>
                <a:cs typeface="Times New Roman MT Bold"/>
                <a:sym typeface="Times New Roman MT Bold"/>
              </a:rPr>
              <a:t>Conclusion and Key Recommendations</a:t>
            </a:r>
          </a:p>
        </p:txBody>
      </p:sp>
      <p:sp>
        <p:nvSpPr>
          <p:cNvPr id="31" name="TextBox 31"/>
          <p:cNvSpPr txBox="1"/>
          <p:nvPr/>
        </p:nvSpPr>
        <p:spPr>
          <a:xfrm>
            <a:off x="10229690" y="3651713"/>
            <a:ext cx="6068100" cy="3004185"/>
          </a:xfrm>
          <a:prstGeom prst="rect">
            <a:avLst/>
          </a:prstGeom>
        </p:spPr>
        <p:txBody>
          <a:bodyPr lIns="0" tIns="0" rIns="0" bIns="0" rtlCol="0" anchor="t">
            <a:spAutoFit/>
          </a:bodyPr>
          <a:lstStyle/>
          <a:p>
            <a:pPr algn="l">
              <a:lnSpc>
                <a:spcPts val="2939"/>
              </a:lnSpc>
            </a:pPr>
            <a:r>
              <a:rPr lang="en-US" sz="2099">
                <a:solidFill>
                  <a:srgbClr val="242424"/>
                </a:solidFill>
                <a:latin typeface="Times New Roman MT"/>
                <a:ea typeface="Times New Roman MT"/>
                <a:cs typeface="Times New Roman MT"/>
                <a:sym typeface="Times New Roman MT"/>
              </a:rPr>
              <a:t>The Attachment Theory and Sociocultural Theory were used to understand the development of Jenny in this presentation. Pre-school care had an influence on her emotional stability and socialization. Some of the major suggestions are counselling, mentoring, family support and educational assistance. These are evidence-based interventions that will enhance her health and subsequent self-reliance.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CF7"/>
        </a:solidFill>
        <a:effectLst/>
      </p:bgPr>
    </p:bg>
    <p:spTree>
      <p:nvGrpSpPr>
        <p:cNvPr id="1" name=""/>
        <p:cNvGrpSpPr/>
        <p:nvPr/>
      </p:nvGrpSpPr>
      <p:grpSpPr>
        <a:xfrm>
          <a:off x="0" y="0"/>
          <a:ext cx="0" cy="0"/>
          <a:chOff x="0" y="0"/>
          <a:chExt cx="0" cy="0"/>
        </a:xfrm>
      </p:grpSpPr>
      <p:sp>
        <p:nvSpPr>
          <p:cNvPr id="2" name="TextBox 2"/>
          <p:cNvSpPr txBox="1"/>
          <p:nvPr/>
        </p:nvSpPr>
        <p:spPr>
          <a:xfrm>
            <a:off x="5456088" y="528637"/>
            <a:ext cx="7375823" cy="895350"/>
          </a:xfrm>
          <a:prstGeom prst="rect">
            <a:avLst/>
          </a:prstGeom>
        </p:spPr>
        <p:txBody>
          <a:bodyPr lIns="0" tIns="0" rIns="0" bIns="0" rtlCol="0" anchor="t">
            <a:spAutoFit/>
          </a:bodyPr>
          <a:lstStyle/>
          <a:p>
            <a:pPr algn="ctr">
              <a:lnSpc>
                <a:spcPts val="6278"/>
              </a:lnSpc>
            </a:pPr>
            <a:r>
              <a:rPr lang="en-US" sz="5232" b="1">
                <a:solidFill>
                  <a:srgbClr val="242424"/>
                </a:solidFill>
                <a:latin typeface="Times New Roman MT Bold"/>
                <a:ea typeface="Times New Roman MT Bold"/>
                <a:cs typeface="Times New Roman MT Bold"/>
                <a:sym typeface="Times New Roman MT Bold"/>
              </a:rPr>
              <a:t>References</a:t>
            </a:r>
          </a:p>
        </p:txBody>
      </p:sp>
      <p:sp>
        <p:nvSpPr>
          <p:cNvPr id="3" name="TextBox 2"/>
          <p:cNvSpPr txBox="1"/>
          <p:nvPr/>
        </p:nvSpPr>
        <p:spPr>
          <a:xfrm>
            <a:off x="609600" y="2171700"/>
            <a:ext cx="17373600" cy="6500306"/>
          </a:xfrm>
          <a:prstGeom prst="rect">
            <a:avLst/>
          </a:prstGeom>
          <a:noFill/>
        </p:spPr>
        <p:txBody>
          <a:bodyPr wrap="square" rtlCol="0">
            <a:spAutoFit/>
          </a:bodyPr>
          <a:lstStyle/>
          <a:p>
            <a:pPr>
              <a:lnSpc>
                <a:spcPct val="150000"/>
              </a:lnSpc>
            </a:pPr>
            <a:r>
              <a:rPr lang="en-US" sz="2000" dirty="0" err="1">
                <a:latin typeface="Times New Roman"/>
              </a:rPr>
              <a:t>Bernabe</a:t>
            </a:r>
            <a:r>
              <a:rPr lang="en-US" sz="2000" dirty="0">
                <a:latin typeface="Times New Roman"/>
              </a:rPr>
              <a:t>, J.B., Guevara, P.P., </a:t>
            </a:r>
            <a:r>
              <a:rPr lang="en-US" sz="2000" dirty="0" err="1">
                <a:latin typeface="Times New Roman"/>
              </a:rPr>
              <a:t>Chynni</a:t>
            </a:r>
            <a:r>
              <a:rPr lang="en-US" sz="2000" dirty="0">
                <a:latin typeface="Times New Roman"/>
              </a:rPr>
              <a:t> Ann </a:t>
            </a:r>
            <a:r>
              <a:rPr lang="en-US" sz="2000" dirty="0" err="1">
                <a:latin typeface="Times New Roman"/>
              </a:rPr>
              <a:t>Martizano</a:t>
            </a:r>
            <a:r>
              <a:rPr lang="en-US" sz="2000" dirty="0">
                <a:latin typeface="Times New Roman"/>
              </a:rPr>
              <a:t> and </a:t>
            </a:r>
            <a:r>
              <a:rPr lang="en-US" sz="2000" dirty="0" err="1">
                <a:latin typeface="Times New Roman"/>
              </a:rPr>
              <a:t>Pedroso</a:t>
            </a:r>
            <a:r>
              <a:rPr lang="en-US" sz="2000" dirty="0">
                <a:latin typeface="Times New Roman"/>
              </a:rPr>
              <a:t>, J.E. (2025). Students’ Views on Extracurricular Activities in Enhancing Social Skills and Self-Concept. </a:t>
            </a:r>
            <a:r>
              <a:rPr lang="en-US" sz="2000" i="1" dirty="0">
                <a:latin typeface="Times New Roman"/>
              </a:rPr>
              <a:t>Social Lens</a:t>
            </a:r>
            <a:r>
              <a:rPr lang="en-US" sz="2000" dirty="0">
                <a:latin typeface="Times New Roman"/>
              </a:rPr>
              <a:t>, [online] 2(2). </a:t>
            </a:r>
            <a:r>
              <a:rPr lang="en-US" sz="2000" dirty="0" err="1">
                <a:latin typeface="Times New Roman"/>
              </a:rPr>
              <a:t>doi:https</a:t>
            </a:r>
            <a:r>
              <a:rPr lang="en-US" sz="2000" dirty="0">
                <a:latin typeface="Times New Roman"/>
              </a:rPr>
              <a:t>://doi.org/10.69971/sl.2.2.2025.32.</a:t>
            </a:r>
          </a:p>
          <a:p>
            <a:pPr>
              <a:lnSpc>
                <a:spcPct val="150000"/>
              </a:lnSpc>
            </a:pPr>
            <a:r>
              <a:rPr lang="en-US" sz="2000" dirty="0">
                <a:latin typeface="Times New Roman"/>
              </a:rPr>
              <a:t>Cook, D.T. (2020). </a:t>
            </a:r>
            <a:r>
              <a:rPr lang="en-US" sz="2000" i="1" dirty="0">
                <a:latin typeface="Times New Roman"/>
              </a:rPr>
              <a:t>The SAGE encyclopedia of children and childhood studies</a:t>
            </a:r>
            <a:r>
              <a:rPr lang="en-US" sz="2000" dirty="0">
                <a:latin typeface="Times New Roman"/>
              </a:rPr>
              <a:t>. Los Angeles London New Delhi Singapore Washington Dc Melbourne Sage Reference Ann Arbor, Michigan </a:t>
            </a:r>
            <a:r>
              <a:rPr lang="en-US" sz="2000" dirty="0" err="1">
                <a:latin typeface="Times New Roman"/>
              </a:rPr>
              <a:t>Proquest</a:t>
            </a:r>
            <a:r>
              <a:rPr lang="en-US" sz="2000" dirty="0">
                <a:latin typeface="Times New Roman"/>
              </a:rPr>
              <a:t>.</a:t>
            </a:r>
          </a:p>
          <a:p>
            <a:pPr>
              <a:lnSpc>
                <a:spcPct val="150000"/>
              </a:lnSpc>
            </a:pPr>
            <a:r>
              <a:rPr lang="en-US" sz="2000" dirty="0">
                <a:latin typeface="Times New Roman"/>
              </a:rPr>
              <a:t>Healy, K., </a:t>
            </a:r>
            <a:r>
              <a:rPr lang="en-US" sz="2000" dirty="0" err="1">
                <a:latin typeface="Times New Roman"/>
              </a:rPr>
              <a:t>Venables</a:t>
            </a:r>
            <a:r>
              <a:rPr lang="en-US" sz="2000" dirty="0">
                <a:latin typeface="Times New Roman"/>
              </a:rPr>
              <a:t>, J., </a:t>
            </a:r>
            <a:r>
              <a:rPr lang="en-US" sz="2000" dirty="0" err="1">
                <a:latin typeface="Times New Roman"/>
              </a:rPr>
              <a:t>Povey</a:t>
            </a:r>
            <a:r>
              <a:rPr lang="en-US" sz="2000" dirty="0">
                <a:latin typeface="Times New Roman"/>
              </a:rPr>
              <a:t>, J., Baxter, J., Scull, S., Thompson, K. and </a:t>
            </a:r>
            <a:r>
              <a:rPr lang="en-US" sz="2000" dirty="0" err="1">
                <a:latin typeface="Times New Roman"/>
              </a:rPr>
              <a:t>Boman</a:t>
            </a:r>
            <a:r>
              <a:rPr lang="en-US" sz="2000" dirty="0">
                <a:latin typeface="Times New Roman"/>
              </a:rPr>
              <a:t>, M. (2024). The emotional terrain of foster and kinship </a:t>
            </a:r>
            <a:r>
              <a:rPr lang="en-US" sz="2000" dirty="0" err="1">
                <a:latin typeface="Times New Roman"/>
              </a:rPr>
              <a:t>carers’</a:t>
            </a:r>
            <a:r>
              <a:rPr lang="en-US" sz="2000" dirty="0">
                <a:latin typeface="Times New Roman"/>
              </a:rPr>
              <a:t> relationships with parents of children in care: </a:t>
            </a:r>
            <a:r>
              <a:rPr lang="en-US" sz="2000" dirty="0" err="1">
                <a:latin typeface="Times New Roman"/>
              </a:rPr>
              <a:t>Carers’</a:t>
            </a:r>
            <a:r>
              <a:rPr lang="en-US" sz="2000" dirty="0">
                <a:latin typeface="Times New Roman"/>
              </a:rPr>
              <a:t> perspectives. </a:t>
            </a:r>
            <a:r>
              <a:rPr lang="en-US" sz="2000" i="1" dirty="0">
                <a:latin typeface="Times New Roman"/>
              </a:rPr>
              <a:t>Children and youth services review</a:t>
            </a:r>
            <a:r>
              <a:rPr lang="en-US" sz="2000" dirty="0">
                <a:latin typeface="Times New Roman"/>
              </a:rPr>
              <a:t>, 161, pp.107672–107672. </a:t>
            </a:r>
            <a:r>
              <a:rPr lang="en-US" sz="2000" dirty="0" err="1">
                <a:latin typeface="Times New Roman"/>
              </a:rPr>
              <a:t>doi:https</a:t>
            </a:r>
            <a:r>
              <a:rPr lang="en-US" sz="2000" dirty="0">
                <a:latin typeface="Times New Roman"/>
              </a:rPr>
              <a:t>://doi.org/10.1016/j.childyouth.2024.107672.</a:t>
            </a:r>
          </a:p>
          <a:p>
            <a:pPr>
              <a:lnSpc>
                <a:spcPct val="150000"/>
              </a:lnSpc>
            </a:pPr>
            <a:r>
              <a:rPr lang="en-US" sz="2000" dirty="0" err="1">
                <a:latin typeface="Times New Roman"/>
              </a:rPr>
              <a:t>Poehner</a:t>
            </a:r>
            <a:r>
              <a:rPr lang="en-US" sz="2000" dirty="0">
                <a:latin typeface="Times New Roman"/>
              </a:rPr>
              <a:t>, M.E. (2025). In pursuit of pink elephants: Sociocultural Theory and the determination of learning in assessments that support L2 teaching and learning. </a:t>
            </a:r>
            <a:r>
              <a:rPr lang="en-US" sz="2000" i="1" dirty="0">
                <a:latin typeface="Times New Roman"/>
              </a:rPr>
              <a:t>System</a:t>
            </a:r>
            <a:r>
              <a:rPr lang="en-US" sz="2000" dirty="0">
                <a:latin typeface="Times New Roman"/>
              </a:rPr>
              <a:t>, [online] 129, p.103585. </a:t>
            </a:r>
            <a:r>
              <a:rPr lang="en-US" sz="2000" dirty="0" err="1">
                <a:latin typeface="Times New Roman"/>
              </a:rPr>
              <a:t>doi:https</a:t>
            </a:r>
            <a:r>
              <a:rPr lang="en-US" sz="2000" dirty="0">
                <a:latin typeface="Times New Roman"/>
              </a:rPr>
              <a:t>://doi.org/10.1016/j.system.2024.103585.</a:t>
            </a:r>
          </a:p>
          <a:p>
            <a:pPr>
              <a:lnSpc>
                <a:spcPct val="150000"/>
              </a:lnSpc>
            </a:pPr>
            <a:r>
              <a:rPr lang="en-US" sz="2000" dirty="0" err="1">
                <a:latin typeface="Times New Roman"/>
              </a:rPr>
              <a:t>Schweiger</a:t>
            </a:r>
            <a:r>
              <a:rPr lang="en-US" sz="2000" dirty="0">
                <a:latin typeface="Times New Roman"/>
              </a:rPr>
              <a:t>, G. (2025). The Vulnerability and Injustices Faced by Young </a:t>
            </a:r>
            <a:r>
              <a:rPr lang="en-US" sz="2000" dirty="0" err="1">
                <a:latin typeface="Times New Roman"/>
              </a:rPr>
              <a:t>Carers</a:t>
            </a:r>
            <a:r>
              <a:rPr lang="en-US" sz="2000" dirty="0">
                <a:latin typeface="Times New Roman"/>
              </a:rPr>
              <a:t> in Developed Societies. </a:t>
            </a:r>
            <a:r>
              <a:rPr lang="en-US" sz="2000" i="1" dirty="0">
                <a:latin typeface="Times New Roman"/>
              </a:rPr>
              <a:t>Societies</a:t>
            </a:r>
            <a:r>
              <a:rPr lang="en-US" sz="2000" dirty="0">
                <a:latin typeface="Times New Roman"/>
              </a:rPr>
              <a:t>, [online] 15(4), p.101. </a:t>
            </a:r>
            <a:r>
              <a:rPr lang="en-US" sz="2000" dirty="0" err="1">
                <a:latin typeface="Times New Roman"/>
              </a:rPr>
              <a:t>doi:https</a:t>
            </a:r>
            <a:r>
              <a:rPr lang="en-US" sz="2000" dirty="0">
                <a:latin typeface="Times New Roman"/>
              </a:rPr>
              <a:t>://doi.org/10.3390/soc15040101.</a:t>
            </a:r>
          </a:p>
          <a:p>
            <a:pPr>
              <a:lnSpc>
                <a:spcPct val="150000"/>
              </a:lnSpc>
            </a:pPr>
            <a:r>
              <a:rPr lang="en-US" sz="2000" dirty="0" err="1">
                <a:latin typeface="Times New Roman"/>
              </a:rPr>
              <a:t>Táborosi</a:t>
            </a:r>
            <a:r>
              <a:rPr lang="en-US" sz="2000" dirty="0">
                <a:latin typeface="Times New Roman"/>
              </a:rPr>
              <a:t>, S., </a:t>
            </a:r>
            <a:r>
              <a:rPr lang="en-US" sz="2000" dirty="0" err="1">
                <a:latin typeface="Times New Roman"/>
              </a:rPr>
              <a:t>Rajković</a:t>
            </a:r>
            <a:r>
              <a:rPr lang="en-US" sz="2000" dirty="0">
                <a:latin typeface="Times New Roman"/>
              </a:rPr>
              <a:t> </a:t>
            </a:r>
            <a:r>
              <a:rPr lang="en-US" sz="2000" dirty="0" err="1">
                <a:latin typeface="Times New Roman"/>
              </a:rPr>
              <a:t>Avdija</a:t>
            </a:r>
            <a:r>
              <a:rPr lang="en-US" sz="2000" dirty="0">
                <a:latin typeface="Times New Roman"/>
              </a:rPr>
              <a:t>, J., </a:t>
            </a:r>
            <a:r>
              <a:rPr lang="en-US" sz="2000" dirty="0" err="1">
                <a:latin typeface="Times New Roman"/>
              </a:rPr>
              <a:t>Jasmina</a:t>
            </a:r>
            <a:r>
              <a:rPr lang="en-US" sz="2000" dirty="0">
                <a:latin typeface="Times New Roman"/>
              </a:rPr>
              <a:t> </a:t>
            </a:r>
            <a:r>
              <a:rPr lang="en-US" sz="2000" dirty="0" err="1">
                <a:latin typeface="Times New Roman"/>
              </a:rPr>
              <a:t>Poštin</a:t>
            </a:r>
            <a:r>
              <a:rPr lang="en-US" sz="2000" dirty="0">
                <a:latin typeface="Times New Roman"/>
              </a:rPr>
              <a:t>, Edit </a:t>
            </a:r>
            <a:r>
              <a:rPr lang="en-US" sz="2000" dirty="0" err="1">
                <a:latin typeface="Times New Roman"/>
              </a:rPr>
              <a:t>Terek</a:t>
            </a:r>
            <a:r>
              <a:rPr lang="en-US" sz="2000" dirty="0">
                <a:latin typeface="Times New Roman"/>
              </a:rPr>
              <a:t> </a:t>
            </a:r>
            <a:r>
              <a:rPr lang="en-US" sz="2000" dirty="0" err="1">
                <a:latin typeface="Times New Roman"/>
              </a:rPr>
              <a:t>Stojanović</a:t>
            </a:r>
            <a:r>
              <a:rPr lang="en-US" sz="2000" dirty="0">
                <a:latin typeface="Times New Roman"/>
              </a:rPr>
              <a:t>, Berber, N. and </a:t>
            </a:r>
            <a:r>
              <a:rPr lang="en-US" sz="2000" dirty="0" err="1">
                <a:latin typeface="Times New Roman"/>
              </a:rPr>
              <a:t>Nikolić</a:t>
            </a:r>
            <a:r>
              <a:rPr lang="en-US" sz="2000" dirty="0">
                <a:latin typeface="Times New Roman"/>
              </a:rPr>
              <a:t>, M. (2024). How can nature and nurture influence teleworkers: The influence of national culture and personal traits on job satisfaction. </a:t>
            </a:r>
            <a:r>
              <a:rPr lang="en-US" sz="2000" i="1" dirty="0">
                <a:latin typeface="Times New Roman"/>
              </a:rPr>
              <a:t>Society and Economy</a:t>
            </a:r>
            <a:r>
              <a:rPr lang="en-US" sz="2000" dirty="0">
                <a:latin typeface="Times New Roman"/>
              </a:rPr>
              <a:t>. </a:t>
            </a:r>
            <a:r>
              <a:rPr lang="en-US" sz="2000" dirty="0" err="1">
                <a:latin typeface="Times New Roman"/>
              </a:rPr>
              <a:t>doi:https</a:t>
            </a:r>
            <a:r>
              <a:rPr lang="en-US" sz="2000" dirty="0">
                <a:latin typeface="Times New Roman"/>
              </a:rPr>
              <a:t>://doi.org/10.1556/204.2024.00008.</a:t>
            </a:r>
          </a:p>
          <a:p>
            <a:pPr>
              <a:lnSpc>
                <a:spcPct val="150000"/>
              </a:lnSpc>
            </a:pPr>
            <a:r>
              <a:rPr lang="en-US" sz="2000" dirty="0">
                <a:latin typeface="Times New Roman"/>
              </a:rPr>
              <a:t>Yang, F. and </a:t>
            </a:r>
            <a:r>
              <a:rPr lang="en-US" sz="2000" dirty="0" err="1">
                <a:latin typeface="Times New Roman"/>
              </a:rPr>
              <a:t>Oshio</a:t>
            </a:r>
            <a:r>
              <a:rPr lang="en-US" sz="2000" dirty="0">
                <a:latin typeface="Times New Roman"/>
              </a:rPr>
              <a:t>, A. (2025). Using attachment theory to conceptualize and measure the experiences in human-AI relationships. </a:t>
            </a:r>
            <a:r>
              <a:rPr lang="en-US" sz="2000" i="1" dirty="0">
                <a:latin typeface="Times New Roman"/>
              </a:rPr>
              <a:t>Current Psychology</a:t>
            </a:r>
            <a:r>
              <a:rPr lang="en-US" sz="2000" dirty="0">
                <a:latin typeface="Times New Roman"/>
              </a:rPr>
              <a:t>, 44. </a:t>
            </a:r>
            <a:r>
              <a:rPr lang="en-US" sz="2000" dirty="0" err="1">
                <a:latin typeface="Times New Roman"/>
              </a:rPr>
              <a:t>doi:https</a:t>
            </a:r>
            <a:r>
              <a:rPr lang="en-US" sz="2000" dirty="0">
                <a:latin typeface="Times New Roman"/>
              </a:rPr>
              <a:t>://doi.org/10.1007/s12144-025-07917-6.</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TotalTime>
  <Words>1732</Words>
  <Application>Microsoft Office PowerPoint</Application>
  <PresentationFormat>Custom</PresentationFormat>
  <Paragraphs>78</Paragraphs>
  <Slides>13</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Times New Roman MT Bold</vt:lpstr>
      <vt:lpstr>Arial</vt:lpstr>
      <vt:lpstr>Times New Roman</vt:lpstr>
      <vt:lpstr>Times New Roman MT</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LCHS4010</dc:title>
  <cp:lastModifiedBy>Naanaz Saddiq (2438383)</cp:lastModifiedBy>
  <cp:revision>4</cp:revision>
  <dcterms:created xsi:type="dcterms:W3CDTF">2006-08-16T00:00:00Z</dcterms:created>
  <dcterms:modified xsi:type="dcterms:W3CDTF">2026-02-16T07:38:09Z</dcterms:modified>
  <dc:identifier>DAHBdvGlCas</dc:identifier>
</cp:coreProperties>
</file>