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 id="2147483696" r:id="rId4"/>
  </p:sldMasterIdLst>
  <p:notesMasterIdLst>
    <p:notesMasterId r:id="rId37"/>
  </p:notesMasterIdLst>
  <p:handoutMasterIdLst>
    <p:handoutMasterId r:id="rId38"/>
  </p:handoutMasterIdLst>
  <p:sldIdLst>
    <p:sldId id="257" r:id="rId5"/>
    <p:sldId id="269" r:id="rId6"/>
    <p:sldId id="262" r:id="rId7"/>
    <p:sldId id="263" r:id="rId8"/>
    <p:sldId id="264" r:id="rId9"/>
    <p:sldId id="265" r:id="rId10"/>
    <p:sldId id="266" r:id="rId11"/>
    <p:sldId id="267" r:id="rId12"/>
    <p:sldId id="268" r:id="rId13"/>
    <p:sldId id="271" r:id="rId14"/>
    <p:sldId id="289" r:id="rId15"/>
    <p:sldId id="293" r:id="rId16"/>
    <p:sldId id="294" r:id="rId17"/>
    <p:sldId id="272" r:id="rId18"/>
    <p:sldId id="286" r:id="rId19"/>
    <p:sldId id="283" r:id="rId20"/>
    <p:sldId id="284" r:id="rId21"/>
    <p:sldId id="285" r:id="rId22"/>
    <p:sldId id="273" r:id="rId23"/>
    <p:sldId id="274" r:id="rId24"/>
    <p:sldId id="261" r:id="rId25"/>
    <p:sldId id="295" r:id="rId26"/>
    <p:sldId id="296" r:id="rId27"/>
    <p:sldId id="275" r:id="rId28"/>
    <p:sldId id="276" r:id="rId29"/>
    <p:sldId id="277" r:id="rId30"/>
    <p:sldId id="278" r:id="rId31"/>
    <p:sldId id="279" r:id="rId32"/>
    <p:sldId id="259" r:id="rId33"/>
    <p:sldId id="260" r:id="rId34"/>
    <p:sldId id="280" r:id="rId35"/>
    <p:sldId id="292" r:id="rId36"/>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9" autoAdjust="0"/>
    <p:restoredTop sz="94660"/>
  </p:normalViewPr>
  <p:slideViewPr>
    <p:cSldViewPr snapToGrid="0">
      <p:cViewPr varScale="1">
        <p:scale>
          <a:sx n="76" d="100"/>
          <a:sy n="76" d="100"/>
        </p:scale>
        <p:origin x="126" y="7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71E092F7-0EFA-4D13-8146-008421972BD1}" type="datetimeFigureOut">
              <a:rPr lang="en-GB" smtClean="0"/>
              <a:t>27/11/2018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928B1830-4FC3-4020-9B07-1D316D7236DE}" type="slidenum">
              <a:rPr lang="en-GB" smtClean="0"/>
              <a:t>‹#›</a:t>
            </a:fld>
            <a:endParaRPr lang="en-GB"/>
          </a:p>
        </p:txBody>
      </p:sp>
    </p:spTree>
    <p:extLst>
      <p:ext uri="{BB962C8B-B14F-4D97-AF65-F5344CB8AC3E}">
        <p14:creationId xmlns:p14="http://schemas.microsoft.com/office/powerpoint/2010/main" val="26911678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66A7DBB-E866-4856-9CD4-DB38A12C4D41}" type="datetimeFigureOut">
              <a:rPr lang="en-GB" smtClean="0"/>
              <a:t>27/11/2018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84170052-A462-4990-B13F-2FA7CB39496C}" type="slidenum">
              <a:rPr lang="en-GB" smtClean="0"/>
              <a:t>‹#›</a:t>
            </a:fld>
            <a:endParaRPr lang="en-GB"/>
          </a:p>
        </p:txBody>
      </p:sp>
    </p:spTree>
    <p:extLst>
      <p:ext uri="{BB962C8B-B14F-4D97-AF65-F5344CB8AC3E}">
        <p14:creationId xmlns:p14="http://schemas.microsoft.com/office/powerpoint/2010/main" val="29043367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36010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403370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a:t>
            </a:fld>
            <a:endParaRPr lang="en-GB">
              <a:solidFill>
                <a:prstClr val="black"/>
              </a:solidFill>
            </a:endParaRPr>
          </a:p>
        </p:txBody>
      </p:sp>
    </p:spTree>
    <p:extLst>
      <p:ext uri="{BB962C8B-B14F-4D97-AF65-F5344CB8AC3E}">
        <p14:creationId xmlns:p14="http://schemas.microsoft.com/office/powerpoint/2010/main" val="10251623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a:t>
            </a:fld>
            <a:endParaRPr lang="en-GB">
              <a:solidFill>
                <a:prstClr val="black"/>
              </a:solidFill>
            </a:endParaRPr>
          </a:p>
        </p:txBody>
      </p:sp>
    </p:spTree>
    <p:extLst>
      <p:ext uri="{BB962C8B-B14F-4D97-AF65-F5344CB8AC3E}">
        <p14:creationId xmlns:p14="http://schemas.microsoft.com/office/powerpoint/2010/main" val="37276838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a:t>
            </a:fld>
            <a:endParaRPr lang="en-GB">
              <a:solidFill>
                <a:prstClr val="black"/>
              </a:solidFill>
            </a:endParaRPr>
          </a:p>
        </p:txBody>
      </p:sp>
    </p:spTree>
    <p:extLst>
      <p:ext uri="{BB962C8B-B14F-4D97-AF65-F5344CB8AC3E}">
        <p14:creationId xmlns:p14="http://schemas.microsoft.com/office/powerpoint/2010/main" val="32784929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6</a:t>
            </a:fld>
            <a:endParaRPr lang="en-GB">
              <a:solidFill>
                <a:prstClr val="black"/>
              </a:solidFill>
            </a:endParaRPr>
          </a:p>
        </p:txBody>
      </p:sp>
    </p:spTree>
    <p:extLst>
      <p:ext uri="{BB962C8B-B14F-4D97-AF65-F5344CB8AC3E}">
        <p14:creationId xmlns:p14="http://schemas.microsoft.com/office/powerpoint/2010/main" val="24901752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7</a:t>
            </a:fld>
            <a:endParaRPr lang="en-GB">
              <a:solidFill>
                <a:prstClr val="black"/>
              </a:solidFill>
            </a:endParaRPr>
          </a:p>
        </p:txBody>
      </p:sp>
    </p:spTree>
    <p:extLst>
      <p:ext uri="{BB962C8B-B14F-4D97-AF65-F5344CB8AC3E}">
        <p14:creationId xmlns:p14="http://schemas.microsoft.com/office/powerpoint/2010/main" val="42503963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8</a:t>
            </a:fld>
            <a:endParaRPr lang="en-GB">
              <a:solidFill>
                <a:prstClr val="black"/>
              </a:solidFill>
            </a:endParaRPr>
          </a:p>
        </p:txBody>
      </p:sp>
    </p:spTree>
    <p:extLst>
      <p:ext uri="{BB962C8B-B14F-4D97-AF65-F5344CB8AC3E}">
        <p14:creationId xmlns:p14="http://schemas.microsoft.com/office/powerpoint/2010/main" val="9846970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9</a:t>
            </a:fld>
            <a:endParaRPr lang="en-GB">
              <a:solidFill>
                <a:prstClr val="black"/>
              </a:solidFill>
            </a:endParaRPr>
          </a:p>
        </p:txBody>
      </p:sp>
    </p:spTree>
    <p:extLst>
      <p:ext uri="{BB962C8B-B14F-4D97-AF65-F5344CB8AC3E}">
        <p14:creationId xmlns:p14="http://schemas.microsoft.com/office/powerpoint/2010/main" val="34523585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91E7C8-195E-45EC-8750-E698C7F86CEC}" type="slidenum">
              <a:rPr lang="en-GB" smtClean="0">
                <a:solidFill>
                  <a:prstClr val="black"/>
                </a:solidFill>
              </a:rPr>
              <a:pPr/>
              <a:t>10</a:t>
            </a:fld>
            <a:endParaRPr lang="en-GB">
              <a:solidFill>
                <a:prstClr val="black"/>
              </a:solidFill>
            </a:endParaRPr>
          </a:p>
        </p:txBody>
      </p:sp>
    </p:spTree>
    <p:extLst>
      <p:ext uri="{BB962C8B-B14F-4D97-AF65-F5344CB8AC3E}">
        <p14:creationId xmlns:p14="http://schemas.microsoft.com/office/powerpoint/2010/main" val="12574670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91E7C8-195E-45EC-8750-E698C7F86CEC}" type="slidenum">
              <a:rPr lang="en-GB" smtClean="0">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38884943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91E7C8-195E-45EC-8750-E698C7F86CEC}" type="slidenum">
              <a:rPr lang="en-GB" smtClean="0">
                <a:solidFill>
                  <a:prstClr val="black"/>
                </a:solidFill>
              </a:rPr>
              <a:pPr/>
              <a:t>12</a:t>
            </a:fld>
            <a:endParaRPr lang="en-GB">
              <a:solidFill>
                <a:prstClr val="black"/>
              </a:solidFill>
            </a:endParaRPr>
          </a:p>
        </p:txBody>
      </p:sp>
    </p:spTree>
    <p:extLst>
      <p:ext uri="{BB962C8B-B14F-4D97-AF65-F5344CB8AC3E}">
        <p14:creationId xmlns:p14="http://schemas.microsoft.com/office/powerpoint/2010/main" val="15869441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91E7C8-195E-45EC-8750-E698C7F86CEC}"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1084405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14</a:t>
            </a:fld>
            <a:endParaRPr lang="en-GB"/>
          </a:p>
        </p:txBody>
      </p:sp>
    </p:spTree>
    <p:extLst>
      <p:ext uri="{BB962C8B-B14F-4D97-AF65-F5344CB8AC3E}">
        <p14:creationId xmlns:p14="http://schemas.microsoft.com/office/powerpoint/2010/main" val="19100440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20</a:t>
            </a:fld>
            <a:endParaRPr lang="en-GB"/>
          </a:p>
        </p:txBody>
      </p:sp>
    </p:spTree>
    <p:extLst>
      <p:ext uri="{BB962C8B-B14F-4D97-AF65-F5344CB8AC3E}">
        <p14:creationId xmlns:p14="http://schemas.microsoft.com/office/powerpoint/2010/main" val="26283947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612511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54481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24</a:t>
            </a:fld>
            <a:endParaRPr lang="en-GB"/>
          </a:p>
        </p:txBody>
      </p:sp>
    </p:spTree>
    <p:extLst>
      <p:ext uri="{BB962C8B-B14F-4D97-AF65-F5344CB8AC3E}">
        <p14:creationId xmlns:p14="http://schemas.microsoft.com/office/powerpoint/2010/main" val="40595620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25</a:t>
            </a:fld>
            <a:endParaRPr lang="en-GB"/>
          </a:p>
        </p:txBody>
      </p:sp>
    </p:spTree>
    <p:extLst>
      <p:ext uri="{BB962C8B-B14F-4D97-AF65-F5344CB8AC3E}">
        <p14:creationId xmlns:p14="http://schemas.microsoft.com/office/powerpoint/2010/main" val="25986855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26</a:t>
            </a:fld>
            <a:endParaRPr lang="en-GB"/>
          </a:p>
        </p:txBody>
      </p:sp>
    </p:spTree>
    <p:extLst>
      <p:ext uri="{BB962C8B-B14F-4D97-AF65-F5344CB8AC3E}">
        <p14:creationId xmlns:p14="http://schemas.microsoft.com/office/powerpoint/2010/main" val="15494734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solidFill>
                  <a:prstClr val="black"/>
                </a:solidFill>
              </a:rPr>
              <a:pPr/>
              <a:t>27</a:t>
            </a:fld>
            <a:endParaRPr lang="en-GB">
              <a:solidFill>
                <a:prstClr val="black"/>
              </a:solidFill>
            </a:endParaRPr>
          </a:p>
        </p:txBody>
      </p:sp>
    </p:spTree>
    <p:extLst>
      <p:ext uri="{BB962C8B-B14F-4D97-AF65-F5344CB8AC3E}">
        <p14:creationId xmlns:p14="http://schemas.microsoft.com/office/powerpoint/2010/main" val="7480693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28</a:t>
            </a:fld>
            <a:endParaRPr lang="en-GB"/>
          </a:p>
        </p:txBody>
      </p:sp>
    </p:spTree>
    <p:extLst>
      <p:ext uri="{BB962C8B-B14F-4D97-AF65-F5344CB8AC3E}">
        <p14:creationId xmlns:p14="http://schemas.microsoft.com/office/powerpoint/2010/main" val="241641780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97299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803546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solidFill>
                  <a:prstClr val="black"/>
                </a:solidFill>
              </a:rPr>
              <a:pPr/>
              <a:t>31</a:t>
            </a:fld>
            <a:endParaRPr lang="en-GB">
              <a:solidFill>
                <a:prstClr val="black"/>
              </a:solidFill>
            </a:endParaRPr>
          </a:p>
        </p:txBody>
      </p:sp>
    </p:spTree>
    <p:extLst>
      <p:ext uri="{BB962C8B-B14F-4D97-AF65-F5344CB8AC3E}">
        <p14:creationId xmlns:p14="http://schemas.microsoft.com/office/powerpoint/2010/main" val="24064927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810910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t>27/11/2018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3BAD7D-7CEC-4415-A578-68EBDBE160B4}" type="slidenum">
              <a:rPr lang="en-GB" smtClean="0"/>
              <a:t>‹#›</a:t>
            </a:fld>
            <a:endParaRPr lang="en-GB"/>
          </a:p>
        </p:txBody>
      </p:sp>
    </p:spTree>
    <p:extLst>
      <p:ext uri="{BB962C8B-B14F-4D97-AF65-F5344CB8AC3E}">
        <p14:creationId xmlns:p14="http://schemas.microsoft.com/office/powerpoint/2010/main" val="46595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t>27/11/2018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3BAD7D-7CEC-4415-A578-68EBDBE160B4}" type="slidenum">
              <a:rPr lang="en-GB" smtClean="0"/>
              <a:t>‹#›</a:t>
            </a:fld>
            <a:endParaRPr lang="en-GB"/>
          </a:p>
        </p:txBody>
      </p:sp>
    </p:spTree>
    <p:extLst>
      <p:ext uri="{BB962C8B-B14F-4D97-AF65-F5344CB8AC3E}">
        <p14:creationId xmlns:p14="http://schemas.microsoft.com/office/powerpoint/2010/main" val="2742779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1AF4154-39A1-499C-A15C-8449553B6F45}" type="datetimeFigureOut">
              <a:rPr lang="en-GB" smtClean="0"/>
              <a:t>27/11/2018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3BAD7D-7CEC-4415-A578-68EBDBE160B4}" type="slidenum">
              <a:rPr lang="en-GB" smtClean="0"/>
              <a:t>‹#›</a:t>
            </a:fld>
            <a:endParaRPr lang="en-GB"/>
          </a:p>
        </p:txBody>
      </p:sp>
    </p:spTree>
    <p:extLst>
      <p:ext uri="{BB962C8B-B14F-4D97-AF65-F5344CB8AC3E}">
        <p14:creationId xmlns:p14="http://schemas.microsoft.com/office/powerpoint/2010/main" val="23710237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1AF4154-39A1-499C-A15C-8449553B6F45}" type="datetimeFigureOut">
              <a:rPr lang="en-GB" smtClean="0"/>
              <a:t>27/11/2018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3BAD7D-7CEC-4415-A578-68EBDBE160B4}" type="slidenum">
              <a:rPr lang="en-GB" smtClean="0"/>
              <a:t>‹#›</a:t>
            </a:fld>
            <a:endParaRPr lang="en-GB"/>
          </a:p>
        </p:txBody>
      </p:sp>
    </p:spTree>
    <p:extLst>
      <p:ext uri="{BB962C8B-B14F-4D97-AF65-F5344CB8AC3E}">
        <p14:creationId xmlns:p14="http://schemas.microsoft.com/office/powerpoint/2010/main" val="8422043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1AF4154-39A1-499C-A15C-8449553B6F45}" type="datetimeFigureOut">
              <a:rPr lang="en-GB" smtClean="0"/>
              <a:t>27/11/2018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13BAD7D-7CEC-4415-A578-68EBDBE160B4}" type="slidenum">
              <a:rPr lang="en-GB" smtClean="0"/>
              <a:t>‹#›</a:t>
            </a:fld>
            <a:endParaRPr lang="en-GB"/>
          </a:p>
        </p:txBody>
      </p:sp>
    </p:spTree>
    <p:extLst>
      <p:ext uri="{BB962C8B-B14F-4D97-AF65-F5344CB8AC3E}">
        <p14:creationId xmlns:p14="http://schemas.microsoft.com/office/powerpoint/2010/main" val="9953159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1AF4154-39A1-499C-A15C-8449553B6F45}" type="datetimeFigureOut">
              <a:rPr lang="en-GB" smtClean="0"/>
              <a:t>27/11/2018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3BAD7D-7CEC-4415-A578-68EBDBE160B4}" type="slidenum">
              <a:rPr lang="en-GB" smtClean="0"/>
              <a:t>‹#›</a:t>
            </a:fld>
            <a:endParaRPr lang="en-GB"/>
          </a:p>
        </p:txBody>
      </p:sp>
    </p:spTree>
    <p:extLst>
      <p:ext uri="{BB962C8B-B14F-4D97-AF65-F5344CB8AC3E}">
        <p14:creationId xmlns:p14="http://schemas.microsoft.com/office/powerpoint/2010/main" val="26919058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AF4154-39A1-499C-A15C-8449553B6F45}" type="datetimeFigureOut">
              <a:rPr lang="en-GB" smtClean="0"/>
              <a:t>27/11/2018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13BAD7D-7CEC-4415-A578-68EBDBE160B4}" type="slidenum">
              <a:rPr lang="en-GB" smtClean="0"/>
              <a:t>‹#›</a:t>
            </a:fld>
            <a:endParaRPr lang="en-GB"/>
          </a:p>
        </p:txBody>
      </p:sp>
    </p:spTree>
    <p:extLst>
      <p:ext uri="{BB962C8B-B14F-4D97-AF65-F5344CB8AC3E}">
        <p14:creationId xmlns:p14="http://schemas.microsoft.com/office/powerpoint/2010/main" val="6694377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AF4154-39A1-499C-A15C-8449553B6F45}" type="datetimeFigureOut">
              <a:rPr lang="en-GB" smtClean="0"/>
              <a:t>27/11/2018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3BAD7D-7CEC-4415-A578-68EBDBE160B4}" type="slidenum">
              <a:rPr lang="en-GB" smtClean="0"/>
              <a:t>‹#›</a:t>
            </a:fld>
            <a:endParaRPr lang="en-GB"/>
          </a:p>
        </p:txBody>
      </p:sp>
    </p:spTree>
    <p:extLst>
      <p:ext uri="{BB962C8B-B14F-4D97-AF65-F5344CB8AC3E}">
        <p14:creationId xmlns:p14="http://schemas.microsoft.com/office/powerpoint/2010/main" val="3413804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AF4154-39A1-499C-A15C-8449553B6F45}" type="datetimeFigureOut">
              <a:rPr lang="en-GB" smtClean="0"/>
              <a:t>27/11/2018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3BAD7D-7CEC-4415-A578-68EBDBE160B4}" type="slidenum">
              <a:rPr lang="en-GB" smtClean="0"/>
              <a:t>‹#›</a:t>
            </a:fld>
            <a:endParaRPr lang="en-GB"/>
          </a:p>
        </p:txBody>
      </p:sp>
    </p:spTree>
    <p:extLst>
      <p:ext uri="{BB962C8B-B14F-4D97-AF65-F5344CB8AC3E}">
        <p14:creationId xmlns:p14="http://schemas.microsoft.com/office/powerpoint/2010/main" val="3227891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t>27/11/2018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3BAD7D-7CEC-4415-A578-68EBDBE160B4}" type="slidenum">
              <a:rPr lang="en-GB" smtClean="0"/>
              <a:t>‹#›</a:t>
            </a:fld>
            <a:endParaRPr lang="en-GB"/>
          </a:p>
        </p:txBody>
      </p:sp>
    </p:spTree>
    <p:extLst>
      <p:ext uri="{BB962C8B-B14F-4D97-AF65-F5344CB8AC3E}">
        <p14:creationId xmlns:p14="http://schemas.microsoft.com/office/powerpoint/2010/main" val="6550267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t>27/11/2018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3BAD7D-7CEC-4415-A578-68EBDBE160B4}" type="slidenum">
              <a:rPr lang="en-GB" smtClean="0"/>
              <a:t>‹#›</a:t>
            </a:fld>
            <a:endParaRPr lang="en-GB"/>
          </a:p>
        </p:txBody>
      </p:sp>
    </p:spTree>
    <p:extLst>
      <p:ext uri="{BB962C8B-B14F-4D97-AF65-F5344CB8AC3E}">
        <p14:creationId xmlns:p14="http://schemas.microsoft.com/office/powerpoint/2010/main" val="29882976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B91FC0F4-9E9C-40D3-A6C6-8238604D6BC5}" type="datetimeFigureOut">
              <a:rPr lang="en-GB"/>
              <a:pPr>
                <a:defRPr/>
              </a:pPr>
              <a:t>27/11/2018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D9DDBB8-79C6-4ED8-BADA-DDE0C2142A46}" type="slidenum">
              <a:rPr lang="en-GB"/>
              <a:pPr>
                <a:defRPr/>
              </a:pPr>
              <a:t>‹#›</a:t>
            </a:fld>
            <a:endParaRPr lang="en-GB" dirty="0"/>
          </a:p>
        </p:txBody>
      </p:sp>
    </p:spTree>
    <p:extLst>
      <p:ext uri="{BB962C8B-B14F-4D97-AF65-F5344CB8AC3E}">
        <p14:creationId xmlns:p14="http://schemas.microsoft.com/office/powerpoint/2010/main" val="18352780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CA6BA9F9-E21E-483C-B53F-4AC71521D500}" type="datetimeFigureOut">
              <a:rPr lang="en-GB"/>
              <a:pPr>
                <a:defRPr/>
              </a:pPr>
              <a:t>27/11/2018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2009313E-D6A8-464A-BCF8-343B72D94622}" type="slidenum">
              <a:rPr lang="en-GB"/>
              <a:pPr>
                <a:defRPr/>
              </a:pPr>
              <a:t>‹#›</a:t>
            </a:fld>
            <a:endParaRPr lang="en-GB" dirty="0"/>
          </a:p>
        </p:txBody>
      </p:sp>
    </p:spTree>
    <p:extLst>
      <p:ext uri="{BB962C8B-B14F-4D97-AF65-F5344CB8AC3E}">
        <p14:creationId xmlns:p14="http://schemas.microsoft.com/office/powerpoint/2010/main" val="19931744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7119D354-4D3C-456A-8B8C-62F80E48B64E}" type="datetimeFigureOut">
              <a:rPr lang="en-GB"/>
              <a:pPr>
                <a:defRPr/>
              </a:pPr>
              <a:t>27/11/2018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F5731CD1-0B31-485A-B8AC-16916154487F}" type="slidenum">
              <a:rPr lang="en-GB"/>
              <a:pPr>
                <a:defRPr/>
              </a:pPr>
              <a:t>‹#›</a:t>
            </a:fld>
            <a:endParaRPr lang="en-GB" dirty="0"/>
          </a:p>
        </p:txBody>
      </p:sp>
    </p:spTree>
    <p:extLst>
      <p:ext uri="{BB962C8B-B14F-4D97-AF65-F5344CB8AC3E}">
        <p14:creationId xmlns:p14="http://schemas.microsoft.com/office/powerpoint/2010/main" val="2766839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400815BD-1611-40C6-9DD3-2F6BEEBC4459}" type="datetimeFigureOut">
              <a:rPr lang="en-GB"/>
              <a:pPr>
                <a:defRPr/>
              </a:pPr>
              <a:t>27/11/2018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595A2C25-C0F5-4FF3-B5B1-7215D97A5A78}" type="slidenum">
              <a:rPr lang="en-GB"/>
              <a:pPr>
                <a:defRPr/>
              </a:pPr>
              <a:t>‹#›</a:t>
            </a:fld>
            <a:endParaRPr lang="en-GB" dirty="0"/>
          </a:p>
        </p:txBody>
      </p:sp>
    </p:spTree>
    <p:extLst>
      <p:ext uri="{BB962C8B-B14F-4D97-AF65-F5344CB8AC3E}">
        <p14:creationId xmlns:p14="http://schemas.microsoft.com/office/powerpoint/2010/main" val="22018664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D7E0538A-B679-4B68-B4F5-834DCFD1FC38}" type="datetimeFigureOut">
              <a:rPr lang="en-GB"/>
              <a:pPr>
                <a:defRPr/>
              </a:pPr>
              <a:t>27/11/2018</a:t>
            </a:fld>
            <a:endParaRPr lang="en-GB" dirty="0"/>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80C80BA1-BE91-4940-927C-F38C271155AA}" type="slidenum">
              <a:rPr lang="en-GB"/>
              <a:pPr>
                <a:defRPr/>
              </a:pPr>
              <a:t>‹#›</a:t>
            </a:fld>
            <a:endParaRPr lang="en-GB" dirty="0"/>
          </a:p>
        </p:txBody>
      </p:sp>
    </p:spTree>
    <p:extLst>
      <p:ext uri="{BB962C8B-B14F-4D97-AF65-F5344CB8AC3E}">
        <p14:creationId xmlns:p14="http://schemas.microsoft.com/office/powerpoint/2010/main" val="3835682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50DC6CDC-1B1E-44C6-9955-3428D8E52B40}" type="datetimeFigureOut">
              <a:rPr lang="en-GB"/>
              <a:pPr>
                <a:defRPr/>
              </a:pPr>
              <a:t>27/11/2018</a:t>
            </a:fld>
            <a:endParaRPr lang="en-GB" dirty="0"/>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3DAF718A-87E1-4575-9E5B-A2EF0B5A79BB}" type="slidenum">
              <a:rPr lang="en-GB"/>
              <a:pPr>
                <a:defRPr/>
              </a:pPr>
              <a:t>‹#›</a:t>
            </a:fld>
            <a:endParaRPr lang="en-GB" dirty="0"/>
          </a:p>
        </p:txBody>
      </p:sp>
    </p:spTree>
    <p:extLst>
      <p:ext uri="{BB962C8B-B14F-4D97-AF65-F5344CB8AC3E}">
        <p14:creationId xmlns:p14="http://schemas.microsoft.com/office/powerpoint/2010/main" val="26791479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CFF40C0-7B59-4E82-99CE-7037B637EEF0}" type="datetimeFigureOut">
              <a:rPr lang="en-GB"/>
              <a:pPr>
                <a:defRPr/>
              </a:pPr>
              <a:t>27/11/2018</a:t>
            </a:fld>
            <a:endParaRPr lang="en-GB" dirty="0"/>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3C7B8493-DAAF-4AA8-808F-F53CF9C5F70D}" type="slidenum">
              <a:rPr lang="en-GB"/>
              <a:pPr>
                <a:defRPr/>
              </a:pPr>
              <a:t>‹#›</a:t>
            </a:fld>
            <a:endParaRPr lang="en-GB" dirty="0"/>
          </a:p>
        </p:txBody>
      </p:sp>
    </p:spTree>
    <p:extLst>
      <p:ext uri="{BB962C8B-B14F-4D97-AF65-F5344CB8AC3E}">
        <p14:creationId xmlns:p14="http://schemas.microsoft.com/office/powerpoint/2010/main" val="25918807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F872B266-6E7E-4627-9AB8-BD6F8876696B}" type="datetimeFigureOut">
              <a:rPr lang="en-GB"/>
              <a:pPr>
                <a:defRPr/>
              </a:pPr>
              <a:t>27/11/2018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2657C864-830B-4834-A8F0-5F2C015509BD}" type="slidenum">
              <a:rPr lang="en-GB"/>
              <a:pPr>
                <a:defRPr/>
              </a:pPr>
              <a:t>‹#›</a:t>
            </a:fld>
            <a:endParaRPr lang="en-GB" dirty="0"/>
          </a:p>
        </p:txBody>
      </p:sp>
    </p:spTree>
    <p:extLst>
      <p:ext uri="{BB962C8B-B14F-4D97-AF65-F5344CB8AC3E}">
        <p14:creationId xmlns:p14="http://schemas.microsoft.com/office/powerpoint/2010/main" val="5437222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354BE1C4-2A50-41B7-8C7D-302F62A6EC56}" type="datetimeFigureOut">
              <a:rPr lang="en-GB"/>
              <a:pPr>
                <a:defRPr/>
              </a:pPr>
              <a:t>27/11/2018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561271F6-5795-492B-B567-A24A28F9ED32}" type="slidenum">
              <a:rPr lang="en-GB"/>
              <a:pPr>
                <a:defRPr/>
              </a:pPr>
              <a:t>‹#›</a:t>
            </a:fld>
            <a:endParaRPr lang="en-GB" dirty="0"/>
          </a:p>
        </p:txBody>
      </p:sp>
    </p:spTree>
    <p:extLst>
      <p:ext uri="{BB962C8B-B14F-4D97-AF65-F5344CB8AC3E}">
        <p14:creationId xmlns:p14="http://schemas.microsoft.com/office/powerpoint/2010/main" val="24580949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F824A6E5-3E07-4070-80F9-B239B0E75830}" type="datetimeFigureOut">
              <a:rPr lang="en-GB"/>
              <a:pPr>
                <a:defRPr/>
              </a:pPr>
              <a:t>27/11/2018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50B712BE-7F95-462F-9241-46A3F8C1FD94}" type="slidenum">
              <a:rPr lang="en-GB"/>
              <a:pPr>
                <a:defRPr/>
              </a:pPr>
              <a:t>‹#›</a:t>
            </a:fld>
            <a:endParaRPr lang="en-GB" dirty="0"/>
          </a:p>
        </p:txBody>
      </p:sp>
    </p:spTree>
    <p:extLst>
      <p:ext uri="{BB962C8B-B14F-4D97-AF65-F5344CB8AC3E}">
        <p14:creationId xmlns:p14="http://schemas.microsoft.com/office/powerpoint/2010/main" val="26722057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1DDEEA60-EA02-4120-8AC2-149BB75F6C2E}" type="datetimeFigureOut">
              <a:rPr lang="en-GB"/>
              <a:pPr>
                <a:defRPr/>
              </a:pPr>
              <a:t>27/11/2018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94D835D-B1DE-4B51-885F-4577C3476CFF}" type="slidenum">
              <a:rPr lang="en-GB"/>
              <a:pPr>
                <a:defRPr/>
              </a:pPr>
              <a:t>‹#›</a:t>
            </a:fld>
            <a:endParaRPr lang="en-GB" dirty="0"/>
          </a:p>
        </p:txBody>
      </p:sp>
    </p:spTree>
    <p:extLst>
      <p:ext uri="{BB962C8B-B14F-4D97-AF65-F5344CB8AC3E}">
        <p14:creationId xmlns:p14="http://schemas.microsoft.com/office/powerpoint/2010/main" val="196932289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27/11/2018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37859798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27/11/2018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95301356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27/11/2018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62248851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1AF4154-39A1-499C-A15C-8449553B6F45}" type="datetimeFigureOut">
              <a:rPr lang="en-GB" smtClean="0">
                <a:solidFill>
                  <a:prstClr val="white">
                    <a:tint val="75000"/>
                  </a:prstClr>
                </a:solidFill>
              </a:rPr>
              <a:pPr/>
              <a:t>27/11/2018</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23021933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1AF4154-39A1-499C-A15C-8449553B6F45}" type="datetimeFigureOut">
              <a:rPr lang="en-GB" smtClean="0">
                <a:solidFill>
                  <a:prstClr val="white">
                    <a:tint val="75000"/>
                  </a:prstClr>
                </a:solidFill>
              </a:rPr>
              <a:pPr/>
              <a:t>27/11/2018</a:t>
            </a:fld>
            <a:endParaRPr lang="en-GB">
              <a:solidFill>
                <a:prstClr val="white">
                  <a:tint val="75000"/>
                </a:prstClr>
              </a:solidFill>
            </a:endParaRPr>
          </a:p>
        </p:txBody>
      </p:sp>
      <p:sp>
        <p:nvSpPr>
          <p:cNvPr id="8" name="Footer Placeholder 7"/>
          <p:cNvSpPr>
            <a:spLocks noGrp="1"/>
          </p:cNvSpPr>
          <p:nvPr>
            <p:ph type="ftr" sz="quarter" idx="11"/>
          </p:nvPr>
        </p:nvSpPr>
        <p:spPr/>
        <p:txBody>
          <a:bodyPr/>
          <a:lstStyle/>
          <a:p>
            <a:endParaRPr lang="en-GB">
              <a:solidFill>
                <a:prstClr val="white">
                  <a:tint val="75000"/>
                </a:prstClr>
              </a:solidFill>
            </a:endParaRPr>
          </a:p>
        </p:txBody>
      </p:sp>
      <p:sp>
        <p:nvSpPr>
          <p:cNvPr id="9" name="Slide Number Placeholder 8"/>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16059869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1AF4154-39A1-499C-A15C-8449553B6F45}" type="datetimeFigureOut">
              <a:rPr lang="en-GB" smtClean="0">
                <a:solidFill>
                  <a:prstClr val="white">
                    <a:tint val="75000"/>
                  </a:prstClr>
                </a:solidFill>
              </a:rPr>
              <a:pPr/>
              <a:t>27/11/2018</a:t>
            </a:fld>
            <a:endParaRPr lang="en-GB">
              <a:solidFill>
                <a:prstClr val="white">
                  <a:tint val="75000"/>
                </a:prstClr>
              </a:solidFill>
            </a:endParaRPr>
          </a:p>
        </p:txBody>
      </p:sp>
      <p:sp>
        <p:nvSpPr>
          <p:cNvPr id="4" name="Footer Placeholder 3"/>
          <p:cNvSpPr>
            <a:spLocks noGrp="1"/>
          </p:cNvSpPr>
          <p:nvPr>
            <p:ph type="ftr" sz="quarter" idx="11"/>
          </p:nvPr>
        </p:nvSpPr>
        <p:spPr/>
        <p:txBody>
          <a:bodyPr/>
          <a:lstStyle/>
          <a:p>
            <a:endParaRPr lang="en-GB">
              <a:solidFill>
                <a:prstClr val="white">
                  <a:tint val="75000"/>
                </a:prstClr>
              </a:solidFill>
            </a:endParaRPr>
          </a:p>
        </p:txBody>
      </p:sp>
      <p:sp>
        <p:nvSpPr>
          <p:cNvPr id="5" name="Slide Number Placeholder 4"/>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73453234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AF4154-39A1-499C-A15C-8449553B6F45}" type="datetimeFigureOut">
              <a:rPr lang="en-GB" smtClean="0">
                <a:solidFill>
                  <a:prstClr val="white">
                    <a:tint val="75000"/>
                  </a:prstClr>
                </a:solidFill>
              </a:rPr>
              <a:pPr/>
              <a:t>27/11/2018</a:t>
            </a:fld>
            <a:endParaRPr lang="en-GB">
              <a:solidFill>
                <a:prstClr val="white">
                  <a:tint val="75000"/>
                </a:prstClr>
              </a:solidFill>
            </a:endParaRPr>
          </a:p>
        </p:txBody>
      </p:sp>
      <p:sp>
        <p:nvSpPr>
          <p:cNvPr id="3" name="Footer Placeholder 2"/>
          <p:cNvSpPr>
            <a:spLocks noGrp="1"/>
          </p:cNvSpPr>
          <p:nvPr>
            <p:ph type="ftr" sz="quarter" idx="11"/>
          </p:nvPr>
        </p:nvSpPr>
        <p:spPr/>
        <p:txBody>
          <a:bodyPr/>
          <a:lstStyle/>
          <a:p>
            <a:endParaRPr lang="en-GB">
              <a:solidFill>
                <a:prstClr val="white">
                  <a:tint val="75000"/>
                </a:prstClr>
              </a:solidFill>
            </a:endParaRPr>
          </a:p>
        </p:txBody>
      </p:sp>
      <p:sp>
        <p:nvSpPr>
          <p:cNvPr id="4" name="Slide Number Placeholder 3"/>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35979360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AF4154-39A1-499C-A15C-8449553B6F45}" type="datetimeFigureOut">
              <a:rPr lang="en-GB" smtClean="0">
                <a:solidFill>
                  <a:prstClr val="white">
                    <a:tint val="75000"/>
                  </a:prstClr>
                </a:solidFill>
              </a:rPr>
              <a:pPr/>
              <a:t>27/11/2018</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89021296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AF4154-39A1-499C-A15C-8449553B6F45}" type="datetimeFigureOut">
              <a:rPr lang="en-GB" smtClean="0">
                <a:solidFill>
                  <a:prstClr val="white">
                    <a:tint val="75000"/>
                  </a:prstClr>
                </a:solidFill>
              </a:rPr>
              <a:pPr/>
              <a:t>27/11/2018</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72657838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27/11/2018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78845765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27/11/2018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66773653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0D0D0-0C5B-4A33-B166-86A179F903F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17E6E34-6328-478D-8921-13DE6CB493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9EC24B0-F9BC-48B5-A48A-3A2985544467}"/>
              </a:ext>
            </a:extLst>
          </p:cNvPr>
          <p:cNvSpPr>
            <a:spLocks noGrp="1"/>
          </p:cNvSpPr>
          <p:nvPr>
            <p:ph type="dt" sz="half" idx="10"/>
          </p:nvPr>
        </p:nvSpPr>
        <p:spPr/>
        <p:txBody>
          <a:bodyPr/>
          <a:lstStyle/>
          <a:p>
            <a:fld id="{9259EB07-0965-4FE7-A1C6-F16486C4E20C}" type="datetimeFigureOut">
              <a:rPr lang="en-GB" smtClean="0"/>
              <a:t>27/11/2018</a:t>
            </a:fld>
            <a:endParaRPr lang="en-GB"/>
          </a:p>
        </p:txBody>
      </p:sp>
      <p:sp>
        <p:nvSpPr>
          <p:cNvPr id="5" name="Footer Placeholder 4">
            <a:extLst>
              <a:ext uri="{FF2B5EF4-FFF2-40B4-BE49-F238E27FC236}">
                <a16:creationId xmlns:a16="http://schemas.microsoft.com/office/drawing/2014/main" id="{35E5A2A6-8079-410A-91A0-EC2EDA0AF6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667AB8-9919-4FF3-9A07-E946AA3C29E1}"/>
              </a:ext>
            </a:extLst>
          </p:cNvPr>
          <p:cNvSpPr>
            <a:spLocks noGrp="1"/>
          </p:cNvSpPr>
          <p:nvPr>
            <p:ph type="sldNum" sz="quarter" idx="12"/>
          </p:nvPr>
        </p:nvSpPr>
        <p:spPr/>
        <p:txBody>
          <a:bodyPr/>
          <a:lstStyle/>
          <a:p>
            <a:fld id="{7EB484EA-0B77-42CE-82D3-3401311AB37D}" type="slidenum">
              <a:rPr lang="en-GB" smtClean="0"/>
              <a:t>‹#›</a:t>
            </a:fld>
            <a:endParaRPr lang="en-GB"/>
          </a:p>
        </p:txBody>
      </p:sp>
    </p:spTree>
    <p:extLst>
      <p:ext uri="{BB962C8B-B14F-4D97-AF65-F5344CB8AC3E}">
        <p14:creationId xmlns:p14="http://schemas.microsoft.com/office/powerpoint/2010/main" val="203548989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FCE0A-683B-488F-AAA8-F308D62227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F5232C-540D-4B97-A783-A4A54195E6E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5AFF53-1899-4BD6-9FE9-33A0E60AAC54}"/>
              </a:ext>
            </a:extLst>
          </p:cNvPr>
          <p:cNvSpPr>
            <a:spLocks noGrp="1"/>
          </p:cNvSpPr>
          <p:nvPr>
            <p:ph type="dt" sz="half" idx="10"/>
          </p:nvPr>
        </p:nvSpPr>
        <p:spPr/>
        <p:txBody>
          <a:bodyPr/>
          <a:lstStyle/>
          <a:p>
            <a:fld id="{9259EB07-0965-4FE7-A1C6-F16486C4E20C}" type="datetimeFigureOut">
              <a:rPr lang="en-GB" smtClean="0"/>
              <a:t>27/11/2018</a:t>
            </a:fld>
            <a:endParaRPr lang="en-GB"/>
          </a:p>
        </p:txBody>
      </p:sp>
      <p:sp>
        <p:nvSpPr>
          <p:cNvPr id="5" name="Footer Placeholder 4">
            <a:extLst>
              <a:ext uri="{FF2B5EF4-FFF2-40B4-BE49-F238E27FC236}">
                <a16:creationId xmlns:a16="http://schemas.microsoft.com/office/drawing/2014/main" id="{C38BB1C3-042F-4329-824E-02A8163B50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674E80-A6E7-4F04-B454-024DA8BB9CD3}"/>
              </a:ext>
            </a:extLst>
          </p:cNvPr>
          <p:cNvSpPr>
            <a:spLocks noGrp="1"/>
          </p:cNvSpPr>
          <p:nvPr>
            <p:ph type="sldNum" sz="quarter" idx="12"/>
          </p:nvPr>
        </p:nvSpPr>
        <p:spPr/>
        <p:txBody>
          <a:bodyPr/>
          <a:lstStyle/>
          <a:p>
            <a:fld id="{7EB484EA-0B77-42CE-82D3-3401311AB37D}" type="slidenum">
              <a:rPr lang="en-GB" smtClean="0"/>
              <a:t>‹#›</a:t>
            </a:fld>
            <a:endParaRPr lang="en-GB"/>
          </a:p>
        </p:txBody>
      </p:sp>
    </p:spTree>
    <p:extLst>
      <p:ext uri="{BB962C8B-B14F-4D97-AF65-F5344CB8AC3E}">
        <p14:creationId xmlns:p14="http://schemas.microsoft.com/office/powerpoint/2010/main" val="353967985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38B08-B517-4998-8E6C-125301197AD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F2B8131-9C68-4B7C-96FE-D38EF5C9984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9E9B24E-7B32-4217-AA20-3361A922AEF1}"/>
              </a:ext>
            </a:extLst>
          </p:cNvPr>
          <p:cNvSpPr>
            <a:spLocks noGrp="1"/>
          </p:cNvSpPr>
          <p:nvPr>
            <p:ph type="dt" sz="half" idx="10"/>
          </p:nvPr>
        </p:nvSpPr>
        <p:spPr/>
        <p:txBody>
          <a:bodyPr/>
          <a:lstStyle/>
          <a:p>
            <a:fld id="{9259EB07-0965-4FE7-A1C6-F16486C4E20C}" type="datetimeFigureOut">
              <a:rPr lang="en-GB" smtClean="0"/>
              <a:t>27/11/2018</a:t>
            </a:fld>
            <a:endParaRPr lang="en-GB"/>
          </a:p>
        </p:txBody>
      </p:sp>
      <p:sp>
        <p:nvSpPr>
          <p:cNvPr id="5" name="Footer Placeholder 4">
            <a:extLst>
              <a:ext uri="{FF2B5EF4-FFF2-40B4-BE49-F238E27FC236}">
                <a16:creationId xmlns:a16="http://schemas.microsoft.com/office/drawing/2014/main" id="{98ED80B7-5600-427D-8E6A-2E7BC6900F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91C088-830A-424D-ADE2-FF4909C01BD9}"/>
              </a:ext>
            </a:extLst>
          </p:cNvPr>
          <p:cNvSpPr>
            <a:spLocks noGrp="1"/>
          </p:cNvSpPr>
          <p:nvPr>
            <p:ph type="sldNum" sz="quarter" idx="12"/>
          </p:nvPr>
        </p:nvSpPr>
        <p:spPr/>
        <p:txBody>
          <a:bodyPr/>
          <a:lstStyle/>
          <a:p>
            <a:fld id="{7EB484EA-0B77-42CE-82D3-3401311AB37D}" type="slidenum">
              <a:rPr lang="en-GB" smtClean="0"/>
              <a:t>‹#›</a:t>
            </a:fld>
            <a:endParaRPr lang="en-GB"/>
          </a:p>
        </p:txBody>
      </p:sp>
    </p:spTree>
    <p:extLst>
      <p:ext uri="{BB962C8B-B14F-4D97-AF65-F5344CB8AC3E}">
        <p14:creationId xmlns:p14="http://schemas.microsoft.com/office/powerpoint/2010/main" val="56270674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FC7EE-9C74-4C43-9103-8928762BB0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7F5C1BD-BA9F-442B-847C-3E353AFE5776}"/>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33CE0CA-EDA2-4071-B3EB-A2283B4E441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E8AFDC1-2059-4832-8F0E-C466FC6DBB81}"/>
              </a:ext>
            </a:extLst>
          </p:cNvPr>
          <p:cNvSpPr>
            <a:spLocks noGrp="1"/>
          </p:cNvSpPr>
          <p:nvPr>
            <p:ph type="dt" sz="half" idx="10"/>
          </p:nvPr>
        </p:nvSpPr>
        <p:spPr/>
        <p:txBody>
          <a:bodyPr/>
          <a:lstStyle/>
          <a:p>
            <a:fld id="{9259EB07-0965-4FE7-A1C6-F16486C4E20C}" type="datetimeFigureOut">
              <a:rPr lang="en-GB" smtClean="0"/>
              <a:t>27/11/2018</a:t>
            </a:fld>
            <a:endParaRPr lang="en-GB"/>
          </a:p>
        </p:txBody>
      </p:sp>
      <p:sp>
        <p:nvSpPr>
          <p:cNvPr id="6" name="Footer Placeholder 5">
            <a:extLst>
              <a:ext uri="{FF2B5EF4-FFF2-40B4-BE49-F238E27FC236}">
                <a16:creationId xmlns:a16="http://schemas.microsoft.com/office/drawing/2014/main" id="{B3FA689B-D771-485D-A85C-AD56F16C06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ADCE40-0553-46A2-97C3-4ED6DBE45889}"/>
              </a:ext>
            </a:extLst>
          </p:cNvPr>
          <p:cNvSpPr>
            <a:spLocks noGrp="1"/>
          </p:cNvSpPr>
          <p:nvPr>
            <p:ph type="sldNum" sz="quarter" idx="12"/>
          </p:nvPr>
        </p:nvSpPr>
        <p:spPr/>
        <p:txBody>
          <a:bodyPr/>
          <a:lstStyle/>
          <a:p>
            <a:fld id="{7EB484EA-0B77-42CE-82D3-3401311AB37D}" type="slidenum">
              <a:rPr lang="en-GB" smtClean="0"/>
              <a:t>‹#›</a:t>
            </a:fld>
            <a:endParaRPr lang="en-GB"/>
          </a:p>
        </p:txBody>
      </p:sp>
    </p:spTree>
    <p:extLst>
      <p:ext uri="{BB962C8B-B14F-4D97-AF65-F5344CB8AC3E}">
        <p14:creationId xmlns:p14="http://schemas.microsoft.com/office/powerpoint/2010/main" val="146089892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4EB94-20E1-449D-9384-90A2BFA248A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B9670C-17C3-4F60-A88D-481AEB2E9BD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240C202D-30BF-4D19-B16E-DAC111260B86}"/>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5AEBC90-28F0-48EC-B46C-BF6766842B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AAD29CB-3235-466C-AC33-8497E635CBAC}"/>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518DAEA-2169-471A-A863-E4D142FD3F22}"/>
              </a:ext>
            </a:extLst>
          </p:cNvPr>
          <p:cNvSpPr>
            <a:spLocks noGrp="1"/>
          </p:cNvSpPr>
          <p:nvPr>
            <p:ph type="dt" sz="half" idx="10"/>
          </p:nvPr>
        </p:nvSpPr>
        <p:spPr/>
        <p:txBody>
          <a:bodyPr/>
          <a:lstStyle/>
          <a:p>
            <a:fld id="{9259EB07-0965-4FE7-A1C6-F16486C4E20C}" type="datetimeFigureOut">
              <a:rPr lang="en-GB" smtClean="0"/>
              <a:t>27/11/2018</a:t>
            </a:fld>
            <a:endParaRPr lang="en-GB"/>
          </a:p>
        </p:txBody>
      </p:sp>
      <p:sp>
        <p:nvSpPr>
          <p:cNvPr id="8" name="Footer Placeholder 7">
            <a:extLst>
              <a:ext uri="{FF2B5EF4-FFF2-40B4-BE49-F238E27FC236}">
                <a16:creationId xmlns:a16="http://schemas.microsoft.com/office/drawing/2014/main" id="{E175B9A0-0BB6-4D3D-8A41-B8A1B1A2E62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6569321-4A92-4327-8F88-17CCC7188588}"/>
              </a:ext>
            </a:extLst>
          </p:cNvPr>
          <p:cNvSpPr>
            <a:spLocks noGrp="1"/>
          </p:cNvSpPr>
          <p:nvPr>
            <p:ph type="sldNum" sz="quarter" idx="12"/>
          </p:nvPr>
        </p:nvSpPr>
        <p:spPr/>
        <p:txBody>
          <a:bodyPr/>
          <a:lstStyle/>
          <a:p>
            <a:fld id="{7EB484EA-0B77-42CE-82D3-3401311AB37D}" type="slidenum">
              <a:rPr lang="en-GB" smtClean="0"/>
              <a:t>‹#›</a:t>
            </a:fld>
            <a:endParaRPr lang="en-GB"/>
          </a:p>
        </p:txBody>
      </p:sp>
    </p:spTree>
    <p:extLst>
      <p:ext uri="{BB962C8B-B14F-4D97-AF65-F5344CB8AC3E}">
        <p14:creationId xmlns:p14="http://schemas.microsoft.com/office/powerpoint/2010/main" val="261063445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D7F8F-0E61-4777-AFCA-6C3C9E5AE88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2E640C7-39A5-4F79-895D-BB0FE4B3BFE1}"/>
              </a:ext>
            </a:extLst>
          </p:cNvPr>
          <p:cNvSpPr>
            <a:spLocks noGrp="1"/>
          </p:cNvSpPr>
          <p:nvPr>
            <p:ph type="dt" sz="half" idx="10"/>
          </p:nvPr>
        </p:nvSpPr>
        <p:spPr/>
        <p:txBody>
          <a:bodyPr/>
          <a:lstStyle/>
          <a:p>
            <a:fld id="{9259EB07-0965-4FE7-A1C6-F16486C4E20C}" type="datetimeFigureOut">
              <a:rPr lang="en-GB" smtClean="0"/>
              <a:t>27/11/2018</a:t>
            </a:fld>
            <a:endParaRPr lang="en-GB"/>
          </a:p>
        </p:txBody>
      </p:sp>
      <p:sp>
        <p:nvSpPr>
          <p:cNvPr id="4" name="Footer Placeholder 3">
            <a:extLst>
              <a:ext uri="{FF2B5EF4-FFF2-40B4-BE49-F238E27FC236}">
                <a16:creationId xmlns:a16="http://schemas.microsoft.com/office/drawing/2014/main" id="{B5D6B7FE-54BE-43E2-997E-D135FCCA3DC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AA4C218-D3CB-403A-99D1-95C9E0A0E393}"/>
              </a:ext>
            </a:extLst>
          </p:cNvPr>
          <p:cNvSpPr>
            <a:spLocks noGrp="1"/>
          </p:cNvSpPr>
          <p:nvPr>
            <p:ph type="sldNum" sz="quarter" idx="12"/>
          </p:nvPr>
        </p:nvSpPr>
        <p:spPr/>
        <p:txBody>
          <a:bodyPr/>
          <a:lstStyle/>
          <a:p>
            <a:fld id="{7EB484EA-0B77-42CE-82D3-3401311AB37D}" type="slidenum">
              <a:rPr lang="en-GB" smtClean="0"/>
              <a:t>‹#›</a:t>
            </a:fld>
            <a:endParaRPr lang="en-GB"/>
          </a:p>
        </p:txBody>
      </p:sp>
    </p:spTree>
    <p:extLst>
      <p:ext uri="{BB962C8B-B14F-4D97-AF65-F5344CB8AC3E}">
        <p14:creationId xmlns:p14="http://schemas.microsoft.com/office/powerpoint/2010/main" val="129634859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69B79DF-ADD4-433F-A020-7E87BF2BD218}"/>
              </a:ext>
            </a:extLst>
          </p:cNvPr>
          <p:cNvSpPr>
            <a:spLocks noGrp="1"/>
          </p:cNvSpPr>
          <p:nvPr>
            <p:ph type="dt" sz="half" idx="10"/>
          </p:nvPr>
        </p:nvSpPr>
        <p:spPr/>
        <p:txBody>
          <a:bodyPr/>
          <a:lstStyle/>
          <a:p>
            <a:fld id="{9259EB07-0965-4FE7-A1C6-F16486C4E20C}" type="datetimeFigureOut">
              <a:rPr lang="en-GB" smtClean="0"/>
              <a:t>27/11/2018</a:t>
            </a:fld>
            <a:endParaRPr lang="en-GB"/>
          </a:p>
        </p:txBody>
      </p:sp>
      <p:sp>
        <p:nvSpPr>
          <p:cNvPr id="3" name="Footer Placeholder 2">
            <a:extLst>
              <a:ext uri="{FF2B5EF4-FFF2-40B4-BE49-F238E27FC236}">
                <a16:creationId xmlns:a16="http://schemas.microsoft.com/office/drawing/2014/main" id="{141C2F78-30A4-436B-860E-A0BB3125537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E1385A0-B847-40D1-8859-49127AF0260D}"/>
              </a:ext>
            </a:extLst>
          </p:cNvPr>
          <p:cNvSpPr>
            <a:spLocks noGrp="1"/>
          </p:cNvSpPr>
          <p:nvPr>
            <p:ph type="sldNum" sz="quarter" idx="12"/>
          </p:nvPr>
        </p:nvSpPr>
        <p:spPr/>
        <p:txBody>
          <a:bodyPr/>
          <a:lstStyle/>
          <a:p>
            <a:fld id="{7EB484EA-0B77-42CE-82D3-3401311AB37D}" type="slidenum">
              <a:rPr lang="en-GB" smtClean="0"/>
              <a:t>‹#›</a:t>
            </a:fld>
            <a:endParaRPr lang="en-GB"/>
          </a:p>
        </p:txBody>
      </p:sp>
    </p:spTree>
    <p:extLst>
      <p:ext uri="{BB962C8B-B14F-4D97-AF65-F5344CB8AC3E}">
        <p14:creationId xmlns:p14="http://schemas.microsoft.com/office/powerpoint/2010/main" val="418208324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7B7A9-ECE5-4EB9-B855-E0E0DA83B8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94FBE2C-9D9A-492C-8857-39FD796F7E8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CD2690E-33D1-451C-B75D-F0212DF772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E322085-18C9-482D-9F07-4310A5A96955}"/>
              </a:ext>
            </a:extLst>
          </p:cNvPr>
          <p:cNvSpPr>
            <a:spLocks noGrp="1"/>
          </p:cNvSpPr>
          <p:nvPr>
            <p:ph type="dt" sz="half" idx="10"/>
          </p:nvPr>
        </p:nvSpPr>
        <p:spPr/>
        <p:txBody>
          <a:bodyPr/>
          <a:lstStyle/>
          <a:p>
            <a:fld id="{9259EB07-0965-4FE7-A1C6-F16486C4E20C}" type="datetimeFigureOut">
              <a:rPr lang="en-GB" smtClean="0"/>
              <a:t>27/11/2018</a:t>
            </a:fld>
            <a:endParaRPr lang="en-GB"/>
          </a:p>
        </p:txBody>
      </p:sp>
      <p:sp>
        <p:nvSpPr>
          <p:cNvPr id="6" name="Footer Placeholder 5">
            <a:extLst>
              <a:ext uri="{FF2B5EF4-FFF2-40B4-BE49-F238E27FC236}">
                <a16:creationId xmlns:a16="http://schemas.microsoft.com/office/drawing/2014/main" id="{A457A9C9-6211-4EBC-9873-A1C35F645D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095A05-9229-4092-87DE-164CE7211A45}"/>
              </a:ext>
            </a:extLst>
          </p:cNvPr>
          <p:cNvSpPr>
            <a:spLocks noGrp="1"/>
          </p:cNvSpPr>
          <p:nvPr>
            <p:ph type="sldNum" sz="quarter" idx="12"/>
          </p:nvPr>
        </p:nvSpPr>
        <p:spPr/>
        <p:txBody>
          <a:bodyPr/>
          <a:lstStyle/>
          <a:p>
            <a:fld id="{7EB484EA-0B77-42CE-82D3-3401311AB37D}" type="slidenum">
              <a:rPr lang="en-GB" smtClean="0"/>
              <a:t>‹#›</a:t>
            </a:fld>
            <a:endParaRPr lang="en-GB"/>
          </a:p>
        </p:txBody>
      </p:sp>
    </p:spTree>
    <p:extLst>
      <p:ext uri="{BB962C8B-B14F-4D97-AF65-F5344CB8AC3E}">
        <p14:creationId xmlns:p14="http://schemas.microsoft.com/office/powerpoint/2010/main" val="412636756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DD1A9-05A3-4EEA-BC01-AA8A04B63F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419A57-BDAA-4DA9-A895-58BE92C719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D2550CC-8C4C-4945-BD04-736F51B5AC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973925D-BE21-4D26-8075-B5AB2B379F39}"/>
              </a:ext>
            </a:extLst>
          </p:cNvPr>
          <p:cNvSpPr>
            <a:spLocks noGrp="1"/>
          </p:cNvSpPr>
          <p:nvPr>
            <p:ph type="dt" sz="half" idx="10"/>
          </p:nvPr>
        </p:nvSpPr>
        <p:spPr/>
        <p:txBody>
          <a:bodyPr/>
          <a:lstStyle/>
          <a:p>
            <a:fld id="{9259EB07-0965-4FE7-A1C6-F16486C4E20C}" type="datetimeFigureOut">
              <a:rPr lang="en-GB" smtClean="0"/>
              <a:t>27/11/2018</a:t>
            </a:fld>
            <a:endParaRPr lang="en-GB"/>
          </a:p>
        </p:txBody>
      </p:sp>
      <p:sp>
        <p:nvSpPr>
          <p:cNvPr id="6" name="Footer Placeholder 5">
            <a:extLst>
              <a:ext uri="{FF2B5EF4-FFF2-40B4-BE49-F238E27FC236}">
                <a16:creationId xmlns:a16="http://schemas.microsoft.com/office/drawing/2014/main" id="{0CC9D445-B6EA-49C4-9AE5-1F37DDC2C2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49C850-0497-4473-A944-961326B23C07}"/>
              </a:ext>
            </a:extLst>
          </p:cNvPr>
          <p:cNvSpPr>
            <a:spLocks noGrp="1"/>
          </p:cNvSpPr>
          <p:nvPr>
            <p:ph type="sldNum" sz="quarter" idx="12"/>
          </p:nvPr>
        </p:nvSpPr>
        <p:spPr/>
        <p:txBody>
          <a:bodyPr/>
          <a:lstStyle/>
          <a:p>
            <a:fld id="{7EB484EA-0B77-42CE-82D3-3401311AB37D}" type="slidenum">
              <a:rPr lang="en-GB" smtClean="0"/>
              <a:t>‹#›</a:t>
            </a:fld>
            <a:endParaRPr lang="en-GB"/>
          </a:p>
        </p:txBody>
      </p:sp>
    </p:spTree>
    <p:extLst>
      <p:ext uri="{BB962C8B-B14F-4D97-AF65-F5344CB8AC3E}">
        <p14:creationId xmlns:p14="http://schemas.microsoft.com/office/powerpoint/2010/main" val="293100795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D9A8D-ADBF-45F4-A442-8DB7E30D47C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C58EB98-7B6E-41B1-A26F-56DA2A2A7C33}"/>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10E3FA-D778-45CF-91D8-33248E9BCB3E}"/>
              </a:ext>
            </a:extLst>
          </p:cNvPr>
          <p:cNvSpPr>
            <a:spLocks noGrp="1"/>
          </p:cNvSpPr>
          <p:nvPr>
            <p:ph type="dt" sz="half" idx="10"/>
          </p:nvPr>
        </p:nvSpPr>
        <p:spPr/>
        <p:txBody>
          <a:bodyPr/>
          <a:lstStyle/>
          <a:p>
            <a:fld id="{9259EB07-0965-4FE7-A1C6-F16486C4E20C}" type="datetimeFigureOut">
              <a:rPr lang="en-GB" smtClean="0"/>
              <a:t>27/11/2018</a:t>
            </a:fld>
            <a:endParaRPr lang="en-GB"/>
          </a:p>
        </p:txBody>
      </p:sp>
      <p:sp>
        <p:nvSpPr>
          <p:cNvPr id="5" name="Footer Placeholder 4">
            <a:extLst>
              <a:ext uri="{FF2B5EF4-FFF2-40B4-BE49-F238E27FC236}">
                <a16:creationId xmlns:a16="http://schemas.microsoft.com/office/drawing/2014/main" id="{573FD140-544E-4BF6-88E6-3FDA5C762B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5EC5DE-1893-4FE2-84D4-2D12F6FD6614}"/>
              </a:ext>
            </a:extLst>
          </p:cNvPr>
          <p:cNvSpPr>
            <a:spLocks noGrp="1"/>
          </p:cNvSpPr>
          <p:nvPr>
            <p:ph type="sldNum" sz="quarter" idx="12"/>
          </p:nvPr>
        </p:nvSpPr>
        <p:spPr/>
        <p:txBody>
          <a:bodyPr/>
          <a:lstStyle/>
          <a:p>
            <a:fld id="{7EB484EA-0B77-42CE-82D3-3401311AB37D}" type="slidenum">
              <a:rPr lang="en-GB" smtClean="0"/>
              <a:t>‹#›</a:t>
            </a:fld>
            <a:endParaRPr lang="en-GB"/>
          </a:p>
        </p:txBody>
      </p:sp>
    </p:spTree>
    <p:extLst>
      <p:ext uri="{BB962C8B-B14F-4D97-AF65-F5344CB8AC3E}">
        <p14:creationId xmlns:p14="http://schemas.microsoft.com/office/powerpoint/2010/main" val="329799392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9308C1E-491B-4DE9-89F6-300D6608330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D51B78-F516-459C-A1D3-DB866915DE8D}"/>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DB29D7-E3A1-4F06-8D5C-6598457BF2C1}"/>
              </a:ext>
            </a:extLst>
          </p:cNvPr>
          <p:cNvSpPr>
            <a:spLocks noGrp="1"/>
          </p:cNvSpPr>
          <p:nvPr>
            <p:ph type="dt" sz="half" idx="10"/>
          </p:nvPr>
        </p:nvSpPr>
        <p:spPr/>
        <p:txBody>
          <a:bodyPr/>
          <a:lstStyle/>
          <a:p>
            <a:fld id="{9259EB07-0965-4FE7-A1C6-F16486C4E20C}" type="datetimeFigureOut">
              <a:rPr lang="en-GB" smtClean="0"/>
              <a:t>27/11/2018</a:t>
            </a:fld>
            <a:endParaRPr lang="en-GB"/>
          </a:p>
        </p:txBody>
      </p:sp>
      <p:sp>
        <p:nvSpPr>
          <p:cNvPr id="5" name="Footer Placeholder 4">
            <a:extLst>
              <a:ext uri="{FF2B5EF4-FFF2-40B4-BE49-F238E27FC236}">
                <a16:creationId xmlns:a16="http://schemas.microsoft.com/office/drawing/2014/main" id="{3E964D4A-6988-4D80-9A2F-E3C017D263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3DA043-AD3D-433C-91D1-DB2A7136B9EC}"/>
              </a:ext>
            </a:extLst>
          </p:cNvPr>
          <p:cNvSpPr>
            <a:spLocks noGrp="1"/>
          </p:cNvSpPr>
          <p:nvPr>
            <p:ph type="sldNum" sz="quarter" idx="12"/>
          </p:nvPr>
        </p:nvSpPr>
        <p:spPr/>
        <p:txBody>
          <a:bodyPr/>
          <a:lstStyle/>
          <a:p>
            <a:fld id="{7EB484EA-0B77-42CE-82D3-3401311AB37D}" type="slidenum">
              <a:rPr lang="en-GB" smtClean="0"/>
              <a:t>‹#›</a:t>
            </a:fld>
            <a:endParaRPr lang="en-GB"/>
          </a:p>
        </p:txBody>
      </p:sp>
    </p:spTree>
    <p:extLst>
      <p:ext uri="{BB962C8B-B14F-4D97-AF65-F5344CB8AC3E}">
        <p14:creationId xmlns:p14="http://schemas.microsoft.com/office/powerpoint/2010/main" val="2294017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AF4154-39A1-499C-A15C-8449553B6F45}" type="datetimeFigureOut">
              <a:rPr lang="en-GB" smtClean="0"/>
              <a:t>27/11/2018</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3BAD7D-7CEC-4415-A578-68EBDBE160B4}" type="slidenum">
              <a:rPr lang="en-GB" smtClean="0"/>
              <a:t>‹#›</a:t>
            </a:fld>
            <a:endParaRPr lang="en-GB"/>
          </a:p>
        </p:txBody>
      </p:sp>
    </p:spTree>
    <p:extLst>
      <p:ext uri="{BB962C8B-B14F-4D97-AF65-F5344CB8AC3E}">
        <p14:creationId xmlns:p14="http://schemas.microsoft.com/office/powerpoint/2010/main" val="308586056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fontAlgn="auto">
              <a:spcBef>
                <a:spcPts val="0"/>
              </a:spcBef>
              <a:spcAft>
                <a:spcPts val="0"/>
              </a:spcAft>
              <a:defRPr sz="1200">
                <a:solidFill>
                  <a:prstClr val="white">
                    <a:tint val="75000"/>
                  </a:prstClr>
                </a:solidFill>
                <a:latin typeface="+mn-lt"/>
                <a:cs typeface="+mn-cs"/>
              </a:defRPr>
            </a:lvl1pPr>
          </a:lstStyle>
          <a:p>
            <a:pPr>
              <a:defRPr/>
            </a:pPr>
            <a:fld id="{8CB95DB2-AA23-4133-8533-29EBE3F9D3E3}" type="datetimeFigureOut">
              <a:rPr lang="en-GB"/>
              <a:pPr>
                <a:defRPr/>
              </a:pPr>
              <a:t>27/11/2018</a:t>
            </a:fld>
            <a:endParaRPr lang="en-GB" dirty="0"/>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fontAlgn="auto">
              <a:spcBef>
                <a:spcPts val="0"/>
              </a:spcBef>
              <a:spcAft>
                <a:spcPts val="0"/>
              </a:spcAft>
              <a:defRPr sz="1200">
                <a:solidFill>
                  <a:prstClr val="white">
                    <a:tint val="75000"/>
                  </a:prst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fontAlgn="auto">
              <a:spcBef>
                <a:spcPts val="0"/>
              </a:spcBef>
              <a:spcAft>
                <a:spcPts val="0"/>
              </a:spcAft>
              <a:defRPr sz="1200">
                <a:solidFill>
                  <a:prstClr val="white">
                    <a:tint val="75000"/>
                  </a:prstClr>
                </a:solidFill>
                <a:latin typeface="+mn-lt"/>
                <a:cs typeface="+mn-cs"/>
              </a:defRPr>
            </a:lvl1pPr>
          </a:lstStyle>
          <a:p>
            <a:pPr>
              <a:defRPr/>
            </a:pPr>
            <a:fld id="{0C4D56DB-3D5E-428E-801F-08CC547FE018}" type="slidenum">
              <a:rPr lang="en-GB"/>
              <a:pPr>
                <a:defRPr/>
              </a:pPr>
              <a:t>‹#›</a:t>
            </a:fld>
            <a:endParaRPr lang="en-GB" dirty="0"/>
          </a:p>
        </p:txBody>
      </p:sp>
    </p:spTree>
    <p:extLst>
      <p:ext uri="{BB962C8B-B14F-4D97-AF65-F5344CB8AC3E}">
        <p14:creationId xmlns:p14="http://schemas.microsoft.com/office/powerpoint/2010/main" val="2060059786"/>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AF4154-39A1-499C-A15C-8449553B6F45}" type="datetimeFigureOut">
              <a:rPr lang="en-GB" smtClean="0">
                <a:solidFill>
                  <a:prstClr val="white">
                    <a:tint val="75000"/>
                  </a:prstClr>
                </a:solidFill>
              </a:rPr>
              <a:pPr/>
              <a:t>27/11/2018</a:t>
            </a:fld>
            <a:endParaRPr lang="en-GB">
              <a:solidFill>
                <a:prstClr val="white">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white">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666787710"/>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7EAAFA3-5B37-4894-981D-ACC441B3C3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574125-C1D7-4256-BB43-D03DA238393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35E279-4BBA-47A0-9A2A-0229C5C3AC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59EB07-0965-4FE7-A1C6-F16486C4E20C}" type="datetimeFigureOut">
              <a:rPr lang="en-GB" smtClean="0"/>
              <a:t>27/11/2018</a:t>
            </a:fld>
            <a:endParaRPr lang="en-GB"/>
          </a:p>
        </p:txBody>
      </p:sp>
      <p:sp>
        <p:nvSpPr>
          <p:cNvPr id="5" name="Footer Placeholder 4">
            <a:extLst>
              <a:ext uri="{FF2B5EF4-FFF2-40B4-BE49-F238E27FC236}">
                <a16:creationId xmlns:a16="http://schemas.microsoft.com/office/drawing/2014/main" id="{F7A184AB-5C3C-489C-B76D-D5897BBEEB1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BFD8D21-482E-4E8F-A0EB-EA8B93D506D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B484EA-0B77-42CE-82D3-3401311AB37D}" type="slidenum">
              <a:rPr lang="en-GB" smtClean="0"/>
              <a:t>‹#›</a:t>
            </a:fld>
            <a:endParaRPr lang="en-GB"/>
          </a:p>
        </p:txBody>
      </p:sp>
    </p:spTree>
    <p:extLst>
      <p:ext uri="{BB962C8B-B14F-4D97-AF65-F5344CB8AC3E}">
        <p14:creationId xmlns:p14="http://schemas.microsoft.com/office/powerpoint/2010/main" val="183049915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4.gif"/></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4.gif"/></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4.gif"/></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4.gif"/></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4.gif"/></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jpe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21.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24.png"/></Relationships>
</file>

<file path=ppt/slides/_rels/slide2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701800"/>
            <a:ext cx="12192000" cy="4902199"/>
          </a:xfrm>
          <a:prstGeom prst="rect">
            <a:avLst/>
          </a:prstGeom>
        </p:spPr>
        <p:txBody>
          <a:bodyPr wrap="square" lIns="540000" tIns="360000" rIns="540000" bIns="360000" numCol="2" spcCol="360000">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sng" strike="noStrike" kern="1200" cap="none" spc="0" normalizeH="0" baseline="0" noProof="0" dirty="0" smtClean="0">
                <a:ln>
                  <a:noFill/>
                </a:ln>
                <a:solidFill>
                  <a:prstClr val="white"/>
                </a:solidFill>
                <a:effectLst/>
                <a:uLnTx/>
                <a:uFillTx/>
                <a:latin typeface="Calibri"/>
                <a:ea typeface="+mn-ea"/>
                <a:cs typeface="+mn-cs"/>
              </a:rPr>
              <a:t>1</a:t>
            </a:r>
            <a:r>
              <a:rPr kumimoji="0" lang="en-GB" sz="2800" b="1" i="0" u="sng" strike="noStrike" kern="1200" cap="none" spc="0" normalizeH="0" baseline="0" noProof="0" dirty="0">
                <a:ln>
                  <a:noFill/>
                </a:ln>
                <a:solidFill>
                  <a:prstClr val="white"/>
                </a:solidFill>
                <a:effectLst/>
                <a:uLnTx/>
                <a:uFillTx/>
                <a:latin typeface="Calibri"/>
              </a:rPr>
              <a:t>. Capital of …</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kumimoji="0" lang="en-GB" sz="2800" b="0" i="0" u="none" strike="noStrike" kern="1200" cap="none" spc="0" normalizeH="0" baseline="0" noProof="0" dirty="0" smtClean="0">
                <a:ln>
                  <a:noFill/>
                </a:ln>
                <a:solidFill>
                  <a:prstClr val="white"/>
                </a:solidFill>
                <a:effectLst/>
                <a:uLnTx/>
                <a:uFillTx/>
                <a:latin typeface="Calibri"/>
              </a:rPr>
              <a:t>Walter </a:t>
            </a:r>
            <a:r>
              <a:rPr kumimoji="0" lang="en-GB" sz="2800" b="0" i="0" u="none" strike="noStrike" kern="1200" cap="none" spc="0" normalizeH="0" baseline="0" noProof="0" dirty="0">
                <a:ln>
                  <a:noFill/>
                </a:ln>
                <a:solidFill>
                  <a:prstClr val="white"/>
                </a:solidFill>
                <a:effectLst/>
                <a:uLnTx/>
                <a:uFillTx/>
                <a:latin typeface="Calibri"/>
              </a:rPr>
              <a:t>Benjamin and </a:t>
            </a:r>
            <a:r>
              <a:rPr kumimoji="0" lang="en-GB" sz="2800" b="0" i="1" u="none" strike="noStrike" kern="1200" cap="none" spc="0" normalizeH="0" baseline="0" noProof="0" dirty="0">
                <a:ln>
                  <a:noFill/>
                </a:ln>
                <a:solidFill>
                  <a:prstClr val="white"/>
                </a:solidFill>
                <a:effectLst/>
                <a:uLnTx/>
                <a:uFillTx/>
                <a:latin typeface="Calibri"/>
              </a:rPr>
              <a:t>The Arcades </a:t>
            </a:r>
            <a:r>
              <a:rPr kumimoji="0" lang="en-GB" sz="2800" b="0" i="1" u="none" strike="noStrike" kern="1200" cap="none" spc="0" normalizeH="0" baseline="0" noProof="0" dirty="0" smtClean="0">
                <a:ln>
                  <a:noFill/>
                </a:ln>
                <a:solidFill>
                  <a:prstClr val="white"/>
                </a:solidFill>
                <a:effectLst/>
                <a:uLnTx/>
                <a:uFillTx/>
                <a:latin typeface="Calibri"/>
              </a:rPr>
              <a:t>Project</a:t>
            </a:r>
          </a:p>
          <a:p>
            <a:pPr marL="285750" marR="0" lvl="0" indent="-285750" algn="l" defTabSz="914400" rtl="0" eaLnBrk="1" fontAlgn="auto" latinLnBrk="0" hangingPunct="1">
              <a:lnSpc>
                <a:spcPct val="100000"/>
              </a:lnSpc>
              <a:spcBef>
                <a:spcPts val="0"/>
              </a:spcBef>
              <a:spcAft>
                <a:spcPts val="0"/>
              </a:spcAft>
              <a:buClrTx/>
              <a:buSzTx/>
              <a:buFontTx/>
              <a:buChar char="-"/>
              <a:tabLst/>
              <a:defRPr/>
            </a:pPr>
            <a:endParaRPr kumimoji="0" lang="en-GB" sz="2800" b="0" i="0" u="none" strike="noStrike" kern="1200" cap="none" spc="0" normalizeH="0" baseline="0" noProof="0" dirty="0">
              <a:ln>
                <a:noFill/>
              </a:ln>
              <a:solidFill>
                <a:prstClr val="white"/>
              </a:solidFill>
              <a:effectLst/>
              <a:uLnTx/>
              <a:uFillTx/>
              <a:latin typeface="Calibri"/>
            </a:endParaRPr>
          </a:p>
          <a:p>
            <a:pPr lvl="0"/>
            <a:r>
              <a:rPr kumimoji="0" lang="en-GB" sz="2800" b="1" i="0" u="sng" strike="noStrike" kern="1200" cap="none" spc="0" normalizeH="0" baseline="0" noProof="0" dirty="0" smtClean="0">
                <a:ln>
                  <a:noFill/>
                </a:ln>
                <a:solidFill>
                  <a:prstClr val="white"/>
                </a:solidFill>
                <a:effectLst/>
                <a:uLnTx/>
                <a:uFillTx/>
                <a:latin typeface="Calibri"/>
              </a:rPr>
              <a:t>2</a:t>
            </a:r>
            <a:r>
              <a:rPr kumimoji="0" lang="en-GB" sz="2800" b="1" i="0" u="sng" strike="noStrike" kern="1200" cap="none" spc="0" normalizeH="0" baseline="0" noProof="0" dirty="0">
                <a:ln>
                  <a:noFill/>
                </a:ln>
                <a:solidFill>
                  <a:prstClr val="white"/>
                </a:solidFill>
                <a:effectLst/>
                <a:uLnTx/>
                <a:uFillTx/>
                <a:latin typeface="Calibri"/>
              </a:rPr>
              <a:t>. </a:t>
            </a:r>
            <a:r>
              <a:rPr lang="en-GB" sz="2800" b="1" u="sng" dirty="0" err="1" smtClean="0">
                <a:solidFill>
                  <a:prstClr val="white"/>
                </a:solidFill>
              </a:rPr>
              <a:t>Haussmannisation</a:t>
            </a:r>
            <a:endParaRPr lang="en-GB" sz="2800" b="1" u="sng" dirty="0">
              <a:solidFill>
                <a:prstClr val="white"/>
              </a:solidFill>
            </a:endParaRPr>
          </a:p>
          <a:p>
            <a:pPr marL="285750" indent="-285750">
              <a:buFontTx/>
              <a:buChar char="-"/>
            </a:pPr>
            <a:r>
              <a:rPr lang="en-GB" sz="2800" dirty="0" smtClean="0">
                <a:solidFill>
                  <a:prstClr val="white"/>
                </a:solidFill>
              </a:rPr>
              <a:t>Circulation</a:t>
            </a:r>
            <a:endParaRPr lang="en-GB" sz="2800" dirty="0">
              <a:solidFill>
                <a:prstClr val="white"/>
              </a:solidFill>
            </a:endParaRPr>
          </a:p>
          <a:p>
            <a:pPr marL="285750" indent="-285750">
              <a:buFontTx/>
              <a:buChar char="-"/>
            </a:pPr>
            <a:r>
              <a:rPr lang="en-GB" sz="2800" dirty="0" err="1">
                <a:solidFill>
                  <a:prstClr val="white"/>
                </a:solidFill>
              </a:rPr>
              <a:t>Salubrity</a:t>
            </a:r>
            <a:endParaRPr lang="en-GB" sz="2800" dirty="0">
              <a:solidFill>
                <a:prstClr val="white"/>
              </a:solidFill>
            </a:endParaRPr>
          </a:p>
          <a:p>
            <a:pPr marL="285750" indent="-285750">
              <a:buFontTx/>
              <a:buChar char="-"/>
            </a:pPr>
            <a:r>
              <a:rPr lang="en-GB" sz="2800" dirty="0" smtClean="0">
                <a:solidFill>
                  <a:prstClr val="white"/>
                </a:solidFill>
              </a:rPr>
              <a:t>Security</a:t>
            </a:r>
          </a:p>
          <a:p>
            <a:pPr marL="285750" indent="-285750">
              <a:buFontTx/>
              <a:buChar char="-"/>
            </a:pPr>
            <a:r>
              <a:rPr lang="en-GB" sz="2800" dirty="0" err="1" smtClean="0">
                <a:solidFill>
                  <a:prstClr val="white"/>
                </a:solidFill>
              </a:rPr>
              <a:t>Marville</a:t>
            </a:r>
            <a:r>
              <a:rPr lang="en-GB" sz="2800" dirty="0" smtClean="0">
                <a:solidFill>
                  <a:prstClr val="white"/>
                </a:solidFill>
              </a:rPr>
              <a:t> and </a:t>
            </a:r>
            <a:r>
              <a:rPr lang="en-GB" sz="2800" dirty="0" err="1" smtClean="0">
                <a:solidFill>
                  <a:prstClr val="white"/>
                </a:solidFill>
              </a:rPr>
              <a:t>Haussmannisation</a:t>
            </a:r>
            <a:endParaRPr lang="en-GB" sz="2800" dirty="0" smtClean="0">
              <a:solidFill>
                <a:prstClr val="white"/>
              </a:solidFill>
            </a:endParaRPr>
          </a:p>
          <a:p>
            <a:pPr marL="285750" indent="-285750">
              <a:buFontTx/>
              <a:buChar char="-"/>
            </a:pPr>
            <a:r>
              <a:rPr lang="en-GB" sz="2800" dirty="0" err="1" smtClean="0">
                <a:solidFill>
                  <a:prstClr val="white"/>
                </a:solidFill>
              </a:rPr>
              <a:t>Nadar</a:t>
            </a:r>
            <a:endParaRPr lang="en-GB" sz="2800" dirty="0" smtClean="0">
              <a:solidFill>
                <a:prstClr val="white"/>
              </a:solidFill>
            </a:endParaRPr>
          </a:p>
          <a:p>
            <a:pPr marL="285750" indent="-285750">
              <a:buFontTx/>
              <a:buChar char="-"/>
            </a:pPr>
            <a:r>
              <a:rPr lang="en-GB" sz="2800" dirty="0" smtClean="0">
                <a:solidFill>
                  <a:prstClr val="white"/>
                </a:solidFill>
              </a:rPr>
              <a:t>History of </a:t>
            </a:r>
            <a:r>
              <a:rPr lang="en-GB" sz="2800" dirty="0" smtClean="0">
                <a:solidFill>
                  <a:prstClr val="white"/>
                </a:solidFill>
              </a:rPr>
              <a:t>photography</a:t>
            </a:r>
          </a:p>
          <a:p>
            <a:pPr marL="285750" indent="-285750">
              <a:buFontTx/>
              <a:buChar char="-"/>
            </a:pPr>
            <a:r>
              <a:rPr lang="en-GB" sz="2800" dirty="0" smtClean="0">
                <a:solidFill>
                  <a:prstClr val="white"/>
                </a:solidFill>
              </a:rPr>
              <a:t>Finance</a:t>
            </a:r>
          </a:p>
          <a:p>
            <a:pPr marL="285750" indent="-285750">
              <a:buFontTx/>
              <a:buChar char="-"/>
            </a:pPr>
            <a:r>
              <a:rPr lang="en-GB" sz="2800" dirty="0" smtClean="0">
                <a:solidFill>
                  <a:prstClr val="white"/>
                </a:solidFill>
              </a:rPr>
              <a:t>Red Paris</a:t>
            </a:r>
            <a:endParaRPr lang="en-GB" sz="2800" dirty="0">
              <a:solidFill>
                <a:prstClr val="white"/>
              </a:solidFill>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GB" sz="2800" b="1" i="0" u="sng"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Calibri"/>
            </a:endParaRPr>
          </a:p>
        </p:txBody>
      </p:sp>
      <p:sp>
        <p:nvSpPr>
          <p:cNvPr id="4" name="Rectangle 3"/>
          <p:cNvSpPr/>
          <p:nvPr/>
        </p:nvSpPr>
        <p:spPr>
          <a:xfrm>
            <a:off x="0" y="25436"/>
            <a:ext cx="12192000" cy="2112026"/>
          </a:xfrm>
          <a:prstGeom prst="rect">
            <a:avLst/>
          </a:prstGeom>
        </p:spPr>
        <p:txBody>
          <a:bodyPr wrap="square" lIns="540000" tIns="360000" rIns="540000" bIns="36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Calibri"/>
                <a:ea typeface="+mn-ea"/>
                <a:cs typeface="+mn-cs"/>
              </a:rPr>
              <a:t>HPHI5008/6008 </a:t>
            </a:r>
            <a:r>
              <a:rPr kumimoji="0" lang="en-GB" sz="2400" b="1"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Calibri"/>
                <a:ea typeface="+mn-ea"/>
                <a:cs typeface="+mn-cs"/>
              </a:rPr>
              <a:t>Urban </a:t>
            </a:r>
            <a:r>
              <a:rPr kumimoji="0" lang="en-GB" sz="24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a:ea typeface="+mn-ea"/>
                <a:cs typeface="+mn-cs"/>
              </a:rPr>
              <a:t>Sounds and Visions</a:t>
            </a:r>
            <a:r>
              <a:rPr kumimoji="0" lang="en-GB" sz="2400" b="1"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Calibri"/>
                <a:ea typeface="+mn-ea"/>
                <a:cs typeface="+mn-cs"/>
              </a:rPr>
              <a:t>: Cultural </a:t>
            </a:r>
            <a:r>
              <a:rPr kumimoji="0" lang="en-GB" sz="24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a:ea typeface="+mn-ea"/>
                <a:cs typeface="+mn-cs"/>
              </a:rPr>
              <a:t>Histories of the </a:t>
            </a:r>
            <a:r>
              <a:rPr kumimoji="0" lang="en-GB" sz="2400" b="1"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Calibri"/>
                <a:ea typeface="+mn-ea"/>
                <a:cs typeface="+mn-cs"/>
              </a:rPr>
              <a:t>Modern City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Calibri"/>
                <a:ea typeface="+mn-ea"/>
                <a:cs typeface="+mn-cs"/>
              </a:rPr>
              <a:t>Week </a:t>
            </a:r>
            <a:r>
              <a:rPr kumimoji="0" lang="en-GB" sz="24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a:ea typeface="+mn-ea"/>
                <a:cs typeface="+mn-cs"/>
              </a:rPr>
              <a:t>1 </a:t>
            </a:r>
            <a:r>
              <a:rPr kumimoji="0" lang="en-GB" sz="2400" b="1"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Calibri"/>
                <a:ea typeface="+mn-ea"/>
                <a:cs typeface="+mn-cs"/>
              </a:rPr>
              <a:t>Paris: Capital of the Nineteenth Century</a:t>
            </a:r>
          </a:p>
          <a:p>
            <a:pPr lvl="0" algn="r"/>
            <a:r>
              <a:rPr lang="en-GB" sz="2400" b="1" dirty="0">
                <a:solidFill>
                  <a:prstClr val="white"/>
                </a:solidFill>
                <a:effectLst>
                  <a:outerShdw blurRad="38100" dist="38100" dir="2700000" algn="tl">
                    <a:srgbClr val="000000">
                      <a:alpha val="43137"/>
                    </a:srgbClr>
                  </a:outerShdw>
                </a:effectLst>
              </a:rPr>
              <a:t>Lecture 2: Haussmann and the Rebuilding of 19th-Century Paris</a:t>
            </a:r>
            <a:endParaRPr kumimoji="0" lang="en-GB" sz="1800" b="1"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a:ea typeface="+mn-ea"/>
              <a:cs typeface="+mn-cs"/>
            </a:endParaRPr>
          </a:p>
        </p:txBody>
      </p:sp>
    </p:spTree>
    <p:extLst>
      <p:ext uri="{BB962C8B-B14F-4D97-AF65-F5344CB8AC3E}">
        <p14:creationId xmlns:p14="http://schemas.microsoft.com/office/powerpoint/2010/main" val="327411584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31356" y="0"/>
            <a:ext cx="6084168" cy="8175224"/>
          </a:xfrm>
          <a:prstGeom prst="rect">
            <a:avLst/>
          </a:prstGeom>
        </p:spPr>
        <p:txBody>
          <a:bodyPr wrap="square" lIns="540000" tIns="360000" rIns="540000" bIns="360000">
            <a:spAutoFit/>
          </a:bodyPr>
          <a:lstStyle/>
          <a:p>
            <a:endParaRPr lang="en-GB" b="1" dirty="0">
              <a:solidFill>
                <a:srgbClr val="FFFF00"/>
              </a:solidFill>
              <a:latin typeface="Calibri"/>
            </a:endParaRPr>
          </a:p>
          <a:p>
            <a:r>
              <a:rPr lang="en-GB" sz="2000" dirty="0">
                <a:solidFill>
                  <a:prstClr val="white"/>
                </a:solidFill>
                <a:latin typeface="Calibri"/>
              </a:rPr>
              <a:t>French First Republic (1792–1804)</a:t>
            </a:r>
          </a:p>
          <a:p>
            <a:endParaRPr lang="en-GB" sz="2000" dirty="0">
              <a:solidFill>
                <a:prstClr val="white"/>
              </a:solidFill>
              <a:latin typeface="Calibri"/>
            </a:endParaRPr>
          </a:p>
          <a:p>
            <a:r>
              <a:rPr lang="en-GB" sz="2000" dirty="0">
                <a:solidFill>
                  <a:prstClr val="white"/>
                </a:solidFill>
                <a:latin typeface="Calibri"/>
              </a:rPr>
              <a:t>First French Empire (1804–1814, 1815) </a:t>
            </a:r>
          </a:p>
          <a:p>
            <a:endParaRPr lang="en-GB" sz="2000" dirty="0">
              <a:solidFill>
                <a:prstClr val="white"/>
              </a:solidFill>
              <a:latin typeface="Calibri"/>
            </a:endParaRPr>
          </a:p>
          <a:p>
            <a:r>
              <a:rPr lang="en-GB" sz="2000" dirty="0">
                <a:solidFill>
                  <a:prstClr val="white"/>
                </a:solidFill>
                <a:latin typeface="Calibri"/>
              </a:rPr>
              <a:t>Bourbon Restoration (1814 –1815, 1815–1830)</a:t>
            </a:r>
          </a:p>
          <a:p>
            <a:endParaRPr lang="en-GB" sz="2000" dirty="0">
              <a:solidFill>
                <a:prstClr val="white"/>
              </a:solidFill>
              <a:latin typeface="Calibri"/>
            </a:endParaRPr>
          </a:p>
          <a:p>
            <a:r>
              <a:rPr lang="en-GB" sz="2000" dirty="0">
                <a:solidFill>
                  <a:prstClr val="white"/>
                </a:solidFill>
                <a:latin typeface="Calibri"/>
              </a:rPr>
              <a:t>House of Orleans (1830–1848)</a:t>
            </a:r>
          </a:p>
          <a:p>
            <a:endParaRPr lang="en-GB" sz="2000" dirty="0">
              <a:solidFill>
                <a:prstClr val="white"/>
              </a:solidFill>
              <a:latin typeface="Calibri"/>
            </a:endParaRPr>
          </a:p>
          <a:p>
            <a:r>
              <a:rPr lang="en-GB" sz="2000" dirty="0">
                <a:solidFill>
                  <a:prstClr val="white"/>
                </a:solidFill>
                <a:latin typeface="Calibri"/>
              </a:rPr>
              <a:t>French Second Republic (</a:t>
            </a:r>
            <a:r>
              <a:rPr lang="en-GB" sz="1600" dirty="0">
                <a:solidFill>
                  <a:prstClr val="white"/>
                </a:solidFill>
                <a:latin typeface="Calibri"/>
              </a:rPr>
              <a:t>Feb</a:t>
            </a:r>
            <a:r>
              <a:rPr lang="en-GB" sz="2000" dirty="0">
                <a:solidFill>
                  <a:prstClr val="white"/>
                </a:solidFill>
                <a:latin typeface="Calibri"/>
              </a:rPr>
              <a:t>1848–</a:t>
            </a:r>
            <a:r>
              <a:rPr lang="en-GB" sz="1600" dirty="0">
                <a:solidFill>
                  <a:prstClr val="white"/>
                </a:solidFill>
                <a:latin typeface="Calibri"/>
              </a:rPr>
              <a:t>Dec</a:t>
            </a:r>
            <a:r>
              <a:rPr lang="en-GB" sz="2000" dirty="0">
                <a:solidFill>
                  <a:prstClr val="white"/>
                </a:solidFill>
                <a:latin typeface="Calibri"/>
              </a:rPr>
              <a:t>1852)</a:t>
            </a:r>
          </a:p>
          <a:p>
            <a:endParaRPr lang="en-GB" sz="2000" dirty="0">
              <a:solidFill>
                <a:prstClr val="white"/>
              </a:solidFill>
              <a:latin typeface="Calibri"/>
            </a:endParaRPr>
          </a:p>
          <a:p>
            <a:endParaRPr lang="en-GB" sz="1400" dirty="0">
              <a:solidFill>
                <a:prstClr val="white"/>
              </a:solidFill>
              <a:latin typeface="Calibri"/>
            </a:endParaRPr>
          </a:p>
          <a:p>
            <a:endParaRPr lang="en-GB" sz="2000" dirty="0">
              <a:solidFill>
                <a:prstClr val="white"/>
              </a:solidFill>
              <a:latin typeface="Calibri"/>
            </a:endParaRPr>
          </a:p>
          <a:p>
            <a:r>
              <a:rPr lang="en-GB" sz="2000" dirty="0">
                <a:solidFill>
                  <a:prstClr val="white"/>
                </a:solidFill>
                <a:latin typeface="Calibri"/>
              </a:rPr>
              <a:t>Second French Empire (1852–1870)</a:t>
            </a:r>
          </a:p>
          <a:p>
            <a:endParaRPr lang="en-GB" sz="2000" dirty="0">
              <a:solidFill>
                <a:srgbClr val="FF0000"/>
              </a:solidFill>
              <a:latin typeface="Harlow Solid Italic" panose="04030604020F02020D02" pitchFamily="82" charset="0"/>
            </a:endParaRPr>
          </a:p>
          <a:p>
            <a:endParaRPr lang="en-GB" sz="2000" dirty="0" smtClean="0">
              <a:solidFill>
                <a:prstClr val="white"/>
              </a:solidFill>
              <a:latin typeface="Calibri"/>
            </a:endParaRPr>
          </a:p>
          <a:p>
            <a:endParaRPr lang="en-GB" sz="2000" dirty="0">
              <a:solidFill>
                <a:prstClr val="white"/>
              </a:solidFill>
              <a:latin typeface="Calibri"/>
            </a:endParaRPr>
          </a:p>
          <a:p>
            <a:endParaRPr lang="en-GB" sz="2000" dirty="0" smtClean="0">
              <a:solidFill>
                <a:prstClr val="white"/>
              </a:solidFill>
              <a:latin typeface="Calibri"/>
            </a:endParaRPr>
          </a:p>
          <a:p>
            <a:r>
              <a:rPr lang="en-GB" sz="2000" dirty="0" smtClean="0">
                <a:solidFill>
                  <a:prstClr val="white"/>
                </a:solidFill>
                <a:latin typeface="Calibri"/>
              </a:rPr>
              <a:t>French </a:t>
            </a:r>
            <a:r>
              <a:rPr lang="en-GB" sz="2000" dirty="0">
                <a:solidFill>
                  <a:prstClr val="white"/>
                </a:solidFill>
                <a:latin typeface="Calibri"/>
              </a:rPr>
              <a:t>Third Republic (1870–1940)</a:t>
            </a:r>
          </a:p>
          <a:p>
            <a:endParaRPr lang="en-GB" sz="2000" dirty="0">
              <a:solidFill>
                <a:prstClr val="white"/>
              </a:solidFill>
              <a:latin typeface="Calibri"/>
            </a:endParaRPr>
          </a:p>
          <a:p>
            <a:endParaRPr lang="en-GB" sz="2000" dirty="0">
              <a:solidFill>
                <a:prstClr val="white"/>
              </a:solidFill>
              <a:latin typeface="Calibri"/>
            </a:endParaRPr>
          </a:p>
          <a:p>
            <a:endParaRPr lang="en-GB" b="1" dirty="0">
              <a:solidFill>
                <a:srgbClr val="FF0000"/>
              </a:solidFill>
              <a:effectLst>
                <a:outerShdw blurRad="38100" dist="38100" dir="2700000" algn="tl">
                  <a:srgbClr val="000000">
                    <a:alpha val="43137"/>
                  </a:srgbClr>
                </a:outerShdw>
              </a:effectLst>
              <a:latin typeface="Calibri"/>
            </a:endParaRPr>
          </a:p>
          <a:p>
            <a:endParaRPr lang="en-GB" b="1" dirty="0">
              <a:solidFill>
                <a:srgbClr val="FF0000"/>
              </a:solidFill>
              <a:effectLst>
                <a:outerShdw blurRad="38100" dist="38100" dir="2700000" algn="tl">
                  <a:srgbClr val="000000">
                    <a:alpha val="43137"/>
                  </a:srgbClr>
                </a:outerShdw>
              </a:effectLst>
              <a:latin typeface="Calibri"/>
            </a:endParaRPr>
          </a:p>
          <a:p>
            <a:endParaRPr lang="en-GB" b="1" dirty="0">
              <a:solidFill>
                <a:srgbClr val="FF0000"/>
              </a:solidFill>
              <a:effectLst>
                <a:outerShdw blurRad="38100" dist="38100" dir="2700000" algn="tl">
                  <a:srgbClr val="000000">
                    <a:alpha val="43137"/>
                  </a:srgbClr>
                </a:outerShdw>
              </a:effectLst>
              <a:latin typeface="Calibri"/>
            </a:endParaRPr>
          </a:p>
          <a:p>
            <a:endParaRPr lang="en-GB" b="1" dirty="0">
              <a:solidFill>
                <a:srgbClr val="FF0000"/>
              </a:solidFill>
              <a:effectLst>
                <a:outerShdw blurRad="38100" dist="38100" dir="2700000" algn="tl">
                  <a:srgbClr val="000000">
                    <a:alpha val="43137"/>
                  </a:srgbClr>
                </a:outerShdw>
              </a:effectLst>
              <a:latin typeface="Calibri"/>
            </a:endParaRPr>
          </a:p>
        </p:txBody>
      </p:sp>
      <p:sp>
        <p:nvSpPr>
          <p:cNvPr id="3" name="Rectangle 2"/>
          <p:cNvSpPr/>
          <p:nvPr/>
        </p:nvSpPr>
        <p:spPr>
          <a:xfrm>
            <a:off x="6596664" y="133350"/>
            <a:ext cx="5475539" cy="6882563"/>
          </a:xfrm>
          <a:prstGeom prst="rect">
            <a:avLst/>
          </a:prstGeom>
        </p:spPr>
        <p:txBody>
          <a:bodyPr wrap="square" lIns="540000" tIns="360000" rIns="540000" bIns="360000">
            <a:spAutoFit/>
          </a:bodyPr>
          <a:lstStyle/>
          <a:p>
            <a:pPr algn="r"/>
            <a:r>
              <a:rPr lang="en-GB" sz="2000" b="1" dirty="0">
                <a:solidFill>
                  <a:srgbClr val="FFFF00"/>
                </a:solidFill>
                <a:effectLst>
                  <a:outerShdw blurRad="38100" dist="38100" dir="2700000" algn="tl">
                    <a:srgbClr val="000000">
                      <a:alpha val="43137"/>
                    </a:srgbClr>
                  </a:outerShdw>
                </a:effectLst>
                <a:latin typeface="Calibri"/>
              </a:rPr>
              <a:t>French Revolution (1789-1799</a:t>
            </a:r>
            <a:r>
              <a:rPr lang="en-GB" sz="2000" dirty="0">
                <a:solidFill>
                  <a:srgbClr val="FFFF00"/>
                </a:solidFill>
                <a:effectLst>
                  <a:outerShdw blurRad="38100" dist="38100" dir="2700000" algn="tl">
                    <a:srgbClr val="000000">
                      <a:alpha val="43137"/>
                    </a:srgbClr>
                  </a:outerShdw>
                </a:effectLst>
                <a:latin typeface="Calibri"/>
              </a:rPr>
              <a:t>)</a:t>
            </a:r>
          </a:p>
          <a:p>
            <a:pPr algn="r"/>
            <a:endParaRPr lang="en-GB" dirty="0">
              <a:solidFill>
                <a:srgbClr val="FFFF00"/>
              </a:solidFill>
              <a:latin typeface="Calibri"/>
            </a:endParaRPr>
          </a:p>
          <a:p>
            <a:pPr algn="r"/>
            <a:r>
              <a:rPr lang="en-GB" dirty="0">
                <a:solidFill>
                  <a:srgbClr val="FFFF00"/>
                </a:solidFill>
                <a:latin typeface="Calibri"/>
              </a:rPr>
              <a:t>Bonaparte coup (1799), proclaimed emperor (1804)</a:t>
            </a:r>
          </a:p>
          <a:p>
            <a:pPr algn="r"/>
            <a:endParaRPr lang="en-GB" dirty="0">
              <a:solidFill>
                <a:srgbClr val="FFFF00"/>
              </a:solidFill>
              <a:latin typeface="Calibri"/>
            </a:endParaRPr>
          </a:p>
          <a:p>
            <a:pPr algn="r"/>
            <a:endParaRPr lang="en-GB" dirty="0">
              <a:solidFill>
                <a:srgbClr val="FFFF00"/>
              </a:solidFill>
              <a:latin typeface="Calibri"/>
            </a:endParaRPr>
          </a:p>
          <a:p>
            <a:pPr algn="r"/>
            <a:r>
              <a:rPr lang="en-GB" sz="2000" b="1" dirty="0">
                <a:solidFill>
                  <a:srgbClr val="FFFF00"/>
                </a:solidFill>
                <a:effectLst>
                  <a:outerShdw blurRad="38100" dist="38100" dir="2700000" algn="tl">
                    <a:srgbClr val="000000">
                      <a:alpha val="43137"/>
                    </a:srgbClr>
                  </a:outerShdw>
                </a:effectLst>
                <a:latin typeface="Calibri"/>
              </a:rPr>
              <a:t>July  Revolution (1830</a:t>
            </a:r>
            <a:r>
              <a:rPr lang="en-GB" b="1" dirty="0">
                <a:solidFill>
                  <a:srgbClr val="FFFF00"/>
                </a:solidFill>
                <a:effectLst>
                  <a:outerShdw blurRad="38100" dist="38100" dir="2700000" algn="tl">
                    <a:srgbClr val="000000">
                      <a:alpha val="43137"/>
                    </a:srgbClr>
                  </a:outerShdw>
                </a:effectLst>
                <a:latin typeface="Calibri"/>
              </a:rPr>
              <a:t>)</a:t>
            </a:r>
          </a:p>
          <a:p>
            <a:pPr algn="r"/>
            <a:endParaRPr lang="en-GB" b="1" dirty="0">
              <a:solidFill>
                <a:srgbClr val="FFFF00"/>
              </a:solidFill>
              <a:effectLst>
                <a:outerShdw blurRad="38100" dist="38100" dir="2700000" algn="tl">
                  <a:srgbClr val="000000">
                    <a:alpha val="43137"/>
                  </a:srgbClr>
                </a:outerShdw>
              </a:effectLst>
              <a:latin typeface="Calibri"/>
            </a:endParaRPr>
          </a:p>
          <a:p>
            <a:pPr algn="r"/>
            <a:r>
              <a:rPr lang="en-GB" b="1" dirty="0">
                <a:solidFill>
                  <a:srgbClr val="FFFF00"/>
                </a:solidFill>
                <a:effectLst>
                  <a:outerShdw blurRad="38100" dist="38100" dir="2700000" algn="tl">
                    <a:srgbClr val="000000">
                      <a:alpha val="43137"/>
                    </a:srgbClr>
                  </a:outerShdw>
                </a:effectLst>
                <a:latin typeface="Calibri"/>
              </a:rPr>
              <a:t>June Rebellion (1832)</a:t>
            </a:r>
          </a:p>
          <a:p>
            <a:pPr algn="r"/>
            <a:endParaRPr lang="en-GB" dirty="0">
              <a:solidFill>
                <a:srgbClr val="FFFF00"/>
              </a:solidFill>
              <a:latin typeface="Calibri"/>
            </a:endParaRPr>
          </a:p>
          <a:p>
            <a:pPr algn="r"/>
            <a:endParaRPr lang="en-GB" b="1" dirty="0">
              <a:solidFill>
                <a:srgbClr val="FFFF00"/>
              </a:solidFill>
              <a:effectLst>
                <a:outerShdw blurRad="38100" dist="38100" dir="2700000" algn="tl">
                  <a:srgbClr val="000000">
                    <a:alpha val="43137"/>
                  </a:srgbClr>
                </a:outerShdw>
              </a:effectLst>
              <a:latin typeface="Calibri"/>
            </a:endParaRPr>
          </a:p>
          <a:p>
            <a:pPr algn="r"/>
            <a:r>
              <a:rPr lang="en-GB" b="1" dirty="0">
                <a:solidFill>
                  <a:srgbClr val="FFFF00"/>
                </a:solidFill>
                <a:effectLst>
                  <a:outerShdw blurRad="38100" dist="38100" dir="2700000" algn="tl">
                    <a:srgbClr val="000000">
                      <a:alpha val="43137"/>
                    </a:srgbClr>
                  </a:outerShdw>
                </a:effectLst>
                <a:latin typeface="Calibri"/>
              </a:rPr>
              <a:t>June Days uprising (1848)</a:t>
            </a:r>
          </a:p>
          <a:p>
            <a:pPr algn="r"/>
            <a:r>
              <a:rPr lang="en-GB" dirty="0">
                <a:solidFill>
                  <a:srgbClr val="FFFF00"/>
                </a:solidFill>
                <a:latin typeface="Calibri"/>
              </a:rPr>
              <a:t>Napoleon III elected president (Dec 1848)</a:t>
            </a:r>
          </a:p>
          <a:p>
            <a:pPr algn="r"/>
            <a:r>
              <a:rPr lang="en-GB" dirty="0">
                <a:solidFill>
                  <a:srgbClr val="FFFF00"/>
                </a:solidFill>
                <a:latin typeface="Calibri"/>
              </a:rPr>
              <a:t>Coup of 1851; empire re-established (1852)</a:t>
            </a:r>
          </a:p>
          <a:p>
            <a:pPr algn="r"/>
            <a:endParaRPr lang="en-GB" dirty="0" smtClean="0">
              <a:solidFill>
                <a:srgbClr val="FFFF00"/>
              </a:solidFill>
              <a:latin typeface="Calibri"/>
            </a:endParaRPr>
          </a:p>
          <a:p>
            <a:pPr algn="r"/>
            <a:endParaRPr lang="en-GB" dirty="0">
              <a:solidFill>
                <a:srgbClr val="FFFF00"/>
              </a:solidFill>
              <a:latin typeface="Calibri"/>
            </a:endParaRPr>
          </a:p>
          <a:p>
            <a:pPr algn="r"/>
            <a:r>
              <a:rPr lang="en-GB" dirty="0">
                <a:solidFill>
                  <a:srgbClr val="FFFF00"/>
                </a:solidFill>
                <a:latin typeface="Calibri"/>
              </a:rPr>
              <a:t>			</a:t>
            </a:r>
            <a:r>
              <a:rPr lang="en-GB" dirty="0" smtClean="0">
                <a:solidFill>
                  <a:srgbClr val="FFFF00"/>
                </a:solidFill>
                <a:latin typeface="Calibri"/>
              </a:rPr>
              <a:t>Abdication </a:t>
            </a:r>
            <a:r>
              <a:rPr lang="en-GB" dirty="0">
                <a:solidFill>
                  <a:srgbClr val="FFFF00"/>
                </a:solidFill>
                <a:latin typeface="Calibri"/>
              </a:rPr>
              <a:t>of Napoleon III, defeat in Franco-Prussian War (1870)</a:t>
            </a:r>
          </a:p>
          <a:p>
            <a:pPr algn="r"/>
            <a:r>
              <a:rPr lang="en-GB" dirty="0">
                <a:solidFill>
                  <a:srgbClr val="FFFF00"/>
                </a:solidFill>
                <a:latin typeface="Calibri"/>
              </a:rPr>
              <a:t>		</a:t>
            </a:r>
            <a:r>
              <a:rPr lang="en-GB" b="1" dirty="0">
                <a:solidFill>
                  <a:srgbClr val="FFFF00"/>
                </a:solidFill>
                <a:effectLst>
                  <a:outerShdw blurRad="38100" dist="38100" dir="2700000" algn="tl">
                    <a:srgbClr val="000000">
                      <a:alpha val="43137"/>
                    </a:srgbClr>
                  </a:outerShdw>
                </a:effectLst>
                <a:latin typeface="Calibri"/>
              </a:rPr>
              <a:t>Paris Commune (1871)</a:t>
            </a:r>
          </a:p>
          <a:p>
            <a:pPr algn="r"/>
            <a:endParaRPr lang="en-GB" dirty="0">
              <a:solidFill>
                <a:srgbClr val="FFFF00"/>
              </a:solidFill>
              <a:latin typeface="Calibri"/>
            </a:endParaRPr>
          </a:p>
          <a:p>
            <a:pPr algn="r"/>
            <a:endParaRPr lang="en-GB" dirty="0">
              <a:solidFill>
                <a:srgbClr val="FFFF00"/>
              </a:solidFill>
              <a:latin typeface="Calibri"/>
            </a:endParaRPr>
          </a:p>
        </p:txBody>
      </p:sp>
      <p:sp>
        <p:nvSpPr>
          <p:cNvPr id="2" name="Rectangle 1"/>
          <p:cNvSpPr/>
          <p:nvPr/>
        </p:nvSpPr>
        <p:spPr>
          <a:xfrm>
            <a:off x="4223792" y="4651069"/>
            <a:ext cx="4355976" cy="2031325"/>
          </a:xfrm>
          <a:prstGeom prst="rect">
            <a:avLst/>
          </a:prstGeom>
        </p:spPr>
        <p:txBody>
          <a:bodyPr wrap="square">
            <a:spAutoFit/>
          </a:bodyPr>
          <a:lstStyle/>
          <a:p>
            <a:endParaRPr lang="en-GB" dirty="0">
              <a:solidFill>
                <a:prstClr val="white"/>
              </a:solidFill>
              <a:latin typeface="Calibri"/>
            </a:endParaRPr>
          </a:p>
          <a:p>
            <a:pPr algn="ctr"/>
            <a:r>
              <a:rPr lang="en-GB" sz="3600" dirty="0">
                <a:solidFill>
                  <a:srgbClr val="FF0000"/>
                </a:solidFill>
                <a:latin typeface="Harlow Solid Italic" panose="04030604020F02020D02" pitchFamily="82" charset="0"/>
              </a:rPr>
              <a:t>La Belle </a:t>
            </a:r>
          </a:p>
          <a:p>
            <a:pPr algn="ctr"/>
            <a:r>
              <a:rPr lang="en-GB" sz="3600" dirty="0" err="1">
                <a:solidFill>
                  <a:srgbClr val="FF0000"/>
                </a:solidFill>
                <a:latin typeface="Harlow Solid Italic" panose="04030604020F02020D02" pitchFamily="82" charset="0"/>
              </a:rPr>
              <a:t>Epoque</a:t>
            </a:r>
            <a:r>
              <a:rPr lang="en-GB" sz="3600" dirty="0">
                <a:solidFill>
                  <a:srgbClr val="FF0000"/>
                </a:solidFill>
                <a:latin typeface="Harlow Solid Italic" panose="04030604020F02020D02" pitchFamily="82" charset="0"/>
              </a:rPr>
              <a:t>, </a:t>
            </a:r>
          </a:p>
          <a:p>
            <a:pPr algn="ctr"/>
            <a:r>
              <a:rPr lang="en-GB" sz="3600" dirty="0">
                <a:solidFill>
                  <a:srgbClr val="FF0000"/>
                </a:solidFill>
                <a:latin typeface="Harlow Solid Italic" panose="04030604020F02020D02" pitchFamily="82" charset="0"/>
              </a:rPr>
              <a:t>c. 1871–1914</a:t>
            </a:r>
          </a:p>
        </p:txBody>
      </p:sp>
      <p:sp>
        <p:nvSpPr>
          <p:cNvPr id="5" name="Rectangle 4"/>
          <p:cNvSpPr/>
          <p:nvPr/>
        </p:nvSpPr>
        <p:spPr>
          <a:xfrm>
            <a:off x="0" y="4466402"/>
            <a:ext cx="6744646" cy="461665"/>
          </a:xfrm>
          <a:prstGeom prst="rect">
            <a:avLst/>
          </a:prstGeom>
        </p:spPr>
        <p:txBody>
          <a:bodyPr wrap="square">
            <a:spAutoFit/>
          </a:bodyPr>
          <a:lstStyle/>
          <a:p>
            <a:r>
              <a:rPr lang="en-GB" sz="2400" dirty="0">
                <a:solidFill>
                  <a:srgbClr val="63891F">
                    <a:lumMod val="60000"/>
                    <a:lumOff val="40000"/>
                  </a:srgbClr>
                </a:solidFill>
                <a:latin typeface="Harlow Solid Italic" panose="04030604020F02020D02" pitchFamily="82" charset="0"/>
              </a:rPr>
              <a:t>Baudelaire publishes ‘Painter of Modern Life’ (1863)</a:t>
            </a:r>
            <a:endParaRPr lang="en-US" sz="2400" dirty="0">
              <a:solidFill>
                <a:srgbClr val="63891F">
                  <a:lumMod val="60000"/>
                  <a:lumOff val="40000"/>
                </a:srgbClr>
              </a:solidFill>
              <a:latin typeface="Calibri"/>
            </a:endParaRPr>
          </a:p>
        </p:txBody>
      </p:sp>
      <p:sp>
        <p:nvSpPr>
          <p:cNvPr id="6" name="Rectangle 5"/>
          <p:cNvSpPr/>
          <p:nvPr/>
        </p:nvSpPr>
        <p:spPr>
          <a:xfrm>
            <a:off x="7855984" y="4420236"/>
            <a:ext cx="4216219" cy="461665"/>
          </a:xfrm>
          <a:prstGeom prst="rect">
            <a:avLst/>
          </a:prstGeom>
        </p:spPr>
        <p:txBody>
          <a:bodyPr wrap="none">
            <a:spAutoFit/>
          </a:bodyPr>
          <a:lstStyle/>
          <a:p>
            <a:r>
              <a:rPr lang="en-GB" sz="2400" dirty="0" err="1">
                <a:solidFill>
                  <a:srgbClr val="FFC000"/>
                </a:solidFill>
                <a:latin typeface="Bauhaus 93" panose="04030905020B02020C02" pitchFamily="82" charset="0"/>
              </a:rPr>
              <a:t>Haussmanisation</a:t>
            </a:r>
            <a:r>
              <a:rPr lang="en-GB" sz="2400" dirty="0">
                <a:solidFill>
                  <a:srgbClr val="FFC000"/>
                </a:solidFill>
                <a:latin typeface="Bauhaus 93" panose="04030905020B02020C02" pitchFamily="82" charset="0"/>
              </a:rPr>
              <a:t> (1853-1870)</a:t>
            </a:r>
          </a:p>
        </p:txBody>
      </p:sp>
    </p:spTree>
    <p:extLst>
      <p:ext uri="{BB962C8B-B14F-4D97-AF65-F5344CB8AC3E}">
        <p14:creationId xmlns:p14="http://schemas.microsoft.com/office/powerpoint/2010/main" val="91565730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41288" y="188640"/>
            <a:ext cx="6119812" cy="6359342"/>
          </a:xfrm>
          <a:prstGeom prst="rect">
            <a:avLst/>
          </a:prstGeom>
        </p:spPr>
        <p:txBody>
          <a:bodyPr wrap="square" lIns="540000" tIns="360000" rIns="540000" bIns="360000">
            <a:spAutoFit/>
          </a:bodyPr>
          <a:lstStyle/>
          <a:p>
            <a:pPr marL="342900" indent="-342900">
              <a:buFontTx/>
              <a:buAutoNum type="arabicPeriod"/>
            </a:pPr>
            <a:r>
              <a:rPr lang="en-GB" b="1" u="sng" dirty="0">
                <a:solidFill>
                  <a:prstClr val="white"/>
                </a:solidFill>
              </a:rPr>
              <a:t>Capital of … Walter Benjamin and </a:t>
            </a:r>
            <a:r>
              <a:rPr lang="en-GB" b="1" i="1" u="sng" dirty="0">
                <a:solidFill>
                  <a:prstClr val="white"/>
                </a:solidFill>
              </a:rPr>
              <a:t>The Arcades Project</a:t>
            </a:r>
            <a:endParaRPr lang="en-GB" b="1" u="sng" dirty="0">
              <a:solidFill>
                <a:prstClr val="white"/>
              </a:solidFill>
            </a:endParaRPr>
          </a:p>
          <a:p>
            <a:endParaRPr lang="en-GB" sz="1400" b="1" dirty="0">
              <a:solidFill>
                <a:srgbClr val="FFFF00"/>
              </a:solidFill>
            </a:endParaRPr>
          </a:p>
          <a:p>
            <a:r>
              <a:rPr lang="en-GB" sz="2000" b="1" dirty="0">
                <a:solidFill>
                  <a:srgbClr val="FFFF00"/>
                </a:solidFill>
              </a:rPr>
              <a:t>Benjamin (1892–1940), ‘Paris, Capital of the 19th Century’ essays </a:t>
            </a:r>
            <a:r>
              <a:rPr lang="en-GB" b="1" dirty="0">
                <a:solidFill>
                  <a:srgbClr val="FFFF00"/>
                </a:solidFill>
              </a:rPr>
              <a:t>(1935, 1939)</a:t>
            </a:r>
          </a:p>
          <a:p>
            <a:pPr algn="just"/>
            <a:endParaRPr lang="en-GB" sz="1400" b="1" u="sng" dirty="0">
              <a:solidFill>
                <a:prstClr val="white"/>
              </a:solidFill>
            </a:endParaRPr>
          </a:p>
          <a:p>
            <a:pPr marL="285750" indent="-285750" algn="just">
              <a:buFont typeface="Arial" panose="020B0604020202020204" pitchFamily="34" charset="0"/>
              <a:buChar char="•"/>
            </a:pPr>
            <a:r>
              <a:rPr lang="en-GB" sz="2000" b="1" dirty="0">
                <a:solidFill>
                  <a:srgbClr val="FFFF00"/>
                </a:solidFill>
              </a:rPr>
              <a:t>Marxist polymath; key influence on Frankfurt School</a:t>
            </a:r>
          </a:p>
          <a:p>
            <a:pPr marL="285750" indent="-285750" algn="just">
              <a:buFont typeface="Arial" panose="020B0604020202020204" pitchFamily="34" charset="0"/>
              <a:buChar char="•"/>
            </a:pPr>
            <a:endParaRPr lang="en-GB" sz="1400" b="1" dirty="0">
              <a:solidFill>
                <a:srgbClr val="FFFF00"/>
              </a:solidFill>
            </a:endParaRPr>
          </a:p>
          <a:p>
            <a:pPr marL="285750" indent="-285750" algn="just">
              <a:buFont typeface="Arial" panose="020B0604020202020204" pitchFamily="34" charset="0"/>
              <a:buChar char="•"/>
            </a:pPr>
            <a:r>
              <a:rPr lang="en-GB" sz="2000" b="1" dirty="0">
                <a:solidFill>
                  <a:srgbClr val="FFFF00"/>
                </a:solidFill>
              </a:rPr>
              <a:t>Famous works </a:t>
            </a:r>
            <a:r>
              <a:rPr lang="en-GB" sz="2000" b="1" dirty="0" err="1">
                <a:solidFill>
                  <a:srgbClr val="FFFF00"/>
                </a:solidFill>
              </a:rPr>
              <a:t>inc.</a:t>
            </a:r>
            <a:r>
              <a:rPr lang="en-GB" sz="2000" b="1" dirty="0">
                <a:solidFill>
                  <a:srgbClr val="FFFF00"/>
                </a:solidFill>
              </a:rPr>
              <a:t> ‘The Work of Art in the Age of Mechanical Reproduction’ (1936), ‘Theses on the Philosophy of History’ (1940)</a:t>
            </a:r>
          </a:p>
          <a:p>
            <a:pPr marL="285750" indent="-285750" algn="just">
              <a:buFont typeface="Arial" panose="020B0604020202020204" pitchFamily="34" charset="0"/>
              <a:buChar char="•"/>
            </a:pPr>
            <a:endParaRPr lang="en-GB" sz="1400" b="1" dirty="0">
              <a:solidFill>
                <a:srgbClr val="FFFF00"/>
              </a:solidFill>
            </a:endParaRPr>
          </a:p>
          <a:p>
            <a:pPr marL="285750" indent="-285750" algn="just">
              <a:buFont typeface="Arial" panose="020B0604020202020204" pitchFamily="34" charset="0"/>
              <a:buChar char="•"/>
            </a:pPr>
            <a:r>
              <a:rPr lang="en-GB" sz="2000" b="1" dirty="0">
                <a:solidFill>
                  <a:srgbClr val="FFFF00"/>
                </a:solidFill>
              </a:rPr>
              <a:t>b. Berlin, exiled in Paris during Nazi era; committed suicide after occupation of France</a:t>
            </a:r>
          </a:p>
          <a:p>
            <a:pPr marL="285750" indent="-285750" algn="just">
              <a:buFont typeface="Arial" panose="020B0604020202020204" pitchFamily="34" charset="0"/>
              <a:buChar char="•"/>
            </a:pPr>
            <a:endParaRPr lang="en-GB" sz="1400" b="1" dirty="0">
              <a:solidFill>
                <a:srgbClr val="FFFF00"/>
              </a:solidFill>
            </a:endParaRPr>
          </a:p>
          <a:p>
            <a:pPr marL="285750" indent="-285750" algn="just">
              <a:buFont typeface="Arial" panose="020B0604020202020204" pitchFamily="34" charset="0"/>
              <a:buChar char="•"/>
            </a:pPr>
            <a:r>
              <a:rPr lang="en-GB" sz="2000" b="1" dirty="0">
                <a:solidFill>
                  <a:srgbClr val="FFFF00"/>
                </a:solidFill>
              </a:rPr>
              <a:t>‘Capital of 19</a:t>
            </a:r>
            <a:r>
              <a:rPr lang="en-GB" sz="2000" b="1" baseline="30000" dirty="0">
                <a:solidFill>
                  <a:srgbClr val="FFFF00"/>
                </a:solidFill>
              </a:rPr>
              <a:t>th</a:t>
            </a:r>
            <a:r>
              <a:rPr lang="en-GB" sz="2000" b="1" dirty="0">
                <a:solidFill>
                  <a:srgbClr val="FFFF00"/>
                </a:solidFill>
              </a:rPr>
              <a:t> Century’ the intended introduction  to a volume on Parisian arcades</a:t>
            </a:r>
            <a:endParaRPr lang="en-GB" b="1" dirty="0">
              <a:solidFill>
                <a:srgbClr val="FF0000"/>
              </a:solidFill>
              <a:effectLst>
                <a:outerShdw blurRad="38100" dist="38100" dir="2700000" algn="tl">
                  <a:srgbClr val="000000">
                    <a:alpha val="43137"/>
                  </a:srgbClr>
                </a:outerShdw>
              </a:effectLst>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81361" y="188640"/>
            <a:ext cx="4009470" cy="27809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81361" y="3132461"/>
            <a:ext cx="4009470" cy="25447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7032105" y="5733257"/>
            <a:ext cx="3496461" cy="830997"/>
          </a:xfrm>
          <a:prstGeom prst="rect">
            <a:avLst/>
          </a:prstGeom>
        </p:spPr>
        <p:txBody>
          <a:bodyPr wrap="square">
            <a:spAutoFit/>
          </a:bodyPr>
          <a:lstStyle/>
          <a:p>
            <a:pPr algn="r"/>
            <a:r>
              <a:rPr lang="en-GB" sz="1600" b="1" dirty="0">
                <a:solidFill>
                  <a:prstClr val="white"/>
                </a:solidFill>
              </a:rPr>
              <a:t>Benjamin researching his uncompleted </a:t>
            </a:r>
            <a:r>
              <a:rPr lang="en-GB" sz="1600" b="1" i="1" dirty="0">
                <a:solidFill>
                  <a:prstClr val="white"/>
                </a:solidFill>
              </a:rPr>
              <a:t>Arcades Project </a:t>
            </a:r>
            <a:r>
              <a:rPr lang="en-GB" sz="1600" b="1" dirty="0">
                <a:solidFill>
                  <a:prstClr val="white"/>
                </a:solidFill>
              </a:rPr>
              <a:t>at the </a:t>
            </a:r>
            <a:r>
              <a:rPr lang="en-GB" sz="1600" b="1" dirty="0" err="1">
                <a:solidFill>
                  <a:prstClr val="white"/>
                </a:solidFill>
              </a:rPr>
              <a:t>Bibliotheque</a:t>
            </a:r>
            <a:r>
              <a:rPr lang="en-GB" sz="1600" b="1" dirty="0">
                <a:solidFill>
                  <a:prstClr val="white"/>
                </a:solidFill>
              </a:rPr>
              <a:t> </a:t>
            </a:r>
            <a:r>
              <a:rPr lang="en-GB" sz="1600" b="1" dirty="0" err="1">
                <a:solidFill>
                  <a:prstClr val="white"/>
                </a:solidFill>
              </a:rPr>
              <a:t>Nationale</a:t>
            </a:r>
            <a:r>
              <a:rPr lang="en-GB" sz="1600" b="1" dirty="0">
                <a:solidFill>
                  <a:prstClr val="white"/>
                </a:solidFill>
              </a:rPr>
              <a:t>, Paris</a:t>
            </a:r>
          </a:p>
        </p:txBody>
      </p:sp>
    </p:spTree>
    <p:extLst>
      <p:ext uri="{BB962C8B-B14F-4D97-AF65-F5344CB8AC3E}">
        <p14:creationId xmlns:p14="http://schemas.microsoft.com/office/powerpoint/2010/main" val="318214868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
            <a:ext cx="6443408" cy="8329112"/>
          </a:xfrm>
          <a:prstGeom prst="rect">
            <a:avLst/>
          </a:prstGeom>
        </p:spPr>
        <p:txBody>
          <a:bodyPr wrap="square" lIns="540000" tIns="360000" rIns="540000" bIns="360000">
            <a:spAutoFit/>
          </a:bodyPr>
          <a:lstStyle/>
          <a:p>
            <a:pPr marL="342900" indent="-342900">
              <a:buFontTx/>
              <a:buAutoNum type="arabicPeriod"/>
            </a:pPr>
            <a:r>
              <a:rPr lang="en-GB" b="1" u="sng" dirty="0">
                <a:solidFill>
                  <a:prstClr val="white"/>
                </a:solidFill>
              </a:rPr>
              <a:t>Capital of … Walter Benjamin and </a:t>
            </a:r>
            <a:r>
              <a:rPr lang="en-GB" b="1" i="1" u="sng" dirty="0">
                <a:solidFill>
                  <a:prstClr val="white"/>
                </a:solidFill>
              </a:rPr>
              <a:t>The Arcades Project</a:t>
            </a:r>
            <a:endParaRPr lang="en-GB" b="1" u="sng" dirty="0">
              <a:solidFill>
                <a:prstClr val="white"/>
              </a:solidFill>
            </a:endParaRPr>
          </a:p>
          <a:p>
            <a:pPr marL="342900" indent="-342900">
              <a:buFontTx/>
              <a:buAutoNum type="arabicPeriod"/>
            </a:pPr>
            <a:endParaRPr lang="en-GB" b="1" u="sng" dirty="0">
              <a:solidFill>
                <a:prstClr val="white"/>
              </a:solidFill>
            </a:endParaRPr>
          </a:p>
          <a:p>
            <a:pPr algn="just"/>
            <a:r>
              <a:rPr lang="en-GB" sz="2800" b="1" dirty="0">
                <a:solidFill>
                  <a:prstClr val="white"/>
                </a:solidFill>
              </a:rPr>
              <a:t>“Most of the Paris arcades are built in the fifteen years following 1822 … They are the </a:t>
            </a:r>
            <a:r>
              <a:rPr lang="en-GB" sz="2800" b="1" dirty="0">
                <a:solidFill>
                  <a:srgbClr val="FFFF00"/>
                </a:solidFill>
              </a:rPr>
              <a:t>forerunners of department stores </a:t>
            </a:r>
            <a:r>
              <a:rPr lang="en-GB" sz="2800" b="1" dirty="0">
                <a:solidFill>
                  <a:prstClr val="white"/>
                </a:solidFill>
              </a:rPr>
              <a:t>… centres of </a:t>
            </a:r>
            <a:r>
              <a:rPr lang="en-GB" sz="2800" b="1" dirty="0">
                <a:solidFill>
                  <a:srgbClr val="FFFF00"/>
                </a:solidFill>
              </a:rPr>
              <a:t>commerce</a:t>
            </a:r>
            <a:r>
              <a:rPr lang="en-GB" sz="2800" b="1" dirty="0">
                <a:solidFill>
                  <a:prstClr val="white"/>
                </a:solidFill>
              </a:rPr>
              <a:t> in </a:t>
            </a:r>
            <a:r>
              <a:rPr lang="en-GB" sz="2800" b="1" dirty="0">
                <a:solidFill>
                  <a:srgbClr val="FFFF00"/>
                </a:solidFill>
              </a:rPr>
              <a:t>luxury</a:t>
            </a:r>
            <a:r>
              <a:rPr lang="en-GB" sz="2800" b="1" dirty="0">
                <a:solidFill>
                  <a:prstClr val="white"/>
                </a:solidFill>
              </a:rPr>
              <a:t> items. In fitting them out, art enters the service of the merchant. Contemporaries never tire of admiring them. For a long time they remain an attraction for </a:t>
            </a:r>
            <a:r>
              <a:rPr lang="en-GB" sz="2800" b="1" dirty="0">
                <a:solidFill>
                  <a:srgbClr val="FFFF00"/>
                </a:solidFill>
              </a:rPr>
              <a:t>tourists </a:t>
            </a:r>
            <a:r>
              <a:rPr lang="en-GB" sz="2800" b="1" dirty="0">
                <a:solidFill>
                  <a:prstClr val="white"/>
                </a:solidFill>
              </a:rPr>
              <a:t>…</a:t>
            </a:r>
            <a:endParaRPr lang="en-GB" sz="2800" b="1" dirty="0">
              <a:solidFill>
                <a:srgbClr val="FFFF00"/>
              </a:solidFill>
            </a:endParaRPr>
          </a:p>
          <a:p>
            <a:endParaRPr lang="en-GB" sz="2000" b="1" dirty="0">
              <a:solidFill>
                <a:srgbClr val="FFFF00"/>
              </a:solidFill>
            </a:endParaRPr>
          </a:p>
          <a:p>
            <a:endParaRPr lang="en-GB" sz="2000" b="1" dirty="0">
              <a:solidFill>
                <a:srgbClr val="FFFF00"/>
              </a:solidFill>
            </a:endParaRPr>
          </a:p>
          <a:p>
            <a:r>
              <a:rPr lang="en-GB" sz="2000" b="1" dirty="0">
                <a:solidFill>
                  <a:srgbClr val="FFFF00"/>
                </a:solidFill>
              </a:rPr>
              <a:t>  </a:t>
            </a:r>
          </a:p>
          <a:p>
            <a:pPr marL="342900" indent="-342900">
              <a:buFontTx/>
              <a:buAutoNum type="arabicPeriod"/>
            </a:pPr>
            <a:endParaRPr lang="en-GB" sz="2000" b="1" u="sng" dirty="0">
              <a:solidFill>
                <a:prstClr val="white"/>
              </a:solidFill>
            </a:endParaRPr>
          </a:p>
          <a:p>
            <a:endParaRPr lang="en-GB" sz="2000" b="1" u="sng" dirty="0">
              <a:solidFill>
                <a:prstClr val="white"/>
              </a:solidFill>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3408" y="6928"/>
            <a:ext cx="4224592" cy="4343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descr="http://philosophyforumlgbt.org/wp-content/uploads/2014/03/benjamin-arcade-193x300.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29675" y="4000500"/>
            <a:ext cx="1838325" cy="28575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6443408" y="4350402"/>
            <a:ext cx="2244880" cy="1477328"/>
          </a:xfrm>
          <a:prstGeom prst="rect">
            <a:avLst/>
          </a:prstGeom>
        </p:spPr>
        <p:txBody>
          <a:bodyPr wrap="square">
            <a:spAutoFit/>
          </a:bodyPr>
          <a:lstStyle/>
          <a:p>
            <a:pPr algn="r"/>
            <a:endParaRPr lang="en-GB" b="1" i="1" dirty="0">
              <a:solidFill>
                <a:prstClr val="white"/>
              </a:solidFill>
            </a:endParaRPr>
          </a:p>
          <a:p>
            <a:pPr algn="r"/>
            <a:r>
              <a:rPr lang="en-GB" b="1" dirty="0">
                <a:solidFill>
                  <a:srgbClr val="FFFF00"/>
                </a:solidFill>
              </a:rPr>
              <a:t>Walter Benjamin, ‘Paris, Capital of the 19th Century’ essays (1935, 1939)</a:t>
            </a:r>
          </a:p>
        </p:txBody>
      </p:sp>
    </p:spTree>
    <p:extLst>
      <p:ext uri="{BB962C8B-B14F-4D97-AF65-F5344CB8AC3E}">
        <p14:creationId xmlns:p14="http://schemas.microsoft.com/office/powerpoint/2010/main" val="302413069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
            <a:ext cx="6443408" cy="9067776"/>
          </a:xfrm>
          <a:prstGeom prst="rect">
            <a:avLst/>
          </a:prstGeom>
        </p:spPr>
        <p:txBody>
          <a:bodyPr wrap="square" lIns="540000" tIns="360000" rIns="540000" bIns="360000">
            <a:spAutoFit/>
          </a:bodyPr>
          <a:lstStyle/>
          <a:p>
            <a:pPr marL="342900" indent="-342900">
              <a:buFontTx/>
              <a:buAutoNum type="arabicPeriod"/>
            </a:pPr>
            <a:r>
              <a:rPr lang="en-GB" b="1" u="sng" dirty="0">
                <a:solidFill>
                  <a:prstClr val="white"/>
                </a:solidFill>
              </a:rPr>
              <a:t>Capital of … Benjamin, </a:t>
            </a:r>
            <a:r>
              <a:rPr lang="en-GB" b="1" i="1" u="sng" dirty="0">
                <a:solidFill>
                  <a:prstClr val="white"/>
                </a:solidFill>
              </a:rPr>
              <a:t>The Arcades </a:t>
            </a:r>
            <a:endParaRPr lang="en-GB" b="1" u="sng" dirty="0">
              <a:solidFill>
                <a:prstClr val="white"/>
              </a:solidFill>
            </a:endParaRPr>
          </a:p>
          <a:p>
            <a:pPr marL="342900" indent="-342900">
              <a:buFontTx/>
              <a:buAutoNum type="arabicPeriod"/>
            </a:pPr>
            <a:endParaRPr lang="en-GB" sz="2800" b="1" u="sng" dirty="0">
              <a:solidFill>
                <a:prstClr val="white"/>
              </a:solidFill>
            </a:endParaRPr>
          </a:p>
          <a:p>
            <a:pPr algn="just"/>
            <a:r>
              <a:rPr lang="en-GB" sz="2800" b="1" dirty="0">
                <a:solidFill>
                  <a:prstClr val="white"/>
                </a:solidFill>
              </a:rPr>
              <a:t>	“…  </a:t>
            </a:r>
            <a:r>
              <a:rPr lang="en-GB" sz="2800" b="1" i="1" dirty="0">
                <a:solidFill>
                  <a:prstClr val="white"/>
                </a:solidFill>
              </a:rPr>
              <a:t>An Illustrated Guide to Paris</a:t>
            </a:r>
            <a:r>
              <a:rPr lang="en-GB" sz="2800" b="1" dirty="0">
                <a:solidFill>
                  <a:prstClr val="white"/>
                </a:solidFill>
              </a:rPr>
              <a:t> says: ‘These arcades, a recent invention of </a:t>
            </a:r>
            <a:r>
              <a:rPr lang="en-GB" sz="2800" b="1" dirty="0">
                <a:solidFill>
                  <a:srgbClr val="FFFF00"/>
                </a:solidFill>
              </a:rPr>
              <a:t>industrial luxury </a:t>
            </a:r>
            <a:r>
              <a:rPr lang="en-GB" sz="2800" b="1" dirty="0">
                <a:solidFill>
                  <a:prstClr val="white"/>
                </a:solidFill>
              </a:rPr>
              <a:t>are glass-roofed, marble-panelled corridors extending through whole blocks of buildings, whose owners have joined together for such enterprises. Lining both sides of the arcade, which gets light from above, are the most elegant shops, </a:t>
            </a:r>
            <a:r>
              <a:rPr lang="en-GB" sz="2800" b="1" dirty="0">
                <a:solidFill>
                  <a:srgbClr val="FFFF00"/>
                </a:solidFill>
              </a:rPr>
              <a:t>so that the passage is a city, a world in miniature</a:t>
            </a:r>
            <a:r>
              <a:rPr lang="en-GB" sz="2800" b="1" dirty="0" smtClean="0">
                <a:solidFill>
                  <a:prstClr val="white"/>
                </a:solidFill>
              </a:rPr>
              <a:t>.’</a:t>
            </a:r>
            <a:endParaRPr lang="en-GB" sz="2800" b="1" dirty="0">
              <a:solidFill>
                <a:srgbClr val="FFFF00"/>
              </a:solidFill>
            </a:endParaRPr>
          </a:p>
          <a:p>
            <a:endParaRPr lang="en-GB" sz="2000" b="1" dirty="0">
              <a:solidFill>
                <a:srgbClr val="FFFF00"/>
              </a:solidFill>
            </a:endParaRPr>
          </a:p>
          <a:p>
            <a:endParaRPr lang="en-GB" sz="2000" b="1" dirty="0">
              <a:solidFill>
                <a:srgbClr val="FFFF00"/>
              </a:solidFill>
            </a:endParaRPr>
          </a:p>
          <a:p>
            <a:r>
              <a:rPr lang="en-GB" sz="2000" b="1" dirty="0">
                <a:solidFill>
                  <a:srgbClr val="FFFF00"/>
                </a:solidFill>
              </a:rPr>
              <a:t>  </a:t>
            </a:r>
          </a:p>
          <a:p>
            <a:pPr marL="342900" indent="-342900">
              <a:buFontTx/>
              <a:buAutoNum type="arabicPeriod"/>
            </a:pPr>
            <a:endParaRPr lang="en-GB" sz="2000" b="1" u="sng" dirty="0">
              <a:solidFill>
                <a:prstClr val="white"/>
              </a:solidFill>
            </a:endParaRPr>
          </a:p>
          <a:p>
            <a:endParaRPr lang="en-GB" sz="2000" b="1" u="sng" dirty="0">
              <a:solidFill>
                <a:prstClr val="white"/>
              </a:solidFill>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3408" y="6928"/>
            <a:ext cx="4224592" cy="4343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descr="http://philosophyforumlgbt.org/wp-content/uploads/2014/03/benjamin-arcade-193x300.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29675" y="4000500"/>
            <a:ext cx="1838325" cy="28575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6443408" y="4350402"/>
            <a:ext cx="2244880" cy="1477328"/>
          </a:xfrm>
          <a:prstGeom prst="rect">
            <a:avLst/>
          </a:prstGeom>
        </p:spPr>
        <p:txBody>
          <a:bodyPr wrap="square">
            <a:spAutoFit/>
          </a:bodyPr>
          <a:lstStyle/>
          <a:p>
            <a:pPr algn="r"/>
            <a:endParaRPr lang="en-GB" b="1" i="1" dirty="0">
              <a:solidFill>
                <a:prstClr val="white"/>
              </a:solidFill>
            </a:endParaRPr>
          </a:p>
          <a:p>
            <a:pPr algn="r"/>
            <a:r>
              <a:rPr lang="en-GB" b="1" dirty="0">
                <a:solidFill>
                  <a:srgbClr val="FFFF00"/>
                </a:solidFill>
              </a:rPr>
              <a:t>Walter Benjamin, ‘Paris, Capital of the 19th Century’ essays (1935, 1939)</a:t>
            </a:r>
          </a:p>
        </p:txBody>
      </p:sp>
    </p:spTree>
    <p:extLst>
      <p:ext uri="{BB962C8B-B14F-4D97-AF65-F5344CB8AC3E}">
        <p14:creationId xmlns:p14="http://schemas.microsoft.com/office/powerpoint/2010/main" val="284321568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
            <a:ext cx="6443408" cy="8913888"/>
          </a:xfrm>
          <a:prstGeom prst="rect">
            <a:avLst/>
          </a:prstGeom>
        </p:spPr>
        <p:txBody>
          <a:bodyPr wrap="square" lIns="540000" tIns="360000" rIns="540000" bIns="360000">
            <a:spAutoFit/>
          </a:bodyPr>
          <a:lstStyle/>
          <a:p>
            <a:pPr marL="342900" indent="-342900">
              <a:buFontTx/>
              <a:buAutoNum type="arabicPeriod"/>
            </a:pPr>
            <a:r>
              <a:rPr lang="en-GB" b="1" u="sng" dirty="0">
                <a:solidFill>
                  <a:prstClr val="white"/>
                </a:solidFill>
              </a:rPr>
              <a:t>Capital of … Benjamin, </a:t>
            </a:r>
            <a:r>
              <a:rPr lang="en-GB" b="1" i="1" u="sng" dirty="0">
                <a:solidFill>
                  <a:prstClr val="white"/>
                </a:solidFill>
              </a:rPr>
              <a:t>The Arcades </a:t>
            </a:r>
            <a:endParaRPr lang="en-GB" b="1" u="sng" dirty="0">
              <a:solidFill>
                <a:prstClr val="white"/>
              </a:solidFill>
            </a:endParaRPr>
          </a:p>
          <a:p>
            <a:pPr marL="342900" indent="-342900">
              <a:buFontTx/>
              <a:buAutoNum type="arabicPeriod"/>
            </a:pPr>
            <a:endParaRPr lang="en-GB" b="1" u="sng" dirty="0">
              <a:solidFill>
                <a:prstClr val="white"/>
              </a:solidFill>
            </a:endParaRPr>
          </a:p>
          <a:p>
            <a:pPr algn="just"/>
            <a:r>
              <a:rPr lang="en-GB" sz="2400" b="1" dirty="0" smtClean="0">
                <a:solidFill>
                  <a:prstClr val="white"/>
                </a:solidFill>
              </a:rPr>
              <a:t>“The </a:t>
            </a:r>
            <a:r>
              <a:rPr lang="en-GB" sz="2400" b="1" dirty="0">
                <a:solidFill>
                  <a:prstClr val="white"/>
                </a:solidFill>
              </a:rPr>
              <a:t>arcades are the scene of the first attempts at </a:t>
            </a:r>
            <a:r>
              <a:rPr lang="en-GB" sz="2400" b="1" dirty="0" smtClean="0">
                <a:solidFill>
                  <a:srgbClr val="FFFF00"/>
                </a:solidFill>
              </a:rPr>
              <a:t>gas lighting</a:t>
            </a:r>
            <a:r>
              <a:rPr lang="en-GB" sz="2400" b="1" dirty="0" smtClean="0">
                <a:solidFill>
                  <a:prstClr val="white"/>
                </a:solidFill>
              </a:rPr>
              <a:t>.</a:t>
            </a:r>
          </a:p>
          <a:p>
            <a:pPr algn="just"/>
            <a:r>
              <a:rPr lang="en-GB" sz="2400" b="1" dirty="0">
                <a:solidFill>
                  <a:prstClr val="white"/>
                </a:solidFill>
              </a:rPr>
              <a:t>	</a:t>
            </a:r>
            <a:r>
              <a:rPr lang="en-GB" sz="2400" b="1" dirty="0" smtClean="0">
                <a:solidFill>
                  <a:prstClr val="white"/>
                </a:solidFill>
              </a:rPr>
              <a:t>“The second </a:t>
            </a:r>
            <a:r>
              <a:rPr lang="en-GB" sz="2400" b="1" dirty="0">
                <a:solidFill>
                  <a:prstClr val="white"/>
                </a:solidFill>
              </a:rPr>
              <a:t>condition for the emergence of the arcades is the beginning of </a:t>
            </a:r>
            <a:r>
              <a:rPr lang="en-GB" sz="2400" b="1" dirty="0" smtClean="0">
                <a:solidFill>
                  <a:srgbClr val="FFFF00"/>
                </a:solidFill>
              </a:rPr>
              <a:t>iron</a:t>
            </a:r>
            <a:r>
              <a:rPr lang="en-GB" sz="2400" b="1" dirty="0" smtClean="0">
                <a:solidFill>
                  <a:prstClr val="white"/>
                </a:solidFill>
              </a:rPr>
              <a:t> construction … </a:t>
            </a:r>
            <a:r>
              <a:rPr lang="en-GB" sz="2400" b="1" dirty="0"/>
              <a:t>This development enters a </a:t>
            </a:r>
            <a:r>
              <a:rPr lang="en-GB" sz="2400" b="1" dirty="0" smtClean="0"/>
              <a:t>decisive new </a:t>
            </a:r>
            <a:r>
              <a:rPr lang="en-GB" sz="2400" b="1" dirty="0"/>
              <a:t>phase when it becomes clear that the </a:t>
            </a:r>
            <a:r>
              <a:rPr lang="en-GB" sz="2400" b="1" dirty="0" smtClean="0">
                <a:solidFill>
                  <a:srgbClr val="FFFF00"/>
                </a:solidFill>
              </a:rPr>
              <a:t>locomotive </a:t>
            </a:r>
            <a:r>
              <a:rPr lang="en-GB" sz="2400" b="1" dirty="0" smtClean="0"/>
              <a:t>usefully </a:t>
            </a:r>
            <a:r>
              <a:rPr lang="en-GB" sz="2400" b="1" dirty="0"/>
              <a:t>functions only on iron rails</a:t>
            </a:r>
            <a:r>
              <a:rPr lang="en-GB" sz="2400" b="1" dirty="0" smtClean="0"/>
              <a:t>. The </a:t>
            </a:r>
            <a:r>
              <a:rPr lang="en-GB" sz="2400" b="1" dirty="0"/>
              <a:t>rail becomes the first prefabricated iron component, the precursor of </a:t>
            </a:r>
            <a:r>
              <a:rPr lang="en-GB" sz="2400" b="1" dirty="0" smtClean="0"/>
              <a:t>the girder</a:t>
            </a:r>
            <a:r>
              <a:rPr lang="en-GB" sz="2400" b="1" dirty="0"/>
              <a:t>. Iron is avoided in home </a:t>
            </a:r>
            <a:r>
              <a:rPr lang="en-GB" sz="2400" b="1" dirty="0" smtClean="0"/>
              <a:t>construction </a:t>
            </a:r>
            <a:r>
              <a:rPr lang="en-GB" sz="2400" b="1" dirty="0"/>
              <a:t>but used in arcades, exhibition halls</a:t>
            </a:r>
            <a:r>
              <a:rPr lang="en-GB" sz="2400" b="1" dirty="0" smtClean="0"/>
              <a:t>, train stations – buildings </a:t>
            </a:r>
            <a:r>
              <a:rPr lang="en-GB" sz="2400" b="1" dirty="0"/>
              <a:t>that serve </a:t>
            </a:r>
            <a:r>
              <a:rPr lang="en-GB" sz="2400" b="1" dirty="0">
                <a:solidFill>
                  <a:srgbClr val="FFFF00"/>
                </a:solidFill>
              </a:rPr>
              <a:t>transitory </a:t>
            </a:r>
            <a:r>
              <a:rPr lang="en-GB" sz="2400" b="1" dirty="0" smtClean="0">
                <a:solidFill>
                  <a:srgbClr val="FFFF00"/>
                </a:solidFill>
              </a:rPr>
              <a:t>purposes</a:t>
            </a:r>
            <a:r>
              <a:rPr lang="en-GB" sz="2400" b="1" dirty="0" smtClean="0"/>
              <a:t>.”</a:t>
            </a:r>
            <a:endParaRPr lang="en-GB" sz="2400" b="1" dirty="0">
              <a:solidFill>
                <a:srgbClr val="FFFF00"/>
              </a:solidFill>
            </a:endParaRPr>
          </a:p>
          <a:p>
            <a:endParaRPr lang="en-GB" sz="2000" b="1" dirty="0">
              <a:solidFill>
                <a:srgbClr val="FFFF00"/>
              </a:solidFill>
            </a:endParaRPr>
          </a:p>
          <a:p>
            <a:endParaRPr lang="en-GB" sz="2000" b="1" dirty="0">
              <a:solidFill>
                <a:srgbClr val="FFFF00"/>
              </a:solidFill>
            </a:endParaRPr>
          </a:p>
          <a:p>
            <a:r>
              <a:rPr lang="en-GB" sz="2000" b="1" dirty="0">
                <a:solidFill>
                  <a:srgbClr val="FFFF00"/>
                </a:solidFill>
              </a:rPr>
              <a:t>  </a:t>
            </a:r>
          </a:p>
          <a:p>
            <a:pPr marL="342900" indent="-342900">
              <a:buFontTx/>
              <a:buAutoNum type="arabicPeriod"/>
            </a:pPr>
            <a:endParaRPr lang="en-GB" sz="2000" b="1" u="sng" dirty="0">
              <a:solidFill>
                <a:prstClr val="white"/>
              </a:solidFill>
            </a:endParaRPr>
          </a:p>
          <a:p>
            <a:endParaRPr lang="en-GB" sz="2000" b="1" u="sng" dirty="0">
              <a:solidFill>
                <a:prstClr val="white"/>
              </a:solidFill>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3408" y="6928"/>
            <a:ext cx="4224592" cy="4343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descr="http://philosophyforumlgbt.org/wp-content/uploads/2014/03/benjamin-arcade-193x300.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29675" y="4000500"/>
            <a:ext cx="1838325" cy="28575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6443408" y="4350402"/>
            <a:ext cx="2244880" cy="1477328"/>
          </a:xfrm>
          <a:prstGeom prst="rect">
            <a:avLst/>
          </a:prstGeom>
        </p:spPr>
        <p:txBody>
          <a:bodyPr wrap="square">
            <a:spAutoFit/>
          </a:bodyPr>
          <a:lstStyle/>
          <a:p>
            <a:pPr algn="r"/>
            <a:endParaRPr lang="en-GB" b="1" i="1" dirty="0">
              <a:solidFill>
                <a:prstClr val="white"/>
              </a:solidFill>
            </a:endParaRPr>
          </a:p>
          <a:p>
            <a:pPr algn="r"/>
            <a:r>
              <a:rPr lang="en-GB" b="1" dirty="0">
                <a:solidFill>
                  <a:srgbClr val="FFFF00"/>
                </a:solidFill>
              </a:rPr>
              <a:t>Walter Benjamin, ‘Paris, Capital of the 19th Century’ essays (1935, 1939)</a:t>
            </a:r>
          </a:p>
        </p:txBody>
      </p:sp>
    </p:spTree>
    <p:extLst>
      <p:ext uri="{BB962C8B-B14F-4D97-AF65-F5344CB8AC3E}">
        <p14:creationId xmlns:p14="http://schemas.microsoft.com/office/powerpoint/2010/main" val="173127533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6443408" cy="9344775"/>
          </a:xfrm>
          <a:prstGeom prst="rect">
            <a:avLst/>
          </a:prstGeom>
        </p:spPr>
        <p:txBody>
          <a:bodyPr wrap="square" lIns="540000" tIns="360000" rIns="540000" bIns="360000">
            <a:spAutoFit/>
          </a:bodyPr>
          <a:lstStyle/>
          <a:p>
            <a:pPr marL="342900" indent="-342900">
              <a:buFontTx/>
              <a:buAutoNum type="arabicPeriod"/>
            </a:pPr>
            <a:r>
              <a:rPr lang="en-GB" b="1" u="sng" dirty="0">
                <a:solidFill>
                  <a:prstClr val="white"/>
                </a:solidFill>
              </a:rPr>
              <a:t>Capital of … Benjamin, </a:t>
            </a:r>
            <a:r>
              <a:rPr lang="en-GB" b="1" i="1" u="sng" dirty="0">
                <a:solidFill>
                  <a:prstClr val="white"/>
                </a:solidFill>
              </a:rPr>
              <a:t>The Arcades </a:t>
            </a:r>
            <a:endParaRPr lang="en-GB" b="1" u="sng" dirty="0">
              <a:solidFill>
                <a:prstClr val="white"/>
              </a:solidFill>
            </a:endParaRPr>
          </a:p>
          <a:p>
            <a:pPr marL="342900" indent="-342900">
              <a:buFontTx/>
              <a:buAutoNum type="arabicPeriod"/>
            </a:pPr>
            <a:endParaRPr lang="en-GB" b="1" u="sng" dirty="0">
              <a:solidFill>
                <a:prstClr val="white"/>
              </a:solidFill>
            </a:endParaRPr>
          </a:p>
          <a:p>
            <a:pPr algn="just"/>
            <a:r>
              <a:rPr lang="en-GB" sz="3200" b="1" dirty="0">
                <a:ea typeface="Calibri"/>
                <a:cs typeface="Times New Roman"/>
              </a:rPr>
              <a:t>“In 1839 it was considered elegant to take a tortoise out walking. This gives us an idea of the tempo in the arcades … One can well imagine the elegant set mimicking the pace of this creature more easily in the arcades than on the boulevards.”</a:t>
            </a:r>
          </a:p>
          <a:p>
            <a:pPr marL="285750" indent="-285750" algn="just">
              <a:buFontTx/>
              <a:buChar char="-"/>
            </a:pPr>
            <a:r>
              <a:rPr lang="en-GB" sz="2800" b="1" dirty="0">
                <a:cs typeface="Times New Roman"/>
              </a:rPr>
              <a:t>Benjamin, </a:t>
            </a:r>
            <a:r>
              <a:rPr lang="en-GB" sz="2800" b="1" i="1" dirty="0">
                <a:cs typeface="Times New Roman"/>
              </a:rPr>
              <a:t>Arcades Project</a:t>
            </a:r>
            <a:r>
              <a:rPr lang="en-GB" sz="2800" b="1" dirty="0">
                <a:cs typeface="Times New Roman"/>
              </a:rPr>
              <a:t>, pp. 442,881</a:t>
            </a:r>
            <a:r>
              <a:rPr lang="en-GB" sz="2000" dirty="0">
                <a:solidFill>
                  <a:srgbClr val="FFFF00"/>
                </a:solidFill>
                <a:cs typeface="Times New Roman"/>
              </a:rPr>
              <a:t>.</a:t>
            </a:r>
            <a:endParaRPr lang="en-GB" sz="2000" dirty="0">
              <a:solidFill>
                <a:srgbClr val="FFFF00"/>
              </a:solidFill>
            </a:endParaRPr>
          </a:p>
          <a:p>
            <a:endParaRPr lang="en-GB" sz="2000" b="1" dirty="0">
              <a:solidFill>
                <a:srgbClr val="FFFF00"/>
              </a:solidFill>
            </a:endParaRPr>
          </a:p>
          <a:p>
            <a:endParaRPr lang="en-GB" sz="2000" b="1" dirty="0">
              <a:solidFill>
                <a:srgbClr val="FFFF00"/>
              </a:solidFill>
            </a:endParaRPr>
          </a:p>
          <a:p>
            <a:endParaRPr lang="en-GB" sz="2000" b="1" dirty="0">
              <a:solidFill>
                <a:srgbClr val="FFFF00"/>
              </a:solidFill>
            </a:endParaRPr>
          </a:p>
          <a:p>
            <a:r>
              <a:rPr lang="en-GB" sz="2000" b="1" dirty="0">
                <a:solidFill>
                  <a:srgbClr val="FFFF00"/>
                </a:solidFill>
              </a:rPr>
              <a:t>  </a:t>
            </a:r>
          </a:p>
          <a:p>
            <a:pPr marL="342900" indent="-342900">
              <a:buFontTx/>
              <a:buAutoNum type="arabicPeriod"/>
            </a:pPr>
            <a:endParaRPr lang="en-GB" sz="2000" b="1" u="sng" dirty="0">
              <a:solidFill>
                <a:prstClr val="white"/>
              </a:solidFill>
            </a:endParaRPr>
          </a:p>
          <a:p>
            <a:endParaRPr lang="en-GB" sz="2000" b="1" u="sng" dirty="0">
              <a:solidFill>
                <a:prstClr val="white"/>
              </a:solidFill>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3408" y="6928"/>
            <a:ext cx="4224592" cy="4343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descr="http://philosophyforumlgbt.org/wp-content/uploads/2014/03/benjamin-arcade-193x300.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29675" y="4000500"/>
            <a:ext cx="1838325" cy="28575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6443408" y="4350402"/>
            <a:ext cx="2244880" cy="1477328"/>
          </a:xfrm>
          <a:prstGeom prst="rect">
            <a:avLst/>
          </a:prstGeom>
        </p:spPr>
        <p:txBody>
          <a:bodyPr wrap="square">
            <a:spAutoFit/>
          </a:bodyPr>
          <a:lstStyle/>
          <a:p>
            <a:pPr algn="r"/>
            <a:endParaRPr lang="en-GB" b="1" i="1" dirty="0">
              <a:solidFill>
                <a:prstClr val="white"/>
              </a:solidFill>
            </a:endParaRPr>
          </a:p>
          <a:p>
            <a:pPr algn="r"/>
            <a:r>
              <a:rPr lang="en-GB" b="1" dirty="0">
                <a:solidFill>
                  <a:srgbClr val="FFFF00"/>
                </a:solidFill>
              </a:rPr>
              <a:t>Walter Benjamin, ‘Paris, Capital of the 19th Century’ essays (1935, 1939)</a:t>
            </a:r>
          </a:p>
        </p:txBody>
      </p:sp>
    </p:spTree>
    <p:extLst>
      <p:ext uri="{BB962C8B-B14F-4D97-AF65-F5344CB8AC3E}">
        <p14:creationId xmlns:p14="http://schemas.microsoft.com/office/powerpoint/2010/main" val="170234671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6443408" cy="9313997"/>
          </a:xfrm>
          <a:prstGeom prst="rect">
            <a:avLst/>
          </a:prstGeom>
        </p:spPr>
        <p:txBody>
          <a:bodyPr wrap="square" lIns="540000" tIns="360000" rIns="540000" bIns="360000">
            <a:spAutoFit/>
          </a:bodyPr>
          <a:lstStyle/>
          <a:p>
            <a:pPr marL="342900" indent="-342900">
              <a:buFontTx/>
              <a:buAutoNum type="arabicPeriod"/>
            </a:pPr>
            <a:r>
              <a:rPr lang="en-GB" sz="2000" b="1" u="sng" dirty="0">
                <a:solidFill>
                  <a:prstClr val="white"/>
                </a:solidFill>
              </a:rPr>
              <a:t>Capital of … Benjamin, </a:t>
            </a:r>
            <a:r>
              <a:rPr lang="en-GB" sz="2000" b="1" i="1" u="sng" dirty="0">
                <a:solidFill>
                  <a:prstClr val="white"/>
                </a:solidFill>
              </a:rPr>
              <a:t>The Arcades </a:t>
            </a:r>
            <a:endParaRPr lang="en-GB" sz="2000" b="1" u="sng" dirty="0">
              <a:solidFill>
                <a:prstClr val="white"/>
              </a:solidFill>
            </a:endParaRPr>
          </a:p>
          <a:p>
            <a:pPr marL="342900" indent="-342900">
              <a:buFontTx/>
              <a:buAutoNum type="arabicPeriod"/>
            </a:pPr>
            <a:endParaRPr lang="en-GB" sz="2000" b="1" u="sng" dirty="0">
              <a:solidFill>
                <a:prstClr val="white"/>
              </a:solidFill>
            </a:endParaRPr>
          </a:p>
          <a:p>
            <a:pPr algn="just"/>
            <a:r>
              <a:rPr lang="en-GB" sz="2400" b="1" dirty="0">
                <a:solidFill>
                  <a:prstClr val="white"/>
                </a:solidFill>
              </a:rPr>
              <a:t>“The arcades as </a:t>
            </a:r>
            <a:r>
              <a:rPr lang="en-GB" sz="2400" b="1" dirty="0">
                <a:solidFill>
                  <a:srgbClr val="FFFF00"/>
                </a:solidFill>
              </a:rPr>
              <a:t>temples of commodity capital</a:t>
            </a:r>
            <a:r>
              <a:rPr lang="en-GB" sz="2400" b="1" dirty="0">
                <a:solidFill>
                  <a:prstClr val="white"/>
                </a:solidFill>
              </a:rPr>
              <a:t>.”</a:t>
            </a:r>
          </a:p>
          <a:p>
            <a:pPr algn="just"/>
            <a:endParaRPr lang="en-GB" sz="1600" b="1" dirty="0">
              <a:solidFill>
                <a:prstClr val="white"/>
              </a:solidFill>
            </a:endParaRPr>
          </a:p>
          <a:p>
            <a:pPr algn="just"/>
            <a:r>
              <a:rPr lang="en-GB" sz="2400" b="1" dirty="0">
                <a:solidFill>
                  <a:prstClr val="white"/>
                </a:solidFill>
              </a:rPr>
              <a:t>	“If the </a:t>
            </a:r>
            <a:r>
              <a:rPr lang="en-GB" sz="2400" b="1" dirty="0">
                <a:solidFill>
                  <a:srgbClr val="FFFF00"/>
                </a:solidFill>
              </a:rPr>
              <a:t>beginnings of modern architecture to some extent lie in the arcades</a:t>
            </a:r>
            <a:r>
              <a:rPr lang="en-GB" sz="2400" b="1" dirty="0">
                <a:solidFill>
                  <a:prstClr val="white"/>
                </a:solidFill>
              </a:rPr>
              <a:t>, their antiquated effect on the present generation has exactly the same significance as the antiquated effect of a father on his son.”</a:t>
            </a:r>
          </a:p>
          <a:p>
            <a:pPr algn="just"/>
            <a:endParaRPr lang="en-GB" sz="1600" b="1" dirty="0">
              <a:solidFill>
                <a:prstClr val="white"/>
              </a:solidFill>
            </a:endParaRPr>
          </a:p>
          <a:p>
            <a:pPr algn="just"/>
            <a:r>
              <a:rPr lang="en-GB" sz="2400" b="1" dirty="0">
                <a:solidFill>
                  <a:prstClr val="white"/>
                </a:solidFill>
              </a:rPr>
              <a:t>	“ …the history and situation of the Paris arcades are the </a:t>
            </a:r>
            <a:r>
              <a:rPr lang="en-GB" sz="2400" b="1" dirty="0">
                <a:solidFill>
                  <a:srgbClr val="FFFF00"/>
                </a:solidFill>
              </a:rPr>
              <a:t>key for the underworld of </a:t>
            </a:r>
            <a:r>
              <a:rPr lang="en-GB" sz="2400" b="1" i="1" dirty="0">
                <a:solidFill>
                  <a:srgbClr val="FFFF00"/>
                </a:solidFill>
              </a:rPr>
              <a:t>this</a:t>
            </a:r>
            <a:r>
              <a:rPr lang="en-GB" sz="2400" b="1" dirty="0">
                <a:solidFill>
                  <a:srgbClr val="FFFF00"/>
                </a:solidFill>
              </a:rPr>
              <a:t> century </a:t>
            </a:r>
            <a:r>
              <a:rPr lang="en-GB" sz="1600" b="1" dirty="0">
                <a:solidFill>
                  <a:prstClr val="white"/>
                </a:solidFill>
              </a:rPr>
              <a:t>[i.e. the 20</a:t>
            </a:r>
            <a:r>
              <a:rPr lang="en-GB" sz="1600" b="1" baseline="30000" dirty="0">
                <a:solidFill>
                  <a:prstClr val="white"/>
                </a:solidFill>
              </a:rPr>
              <a:t>th</a:t>
            </a:r>
            <a:r>
              <a:rPr lang="en-GB" sz="1600" b="1" dirty="0">
                <a:solidFill>
                  <a:prstClr val="white"/>
                </a:solidFill>
              </a:rPr>
              <a:t> century]</a:t>
            </a:r>
            <a:r>
              <a:rPr lang="en-GB" sz="2400" b="1" dirty="0">
                <a:solidFill>
                  <a:prstClr val="white"/>
                </a:solidFill>
              </a:rPr>
              <a:t>.”</a:t>
            </a:r>
            <a:endParaRPr lang="en-GB" sz="2400" b="1" dirty="0">
              <a:solidFill>
                <a:srgbClr val="FFFF00"/>
              </a:solidFill>
            </a:endParaRPr>
          </a:p>
          <a:p>
            <a:endParaRPr lang="en-GB" sz="2000" b="1" dirty="0">
              <a:solidFill>
                <a:srgbClr val="FFFF00"/>
              </a:solidFill>
            </a:endParaRPr>
          </a:p>
          <a:p>
            <a:endParaRPr lang="en-GB" sz="2000" b="1" dirty="0">
              <a:solidFill>
                <a:srgbClr val="FFFF00"/>
              </a:solidFill>
            </a:endParaRPr>
          </a:p>
          <a:p>
            <a:endParaRPr lang="en-GB" sz="2000" b="1" dirty="0">
              <a:solidFill>
                <a:srgbClr val="FFFF00"/>
              </a:solidFill>
            </a:endParaRPr>
          </a:p>
          <a:p>
            <a:r>
              <a:rPr lang="en-GB" sz="2000" b="1" dirty="0">
                <a:solidFill>
                  <a:srgbClr val="FFFF00"/>
                </a:solidFill>
              </a:rPr>
              <a:t>  </a:t>
            </a:r>
          </a:p>
          <a:p>
            <a:pPr marL="342900" indent="-342900">
              <a:buFontTx/>
              <a:buAutoNum type="arabicPeriod"/>
            </a:pPr>
            <a:endParaRPr lang="en-GB" sz="2000" b="1" u="sng" dirty="0">
              <a:solidFill>
                <a:prstClr val="white"/>
              </a:solidFill>
            </a:endParaRPr>
          </a:p>
          <a:p>
            <a:endParaRPr lang="en-GB" sz="2000" b="1" u="sng" dirty="0">
              <a:solidFill>
                <a:prstClr val="white"/>
              </a:solidFill>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3408" y="6928"/>
            <a:ext cx="4224592" cy="4343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descr="http://philosophyforumlgbt.org/wp-content/uploads/2014/03/benjamin-arcade-193x300.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29675" y="4000500"/>
            <a:ext cx="1838325" cy="28575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6443408" y="4350403"/>
            <a:ext cx="2244880" cy="2062103"/>
          </a:xfrm>
          <a:prstGeom prst="rect">
            <a:avLst/>
          </a:prstGeom>
        </p:spPr>
        <p:txBody>
          <a:bodyPr wrap="square">
            <a:spAutoFit/>
          </a:bodyPr>
          <a:lstStyle/>
          <a:p>
            <a:pPr algn="r"/>
            <a:r>
              <a:rPr lang="en-GB" sz="1600" dirty="0">
                <a:solidFill>
                  <a:prstClr val="white"/>
                </a:solidFill>
              </a:rPr>
              <a:t>Quotes from Walter Benjamin, </a:t>
            </a:r>
            <a:r>
              <a:rPr lang="en-GB" sz="1600" i="1" dirty="0">
                <a:solidFill>
                  <a:prstClr val="white"/>
                </a:solidFill>
              </a:rPr>
              <a:t>The Arcades Project</a:t>
            </a:r>
            <a:r>
              <a:rPr lang="en-GB" sz="1600" dirty="0">
                <a:solidFill>
                  <a:prstClr val="white"/>
                </a:solidFill>
              </a:rPr>
              <a:t>, translated by Howard </a:t>
            </a:r>
            <a:r>
              <a:rPr lang="en-GB" sz="1600" dirty="0" err="1">
                <a:solidFill>
                  <a:prstClr val="white"/>
                </a:solidFill>
              </a:rPr>
              <a:t>Eiland</a:t>
            </a:r>
            <a:r>
              <a:rPr lang="en-GB" sz="1600" dirty="0">
                <a:solidFill>
                  <a:prstClr val="white"/>
                </a:solidFill>
              </a:rPr>
              <a:t> and Kevin McLaughlin (Cambridge, Massachusetts: Harvard:, 1999), pp. 37, 69, 83</a:t>
            </a:r>
            <a:endParaRPr lang="en-GB" sz="1600" i="1" dirty="0">
              <a:solidFill>
                <a:prstClr val="white"/>
              </a:solidFill>
            </a:endParaRPr>
          </a:p>
        </p:txBody>
      </p:sp>
    </p:spTree>
    <p:extLst>
      <p:ext uri="{BB962C8B-B14F-4D97-AF65-F5344CB8AC3E}">
        <p14:creationId xmlns:p14="http://schemas.microsoft.com/office/powerpoint/2010/main" val="69229678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90500" y="1"/>
            <a:ext cx="8020050" cy="10929824"/>
          </a:xfrm>
          <a:prstGeom prst="rect">
            <a:avLst/>
          </a:prstGeom>
        </p:spPr>
        <p:txBody>
          <a:bodyPr wrap="square" lIns="540000" tIns="360000" rIns="540000" bIns="360000">
            <a:spAutoFit/>
          </a:bodyPr>
          <a:lstStyle/>
          <a:p>
            <a:pPr marL="342900" indent="-342900">
              <a:buFontTx/>
              <a:buAutoNum type="arabicPeriod"/>
            </a:pPr>
            <a:r>
              <a:rPr lang="en-GB" b="1" u="sng" dirty="0">
                <a:solidFill>
                  <a:prstClr val="white"/>
                </a:solidFill>
              </a:rPr>
              <a:t>Capital of … Benjamin, </a:t>
            </a:r>
            <a:r>
              <a:rPr lang="en-GB" b="1" i="1" u="sng" dirty="0">
                <a:solidFill>
                  <a:prstClr val="white"/>
                </a:solidFill>
              </a:rPr>
              <a:t>The Arcades </a:t>
            </a:r>
            <a:endParaRPr lang="en-GB" b="1" u="sng" dirty="0">
              <a:solidFill>
                <a:prstClr val="white"/>
              </a:solidFill>
            </a:endParaRPr>
          </a:p>
          <a:p>
            <a:pPr marL="342900" indent="-342900">
              <a:buFontTx/>
              <a:buAutoNum type="arabicPeriod"/>
            </a:pPr>
            <a:endParaRPr lang="en-GB" sz="1400" b="1" u="sng" dirty="0">
              <a:solidFill>
                <a:srgbClr val="FFFF00"/>
              </a:solidFill>
            </a:endParaRPr>
          </a:p>
          <a:p>
            <a:pPr algn="just"/>
            <a:r>
              <a:rPr lang="en-GB" b="1" dirty="0">
                <a:solidFill>
                  <a:prstClr val="white"/>
                </a:solidFill>
              </a:rPr>
              <a:t>Q 1. Below is a list of types of buildings/spaces/institutions which are characteristic of modern cities. Select one type of building/space/institution and analyse its relationship to the wider city:</a:t>
            </a:r>
          </a:p>
          <a:p>
            <a:pPr algn="just"/>
            <a:endParaRPr lang="en-GB" b="1" dirty="0">
              <a:solidFill>
                <a:prstClr val="white"/>
              </a:solidFill>
            </a:endParaRPr>
          </a:p>
          <a:p>
            <a:pPr algn="just"/>
            <a:endParaRPr lang="en-GB" b="1" dirty="0">
              <a:solidFill>
                <a:prstClr val="white"/>
              </a:solidFill>
            </a:endParaRPr>
          </a:p>
          <a:p>
            <a:pPr algn="just"/>
            <a:endParaRPr lang="en-GB" b="1" dirty="0">
              <a:solidFill>
                <a:prstClr val="white"/>
              </a:solidFill>
            </a:endParaRPr>
          </a:p>
          <a:p>
            <a:pPr algn="just"/>
            <a:endParaRPr lang="en-GB" b="1" dirty="0">
              <a:solidFill>
                <a:prstClr val="white"/>
              </a:solidFill>
            </a:endParaRPr>
          </a:p>
          <a:p>
            <a:pPr algn="just"/>
            <a:endParaRPr lang="en-GB" b="1" dirty="0">
              <a:solidFill>
                <a:prstClr val="white"/>
              </a:solidFill>
            </a:endParaRPr>
          </a:p>
          <a:p>
            <a:pPr algn="just"/>
            <a:endParaRPr lang="en-GB" b="1" dirty="0">
              <a:solidFill>
                <a:prstClr val="white"/>
              </a:solidFill>
            </a:endParaRPr>
          </a:p>
          <a:p>
            <a:pPr algn="just"/>
            <a:endParaRPr lang="en-GB" b="1" dirty="0">
              <a:solidFill>
                <a:prstClr val="white"/>
              </a:solidFill>
            </a:endParaRPr>
          </a:p>
          <a:p>
            <a:pPr algn="just"/>
            <a:endParaRPr lang="en-GB" b="1" dirty="0">
              <a:solidFill>
                <a:prstClr val="white"/>
              </a:solidFill>
            </a:endParaRPr>
          </a:p>
          <a:p>
            <a:endParaRPr lang="en-GB" b="1" dirty="0"/>
          </a:p>
          <a:p>
            <a:r>
              <a:rPr lang="en-GB" b="1" dirty="0"/>
              <a:t>In the process, answer the following questions </a:t>
            </a:r>
            <a:r>
              <a:rPr lang="en-GB" b="1" u="sng" dirty="0">
                <a:solidFill>
                  <a:srgbClr val="FFFF00"/>
                </a:solidFill>
              </a:rPr>
              <a:t>with reference to specific examples and relevant scholarship (Level 6)</a:t>
            </a:r>
            <a:r>
              <a:rPr lang="en-GB" b="1" dirty="0"/>
              <a:t>: </a:t>
            </a:r>
            <a:endParaRPr lang="en-GB" dirty="0"/>
          </a:p>
          <a:p>
            <a:pPr marL="342900" lvl="0" indent="-342900">
              <a:buFont typeface="Arial" panose="020B0604020202020204" pitchFamily="34" charset="0"/>
              <a:buChar char="•"/>
            </a:pPr>
            <a:r>
              <a:rPr lang="en-GB" b="1" dirty="0"/>
              <a:t>What makes your chosen building/space/institution characteristic of the modern city?</a:t>
            </a:r>
          </a:p>
          <a:p>
            <a:pPr marL="342900" lvl="0" indent="-342900">
              <a:buFont typeface="Arial" panose="020B0604020202020204" pitchFamily="34" charset="0"/>
              <a:buChar char="•"/>
            </a:pPr>
            <a:r>
              <a:rPr lang="en-GB" b="1" dirty="0"/>
              <a:t>What insights does your chosen building/space/institution provide about the history, culture and/or contemporary status of cities?</a:t>
            </a:r>
          </a:p>
          <a:p>
            <a:pPr marL="342900" lvl="0" indent="-342900">
              <a:buFont typeface="Arial" panose="020B0604020202020204" pitchFamily="34" charset="0"/>
              <a:buChar char="•"/>
            </a:pPr>
            <a:r>
              <a:rPr lang="en-GB" b="1" dirty="0"/>
              <a:t>How does your chosen building/space/institution relate to existing interpretations of historians and/or other scholars?</a:t>
            </a:r>
            <a:endParaRPr lang="en-GB" dirty="0"/>
          </a:p>
          <a:p>
            <a:pPr marL="342900" indent="-342900" algn="just">
              <a:buFontTx/>
              <a:buChar char="-"/>
            </a:pPr>
            <a:endParaRPr lang="en-GB" sz="2400" i="1" dirty="0">
              <a:solidFill>
                <a:prstClr val="white"/>
              </a:solidFill>
            </a:endParaRPr>
          </a:p>
          <a:p>
            <a:pPr algn="just"/>
            <a:endParaRPr lang="en-GB" sz="2300" b="1" dirty="0">
              <a:solidFill>
                <a:srgbClr val="FFFF00"/>
              </a:solidFill>
            </a:endParaRPr>
          </a:p>
          <a:p>
            <a:pPr algn="just"/>
            <a:endParaRPr lang="en-GB" sz="2300" b="1" dirty="0">
              <a:solidFill>
                <a:srgbClr val="FFFF00"/>
              </a:solidFill>
            </a:endParaRPr>
          </a:p>
          <a:p>
            <a:pPr algn="just"/>
            <a:endParaRPr lang="en-GB" sz="2300" b="1" dirty="0">
              <a:solidFill>
                <a:srgbClr val="FFFF00"/>
              </a:solidFill>
            </a:endParaRPr>
          </a:p>
          <a:p>
            <a:endParaRPr lang="en-GB" sz="2000" b="1" dirty="0">
              <a:solidFill>
                <a:srgbClr val="FFFF00"/>
              </a:solidFill>
            </a:endParaRPr>
          </a:p>
          <a:p>
            <a:endParaRPr lang="en-GB" sz="2000" b="1" dirty="0">
              <a:solidFill>
                <a:srgbClr val="FFFF00"/>
              </a:solidFill>
            </a:endParaRPr>
          </a:p>
          <a:p>
            <a:r>
              <a:rPr lang="en-GB" sz="2000" b="1" dirty="0">
                <a:solidFill>
                  <a:srgbClr val="FFFF00"/>
                </a:solidFill>
              </a:rPr>
              <a:t>  </a:t>
            </a:r>
          </a:p>
          <a:p>
            <a:pPr marL="342900" indent="-342900">
              <a:buFontTx/>
              <a:buAutoNum type="arabicPeriod"/>
            </a:pPr>
            <a:endParaRPr lang="en-GB" sz="2000" b="1" u="sng" dirty="0">
              <a:solidFill>
                <a:prstClr val="white"/>
              </a:solidFill>
            </a:endParaRPr>
          </a:p>
          <a:p>
            <a:endParaRPr lang="en-GB" sz="2000" b="1" u="sng" dirty="0">
              <a:solidFill>
                <a:prstClr val="white"/>
              </a:solidFill>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p:txBody>
      </p:sp>
      <p:sp>
        <p:nvSpPr>
          <p:cNvPr id="5" name="TextBox 4"/>
          <p:cNvSpPr txBox="1"/>
          <p:nvPr/>
        </p:nvSpPr>
        <p:spPr>
          <a:xfrm>
            <a:off x="1964304" y="1796430"/>
            <a:ext cx="4392488" cy="1923604"/>
          </a:xfrm>
          <a:prstGeom prst="rect">
            <a:avLst/>
          </a:prstGeom>
          <a:noFill/>
        </p:spPr>
        <p:txBody>
          <a:bodyPr wrap="square" numCol="2" rtlCol="0">
            <a:spAutoFit/>
          </a:bodyPr>
          <a:lstStyle/>
          <a:p>
            <a:pPr algn="ctr"/>
            <a:r>
              <a:rPr lang="en-GB" sz="1700" b="1" dirty="0">
                <a:solidFill>
                  <a:srgbClr val="FFFF00"/>
                </a:solidFill>
              </a:rPr>
              <a:t>Shopping arcades</a:t>
            </a:r>
            <a:endParaRPr lang="en-GB" sz="1700" dirty="0">
              <a:solidFill>
                <a:srgbClr val="FFFF00"/>
              </a:solidFill>
            </a:endParaRPr>
          </a:p>
          <a:p>
            <a:pPr algn="ctr"/>
            <a:r>
              <a:rPr lang="en-GB" sz="1700" b="1" dirty="0">
                <a:solidFill>
                  <a:srgbClr val="FFFF00"/>
                </a:solidFill>
              </a:rPr>
              <a:t>Department stores</a:t>
            </a:r>
            <a:endParaRPr lang="en-GB" sz="1700" dirty="0">
              <a:solidFill>
                <a:srgbClr val="FFFF00"/>
              </a:solidFill>
            </a:endParaRPr>
          </a:p>
          <a:p>
            <a:pPr algn="ctr"/>
            <a:r>
              <a:rPr lang="en-GB" sz="1700" b="1" dirty="0">
                <a:solidFill>
                  <a:srgbClr val="FFFF00"/>
                </a:solidFill>
              </a:rPr>
              <a:t>Museums</a:t>
            </a:r>
            <a:endParaRPr lang="en-GB" sz="1700" dirty="0">
              <a:solidFill>
                <a:srgbClr val="FFFF00"/>
              </a:solidFill>
            </a:endParaRPr>
          </a:p>
          <a:p>
            <a:pPr algn="ctr"/>
            <a:r>
              <a:rPr lang="en-GB" sz="1700" b="1" dirty="0">
                <a:solidFill>
                  <a:srgbClr val="FFFF00"/>
                </a:solidFill>
              </a:rPr>
              <a:t>Cinemas</a:t>
            </a:r>
            <a:endParaRPr lang="en-GB" sz="1700" dirty="0">
              <a:solidFill>
                <a:srgbClr val="FFFF00"/>
              </a:solidFill>
            </a:endParaRPr>
          </a:p>
          <a:p>
            <a:pPr algn="ctr"/>
            <a:r>
              <a:rPr lang="en-GB" sz="1700" b="1" dirty="0">
                <a:solidFill>
                  <a:srgbClr val="FFFF00"/>
                </a:solidFill>
              </a:rPr>
              <a:t>Railway stations</a:t>
            </a:r>
            <a:endParaRPr lang="en-GB" sz="1700" dirty="0">
              <a:solidFill>
                <a:srgbClr val="FFFF00"/>
              </a:solidFill>
            </a:endParaRPr>
          </a:p>
          <a:p>
            <a:pPr algn="ctr"/>
            <a:r>
              <a:rPr lang="en-GB" sz="1700" b="1" dirty="0">
                <a:solidFill>
                  <a:srgbClr val="FFFF00"/>
                </a:solidFill>
              </a:rPr>
              <a:t>International Expositions/World’s Fairs</a:t>
            </a:r>
            <a:endParaRPr lang="en-GB" sz="1700" dirty="0">
              <a:solidFill>
                <a:srgbClr val="FFFF00"/>
              </a:solidFill>
            </a:endParaRPr>
          </a:p>
          <a:p>
            <a:pPr algn="ctr"/>
            <a:r>
              <a:rPr lang="en-GB" sz="1700" b="1" dirty="0">
                <a:solidFill>
                  <a:srgbClr val="FFFF00"/>
                </a:solidFill>
              </a:rPr>
              <a:t>Zoos</a:t>
            </a:r>
            <a:endParaRPr lang="en-GB" sz="1700" dirty="0">
              <a:solidFill>
                <a:srgbClr val="FFFF00"/>
              </a:solidFill>
            </a:endParaRPr>
          </a:p>
          <a:p>
            <a:pPr algn="ctr"/>
            <a:r>
              <a:rPr lang="en-GB" sz="1700" b="1" dirty="0">
                <a:solidFill>
                  <a:srgbClr val="FFFF00"/>
                </a:solidFill>
              </a:rPr>
              <a:t>Sports arenas</a:t>
            </a:r>
            <a:endParaRPr lang="en-GB" sz="1700" dirty="0">
              <a:solidFill>
                <a:srgbClr val="FFFF00"/>
              </a:solidFill>
            </a:endParaRPr>
          </a:p>
          <a:p>
            <a:pPr algn="ctr"/>
            <a:r>
              <a:rPr lang="en-GB" sz="1700" b="1" dirty="0">
                <a:solidFill>
                  <a:srgbClr val="FFFF00"/>
                </a:solidFill>
              </a:rPr>
              <a:t>Cemeteries</a:t>
            </a:r>
            <a:endParaRPr lang="en-GB" sz="1700" dirty="0">
              <a:solidFill>
                <a:srgbClr val="FFFF00"/>
              </a:solidFill>
            </a:endParaRPr>
          </a:p>
          <a:p>
            <a:pPr algn="ctr"/>
            <a:r>
              <a:rPr lang="en-GB" sz="1700" b="1" dirty="0">
                <a:solidFill>
                  <a:srgbClr val="FFFF00"/>
                </a:solidFill>
              </a:rPr>
              <a:t>Skyscrapers</a:t>
            </a:r>
            <a:endParaRPr lang="en-GB" sz="1700" dirty="0">
              <a:solidFill>
                <a:srgbClr val="FFFF00"/>
              </a:solidFill>
            </a:endParaRPr>
          </a:p>
          <a:p>
            <a:pPr algn="ctr"/>
            <a:r>
              <a:rPr lang="en-GB" sz="1700" b="1" dirty="0">
                <a:solidFill>
                  <a:srgbClr val="FFFF00"/>
                </a:solidFill>
              </a:rPr>
              <a:t>Factories</a:t>
            </a:r>
            <a:endParaRPr lang="en-GB" sz="1700" dirty="0">
              <a:solidFill>
                <a:srgbClr val="FFFF00"/>
              </a:solidFill>
            </a:endParaRPr>
          </a:p>
        </p:txBody>
      </p:sp>
      <p:pic>
        <p:nvPicPr>
          <p:cNvPr id="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30596" y="4012585"/>
            <a:ext cx="4061404" cy="28454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130596" y="31449"/>
            <a:ext cx="4032448" cy="30243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717205" y="2257199"/>
            <a:ext cx="2484070" cy="25539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8520616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57150"/>
            <a:ext cx="5580112" cy="11265470"/>
          </a:xfrm>
          <a:prstGeom prst="rect">
            <a:avLst/>
          </a:prstGeom>
          <a:noFill/>
        </p:spPr>
        <p:txBody>
          <a:bodyPr wrap="square" lIns="540000" tIns="360000" rIns="540000" bIns="540000" rtlCol="0">
            <a:spAutoFit/>
          </a:bodyPr>
          <a:lstStyle/>
          <a:p>
            <a:r>
              <a:rPr lang="en-GB" sz="2200" b="1" u="sng" dirty="0" smtClean="0">
                <a:solidFill>
                  <a:prstClr val="white"/>
                </a:solidFill>
              </a:rPr>
              <a:t>2. </a:t>
            </a:r>
            <a:r>
              <a:rPr lang="en-GB" sz="2200" b="1" u="sng" dirty="0" err="1" smtClean="0">
                <a:solidFill>
                  <a:prstClr val="white"/>
                </a:solidFill>
              </a:rPr>
              <a:t>Haussmannisation</a:t>
            </a:r>
            <a:endParaRPr lang="en-GB" sz="2200" b="1" u="sng" dirty="0">
              <a:solidFill>
                <a:prstClr val="white"/>
              </a:solidFill>
            </a:endParaRPr>
          </a:p>
          <a:p>
            <a:endParaRPr lang="en-GB" sz="2200" b="1" u="sng" dirty="0">
              <a:solidFill>
                <a:prstClr val="white"/>
              </a:solidFill>
            </a:endParaRPr>
          </a:p>
          <a:p>
            <a:pPr marL="342900" indent="-342900">
              <a:buFont typeface="Arial" panose="020B0604020202020204" pitchFamily="34" charset="0"/>
              <a:buChar char="•"/>
            </a:pPr>
            <a:r>
              <a:rPr lang="en-GB" sz="2200" dirty="0">
                <a:solidFill>
                  <a:prstClr val="white"/>
                </a:solidFill>
              </a:rPr>
              <a:t>Baron Georges-</a:t>
            </a:r>
            <a:r>
              <a:rPr lang="en-GB" sz="2200" dirty="0" err="1">
                <a:solidFill>
                  <a:prstClr val="white"/>
                </a:solidFill>
              </a:rPr>
              <a:t>Eugène</a:t>
            </a:r>
            <a:r>
              <a:rPr lang="en-GB" sz="2200" dirty="0">
                <a:solidFill>
                  <a:prstClr val="white"/>
                </a:solidFill>
              </a:rPr>
              <a:t> Haussmann  (1809–1891), prefect of the Seine, between 1853 and 1870. </a:t>
            </a:r>
          </a:p>
          <a:p>
            <a:endParaRPr lang="en-GB" sz="2200" dirty="0">
              <a:solidFill>
                <a:prstClr val="white"/>
              </a:solidFill>
            </a:endParaRPr>
          </a:p>
          <a:p>
            <a:pPr marL="342900" indent="-342900">
              <a:buFont typeface="Arial" panose="020B0604020202020204" pitchFamily="34" charset="0"/>
              <a:buChar char="•"/>
            </a:pPr>
            <a:r>
              <a:rPr lang="en-GB" sz="2200" dirty="0">
                <a:solidFill>
                  <a:prstClr val="white"/>
                </a:solidFill>
              </a:rPr>
              <a:t>Commissioned by Emperor Napoléon III to oversee public works scheme in Paris – instruction to </a:t>
            </a:r>
            <a:r>
              <a:rPr lang="en-GB" sz="2400" i="1" dirty="0" err="1">
                <a:solidFill>
                  <a:prstClr val="white"/>
                </a:solidFill>
              </a:rPr>
              <a:t>aérer</a:t>
            </a:r>
            <a:r>
              <a:rPr lang="en-GB" sz="2400" i="1" dirty="0">
                <a:solidFill>
                  <a:prstClr val="white"/>
                </a:solidFill>
              </a:rPr>
              <a:t>, unifier et </a:t>
            </a:r>
            <a:r>
              <a:rPr lang="en-GB" sz="2400" i="1" dirty="0" err="1">
                <a:solidFill>
                  <a:prstClr val="white"/>
                </a:solidFill>
              </a:rPr>
              <a:t>embellir</a:t>
            </a:r>
            <a:r>
              <a:rPr lang="en-GB" sz="2400" dirty="0">
                <a:solidFill>
                  <a:prstClr val="white"/>
                </a:solidFill>
              </a:rPr>
              <a:t>  (aerate, unify and beautify)</a:t>
            </a:r>
            <a:endParaRPr lang="en-GB" sz="2200" dirty="0">
              <a:solidFill>
                <a:prstClr val="white"/>
              </a:solidFill>
            </a:endParaRPr>
          </a:p>
          <a:p>
            <a:pPr marL="342900" indent="-342900">
              <a:buFont typeface="Arial" panose="020B0604020202020204" pitchFamily="34" charset="0"/>
              <a:buChar char="•"/>
            </a:pPr>
            <a:endParaRPr lang="en-GB" sz="1100" dirty="0">
              <a:solidFill>
                <a:prstClr val="white"/>
              </a:solidFill>
            </a:endParaRPr>
          </a:p>
          <a:p>
            <a:pPr marL="342900" indent="-342900">
              <a:buFont typeface="Arial" panose="020B0604020202020204" pitchFamily="34" charset="0"/>
              <a:buChar char="•"/>
            </a:pPr>
            <a:r>
              <a:rPr lang="en-GB" sz="2200" dirty="0">
                <a:solidFill>
                  <a:prstClr val="white"/>
                </a:solidFill>
              </a:rPr>
              <a:t>Goal of fostering “</a:t>
            </a:r>
            <a:r>
              <a:rPr lang="en-GB" sz="2400" dirty="0">
                <a:solidFill>
                  <a:srgbClr val="FFFF00"/>
                </a:solidFill>
              </a:rPr>
              <a:t>security, circulation  and </a:t>
            </a:r>
            <a:r>
              <a:rPr lang="en-GB" sz="2400" dirty="0" err="1">
                <a:solidFill>
                  <a:srgbClr val="FFFF00"/>
                </a:solidFill>
              </a:rPr>
              <a:t>salubrity</a:t>
            </a:r>
            <a:r>
              <a:rPr lang="en-GB" sz="2400" dirty="0">
                <a:solidFill>
                  <a:prstClr val="white"/>
                </a:solidFill>
              </a:rPr>
              <a:t>” </a:t>
            </a:r>
            <a:r>
              <a:rPr lang="en-GB" dirty="0">
                <a:solidFill>
                  <a:prstClr val="white"/>
                </a:solidFill>
              </a:rPr>
              <a:t>– Colin Jones, </a:t>
            </a:r>
            <a:r>
              <a:rPr lang="en-GB" i="1" dirty="0">
                <a:solidFill>
                  <a:prstClr val="white"/>
                </a:solidFill>
              </a:rPr>
              <a:t>Paris: Biography of a City </a:t>
            </a:r>
            <a:r>
              <a:rPr lang="en-GB" dirty="0">
                <a:solidFill>
                  <a:prstClr val="white"/>
                </a:solidFill>
              </a:rPr>
              <a:t>(Allen Lane: London, 2004), p. 348</a:t>
            </a:r>
          </a:p>
          <a:p>
            <a:pPr marL="342900" indent="-342900">
              <a:buFont typeface="Arial" panose="020B0604020202020204" pitchFamily="34" charset="0"/>
              <a:buChar char="•"/>
            </a:pPr>
            <a:endParaRPr lang="en-GB" sz="2200" dirty="0">
              <a:solidFill>
                <a:prstClr val="white"/>
              </a:solidFill>
            </a:endParaRPr>
          </a:p>
          <a:p>
            <a:pPr marL="342900" indent="-342900">
              <a:buFont typeface="Arial" panose="020B0604020202020204" pitchFamily="34" charset="0"/>
              <a:buChar char="•"/>
            </a:pPr>
            <a:endParaRPr lang="en-GB" sz="22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p:txBody>
      </p:sp>
      <p:pic>
        <p:nvPicPr>
          <p:cNvPr id="512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96100" y="0"/>
            <a:ext cx="4800600" cy="68228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5282426" y="4145366"/>
            <a:ext cx="1366024" cy="2031325"/>
          </a:xfrm>
          <a:prstGeom prst="rect">
            <a:avLst/>
          </a:prstGeom>
        </p:spPr>
        <p:txBody>
          <a:bodyPr wrap="square">
            <a:spAutoFit/>
          </a:bodyPr>
          <a:lstStyle/>
          <a:p>
            <a:r>
              <a:rPr lang="en-GB" dirty="0">
                <a:solidFill>
                  <a:prstClr val="white"/>
                </a:solidFill>
              </a:rPr>
              <a:t>Haussmann presents Emperor Napoleon III plans, </a:t>
            </a:r>
            <a:r>
              <a:rPr lang="en-GB" dirty="0" err="1">
                <a:solidFill>
                  <a:prstClr val="white"/>
                </a:solidFill>
              </a:rPr>
              <a:t>Adolphe</a:t>
            </a:r>
            <a:r>
              <a:rPr lang="en-GB" dirty="0">
                <a:solidFill>
                  <a:prstClr val="white"/>
                </a:solidFill>
              </a:rPr>
              <a:t> </a:t>
            </a:r>
            <a:r>
              <a:rPr lang="en-GB" dirty="0" err="1">
                <a:solidFill>
                  <a:prstClr val="white"/>
                </a:solidFill>
              </a:rPr>
              <a:t>Yvon</a:t>
            </a:r>
            <a:r>
              <a:rPr lang="en-GB" dirty="0">
                <a:solidFill>
                  <a:prstClr val="white"/>
                </a:solidFill>
              </a:rPr>
              <a:t>, 1865</a:t>
            </a:r>
          </a:p>
        </p:txBody>
      </p:sp>
    </p:spTree>
    <p:extLst>
      <p:ext uri="{BB962C8B-B14F-4D97-AF65-F5344CB8AC3E}">
        <p14:creationId xmlns:p14="http://schemas.microsoft.com/office/powerpoint/2010/main" val="364838128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7115096" cy="9403422"/>
          </a:xfrm>
          <a:prstGeom prst="rect">
            <a:avLst/>
          </a:prstGeom>
          <a:noFill/>
        </p:spPr>
        <p:txBody>
          <a:bodyPr wrap="square" lIns="540000" tIns="360000" rIns="540000" bIns="540000" rtlCol="0">
            <a:spAutoFit/>
          </a:bodyPr>
          <a:lstStyle/>
          <a:p>
            <a:r>
              <a:rPr lang="en-GB" sz="2200" b="1" u="sng" dirty="0" smtClean="0">
                <a:solidFill>
                  <a:prstClr val="white"/>
                </a:solidFill>
              </a:rPr>
              <a:t>2. </a:t>
            </a:r>
            <a:r>
              <a:rPr lang="en-GB" sz="2200" b="1" u="sng" dirty="0" err="1" smtClean="0">
                <a:solidFill>
                  <a:prstClr val="white"/>
                </a:solidFill>
              </a:rPr>
              <a:t>Haussmannisation</a:t>
            </a:r>
            <a:r>
              <a:rPr lang="en-GB" sz="2200" b="1" u="sng" dirty="0" smtClean="0">
                <a:solidFill>
                  <a:prstClr val="white"/>
                </a:solidFill>
              </a:rPr>
              <a:t>: </a:t>
            </a:r>
            <a:r>
              <a:rPr lang="en-GB" sz="2200" b="1" u="sng" dirty="0" err="1" smtClean="0">
                <a:solidFill>
                  <a:prstClr val="white"/>
                </a:solidFill>
              </a:rPr>
              <a:t>Marville</a:t>
            </a:r>
            <a:endParaRPr lang="en-GB" sz="2200" b="1" u="sng" dirty="0">
              <a:solidFill>
                <a:prstClr val="white"/>
              </a:solidFill>
            </a:endParaRPr>
          </a:p>
          <a:p>
            <a:endParaRPr lang="en-GB" sz="2200" b="1" u="sng" dirty="0">
              <a:solidFill>
                <a:prstClr val="white"/>
              </a:solidFill>
            </a:endParaRPr>
          </a:p>
          <a:p>
            <a:pPr marL="342900" indent="-342900">
              <a:buFont typeface="Arial" panose="020B0604020202020204" pitchFamily="34" charset="0"/>
              <a:buChar char="•"/>
            </a:pPr>
            <a:r>
              <a:rPr lang="en-GB" sz="2200" dirty="0" smtClean="0">
                <a:solidFill>
                  <a:prstClr val="white"/>
                </a:solidFill>
              </a:rPr>
              <a:t>Haussmann  augmented his project </a:t>
            </a:r>
            <a:r>
              <a:rPr lang="en-GB" sz="2200" dirty="0" smtClean="0">
                <a:solidFill>
                  <a:prstClr val="white"/>
                </a:solidFill>
              </a:rPr>
              <a:t>with a major photographic survey of Paris</a:t>
            </a:r>
          </a:p>
          <a:p>
            <a:pPr marL="342900" indent="-342900">
              <a:buFont typeface="Arial" panose="020B0604020202020204" pitchFamily="34" charset="0"/>
              <a:buChar char="•"/>
            </a:pPr>
            <a:endParaRPr lang="en-GB" sz="2200" dirty="0" smtClean="0">
              <a:solidFill>
                <a:prstClr val="white"/>
              </a:solidFill>
            </a:endParaRPr>
          </a:p>
          <a:p>
            <a:pPr marL="342900" indent="-342900">
              <a:buFont typeface="Arial" panose="020B0604020202020204" pitchFamily="34" charset="0"/>
              <a:buChar char="•"/>
            </a:pPr>
            <a:r>
              <a:rPr lang="en-GB" sz="2200" dirty="0" smtClean="0">
                <a:solidFill>
                  <a:prstClr val="white"/>
                </a:solidFill>
              </a:rPr>
              <a:t>Charles </a:t>
            </a:r>
            <a:r>
              <a:rPr lang="en-GB" sz="2200" dirty="0" err="1" smtClean="0">
                <a:solidFill>
                  <a:prstClr val="white"/>
                </a:solidFill>
              </a:rPr>
              <a:t>Marville</a:t>
            </a:r>
            <a:r>
              <a:rPr lang="en-GB" sz="2200" dirty="0" smtClean="0">
                <a:solidFill>
                  <a:prstClr val="white"/>
                </a:solidFill>
              </a:rPr>
              <a:t> (1813–1879) was appointed photographer of Paris and charged with task of documenting the process that became known as ‘</a:t>
            </a:r>
            <a:r>
              <a:rPr lang="en-GB" sz="2200" dirty="0" err="1" smtClean="0">
                <a:solidFill>
                  <a:prstClr val="white"/>
                </a:solidFill>
              </a:rPr>
              <a:t>Haussmanisation</a:t>
            </a:r>
            <a:r>
              <a:rPr lang="en-GB" sz="2200" dirty="0" smtClean="0">
                <a:solidFill>
                  <a:prstClr val="white"/>
                </a:solidFill>
              </a:rPr>
              <a:t>’</a:t>
            </a:r>
          </a:p>
          <a:p>
            <a:pPr marL="342900" indent="-342900">
              <a:buFont typeface="Arial" panose="020B0604020202020204" pitchFamily="34" charset="0"/>
              <a:buChar char="•"/>
            </a:pPr>
            <a:endParaRPr lang="en-GB" sz="2200" dirty="0">
              <a:solidFill>
                <a:prstClr val="white"/>
              </a:solidFill>
            </a:endParaRPr>
          </a:p>
          <a:p>
            <a:pPr marL="342900" indent="-342900">
              <a:buFont typeface="Arial" panose="020B0604020202020204" pitchFamily="34" charset="0"/>
              <a:buChar char="•"/>
            </a:pPr>
            <a:endParaRPr lang="en-GB" sz="2200" dirty="0">
              <a:solidFill>
                <a:prstClr val="white"/>
              </a:solidFill>
            </a:endParaRPr>
          </a:p>
          <a:p>
            <a:pPr marL="342900" indent="-342900">
              <a:buFont typeface="Arial" panose="020B0604020202020204" pitchFamily="34" charset="0"/>
              <a:buChar char="•"/>
            </a:pPr>
            <a:endParaRPr lang="en-GB" sz="22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p:txBody>
      </p:sp>
      <p:pic>
        <p:nvPicPr>
          <p:cNvPr id="3" name="Picture 2"/>
          <p:cNvPicPr>
            <a:picLocks noChangeAspect="1"/>
          </p:cNvPicPr>
          <p:nvPr/>
        </p:nvPicPr>
        <p:blipFill>
          <a:blip r:embed="rId3"/>
          <a:stretch>
            <a:fillRect/>
          </a:stretch>
        </p:blipFill>
        <p:spPr>
          <a:xfrm>
            <a:off x="7115096" y="203199"/>
            <a:ext cx="4911804" cy="6397625"/>
          </a:xfrm>
          <a:prstGeom prst="rect">
            <a:avLst/>
          </a:prstGeom>
        </p:spPr>
      </p:pic>
      <p:sp>
        <p:nvSpPr>
          <p:cNvPr id="4" name="Rectangle 3"/>
          <p:cNvSpPr/>
          <p:nvPr/>
        </p:nvSpPr>
        <p:spPr>
          <a:xfrm>
            <a:off x="4886088" y="5208369"/>
            <a:ext cx="2229008" cy="646331"/>
          </a:xfrm>
          <a:prstGeom prst="rect">
            <a:avLst/>
          </a:prstGeom>
        </p:spPr>
        <p:txBody>
          <a:bodyPr wrap="square">
            <a:spAutoFit/>
          </a:bodyPr>
          <a:lstStyle/>
          <a:p>
            <a:pPr algn="ctr"/>
            <a:r>
              <a:rPr lang="en-GB" dirty="0" smtClean="0"/>
              <a:t>Charles </a:t>
            </a:r>
            <a:r>
              <a:rPr lang="en-GB" dirty="0" err="1" smtClean="0"/>
              <a:t>Marville</a:t>
            </a:r>
            <a:r>
              <a:rPr lang="en-GB" dirty="0" smtClean="0"/>
              <a:t> </a:t>
            </a:r>
          </a:p>
          <a:p>
            <a:pPr algn="ctr"/>
            <a:r>
              <a:rPr lang="en-GB" dirty="0" smtClean="0"/>
              <a:t>(Self-portrait 1861)</a:t>
            </a:r>
            <a:endParaRPr lang="en-GB" dirty="0"/>
          </a:p>
        </p:txBody>
      </p:sp>
    </p:spTree>
    <p:extLst>
      <p:ext uri="{BB962C8B-B14F-4D97-AF65-F5344CB8AC3E}">
        <p14:creationId xmlns:p14="http://schemas.microsoft.com/office/powerpoint/2010/main" val="206287928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7115096" cy="11773302"/>
          </a:xfrm>
          <a:prstGeom prst="rect">
            <a:avLst/>
          </a:prstGeom>
          <a:noFill/>
        </p:spPr>
        <p:txBody>
          <a:bodyPr wrap="square" lIns="540000" tIns="360000" rIns="540000" bIns="540000" rtlCol="0">
            <a:spAutoFit/>
          </a:bodyPr>
          <a:lstStyle/>
          <a:p>
            <a:r>
              <a:rPr lang="en-GB" sz="2200" b="1" u="sng" dirty="0" smtClean="0">
                <a:solidFill>
                  <a:prstClr val="white"/>
                </a:solidFill>
              </a:rPr>
              <a:t>2. </a:t>
            </a:r>
            <a:r>
              <a:rPr lang="en-GB" sz="2200" b="1" u="sng" dirty="0" err="1" smtClean="0">
                <a:solidFill>
                  <a:prstClr val="white"/>
                </a:solidFill>
              </a:rPr>
              <a:t>Haussmannisation</a:t>
            </a:r>
            <a:r>
              <a:rPr lang="en-GB" sz="2200" b="1" u="sng" dirty="0" smtClean="0">
                <a:solidFill>
                  <a:prstClr val="white"/>
                </a:solidFill>
              </a:rPr>
              <a:t>: </a:t>
            </a:r>
            <a:r>
              <a:rPr lang="en-GB" sz="2200" b="1" u="sng" dirty="0" err="1" smtClean="0">
                <a:solidFill>
                  <a:prstClr val="white"/>
                </a:solidFill>
              </a:rPr>
              <a:t>Marville</a:t>
            </a:r>
            <a:endParaRPr lang="en-GB" sz="2200" b="1" u="sng" dirty="0">
              <a:solidFill>
                <a:prstClr val="white"/>
              </a:solidFill>
            </a:endParaRPr>
          </a:p>
          <a:p>
            <a:endParaRPr lang="en-GB" sz="2200" b="1" u="sng" dirty="0">
              <a:solidFill>
                <a:prstClr val="white"/>
              </a:solidFill>
            </a:endParaRPr>
          </a:p>
          <a:p>
            <a:r>
              <a:rPr lang="en-GB" sz="2200" i="1" dirty="0" smtClean="0">
                <a:solidFill>
                  <a:srgbClr val="FFFF00"/>
                </a:solidFill>
              </a:rPr>
              <a:t>What impressions do </a:t>
            </a:r>
            <a:r>
              <a:rPr lang="en-GB" sz="2200" i="1" dirty="0" err="1" smtClean="0">
                <a:solidFill>
                  <a:srgbClr val="FFFF00"/>
                </a:solidFill>
              </a:rPr>
              <a:t>Marville’s</a:t>
            </a:r>
            <a:r>
              <a:rPr lang="en-GB" sz="2200" i="1" dirty="0" smtClean="0">
                <a:solidFill>
                  <a:srgbClr val="FFFF00"/>
                </a:solidFill>
              </a:rPr>
              <a:t> photographs give of the transformations of Paris that were undertaken during Haussmann’s prefecture?</a:t>
            </a:r>
          </a:p>
          <a:p>
            <a:endParaRPr lang="en-GB" sz="2200" i="1" dirty="0">
              <a:solidFill>
                <a:srgbClr val="FFFF00"/>
              </a:solidFill>
            </a:endParaRPr>
          </a:p>
          <a:p>
            <a:r>
              <a:rPr lang="en-GB" sz="2200" i="1" dirty="0" smtClean="0">
                <a:solidFill>
                  <a:srgbClr val="FFFF00"/>
                </a:solidFill>
              </a:rPr>
              <a:t>What impressions do </a:t>
            </a:r>
            <a:r>
              <a:rPr lang="en-GB" sz="2200" i="1" dirty="0" err="1" smtClean="0">
                <a:solidFill>
                  <a:srgbClr val="FFFF00"/>
                </a:solidFill>
              </a:rPr>
              <a:t>Marville’s</a:t>
            </a:r>
            <a:r>
              <a:rPr lang="en-GB" sz="2200" i="1" dirty="0" smtClean="0">
                <a:solidFill>
                  <a:srgbClr val="FFFF00"/>
                </a:solidFill>
              </a:rPr>
              <a:t> photographs give of ‘modern life’ in the city?</a:t>
            </a:r>
          </a:p>
          <a:p>
            <a:endParaRPr lang="en-GB" sz="2200" i="1" dirty="0">
              <a:solidFill>
                <a:srgbClr val="FFFF00"/>
              </a:solidFill>
            </a:endParaRPr>
          </a:p>
          <a:p>
            <a:r>
              <a:rPr lang="en-GB" sz="2200" i="1" dirty="0" smtClean="0">
                <a:solidFill>
                  <a:srgbClr val="FFFF00"/>
                </a:solidFill>
              </a:rPr>
              <a:t>How does Paris compare ‘before’ and ‘after’ </a:t>
            </a:r>
            <a:r>
              <a:rPr lang="en-GB" sz="2200" i="1" dirty="0" err="1" smtClean="0">
                <a:solidFill>
                  <a:srgbClr val="FFFF00"/>
                </a:solidFill>
              </a:rPr>
              <a:t>Haussmanisation</a:t>
            </a:r>
            <a:r>
              <a:rPr lang="en-GB" sz="2200" i="1" dirty="0" smtClean="0">
                <a:solidFill>
                  <a:srgbClr val="FFFF00"/>
                </a:solidFill>
              </a:rPr>
              <a:t>?</a:t>
            </a:r>
          </a:p>
          <a:p>
            <a:endParaRPr lang="en-GB" sz="2200" i="1" dirty="0">
              <a:solidFill>
                <a:srgbClr val="FFFF00"/>
              </a:solidFill>
            </a:endParaRPr>
          </a:p>
          <a:p>
            <a:r>
              <a:rPr lang="en-GB" sz="2200" i="1" dirty="0" smtClean="0">
                <a:solidFill>
                  <a:srgbClr val="FFFF00"/>
                </a:solidFill>
              </a:rPr>
              <a:t>What might these photographs tell us about Haussmann’s goals </a:t>
            </a:r>
            <a:r>
              <a:rPr lang="en-GB" sz="2200" i="1" dirty="0">
                <a:solidFill>
                  <a:srgbClr val="FFFF00"/>
                </a:solidFill>
              </a:rPr>
              <a:t>to </a:t>
            </a:r>
            <a:r>
              <a:rPr lang="en-GB" sz="2200" i="1" dirty="0" smtClean="0">
                <a:solidFill>
                  <a:srgbClr val="FFFF00"/>
                </a:solidFill>
              </a:rPr>
              <a:t>aerate</a:t>
            </a:r>
            <a:r>
              <a:rPr lang="en-GB" sz="2200" i="1" dirty="0">
                <a:solidFill>
                  <a:srgbClr val="FFFF00"/>
                </a:solidFill>
              </a:rPr>
              <a:t>, unify and </a:t>
            </a:r>
            <a:r>
              <a:rPr lang="en-GB" sz="2200" i="1" dirty="0" smtClean="0">
                <a:solidFill>
                  <a:srgbClr val="FFFF00"/>
                </a:solidFill>
              </a:rPr>
              <a:t>beautify Paris?  How might these photographs evidence the goals of fostering security</a:t>
            </a:r>
            <a:r>
              <a:rPr lang="en-GB" sz="2200" i="1" dirty="0">
                <a:solidFill>
                  <a:srgbClr val="FFFF00"/>
                </a:solidFill>
              </a:rPr>
              <a:t>, circulation  and </a:t>
            </a:r>
            <a:r>
              <a:rPr lang="en-GB" sz="2200" i="1" dirty="0" err="1" smtClean="0">
                <a:solidFill>
                  <a:srgbClr val="FFFF00"/>
                </a:solidFill>
              </a:rPr>
              <a:t>salubrity</a:t>
            </a:r>
            <a:r>
              <a:rPr lang="en-GB" sz="2200" i="1" dirty="0" smtClean="0">
                <a:solidFill>
                  <a:srgbClr val="FFFF00"/>
                </a:solidFill>
              </a:rPr>
              <a:t>? </a:t>
            </a:r>
          </a:p>
          <a:p>
            <a:endParaRPr lang="en-GB" sz="2200" dirty="0">
              <a:solidFill>
                <a:prstClr val="white"/>
              </a:solidFill>
            </a:endParaRPr>
          </a:p>
          <a:p>
            <a:endParaRPr lang="en-GB" sz="2200" dirty="0">
              <a:solidFill>
                <a:prstClr val="white"/>
              </a:solidFill>
            </a:endParaRPr>
          </a:p>
          <a:p>
            <a:pPr marL="342900" indent="-342900">
              <a:buFont typeface="Arial" panose="020B0604020202020204" pitchFamily="34" charset="0"/>
              <a:buChar char="•"/>
            </a:pPr>
            <a:endParaRPr lang="en-GB" sz="22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p:txBody>
      </p:sp>
      <p:pic>
        <p:nvPicPr>
          <p:cNvPr id="3" name="Picture 2"/>
          <p:cNvPicPr>
            <a:picLocks noChangeAspect="1"/>
          </p:cNvPicPr>
          <p:nvPr/>
        </p:nvPicPr>
        <p:blipFill>
          <a:blip r:embed="rId3"/>
          <a:stretch>
            <a:fillRect/>
          </a:stretch>
        </p:blipFill>
        <p:spPr>
          <a:xfrm>
            <a:off x="7115096" y="203199"/>
            <a:ext cx="4911804" cy="6397625"/>
          </a:xfrm>
          <a:prstGeom prst="rect">
            <a:avLst/>
          </a:prstGeom>
        </p:spPr>
      </p:pic>
    </p:spTree>
    <p:extLst>
      <p:ext uri="{BB962C8B-B14F-4D97-AF65-F5344CB8AC3E}">
        <p14:creationId xmlns:p14="http://schemas.microsoft.com/office/powerpoint/2010/main" val="138086902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0"/>
            <a:ext cx="7775575" cy="11096193"/>
          </a:xfrm>
          <a:prstGeom prst="rect">
            <a:avLst/>
          </a:prstGeom>
          <a:noFill/>
        </p:spPr>
        <p:txBody>
          <a:bodyPr wrap="square" lIns="540000" tIns="360000" rIns="540000" bIns="540000" rtlCol="0">
            <a:spAutoFit/>
          </a:bodyPr>
          <a:lstStyle/>
          <a:p>
            <a:r>
              <a:rPr lang="en-GB" sz="2200" b="1" u="sng" dirty="0" smtClean="0">
                <a:solidFill>
                  <a:prstClr val="white"/>
                </a:solidFill>
              </a:rPr>
              <a:t>2. </a:t>
            </a:r>
            <a:r>
              <a:rPr lang="en-GB" sz="2200" b="1" u="sng" dirty="0" err="1" smtClean="0">
                <a:solidFill>
                  <a:prstClr val="white"/>
                </a:solidFill>
              </a:rPr>
              <a:t>Haussmannisation</a:t>
            </a:r>
            <a:r>
              <a:rPr lang="en-GB" sz="2200" b="1" u="sng" dirty="0" smtClean="0">
                <a:solidFill>
                  <a:prstClr val="white"/>
                </a:solidFill>
              </a:rPr>
              <a:t>: </a:t>
            </a:r>
            <a:r>
              <a:rPr lang="en-GB" sz="2200" b="1" u="sng" dirty="0" err="1" smtClean="0">
                <a:solidFill>
                  <a:prstClr val="white"/>
                </a:solidFill>
              </a:rPr>
              <a:t>Nadar</a:t>
            </a:r>
            <a:endParaRPr lang="en-GB" sz="2200" b="1" u="sng" dirty="0">
              <a:solidFill>
                <a:prstClr val="white"/>
              </a:solidFill>
            </a:endParaRPr>
          </a:p>
          <a:p>
            <a:endParaRPr lang="en-GB" sz="2200" b="1" u="sng" dirty="0">
              <a:solidFill>
                <a:prstClr val="white"/>
              </a:solidFill>
            </a:endParaRPr>
          </a:p>
          <a:p>
            <a:r>
              <a:rPr lang="en-GB" sz="2200" i="1" dirty="0" smtClean="0">
                <a:solidFill>
                  <a:srgbClr val="FFFF00"/>
                </a:solidFill>
              </a:rPr>
              <a:t>What impressions do </a:t>
            </a:r>
            <a:r>
              <a:rPr lang="en-GB" sz="2200" i="1" dirty="0" err="1" smtClean="0">
                <a:solidFill>
                  <a:srgbClr val="FFFF00"/>
                </a:solidFill>
              </a:rPr>
              <a:t>Nadar’s</a:t>
            </a:r>
            <a:r>
              <a:rPr lang="en-GB" sz="2200" i="1" dirty="0" smtClean="0">
                <a:solidFill>
                  <a:srgbClr val="FFFF00"/>
                </a:solidFill>
              </a:rPr>
              <a:t> photographs give of the transformations of Paris that were undertaken during Haussmann’s prefecture?</a:t>
            </a:r>
          </a:p>
          <a:p>
            <a:endParaRPr lang="en-GB" sz="2200" i="1" dirty="0">
              <a:solidFill>
                <a:srgbClr val="FFFF00"/>
              </a:solidFill>
            </a:endParaRPr>
          </a:p>
          <a:p>
            <a:r>
              <a:rPr lang="en-GB" sz="2200" i="1" dirty="0" smtClean="0">
                <a:solidFill>
                  <a:srgbClr val="FFFF00"/>
                </a:solidFill>
              </a:rPr>
              <a:t>What impressions do </a:t>
            </a:r>
            <a:r>
              <a:rPr lang="en-GB" sz="2200" i="1" dirty="0" err="1" smtClean="0">
                <a:solidFill>
                  <a:srgbClr val="FFFF00"/>
                </a:solidFill>
              </a:rPr>
              <a:t>Nadar’s</a:t>
            </a:r>
            <a:r>
              <a:rPr lang="en-GB" sz="2200" i="1" dirty="0" smtClean="0">
                <a:solidFill>
                  <a:srgbClr val="FFFF00"/>
                </a:solidFill>
              </a:rPr>
              <a:t> photographs give of ‘modern life’ in the city?</a:t>
            </a:r>
          </a:p>
          <a:p>
            <a:endParaRPr lang="en-GB" sz="2200" i="1" dirty="0">
              <a:solidFill>
                <a:srgbClr val="FFFF00"/>
              </a:solidFill>
            </a:endParaRPr>
          </a:p>
          <a:p>
            <a:r>
              <a:rPr lang="en-GB" sz="2200" i="1" dirty="0" smtClean="0">
                <a:solidFill>
                  <a:srgbClr val="FFFF00"/>
                </a:solidFill>
              </a:rPr>
              <a:t>What might these photographs tell us about Haussmann’s goals </a:t>
            </a:r>
            <a:r>
              <a:rPr lang="en-GB" sz="2200" i="1" dirty="0">
                <a:solidFill>
                  <a:srgbClr val="FFFF00"/>
                </a:solidFill>
              </a:rPr>
              <a:t>to </a:t>
            </a:r>
            <a:r>
              <a:rPr lang="en-GB" sz="2200" i="1" dirty="0" smtClean="0">
                <a:solidFill>
                  <a:srgbClr val="FFFF00"/>
                </a:solidFill>
              </a:rPr>
              <a:t>aerate</a:t>
            </a:r>
            <a:r>
              <a:rPr lang="en-GB" sz="2200" i="1" dirty="0">
                <a:solidFill>
                  <a:srgbClr val="FFFF00"/>
                </a:solidFill>
              </a:rPr>
              <a:t>, unify and </a:t>
            </a:r>
            <a:r>
              <a:rPr lang="en-GB" sz="2200" i="1" dirty="0" smtClean="0">
                <a:solidFill>
                  <a:srgbClr val="FFFF00"/>
                </a:solidFill>
              </a:rPr>
              <a:t>beautify Paris?  How might these photographs evidence the goals of fostering security</a:t>
            </a:r>
            <a:r>
              <a:rPr lang="en-GB" sz="2200" i="1" dirty="0">
                <a:solidFill>
                  <a:srgbClr val="FFFF00"/>
                </a:solidFill>
              </a:rPr>
              <a:t>, circulation  and </a:t>
            </a:r>
            <a:r>
              <a:rPr lang="en-GB" sz="2200" i="1" dirty="0" err="1" smtClean="0">
                <a:solidFill>
                  <a:srgbClr val="FFFF00"/>
                </a:solidFill>
              </a:rPr>
              <a:t>salubrity</a:t>
            </a:r>
            <a:r>
              <a:rPr lang="en-GB" sz="2200" i="1" dirty="0" smtClean="0">
                <a:solidFill>
                  <a:srgbClr val="FFFF00"/>
                </a:solidFill>
              </a:rPr>
              <a:t>? </a:t>
            </a:r>
          </a:p>
          <a:p>
            <a:endParaRPr lang="en-GB" sz="2200" dirty="0">
              <a:solidFill>
                <a:prstClr val="white"/>
              </a:solidFill>
            </a:endParaRPr>
          </a:p>
          <a:p>
            <a:endParaRPr lang="en-GB" sz="2200" dirty="0">
              <a:solidFill>
                <a:prstClr val="white"/>
              </a:solidFill>
            </a:endParaRPr>
          </a:p>
          <a:p>
            <a:pPr marL="342900" indent="-342900">
              <a:buFont typeface="Arial" panose="020B0604020202020204" pitchFamily="34" charset="0"/>
              <a:buChar char="•"/>
            </a:pPr>
            <a:endParaRPr lang="en-GB" sz="22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p:txBody>
      </p:sp>
      <p:pic>
        <p:nvPicPr>
          <p:cNvPr id="1026" name="Picture 2" descr="Felix nadar c186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44904" y="234434"/>
            <a:ext cx="4445470" cy="617426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886088" y="5208369"/>
            <a:ext cx="2657712" cy="1200329"/>
          </a:xfrm>
          <a:prstGeom prst="rect">
            <a:avLst/>
          </a:prstGeom>
        </p:spPr>
        <p:txBody>
          <a:bodyPr wrap="square">
            <a:spAutoFit/>
          </a:bodyPr>
          <a:lstStyle/>
          <a:p>
            <a:pPr algn="ctr"/>
            <a:r>
              <a:rPr lang="en-GB" dirty="0" smtClean="0"/>
              <a:t> Félix </a:t>
            </a:r>
            <a:r>
              <a:rPr lang="en-GB" dirty="0" err="1" smtClean="0"/>
              <a:t>Nadar</a:t>
            </a:r>
            <a:r>
              <a:rPr lang="en-GB" dirty="0" smtClean="0"/>
              <a:t> </a:t>
            </a:r>
          </a:p>
          <a:p>
            <a:pPr algn="ctr"/>
            <a:r>
              <a:rPr lang="en-GB" dirty="0" smtClean="0"/>
              <a:t>(Gaspard-Félix </a:t>
            </a:r>
            <a:r>
              <a:rPr lang="en-GB" dirty="0" err="1" smtClean="0"/>
              <a:t>Tournachon</a:t>
            </a:r>
            <a:r>
              <a:rPr lang="en-GB" dirty="0" smtClean="0"/>
              <a:t>, 1820–1910)</a:t>
            </a:r>
          </a:p>
          <a:p>
            <a:pPr algn="ctr"/>
            <a:r>
              <a:rPr lang="en-GB" dirty="0" smtClean="0"/>
              <a:t>Self-portrait 1860</a:t>
            </a:r>
            <a:endParaRPr lang="en-GB" dirty="0"/>
          </a:p>
        </p:txBody>
      </p:sp>
    </p:spTree>
    <p:extLst>
      <p:ext uri="{BB962C8B-B14F-4D97-AF65-F5344CB8AC3E}">
        <p14:creationId xmlns:p14="http://schemas.microsoft.com/office/powerpoint/2010/main" val="227020166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80898" y="404665"/>
            <a:ext cx="4304137" cy="27876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08890" y="3226611"/>
            <a:ext cx="4248150" cy="3143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400050" y="0"/>
            <a:ext cx="5666401" cy="6140991"/>
          </a:xfrm>
          <a:prstGeom prst="rect">
            <a:avLst/>
          </a:prstGeom>
          <a:noFill/>
        </p:spPr>
        <p:txBody>
          <a:bodyPr wrap="square" lIns="540000" tIns="360000" rIns="540000" bIns="540000" rtlCol="0">
            <a:spAutoFit/>
          </a:bodyPr>
          <a:lstStyle/>
          <a:p>
            <a:r>
              <a:rPr lang="en-GB" sz="2000" b="1" u="sng" dirty="0" smtClean="0"/>
              <a:t>2. </a:t>
            </a:r>
            <a:r>
              <a:rPr lang="en-GB" sz="2000" b="1" u="sng" dirty="0" err="1" smtClean="0"/>
              <a:t>Haussmannisation</a:t>
            </a:r>
            <a:r>
              <a:rPr lang="en-GB" sz="2000" b="1" u="sng" dirty="0" smtClean="0"/>
              <a:t>:</a:t>
            </a:r>
            <a:r>
              <a:rPr lang="en-GB" sz="2000" b="1" dirty="0" smtClean="0"/>
              <a:t> </a:t>
            </a:r>
            <a:endParaRPr lang="en-GB" sz="2000" b="1" dirty="0"/>
          </a:p>
          <a:p>
            <a:r>
              <a:rPr lang="en-GB" sz="2000" b="1" dirty="0">
                <a:solidFill>
                  <a:srgbClr val="FFFF00"/>
                </a:solidFill>
              </a:rPr>
              <a:t>Circulation, aeriation</a:t>
            </a:r>
          </a:p>
          <a:p>
            <a:endParaRPr lang="en-GB" sz="2000" dirty="0"/>
          </a:p>
          <a:p>
            <a:r>
              <a:rPr lang="en-GB" sz="2000" dirty="0"/>
              <a:t>Water supply: </a:t>
            </a:r>
          </a:p>
          <a:p>
            <a:pPr algn="just"/>
            <a:r>
              <a:rPr lang="en-GB" sz="2000" dirty="0"/>
              <a:t>Aqueducts, sewer construction </a:t>
            </a:r>
          </a:p>
          <a:p>
            <a:pPr algn="just"/>
            <a:endParaRPr lang="en-GB" sz="2000" dirty="0"/>
          </a:p>
          <a:p>
            <a:pPr algn="just"/>
            <a:r>
              <a:rPr lang="en-GB" sz="2000" dirty="0"/>
              <a:t>Haussmann: “The underground galleries are an organ of the great city, functioning like an </a:t>
            </a:r>
            <a:r>
              <a:rPr lang="en-GB" sz="2000" b="1" dirty="0">
                <a:solidFill>
                  <a:srgbClr val="FFFF00"/>
                </a:solidFill>
              </a:rPr>
              <a:t>organ of the human body</a:t>
            </a:r>
            <a:r>
              <a:rPr lang="en-GB" sz="2000" dirty="0"/>
              <a:t>, without seeing the light of day; clean and fresh water, light and heat circulate like the various fluids whose movement and maintenance serves the life of the body; the secretions are taken away mysteriously and </a:t>
            </a:r>
            <a:r>
              <a:rPr lang="en-GB" sz="2000" b="1" dirty="0">
                <a:solidFill>
                  <a:srgbClr val="FFFF00"/>
                </a:solidFill>
              </a:rPr>
              <a:t>don't disturb the good functioning of the city and without spoiling its beautiful exterior</a:t>
            </a:r>
            <a:r>
              <a:rPr lang="en-GB" sz="2000" dirty="0"/>
              <a:t>.”</a:t>
            </a:r>
            <a:endParaRPr lang="en-GB" sz="1600" dirty="0"/>
          </a:p>
        </p:txBody>
      </p:sp>
    </p:spTree>
    <p:extLst>
      <p:ext uri="{BB962C8B-B14F-4D97-AF65-F5344CB8AC3E}">
        <p14:creationId xmlns:p14="http://schemas.microsoft.com/office/powerpoint/2010/main" val="142879696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i="1" dirty="0"/>
          </a:p>
        </p:txBody>
      </p:sp>
      <p:pic>
        <p:nvPicPr>
          <p:cNvPr id="4" name="Content Placeholder 3"/>
          <p:cNvPicPr>
            <a:picLocks noGrp="1" noChangeAspect="1"/>
          </p:cNvPicPr>
          <p:nvPr>
            <p:ph idx="1"/>
          </p:nvPr>
        </p:nvPicPr>
        <p:blipFill>
          <a:blip r:embed="rId2"/>
          <a:stretch>
            <a:fillRect/>
          </a:stretch>
        </p:blipFill>
        <p:spPr>
          <a:xfrm>
            <a:off x="1082917" y="0"/>
            <a:ext cx="9559684" cy="6869235"/>
          </a:xfrm>
          <a:prstGeom prst="rect">
            <a:avLst/>
          </a:prstGeom>
        </p:spPr>
      </p:pic>
      <p:sp>
        <p:nvSpPr>
          <p:cNvPr id="5" name="Rectangle 4"/>
          <p:cNvSpPr/>
          <p:nvPr/>
        </p:nvSpPr>
        <p:spPr>
          <a:xfrm>
            <a:off x="3048000" y="489635"/>
            <a:ext cx="4279900" cy="923330"/>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smtClean="0">
                <a:ln>
                  <a:noFill/>
                </a:ln>
                <a:solidFill>
                  <a:srgbClr val="7030A0"/>
                </a:solidFill>
                <a:effectLst/>
                <a:uLnTx/>
                <a:uFillTx/>
                <a:latin typeface="Calibri" panose="020F0502020204030204"/>
                <a:ea typeface="+mn-ea"/>
                <a:cs typeface="+mn-cs"/>
              </a:rPr>
              <a:t>‘The </a:t>
            </a:r>
            <a:r>
              <a:rPr kumimoji="0" lang="en-GB" sz="1800" b="1" i="0" u="none" strike="noStrike" kern="1200" cap="none" spc="0" normalizeH="0" baseline="0" noProof="0" dirty="0">
                <a:ln>
                  <a:noFill/>
                </a:ln>
                <a:solidFill>
                  <a:srgbClr val="7030A0"/>
                </a:solidFill>
                <a:effectLst/>
                <a:uLnTx/>
                <a:uFillTx/>
                <a:latin typeface="Calibri" panose="020F0502020204030204"/>
                <a:ea typeface="+mn-ea"/>
                <a:cs typeface="+mn-cs"/>
              </a:rPr>
              <a:t>world’s first </a:t>
            </a:r>
            <a:r>
              <a:rPr kumimoji="0" lang="en-GB" sz="1800" b="1" i="0" u="none" strike="noStrike" kern="1200" cap="none" spc="0" normalizeH="0" baseline="0" noProof="0" dirty="0" smtClean="0">
                <a:ln>
                  <a:noFill/>
                </a:ln>
                <a:solidFill>
                  <a:srgbClr val="7030A0"/>
                </a:solidFill>
                <a:effectLst/>
                <a:uLnTx/>
                <a:uFillTx/>
                <a:latin typeface="Calibri" panose="020F0502020204030204"/>
                <a:ea typeface="+mn-ea"/>
                <a:cs typeface="+mn-cs"/>
              </a:rPr>
              <a:t>photograph’:</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smtClean="0">
                <a:ln>
                  <a:noFill/>
                </a:ln>
                <a:solidFill>
                  <a:srgbClr val="7030A0"/>
                </a:solidFill>
                <a:effectLst/>
                <a:uLnTx/>
                <a:uFillTx/>
                <a:latin typeface="Calibri" panose="020F0502020204030204"/>
                <a:ea typeface="+mn-ea"/>
                <a:cs typeface="+mn-cs"/>
              </a:rPr>
              <a:t> </a:t>
            </a:r>
            <a:r>
              <a:rPr kumimoji="0" lang="en-GB" sz="1800" b="1" i="0" u="none" strike="noStrike" kern="1200" cap="none" spc="0" normalizeH="0" baseline="0" noProof="0" dirty="0">
                <a:ln>
                  <a:noFill/>
                </a:ln>
                <a:solidFill>
                  <a:srgbClr val="7030A0"/>
                </a:solidFill>
                <a:effectLst/>
                <a:uLnTx/>
                <a:uFillTx/>
                <a:latin typeface="Calibri" panose="020F0502020204030204"/>
                <a:ea typeface="+mn-ea"/>
                <a:cs typeface="+mn-cs"/>
              </a:rPr>
              <a:t>Daguerre, </a:t>
            </a:r>
            <a:r>
              <a:rPr kumimoji="0" lang="en-GB" sz="1800" b="1" i="1" u="none" strike="noStrike" kern="1200" cap="none" spc="0" normalizeH="0" baseline="0" noProof="0" dirty="0">
                <a:ln>
                  <a:noFill/>
                </a:ln>
                <a:solidFill>
                  <a:srgbClr val="7030A0"/>
                </a:solidFill>
                <a:effectLst/>
                <a:uLnTx/>
                <a:uFillTx/>
                <a:latin typeface="Calibri" panose="020F0502020204030204"/>
                <a:ea typeface="+mn-ea"/>
                <a:cs typeface="+mn-cs"/>
              </a:rPr>
              <a:t>View of the Boulevard du Temple </a:t>
            </a:r>
            <a:r>
              <a:rPr kumimoji="0" lang="en-GB" sz="1800" b="1" i="0" u="none" strike="noStrike" kern="1200" cap="none" spc="0" normalizeH="0" baseline="0" noProof="0" dirty="0">
                <a:ln>
                  <a:noFill/>
                </a:ln>
                <a:solidFill>
                  <a:srgbClr val="7030A0"/>
                </a:solidFill>
                <a:effectLst/>
                <a:uLnTx/>
                <a:uFillTx/>
                <a:latin typeface="Calibri" panose="020F0502020204030204"/>
                <a:ea typeface="+mn-ea"/>
                <a:cs typeface="+mn-cs"/>
              </a:rPr>
              <a:t>(1838)</a:t>
            </a:r>
          </a:p>
        </p:txBody>
      </p:sp>
    </p:spTree>
    <p:extLst>
      <p:ext uri="{BB962C8B-B14F-4D97-AF65-F5344CB8AC3E}">
        <p14:creationId xmlns:p14="http://schemas.microsoft.com/office/powerpoint/2010/main" val="130023162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6000"/>
            <a:lum/>
          </a:blip>
          <a:srcRect/>
          <a:stretch>
            <a:fillRect t="-14000" b="-14000"/>
          </a:stretch>
        </a:blipFill>
        <a:effectLst/>
      </p:bgPr>
    </p:bg>
    <p:spTree>
      <p:nvGrpSpPr>
        <p:cNvPr id="1" name=""/>
        <p:cNvGrpSpPr/>
        <p:nvPr/>
      </p:nvGrpSpPr>
      <p:grpSpPr>
        <a:xfrm>
          <a:off x="0" y="0"/>
          <a:ext cx="0" cy="0"/>
          <a:chOff x="0" y="0"/>
          <a:chExt cx="0" cy="0"/>
        </a:xfrm>
      </p:grpSpPr>
      <p:sp>
        <p:nvSpPr>
          <p:cNvPr id="6" name="Rectangle 5"/>
          <p:cNvSpPr/>
          <p:nvPr/>
        </p:nvSpPr>
        <p:spPr>
          <a:xfrm>
            <a:off x="0" y="0"/>
            <a:ext cx="12192000" cy="7559671"/>
          </a:xfrm>
          <a:prstGeom prst="rect">
            <a:avLst/>
          </a:prstGeom>
        </p:spPr>
        <p:txBody>
          <a:bodyPr wrap="square" lIns="360000" tIns="360000" rIns="360000" bIns="36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7030A0"/>
                </a:solidFill>
                <a:effectLst/>
                <a:uLnTx/>
                <a:uFillTx/>
                <a:latin typeface="Calibri" panose="020F0502020204030204"/>
                <a:ea typeface="+mn-ea"/>
                <a:cs typeface="+mn-cs"/>
              </a:rPr>
              <a:t>“These images are </a:t>
            </a:r>
            <a:r>
              <a:rPr kumimoji="0" lang="en-GB" sz="2400" b="1" i="1" u="none" strike="noStrike" kern="1200" cap="none" spc="0" normalizeH="0" baseline="0" noProof="0" dirty="0">
                <a:ln>
                  <a:noFill/>
                </a:ln>
                <a:solidFill>
                  <a:srgbClr val="7030A0"/>
                </a:solidFill>
                <a:effectLst/>
                <a:uLnTx/>
                <a:uFillTx/>
                <a:latin typeface="Calibri" panose="020F0502020204030204"/>
                <a:ea typeface="+mn-ea"/>
                <a:cs typeface="+mn-cs"/>
              </a:rPr>
              <a:t>no longer transient reflections of objects</a:t>
            </a:r>
            <a:r>
              <a:rPr kumimoji="0" lang="en-GB" sz="2400" b="1" i="0" u="none" strike="noStrike" kern="1200" cap="none" spc="0" normalizeH="0" baseline="0" noProof="0" dirty="0">
                <a:ln>
                  <a:noFill/>
                </a:ln>
                <a:solidFill>
                  <a:srgbClr val="7030A0"/>
                </a:solidFill>
                <a:effectLst/>
                <a:uLnTx/>
                <a:uFillTx/>
                <a:latin typeface="Calibri" panose="020F0502020204030204"/>
                <a:ea typeface="+mn-ea"/>
                <a:cs typeface="+mn-cs"/>
              </a:rPr>
              <a:t>, but their </a:t>
            </a:r>
            <a:r>
              <a:rPr kumimoji="0" lang="en-GB" sz="2400" b="1" i="0" u="none" strike="noStrike" kern="1200" cap="none" spc="0" normalizeH="0" baseline="0" noProof="0" dirty="0">
                <a:ln>
                  <a:noFill/>
                </a:ln>
                <a:solidFill>
                  <a:srgbClr val="FF0000"/>
                </a:solidFill>
                <a:effectLst/>
                <a:uLnTx/>
                <a:uFillTx/>
                <a:latin typeface="Calibri" panose="020F0502020204030204"/>
                <a:ea typeface="+mn-ea"/>
                <a:cs typeface="+mn-cs"/>
              </a:rPr>
              <a:t>fixed and everlasting impress </a:t>
            </a:r>
            <a:r>
              <a:rPr kumimoji="0" lang="en-GB" sz="2400" b="1" i="0" u="none" strike="noStrike" kern="1200" cap="none" spc="0" normalizeH="0" baseline="0" noProof="0" dirty="0">
                <a:ln>
                  <a:noFill/>
                </a:ln>
                <a:solidFill>
                  <a:srgbClr val="7030A0"/>
                </a:solidFill>
                <a:effectLst/>
                <a:uLnTx/>
                <a:uFillTx/>
                <a:latin typeface="Calibri" panose="020F0502020204030204"/>
                <a:ea typeface="+mn-ea"/>
                <a:cs typeface="+mn-cs"/>
              </a:rPr>
              <a:t>which, like a painting or engraving, can be taken away from the presence of the objects … Imagine the faithfulness of nature’s image reproduced in the camera and add to it the work of the sun’s rays which fix this image, with all its range of highlights, shadows and half-tones, and you will have an idea of the beautiful drawings with which M. Daguerre, to our great interest, displayed. M. Daguerre does not work on paper at all; he must have polished metal plates. We have seen on copper several views of </a:t>
            </a:r>
            <a:r>
              <a:rPr kumimoji="0" lang="en-GB" sz="2400" b="1" i="0" u="none" strike="noStrike" kern="1200" cap="none" spc="0" normalizeH="0" baseline="0" noProof="0" dirty="0" smtClean="0">
                <a:ln>
                  <a:noFill/>
                </a:ln>
                <a:solidFill>
                  <a:srgbClr val="7030A0"/>
                </a:solidFill>
                <a:effectLst/>
                <a:uLnTx/>
                <a:uFillTx/>
                <a:latin typeface="Calibri" panose="020F0502020204030204"/>
                <a:ea typeface="+mn-ea"/>
                <a:cs typeface="+mn-cs"/>
              </a:rPr>
              <a:t>boulevards rendered </a:t>
            </a:r>
            <a:r>
              <a:rPr kumimoji="0" lang="en-GB" sz="2400" b="1" i="0" u="none" strike="noStrike" kern="1200" cap="none" spc="0" normalizeH="0" baseline="0" noProof="0" dirty="0">
                <a:ln>
                  <a:noFill/>
                </a:ln>
                <a:solidFill>
                  <a:srgbClr val="7030A0"/>
                </a:solidFill>
                <a:effectLst/>
                <a:uLnTx/>
                <a:uFillTx/>
                <a:latin typeface="Calibri" panose="020F0502020204030204"/>
                <a:ea typeface="+mn-ea"/>
                <a:cs typeface="+mn-cs"/>
              </a:rPr>
              <a:t>with a truth which nature alone can give to her works. M. Daguerre shows you the piece of bare copper, he puts it in his apparatus before your eyes, and at the end of three minutes – if the summer sun is shining, a few more if autumn or winter weakens the strength of the sun’s rays – he takes out the metal and shows it to you covered with an enchanting drawing of the object towards which the apparatus was pointed. It is only a matter of a short washing operation, I believe, and there is the view which has been conquered in so few minutes, everlastingly fixed, so that the strongest sunlight can do nothing to destroy it</a:t>
            </a:r>
            <a:r>
              <a:rPr kumimoji="0" lang="en-GB" sz="2400" b="1" i="0" u="none" strike="noStrike" kern="1200" cap="none" spc="0" normalizeH="0" baseline="0" noProof="0" dirty="0" smtClean="0">
                <a:ln>
                  <a:noFill/>
                </a:ln>
                <a:solidFill>
                  <a:srgbClr val="7030A0"/>
                </a:solidFill>
                <a:effectLst/>
                <a:uLnTx/>
                <a:uFillTx/>
                <a:latin typeface="Calibri" panose="020F0502020204030204"/>
                <a:ea typeface="+mn-ea"/>
                <a:cs typeface="+mn-cs"/>
              </a:rPr>
              <a:t>.”</a:t>
            </a:r>
          </a:p>
          <a:p>
            <a:pPr marL="285750" marR="0" lvl="0" indent="-285750" algn="r" defTabSz="914400" rtl="0" eaLnBrk="1" fontAlgn="auto" latinLnBrk="0" hangingPunct="1">
              <a:lnSpc>
                <a:spcPct val="100000"/>
              </a:lnSpc>
              <a:spcBef>
                <a:spcPts val="0"/>
              </a:spcBef>
              <a:spcAft>
                <a:spcPts val="0"/>
              </a:spcAft>
              <a:buClrTx/>
              <a:buSzTx/>
              <a:buFontTx/>
              <a:buChar char="-"/>
              <a:tabLst/>
              <a:defRPr/>
            </a:pPr>
            <a:r>
              <a:rPr kumimoji="0" lang="en-GB" sz="2000" b="0" i="0" u="none" strike="noStrike" kern="1200" cap="none" spc="0" normalizeH="0" baseline="0" noProof="0" dirty="0" smtClean="0">
                <a:ln>
                  <a:noFill/>
                </a:ln>
                <a:solidFill>
                  <a:srgbClr val="7030A0"/>
                </a:solidFill>
                <a:effectLst/>
                <a:uLnTx/>
                <a:uFillTx/>
                <a:latin typeface="Calibri" panose="020F0502020204030204"/>
                <a:ea typeface="+mn-ea"/>
                <a:cs typeface="+mn-cs"/>
              </a:rPr>
              <a:t>H</a:t>
            </a:r>
            <a:r>
              <a:rPr kumimoji="0" lang="en-GB" sz="2000" b="0" i="0" u="none" strike="noStrike" kern="1200" cap="none" spc="0" normalizeH="0" baseline="0" noProof="0" dirty="0">
                <a:ln>
                  <a:noFill/>
                </a:ln>
                <a:solidFill>
                  <a:srgbClr val="7030A0"/>
                </a:solidFill>
                <a:effectLst/>
                <a:uLnTx/>
                <a:uFillTx/>
                <a:latin typeface="Calibri" panose="020F0502020204030204"/>
                <a:ea typeface="+mn-ea"/>
                <a:cs typeface="+mn-cs"/>
              </a:rPr>
              <a:t>. </a:t>
            </a:r>
            <a:r>
              <a:rPr kumimoji="0" lang="en-GB" sz="2000" b="0" i="0" u="none" strike="noStrike" kern="1200" cap="none" spc="0" normalizeH="0" baseline="0" noProof="0" dirty="0" err="1">
                <a:ln>
                  <a:noFill/>
                </a:ln>
                <a:solidFill>
                  <a:srgbClr val="7030A0"/>
                </a:solidFill>
                <a:effectLst/>
                <a:uLnTx/>
                <a:uFillTx/>
                <a:latin typeface="Calibri" panose="020F0502020204030204"/>
                <a:ea typeface="+mn-ea"/>
                <a:cs typeface="+mn-cs"/>
              </a:rPr>
              <a:t>Gaucheraud</a:t>
            </a:r>
            <a:r>
              <a:rPr kumimoji="0" lang="en-GB" sz="2000" b="0" i="0" u="none" strike="noStrike" kern="1200" cap="none" spc="0" normalizeH="0" baseline="0" noProof="0" dirty="0">
                <a:ln>
                  <a:noFill/>
                </a:ln>
                <a:solidFill>
                  <a:srgbClr val="7030A0"/>
                </a:solidFill>
                <a:effectLst/>
                <a:uLnTx/>
                <a:uFillTx/>
                <a:latin typeface="Calibri" panose="020F0502020204030204"/>
                <a:ea typeface="+mn-ea"/>
                <a:cs typeface="+mn-cs"/>
              </a:rPr>
              <a:t>, ‘The fine arts: a new discovery’, </a:t>
            </a:r>
            <a:r>
              <a:rPr kumimoji="0" lang="en-GB" sz="2000" b="0" i="1" u="none" strike="noStrike" kern="1200" cap="none" spc="0" normalizeH="0" baseline="0" noProof="0" dirty="0">
                <a:ln>
                  <a:noFill/>
                </a:ln>
                <a:solidFill>
                  <a:srgbClr val="7030A0"/>
                </a:solidFill>
                <a:effectLst/>
                <a:uLnTx/>
                <a:uFillTx/>
                <a:latin typeface="Calibri" panose="020F0502020204030204"/>
                <a:ea typeface="+mn-ea"/>
                <a:cs typeface="+mn-cs"/>
              </a:rPr>
              <a:t>La Gazette de France</a:t>
            </a:r>
            <a:r>
              <a:rPr kumimoji="0" lang="en-GB" sz="2000" b="0" i="0" u="none" strike="noStrike" kern="1200" cap="none" spc="0" normalizeH="0" baseline="0" noProof="0" dirty="0">
                <a:ln>
                  <a:noFill/>
                </a:ln>
                <a:solidFill>
                  <a:srgbClr val="7030A0"/>
                </a:solidFill>
                <a:effectLst/>
                <a:uLnTx/>
                <a:uFillTx/>
                <a:latin typeface="Calibri" panose="020F0502020204030204"/>
                <a:ea typeface="+mn-ea"/>
                <a:cs typeface="+mn-cs"/>
              </a:rPr>
              <a:t>, 6 January </a:t>
            </a:r>
            <a:r>
              <a:rPr kumimoji="0" lang="en-GB" sz="2000" b="0" i="0" u="none" strike="noStrike" kern="1200" cap="none" spc="0" normalizeH="0" baseline="0" noProof="0" dirty="0" smtClean="0">
                <a:ln>
                  <a:noFill/>
                </a:ln>
                <a:solidFill>
                  <a:srgbClr val="7030A0"/>
                </a:solidFill>
                <a:effectLst/>
                <a:uLnTx/>
                <a:uFillTx/>
                <a:latin typeface="Calibri" panose="020F0502020204030204"/>
                <a:ea typeface="+mn-ea"/>
                <a:cs typeface="+mn-cs"/>
              </a:rPr>
              <a:t>1839. Cited by Derek Sayer, ‘The Photograph: The Still Image,’ </a:t>
            </a:r>
            <a:r>
              <a:rPr kumimoji="0" lang="en-GB" sz="2000" b="0" i="1" u="none" strike="noStrike" kern="1200" cap="none" spc="0" normalizeH="0" baseline="0" noProof="0" dirty="0" smtClean="0">
                <a:ln>
                  <a:noFill/>
                </a:ln>
                <a:solidFill>
                  <a:srgbClr val="7030A0"/>
                </a:solidFill>
                <a:effectLst/>
                <a:uLnTx/>
                <a:uFillTx/>
                <a:latin typeface="Calibri" panose="020F0502020204030204"/>
                <a:ea typeface="+mn-ea"/>
                <a:cs typeface="+mn-cs"/>
              </a:rPr>
              <a:t>History Beyond the </a:t>
            </a:r>
            <a:r>
              <a:rPr kumimoji="0" lang="en-GB" sz="2000" b="0" i="1" u="none" strike="noStrike" kern="1200" cap="none" spc="0" normalizeH="0" baseline="0" noProof="0" dirty="0" err="1" smtClean="0">
                <a:ln>
                  <a:noFill/>
                </a:ln>
                <a:solidFill>
                  <a:srgbClr val="7030A0"/>
                </a:solidFill>
                <a:effectLst/>
                <a:uLnTx/>
                <a:uFillTx/>
                <a:latin typeface="Calibri" panose="020F0502020204030204"/>
                <a:ea typeface="+mn-ea"/>
                <a:cs typeface="+mn-cs"/>
              </a:rPr>
              <a:t>Text:A</a:t>
            </a:r>
            <a:r>
              <a:rPr kumimoji="0" lang="en-GB" sz="2000" b="0" i="1" u="none" strike="noStrike" kern="1200" cap="none" spc="0" normalizeH="0" baseline="0" noProof="0" dirty="0" smtClean="0">
                <a:ln>
                  <a:noFill/>
                </a:ln>
                <a:solidFill>
                  <a:srgbClr val="7030A0"/>
                </a:solidFill>
                <a:effectLst/>
                <a:uLnTx/>
                <a:uFillTx/>
                <a:latin typeface="Calibri" panose="020F0502020204030204"/>
                <a:ea typeface="+mn-ea"/>
                <a:cs typeface="+mn-cs"/>
              </a:rPr>
              <a:t> Student's Guide to Approaching Alternative Sources. </a:t>
            </a:r>
            <a:r>
              <a:rPr kumimoji="0" lang="en-GB" sz="2000" b="0" i="0" u="none" strike="noStrike" kern="1200" cap="none" spc="0" normalizeH="0" baseline="0" noProof="0" dirty="0" smtClean="0">
                <a:ln>
                  <a:noFill/>
                </a:ln>
                <a:solidFill>
                  <a:srgbClr val="7030A0"/>
                </a:solidFill>
                <a:effectLst/>
                <a:uLnTx/>
                <a:uFillTx/>
                <a:latin typeface="Calibri" panose="020F0502020204030204"/>
                <a:ea typeface="+mn-ea"/>
                <a:cs typeface="+mn-cs"/>
              </a:rPr>
              <a:t>Sarah Barber and C.M. </a:t>
            </a:r>
            <a:r>
              <a:rPr kumimoji="0" lang="en-GB" sz="2000" b="0" i="0" u="none" strike="noStrike" kern="1200" cap="none" spc="0" normalizeH="0" baseline="0" noProof="0" dirty="0" err="1" smtClean="0">
                <a:ln>
                  <a:noFill/>
                </a:ln>
                <a:solidFill>
                  <a:srgbClr val="7030A0"/>
                </a:solidFill>
                <a:effectLst/>
                <a:uLnTx/>
                <a:uFillTx/>
                <a:latin typeface="Calibri" panose="020F0502020204030204"/>
                <a:ea typeface="+mn-ea"/>
                <a:cs typeface="+mn-cs"/>
              </a:rPr>
              <a:t>Peniston</a:t>
            </a:r>
            <a:r>
              <a:rPr kumimoji="0" lang="en-GB" sz="2000" b="0" i="0" u="none" strike="noStrike" kern="1200" cap="none" spc="0" normalizeH="0" baseline="0" noProof="0" dirty="0" smtClean="0">
                <a:ln>
                  <a:noFill/>
                </a:ln>
                <a:solidFill>
                  <a:srgbClr val="7030A0"/>
                </a:solidFill>
                <a:effectLst/>
                <a:uLnTx/>
                <a:uFillTx/>
                <a:latin typeface="Calibri" panose="020F0502020204030204"/>
                <a:ea typeface="+mn-ea"/>
                <a:cs typeface="+mn-cs"/>
              </a:rPr>
              <a:t>-Bird eds. (New York: Routledge, 2009), p. 53</a:t>
            </a:r>
            <a:r>
              <a:rPr kumimoji="0" lang="en-GB" sz="1800" b="0" i="0" u="none" strike="noStrike" kern="1200" cap="none" spc="0" normalizeH="0" baseline="0" noProof="0" dirty="0" smtClean="0">
                <a:ln>
                  <a:noFill/>
                </a:ln>
                <a:solidFill>
                  <a:srgbClr val="7030A0"/>
                </a:solidFill>
                <a:effectLst/>
                <a:uLnTx/>
                <a:uFillTx/>
                <a:latin typeface="Calibri" panose="020F0502020204030204"/>
                <a:ea typeface="+mn-ea"/>
                <a:cs typeface="+mn-cs"/>
              </a:rPr>
              <a:t>.</a:t>
            </a:r>
            <a:endParaRPr kumimoji="0" lang="en-GB" sz="2400" b="1" i="0" u="none" strike="noStrike" kern="1200" cap="none" spc="0" normalizeH="0" baseline="0" noProof="0" dirty="0" smtClean="0">
              <a:ln>
                <a:noFill/>
              </a:ln>
              <a:solidFill>
                <a:srgbClr val="7030A0"/>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Tx/>
              <a:buChar char="-"/>
              <a:tabLst/>
              <a:defRPr/>
            </a:pPr>
            <a:endParaRPr kumimoji="0" lang="en-GB" sz="2400" b="1" i="0" u="none" strike="noStrike" kern="1200" cap="none" spc="0" normalizeH="0" baseline="0" noProof="0" dirty="0" smtClean="0">
              <a:ln>
                <a:noFill/>
              </a:ln>
              <a:solidFill>
                <a:srgbClr val="7030A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6959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6000"/>
            <a:lum/>
          </a:blip>
          <a:srcRect/>
          <a:stretch>
            <a:fillRect t="-14000" b="-14000"/>
          </a:stretch>
        </a:blipFill>
        <a:effectLst/>
      </p:bgPr>
    </p:bg>
    <p:spTree>
      <p:nvGrpSpPr>
        <p:cNvPr id="1" name=""/>
        <p:cNvGrpSpPr/>
        <p:nvPr/>
      </p:nvGrpSpPr>
      <p:grpSpPr>
        <a:xfrm>
          <a:off x="0" y="0"/>
          <a:ext cx="0" cy="0"/>
          <a:chOff x="0" y="0"/>
          <a:chExt cx="0" cy="0"/>
        </a:xfrm>
      </p:grpSpPr>
      <p:sp>
        <p:nvSpPr>
          <p:cNvPr id="6" name="Rectangle 5"/>
          <p:cNvSpPr/>
          <p:nvPr/>
        </p:nvSpPr>
        <p:spPr>
          <a:xfrm>
            <a:off x="202355" y="46216"/>
            <a:ext cx="6096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Content Placeholder 8"/>
          <p:cNvSpPr>
            <a:spLocks noGrp="1"/>
          </p:cNvSpPr>
          <p:nvPr>
            <p:ph idx="1"/>
          </p:nvPr>
        </p:nvSpPr>
        <p:spPr>
          <a:xfrm>
            <a:off x="4572969" y="0"/>
            <a:ext cx="7281574" cy="6365861"/>
          </a:xfrm>
        </p:spPr>
        <p:txBody>
          <a:bodyPr tIns="360000" bIns="360000">
            <a:normAutofit lnSpcReduction="10000"/>
          </a:bodyPr>
          <a:lstStyle/>
          <a:p>
            <a:pPr marL="0" lvl="0" indent="0" algn="r">
              <a:buNone/>
            </a:pPr>
            <a:r>
              <a:rPr lang="en-GB" sz="3200" b="1" dirty="0" smtClean="0">
                <a:solidFill>
                  <a:srgbClr val="7030A0"/>
                </a:solidFill>
              </a:rPr>
              <a:t>“</a:t>
            </a:r>
            <a:r>
              <a:rPr lang="en-GB" sz="3200" b="1" dirty="0" smtClean="0">
                <a:solidFill>
                  <a:srgbClr val="FF0000"/>
                </a:solidFill>
              </a:rPr>
              <a:t>No </a:t>
            </a:r>
            <a:r>
              <a:rPr lang="en-GB" sz="3200" b="1" dirty="0">
                <a:solidFill>
                  <a:srgbClr val="FF0000"/>
                </a:solidFill>
              </a:rPr>
              <a:t>painting or drawing could ever hope to touch it</a:t>
            </a:r>
            <a:r>
              <a:rPr lang="en-GB" sz="3200" b="1" dirty="0">
                <a:solidFill>
                  <a:srgbClr val="7030A0"/>
                </a:solidFill>
              </a:rPr>
              <a:t>. For example, when looking over a street one might notice a distant advertisement hoarding and be aware of the existence of lines or letters, </a:t>
            </a:r>
            <a:r>
              <a:rPr lang="en-GB" sz="3200" b="1" i="1" dirty="0">
                <a:solidFill>
                  <a:srgbClr val="FF0000"/>
                </a:solidFill>
              </a:rPr>
              <a:t>without being able to read these tiny signs with the naked eye</a:t>
            </a:r>
            <a:r>
              <a:rPr lang="en-GB" sz="3200" b="1" dirty="0">
                <a:solidFill>
                  <a:srgbClr val="7030A0"/>
                </a:solidFill>
              </a:rPr>
              <a:t>. With the help of a hand-lens, pointed at this detail, each letter became perfectly and clearly visible, and it was the same thing for the tiny cracks on the walls of buildings or the pavements of the streets.”</a:t>
            </a:r>
          </a:p>
          <a:p>
            <a:pPr marL="285750" indent="-285750" algn="r">
              <a:buFontTx/>
              <a:buChar char="-"/>
            </a:pPr>
            <a:r>
              <a:rPr lang="en-GB" sz="2000" dirty="0" smtClean="0">
                <a:solidFill>
                  <a:srgbClr val="7030A0"/>
                </a:solidFill>
              </a:rPr>
              <a:t>Samuel </a:t>
            </a:r>
            <a:r>
              <a:rPr lang="en-GB" sz="2000" dirty="0">
                <a:solidFill>
                  <a:srgbClr val="7030A0"/>
                </a:solidFill>
              </a:rPr>
              <a:t>Morse </a:t>
            </a:r>
            <a:r>
              <a:rPr lang="en-GB" sz="2000" dirty="0" smtClean="0">
                <a:solidFill>
                  <a:srgbClr val="7030A0"/>
                </a:solidFill>
              </a:rPr>
              <a:t>on Daguerre’s </a:t>
            </a:r>
            <a:r>
              <a:rPr lang="en-GB" sz="2000" dirty="0">
                <a:solidFill>
                  <a:srgbClr val="7030A0"/>
                </a:solidFill>
              </a:rPr>
              <a:t>‘View of the Boulevard du Temple</a:t>
            </a:r>
            <a:r>
              <a:rPr lang="en-GB" sz="2000" dirty="0" smtClean="0">
                <a:solidFill>
                  <a:srgbClr val="7030A0"/>
                </a:solidFill>
              </a:rPr>
              <a:t>’ 7 </a:t>
            </a:r>
            <a:r>
              <a:rPr lang="en-GB" sz="2000" dirty="0">
                <a:solidFill>
                  <a:srgbClr val="7030A0"/>
                </a:solidFill>
              </a:rPr>
              <a:t>March </a:t>
            </a:r>
            <a:r>
              <a:rPr lang="en-GB" sz="2000" dirty="0" smtClean="0">
                <a:solidFill>
                  <a:srgbClr val="7030A0"/>
                </a:solidFill>
              </a:rPr>
              <a:t>1839. Cited by Sayer</a:t>
            </a:r>
            <a:r>
              <a:rPr lang="en-GB" sz="2000" dirty="0">
                <a:solidFill>
                  <a:srgbClr val="7030A0"/>
                </a:solidFill>
              </a:rPr>
              <a:t>, ‘The Photograph: The Still Image</a:t>
            </a:r>
            <a:r>
              <a:rPr lang="en-GB" sz="2000" dirty="0" smtClean="0">
                <a:solidFill>
                  <a:srgbClr val="7030A0"/>
                </a:solidFill>
              </a:rPr>
              <a:t>,’ p</a:t>
            </a:r>
            <a:r>
              <a:rPr lang="en-GB" sz="2000" dirty="0">
                <a:solidFill>
                  <a:srgbClr val="7030A0"/>
                </a:solidFill>
              </a:rPr>
              <a:t>. </a:t>
            </a:r>
            <a:r>
              <a:rPr lang="en-GB" sz="2000" dirty="0" smtClean="0">
                <a:solidFill>
                  <a:srgbClr val="7030A0"/>
                </a:solidFill>
              </a:rPr>
              <a:t>54.</a:t>
            </a:r>
            <a:endParaRPr lang="en-GB" sz="2400" b="1" dirty="0">
              <a:solidFill>
                <a:srgbClr val="7030A0"/>
              </a:solidFill>
            </a:endParaRPr>
          </a:p>
          <a:p>
            <a:pPr algn="r"/>
            <a:endParaRPr lang="en-GB" b="1" dirty="0">
              <a:solidFill>
                <a:srgbClr val="7030A0"/>
              </a:solidFill>
            </a:endParaRPr>
          </a:p>
          <a:p>
            <a:pPr algn="r"/>
            <a:endParaRPr lang="en-GB" b="1" dirty="0">
              <a:solidFill>
                <a:srgbClr val="7030A0"/>
              </a:solidFill>
            </a:endParaRPr>
          </a:p>
          <a:p>
            <a:endParaRPr lang="en-GB" dirty="0"/>
          </a:p>
        </p:txBody>
      </p:sp>
    </p:spTree>
    <p:extLst>
      <p:ext uri="{BB962C8B-B14F-4D97-AF65-F5344CB8AC3E}">
        <p14:creationId xmlns:p14="http://schemas.microsoft.com/office/powerpoint/2010/main" val="323994611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6000"/>
            <a:lum/>
          </a:blip>
          <a:srcRect/>
          <a:stretch>
            <a:fillRect t="-14000" b="-14000"/>
          </a:stretch>
        </a:blipFill>
        <a:effectLst/>
      </p:bgPr>
    </p:bg>
    <p:spTree>
      <p:nvGrpSpPr>
        <p:cNvPr id="1" name=""/>
        <p:cNvGrpSpPr/>
        <p:nvPr/>
      </p:nvGrpSpPr>
      <p:grpSpPr>
        <a:xfrm>
          <a:off x="0" y="0"/>
          <a:ext cx="0" cy="0"/>
          <a:chOff x="0" y="0"/>
          <a:chExt cx="0" cy="0"/>
        </a:xfrm>
      </p:grpSpPr>
      <p:sp>
        <p:nvSpPr>
          <p:cNvPr id="6" name="Rectangle 5"/>
          <p:cNvSpPr/>
          <p:nvPr/>
        </p:nvSpPr>
        <p:spPr>
          <a:xfrm>
            <a:off x="202355" y="46216"/>
            <a:ext cx="6096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Content Placeholder 8"/>
          <p:cNvSpPr>
            <a:spLocks noGrp="1"/>
          </p:cNvSpPr>
          <p:nvPr>
            <p:ph idx="1"/>
          </p:nvPr>
        </p:nvSpPr>
        <p:spPr>
          <a:xfrm>
            <a:off x="3739242" y="95202"/>
            <a:ext cx="8452757" cy="6762798"/>
          </a:xfrm>
        </p:spPr>
        <p:txBody>
          <a:bodyPr lIns="360000" tIns="360000" rIns="360000" bIns="360000">
            <a:normAutofit fontScale="77500" lnSpcReduction="20000"/>
          </a:bodyPr>
          <a:lstStyle/>
          <a:p>
            <a:pPr marL="0" indent="0">
              <a:buNone/>
            </a:pPr>
            <a:r>
              <a:rPr lang="en-GB" sz="3400" dirty="0" smtClean="0">
                <a:solidFill>
                  <a:srgbClr val="7030A0"/>
                </a:solidFill>
              </a:rPr>
              <a:t>“</a:t>
            </a:r>
            <a:r>
              <a:rPr lang="en-GB" sz="3400" dirty="0">
                <a:solidFill>
                  <a:srgbClr val="7030A0"/>
                </a:solidFill>
              </a:rPr>
              <a:t>Let us look again at Daguerre’s ‘View </a:t>
            </a:r>
            <a:r>
              <a:rPr lang="en-GB" sz="3400" dirty="0" smtClean="0">
                <a:solidFill>
                  <a:srgbClr val="7030A0"/>
                </a:solidFill>
              </a:rPr>
              <a:t>of the </a:t>
            </a:r>
            <a:r>
              <a:rPr lang="en-GB" sz="3400" dirty="0">
                <a:solidFill>
                  <a:srgbClr val="7030A0"/>
                </a:solidFill>
              </a:rPr>
              <a:t>Boulevard du Temple’. It is famous for being the first photograph to </a:t>
            </a:r>
            <a:r>
              <a:rPr lang="en-GB" sz="3400" dirty="0" smtClean="0">
                <a:solidFill>
                  <a:srgbClr val="7030A0"/>
                </a:solidFill>
              </a:rPr>
              <a:t>contain the </a:t>
            </a:r>
            <a:r>
              <a:rPr lang="en-GB" sz="3400" dirty="0">
                <a:solidFill>
                  <a:srgbClr val="7030A0"/>
                </a:solidFill>
              </a:rPr>
              <a:t>image of a living human being: two human beings to be precise, which is </a:t>
            </a:r>
            <a:r>
              <a:rPr lang="en-GB" sz="3400" dirty="0" smtClean="0">
                <a:solidFill>
                  <a:srgbClr val="7030A0"/>
                </a:solidFill>
              </a:rPr>
              <a:t>rather odd</a:t>
            </a:r>
            <a:r>
              <a:rPr lang="en-GB" sz="3400" dirty="0">
                <a:solidFill>
                  <a:srgbClr val="7030A0"/>
                </a:solidFill>
              </a:rPr>
              <a:t>, considering that this was a bustling Paris thoroughfare photographed in </a:t>
            </a:r>
            <a:r>
              <a:rPr lang="en-GB" sz="3400" dirty="0" smtClean="0">
                <a:solidFill>
                  <a:srgbClr val="7030A0"/>
                </a:solidFill>
              </a:rPr>
              <a:t>the bright </a:t>
            </a:r>
            <a:r>
              <a:rPr lang="en-GB" sz="3400" dirty="0">
                <a:solidFill>
                  <a:srgbClr val="7030A0"/>
                </a:solidFill>
              </a:rPr>
              <a:t>light of day. Samuel Morse explained: </a:t>
            </a:r>
            <a:r>
              <a:rPr lang="en-GB" sz="3400" dirty="0" smtClean="0">
                <a:solidFill>
                  <a:srgbClr val="7030A0"/>
                </a:solidFill>
              </a:rPr>
              <a:t>‘moving </a:t>
            </a:r>
            <a:r>
              <a:rPr lang="en-GB" sz="3400" dirty="0">
                <a:solidFill>
                  <a:srgbClr val="7030A0"/>
                </a:solidFill>
              </a:rPr>
              <a:t>objects leave no </a:t>
            </a:r>
            <a:r>
              <a:rPr lang="en-GB" sz="3400" dirty="0" smtClean="0">
                <a:solidFill>
                  <a:srgbClr val="7030A0"/>
                </a:solidFill>
              </a:rPr>
              <a:t>impression [</a:t>
            </a:r>
            <a:r>
              <a:rPr lang="en-GB" sz="3400" dirty="0">
                <a:solidFill>
                  <a:srgbClr val="7030A0"/>
                </a:solidFill>
              </a:rPr>
              <a:t>on Daguerre’s plate]. The boulevard, though constantly crossed by a flood </a:t>
            </a:r>
            <a:r>
              <a:rPr lang="en-GB" sz="3400" dirty="0" smtClean="0">
                <a:solidFill>
                  <a:srgbClr val="7030A0"/>
                </a:solidFill>
              </a:rPr>
              <a:t>of pedestrians </a:t>
            </a:r>
            <a:r>
              <a:rPr lang="en-GB" sz="3400" dirty="0">
                <a:solidFill>
                  <a:srgbClr val="7030A0"/>
                </a:solidFill>
              </a:rPr>
              <a:t>and carriages, appeared completely deserted, apart from a person </a:t>
            </a:r>
            <a:r>
              <a:rPr lang="en-GB" sz="3400" dirty="0" smtClean="0">
                <a:solidFill>
                  <a:srgbClr val="7030A0"/>
                </a:solidFill>
              </a:rPr>
              <a:t>who was </a:t>
            </a:r>
            <a:r>
              <a:rPr lang="en-GB" sz="3400" dirty="0">
                <a:solidFill>
                  <a:srgbClr val="7030A0"/>
                </a:solidFill>
              </a:rPr>
              <a:t>having his boots polished. His feet must, of course, have remained </a:t>
            </a:r>
            <a:r>
              <a:rPr lang="en-GB" sz="3400" dirty="0" smtClean="0">
                <a:solidFill>
                  <a:srgbClr val="7030A0"/>
                </a:solidFill>
              </a:rPr>
              <a:t>immobile for </a:t>
            </a:r>
            <a:r>
              <a:rPr lang="en-GB" sz="3400" dirty="0">
                <a:solidFill>
                  <a:srgbClr val="7030A0"/>
                </a:solidFill>
              </a:rPr>
              <a:t>a certain time, one of them being placed on the boot-black’s box, the other </a:t>
            </a:r>
            <a:r>
              <a:rPr lang="en-GB" sz="3400" dirty="0" smtClean="0">
                <a:solidFill>
                  <a:srgbClr val="7030A0"/>
                </a:solidFill>
              </a:rPr>
              <a:t>on the </a:t>
            </a:r>
            <a:r>
              <a:rPr lang="en-GB" sz="3400" dirty="0">
                <a:solidFill>
                  <a:srgbClr val="7030A0"/>
                </a:solidFill>
              </a:rPr>
              <a:t>ground</a:t>
            </a:r>
            <a:r>
              <a:rPr lang="en-GB" sz="3400" dirty="0" smtClean="0">
                <a:solidFill>
                  <a:srgbClr val="7030A0"/>
                </a:solidFill>
              </a:rPr>
              <a:t>.’ </a:t>
            </a:r>
            <a:r>
              <a:rPr lang="en-GB" sz="3400" i="1" dirty="0" smtClean="0">
                <a:solidFill>
                  <a:srgbClr val="FF0000"/>
                </a:solidFill>
              </a:rPr>
              <a:t>The </a:t>
            </a:r>
            <a:r>
              <a:rPr lang="en-GB" sz="3400" i="1" dirty="0">
                <a:solidFill>
                  <a:srgbClr val="FF0000"/>
                </a:solidFill>
              </a:rPr>
              <a:t>exposure-time, which at that date was still several minutes, </a:t>
            </a:r>
            <a:r>
              <a:rPr lang="en-GB" sz="3400" i="1" dirty="0" smtClean="0">
                <a:solidFill>
                  <a:srgbClr val="FF0000"/>
                </a:solidFill>
              </a:rPr>
              <a:t>was too </a:t>
            </a:r>
            <a:r>
              <a:rPr lang="en-GB" sz="3400" i="1" dirty="0">
                <a:solidFill>
                  <a:srgbClr val="FF0000"/>
                </a:solidFill>
              </a:rPr>
              <a:t>long to be able to capture objects in </a:t>
            </a:r>
            <a:r>
              <a:rPr lang="en-GB" sz="3400" i="1" dirty="0" smtClean="0">
                <a:solidFill>
                  <a:srgbClr val="FF0000"/>
                </a:solidFill>
              </a:rPr>
              <a:t>motion</a:t>
            </a:r>
            <a:r>
              <a:rPr lang="en-GB" sz="3400" dirty="0" smtClean="0">
                <a:solidFill>
                  <a:srgbClr val="7030A0"/>
                </a:solidFill>
              </a:rPr>
              <a:t>. </a:t>
            </a:r>
            <a:r>
              <a:rPr lang="en-GB" sz="3400" b="1" dirty="0">
                <a:solidFill>
                  <a:srgbClr val="7030A0"/>
                </a:solidFill>
              </a:rPr>
              <a:t>This famous image</a:t>
            </a:r>
            <a:r>
              <a:rPr lang="en-GB" sz="3400" b="1" dirty="0" smtClean="0">
                <a:solidFill>
                  <a:srgbClr val="7030A0"/>
                </a:solidFill>
              </a:rPr>
              <a:t>, then</a:t>
            </a:r>
            <a:r>
              <a:rPr lang="en-GB" sz="3400" b="1" dirty="0">
                <a:solidFill>
                  <a:srgbClr val="7030A0"/>
                </a:solidFill>
              </a:rPr>
              <a:t>, tells the truth but by no means the whole truth. There is no doubt that </a:t>
            </a:r>
            <a:r>
              <a:rPr lang="en-GB" sz="3400" b="1" dirty="0" smtClean="0">
                <a:solidFill>
                  <a:srgbClr val="7030A0"/>
                </a:solidFill>
              </a:rPr>
              <a:t>the photograph </a:t>
            </a:r>
            <a:r>
              <a:rPr lang="en-GB" sz="3400" b="1" dirty="0">
                <a:solidFill>
                  <a:srgbClr val="7030A0"/>
                </a:solidFill>
              </a:rPr>
              <a:t>carries the impress of the real, but what it portrays is equally </a:t>
            </a:r>
            <a:r>
              <a:rPr lang="en-GB" sz="3400" b="1" dirty="0" smtClean="0">
                <a:solidFill>
                  <a:srgbClr val="7030A0"/>
                </a:solidFill>
              </a:rPr>
              <a:t>certainly not </a:t>
            </a:r>
            <a:r>
              <a:rPr lang="en-GB" sz="3400" b="1" dirty="0">
                <a:solidFill>
                  <a:srgbClr val="7030A0"/>
                </a:solidFill>
              </a:rPr>
              <a:t>what we ordinarily experience as reality</a:t>
            </a:r>
            <a:r>
              <a:rPr lang="en-GB" sz="3400" dirty="0" smtClean="0">
                <a:solidFill>
                  <a:srgbClr val="7030A0"/>
                </a:solidFill>
              </a:rPr>
              <a:t>.”</a:t>
            </a:r>
          </a:p>
          <a:p>
            <a:pPr marL="285750" indent="-285750" algn="r">
              <a:buFontTx/>
              <a:buChar char="-"/>
            </a:pPr>
            <a:r>
              <a:rPr lang="en-GB" sz="3100" dirty="0" smtClean="0">
                <a:solidFill>
                  <a:srgbClr val="7030A0"/>
                </a:solidFill>
              </a:rPr>
              <a:t>Sayer</a:t>
            </a:r>
            <a:r>
              <a:rPr lang="en-GB" sz="3100" dirty="0">
                <a:solidFill>
                  <a:srgbClr val="7030A0"/>
                </a:solidFill>
              </a:rPr>
              <a:t>, ‘The Photograph: The Still Image</a:t>
            </a:r>
            <a:r>
              <a:rPr lang="en-GB" sz="3100" dirty="0" smtClean="0">
                <a:solidFill>
                  <a:srgbClr val="7030A0"/>
                </a:solidFill>
              </a:rPr>
              <a:t>,’ p</a:t>
            </a:r>
            <a:r>
              <a:rPr lang="en-GB" sz="3100" dirty="0">
                <a:solidFill>
                  <a:srgbClr val="7030A0"/>
                </a:solidFill>
              </a:rPr>
              <a:t>. </a:t>
            </a:r>
            <a:r>
              <a:rPr lang="en-GB" sz="3100" dirty="0" smtClean="0">
                <a:solidFill>
                  <a:srgbClr val="7030A0"/>
                </a:solidFill>
              </a:rPr>
              <a:t>56.</a:t>
            </a:r>
            <a:endParaRPr lang="en-GB" sz="3100" b="1" dirty="0">
              <a:solidFill>
                <a:srgbClr val="7030A0"/>
              </a:solidFill>
            </a:endParaRPr>
          </a:p>
          <a:p>
            <a:pPr algn="r"/>
            <a:endParaRPr lang="en-GB" b="1" dirty="0">
              <a:solidFill>
                <a:srgbClr val="7030A0"/>
              </a:solidFill>
            </a:endParaRPr>
          </a:p>
          <a:p>
            <a:pPr algn="r"/>
            <a:endParaRPr lang="en-GB" b="1" dirty="0">
              <a:solidFill>
                <a:srgbClr val="7030A0"/>
              </a:solidFill>
            </a:endParaRPr>
          </a:p>
          <a:p>
            <a:endParaRPr lang="en-GB" dirty="0"/>
          </a:p>
        </p:txBody>
      </p:sp>
    </p:spTree>
    <p:extLst>
      <p:ext uri="{BB962C8B-B14F-4D97-AF65-F5344CB8AC3E}">
        <p14:creationId xmlns:p14="http://schemas.microsoft.com/office/powerpoint/2010/main" val="81209481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276350" y="-44985"/>
            <a:ext cx="9677328" cy="6902985"/>
          </a:xfrm>
          <a:prstGeom prst="rect">
            <a:avLst/>
          </a:prstGeom>
        </p:spPr>
      </p:pic>
      <p:pic>
        <p:nvPicPr>
          <p:cNvPr id="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38117" y="0"/>
            <a:ext cx="2353883" cy="34052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38028" y="0"/>
            <a:ext cx="4884512" cy="6694988"/>
          </a:xfrm>
          <a:prstGeom prst="rect">
            <a:avLst/>
          </a:prstGeom>
          <a:noFill/>
        </p:spPr>
        <p:txBody>
          <a:bodyPr wrap="square" lIns="540000" tIns="360000" rIns="540000" bIns="540000" rtlCol="0">
            <a:spAutoFit/>
          </a:bodyPr>
          <a:lstStyle/>
          <a:p>
            <a:r>
              <a:rPr lang="en-GB" sz="2200" b="1" u="sng" dirty="0" smtClean="0">
                <a:solidFill>
                  <a:srgbClr val="FF0000"/>
                </a:solidFill>
              </a:rPr>
              <a:t>2. </a:t>
            </a:r>
            <a:r>
              <a:rPr lang="en-GB" sz="2200" b="1" u="sng" dirty="0" err="1" smtClean="0">
                <a:solidFill>
                  <a:srgbClr val="FF0000"/>
                </a:solidFill>
              </a:rPr>
              <a:t>Haussmannisation</a:t>
            </a:r>
            <a:endParaRPr lang="en-GB" sz="2200" b="1" u="sng" dirty="0">
              <a:solidFill>
                <a:srgbClr val="FF0000"/>
              </a:solidFill>
            </a:endParaRPr>
          </a:p>
          <a:p>
            <a:r>
              <a:rPr lang="en-GB" sz="2200" b="1" dirty="0">
                <a:solidFill>
                  <a:srgbClr val="FF0000"/>
                </a:solidFill>
              </a:rPr>
              <a:t>Circulation, aeriation</a:t>
            </a:r>
          </a:p>
          <a:p>
            <a:r>
              <a:rPr lang="en-GB" sz="2200" b="1" dirty="0">
                <a:solidFill>
                  <a:srgbClr val="FF0000"/>
                </a:solidFill>
              </a:rPr>
              <a:t>Beauty, </a:t>
            </a:r>
            <a:r>
              <a:rPr lang="en-GB" sz="2200" b="1" dirty="0" err="1">
                <a:solidFill>
                  <a:srgbClr val="FF0000"/>
                </a:solidFill>
              </a:rPr>
              <a:t>salubrity</a:t>
            </a:r>
            <a:endParaRPr lang="en-GB" sz="2200" b="1" dirty="0">
              <a:solidFill>
                <a:srgbClr val="FF0000"/>
              </a:solidFill>
            </a:endParaRPr>
          </a:p>
          <a:p>
            <a:endParaRPr lang="en-GB" sz="2200" b="1" u="sng" dirty="0"/>
          </a:p>
          <a:p>
            <a:endParaRPr lang="en-GB" sz="1600" b="1" u="sng"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p:txBody>
      </p:sp>
      <p:sp>
        <p:nvSpPr>
          <p:cNvPr id="5" name="Rectangle 4"/>
          <p:cNvSpPr/>
          <p:nvPr/>
        </p:nvSpPr>
        <p:spPr>
          <a:xfrm>
            <a:off x="4655840" y="179466"/>
            <a:ext cx="3672408" cy="523220"/>
          </a:xfrm>
          <a:prstGeom prst="rect">
            <a:avLst/>
          </a:prstGeom>
        </p:spPr>
        <p:txBody>
          <a:bodyPr wrap="square">
            <a:spAutoFit/>
          </a:bodyPr>
          <a:lstStyle/>
          <a:p>
            <a:pPr algn="r"/>
            <a:r>
              <a:rPr lang="en-GB" sz="1400" dirty="0">
                <a:solidFill>
                  <a:schemeClr val="bg1"/>
                </a:solidFill>
              </a:rPr>
              <a:t>Rue de </a:t>
            </a:r>
            <a:r>
              <a:rPr lang="en-GB" sz="1400" dirty="0" err="1">
                <a:solidFill>
                  <a:schemeClr val="bg1"/>
                </a:solidFill>
              </a:rPr>
              <a:t>Rivoli</a:t>
            </a:r>
            <a:r>
              <a:rPr lang="en-GB" sz="1400" dirty="0">
                <a:solidFill>
                  <a:schemeClr val="bg1"/>
                </a:solidFill>
              </a:rPr>
              <a:t>, 1855 – first boulevard created by Haussmann; 21</a:t>
            </a:r>
            <a:r>
              <a:rPr lang="en-GB" sz="1400" baseline="30000" dirty="0">
                <a:solidFill>
                  <a:schemeClr val="bg1"/>
                </a:solidFill>
              </a:rPr>
              <a:t>st</a:t>
            </a:r>
            <a:r>
              <a:rPr lang="en-GB" sz="1400" dirty="0">
                <a:solidFill>
                  <a:schemeClr val="bg1"/>
                </a:solidFill>
              </a:rPr>
              <a:t>-century image of central Paris</a:t>
            </a:r>
            <a:endParaRPr lang="en-US" sz="1400" dirty="0">
              <a:solidFill>
                <a:schemeClr val="bg1"/>
              </a:solidFill>
            </a:endParaRPr>
          </a:p>
        </p:txBody>
      </p:sp>
    </p:spTree>
    <p:extLst>
      <p:ext uri="{BB962C8B-B14F-4D97-AF65-F5344CB8AC3E}">
        <p14:creationId xmlns:p14="http://schemas.microsoft.com/office/powerpoint/2010/main" val="196695707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5476" y="3632586"/>
            <a:ext cx="8765125" cy="30638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00601" y="332657"/>
            <a:ext cx="3141112" cy="45441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5951984" y="332657"/>
            <a:ext cx="1656184" cy="1384995"/>
          </a:xfrm>
          <a:prstGeom prst="rect">
            <a:avLst/>
          </a:prstGeom>
        </p:spPr>
        <p:txBody>
          <a:bodyPr wrap="square">
            <a:spAutoFit/>
          </a:bodyPr>
          <a:lstStyle/>
          <a:p>
            <a:pPr algn="r"/>
            <a:r>
              <a:rPr lang="en-GB" sz="1400" dirty="0"/>
              <a:t>Rue de </a:t>
            </a:r>
            <a:r>
              <a:rPr lang="en-GB" sz="1400" dirty="0" err="1"/>
              <a:t>Rivoli</a:t>
            </a:r>
            <a:r>
              <a:rPr lang="en-GB" sz="1400" dirty="0"/>
              <a:t>, 1855 – first boulevard created by Haussmann; </a:t>
            </a:r>
            <a:r>
              <a:rPr lang="en-GB" sz="1400" dirty="0" err="1"/>
              <a:t>Nadar</a:t>
            </a:r>
            <a:r>
              <a:rPr lang="en-GB" sz="1400" dirty="0"/>
              <a:t> aerial view of Paris, 1867</a:t>
            </a:r>
          </a:p>
        </p:txBody>
      </p:sp>
      <p:sp>
        <p:nvSpPr>
          <p:cNvPr id="9" name="TextBox 8"/>
          <p:cNvSpPr txBox="1"/>
          <p:nvPr/>
        </p:nvSpPr>
        <p:spPr>
          <a:xfrm>
            <a:off x="-35975" y="0"/>
            <a:ext cx="9108025" cy="8726314"/>
          </a:xfrm>
          <a:prstGeom prst="rect">
            <a:avLst/>
          </a:prstGeom>
          <a:noFill/>
        </p:spPr>
        <p:txBody>
          <a:bodyPr wrap="square" lIns="540000" tIns="360000" rIns="540000" bIns="540000" rtlCol="0">
            <a:spAutoFit/>
          </a:bodyPr>
          <a:lstStyle/>
          <a:p>
            <a:r>
              <a:rPr lang="en-GB" sz="2200" b="1" u="sng" dirty="0" smtClean="0"/>
              <a:t>2. </a:t>
            </a:r>
            <a:r>
              <a:rPr lang="en-GB" sz="2200" b="1" u="sng" dirty="0" err="1" smtClean="0"/>
              <a:t>Haussmannisation</a:t>
            </a:r>
            <a:endParaRPr lang="en-GB" sz="2200" b="1" u="sng" dirty="0"/>
          </a:p>
          <a:p>
            <a:r>
              <a:rPr lang="en-GB" sz="2200" b="1" dirty="0">
                <a:solidFill>
                  <a:srgbClr val="FFFF00"/>
                </a:solidFill>
              </a:rPr>
              <a:t>Circulation, aeriation</a:t>
            </a:r>
          </a:p>
          <a:p>
            <a:r>
              <a:rPr lang="en-GB" sz="2200" b="1" dirty="0">
                <a:solidFill>
                  <a:srgbClr val="FFFF00"/>
                </a:solidFill>
              </a:rPr>
              <a:t>Beauty, </a:t>
            </a:r>
            <a:r>
              <a:rPr lang="en-GB" sz="2200" b="1" dirty="0" err="1">
                <a:solidFill>
                  <a:srgbClr val="FFFF00"/>
                </a:solidFill>
              </a:rPr>
              <a:t>salubrity</a:t>
            </a:r>
            <a:endParaRPr lang="en-GB" sz="2200" b="1" dirty="0">
              <a:solidFill>
                <a:srgbClr val="FFFF00"/>
              </a:solidFill>
            </a:endParaRPr>
          </a:p>
          <a:p>
            <a:pPr marL="342900" indent="-342900">
              <a:buFontTx/>
              <a:buChar char="-"/>
            </a:pPr>
            <a:r>
              <a:rPr lang="en-GB" sz="2200" dirty="0">
                <a:solidFill>
                  <a:srgbClr val="FFFF00"/>
                </a:solidFill>
              </a:rPr>
              <a:t>Improved rail infrastructure</a:t>
            </a:r>
          </a:p>
          <a:p>
            <a:pPr marL="342900" indent="-342900">
              <a:buFontTx/>
              <a:buChar char="-"/>
            </a:pPr>
            <a:r>
              <a:rPr lang="en-GB" sz="2200" dirty="0">
                <a:solidFill>
                  <a:srgbClr val="FFFF00"/>
                </a:solidFill>
              </a:rPr>
              <a:t>Wide streets</a:t>
            </a:r>
          </a:p>
          <a:p>
            <a:pPr marL="342900" indent="-342900">
              <a:buFontTx/>
              <a:buChar char="-"/>
            </a:pPr>
            <a:r>
              <a:rPr lang="en-GB" sz="2200" dirty="0">
                <a:solidFill>
                  <a:srgbClr val="FFFF00"/>
                </a:solidFill>
              </a:rPr>
              <a:t>Open squares</a:t>
            </a:r>
          </a:p>
          <a:p>
            <a:pPr marL="342900" indent="-342900">
              <a:buFontTx/>
              <a:buChar char="-"/>
            </a:pPr>
            <a:r>
              <a:rPr lang="en-GB" sz="2200" dirty="0">
                <a:solidFill>
                  <a:srgbClr val="FFFF00"/>
                </a:solidFill>
              </a:rPr>
              <a:t>Public space, public parks</a:t>
            </a:r>
          </a:p>
          <a:p>
            <a:pPr marL="342900" indent="-342900">
              <a:buFontTx/>
              <a:buChar char="-"/>
            </a:pPr>
            <a:r>
              <a:rPr lang="en-GB" sz="2200" dirty="0">
                <a:solidFill>
                  <a:srgbClr val="FFFF00"/>
                </a:solidFill>
              </a:rPr>
              <a:t>Streetscape designed to maximise vistas of monuments</a:t>
            </a:r>
          </a:p>
          <a:p>
            <a:endParaRPr lang="en-GB" sz="2200" u="sng" dirty="0">
              <a:solidFill>
                <a:srgbClr val="FFFF00"/>
              </a:solidFill>
            </a:endParaRPr>
          </a:p>
          <a:p>
            <a:endParaRPr lang="en-GB" sz="2200" b="1" u="sng" dirty="0"/>
          </a:p>
          <a:p>
            <a:endParaRPr lang="en-GB" sz="1600" b="1" u="sng"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p:txBody>
      </p:sp>
    </p:spTree>
    <p:extLst>
      <p:ext uri="{BB962C8B-B14F-4D97-AF65-F5344CB8AC3E}">
        <p14:creationId xmlns:p14="http://schemas.microsoft.com/office/powerpoint/2010/main" val="154498530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
            <a:ext cx="10210800" cy="7313450"/>
          </a:xfrm>
          <a:prstGeom prst="rect">
            <a:avLst/>
          </a:prstGeom>
        </p:spPr>
        <p:txBody>
          <a:bodyPr wrap="square" lIns="540000" tIns="360000" rIns="540000" bIns="360000">
            <a:spAutoFit/>
          </a:bodyPr>
          <a:lstStyle/>
          <a:p>
            <a:pPr lvl="0" algn="just"/>
            <a:r>
              <a:rPr lang="en-GB" sz="2800" b="1" dirty="0" smtClean="0"/>
              <a:t>“</a:t>
            </a:r>
            <a:r>
              <a:rPr lang="en-GB" sz="2800" b="1" dirty="0" smtClean="0">
                <a:solidFill>
                  <a:srgbClr val="FFFF00"/>
                </a:solidFill>
              </a:rPr>
              <a:t>Haussmann's  ideal in  city planning  consisted of long straight  streets  opening onto broad  perspectives</a:t>
            </a:r>
            <a:r>
              <a:rPr lang="en-GB" sz="2800" b="1" dirty="0" smtClean="0"/>
              <a:t>. This ideal corresponds  to the tendency – common in the nineteenth century – to ennoble technological  necessities  through spurious artistic ends. </a:t>
            </a:r>
            <a:r>
              <a:rPr lang="en-GB" sz="2800" b="1" dirty="0" smtClean="0">
                <a:solidFill>
                  <a:srgbClr val="FFFF00"/>
                </a:solidFill>
              </a:rPr>
              <a:t>The  temples of the  bourgeoisie's spiritual and secular power were to find their apotheosis  within the framework of these long streets</a:t>
            </a:r>
            <a:r>
              <a:rPr lang="en-GB" sz="2800" b="1" dirty="0" smtClean="0"/>
              <a:t>. The  perspectives, prior to their inauguration, were screened with canvas draperies and  unveiled like monuments; the view would then disclose a church, a train station,  an equestrian statue, or some other symbol of civilization. With the </a:t>
            </a:r>
            <a:r>
              <a:rPr lang="en-GB" sz="2800" b="1" dirty="0" err="1" smtClean="0"/>
              <a:t>Haussmanniza­tion</a:t>
            </a:r>
            <a:r>
              <a:rPr lang="en-GB" sz="2800" b="1" dirty="0" smtClean="0"/>
              <a:t> of Paris,  the phantasmagoria [of modernity] was rendered in stone.”</a:t>
            </a:r>
          </a:p>
          <a:p>
            <a:pPr lvl="0" algn="just"/>
            <a:endParaRPr lang="en-GB" sz="3200" b="1" dirty="0" smtClean="0"/>
          </a:p>
          <a:p>
            <a:pPr lvl="0" algn="just"/>
            <a:endParaRPr lang="en-GB" sz="3200" b="1" dirty="0" smtClean="0"/>
          </a:p>
        </p:txBody>
      </p:sp>
      <p:pic>
        <p:nvPicPr>
          <p:cNvPr id="4100" name="Picture 4" descr="http://philosophyforumlgbt.org/wp-content/uploads/2014/03/benjamin-arcade-193x300.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53675" y="4000500"/>
            <a:ext cx="1838325" cy="28575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9947120" y="908702"/>
            <a:ext cx="2244880" cy="1477328"/>
          </a:xfrm>
          <a:prstGeom prst="rect">
            <a:avLst/>
          </a:prstGeom>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GB" sz="1800" b="1" i="1" u="none" strike="noStrike" kern="1200" cap="none" spc="0" normalizeH="0" baseline="0" noProof="0" dirty="0">
              <a:ln>
                <a:noFill/>
              </a:ln>
              <a:solidFill>
                <a:prstClr val="white"/>
              </a:solidFill>
              <a:effectLst/>
              <a:uLnTx/>
              <a:uFillTx/>
              <a:latin typeface="Calibri"/>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FF00"/>
                </a:solidFill>
                <a:effectLst/>
                <a:uLnTx/>
                <a:uFillTx/>
                <a:latin typeface="Calibri"/>
                <a:ea typeface="+mn-ea"/>
                <a:cs typeface="+mn-cs"/>
              </a:rPr>
              <a:t>Walter Benjamin, ‘Paris, Capital of the 19th Century’ essays (1935, 1939)</a:t>
            </a:r>
          </a:p>
        </p:txBody>
      </p:sp>
    </p:spTree>
    <p:extLst>
      <p:ext uri="{BB962C8B-B14F-4D97-AF65-F5344CB8AC3E}">
        <p14:creationId xmlns:p14="http://schemas.microsoft.com/office/powerpoint/2010/main" val="148746354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a:t>
            </a:r>
            <a:r>
              <a:rPr lang="en-GB" dirty="0" err="1" smtClean="0"/>
              <a:t>Haussmannisation</a:t>
            </a:r>
            <a:r>
              <a:rPr lang="en-GB" dirty="0" smtClean="0"/>
              <a:t>: Finance </a:t>
            </a:r>
            <a:endParaRPr lang="en-GB" dirty="0"/>
          </a:p>
        </p:txBody>
      </p:sp>
      <p:sp>
        <p:nvSpPr>
          <p:cNvPr id="3" name="Content Placeholder 2"/>
          <p:cNvSpPr>
            <a:spLocks noGrp="1"/>
          </p:cNvSpPr>
          <p:nvPr>
            <p:ph idx="1"/>
          </p:nvPr>
        </p:nvSpPr>
        <p:spPr/>
        <p:txBody>
          <a:bodyPr/>
          <a:lstStyle/>
          <a:p>
            <a:r>
              <a:rPr lang="en-GB" dirty="0" smtClean="0"/>
              <a:t>Government </a:t>
            </a:r>
            <a:r>
              <a:rPr lang="en-GB" dirty="0"/>
              <a:t>expropriated the old buildings, compensated the </a:t>
            </a:r>
            <a:r>
              <a:rPr lang="en-GB" dirty="0" smtClean="0"/>
              <a:t>owners</a:t>
            </a:r>
          </a:p>
          <a:p>
            <a:r>
              <a:rPr lang="en-GB" dirty="0"/>
              <a:t>P</a:t>
            </a:r>
            <a:r>
              <a:rPr lang="en-GB" dirty="0" smtClean="0"/>
              <a:t>rivate </a:t>
            </a:r>
            <a:r>
              <a:rPr lang="en-GB" dirty="0"/>
              <a:t>companies built the new streets and buildings, following the standards set by </a:t>
            </a:r>
            <a:r>
              <a:rPr lang="en-GB" dirty="0" smtClean="0"/>
              <a:t>Haussmann</a:t>
            </a:r>
          </a:p>
          <a:p>
            <a:r>
              <a:rPr lang="en-GB" dirty="0"/>
              <a:t>P</a:t>
            </a:r>
            <a:r>
              <a:rPr lang="en-GB" dirty="0" smtClean="0"/>
              <a:t>rivate companies paid </a:t>
            </a:r>
            <a:r>
              <a:rPr lang="en-GB" dirty="0"/>
              <a:t>for the construction </a:t>
            </a:r>
            <a:r>
              <a:rPr lang="en-GB" dirty="0" smtClean="0"/>
              <a:t>work, developing land for profitable sale </a:t>
            </a:r>
          </a:p>
          <a:p>
            <a:r>
              <a:rPr lang="en-GB" dirty="0" smtClean="0"/>
              <a:t>Some resistance from property-owners</a:t>
            </a:r>
            <a:endParaRPr lang="en-GB" dirty="0"/>
          </a:p>
        </p:txBody>
      </p:sp>
    </p:spTree>
    <p:extLst>
      <p:ext uri="{BB962C8B-B14F-4D97-AF65-F5344CB8AC3E}">
        <p14:creationId xmlns:p14="http://schemas.microsoft.com/office/powerpoint/2010/main" val="6189821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
            <a:ext cx="10210800" cy="5928455"/>
          </a:xfrm>
          <a:prstGeom prst="rect">
            <a:avLst/>
          </a:prstGeom>
        </p:spPr>
        <p:txBody>
          <a:bodyPr wrap="square" lIns="540000" tIns="360000" rIns="540000" bIns="360000">
            <a:spAutoFit/>
          </a:bodyPr>
          <a:lstStyle/>
          <a:p>
            <a:pPr marR="0" lvl="0" algn="l" defTabSz="914400" rtl="0" eaLnBrk="1" fontAlgn="auto" latinLnBrk="0" hangingPunct="1">
              <a:lnSpc>
                <a:spcPct val="100000"/>
              </a:lnSpc>
              <a:spcBef>
                <a:spcPts val="0"/>
              </a:spcBef>
              <a:spcAft>
                <a:spcPts val="0"/>
              </a:spcAft>
              <a:buClrTx/>
              <a:buSzTx/>
              <a:tabLst/>
              <a:defRPr/>
            </a:pPr>
            <a:endParaRPr kumimoji="0" lang="en-GB" sz="1800" b="1" i="0" u="sng" strike="noStrike" kern="1200" cap="none" spc="0" normalizeH="0" baseline="0" noProof="0" dirty="0">
              <a:ln>
                <a:noFill/>
              </a:ln>
              <a:solidFill>
                <a:prstClr val="white"/>
              </a:solidFill>
              <a:effectLst/>
              <a:uLnTx/>
              <a:uFillTx/>
              <a:latin typeface="Calibri"/>
              <a:ea typeface="+mn-ea"/>
              <a:cs typeface="+mn-cs"/>
            </a:endParaRPr>
          </a:p>
          <a:p>
            <a:pPr lvl="0" algn="just"/>
            <a:r>
              <a:rPr lang="en-GB" sz="4000" b="1" dirty="0" smtClean="0">
                <a:solidFill>
                  <a:prstClr val="white"/>
                </a:solidFill>
              </a:rPr>
              <a:t>“Haussmann’s </a:t>
            </a:r>
            <a:r>
              <a:rPr lang="en-GB" sz="4000" b="1" dirty="0">
                <a:solidFill>
                  <a:prstClr val="white"/>
                </a:solidFill>
              </a:rPr>
              <a:t>activity is incorporated into Napoleonic imperialism, </a:t>
            </a:r>
            <a:r>
              <a:rPr lang="en-GB" sz="4000" b="1" dirty="0">
                <a:solidFill>
                  <a:srgbClr val="FFFF00"/>
                </a:solidFill>
              </a:rPr>
              <a:t>which </a:t>
            </a:r>
            <a:r>
              <a:rPr lang="en-GB" sz="4000" b="1" dirty="0" smtClean="0">
                <a:solidFill>
                  <a:srgbClr val="FFFF00"/>
                </a:solidFill>
              </a:rPr>
              <a:t>favours investment </a:t>
            </a:r>
            <a:r>
              <a:rPr lang="en-GB" sz="4000" b="1" dirty="0">
                <a:solidFill>
                  <a:srgbClr val="FFFF00"/>
                </a:solidFill>
              </a:rPr>
              <a:t>capital. In Paris, speculation is at its height. Haussmann's </a:t>
            </a:r>
            <a:r>
              <a:rPr lang="en-GB" sz="4000" b="1" dirty="0" smtClean="0">
                <a:solidFill>
                  <a:srgbClr val="FFFF00"/>
                </a:solidFill>
              </a:rPr>
              <a:t>expropriations </a:t>
            </a:r>
            <a:r>
              <a:rPr lang="en-GB" sz="4000" b="1" dirty="0">
                <a:solidFill>
                  <a:srgbClr val="FFFF00"/>
                </a:solidFill>
              </a:rPr>
              <a:t>give rise to speculation that borders on </a:t>
            </a:r>
            <a:r>
              <a:rPr lang="en-GB" sz="4000" b="1" dirty="0" smtClean="0">
                <a:solidFill>
                  <a:srgbClr val="FFFF00"/>
                </a:solidFill>
              </a:rPr>
              <a:t>fraud</a:t>
            </a:r>
            <a:r>
              <a:rPr lang="en-GB" sz="4000" b="1" dirty="0">
                <a:solidFill>
                  <a:srgbClr val="FFFF00"/>
                </a:solidFill>
              </a:rPr>
              <a:t> </a:t>
            </a:r>
            <a:r>
              <a:rPr lang="en-GB" sz="4000" b="1" dirty="0" smtClean="0">
                <a:solidFill>
                  <a:prstClr val="white"/>
                </a:solidFill>
              </a:rPr>
              <a:t>…”</a:t>
            </a:r>
            <a:endParaRPr kumimoji="0" lang="en-GB" sz="3200" b="1" i="0" u="sng" strike="noStrike" kern="1200" cap="none" spc="0" normalizeH="0" baseline="0" noProof="0" dirty="0" smtClean="0">
              <a:ln>
                <a:noFill/>
              </a:ln>
              <a:solidFill>
                <a:prstClr val="white"/>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sng" strike="noStrike" kern="1200" cap="none" spc="0" normalizeH="0" baseline="0" noProof="0" dirty="0" smtClean="0">
              <a:ln>
                <a:noFill/>
              </a:ln>
              <a:solidFill>
                <a:prstClr val="white"/>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a:ea typeface="+mn-ea"/>
              <a:cs typeface="+mn-cs"/>
            </a:endParaRPr>
          </a:p>
        </p:txBody>
      </p:sp>
      <p:pic>
        <p:nvPicPr>
          <p:cNvPr id="4100" name="Picture 4" descr="http://philosophyforumlgbt.org/wp-content/uploads/2014/03/benjamin-arcade-193x300.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53675" y="4000500"/>
            <a:ext cx="1838325" cy="28575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9947120" y="908702"/>
            <a:ext cx="2244880" cy="1477328"/>
          </a:xfrm>
          <a:prstGeom prst="rect">
            <a:avLst/>
          </a:prstGeom>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GB" sz="1800" b="1" i="1" u="none" strike="noStrike" kern="1200" cap="none" spc="0" normalizeH="0" baseline="0" noProof="0" dirty="0">
              <a:ln>
                <a:noFill/>
              </a:ln>
              <a:solidFill>
                <a:prstClr val="white"/>
              </a:solidFill>
              <a:effectLst/>
              <a:uLnTx/>
              <a:uFillTx/>
              <a:latin typeface="Calibri"/>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FF00"/>
                </a:solidFill>
                <a:effectLst/>
                <a:uLnTx/>
                <a:uFillTx/>
                <a:latin typeface="Calibri"/>
                <a:ea typeface="+mn-ea"/>
                <a:cs typeface="+mn-cs"/>
              </a:rPr>
              <a:t>Walter Benjamin, ‘Paris, Capital of the 19th Century’ essays (1935, 1939)</a:t>
            </a:r>
          </a:p>
        </p:txBody>
      </p:sp>
    </p:spTree>
    <p:extLst>
      <p:ext uri="{BB962C8B-B14F-4D97-AF65-F5344CB8AC3E}">
        <p14:creationId xmlns:p14="http://schemas.microsoft.com/office/powerpoint/2010/main" val="194778789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33327"/>
            <a:ext cx="9144000" cy="5679326"/>
          </a:xfrm>
          <a:prstGeom prst="rect">
            <a:avLst/>
          </a:prstGeom>
          <a:noFill/>
        </p:spPr>
        <p:txBody>
          <a:bodyPr wrap="square" lIns="540000" tIns="360000" rIns="540000" bIns="540000" rtlCol="0">
            <a:spAutoFit/>
          </a:bodyPr>
          <a:lstStyle/>
          <a:p>
            <a:endParaRPr lang="en-GB" sz="2200" b="1" u="sng" dirty="0"/>
          </a:p>
          <a:p>
            <a:endParaRPr lang="en-GB" sz="1600" b="1" u="sng"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30461" y="2772329"/>
            <a:ext cx="5861539" cy="4114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15248"/>
            <a:ext cx="6760403" cy="4436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495300" y="14308"/>
            <a:ext cx="6265103" cy="4062651"/>
          </a:xfrm>
          <a:prstGeom prst="rect">
            <a:avLst/>
          </a:prstGeom>
        </p:spPr>
        <p:txBody>
          <a:bodyPr wrap="square">
            <a:spAutoFit/>
          </a:bodyPr>
          <a:lstStyle/>
          <a:p>
            <a:r>
              <a:rPr lang="en-GB" sz="2400" b="1" u="sng" dirty="0" smtClean="0">
                <a:solidFill>
                  <a:srgbClr val="002060"/>
                </a:solidFill>
              </a:rPr>
              <a:t>2. </a:t>
            </a:r>
            <a:r>
              <a:rPr lang="en-GB" sz="2400" b="1" u="sng" dirty="0" err="1" smtClean="0">
                <a:solidFill>
                  <a:srgbClr val="002060"/>
                </a:solidFill>
              </a:rPr>
              <a:t>Haussmannisation</a:t>
            </a:r>
            <a:endParaRPr lang="en-GB" sz="2400" b="1" u="sng" dirty="0">
              <a:solidFill>
                <a:srgbClr val="002060"/>
              </a:solidFill>
            </a:endParaRPr>
          </a:p>
          <a:p>
            <a:pPr lvl="1"/>
            <a:r>
              <a:rPr lang="en-GB" b="1" dirty="0">
                <a:solidFill>
                  <a:srgbClr val="002060"/>
                </a:solidFill>
              </a:rPr>
              <a:t>Charles </a:t>
            </a:r>
            <a:r>
              <a:rPr lang="en-GB" b="1" dirty="0" err="1">
                <a:solidFill>
                  <a:srgbClr val="002060"/>
                </a:solidFill>
              </a:rPr>
              <a:t>Marville</a:t>
            </a:r>
            <a:r>
              <a:rPr lang="en-GB" b="1" dirty="0">
                <a:solidFill>
                  <a:srgbClr val="002060"/>
                </a:solidFill>
              </a:rPr>
              <a:t> photographs</a:t>
            </a:r>
          </a:p>
          <a:p>
            <a:pPr lvl="1"/>
            <a:r>
              <a:rPr lang="en-GB" b="1" dirty="0">
                <a:solidFill>
                  <a:srgbClr val="002060"/>
                </a:solidFill>
              </a:rPr>
              <a:t>Haussmann: </a:t>
            </a:r>
          </a:p>
          <a:p>
            <a:pPr lvl="1"/>
            <a:r>
              <a:rPr lang="en-GB" b="1" dirty="0">
                <a:solidFill>
                  <a:srgbClr val="002060"/>
                </a:solidFill>
              </a:rPr>
              <a:t>a “demolition artist”</a:t>
            </a:r>
          </a:p>
          <a:p>
            <a:pPr lvl="1"/>
            <a:endParaRPr lang="en-GB" b="1" dirty="0">
              <a:solidFill>
                <a:srgbClr val="002060"/>
              </a:solidFill>
            </a:endParaRPr>
          </a:p>
          <a:p>
            <a:pPr lvl="1"/>
            <a:endParaRPr lang="en-GB" b="1" dirty="0">
              <a:solidFill>
                <a:srgbClr val="002060"/>
              </a:solidFill>
            </a:endParaRPr>
          </a:p>
          <a:p>
            <a:pPr lvl="1"/>
            <a:endParaRPr lang="en-GB" b="1" dirty="0">
              <a:solidFill>
                <a:srgbClr val="002060"/>
              </a:solidFill>
            </a:endParaRPr>
          </a:p>
          <a:p>
            <a:pPr lvl="1"/>
            <a:endParaRPr lang="en-GB" b="1" dirty="0">
              <a:solidFill>
                <a:srgbClr val="002060"/>
              </a:solidFill>
            </a:endParaRPr>
          </a:p>
          <a:p>
            <a:pPr lvl="1"/>
            <a:endParaRPr lang="en-GB" b="1" dirty="0">
              <a:solidFill>
                <a:srgbClr val="002060"/>
              </a:solidFill>
            </a:endParaRPr>
          </a:p>
          <a:p>
            <a:pPr lvl="1"/>
            <a:endParaRPr lang="en-GB" b="1" dirty="0">
              <a:solidFill>
                <a:srgbClr val="002060"/>
              </a:solidFill>
            </a:endParaRPr>
          </a:p>
          <a:p>
            <a:pPr lvl="1"/>
            <a:endParaRPr lang="en-GB" b="1" dirty="0">
              <a:solidFill>
                <a:srgbClr val="002060"/>
              </a:solidFill>
            </a:endParaRPr>
          </a:p>
          <a:p>
            <a:pPr lvl="1"/>
            <a:endParaRPr lang="en-GB" b="1" dirty="0">
              <a:solidFill>
                <a:srgbClr val="002060"/>
              </a:solidFill>
            </a:endParaRPr>
          </a:p>
          <a:p>
            <a:pPr lvl="1"/>
            <a:endParaRPr lang="en-GB" b="1" dirty="0">
              <a:solidFill>
                <a:srgbClr val="002060"/>
              </a:solidFill>
            </a:endParaRPr>
          </a:p>
          <a:p>
            <a:pPr lvl="1"/>
            <a:endParaRPr lang="en-GB" b="1" dirty="0">
              <a:solidFill>
                <a:srgbClr val="002060"/>
              </a:solidFill>
            </a:endParaRPr>
          </a:p>
        </p:txBody>
      </p:sp>
      <p:pic>
        <p:nvPicPr>
          <p:cNvPr id="11271"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888" y="3692775"/>
            <a:ext cx="2584559" cy="31943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p:cNvSpPr/>
          <p:nvPr/>
        </p:nvSpPr>
        <p:spPr>
          <a:xfrm>
            <a:off x="6000750" y="1"/>
            <a:ext cx="6191250" cy="3620373"/>
          </a:xfrm>
          <a:prstGeom prst="rect">
            <a:avLst/>
          </a:prstGeom>
        </p:spPr>
        <p:txBody>
          <a:bodyPr wrap="square" lIns="360000" tIns="180000" rIns="360000" bIns="144000">
            <a:spAutoFit/>
          </a:bodyPr>
          <a:lstStyle/>
          <a:p>
            <a:pPr lvl="1" algn="r"/>
            <a:r>
              <a:rPr lang="en-GB" b="1" dirty="0">
                <a:solidFill>
                  <a:srgbClr val="FFFF00"/>
                </a:solidFill>
              </a:rPr>
              <a:t>“The task was … to describe what was going to be destroyed, with the aim of demonstrating what was to be destroyed was not worth the trouble of being preserved … the 425 photographs taken by </a:t>
            </a:r>
            <a:r>
              <a:rPr lang="en-GB" b="1" dirty="0" err="1">
                <a:solidFill>
                  <a:srgbClr val="FFFF00"/>
                </a:solidFill>
              </a:rPr>
              <a:t>Marville</a:t>
            </a:r>
            <a:r>
              <a:rPr lang="en-GB" b="1" dirty="0">
                <a:solidFill>
                  <a:srgbClr val="FFFF00"/>
                </a:solidFill>
              </a:rPr>
              <a:t> between 1865 and 1868 are the only major visual souvenir of a Paris that has completely disappeared.”</a:t>
            </a:r>
          </a:p>
          <a:p>
            <a:pPr marL="742950" lvl="1" indent="-285750" algn="r">
              <a:buFontTx/>
              <a:buChar char="-"/>
            </a:pPr>
            <a:r>
              <a:rPr lang="en-GB" sz="1600" dirty="0">
                <a:solidFill>
                  <a:srgbClr val="FFFF00"/>
                </a:solidFill>
              </a:rPr>
              <a:t>Eric </a:t>
            </a:r>
            <a:r>
              <a:rPr lang="en-GB" sz="1600" dirty="0" err="1">
                <a:solidFill>
                  <a:srgbClr val="FFFF00"/>
                </a:solidFill>
              </a:rPr>
              <a:t>Hazan</a:t>
            </a:r>
            <a:r>
              <a:rPr lang="en-GB" sz="1600" dirty="0">
                <a:solidFill>
                  <a:srgbClr val="FFFF00"/>
                </a:solidFill>
              </a:rPr>
              <a:t>, </a:t>
            </a:r>
            <a:r>
              <a:rPr lang="en-GB" sz="1600" i="1" dirty="0">
                <a:solidFill>
                  <a:srgbClr val="FFFF00"/>
                </a:solidFill>
              </a:rPr>
              <a:t>The Invention of Paris: A History in Footsteps </a:t>
            </a:r>
            <a:r>
              <a:rPr lang="en-GB" sz="1600" dirty="0">
                <a:solidFill>
                  <a:srgbClr val="FFFF00"/>
                </a:solidFill>
              </a:rPr>
              <a:t>(London: Verso, 2010 [2002]), pp. 346 – </a:t>
            </a:r>
            <a:r>
              <a:rPr lang="en-GB" sz="1600" dirty="0" smtClean="0">
                <a:solidFill>
                  <a:srgbClr val="FFFF00"/>
                </a:solidFill>
              </a:rPr>
              <a:t>347</a:t>
            </a:r>
            <a:r>
              <a:rPr lang="en-GB" b="1" i="1" dirty="0" smtClean="0">
                <a:solidFill>
                  <a:srgbClr val="002060"/>
                </a:solidFill>
              </a:rPr>
              <a:t> </a:t>
            </a:r>
            <a:endParaRPr lang="en-GB" b="1" dirty="0">
              <a:solidFill>
                <a:srgbClr val="002060"/>
              </a:solidFill>
            </a:endParaRPr>
          </a:p>
          <a:p>
            <a:pPr lvl="1"/>
            <a:endParaRPr lang="en-GB" b="1" dirty="0">
              <a:solidFill>
                <a:srgbClr val="002060"/>
              </a:solidFill>
            </a:endParaRPr>
          </a:p>
          <a:p>
            <a:pPr lvl="1"/>
            <a:endParaRPr lang="en-GB" b="1" dirty="0">
              <a:solidFill>
                <a:srgbClr val="002060"/>
              </a:solidFill>
            </a:endParaRPr>
          </a:p>
          <a:p>
            <a:pPr lvl="1"/>
            <a:endParaRPr lang="en-GB" b="1" dirty="0">
              <a:solidFill>
                <a:srgbClr val="002060"/>
              </a:solidFill>
            </a:endParaRPr>
          </a:p>
        </p:txBody>
      </p:sp>
      <p:pic>
        <p:nvPicPr>
          <p:cNvPr id="9"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607469" y="4328136"/>
            <a:ext cx="3524562" cy="25298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6017161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0"/>
            <a:ext cx="9144000" cy="6017880"/>
          </a:xfrm>
          <a:prstGeom prst="rect">
            <a:avLst/>
          </a:prstGeom>
          <a:noFill/>
        </p:spPr>
        <p:txBody>
          <a:bodyPr wrap="square" lIns="540000" tIns="360000" rIns="540000" bIns="540000" rtlCol="0">
            <a:spAutoFit/>
          </a:bodyPr>
          <a:lstStyle/>
          <a:p>
            <a:r>
              <a:rPr lang="en-GB" sz="2200" b="1" u="sng" dirty="0" smtClean="0"/>
              <a:t>2. </a:t>
            </a:r>
            <a:r>
              <a:rPr lang="en-GB" sz="2200" b="1" u="sng" dirty="0" err="1" smtClean="0"/>
              <a:t>Haussmannisation</a:t>
            </a:r>
            <a:r>
              <a:rPr lang="en-GB" sz="2200" b="1" u="sng" dirty="0" smtClean="0"/>
              <a:t>: </a:t>
            </a:r>
            <a:r>
              <a:rPr lang="en-GB" sz="2200" b="1" u="sng" dirty="0">
                <a:solidFill>
                  <a:srgbClr val="FFFF00"/>
                </a:solidFill>
              </a:rPr>
              <a:t>Security, unity</a:t>
            </a:r>
          </a:p>
          <a:p>
            <a:endParaRPr lang="en-GB" sz="2200" b="1" u="sng" dirty="0"/>
          </a:p>
          <a:p>
            <a:endParaRPr lang="en-GB" sz="1600" b="1" u="sng"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p:txBody>
      </p:sp>
      <p:graphicFrame>
        <p:nvGraphicFramePr>
          <p:cNvPr id="4" name="Table 3"/>
          <p:cNvGraphicFramePr>
            <a:graphicFrameLocks noGrp="1"/>
          </p:cNvGraphicFramePr>
          <p:nvPr>
            <p:extLst/>
          </p:nvPr>
        </p:nvGraphicFramePr>
        <p:xfrm>
          <a:off x="6518699" y="908719"/>
          <a:ext cx="3970784" cy="2663774"/>
        </p:xfrm>
        <a:graphic>
          <a:graphicData uri="http://schemas.openxmlformats.org/drawingml/2006/table">
            <a:tbl>
              <a:tblPr/>
              <a:tblGrid>
                <a:gridCol w="1162016">
                  <a:extLst>
                    <a:ext uri="{9D8B030D-6E8A-4147-A177-3AD203B41FA5}">
                      <a16:colId xmlns:a16="http://schemas.microsoft.com/office/drawing/2014/main" val="20000"/>
                    </a:ext>
                  </a:extLst>
                </a:gridCol>
                <a:gridCol w="863557">
                  <a:extLst>
                    <a:ext uri="{9D8B030D-6E8A-4147-A177-3AD203B41FA5}">
                      <a16:colId xmlns:a16="http://schemas.microsoft.com/office/drawing/2014/main" val="20001"/>
                    </a:ext>
                  </a:extLst>
                </a:gridCol>
                <a:gridCol w="952515">
                  <a:extLst>
                    <a:ext uri="{9D8B030D-6E8A-4147-A177-3AD203B41FA5}">
                      <a16:colId xmlns:a16="http://schemas.microsoft.com/office/drawing/2014/main" val="20002"/>
                    </a:ext>
                  </a:extLst>
                </a:gridCol>
                <a:gridCol w="992696">
                  <a:extLst>
                    <a:ext uri="{9D8B030D-6E8A-4147-A177-3AD203B41FA5}">
                      <a16:colId xmlns:a16="http://schemas.microsoft.com/office/drawing/2014/main" val="20003"/>
                    </a:ext>
                  </a:extLst>
                </a:gridCol>
              </a:tblGrid>
              <a:tr h="1010413">
                <a:tc>
                  <a:txBody>
                    <a:bodyPr/>
                    <a:lstStyle/>
                    <a:p>
                      <a:pPr algn="ctr"/>
                      <a:r>
                        <a:rPr lang="en-GB" b="1" dirty="0" smtClean="0">
                          <a:solidFill>
                            <a:schemeClr val="bg1"/>
                          </a:solidFill>
                        </a:rPr>
                        <a:t>Population</a:t>
                      </a:r>
                      <a:r>
                        <a:rPr lang="en-GB" b="1" baseline="0" dirty="0" smtClean="0">
                          <a:solidFill>
                            <a:schemeClr val="bg1"/>
                          </a:solidFill>
                        </a:rPr>
                        <a:t> by </a:t>
                      </a:r>
                      <a:endParaRPr lang="en-GB" b="1" dirty="0" smtClean="0">
                        <a:solidFill>
                          <a:schemeClr val="bg1"/>
                        </a:solidFill>
                      </a:endParaRPr>
                    </a:p>
                    <a:p>
                      <a:pPr algn="ctr"/>
                      <a:r>
                        <a:rPr lang="en-GB" b="1" dirty="0" err="1" smtClean="0">
                          <a:solidFill>
                            <a:schemeClr val="bg1"/>
                          </a:solidFill>
                        </a:rPr>
                        <a:t>Arrondisse-ment</a:t>
                      </a:r>
                      <a:endParaRPr lang="en-GB" b="1" dirty="0">
                        <a:solidFill>
                          <a:schemeClr val="bg1"/>
                        </a:solidFill>
                      </a:endParaRP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BBBBBB"/>
                    </a:solidFill>
                  </a:tcPr>
                </a:tc>
                <a:tc>
                  <a:txBody>
                    <a:bodyPr/>
                    <a:lstStyle/>
                    <a:p>
                      <a:pPr algn="ctr"/>
                      <a:r>
                        <a:rPr lang="en-GB" b="1">
                          <a:solidFill>
                            <a:schemeClr val="bg1"/>
                          </a:solidFill>
                        </a:rPr>
                        <a:t>1861</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BBBBBB"/>
                    </a:solidFill>
                  </a:tcPr>
                </a:tc>
                <a:tc>
                  <a:txBody>
                    <a:bodyPr/>
                    <a:lstStyle/>
                    <a:p>
                      <a:pPr algn="ctr"/>
                      <a:r>
                        <a:rPr lang="en-GB" b="1">
                          <a:solidFill>
                            <a:schemeClr val="bg1"/>
                          </a:solidFill>
                        </a:rPr>
                        <a:t>1866</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BBBBBB"/>
                    </a:solidFill>
                  </a:tcPr>
                </a:tc>
                <a:tc>
                  <a:txBody>
                    <a:bodyPr/>
                    <a:lstStyle/>
                    <a:p>
                      <a:pPr algn="ctr"/>
                      <a:r>
                        <a:rPr lang="en-GB" b="1">
                          <a:solidFill>
                            <a:schemeClr val="bg1"/>
                          </a:solidFill>
                        </a:rPr>
                        <a:t>1872</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BBBBBB"/>
                    </a:solidFill>
                  </a:tcPr>
                </a:tc>
                <a:extLst>
                  <a:ext uri="{0D108BD9-81ED-4DB2-BD59-A6C34878D82A}">
                    <a16:rowId xmlns:a16="http://schemas.microsoft.com/office/drawing/2014/main" val="10000"/>
                  </a:ext>
                </a:extLst>
              </a:tr>
              <a:tr h="377336">
                <a:tc>
                  <a:txBody>
                    <a:bodyPr/>
                    <a:lstStyle/>
                    <a:p>
                      <a:pPr algn="ctr"/>
                      <a:r>
                        <a:rPr lang="en-GB" b="1" dirty="0">
                          <a:solidFill>
                            <a:schemeClr val="bg1"/>
                          </a:solidFill>
                        </a:rPr>
                        <a:t>1er</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dirty="0">
                          <a:solidFill>
                            <a:schemeClr val="bg1"/>
                          </a:solidFill>
                        </a:rPr>
                        <a:t>89,519</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dirty="0">
                          <a:solidFill>
                            <a:schemeClr val="bg1"/>
                          </a:solidFill>
                        </a:rPr>
                        <a:t>81,665</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a:solidFill>
                            <a:schemeClr val="bg1"/>
                          </a:solidFill>
                        </a:rPr>
                        <a:t>74,286</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extLst>
                  <a:ext uri="{0D108BD9-81ED-4DB2-BD59-A6C34878D82A}">
                    <a16:rowId xmlns:a16="http://schemas.microsoft.com/office/drawing/2014/main" val="10001"/>
                  </a:ext>
                </a:extLst>
              </a:tr>
              <a:tr h="377336">
                <a:tc>
                  <a:txBody>
                    <a:bodyPr/>
                    <a:lstStyle/>
                    <a:p>
                      <a:pPr algn="ctr"/>
                      <a:r>
                        <a:rPr lang="en-GB" b="1">
                          <a:solidFill>
                            <a:schemeClr val="bg1"/>
                          </a:solidFill>
                        </a:rPr>
                        <a:t>6e</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dirty="0">
                          <a:solidFill>
                            <a:schemeClr val="bg1"/>
                          </a:solidFill>
                        </a:rPr>
                        <a:t>95,931</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a:solidFill>
                            <a:schemeClr val="bg1"/>
                          </a:solidFill>
                        </a:rPr>
                        <a:t>99,115</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a:solidFill>
                            <a:schemeClr val="bg1"/>
                          </a:solidFill>
                        </a:rPr>
                        <a:t>90,288</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extLst>
                  <a:ext uri="{0D108BD9-81ED-4DB2-BD59-A6C34878D82A}">
                    <a16:rowId xmlns:a16="http://schemas.microsoft.com/office/drawing/2014/main" val="10002"/>
                  </a:ext>
                </a:extLst>
              </a:tr>
              <a:tr h="377336">
                <a:tc>
                  <a:txBody>
                    <a:bodyPr/>
                    <a:lstStyle/>
                    <a:p>
                      <a:pPr algn="ctr"/>
                      <a:r>
                        <a:rPr lang="en-GB" b="1">
                          <a:solidFill>
                            <a:schemeClr val="bg1"/>
                          </a:solidFill>
                        </a:rPr>
                        <a:t>17e</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a:solidFill>
                            <a:schemeClr val="bg1"/>
                          </a:solidFill>
                        </a:rPr>
                        <a:t>75,288</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a:solidFill>
                            <a:schemeClr val="bg1"/>
                          </a:solidFill>
                        </a:rPr>
                        <a:t>93,193</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a:solidFill>
                            <a:schemeClr val="bg1"/>
                          </a:solidFill>
                        </a:rPr>
                        <a:t>101,804</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extLst>
                  <a:ext uri="{0D108BD9-81ED-4DB2-BD59-A6C34878D82A}">
                    <a16:rowId xmlns:a16="http://schemas.microsoft.com/office/drawing/2014/main" val="10003"/>
                  </a:ext>
                </a:extLst>
              </a:tr>
              <a:tr h="377336">
                <a:tc>
                  <a:txBody>
                    <a:bodyPr/>
                    <a:lstStyle/>
                    <a:p>
                      <a:pPr algn="ctr"/>
                      <a:r>
                        <a:rPr lang="en-GB" b="1">
                          <a:solidFill>
                            <a:schemeClr val="bg1"/>
                          </a:solidFill>
                        </a:rPr>
                        <a:t>20e</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dirty="0">
                          <a:solidFill>
                            <a:schemeClr val="bg1"/>
                          </a:solidFill>
                        </a:rPr>
                        <a:t>70,060</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dirty="0">
                          <a:solidFill>
                            <a:schemeClr val="bg1"/>
                          </a:solidFill>
                        </a:rPr>
                        <a:t>87,844</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dirty="0">
                          <a:solidFill>
                            <a:schemeClr val="bg1"/>
                          </a:solidFill>
                        </a:rPr>
                        <a:t>92,712</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extLst>
                  <a:ext uri="{0D108BD9-81ED-4DB2-BD59-A6C34878D82A}">
                    <a16:rowId xmlns:a16="http://schemas.microsoft.com/office/drawing/2014/main" val="10004"/>
                  </a:ext>
                </a:extLst>
              </a:tr>
            </a:tbl>
          </a:graphicData>
        </a:graphic>
      </p:graphicFrame>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5520" y="877587"/>
            <a:ext cx="3960440" cy="29890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0" y="3119945"/>
            <a:ext cx="12192000" cy="3555668"/>
          </a:xfrm>
          <a:prstGeom prst="rect">
            <a:avLst/>
          </a:prstGeom>
          <a:noFill/>
        </p:spPr>
        <p:txBody>
          <a:bodyPr wrap="square" lIns="540000" tIns="360000" rIns="540000" bIns="540000" rtlCol="0">
            <a:spAutoFit/>
          </a:bodyPr>
          <a:lstStyle/>
          <a:p>
            <a:pPr marL="342900" indent="-342900">
              <a:buFont typeface="Arial" panose="020B0604020202020204" pitchFamily="34" charset="0"/>
              <a:buChar char="•"/>
            </a:pPr>
            <a:endParaRPr lang="en-GB" sz="2000" dirty="0">
              <a:solidFill>
                <a:srgbClr val="FFFF00"/>
              </a:solidFill>
            </a:endParaRPr>
          </a:p>
          <a:p>
            <a:pPr marL="342900" indent="-342900">
              <a:buFont typeface="Arial" panose="020B0604020202020204" pitchFamily="34" charset="0"/>
              <a:buChar char="•"/>
            </a:pPr>
            <a:endParaRPr lang="en-GB" sz="1900" dirty="0">
              <a:solidFill>
                <a:srgbClr val="FFFF00"/>
              </a:solidFill>
            </a:endParaRPr>
          </a:p>
          <a:p>
            <a:pPr marL="342900" indent="-342900">
              <a:buFont typeface="Arial" panose="020B0604020202020204" pitchFamily="34" charset="0"/>
              <a:buChar char="•"/>
            </a:pPr>
            <a:r>
              <a:rPr lang="en-GB" sz="1900" dirty="0">
                <a:solidFill>
                  <a:srgbClr val="FFFF00"/>
                </a:solidFill>
              </a:rPr>
              <a:t>Paris centre of national road and rail system</a:t>
            </a:r>
          </a:p>
          <a:p>
            <a:pPr marL="342900" indent="-342900">
              <a:buFont typeface="Arial" panose="020B0604020202020204" pitchFamily="34" charset="0"/>
              <a:buChar char="•"/>
            </a:pPr>
            <a:r>
              <a:rPr lang="en-GB" sz="1900" dirty="0">
                <a:solidFill>
                  <a:srgbClr val="FFFF00"/>
                </a:solidFill>
              </a:rPr>
              <a:t>Enlargement of boundaries, 1860 – doubled surface area of city</a:t>
            </a:r>
          </a:p>
          <a:p>
            <a:pPr marL="342900" indent="-342900">
              <a:buFont typeface="Arial" panose="020B0604020202020204" pitchFamily="34" charset="0"/>
              <a:buChar char="•"/>
            </a:pPr>
            <a:r>
              <a:rPr lang="en-GB" sz="1900" dirty="0">
                <a:solidFill>
                  <a:srgbClr val="FFFF00"/>
                </a:solidFill>
              </a:rPr>
              <a:t>Depopulation of central administrative districts  (</a:t>
            </a:r>
            <a:r>
              <a:rPr lang="en-GB" sz="1900" i="1" dirty="0">
                <a:solidFill>
                  <a:srgbClr val="FFFF00"/>
                </a:solidFill>
              </a:rPr>
              <a:t>arrondissements</a:t>
            </a:r>
            <a:r>
              <a:rPr lang="en-GB" sz="1900" dirty="0">
                <a:solidFill>
                  <a:srgbClr val="FFFF00"/>
                </a:solidFill>
              </a:rPr>
              <a:t>)</a:t>
            </a:r>
          </a:p>
          <a:p>
            <a:pPr algn="just"/>
            <a:endParaRPr lang="en-GB" sz="1900" dirty="0">
              <a:solidFill>
                <a:srgbClr val="FFFF00"/>
              </a:solidFill>
            </a:endParaRPr>
          </a:p>
          <a:p>
            <a:pPr algn="just"/>
            <a:r>
              <a:rPr lang="en-GB" sz="1900" dirty="0"/>
              <a:t>Haussmann : “There is no need for Paris, capital of France, </a:t>
            </a:r>
            <a:r>
              <a:rPr lang="en-GB" sz="1900" b="1" dirty="0"/>
              <a:t>metropolis of the civilised world</a:t>
            </a:r>
            <a:r>
              <a:rPr lang="en-GB" sz="1900" dirty="0"/>
              <a:t>, favourite destination for leisured travellers, to contain  factories and workshops … </a:t>
            </a:r>
            <a:r>
              <a:rPr lang="en-GB" sz="1900" b="1" dirty="0">
                <a:solidFill>
                  <a:srgbClr val="FFFF00"/>
                </a:solidFill>
                <a:effectLst>
                  <a:outerShdw blurRad="38100" dist="38100" dir="2700000" algn="tl">
                    <a:srgbClr val="000000">
                      <a:alpha val="43137"/>
                    </a:srgbClr>
                  </a:outerShdw>
                </a:effectLst>
              </a:rPr>
              <a:t>Paris should be a centre of intellectual and artistic activity, the centre of financial and commercial interests as well as the seat of government</a:t>
            </a:r>
            <a:r>
              <a:rPr lang="en-GB" sz="1900" dirty="0"/>
              <a:t>.”</a:t>
            </a:r>
          </a:p>
        </p:txBody>
      </p:sp>
    </p:spTree>
    <p:extLst>
      <p:ext uri="{BB962C8B-B14F-4D97-AF65-F5344CB8AC3E}">
        <p14:creationId xmlns:p14="http://schemas.microsoft.com/office/powerpoint/2010/main" val="262909558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08820" y="0"/>
            <a:ext cx="9144000" cy="6017880"/>
          </a:xfrm>
          <a:prstGeom prst="rect">
            <a:avLst/>
          </a:prstGeom>
          <a:noFill/>
        </p:spPr>
        <p:txBody>
          <a:bodyPr wrap="square" lIns="540000" tIns="360000" rIns="540000" bIns="540000" rtlCol="0">
            <a:spAutoFit/>
          </a:bodyPr>
          <a:lstStyle/>
          <a:p>
            <a:r>
              <a:rPr lang="en-GB" sz="2200" b="1" u="sng" dirty="0" smtClean="0"/>
              <a:t>2. </a:t>
            </a:r>
            <a:r>
              <a:rPr lang="en-GB" sz="2200" b="1" u="sng" dirty="0" err="1" smtClean="0"/>
              <a:t>Haussmannisation</a:t>
            </a:r>
            <a:r>
              <a:rPr lang="en-GB" sz="2200" b="1" u="sng" dirty="0" smtClean="0"/>
              <a:t>: </a:t>
            </a:r>
            <a:r>
              <a:rPr lang="en-GB" sz="2200" b="1" u="sng" dirty="0">
                <a:solidFill>
                  <a:srgbClr val="FFFF00"/>
                </a:solidFill>
              </a:rPr>
              <a:t>Security, unity</a:t>
            </a:r>
          </a:p>
          <a:p>
            <a:endParaRPr lang="en-GB" sz="2200" b="1" u="sng" dirty="0"/>
          </a:p>
          <a:p>
            <a:endParaRPr lang="en-GB" sz="1600" b="1" u="sng"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p:txBody>
      </p:sp>
      <p:graphicFrame>
        <p:nvGraphicFramePr>
          <p:cNvPr id="4" name="Table 3"/>
          <p:cNvGraphicFramePr>
            <a:graphicFrameLocks noGrp="1"/>
          </p:cNvGraphicFramePr>
          <p:nvPr>
            <p:extLst/>
          </p:nvPr>
        </p:nvGraphicFramePr>
        <p:xfrm>
          <a:off x="6518699" y="908719"/>
          <a:ext cx="3970784" cy="2663774"/>
        </p:xfrm>
        <a:graphic>
          <a:graphicData uri="http://schemas.openxmlformats.org/drawingml/2006/table">
            <a:tbl>
              <a:tblPr/>
              <a:tblGrid>
                <a:gridCol w="1162016">
                  <a:extLst>
                    <a:ext uri="{9D8B030D-6E8A-4147-A177-3AD203B41FA5}">
                      <a16:colId xmlns:a16="http://schemas.microsoft.com/office/drawing/2014/main" val="20000"/>
                    </a:ext>
                  </a:extLst>
                </a:gridCol>
                <a:gridCol w="863557">
                  <a:extLst>
                    <a:ext uri="{9D8B030D-6E8A-4147-A177-3AD203B41FA5}">
                      <a16:colId xmlns:a16="http://schemas.microsoft.com/office/drawing/2014/main" val="20001"/>
                    </a:ext>
                  </a:extLst>
                </a:gridCol>
                <a:gridCol w="952515">
                  <a:extLst>
                    <a:ext uri="{9D8B030D-6E8A-4147-A177-3AD203B41FA5}">
                      <a16:colId xmlns:a16="http://schemas.microsoft.com/office/drawing/2014/main" val="20002"/>
                    </a:ext>
                  </a:extLst>
                </a:gridCol>
                <a:gridCol w="992696">
                  <a:extLst>
                    <a:ext uri="{9D8B030D-6E8A-4147-A177-3AD203B41FA5}">
                      <a16:colId xmlns:a16="http://schemas.microsoft.com/office/drawing/2014/main" val="20003"/>
                    </a:ext>
                  </a:extLst>
                </a:gridCol>
              </a:tblGrid>
              <a:tr h="1010413">
                <a:tc>
                  <a:txBody>
                    <a:bodyPr/>
                    <a:lstStyle/>
                    <a:p>
                      <a:pPr algn="ctr"/>
                      <a:r>
                        <a:rPr lang="en-GB" b="1" dirty="0" smtClean="0">
                          <a:solidFill>
                            <a:schemeClr val="bg1"/>
                          </a:solidFill>
                        </a:rPr>
                        <a:t>Population</a:t>
                      </a:r>
                      <a:r>
                        <a:rPr lang="en-GB" b="1" baseline="0" dirty="0" smtClean="0">
                          <a:solidFill>
                            <a:schemeClr val="bg1"/>
                          </a:solidFill>
                        </a:rPr>
                        <a:t> by </a:t>
                      </a:r>
                      <a:endParaRPr lang="en-GB" b="1" dirty="0" smtClean="0">
                        <a:solidFill>
                          <a:schemeClr val="bg1"/>
                        </a:solidFill>
                      </a:endParaRPr>
                    </a:p>
                    <a:p>
                      <a:pPr algn="ctr"/>
                      <a:r>
                        <a:rPr lang="en-GB" b="1" dirty="0" err="1" smtClean="0">
                          <a:solidFill>
                            <a:schemeClr val="bg1"/>
                          </a:solidFill>
                        </a:rPr>
                        <a:t>Arrondisse-ment</a:t>
                      </a:r>
                      <a:endParaRPr lang="en-GB" b="1" dirty="0">
                        <a:solidFill>
                          <a:schemeClr val="bg1"/>
                        </a:solidFill>
                      </a:endParaRP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BBBBBB"/>
                    </a:solidFill>
                  </a:tcPr>
                </a:tc>
                <a:tc>
                  <a:txBody>
                    <a:bodyPr/>
                    <a:lstStyle/>
                    <a:p>
                      <a:pPr algn="ctr"/>
                      <a:r>
                        <a:rPr lang="en-GB" b="1">
                          <a:solidFill>
                            <a:schemeClr val="bg1"/>
                          </a:solidFill>
                        </a:rPr>
                        <a:t>1861</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BBBBBB"/>
                    </a:solidFill>
                  </a:tcPr>
                </a:tc>
                <a:tc>
                  <a:txBody>
                    <a:bodyPr/>
                    <a:lstStyle/>
                    <a:p>
                      <a:pPr algn="ctr"/>
                      <a:r>
                        <a:rPr lang="en-GB" b="1">
                          <a:solidFill>
                            <a:schemeClr val="bg1"/>
                          </a:solidFill>
                        </a:rPr>
                        <a:t>1866</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BBBBBB"/>
                    </a:solidFill>
                  </a:tcPr>
                </a:tc>
                <a:tc>
                  <a:txBody>
                    <a:bodyPr/>
                    <a:lstStyle/>
                    <a:p>
                      <a:pPr algn="ctr"/>
                      <a:r>
                        <a:rPr lang="en-GB" b="1">
                          <a:solidFill>
                            <a:schemeClr val="bg1"/>
                          </a:solidFill>
                        </a:rPr>
                        <a:t>1872</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BBBBBB"/>
                    </a:solidFill>
                  </a:tcPr>
                </a:tc>
                <a:extLst>
                  <a:ext uri="{0D108BD9-81ED-4DB2-BD59-A6C34878D82A}">
                    <a16:rowId xmlns:a16="http://schemas.microsoft.com/office/drawing/2014/main" val="10000"/>
                  </a:ext>
                </a:extLst>
              </a:tr>
              <a:tr h="377336">
                <a:tc>
                  <a:txBody>
                    <a:bodyPr/>
                    <a:lstStyle/>
                    <a:p>
                      <a:pPr algn="ctr"/>
                      <a:r>
                        <a:rPr lang="en-GB" b="1" dirty="0">
                          <a:solidFill>
                            <a:schemeClr val="bg1"/>
                          </a:solidFill>
                        </a:rPr>
                        <a:t>1er</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dirty="0">
                          <a:solidFill>
                            <a:schemeClr val="bg1"/>
                          </a:solidFill>
                        </a:rPr>
                        <a:t>89,519</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dirty="0">
                          <a:solidFill>
                            <a:schemeClr val="bg1"/>
                          </a:solidFill>
                        </a:rPr>
                        <a:t>81,665</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a:solidFill>
                            <a:schemeClr val="bg1"/>
                          </a:solidFill>
                        </a:rPr>
                        <a:t>74,286</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extLst>
                  <a:ext uri="{0D108BD9-81ED-4DB2-BD59-A6C34878D82A}">
                    <a16:rowId xmlns:a16="http://schemas.microsoft.com/office/drawing/2014/main" val="10001"/>
                  </a:ext>
                </a:extLst>
              </a:tr>
              <a:tr h="377336">
                <a:tc>
                  <a:txBody>
                    <a:bodyPr/>
                    <a:lstStyle/>
                    <a:p>
                      <a:pPr algn="ctr"/>
                      <a:r>
                        <a:rPr lang="en-GB" b="1">
                          <a:solidFill>
                            <a:schemeClr val="bg1"/>
                          </a:solidFill>
                        </a:rPr>
                        <a:t>6e</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dirty="0">
                          <a:solidFill>
                            <a:schemeClr val="bg1"/>
                          </a:solidFill>
                        </a:rPr>
                        <a:t>95,931</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a:solidFill>
                            <a:schemeClr val="bg1"/>
                          </a:solidFill>
                        </a:rPr>
                        <a:t>99,115</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a:solidFill>
                            <a:schemeClr val="bg1"/>
                          </a:solidFill>
                        </a:rPr>
                        <a:t>90,288</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extLst>
                  <a:ext uri="{0D108BD9-81ED-4DB2-BD59-A6C34878D82A}">
                    <a16:rowId xmlns:a16="http://schemas.microsoft.com/office/drawing/2014/main" val="10002"/>
                  </a:ext>
                </a:extLst>
              </a:tr>
              <a:tr h="377336">
                <a:tc>
                  <a:txBody>
                    <a:bodyPr/>
                    <a:lstStyle/>
                    <a:p>
                      <a:pPr algn="ctr"/>
                      <a:r>
                        <a:rPr lang="en-GB" b="1">
                          <a:solidFill>
                            <a:schemeClr val="bg1"/>
                          </a:solidFill>
                        </a:rPr>
                        <a:t>17e</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a:solidFill>
                            <a:schemeClr val="bg1"/>
                          </a:solidFill>
                        </a:rPr>
                        <a:t>75,288</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a:solidFill>
                            <a:schemeClr val="bg1"/>
                          </a:solidFill>
                        </a:rPr>
                        <a:t>93,193</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a:solidFill>
                            <a:schemeClr val="bg1"/>
                          </a:solidFill>
                        </a:rPr>
                        <a:t>101,804</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extLst>
                  <a:ext uri="{0D108BD9-81ED-4DB2-BD59-A6C34878D82A}">
                    <a16:rowId xmlns:a16="http://schemas.microsoft.com/office/drawing/2014/main" val="10003"/>
                  </a:ext>
                </a:extLst>
              </a:tr>
              <a:tr h="377336">
                <a:tc>
                  <a:txBody>
                    <a:bodyPr/>
                    <a:lstStyle/>
                    <a:p>
                      <a:pPr algn="ctr"/>
                      <a:r>
                        <a:rPr lang="en-GB" b="1">
                          <a:solidFill>
                            <a:schemeClr val="bg1"/>
                          </a:solidFill>
                        </a:rPr>
                        <a:t>20e</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dirty="0">
                          <a:solidFill>
                            <a:schemeClr val="bg1"/>
                          </a:solidFill>
                        </a:rPr>
                        <a:t>70,060</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dirty="0">
                          <a:solidFill>
                            <a:schemeClr val="bg1"/>
                          </a:solidFill>
                        </a:rPr>
                        <a:t>87,844</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dirty="0">
                          <a:solidFill>
                            <a:schemeClr val="bg1"/>
                          </a:solidFill>
                        </a:rPr>
                        <a:t>92,712</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extLst>
                  <a:ext uri="{0D108BD9-81ED-4DB2-BD59-A6C34878D82A}">
                    <a16:rowId xmlns:a16="http://schemas.microsoft.com/office/drawing/2014/main" val="10004"/>
                  </a:ext>
                </a:extLst>
              </a:tr>
            </a:tbl>
          </a:graphicData>
        </a:graphic>
      </p:graphicFrame>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5520" y="877587"/>
            <a:ext cx="3960440" cy="29890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1560512" y="3145052"/>
            <a:ext cx="9144000" cy="3740333"/>
          </a:xfrm>
          <a:prstGeom prst="rect">
            <a:avLst/>
          </a:prstGeom>
          <a:noFill/>
        </p:spPr>
        <p:txBody>
          <a:bodyPr wrap="square" lIns="540000" tIns="360000" rIns="540000" bIns="540000" rtlCol="0">
            <a:spAutoFit/>
          </a:bodyPr>
          <a:lstStyle/>
          <a:p>
            <a:pPr marL="342900" indent="-342900">
              <a:buFont typeface="Arial" panose="020B0604020202020204" pitchFamily="34" charset="0"/>
              <a:buChar char="•"/>
            </a:pPr>
            <a:endParaRPr lang="en-GB" sz="2000" dirty="0">
              <a:solidFill>
                <a:srgbClr val="FFFF00"/>
              </a:solidFill>
            </a:endParaRPr>
          </a:p>
          <a:p>
            <a:pPr marL="342900" indent="-342900">
              <a:buFont typeface="Arial" panose="020B0604020202020204" pitchFamily="34" charset="0"/>
              <a:buChar char="•"/>
            </a:pPr>
            <a:endParaRPr lang="en-GB" sz="2000" dirty="0">
              <a:solidFill>
                <a:srgbClr val="FFFF00"/>
              </a:solidFill>
            </a:endParaRPr>
          </a:p>
          <a:p>
            <a:pPr marL="342900" indent="-342900">
              <a:buFont typeface="Arial" panose="020B0604020202020204" pitchFamily="34" charset="0"/>
              <a:buChar char="•"/>
            </a:pPr>
            <a:r>
              <a:rPr lang="en-GB" sz="2000" dirty="0">
                <a:solidFill>
                  <a:srgbClr val="FFFF00"/>
                </a:solidFill>
              </a:rPr>
              <a:t>Police barracks stationed around city</a:t>
            </a:r>
          </a:p>
          <a:p>
            <a:pPr marL="342900" indent="-342900">
              <a:buFont typeface="Arial" panose="020B0604020202020204" pitchFamily="34" charset="0"/>
              <a:buChar char="•"/>
            </a:pPr>
            <a:r>
              <a:rPr lang="en-GB" sz="2000" dirty="0">
                <a:solidFill>
                  <a:srgbClr val="FFFF00"/>
                </a:solidFill>
              </a:rPr>
              <a:t>Easy mobility for armed forces </a:t>
            </a:r>
          </a:p>
          <a:p>
            <a:pPr algn="just"/>
            <a:endParaRPr lang="en-GB" sz="2000" dirty="0">
              <a:solidFill>
                <a:srgbClr val="FFFF00"/>
              </a:solidFill>
            </a:endParaRPr>
          </a:p>
          <a:p>
            <a:pPr algn="just"/>
            <a:r>
              <a:rPr lang="en-GB" sz="3200" dirty="0"/>
              <a:t>Haussmann: “The </a:t>
            </a:r>
            <a:r>
              <a:rPr lang="en-GB" sz="3200" b="1" dirty="0">
                <a:effectLst>
                  <a:outerShdw blurRad="38100" dist="38100" dir="2700000" algn="tl">
                    <a:srgbClr val="000000">
                      <a:alpha val="43137"/>
                    </a:srgbClr>
                  </a:outerShdw>
                </a:effectLst>
              </a:rPr>
              <a:t>evisceration of old Paris </a:t>
            </a:r>
            <a:r>
              <a:rPr lang="en-GB" sz="3200" dirty="0"/>
              <a:t>… of </a:t>
            </a:r>
            <a:r>
              <a:rPr lang="en-GB" sz="3200" b="1" dirty="0">
                <a:effectLst>
                  <a:outerShdw blurRad="38100" dist="38100" dir="2700000" algn="tl">
                    <a:srgbClr val="000000">
                      <a:alpha val="43137"/>
                    </a:srgbClr>
                  </a:outerShdw>
                </a:effectLst>
              </a:rPr>
              <a:t>a neighbourhood of barricades</a:t>
            </a:r>
            <a:r>
              <a:rPr lang="en-GB" sz="3200" dirty="0"/>
              <a:t>.”</a:t>
            </a:r>
          </a:p>
          <a:p>
            <a:pPr algn="just"/>
            <a:endParaRPr lang="en-GB" sz="2000" dirty="0">
              <a:solidFill>
                <a:srgbClr val="FFFF00"/>
              </a:solidFill>
            </a:endParaRPr>
          </a:p>
        </p:txBody>
      </p:sp>
    </p:spTree>
    <p:extLst>
      <p:ext uri="{BB962C8B-B14F-4D97-AF65-F5344CB8AC3E}">
        <p14:creationId xmlns:p14="http://schemas.microsoft.com/office/powerpoint/2010/main" val="108802776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33327"/>
            <a:ext cx="9144000" cy="6017880"/>
          </a:xfrm>
          <a:prstGeom prst="rect">
            <a:avLst/>
          </a:prstGeom>
          <a:noFill/>
        </p:spPr>
        <p:txBody>
          <a:bodyPr wrap="square" lIns="540000" tIns="360000" rIns="540000" bIns="540000" rtlCol="0">
            <a:spAutoFit/>
          </a:bodyPr>
          <a:lstStyle/>
          <a:p>
            <a:r>
              <a:rPr lang="en-GB" sz="2200" b="1" u="sng" dirty="0" smtClean="0"/>
              <a:t>2. </a:t>
            </a:r>
            <a:r>
              <a:rPr lang="en-GB" sz="2200" b="1" u="sng" dirty="0" err="1" smtClean="0"/>
              <a:t>Haussmannisation</a:t>
            </a:r>
            <a:r>
              <a:rPr lang="en-GB" sz="2200" b="1" u="sng" dirty="0" smtClean="0"/>
              <a:t>: </a:t>
            </a:r>
            <a:r>
              <a:rPr lang="en-GB" sz="2200" b="1" u="sng" dirty="0">
                <a:solidFill>
                  <a:srgbClr val="FFFF00"/>
                </a:solidFill>
              </a:rPr>
              <a:t>Security, unity </a:t>
            </a:r>
          </a:p>
          <a:p>
            <a:r>
              <a:rPr lang="en-GB" sz="2200" b="1" dirty="0">
                <a:solidFill>
                  <a:srgbClr val="FF0000"/>
                </a:solidFill>
              </a:rPr>
              <a:t>Red Paris </a:t>
            </a:r>
            <a:r>
              <a:rPr lang="en-GB" sz="2200" b="1" dirty="0">
                <a:solidFill>
                  <a:prstClr val="black"/>
                </a:solidFill>
                <a:effectLst>
                  <a:outerShdw blurRad="38100" dist="38100" dir="2700000" algn="tl">
                    <a:srgbClr val="000000">
                      <a:alpha val="43137"/>
                    </a:srgbClr>
                  </a:outerShdw>
                </a:effectLst>
              </a:rPr>
              <a:t>June Rebellion (1832) June Days (1848)</a:t>
            </a:r>
          </a:p>
          <a:p>
            <a:endParaRPr lang="en-GB" sz="1600" b="1" u="sng"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87888" y="2492897"/>
            <a:ext cx="5400600" cy="42169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6312024" y="1268762"/>
            <a:ext cx="4176464" cy="1200329"/>
          </a:xfrm>
          <a:prstGeom prst="rect">
            <a:avLst/>
          </a:prstGeom>
        </p:spPr>
        <p:txBody>
          <a:bodyPr wrap="square">
            <a:spAutoFit/>
          </a:bodyPr>
          <a:lstStyle/>
          <a:p>
            <a:r>
              <a:rPr lang="en-GB" dirty="0">
                <a:solidFill>
                  <a:prstClr val="white"/>
                </a:solidFill>
              </a:rPr>
              <a:t>Later depiction of republicans during June Rebellion, as featured in </a:t>
            </a:r>
            <a:r>
              <a:rPr lang="en-GB" dirty="0" err="1">
                <a:solidFill>
                  <a:prstClr val="white"/>
                </a:solidFill>
              </a:rPr>
              <a:t>Vctor</a:t>
            </a:r>
            <a:r>
              <a:rPr lang="en-GB" dirty="0">
                <a:solidFill>
                  <a:prstClr val="white"/>
                </a:solidFill>
              </a:rPr>
              <a:t> Hugo’s </a:t>
            </a:r>
            <a:r>
              <a:rPr lang="en-GB" i="1" dirty="0">
                <a:solidFill>
                  <a:prstClr val="white"/>
                </a:solidFill>
              </a:rPr>
              <a:t>Les </a:t>
            </a:r>
            <a:r>
              <a:rPr lang="en-GB" i="1" dirty="0" err="1">
                <a:solidFill>
                  <a:prstClr val="white"/>
                </a:solidFill>
              </a:rPr>
              <a:t>Miserables</a:t>
            </a:r>
            <a:r>
              <a:rPr lang="en-GB" dirty="0">
                <a:solidFill>
                  <a:prstClr val="white"/>
                </a:solidFill>
              </a:rPr>
              <a:t>; </a:t>
            </a:r>
            <a:r>
              <a:rPr lang="en-GB" i="1" dirty="0">
                <a:solidFill>
                  <a:prstClr val="white"/>
                </a:solidFill>
              </a:rPr>
              <a:t>Barricade on Rue </a:t>
            </a:r>
            <a:r>
              <a:rPr lang="en-GB" i="1" dirty="0" err="1">
                <a:solidFill>
                  <a:prstClr val="white"/>
                </a:solidFill>
              </a:rPr>
              <a:t>Soufflot</a:t>
            </a:r>
            <a:r>
              <a:rPr lang="en-GB" i="1" dirty="0">
                <a:solidFill>
                  <a:prstClr val="white"/>
                </a:solidFill>
              </a:rPr>
              <a:t>, June 1848</a:t>
            </a:r>
            <a:r>
              <a:rPr lang="en-GB" dirty="0">
                <a:solidFill>
                  <a:prstClr val="white"/>
                </a:solidFill>
              </a:rPr>
              <a:t>, by Horace Verne (below)</a:t>
            </a:r>
          </a:p>
        </p:txBody>
      </p:sp>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25240" y="1102246"/>
            <a:ext cx="4438650" cy="2781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25954" y="4077073"/>
            <a:ext cx="4001727" cy="23150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4150579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08820" y="0"/>
            <a:ext cx="9144000" cy="6017880"/>
          </a:xfrm>
          <a:prstGeom prst="rect">
            <a:avLst/>
          </a:prstGeom>
          <a:noFill/>
        </p:spPr>
        <p:txBody>
          <a:bodyPr wrap="square" lIns="540000" tIns="360000" rIns="540000" bIns="540000" rtlCol="0">
            <a:spAutoFit/>
          </a:bodyPr>
          <a:lstStyle/>
          <a:p>
            <a:r>
              <a:rPr lang="en-GB" sz="2200" b="1" u="sng" dirty="0" smtClean="0"/>
              <a:t>2. </a:t>
            </a:r>
            <a:r>
              <a:rPr lang="en-GB" sz="2200" b="1" u="sng" dirty="0" err="1" smtClean="0"/>
              <a:t>Haussmannisation</a:t>
            </a:r>
            <a:r>
              <a:rPr lang="en-GB" sz="2200" b="1" u="sng" dirty="0" smtClean="0"/>
              <a:t>: </a:t>
            </a:r>
            <a:r>
              <a:rPr lang="en-GB" sz="2200" b="1" u="sng" dirty="0">
                <a:solidFill>
                  <a:srgbClr val="FFFF00"/>
                </a:solidFill>
              </a:rPr>
              <a:t>Security, unity</a:t>
            </a:r>
          </a:p>
          <a:p>
            <a:endParaRPr lang="en-GB" sz="2200" b="1" u="sng" dirty="0"/>
          </a:p>
          <a:p>
            <a:endParaRPr lang="en-GB" sz="1600" b="1" u="sng"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p:txBody>
      </p:sp>
      <p:graphicFrame>
        <p:nvGraphicFramePr>
          <p:cNvPr id="4" name="Table 3"/>
          <p:cNvGraphicFramePr>
            <a:graphicFrameLocks noGrp="1"/>
          </p:cNvGraphicFramePr>
          <p:nvPr>
            <p:extLst/>
          </p:nvPr>
        </p:nvGraphicFramePr>
        <p:xfrm>
          <a:off x="6518699" y="908719"/>
          <a:ext cx="3970784" cy="2663774"/>
        </p:xfrm>
        <a:graphic>
          <a:graphicData uri="http://schemas.openxmlformats.org/drawingml/2006/table">
            <a:tbl>
              <a:tblPr/>
              <a:tblGrid>
                <a:gridCol w="1162016">
                  <a:extLst>
                    <a:ext uri="{9D8B030D-6E8A-4147-A177-3AD203B41FA5}">
                      <a16:colId xmlns:a16="http://schemas.microsoft.com/office/drawing/2014/main" val="20000"/>
                    </a:ext>
                  </a:extLst>
                </a:gridCol>
                <a:gridCol w="863557">
                  <a:extLst>
                    <a:ext uri="{9D8B030D-6E8A-4147-A177-3AD203B41FA5}">
                      <a16:colId xmlns:a16="http://schemas.microsoft.com/office/drawing/2014/main" val="20001"/>
                    </a:ext>
                  </a:extLst>
                </a:gridCol>
                <a:gridCol w="952515">
                  <a:extLst>
                    <a:ext uri="{9D8B030D-6E8A-4147-A177-3AD203B41FA5}">
                      <a16:colId xmlns:a16="http://schemas.microsoft.com/office/drawing/2014/main" val="20002"/>
                    </a:ext>
                  </a:extLst>
                </a:gridCol>
                <a:gridCol w="992696">
                  <a:extLst>
                    <a:ext uri="{9D8B030D-6E8A-4147-A177-3AD203B41FA5}">
                      <a16:colId xmlns:a16="http://schemas.microsoft.com/office/drawing/2014/main" val="20003"/>
                    </a:ext>
                  </a:extLst>
                </a:gridCol>
              </a:tblGrid>
              <a:tr h="1010413">
                <a:tc>
                  <a:txBody>
                    <a:bodyPr/>
                    <a:lstStyle/>
                    <a:p>
                      <a:pPr algn="ctr"/>
                      <a:r>
                        <a:rPr lang="en-GB" b="1" dirty="0" smtClean="0">
                          <a:solidFill>
                            <a:schemeClr val="bg1"/>
                          </a:solidFill>
                        </a:rPr>
                        <a:t>Population</a:t>
                      </a:r>
                      <a:r>
                        <a:rPr lang="en-GB" b="1" baseline="0" dirty="0" smtClean="0">
                          <a:solidFill>
                            <a:schemeClr val="bg1"/>
                          </a:solidFill>
                        </a:rPr>
                        <a:t> by </a:t>
                      </a:r>
                      <a:endParaRPr lang="en-GB" b="1" dirty="0" smtClean="0">
                        <a:solidFill>
                          <a:schemeClr val="bg1"/>
                        </a:solidFill>
                      </a:endParaRPr>
                    </a:p>
                    <a:p>
                      <a:pPr algn="ctr"/>
                      <a:r>
                        <a:rPr lang="en-GB" b="1" dirty="0" err="1" smtClean="0">
                          <a:solidFill>
                            <a:schemeClr val="bg1"/>
                          </a:solidFill>
                        </a:rPr>
                        <a:t>Arrondisse-ment</a:t>
                      </a:r>
                      <a:endParaRPr lang="en-GB" b="1" dirty="0">
                        <a:solidFill>
                          <a:schemeClr val="bg1"/>
                        </a:solidFill>
                      </a:endParaRP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BBBBBB"/>
                    </a:solidFill>
                  </a:tcPr>
                </a:tc>
                <a:tc>
                  <a:txBody>
                    <a:bodyPr/>
                    <a:lstStyle/>
                    <a:p>
                      <a:pPr algn="ctr"/>
                      <a:r>
                        <a:rPr lang="en-GB" b="1">
                          <a:solidFill>
                            <a:schemeClr val="bg1"/>
                          </a:solidFill>
                        </a:rPr>
                        <a:t>1861</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BBBBBB"/>
                    </a:solidFill>
                  </a:tcPr>
                </a:tc>
                <a:tc>
                  <a:txBody>
                    <a:bodyPr/>
                    <a:lstStyle/>
                    <a:p>
                      <a:pPr algn="ctr"/>
                      <a:r>
                        <a:rPr lang="en-GB" b="1">
                          <a:solidFill>
                            <a:schemeClr val="bg1"/>
                          </a:solidFill>
                        </a:rPr>
                        <a:t>1866</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BBBBBB"/>
                    </a:solidFill>
                  </a:tcPr>
                </a:tc>
                <a:tc>
                  <a:txBody>
                    <a:bodyPr/>
                    <a:lstStyle/>
                    <a:p>
                      <a:pPr algn="ctr"/>
                      <a:r>
                        <a:rPr lang="en-GB" b="1">
                          <a:solidFill>
                            <a:schemeClr val="bg1"/>
                          </a:solidFill>
                        </a:rPr>
                        <a:t>1872</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BBBBBB"/>
                    </a:solidFill>
                  </a:tcPr>
                </a:tc>
                <a:extLst>
                  <a:ext uri="{0D108BD9-81ED-4DB2-BD59-A6C34878D82A}">
                    <a16:rowId xmlns:a16="http://schemas.microsoft.com/office/drawing/2014/main" val="10000"/>
                  </a:ext>
                </a:extLst>
              </a:tr>
              <a:tr h="377336">
                <a:tc>
                  <a:txBody>
                    <a:bodyPr/>
                    <a:lstStyle/>
                    <a:p>
                      <a:pPr algn="ctr"/>
                      <a:r>
                        <a:rPr lang="en-GB" b="1" dirty="0">
                          <a:solidFill>
                            <a:schemeClr val="bg1"/>
                          </a:solidFill>
                        </a:rPr>
                        <a:t>1er</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dirty="0">
                          <a:solidFill>
                            <a:schemeClr val="bg1"/>
                          </a:solidFill>
                        </a:rPr>
                        <a:t>89,519</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dirty="0">
                          <a:solidFill>
                            <a:schemeClr val="bg1"/>
                          </a:solidFill>
                        </a:rPr>
                        <a:t>81,665</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a:solidFill>
                            <a:schemeClr val="bg1"/>
                          </a:solidFill>
                        </a:rPr>
                        <a:t>74,286</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extLst>
                  <a:ext uri="{0D108BD9-81ED-4DB2-BD59-A6C34878D82A}">
                    <a16:rowId xmlns:a16="http://schemas.microsoft.com/office/drawing/2014/main" val="10001"/>
                  </a:ext>
                </a:extLst>
              </a:tr>
              <a:tr h="377336">
                <a:tc>
                  <a:txBody>
                    <a:bodyPr/>
                    <a:lstStyle/>
                    <a:p>
                      <a:pPr algn="ctr"/>
                      <a:r>
                        <a:rPr lang="en-GB" b="1">
                          <a:solidFill>
                            <a:schemeClr val="bg1"/>
                          </a:solidFill>
                        </a:rPr>
                        <a:t>6e</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dirty="0">
                          <a:solidFill>
                            <a:schemeClr val="bg1"/>
                          </a:solidFill>
                        </a:rPr>
                        <a:t>95,931</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a:solidFill>
                            <a:schemeClr val="bg1"/>
                          </a:solidFill>
                        </a:rPr>
                        <a:t>99,115</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a:solidFill>
                            <a:schemeClr val="bg1"/>
                          </a:solidFill>
                        </a:rPr>
                        <a:t>90,288</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extLst>
                  <a:ext uri="{0D108BD9-81ED-4DB2-BD59-A6C34878D82A}">
                    <a16:rowId xmlns:a16="http://schemas.microsoft.com/office/drawing/2014/main" val="10002"/>
                  </a:ext>
                </a:extLst>
              </a:tr>
              <a:tr h="377336">
                <a:tc>
                  <a:txBody>
                    <a:bodyPr/>
                    <a:lstStyle/>
                    <a:p>
                      <a:pPr algn="ctr"/>
                      <a:r>
                        <a:rPr lang="en-GB" b="1">
                          <a:solidFill>
                            <a:schemeClr val="bg1"/>
                          </a:solidFill>
                        </a:rPr>
                        <a:t>17e</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a:solidFill>
                            <a:schemeClr val="bg1"/>
                          </a:solidFill>
                        </a:rPr>
                        <a:t>75,288</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a:solidFill>
                            <a:schemeClr val="bg1"/>
                          </a:solidFill>
                        </a:rPr>
                        <a:t>93,193</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tc>
                  <a:txBody>
                    <a:bodyPr/>
                    <a:lstStyle/>
                    <a:p>
                      <a:pPr algn="ctr"/>
                      <a:r>
                        <a:rPr lang="en-GB" b="1">
                          <a:solidFill>
                            <a:schemeClr val="bg1"/>
                          </a:solidFill>
                        </a:rPr>
                        <a:t>101,804</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tcPr>
                </a:tc>
                <a:extLst>
                  <a:ext uri="{0D108BD9-81ED-4DB2-BD59-A6C34878D82A}">
                    <a16:rowId xmlns:a16="http://schemas.microsoft.com/office/drawing/2014/main" val="10003"/>
                  </a:ext>
                </a:extLst>
              </a:tr>
              <a:tr h="377336">
                <a:tc>
                  <a:txBody>
                    <a:bodyPr/>
                    <a:lstStyle/>
                    <a:p>
                      <a:pPr algn="ctr"/>
                      <a:r>
                        <a:rPr lang="en-GB" b="1">
                          <a:solidFill>
                            <a:schemeClr val="bg1"/>
                          </a:solidFill>
                        </a:rPr>
                        <a:t>20e</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dirty="0">
                          <a:solidFill>
                            <a:schemeClr val="bg1"/>
                          </a:solidFill>
                        </a:rPr>
                        <a:t>70,060</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dirty="0">
                          <a:solidFill>
                            <a:schemeClr val="bg1"/>
                          </a:solidFill>
                        </a:rPr>
                        <a:t>87,844</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tc>
                  <a:txBody>
                    <a:bodyPr/>
                    <a:lstStyle/>
                    <a:p>
                      <a:pPr algn="ctr"/>
                      <a:r>
                        <a:rPr lang="en-GB" b="1" dirty="0">
                          <a:solidFill>
                            <a:schemeClr val="bg1"/>
                          </a:solidFill>
                        </a:rPr>
                        <a:t>92,712</a:t>
                      </a:r>
                    </a:p>
                  </a:txBody>
                  <a:tcPr marL="28575" marR="28575" marT="28575" marB="28575" anchor="ctr">
                    <a:lnL w="9525" cap="flat" cmpd="sng" algn="ctr">
                      <a:solidFill>
                        <a:srgbClr val="888888"/>
                      </a:solidFill>
                      <a:prstDash val="solid"/>
                      <a:round/>
                      <a:headEnd type="none" w="med" len="med"/>
                      <a:tailEnd type="none" w="med" len="med"/>
                    </a:lnL>
                    <a:lnR w="9525" cap="flat" cmpd="sng" algn="ctr">
                      <a:solidFill>
                        <a:srgbClr val="888888"/>
                      </a:solidFill>
                      <a:prstDash val="solid"/>
                      <a:round/>
                      <a:headEnd type="none" w="med" len="med"/>
                      <a:tailEnd type="none" w="med" len="med"/>
                    </a:lnR>
                    <a:lnT w="9525" cap="flat" cmpd="sng" algn="ctr">
                      <a:solidFill>
                        <a:srgbClr val="888888"/>
                      </a:solidFill>
                      <a:prstDash val="solid"/>
                      <a:round/>
                      <a:headEnd type="none" w="med" len="med"/>
                      <a:tailEnd type="none" w="med" len="med"/>
                    </a:lnT>
                    <a:lnB w="9525" cap="flat" cmpd="sng" algn="ctr">
                      <a:solidFill>
                        <a:srgbClr val="888888"/>
                      </a:solidFill>
                      <a:prstDash val="solid"/>
                      <a:round/>
                      <a:headEnd type="none" w="med" len="med"/>
                      <a:tailEnd type="none" w="med" len="med"/>
                    </a:lnB>
                    <a:solidFill>
                      <a:srgbClr val="EFEFEF"/>
                    </a:solidFill>
                  </a:tcPr>
                </a:tc>
                <a:extLst>
                  <a:ext uri="{0D108BD9-81ED-4DB2-BD59-A6C34878D82A}">
                    <a16:rowId xmlns:a16="http://schemas.microsoft.com/office/drawing/2014/main" val="10004"/>
                  </a:ext>
                </a:extLst>
              </a:tr>
            </a:tbl>
          </a:graphicData>
        </a:graphic>
      </p:graphicFrame>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5520" y="877587"/>
            <a:ext cx="3960440" cy="29890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0" y="3119945"/>
            <a:ext cx="12192000" cy="3986555"/>
          </a:xfrm>
          <a:prstGeom prst="rect">
            <a:avLst/>
          </a:prstGeom>
          <a:noFill/>
        </p:spPr>
        <p:txBody>
          <a:bodyPr wrap="square" lIns="540000" tIns="360000" rIns="540000" bIns="540000" rtlCol="0">
            <a:spAutoFit/>
          </a:bodyPr>
          <a:lstStyle/>
          <a:p>
            <a:pPr marL="342900" indent="-342900">
              <a:buFont typeface="Arial" panose="020B0604020202020204" pitchFamily="34" charset="0"/>
              <a:buChar char="•"/>
            </a:pPr>
            <a:endParaRPr lang="en-GB" sz="2000" dirty="0">
              <a:solidFill>
                <a:srgbClr val="FFFF00"/>
              </a:solidFill>
            </a:endParaRPr>
          </a:p>
          <a:p>
            <a:pPr marL="342900" indent="-342900">
              <a:buFont typeface="Arial" panose="020B0604020202020204" pitchFamily="34" charset="0"/>
              <a:buChar char="•"/>
            </a:pPr>
            <a:endParaRPr lang="en-GB" sz="2000" dirty="0">
              <a:solidFill>
                <a:srgbClr val="FFFF00"/>
              </a:solidFill>
            </a:endParaRPr>
          </a:p>
          <a:p>
            <a:pPr marL="342900" indent="-342900">
              <a:buFont typeface="Arial" panose="020B0604020202020204" pitchFamily="34" charset="0"/>
              <a:buChar char="•"/>
            </a:pPr>
            <a:r>
              <a:rPr lang="en-GB" sz="2000" dirty="0">
                <a:solidFill>
                  <a:srgbClr val="FFFF00"/>
                </a:solidFill>
              </a:rPr>
              <a:t>Police barracks stationed around city</a:t>
            </a:r>
          </a:p>
          <a:p>
            <a:pPr marL="342900" indent="-342900">
              <a:buFont typeface="Arial" panose="020B0604020202020204" pitchFamily="34" charset="0"/>
              <a:buChar char="•"/>
            </a:pPr>
            <a:r>
              <a:rPr lang="en-GB" sz="2000" dirty="0">
                <a:solidFill>
                  <a:srgbClr val="FFFF00"/>
                </a:solidFill>
              </a:rPr>
              <a:t>Easy mobility for armed forces </a:t>
            </a:r>
          </a:p>
          <a:p>
            <a:pPr algn="just"/>
            <a:endParaRPr lang="en-GB" sz="2000" dirty="0">
              <a:solidFill>
                <a:srgbClr val="FFFF00"/>
              </a:solidFill>
            </a:endParaRPr>
          </a:p>
          <a:p>
            <a:pPr algn="just"/>
            <a:r>
              <a:rPr lang="en-GB" sz="2000" dirty="0"/>
              <a:t>Haussmann: “The evisceration of old Paris … of a neighbourhood of barricades.”</a:t>
            </a:r>
          </a:p>
          <a:p>
            <a:pPr marL="342900" indent="-342900" algn="just">
              <a:buFont typeface="Arial" panose="020B0604020202020204" pitchFamily="34" charset="0"/>
              <a:buChar char="•"/>
            </a:pPr>
            <a:endParaRPr lang="en-GB" sz="2000" dirty="0">
              <a:solidFill>
                <a:srgbClr val="FFFF00"/>
              </a:solidFill>
            </a:endParaRPr>
          </a:p>
          <a:p>
            <a:pPr marL="342900" indent="-342900" algn="r">
              <a:buFont typeface="Arial" panose="020B0604020202020204" pitchFamily="34" charset="0"/>
              <a:buChar char="•"/>
            </a:pPr>
            <a:r>
              <a:rPr lang="en-GB" sz="2000" b="1" dirty="0">
                <a:solidFill>
                  <a:srgbClr val="FFFF00"/>
                </a:solidFill>
              </a:rPr>
              <a:t>Ghettoization of working-class to the periphery of city and the </a:t>
            </a:r>
            <a:r>
              <a:rPr lang="en-GB" sz="2000" b="1" i="1" dirty="0" err="1">
                <a:solidFill>
                  <a:srgbClr val="FFFF00"/>
                </a:solidFill>
              </a:rPr>
              <a:t>banlieue</a:t>
            </a:r>
            <a:endParaRPr lang="en-GB" sz="2000" b="1" dirty="0">
              <a:solidFill>
                <a:srgbClr val="FFFF00"/>
              </a:solidFill>
            </a:endParaRPr>
          </a:p>
          <a:p>
            <a:pPr marL="342900" indent="-342900" algn="r">
              <a:buFont typeface="Arial" panose="020B0604020202020204" pitchFamily="34" charset="0"/>
              <a:buChar char="•"/>
            </a:pPr>
            <a:r>
              <a:rPr lang="en-GB" sz="2000" b="1" dirty="0">
                <a:solidFill>
                  <a:srgbClr val="FFFF00"/>
                </a:solidFill>
              </a:rPr>
              <a:t> Concentration of leftist </a:t>
            </a:r>
            <a:r>
              <a:rPr lang="en-GB" sz="2000" b="1" i="1" dirty="0" err="1">
                <a:solidFill>
                  <a:srgbClr val="FFFF00"/>
                </a:solidFill>
              </a:rPr>
              <a:t>ceinture</a:t>
            </a:r>
            <a:r>
              <a:rPr lang="en-GB" sz="2000" b="1" i="1" dirty="0">
                <a:solidFill>
                  <a:srgbClr val="FFFF00"/>
                </a:solidFill>
              </a:rPr>
              <a:t> rouge </a:t>
            </a:r>
            <a:r>
              <a:rPr lang="en-GB" sz="2000" b="1" dirty="0">
                <a:solidFill>
                  <a:srgbClr val="FFFF00"/>
                </a:solidFill>
              </a:rPr>
              <a:t>(red belt) on outskirts </a:t>
            </a:r>
          </a:p>
          <a:p>
            <a:pPr algn="just"/>
            <a:endParaRPr lang="en-GB" sz="2000" dirty="0">
              <a:solidFill>
                <a:srgbClr val="FFFF00"/>
              </a:solidFill>
            </a:endParaRPr>
          </a:p>
        </p:txBody>
      </p:sp>
    </p:spTree>
    <p:extLst>
      <p:ext uri="{BB962C8B-B14F-4D97-AF65-F5344CB8AC3E}">
        <p14:creationId xmlns:p14="http://schemas.microsoft.com/office/powerpoint/2010/main" val="347660343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
            <a:ext cx="10210800" cy="6728674"/>
          </a:xfrm>
          <a:prstGeom prst="rect">
            <a:avLst/>
          </a:prstGeom>
        </p:spPr>
        <p:txBody>
          <a:bodyPr wrap="square" lIns="540000" tIns="360000" rIns="540000" bIns="360000">
            <a:spAutoFit/>
          </a:bodyPr>
          <a:lstStyle/>
          <a:p>
            <a:pPr marR="0" lvl="0" algn="l" defTabSz="914400" rtl="0" eaLnBrk="1" fontAlgn="auto" latinLnBrk="0" hangingPunct="1">
              <a:lnSpc>
                <a:spcPct val="100000"/>
              </a:lnSpc>
              <a:spcBef>
                <a:spcPts val="0"/>
              </a:spcBef>
              <a:spcAft>
                <a:spcPts val="0"/>
              </a:spcAft>
              <a:buClrTx/>
              <a:buSzTx/>
              <a:tabLst/>
              <a:defRPr/>
            </a:pPr>
            <a:endParaRPr kumimoji="0" lang="en-GB" sz="1800" b="1" i="0" u="sng" strike="noStrike" kern="1200" cap="none" spc="0" normalizeH="0" baseline="0" noProof="0" dirty="0">
              <a:ln>
                <a:noFill/>
              </a:ln>
              <a:solidFill>
                <a:prstClr val="white"/>
              </a:solidFill>
              <a:effectLst/>
              <a:uLnTx/>
              <a:uFillTx/>
              <a:latin typeface="Calibri"/>
              <a:ea typeface="+mn-ea"/>
              <a:cs typeface="+mn-cs"/>
            </a:endParaRPr>
          </a:p>
          <a:p>
            <a:pPr lvl="0" algn="just"/>
            <a:r>
              <a:rPr lang="en-GB" sz="2800" b="1" dirty="0" smtClean="0">
                <a:solidFill>
                  <a:prstClr val="white"/>
                </a:solidFill>
              </a:rPr>
              <a:t>“ … Haussmann </a:t>
            </a:r>
            <a:r>
              <a:rPr lang="en-GB" sz="2800" b="1" dirty="0">
                <a:solidFill>
                  <a:prstClr val="white"/>
                </a:solidFill>
              </a:rPr>
              <a:t>tries to shore up </a:t>
            </a:r>
            <a:r>
              <a:rPr lang="en-GB" sz="2800" b="1" dirty="0" smtClean="0">
                <a:solidFill>
                  <a:prstClr val="white"/>
                </a:solidFill>
              </a:rPr>
              <a:t>his dictatorship </a:t>
            </a:r>
            <a:r>
              <a:rPr lang="en-GB" sz="2800" b="1" dirty="0">
                <a:solidFill>
                  <a:prstClr val="white"/>
                </a:solidFill>
              </a:rPr>
              <a:t>by placing Paris under an emergency regime. In 1864, in a </a:t>
            </a:r>
            <a:r>
              <a:rPr lang="en-GB" sz="2800" b="1" dirty="0" smtClean="0">
                <a:solidFill>
                  <a:prstClr val="white"/>
                </a:solidFill>
              </a:rPr>
              <a:t>speech before </a:t>
            </a:r>
            <a:r>
              <a:rPr lang="en-GB" sz="2800" b="1" dirty="0">
                <a:solidFill>
                  <a:prstClr val="white"/>
                </a:solidFill>
              </a:rPr>
              <a:t>the National Assembly, he vents his hatred of the rootless urban </a:t>
            </a:r>
            <a:r>
              <a:rPr lang="en-GB" sz="2800" b="1" dirty="0" smtClean="0">
                <a:solidFill>
                  <a:prstClr val="white"/>
                </a:solidFill>
              </a:rPr>
              <a:t>population</a:t>
            </a:r>
            <a:r>
              <a:rPr lang="en-GB" sz="2800" b="1" dirty="0">
                <a:solidFill>
                  <a:prstClr val="white"/>
                </a:solidFill>
              </a:rPr>
              <a:t>. </a:t>
            </a:r>
            <a:r>
              <a:rPr lang="en-GB" sz="2800" b="1" dirty="0">
                <a:solidFill>
                  <a:srgbClr val="FFFF00"/>
                </a:solidFill>
              </a:rPr>
              <a:t>This population grows ever larger as a result of his projects. Rising </a:t>
            </a:r>
            <a:r>
              <a:rPr lang="en-GB" sz="2800" b="1" dirty="0" smtClean="0">
                <a:solidFill>
                  <a:srgbClr val="FFFF00"/>
                </a:solidFill>
              </a:rPr>
              <a:t>rents move </a:t>
            </a:r>
            <a:r>
              <a:rPr lang="en-GB" sz="2800" b="1" dirty="0">
                <a:solidFill>
                  <a:srgbClr val="FFFF00"/>
                </a:solidFill>
              </a:rPr>
              <a:t>the proletariat into the suburbs. </a:t>
            </a:r>
            <a:r>
              <a:rPr lang="en-GB" sz="2800" b="1" dirty="0">
                <a:solidFill>
                  <a:prstClr val="white"/>
                </a:solidFill>
              </a:rPr>
              <a:t>The quartiers of Paris in this way lose </a:t>
            </a:r>
            <a:r>
              <a:rPr lang="en-GB" sz="2800" b="1" dirty="0" smtClean="0">
                <a:solidFill>
                  <a:prstClr val="white"/>
                </a:solidFill>
              </a:rPr>
              <a:t>their distinctive </a:t>
            </a:r>
            <a:r>
              <a:rPr lang="en-GB" sz="2800" b="1" dirty="0">
                <a:solidFill>
                  <a:prstClr val="white"/>
                </a:solidFill>
              </a:rPr>
              <a:t>physiognomy. The </a:t>
            </a:r>
            <a:r>
              <a:rPr lang="en-GB" sz="2800" b="1" dirty="0" smtClean="0">
                <a:solidFill>
                  <a:prstClr val="white"/>
                </a:solidFill>
              </a:rPr>
              <a:t>‘</a:t>
            </a:r>
            <a:r>
              <a:rPr lang="en-GB" sz="2800" b="1" dirty="0" smtClean="0">
                <a:solidFill>
                  <a:srgbClr val="FF0000"/>
                </a:solidFill>
              </a:rPr>
              <a:t>red belt</a:t>
            </a:r>
            <a:r>
              <a:rPr lang="en-GB" sz="2800" b="1" dirty="0" smtClean="0">
                <a:solidFill>
                  <a:prstClr val="white"/>
                </a:solidFill>
              </a:rPr>
              <a:t>’ </a:t>
            </a:r>
            <a:r>
              <a:rPr lang="en-GB" sz="2800" b="1" dirty="0">
                <a:solidFill>
                  <a:prstClr val="white"/>
                </a:solidFill>
              </a:rPr>
              <a:t>forms. Haussmann gave himself the </a:t>
            </a:r>
            <a:r>
              <a:rPr lang="en-GB" sz="2800" b="1" dirty="0" smtClean="0">
                <a:solidFill>
                  <a:prstClr val="white"/>
                </a:solidFill>
              </a:rPr>
              <a:t>title ‘demolition </a:t>
            </a:r>
            <a:r>
              <a:rPr lang="en-GB" sz="2800" b="1" dirty="0">
                <a:solidFill>
                  <a:prstClr val="white"/>
                </a:solidFill>
              </a:rPr>
              <a:t>artist</a:t>
            </a:r>
            <a:r>
              <a:rPr lang="en-GB" sz="2800" b="1" dirty="0" smtClean="0">
                <a:solidFill>
                  <a:prstClr val="white"/>
                </a:solidFill>
              </a:rPr>
              <a:t>.’ </a:t>
            </a:r>
            <a:r>
              <a:rPr lang="en-GB" sz="2800" b="1" dirty="0">
                <a:solidFill>
                  <a:prstClr val="white"/>
                </a:solidFill>
              </a:rPr>
              <a:t>He believed he had </a:t>
            </a:r>
            <a:r>
              <a:rPr lang="en-GB" sz="2800" b="1" dirty="0">
                <a:solidFill>
                  <a:srgbClr val="FFFF00"/>
                </a:solidFill>
              </a:rPr>
              <a:t>a vocation </a:t>
            </a:r>
            <a:r>
              <a:rPr lang="en-GB" sz="2800" b="1" dirty="0">
                <a:solidFill>
                  <a:prstClr val="white"/>
                </a:solidFill>
              </a:rPr>
              <a:t>for his </a:t>
            </a:r>
            <a:r>
              <a:rPr lang="en-GB" sz="2800" b="1" dirty="0" smtClean="0">
                <a:solidFill>
                  <a:prstClr val="white"/>
                </a:solidFill>
              </a:rPr>
              <a:t>work.”</a:t>
            </a:r>
            <a:endParaRPr kumimoji="0" lang="en-GB" sz="2000" b="1" i="0" u="none" strike="noStrike" kern="1200" cap="none" spc="0" normalizeH="0" baseline="0" noProof="0" dirty="0">
              <a:ln>
                <a:noFill/>
              </a:ln>
              <a:solidFill>
                <a:srgbClr val="FFFF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FFFF00"/>
                </a:solidFill>
                <a:effectLst/>
                <a:uLnTx/>
                <a:uFillTx/>
                <a:latin typeface="Calibri"/>
                <a:ea typeface="+mn-ea"/>
                <a:cs typeface="+mn-cs"/>
              </a:rPr>
              <a:t>  </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endParaRPr kumimoji="0" lang="en-GB" sz="2000" b="1" i="0" u="sng" strike="noStrike" kern="1200" cap="none" spc="0" normalizeH="0" baseline="0" noProof="0" dirty="0">
              <a:ln>
                <a:noFill/>
              </a:ln>
              <a:solidFill>
                <a:prstClr val="white"/>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sng" strike="noStrike" kern="1200" cap="none" spc="0" normalizeH="0" baseline="0" noProof="0" dirty="0">
              <a:ln>
                <a:noFill/>
              </a:ln>
              <a:solidFill>
                <a:prstClr val="white"/>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a:ea typeface="+mn-ea"/>
              <a:cs typeface="+mn-cs"/>
            </a:endParaRPr>
          </a:p>
        </p:txBody>
      </p:sp>
      <p:pic>
        <p:nvPicPr>
          <p:cNvPr id="4100" name="Picture 4" descr="http://philosophyforumlgbt.org/wp-content/uploads/2014/03/benjamin-arcade-193x300.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53675" y="4000500"/>
            <a:ext cx="1838325" cy="28575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9947120" y="908702"/>
            <a:ext cx="2244880" cy="1477328"/>
          </a:xfrm>
          <a:prstGeom prst="rect">
            <a:avLst/>
          </a:prstGeom>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GB" sz="1800" b="1" i="1" u="none" strike="noStrike" kern="1200" cap="none" spc="0" normalizeH="0" baseline="0" noProof="0" dirty="0">
              <a:ln>
                <a:noFill/>
              </a:ln>
              <a:solidFill>
                <a:prstClr val="white"/>
              </a:solidFill>
              <a:effectLst/>
              <a:uLnTx/>
              <a:uFillTx/>
              <a:latin typeface="Calibri"/>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FF00"/>
                </a:solidFill>
                <a:effectLst/>
                <a:uLnTx/>
                <a:uFillTx/>
                <a:latin typeface="Calibri"/>
                <a:ea typeface="+mn-ea"/>
                <a:cs typeface="+mn-cs"/>
              </a:rPr>
              <a:t>Walter Benjamin, ‘Paris, Capital of the 19th Century’ essays (1935, 1939)</a:t>
            </a:r>
          </a:p>
        </p:txBody>
      </p:sp>
    </p:spTree>
    <p:extLst>
      <p:ext uri="{BB962C8B-B14F-4D97-AF65-F5344CB8AC3E}">
        <p14:creationId xmlns:p14="http://schemas.microsoft.com/office/powerpoint/2010/main" val="94814744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
            <a:ext cx="10210800" cy="7805892"/>
          </a:xfrm>
          <a:prstGeom prst="rect">
            <a:avLst/>
          </a:prstGeom>
        </p:spPr>
        <p:txBody>
          <a:bodyPr wrap="square" lIns="540000" tIns="360000" rIns="540000" bIns="360000">
            <a:spAutoFit/>
          </a:bodyPr>
          <a:lstStyle/>
          <a:p>
            <a:pPr lvl="0" algn="just"/>
            <a:r>
              <a:rPr lang="en-GB" sz="4000" b="1" dirty="0" smtClean="0"/>
              <a:t>“</a:t>
            </a:r>
            <a:r>
              <a:rPr lang="en-GB" sz="3200" b="1" dirty="0"/>
              <a:t>The true goal of Haussmann's projects was to </a:t>
            </a:r>
            <a:r>
              <a:rPr lang="en-GB" sz="3200" b="1" dirty="0">
                <a:solidFill>
                  <a:srgbClr val="FFFF00"/>
                </a:solidFill>
              </a:rPr>
              <a:t>secure the city against civil war</a:t>
            </a:r>
            <a:r>
              <a:rPr lang="en-GB" sz="3200" b="1" dirty="0" smtClean="0"/>
              <a:t>. He </a:t>
            </a:r>
            <a:r>
              <a:rPr lang="en-GB" sz="3200" b="1" dirty="0">
                <a:solidFill>
                  <a:srgbClr val="FFFF00"/>
                </a:solidFill>
              </a:rPr>
              <a:t>w</a:t>
            </a:r>
            <a:r>
              <a:rPr lang="en-GB" sz="3200" b="1" dirty="0" smtClean="0">
                <a:solidFill>
                  <a:srgbClr val="FFFF00"/>
                </a:solidFill>
              </a:rPr>
              <a:t>anted </a:t>
            </a:r>
            <a:r>
              <a:rPr lang="en-GB" sz="3200" b="1" dirty="0">
                <a:solidFill>
                  <a:srgbClr val="FFFF00"/>
                </a:solidFill>
              </a:rPr>
              <a:t>to make the erection of barricades in the streets of </a:t>
            </a:r>
            <a:r>
              <a:rPr lang="en-GB" sz="3200" b="1" dirty="0" smtClean="0">
                <a:solidFill>
                  <a:srgbClr val="FFFF00"/>
                </a:solidFill>
              </a:rPr>
              <a:t>Paris impossible </a:t>
            </a:r>
            <a:r>
              <a:rPr lang="en-GB" sz="3200" b="1" dirty="0" smtClean="0"/>
              <a:t>for all time</a:t>
            </a:r>
            <a:r>
              <a:rPr lang="en-GB" sz="3200" b="1" dirty="0"/>
              <a:t> </a:t>
            </a:r>
            <a:r>
              <a:rPr lang="en-GB" sz="3200" b="1" dirty="0" smtClean="0"/>
              <a:t>…. barricades </a:t>
            </a:r>
            <a:r>
              <a:rPr lang="en-GB" sz="3200" b="1" dirty="0"/>
              <a:t>had played a </a:t>
            </a:r>
            <a:r>
              <a:rPr lang="en-GB" sz="3200" b="1" dirty="0" smtClean="0"/>
              <a:t>considerable </a:t>
            </a:r>
            <a:r>
              <a:rPr lang="en-GB" sz="3200" b="1" dirty="0"/>
              <a:t>role in </a:t>
            </a:r>
            <a:r>
              <a:rPr lang="en-GB" sz="3200" b="1" dirty="0" smtClean="0"/>
              <a:t>the February Revolution … Haussmann work </a:t>
            </a:r>
            <a:r>
              <a:rPr lang="en-GB" sz="3200" b="1" dirty="0"/>
              <a:t>to forestall such combat in two ways. Widening the streets will make </a:t>
            </a:r>
            <a:r>
              <a:rPr lang="en-GB" sz="3200" b="1" dirty="0" smtClean="0"/>
              <a:t>the erection f </a:t>
            </a:r>
            <a:r>
              <a:rPr lang="en-GB" sz="3200" b="1" dirty="0"/>
              <a:t>barricades impossible, and </a:t>
            </a:r>
            <a:r>
              <a:rPr lang="en-GB" sz="3200" b="1" dirty="0">
                <a:solidFill>
                  <a:srgbClr val="FFFF00"/>
                </a:solidFill>
              </a:rPr>
              <a:t>new streets will </a:t>
            </a:r>
            <a:r>
              <a:rPr lang="en-GB" sz="3200" b="1" dirty="0" smtClean="0">
                <a:solidFill>
                  <a:srgbClr val="FFFF00"/>
                </a:solidFill>
              </a:rPr>
              <a:t>connect </a:t>
            </a:r>
            <a:r>
              <a:rPr lang="en-GB" sz="3200" b="1" dirty="0">
                <a:solidFill>
                  <a:srgbClr val="FFFF00"/>
                </a:solidFill>
              </a:rPr>
              <a:t>the barracks </a:t>
            </a:r>
            <a:r>
              <a:rPr lang="en-GB" sz="3200" b="1" dirty="0" smtClean="0">
                <a:solidFill>
                  <a:srgbClr val="FFFF00"/>
                </a:solidFill>
              </a:rPr>
              <a:t>in straight lines </a:t>
            </a:r>
            <a:r>
              <a:rPr lang="en-GB" sz="3200" b="1" dirty="0">
                <a:solidFill>
                  <a:srgbClr val="FFFF00"/>
                </a:solidFill>
              </a:rPr>
              <a:t>with </a:t>
            </a:r>
            <a:r>
              <a:rPr lang="en-GB" sz="3200" b="1" dirty="0" smtClean="0">
                <a:solidFill>
                  <a:srgbClr val="FFFF00"/>
                </a:solidFill>
              </a:rPr>
              <a:t>the workers</a:t>
            </a:r>
            <a:r>
              <a:rPr lang="en-GB" sz="3200" b="1" dirty="0">
                <a:solidFill>
                  <a:srgbClr val="FFFF00"/>
                </a:solidFill>
              </a:rPr>
              <a:t>' districts</a:t>
            </a:r>
            <a:r>
              <a:rPr lang="en-GB" sz="3200" b="1" dirty="0"/>
              <a:t>. Contemporaries christened the </a:t>
            </a:r>
            <a:r>
              <a:rPr lang="en-GB" sz="3200" b="1" dirty="0" smtClean="0"/>
              <a:t>operation ‘strategic </a:t>
            </a:r>
            <a:r>
              <a:rPr lang="en-GB" sz="3200" b="1" dirty="0"/>
              <a:t>embellishment</a:t>
            </a:r>
            <a:r>
              <a:rPr lang="en-GB" sz="3200" b="1" dirty="0" smtClean="0"/>
              <a:t>.’”</a:t>
            </a:r>
            <a:endParaRPr kumimoji="0" lang="en-GB" sz="3200" b="1" i="0" u="none" strike="noStrike" kern="1200" cap="none" spc="0" normalizeH="0" baseline="0" noProof="0" dirty="0">
              <a:ln>
                <a:noFill/>
              </a:ln>
              <a:effectLst/>
              <a:uLnTx/>
              <a:uFillTx/>
              <a:latin typeface="Calibri"/>
            </a:endParaRP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endParaRPr kumimoji="0" lang="en-GB" sz="2000" b="1" i="0" u="sng" strike="noStrike" kern="1200" cap="none" spc="0" normalizeH="0" baseline="0" noProof="0" dirty="0">
              <a:ln>
                <a:noFill/>
              </a:ln>
              <a:solidFill>
                <a:prstClr val="white"/>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sng" strike="noStrike" kern="1200" cap="none" spc="0" normalizeH="0" baseline="0" noProof="0" dirty="0">
              <a:ln>
                <a:noFill/>
              </a:ln>
              <a:solidFill>
                <a:prstClr val="white"/>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a:ea typeface="+mn-ea"/>
              <a:cs typeface="+mn-cs"/>
            </a:endParaRPr>
          </a:p>
        </p:txBody>
      </p:sp>
      <p:pic>
        <p:nvPicPr>
          <p:cNvPr id="4100" name="Picture 4" descr="http://philosophyforumlgbt.org/wp-content/uploads/2014/03/benjamin-arcade-193x300.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53675" y="4000500"/>
            <a:ext cx="1838325" cy="28575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9947120" y="908702"/>
            <a:ext cx="2244880" cy="1477328"/>
          </a:xfrm>
          <a:prstGeom prst="rect">
            <a:avLst/>
          </a:prstGeom>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GB" sz="1800" b="1" i="1" u="none" strike="noStrike" kern="1200" cap="none" spc="0" normalizeH="0" baseline="0" noProof="0" dirty="0">
              <a:ln>
                <a:noFill/>
              </a:ln>
              <a:solidFill>
                <a:prstClr val="white"/>
              </a:solidFill>
              <a:effectLst/>
              <a:uLnTx/>
              <a:uFillTx/>
              <a:latin typeface="Calibri"/>
              <a:ea typeface="+mn-ea"/>
              <a:cs typeface="+mn-cs"/>
            </a:endParaRP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FFFF00"/>
                </a:solidFill>
                <a:effectLst/>
                <a:uLnTx/>
                <a:uFillTx/>
                <a:latin typeface="Calibri"/>
                <a:ea typeface="+mn-ea"/>
                <a:cs typeface="+mn-cs"/>
              </a:rPr>
              <a:t>Walter Benjamin, ‘Paris, Capital of the 19th Century’ essays (1935, 1939)</a:t>
            </a:r>
          </a:p>
        </p:txBody>
      </p:sp>
    </p:spTree>
    <p:extLst>
      <p:ext uri="{BB962C8B-B14F-4D97-AF65-F5344CB8AC3E}">
        <p14:creationId xmlns:p14="http://schemas.microsoft.com/office/powerpoint/2010/main" val="341697698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33327"/>
            <a:ext cx="9144000" cy="6356434"/>
          </a:xfrm>
          <a:prstGeom prst="rect">
            <a:avLst/>
          </a:prstGeom>
          <a:noFill/>
        </p:spPr>
        <p:txBody>
          <a:bodyPr wrap="square" lIns="540000" tIns="360000" rIns="540000" bIns="540000" rtlCol="0">
            <a:spAutoFit/>
          </a:bodyPr>
          <a:lstStyle/>
          <a:p>
            <a:r>
              <a:rPr lang="en-GB" sz="2200" b="1" u="sng" dirty="0" smtClean="0"/>
              <a:t>2. </a:t>
            </a:r>
            <a:r>
              <a:rPr lang="en-GB" sz="2200" b="1" u="sng" dirty="0" err="1" smtClean="0"/>
              <a:t>Haussmannisation</a:t>
            </a:r>
            <a:r>
              <a:rPr lang="en-GB" sz="2200" b="1" u="sng" dirty="0" smtClean="0"/>
              <a:t>: </a:t>
            </a:r>
            <a:r>
              <a:rPr lang="en-GB" sz="2200" b="1" u="sng" dirty="0">
                <a:solidFill>
                  <a:srgbClr val="FFFF00"/>
                </a:solidFill>
              </a:rPr>
              <a:t>Security, unity </a:t>
            </a:r>
          </a:p>
          <a:p>
            <a:r>
              <a:rPr lang="en-GB" sz="2200" b="1" dirty="0">
                <a:solidFill>
                  <a:srgbClr val="FF0000"/>
                </a:solidFill>
              </a:rPr>
              <a:t>Red Paris</a:t>
            </a:r>
            <a:endParaRPr lang="en-GB" sz="2200" b="1" dirty="0">
              <a:solidFill>
                <a:prstClr val="white"/>
              </a:solidFill>
            </a:endParaRPr>
          </a:p>
          <a:p>
            <a:r>
              <a:rPr lang="en-GB" sz="2200" b="1" dirty="0">
                <a:solidFill>
                  <a:prstClr val="black"/>
                </a:solidFill>
                <a:effectLst>
                  <a:outerShdw blurRad="38100" dist="38100" dir="2700000" algn="tl">
                    <a:srgbClr val="000000">
                      <a:alpha val="43137"/>
                    </a:srgbClr>
                  </a:outerShdw>
                </a:effectLst>
              </a:rPr>
              <a:t>Paris Commune (1871)</a:t>
            </a:r>
          </a:p>
          <a:p>
            <a:endParaRPr lang="en-GB" sz="1600" b="1" u="sng"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a:p>
            <a:endParaRPr lang="en-GB" sz="1600" dirty="0">
              <a:solidFill>
                <a:prstClr val="white"/>
              </a:solidFill>
            </a:endParaRPr>
          </a:p>
        </p:txBody>
      </p:sp>
      <p:sp>
        <p:nvSpPr>
          <p:cNvPr id="3" name="Rectangle 2"/>
          <p:cNvSpPr/>
          <p:nvPr/>
        </p:nvSpPr>
        <p:spPr>
          <a:xfrm>
            <a:off x="6672065" y="4861022"/>
            <a:ext cx="3618121" cy="1477328"/>
          </a:xfrm>
          <a:prstGeom prst="rect">
            <a:avLst/>
          </a:prstGeom>
        </p:spPr>
        <p:txBody>
          <a:bodyPr wrap="square">
            <a:spAutoFit/>
          </a:bodyPr>
          <a:lstStyle/>
          <a:p>
            <a:r>
              <a:rPr lang="en-GB" dirty="0">
                <a:solidFill>
                  <a:prstClr val="white"/>
                </a:solidFill>
              </a:rPr>
              <a:t>Barricade constructed by the Commune on the Rue de </a:t>
            </a:r>
            <a:r>
              <a:rPr lang="en-GB" dirty="0" err="1">
                <a:solidFill>
                  <a:prstClr val="white"/>
                </a:solidFill>
              </a:rPr>
              <a:t>Rivoli</a:t>
            </a:r>
            <a:r>
              <a:rPr lang="en-GB" dirty="0">
                <a:solidFill>
                  <a:prstClr val="white"/>
                </a:solidFill>
              </a:rPr>
              <a:t>; Communards pose with the statue of Napoléon I from the toppled </a:t>
            </a:r>
            <a:r>
              <a:rPr lang="en-GB" dirty="0" err="1">
                <a:solidFill>
                  <a:prstClr val="white"/>
                </a:solidFill>
              </a:rPr>
              <a:t>Vendôme</a:t>
            </a:r>
            <a:r>
              <a:rPr lang="en-GB" dirty="0">
                <a:solidFill>
                  <a:prstClr val="white"/>
                </a:solidFill>
              </a:rPr>
              <a:t> column, 1871</a:t>
            </a:r>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73631" y="776013"/>
            <a:ext cx="4577067" cy="30628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55692" y="1524190"/>
            <a:ext cx="5020058" cy="53338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1639171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31356" y="0"/>
            <a:ext cx="6084168" cy="8175224"/>
          </a:xfrm>
          <a:prstGeom prst="rect">
            <a:avLst/>
          </a:prstGeom>
        </p:spPr>
        <p:txBody>
          <a:bodyPr wrap="square" lIns="540000" tIns="360000" rIns="540000" bIns="360000">
            <a:spAutoFit/>
          </a:bodyPr>
          <a:lstStyle/>
          <a:p>
            <a:endParaRPr lang="en-GB" b="1" dirty="0">
              <a:solidFill>
                <a:srgbClr val="FFFF00"/>
              </a:solidFill>
              <a:latin typeface="Calibri"/>
            </a:endParaRPr>
          </a:p>
          <a:p>
            <a:r>
              <a:rPr lang="en-GB" sz="2000" dirty="0">
                <a:solidFill>
                  <a:prstClr val="white"/>
                </a:solidFill>
                <a:latin typeface="Calibri"/>
              </a:rPr>
              <a:t>French First Republic (1792–1804)</a:t>
            </a:r>
          </a:p>
          <a:p>
            <a:endParaRPr lang="en-GB" sz="2000" dirty="0">
              <a:solidFill>
                <a:prstClr val="white"/>
              </a:solidFill>
              <a:latin typeface="Calibri"/>
            </a:endParaRPr>
          </a:p>
          <a:p>
            <a:r>
              <a:rPr lang="en-GB" sz="2000" dirty="0">
                <a:solidFill>
                  <a:prstClr val="white"/>
                </a:solidFill>
                <a:latin typeface="Calibri"/>
              </a:rPr>
              <a:t>First French Empire (1804–1814, 1815) </a:t>
            </a:r>
          </a:p>
          <a:p>
            <a:endParaRPr lang="en-GB" sz="2000" dirty="0">
              <a:solidFill>
                <a:prstClr val="white"/>
              </a:solidFill>
              <a:latin typeface="Calibri"/>
            </a:endParaRPr>
          </a:p>
          <a:p>
            <a:r>
              <a:rPr lang="en-GB" sz="2000" dirty="0">
                <a:solidFill>
                  <a:prstClr val="white"/>
                </a:solidFill>
                <a:latin typeface="Calibri"/>
              </a:rPr>
              <a:t>Bourbon Restoration (1814 –1815, 1815–1830)</a:t>
            </a:r>
          </a:p>
          <a:p>
            <a:endParaRPr lang="en-GB" sz="2000" dirty="0">
              <a:solidFill>
                <a:prstClr val="white"/>
              </a:solidFill>
              <a:latin typeface="Calibri"/>
            </a:endParaRPr>
          </a:p>
          <a:p>
            <a:r>
              <a:rPr lang="en-GB" sz="2000" dirty="0">
                <a:solidFill>
                  <a:prstClr val="white"/>
                </a:solidFill>
                <a:latin typeface="Calibri"/>
              </a:rPr>
              <a:t>House of Orleans (1830–1848)</a:t>
            </a:r>
          </a:p>
          <a:p>
            <a:endParaRPr lang="en-GB" sz="2000" dirty="0">
              <a:solidFill>
                <a:prstClr val="white"/>
              </a:solidFill>
              <a:latin typeface="Calibri"/>
            </a:endParaRPr>
          </a:p>
          <a:p>
            <a:r>
              <a:rPr lang="en-GB" sz="2000" dirty="0">
                <a:solidFill>
                  <a:prstClr val="white"/>
                </a:solidFill>
                <a:latin typeface="Calibri"/>
              </a:rPr>
              <a:t>French Second Republic (</a:t>
            </a:r>
            <a:r>
              <a:rPr lang="en-GB" sz="1600" dirty="0">
                <a:solidFill>
                  <a:prstClr val="white"/>
                </a:solidFill>
                <a:latin typeface="Calibri"/>
              </a:rPr>
              <a:t>Feb</a:t>
            </a:r>
            <a:r>
              <a:rPr lang="en-GB" sz="2000" dirty="0">
                <a:solidFill>
                  <a:prstClr val="white"/>
                </a:solidFill>
                <a:latin typeface="Calibri"/>
              </a:rPr>
              <a:t>1848–</a:t>
            </a:r>
            <a:r>
              <a:rPr lang="en-GB" sz="1600" dirty="0">
                <a:solidFill>
                  <a:prstClr val="white"/>
                </a:solidFill>
                <a:latin typeface="Calibri"/>
              </a:rPr>
              <a:t>Dec</a:t>
            </a:r>
            <a:r>
              <a:rPr lang="en-GB" sz="2000" dirty="0">
                <a:solidFill>
                  <a:prstClr val="white"/>
                </a:solidFill>
                <a:latin typeface="Calibri"/>
              </a:rPr>
              <a:t>1852)</a:t>
            </a:r>
          </a:p>
          <a:p>
            <a:endParaRPr lang="en-GB" sz="2000" dirty="0">
              <a:solidFill>
                <a:prstClr val="white"/>
              </a:solidFill>
              <a:latin typeface="Calibri"/>
            </a:endParaRPr>
          </a:p>
          <a:p>
            <a:endParaRPr lang="en-GB" sz="1400" dirty="0">
              <a:solidFill>
                <a:prstClr val="white"/>
              </a:solidFill>
              <a:latin typeface="Calibri"/>
            </a:endParaRPr>
          </a:p>
          <a:p>
            <a:endParaRPr lang="en-GB" sz="2000" dirty="0">
              <a:solidFill>
                <a:prstClr val="white"/>
              </a:solidFill>
              <a:latin typeface="Calibri"/>
            </a:endParaRPr>
          </a:p>
          <a:p>
            <a:r>
              <a:rPr lang="en-GB" sz="2000" dirty="0">
                <a:solidFill>
                  <a:prstClr val="white"/>
                </a:solidFill>
                <a:latin typeface="Calibri"/>
              </a:rPr>
              <a:t>Second French Empire (1852–1870)</a:t>
            </a:r>
          </a:p>
          <a:p>
            <a:endParaRPr lang="en-GB" sz="2000" dirty="0">
              <a:solidFill>
                <a:srgbClr val="FF0000"/>
              </a:solidFill>
              <a:latin typeface="Harlow Solid Italic" panose="04030604020F02020D02" pitchFamily="82" charset="0"/>
            </a:endParaRPr>
          </a:p>
          <a:p>
            <a:endParaRPr lang="en-GB" sz="2000" dirty="0" smtClean="0">
              <a:solidFill>
                <a:prstClr val="white"/>
              </a:solidFill>
              <a:latin typeface="Calibri"/>
            </a:endParaRPr>
          </a:p>
          <a:p>
            <a:endParaRPr lang="en-GB" sz="2000" dirty="0">
              <a:solidFill>
                <a:prstClr val="white"/>
              </a:solidFill>
              <a:latin typeface="Calibri"/>
            </a:endParaRPr>
          </a:p>
          <a:p>
            <a:endParaRPr lang="en-GB" sz="2000" dirty="0" smtClean="0">
              <a:solidFill>
                <a:prstClr val="white"/>
              </a:solidFill>
              <a:latin typeface="Calibri"/>
            </a:endParaRPr>
          </a:p>
          <a:p>
            <a:r>
              <a:rPr lang="en-GB" sz="2000" dirty="0" smtClean="0">
                <a:solidFill>
                  <a:prstClr val="white"/>
                </a:solidFill>
                <a:latin typeface="Calibri"/>
              </a:rPr>
              <a:t>French </a:t>
            </a:r>
            <a:r>
              <a:rPr lang="en-GB" sz="2000" dirty="0">
                <a:solidFill>
                  <a:prstClr val="white"/>
                </a:solidFill>
                <a:latin typeface="Calibri"/>
              </a:rPr>
              <a:t>Third Republic (1870–1940)</a:t>
            </a:r>
          </a:p>
          <a:p>
            <a:endParaRPr lang="en-GB" sz="2000" dirty="0">
              <a:solidFill>
                <a:prstClr val="white"/>
              </a:solidFill>
              <a:latin typeface="Calibri"/>
            </a:endParaRPr>
          </a:p>
          <a:p>
            <a:endParaRPr lang="en-GB" sz="2000" dirty="0">
              <a:solidFill>
                <a:prstClr val="white"/>
              </a:solidFill>
              <a:latin typeface="Calibri"/>
            </a:endParaRPr>
          </a:p>
          <a:p>
            <a:endParaRPr lang="en-GB" b="1" dirty="0">
              <a:solidFill>
                <a:srgbClr val="FF0000"/>
              </a:solidFill>
              <a:effectLst>
                <a:outerShdw blurRad="38100" dist="38100" dir="2700000" algn="tl">
                  <a:srgbClr val="000000">
                    <a:alpha val="43137"/>
                  </a:srgbClr>
                </a:outerShdw>
              </a:effectLst>
              <a:latin typeface="Calibri"/>
            </a:endParaRPr>
          </a:p>
          <a:p>
            <a:endParaRPr lang="en-GB" b="1" dirty="0">
              <a:solidFill>
                <a:srgbClr val="FF0000"/>
              </a:solidFill>
              <a:effectLst>
                <a:outerShdw blurRad="38100" dist="38100" dir="2700000" algn="tl">
                  <a:srgbClr val="000000">
                    <a:alpha val="43137"/>
                  </a:srgbClr>
                </a:outerShdw>
              </a:effectLst>
              <a:latin typeface="Calibri"/>
            </a:endParaRPr>
          </a:p>
          <a:p>
            <a:endParaRPr lang="en-GB" b="1" dirty="0">
              <a:solidFill>
                <a:srgbClr val="FF0000"/>
              </a:solidFill>
              <a:effectLst>
                <a:outerShdw blurRad="38100" dist="38100" dir="2700000" algn="tl">
                  <a:srgbClr val="000000">
                    <a:alpha val="43137"/>
                  </a:srgbClr>
                </a:outerShdw>
              </a:effectLst>
              <a:latin typeface="Calibri"/>
            </a:endParaRPr>
          </a:p>
          <a:p>
            <a:endParaRPr lang="en-GB" b="1" dirty="0">
              <a:solidFill>
                <a:srgbClr val="FF0000"/>
              </a:solidFill>
              <a:effectLst>
                <a:outerShdw blurRad="38100" dist="38100" dir="2700000" algn="tl">
                  <a:srgbClr val="000000">
                    <a:alpha val="43137"/>
                  </a:srgbClr>
                </a:outerShdw>
              </a:effectLst>
              <a:latin typeface="Calibri"/>
            </a:endParaRPr>
          </a:p>
        </p:txBody>
      </p:sp>
      <p:sp>
        <p:nvSpPr>
          <p:cNvPr id="3" name="Rectangle 2"/>
          <p:cNvSpPr/>
          <p:nvPr/>
        </p:nvSpPr>
        <p:spPr>
          <a:xfrm>
            <a:off x="6596664" y="133350"/>
            <a:ext cx="5475539" cy="6882563"/>
          </a:xfrm>
          <a:prstGeom prst="rect">
            <a:avLst/>
          </a:prstGeom>
        </p:spPr>
        <p:txBody>
          <a:bodyPr wrap="square" lIns="540000" tIns="360000" rIns="540000" bIns="360000">
            <a:spAutoFit/>
          </a:bodyPr>
          <a:lstStyle/>
          <a:p>
            <a:pPr algn="r"/>
            <a:r>
              <a:rPr lang="en-GB" sz="2000" b="1" dirty="0">
                <a:solidFill>
                  <a:srgbClr val="FFFF00"/>
                </a:solidFill>
                <a:effectLst>
                  <a:outerShdw blurRad="38100" dist="38100" dir="2700000" algn="tl">
                    <a:srgbClr val="000000">
                      <a:alpha val="43137"/>
                    </a:srgbClr>
                  </a:outerShdw>
                </a:effectLst>
                <a:latin typeface="Calibri"/>
              </a:rPr>
              <a:t>French Revolution (1789-1799</a:t>
            </a:r>
            <a:r>
              <a:rPr lang="en-GB" sz="2000" dirty="0">
                <a:solidFill>
                  <a:srgbClr val="FFFF00"/>
                </a:solidFill>
                <a:effectLst>
                  <a:outerShdw blurRad="38100" dist="38100" dir="2700000" algn="tl">
                    <a:srgbClr val="000000">
                      <a:alpha val="43137"/>
                    </a:srgbClr>
                  </a:outerShdw>
                </a:effectLst>
                <a:latin typeface="Calibri"/>
              </a:rPr>
              <a:t>)</a:t>
            </a:r>
          </a:p>
          <a:p>
            <a:pPr algn="r"/>
            <a:endParaRPr lang="en-GB" dirty="0">
              <a:solidFill>
                <a:srgbClr val="FFFF00"/>
              </a:solidFill>
              <a:latin typeface="Calibri"/>
            </a:endParaRPr>
          </a:p>
          <a:p>
            <a:pPr algn="r"/>
            <a:r>
              <a:rPr lang="en-GB" dirty="0">
                <a:solidFill>
                  <a:srgbClr val="FFFF00"/>
                </a:solidFill>
                <a:latin typeface="Calibri"/>
              </a:rPr>
              <a:t>Bonaparte coup (1799), proclaimed emperor (1804)</a:t>
            </a:r>
          </a:p>
          <a:p>
            <a:pPr algn="r"/>
            <a:endParaRPr lang="en-GB" dirty="0">
              <a:solidFill>
                <a:srgbClr val="FFFF00"/>
              </a:solidFill>
              <a:latin typeface="Calibri"/>
            </a:endParaRPr>
          </a:p>
          <a:p>
            <a:pPr algn="r"/>
            <a:endParaRPr lang="en-GB" dirty="0">
              <a:solidFill>
                <a:srgbClr val="FFFF00"/>
              </a:solidFill>
              <a:latin typeface="Calibri"/>
            </a:endParaRPr>
          </a:p>
          <a:p>
            <a:pPr algn="r"/>
            <a:r>
              <a:rPr lang="en-GB" sz="2000" b="1" dirty="0">
                <a:solidFill>
                  <a:srgbClr val="FFFF00"/>
                </a:solidFill>
                <a:effectLst>
                  <a:outerShdw blurRad="38100" dist="38100" dir="2700000" algn="tl">
                    <a:srgbClr val="000000">
                      <a:alpha val="43137"/>
                    </a:srgbClr>
                  </a:outerShdw>
                </a:effectLst>
                <a:latin typeface="Calibri"/>
              </a:rPr>
              <a:t>July  Revolution (1830</a:t>
            </a:r>
            <a:r>
              <a:rPr lang="en-GB" b="1" dirty="0">
                <a:solidFill>
                  <a:srgbClr val="FFFF00"/>
                </a:solidFill>
                <a:effectLst>
                  <a:outerShdw blurRad="38100" dist="38100" dir="2700000" algn="tl">
                    <a:srgbClr val="000000">
                      <a:alpha val="43137"/>
                    </a:srgbClr>
                  </a:outerShdw>
                </a:effectLst>
                <a:latin typeface="Calibri"/>
              </a:rPr>
              <a:t>)</a:t>
            </a:r>
          </a:p>
          <a:p>
            <a:pPr algn="r"/>
            <a:endParaRPr lang="en-GB" b="1" dirty="0">
              <a:solidFill>
                <a:srgbClr val="FFFF00"/>
              </a:solidFill>
              <a:effectLst>
                <a:outerShdw blurRad="38100" dist="38100" dir="2700000" algn="tl">
                  <a:srgbClr val="000000">
                    <a:alpha val="43137"/>
                  </a:srgbClr>
                </a:outerShdw>
              </a:effectLst>
              <a:latin typeface="Calibri"/>
            </a:endParaRPr>
          </a:p>
          <a:p>
            <a:pPr algn="r"/>
            <a:r>
              <a:rPr lang="en-GB" b="1" dirty="0">
                <a:solidFill>
                  <a:srgbClr val="FFFF00"/>
                </a:solidFill>
                <a:effectLst>
                  <a:outerShdw blurRad="38100" dist="38100" dir="2700000" algn="tl">
                    <a:srgbClr val="000000">
                      <a:alpha val="43137"/>
                    </a:srgbClr>
                  </a:outerShdw>
                </a:effectLst>
                <a:latin typeface="Calibri"/>
              </a:rPr>
              <a:t>June Rebellion (1832)</a:t>
            </a:r>
          </a:p>
          <a:p>
            <a:pPr algn="r"/>
            <a:endParaRPr lang="en-GB" dirty="0">
              <a:solidFill>
                <a:srgbClr val="FFFF00"/>
              </a:solidFill>
              <a:latin typeface="Calibri"/>
            </a:endParaRPr>
          </a:p>
          <a:p>
            <a:pPr algn="r"/>
            <a:endParaRPr lang="en-GB" b="1" dirty="0">
              <a:solidFill>
                <a:srgbClr val="FFFF00"/>
              </a:solidFill>
              <a:effectLst>
                <a:outerShdw blurRad="38100" dist="38100" dir="2700000" algn="tl">
                  <a:srgbClr val="000000">
                    <a:alpha val="43137"/>
                  </a:srgbClr>
                </a:outerShdw>
              </a:effectLst>
              <a:latin typeface="Calibri"/>
            </a:endParaRPr>
          </a:p>
          <a:p>
            <a:pPr algn="r"/>
            <a:r>
              <a:rPr lang="en-GB" b="1" dirty="0">
                <a:solidFill>
                  <a:srgbClr val="FFFF00"/>
                </a:solidFill>
                <a:effectLst>
                  <a:outerShdw blurRad="38100" dist="38100" dir="2700000" algn="tl">
                    <a:srgbClr val="000000">
                      <a:alpha val="43137"/>
                    </a:srgbClr>
                  </a:outerShdw>
                </a:effectLst>
                <a:latin typeface="Calibri"/>
              </a:rPr>
              <a:t>June Days uprising (1848)</a:t>
            </a:r>
          </a:p>
          <a:p>
            <a:pPr algn="r"/>
            <a:r>
              <a:rPr lang="en-GB" dirty="0">
                <a:solidFill>
                  <a:srgbClr val="FFFF00"/>
                </a:solidFill>
                <a:latin typeface="Calibri"/>
              </a:rPr>
              <a:t>Napoleon III elected president (Dec 1848)</a:t>
            </a:r>
          </a:p>
          <a:p>
            <a:pPr algn="r"/>
            <a:r>
              <a:rPr lang="en-GB" dirty="0">
                <a:solidFill>
                  <a:srgbClr val="FFFF00"/>
                </a:solidFill>
                <a:latin typeface="Calibri"/>
              </a:rPr>
              <a:t>Coup of 1851; empire re-established (1852)</a:t>
            </a:r>
          </a:p>
          <a:p>
            <a:pPr algn="r"/>
            <a:endParaRPr lang="en-GB" dirty="0" smtClean="0">
              <a:solidFill>
                <a:srgbClr val="FFFF00"/>
              </a:solidFill>
              <a:latin typeface="Calibri"/>
            </a:endParaRPr>
          </a:p>
          <a:p>
            <a:pPr algn="r"/>
            <a:endParaRPr lang="en-GB" dirty="0">
              <a:solidFill>
                <a:srgbClr val="FFFF00"/>
              </a:solidFill>
              <a:latin typeface="Calibri"/>
            </a:endParaRPr>
          </a:p>
          <a:p>
            <a:pPr algn="r"/>
            <a:r>
              <a:rPr lang="en-GB" dirty="0">
                <a:solidFill>
                  <a:srgbClr val="FFFF00"/>
                </a:solidFill>
                <a:latin typeface="Calibri"/>
              </a:rPr>
              <a:t>			</a:t>
            </a:r>
            <a:r>
              <a:rPr lang="en-GB" dirty="0" smtClean="0">
                <a:solidFill>
                  <a:srgbClr val="FFFF00"/>
                </a:solidFill>
                <a:latin typeface="Calibri"/>
              </a:rPr>
              <a:t>Abdication </a:t>
            </a:r>
            <a:r>
              <a:rPr lang="en-GB" dirty="0">
                <a:solidFill>
                  <a:srgbClr val="FFFF00"/>
                </a:solidFill>
                <a:latin typeface="Calibri"/>
              </a:rPr>
              <a:t>of Napoleon III, defeat in Franco-Prussian War (1870)</a:t>
            </a:r>
          </a:p>
          <a:p>
            <a:pPr algn="r"/>
            <a:r>
              <a:rPr lang="en-GB" dirty="0">
                <a:solidFill>
                  <a:srgbClr val="FFFF00"/>
                </a:solidFill>
                <a:latin typeface="Calibri"/>
              </a:rPr>
              <a:t>		</a:t>
            </a:r>
            <a:r>
              <a:rPr lang="en-GB" b="1" dirty="0">
                <a:solidFill>
                  <a:srgbClr val="FFFF00"/>
                </a:solidFill>
                <a:effectLst>
                  <a:outerShdw blurRad="38100" dist="38100" dir="2700000" algn="tl">
                    <a:srgbClr val="000000">
                      <a:alpha val="43137"/>
                    </a:srgbClr>
                  </a:outerShdw>
                </a:effectLst>
                <a:latin typeface="Calibri"/>
              </a:rPr>
              <a:t>Paris Commune (1871)</a:t>
            </a:r>
          </a:p>
          <a:p>
            <a:pPr algn="r"/>
            <a:endParaRPr lang="en-GB" dirty="0">
              <a:solidFill>
                <a:srgbClr val="FFFF00"/>
              </a:solidFill>
              <a:latin typeface="Calibri"/>
            </a:endParaRPr>
          </a:p>
          <a:p>
            <a:pPr algn="r"/>
            <a:endParaRPr lang="en-GB" dirty="0">
              <a:solidFill>
                <a:srgbClr val="FFFF00"/>
              </a:solidFill>
              <a:latin typeface="Calibri"/>
            </a:endParaRPr>
          </a:p>
        </p:txBody>
      </p:sp>
      <p:sp>
        <p:nvSpPr>
          <p:cNvPr id="2" name="Rectangle 1"/>
          <p:cNvSpPr/>
          <p:nvPr/>
        </p:nvSpPr>
        <p:spPr>
          <a:xfrm>
            <a:off x="4223792" y="4651069"/>
            <a:ext cx="4355976" cy="2031325"/>
          </a:xfrm>
          <a:prstGeom prst="rect">
            <a:avLst/>
          </a:prstGeom>
        </p:spPr>
        <p:txBody>
          <a:bodyPr wrap="square">
            <a:spAutoFit/>
          </a:bodyPr>
          <a:lstStyle/>
          <a:p>
            <a:endParaRPr lang="en-GB" dirty="0">
              <a:solidFill>
                <a:prstClr val="white"/>
              </a:solidFill>
              <a:latin typeface="Calibri"/>
            </a:endParaRPr>
          </a:p>
          <a:p>
            <a:pPr algn="ctr"/>
            <a:r>
              <a:rPr lang="en-GB" sz="3600" dirty="0">
                <a:solidFill>
                  <a:srgbClr val="FF0000"/>
                </a:solidFill>
                <a:latin typeface="Harlow Solid Italic" panose="04030604020F02020D02" pitchFamily="82" charset="0"/>
              </a:rPr>
              <a:t>La Belle </a:t>
            </a:r>
          </a:p>
          <a:p>
            <a:pPr algn="ctr"/>
            <a:r>
              <a:rPr lang="en-GB" sz="3600" dirty="0" err="1">
                <a:solidFill>
                  <a:srgbClr val="FF0000"/>
                </a:solidFill>
                <a:latin typeface="Harlow Solid Italic" panose="04030604020F02020D02" pitchFamily="82" charset="0"/>
              </a:rPr>
              <a:t>Epoque</a:t>
            </a:r>
            <a:r>
              <a:rPr lang="en-GB" sz="3600" dirty="0">
                <a:solidFill>
                  <a:srgbClr val="FF0000"/>
                </a:solidFill>
                <a:latin typeface="Harlow Solid Italic" panose="04030604020F02020D02" pitchFamily="82" charset="0"/>
              </a:rPr>
              <a:t>, </a:t>
            </a:r>
          </a:p>
          <a:p>
            <a:pPr algn="ctr"/>
            <a:r>
              <a:rPr lang="en-GB" sz="3600" dirty="0">
                <a:solidFill>
                  <a:srgbClr val="FF0000"/>
                </a:solidFill>
                <a:latin typeface="Harlow Solid Italic" panose="04030604020F02020D02" pitchFamily="82" charset="0"/>
              </a:rPr>
              <a:t>c. 1871–1914</a:t>
            </a:r>
          </a:p>
        </p:txBody>
      </p:sp>
      <p:sp>
        <p:nvSpPr>
          <p:cNvPr id="5" name="Rectangle 4"/>
          <p:cNvSpPr/>
          <p:nvPr/>
        </p:nvSpPr>
        <p:spPr>
          <a:xfrm>
            <a:off x="0" y="4466402"/>
            <a:ext cx="6744646" cy="461665"/>
          </a:xfrm>
          <a:prstGeom prst="rect">
            <a:avLst/>
          </a:prstGeom>
        </p:spPr>
        <p:txBody>
          <a:bodyPr wrap="square">
            <a:spAutoFit/>
          </a:bodyPr>
          <a:lstStyle/>
          <a:p>
            <a:r>
              <a:rPr lang="en-GB" sz="2400" dirty="0">
                <a:solidFill>
                  <a:srgbClr val="63891F">
                    <a:lumMod val="60000"/>
                    <a:lumOff val="40000"/>
                  </a:srgbClr>
                </a:solidFill>
                <a:latin typeface="Harlow Solid Italic" panose="04030604020F02020D02" pitchFamily="82" charset="0"/>
              </a:rPr>
              <a:t>Baudelaire publishes ‘Painter of Modern Life’ (1863)</a:t>
            </a:r>
            <a:endParaRPr lang="en-US" sz="2400" dirty="0">
              <a:solidFill>
                <a:srgbClr val="63891F">
                  <a:lumMod val="60000"/>
                  <a:lumOff val="40000"/>
                </a:srgbClr>
              </a:solidFill>
              <a:latin typeface="Calibri"/>
            </a:endParaRPr>
          </a:p>
        </p:txBody>
      </p:sp>
      <p:sp>
        <p:nvSpPr>
          <p:cNvPr id="6" name="Rectangle 5"/>
          <p:cNvSpPr/>
          <p:nvPr/>
        </p:nvSpPr>
        <p:spPr>
          <a:xfrm>
            <a:off x="7855984" y="4420236"/>
            <a:ext cx="4216219" cy="461665"/>
          </a:xfrm>
          <a:prstGeom prst="rect">
            <a:avLst/>
          </a:prstGeom>
        </p:spPr>
        <p:txBody>
          <a:bodyPr wrap="none">
            <a:spAutoFit/>
          </a:bodyPr>
          <a:lstStyle/>
          <a:p>
            <a:r>
              <a:rPr lang="en-GB" sz="2400" dirty="0" err="1">
                <a:solidFill>
                  <a:srgbClr val="FFC000"/>
                </a:solidFill>
                <a:latin typeface="Bauhaus 93" panose="04030905020B02020C02" pitchFamily="82" charset="0"/>
              </a:rPr>
              <a:t>Haussmanisation</a:t>
            </a:r>
            <a:r>
              <a:rPr lang="en-GB" sz="2400" dirty="0">
                <a:solidFill>
                  <a:srgbClr val="FFC000"/>
                </a:solidFill>
                <a:latin typeface="Bauhaus 93" panose="04030905020B02020C02" pitchFamily="82" charset="0"/>
              </a:rPr>
              <a:t> (1853-1870)</a:t>
            </a:r>
          </a:p>
        </p:txBody>
      </p:sp>
    </p:spTree>
    <p:extLst>
      <p:ext uri="{BB962C8B-B14F-4D97-AF65-F5344CB8AC3E}">
        <p14:creationId xmlns:p14="http://schemas.microsoft.com/office/powerpoint/2010/main" val="3034662667"/>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wrap="square" lIns="540000" tIns="360000" rIns="540000" bIns="360000" numCol="1" spcCol="360000">
        <a:spAutoFit/>
      </a:bodyPr>
      <a:lstStyle>
        <a:defPPr>
          <a:defRPr sz="2000" b="1" dirty="0"/>
        </a:defPPr>
      </a:lstStyle>
    </a:spDef>
  </a:objectDefaults>
  <a:extraClrSchemeLst/>
</a:theme>
</file>

<file path=ppt/theme/theme2.xml><?xml version="1.0" encoding="utf-8"?>
<a:theme xmlns:a="http://schemas.openxmlformats.org/drawingml/2006/main" name="2_Office Them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3_Office Them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574</TotalTime>
  <Words>2837</Words>
  <Application>Microsoft Office PowerPoint</Application>
  <PresentationFormat>Widescreen</PresentationFormat>
  <Paragraphs>656</Paragraphs>
  <Slides>32</Slides>
  <Notes>26</Notes>
  <HiddenSlides>0</HiddenSlides>
  <MMClips>0</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32</vt:i4>
      </vt:variant>
    </vt:vector>
  </HeadingPairs>
  <TitlesOfParts>
    <vt:vector size="42" baseType="lpstr">
      <vt:lpstr>Arial</vt:lpstr>
      <vt:lpstr>Bauhaus 93</vt:lpstr>
      <vt:lpstr>Calibri</vt:lpstr>
      <vt:lpstr>Calibri Light</vt:lpstr>
      <vt:lpstr>Harlow Solid Italic</vt:lpstr>
      <vt:lpstr>Times New Roman</vt:lpstr>
      <vt:lpstr>1_Office Theme</vt:lpstr>
      <vt:lpstr>2_Office Theme</vt:lpstr>
      <vt:lpstr>3_Office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2. Haussmannisation: Finance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13</cp:revision>
  <cp:lastPrinted>2018-11-27T09:42:14Z</cp:lastPrinted>
  <dcterms:created xsi:type="dcterms:W3CDTF">2018-11-26T09:06:13Z</dcterms:created>
  <dcterms:modified xsi:type="dcterms:W3CDTF">2018-11-27T09:50:07Z</dcterms:modified>
</cp:coreProperties>
</file>