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</p:sldMasterIdLst>
  <p:notesMasterIdLst>
    <p:notesMasterId r:id="rId62"/>
  </p:notesMasterIdLst>
  <p:sldIdLst>
    <p:sldId id="256" r:id="rId6"/>
    <p:sldId id="262" r:id="rId7"/>
    <p:sldId id="259" r:id="rId8"/>
    <p:sldId id="362" r:id="rId9"/>
    <p:sldId id="296" r:id="rId10"/>
    <p:sldId id="263" r:id="rId11"/>
    <p:sldId id="364" r:id="rId12"/>
    <p:sldId id="461" r:id="rId13"/>
    <p:sldId id="344" r:id="rId14"/>
    <p:sldId id="264" r:id="rId15"/>
    <p:sldId id="265" r:id="rId16"/>
    <p:sldId id="268" r:id="rId17"/>
    <p:sldId id="370" r:id="rId18"/>
    <p:sldId id="373" r:id="rId19"/>
    <p:sldId id="463" r:id="rId20"/>
    <p:sldId id="338" r:id="rId21"/>
    <p:sldId id="464" r:id="rId22"/>
    <p:sldId id="273" r:id="rId23"/>
    <p:sldId id="360" r:id="rId24"/>
    <p:sldId id="339" r:id="rId25"/>
    <p:sldId id="465" r:id="rId26"/>
    <p:sldId id="466" r:id="rId27"/>
    <p:sldId id="467" r:id="rId28"/>
    <p:sldId id="468" r:id="rId29"/>
    <p:sldId id="290" r:id="rId30"/>
    <p:sldId id="469" r:id="rId31"/>
    <p:sldId id="470" r:id="rId32"/>
    <p:sldId id="347" r:id="rId33"/>
    <p:sldId id="348" r:id="rId34"/>
    <p:sldId id="342" r:id="rId35"/>
    <p:sldId id="350" r:id="rId36"/>
    <p:sldId id="280" r:id="rId37"/>
    <p:sldId id="356" r:id="rId38"/>
    <p:sldId id="371" r:id="rId39"/>
    <p:sldId id="372" r:id="rId40"/>
    <p:sldId id="324" r:id="rId41"/>
    <p:sldId id="357" r:id="rId42"/>
    <p:sldId id="286" r:id="rId43"/>
    <p:sldId id="471" r:id="rId44"/>
    <p:sldId id="288" r:id="rId45"/>
    <p:sldId id="358" r:id="rId46"/>
    <p:sldId id="284" r:id="rId47"/>
    <p:sldId id="283" r:id="rId48"/>
    <p:sldId id="319" r:id="rId49"/>
    <p:sldId id="365" r:id="rId50"/>
    <p:sldId id="366" r:id="rId51"/>
    <p:sldId id="374" r:id="rId52"/>
    <p:sldId id="375" r:id="rId53"/>
    <p:sldId id="274" r:id="rId54"/>
    <p:sldId id="330" r:id="rId55"/>
    <p:sldId id="327" r:id="rId56"/>
    <p:sldId id="331" r:id="rId57"/>
    <p:sldId id="289" r:id="rId58"/>
    <p:sldId id="323" r:id="rId59"/>
    <p:sldId id="322" r:id="rId60"/>
    <p:sldId id="369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05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CAF523-33FB-4837-AB56-953B4CD41C4B}" type="doc">
      <dgm:prSet loTypeId="urn:microsoft.com/office/officeart/2005/8/layout/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D67C162-7D78-4BB4-AB5B-88B25BDAAB9A}">
      <dgm:prSet phldrT="[Text]" phldr="0"/>
      <dgm:spPr/>
      <dgm:t>
        <a:bodyPr/>
        <a:lstStyle/>
        <a:p>
          <a:r>
            <a:rPr lang="en-GB" dirty="0"/>
            <a:t>Why referencing is important.</a:t>
          </a:r>
        </a:p>
      </dgm:t>
    </dgm:pt>
    <dgm:pt modelId="{8C4A5A48-C994-4AA2-9EB6-E8D84024BB8B}" type="parTrans" cxnId="{EED57E37-6779-4608-8193-E4049EAD0E0B}">
      <dgm:prSet/>
      <dgm:spPr/>
      <dgm:t>
        <a:bodyPr/>
        <a:lstStyle/>
        <a:p>
          <a:endParaRPr lang="en-GB"/>
        </a:p>
      </dgm:t>
    </dgm:pt>
    <dgm:pt modelId="{307ED299-D2AB-4521-92F9-105E4B8EC4C2}" type="sibTrans" cxnId="{EED57E37-6779-4608-8193-E4049EAD0E0B}">
      <dgm:prSet/>
      <dgm:spPr/>
      <dgm:t>
        <a:bodyPr/>
        <a:lstStyle/>
        <a:p>
          <a:endParaRPr lang="en-GB"/>
        </a:p>
      </dgm:t>
    </dgm:pt>
    <dgm:pt modelId="{617D4A86-123E-4ADE-B60A-A64643CEDBBD}">
      <dgm:prSet phldrT="[Text]" phldr="0"/>
      <dgm:spPr/>
      <dgm:t>
        <a:bodyPr/>
        <a:lstStyle/>
        <a:p>
          <a:r>
            <a:rPr lang="en-GB" dirty="0"/>
            <a:t>When you need to reference.</a:t>
          </a:r>
        </a:p>
      </dgm:t>
    </dgm:pt>
    <dgm:pt modelId="{B0C9F0E6-B1B3-4BB7-8A09-B847606CAC4B}" type="parTrans" cxnId="{54BAC513-6A44-4A4E-85A9-40D866DC844F}">
      <dgm:prSet/>
      <dgm:spPr/>
      <dgm:t>
        <a:bodyPr/>
        <a:lstStyle/>
        <a:p>
          <a:endParaRPr lang="en-GB"/>
        </a:p>
      </dgm:t>
    </dgm:pt>
    <dgm:pt modelId="{254B0329-A94F-4064-8A62-0D84B3D7115A}" type="sibTrans" cxnId="{54BAC513-6A44-4A4E-85A9-40D866DC844F}">
      <dgm:prSet/>
      <dgm:spPr/>
      <dgm:t>
        <a:bodyPr/>
        <a:lstStyle/>
        <a:p>
          <a:endParaRPr lang="en-GB"/>
        </a:p>
      </dgm:t>
    </dgm:pt>
    <dgm:pt modelId="{330DCB35-4A25-4CDA-9C1C-059C4AC92139}">
      <dgm:prSet phldrT="[Text]" phldr="0"/>
      <dgm:spPr/>
      <dgm:t>
        <a:bodyPr/>
        <a:lstStyle/>
        <a:p>
          <a:r>
            <a:rPr lang="en-GB" dirty="0"/>
            <a:t>How to construct references.</a:t>
          </a:r>
        </a:p>
      </dgm:t>
    </dgm:pt>
    <dgm:pt modelId="{ED9433BA-EAF0-4CD4-B189-4554E09002E6}" type="parTrans" cxnId="{A6BA2B6B-FB9C-4AD2-B24A-CD42F3AAE0FC}">
      <dgm:prSet/>
      <dgm:spPr/>
      <dgm:t>
        <a:bodyPr/>
        <a:lstStyle/>
        <a:p>
          <a:endParaRPr lang="en-GB"/>
        </a:p>
      </dgm:t>
    </dgm:pt>
    <dgm:pt modelId="{63E2C7FD-BF1E-4F6B-9B82-287829ADCC47}" type="sibTrans" cxnId="{A6BA2B6B-FB9C-4AD2-B24A-CD42F3AAE0FC}">
      <dgm:prSet/>
      <dgm:spPr/>
      <dgm:t>
        <a:bodyPr/>
        <a:lstStyle/>
        <a:p>
          <a:endParaRPr lang="en-GB"/>
        </a:p>
      </dgm:t>
    </dgm:pt>
    <dgm:pt modelId="{455EF08C-1E8A-4501-8BF2-19FE855D8B83}" type="pres">
      <dgm:prSet presAssocID="{20CAF523-33FB-4837-AB56-953B4CD41C4B}" presName="linear" presStyleCnt="0">
        <dgm:presLayoutVars>
          <dgm:dir/>
          <dgm:animLvl val="lvl"/>
          <dgm:resizeHandles val="exact"/>
        </dgm:presLayoutVars>
      </dgm:prSet>
      <dgm:spPr/>
    </dgm:pt>
    <dgm:pt modelId="{19A5E2FF-9526-42B9-92AF-C9CB0A33281E}" type="pres">
      <dgm:prSet presAssocID="{AD67C162-7D78-4BB4-AB5B-88B25BDAAB9A}" presName="parentLin" presStyleCnt="0"/>
      <dgm:spPr/>
    </dgm:pt>
    <dgm:pt modelId="{4B30EE1E-C651-4F8D-A010-9775A092A95D}" type="pres">
      <dgm:prSet presAssocID="{AD67C162-7D78-4BB4-AB5B-88B25BDAAB9A}" presName="parentLeftMargin" presStyleLbl="node1" presStyleIdx="0" presStyleCnt="3"/>
      <dgm:spPr/>
    </dgm:pt>
    <dgm:pt modelId="{6DD38267-4EC7-4D06-9692-BCEE7691D666}" type="pres">
      <dgm:prSet presAssocID="{AD67C162-7D78-4BB4-AB5B-88B25BDAAB9A}" presName="parentText" presStyleLbl="node1" presStyleIdx="0" presStyleCnt="3" custLinFactNeighborX="-1607" custLinFactNeighborY="346">
        <dgm:presLayoutVars>
          <dgm:chMax val="0"/>
          <dgm:bulletEnabled val="1"/>
        </dgm:presLayoutVars>
      </dgm:prSet>
      <dgm:spPr/>
    </dgm:pt>
    <dgm:pt modelId="{03893663-096B-4A8A-8C11-7BE210069DFB}" type="pres">
      <dgm:prSet presAssocID="{AD67C162-7D78-4BB4-AB5B-88B25BDAAB9A}" presName="negativeSpace" presStyleCnt="0"/>
      <dgm:spPr/>
    </dgm:pt>
    <dgm:pt modelId="{B1C838B4-8F02-4028-85B4-3A1E046BEEBB}" type="pres">
      <dgm:prSet presAssocID="{AD67C162-7D78-4BB4-AB5B-88B25BDAAB9A}" presName="childText" presStyleLbl="conFgAcc1" presStyleIdx="0" presStyleCnt="3" custScaleX="100000" custLinFactNeighborX="787" custLinFactNeighborY="-7115">
        <dgm:presLayoutVars>
          <dgm:bulletEnabled val="1"/>
        </dgm:presLayoutVars>
      </dgm:prSet>
      <dgm:spPr/>
    </dgm:pt>
    <dgm:pt modelId="{08D64E26-48B2-4B30-ACF3-BA75FFADB456}" type="pres">
      <dgm:prSet presAssocID="{307ED299-D2AB-4521-92F9-105E4B8EC4C2}" presName="spaceBetweenRectangles" presStyleCnt="0"/>
      <dgm:spPr/>
    </dgm:pt>
    <dgm:pt modelId="{19D4601C-B890-43B8-8F6C-5585CBA2FC51}" type="pres">
      <dgm:prSet presAssocID="{617D4A86-123E-4ADE-B60A-A64643CEDBBD}" presName="parentLin" presStyleCnt="0"/>
      <dgm:spPr/>
    </dgm:pt>
    <dgm:pt modelId="{81F443D2-AB3F-4B01-A253-8DF9337F12BB}" type="pres">
      <dgm:prSet presAssocID="{617D4A86-123E-4ADE-B60A-A64643CEDBBD}" presName="parentLeftMargin" presStyleLbl="node1" presStyleIdx="0" presStyleCnt="3"/>
      <dgm:spPr/>
    </dgm:pt>
    <dgm:pt modelId="{E211BA44-EF16-49E6-8356-A31C1D7CA45A}" type="pres">
      <dgm:prSet presAssocID="{617D4A86-123E-4ADE-B60A-A64643CEDBB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DBD897-D1A7-4997-B86A-6DA76AE43161}" type="pres">
      <dgm:prSet presAssocID="{617D4A86-123E-4ADE-B60A-A64643CEDBBD}" presName="negativeSpace" presStyleCnt="0"/>
      <dgm:spPr/>
    </dgm:pt>
    <dgm:pt modelId="{D66EBD81-80E0-48E3-B3A2-3AD1CC6007F8}" type="pres">
      <dgm:prSet presAssocID="{617D4A86-123E-4ADE-B60A-A64643CEDBBD}" presName="childText" presStyleLbl="conFgAcc1" presStyleIdx="1" presStyleCnt="3">
        <dgm:presLayoutVars>
          <dgm:bulletEnabled val="1"/>
        </dgm:presLayoutVars>
      </dgm:prSet>
      <dgm:spPr/>
    </dgm:pt>
    <dgm:pt modelId="{067950CB-ED8F-4E1A-A922-7CD0D7E72FA6}" type="pres">
      <dgm:prSet presAssocID="{254B0329-A94F-4064-8A62-0D84B3D7115A}" presName="spaceBetweenRectangles" presStyleCnt="0"/>
      <dgm:spPr/>
    </dgm:pt>
    <dgm:pt modelId="{6531CFF9-2442-4A72-958E-970B45B6A808}" type="pres">
      <dgm:prSet presAssocID="{330DCB35-4A25-4CDA-9C1C-059C4AC92139}" presName="parentLin" presStyleCnt="0"/>
      <dgm:spPr/>
    </dgm:pt>
    <dgm:pt modelId="{9901CC9C-577A-4AC0-8156-200ED23843AF}" type="pres">
      <dgm:prSet presAssocID="{330DCB35-4A25-4CDA-9C1C-059C4AC92139}" presName="parentLeftMargin" presStyleLbl="node1" presStyleIdx="1" presStyleCnt="3"/>
      <dgm:spPr/>
    </dgm:pt>
    <dgm:pt modelId="{F4E556F4-6457-4B25-B6B7-DC71D670C7D0}" type="pres">
      <dgm:prSet presAssocID="{330DCB35-4A25-4CDA-9C1C-059C4AC9213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FF851F8-3D22-4EC7-AE5F-585D6FA6E742}" type="pres">
      <dgm:prSet presAssocID="{330DCB35-4A25-4CDA-9C1C-059C4AC92139}" presName="negativeSpace" presStyleCnt="0"/>
      <dgm:spPr/>
    </dgm:pt>
    <dgm:pt modelId="{895C25EC-EC94-4615-A831-F779F6869EEE}" type="pres">
      <dgm:prSet presAssocID="{330DCB35-4A25-4CDA-9C1C-059C4AC9213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74F520F-D494-46B7-9D1E-BAEA46A1C443}" type="presOf" srcId="{330DCB35-4A25-4CDA-9C1C-059C4AC92139}" destId="{9901CC9C-577A-4AC0-8156-200ED23843AF}" srcOrd="0" destOrd="0" presId="urn:microsoft.com/office/officeart/2005/8/layout/list1"/>
    <dgm:cxn modelId="{54BAC513-6A44-4A4E-85A9-40D866DC844F}" srcId="{20CAF523-33FB-4837-AB56-953B4CD41C4B}" destId="{617D4A86-123E-4ADE-B60A-A64643CEDBBD}" srcOrd="1" destOrd="0" parTransId="{B0C9F0E6-B1B3-4BB7-8A09-B847606CAC4B}" sibTransId="{254B0329-A94F-4064-8A62-0D84B3D7115A}"/>
    <dgm:cxn modelId="{CDD7F221-387D-4CAF-B90E-320EADFA80E3}" type="presOf" srcId="{330DCB35-4A25-4CDA-9C1C-059C4AC92139}" destId="{F4E556F4-6457-4B25-B6B7-DC71D670C7D0}" srcOrd="1" destOrd="0" presId="urn:microsoft.com/office/officeart/2005/8/layout/list1"/>
    <dgm:cxn modelId="{EED57E37-6779-4608-8193-E4049EAD0E0B}" srcId="{20CAF523-33FB-4837-AB56-953B4CD41C4B}" destId="{AD67C162-7D78-4BB4-AB5B-88B25BDAAB9A}" srcOrd="0" destOrd="0" parTransId="{8C4A5A48-C994-4AA2-9EB6-E8D84024BB8B}" sibTransId="{307ED299-D2AB-4521-92F9-105E4B8EC4C2}"/>
    <dgm:cxn modelId="{F4E0AD3C-2BC2-4A59-AA84-C24F8893AEF9}" type="presOf" srcId="{617D4A86-123E-4ADE-B60A-A64643CEDBBD}" destId="{81F443D2-AB3F-4B01-A253-8DF9337F12BB}" srcOrd="0" destOrd="0" presId="urn:microsoft.com/office/officeart/2005/8/layout/list1"/>
    <dgm:cxn modelId="{CA445C5F-5CEE-46E1-B442-B3CD56DDEB19}" type="presOf" srcId="{617D4A86-123E-4ADE-B60A-A64643CEDBBD}" destId="{E211BA44-EF16-49E6-8356-A31C1D7CA45A}" srcOrd="1" destOrd="0" presId="urn:microsoft.com/office/officeart/2005/8/layout/list1"/>
    <dgm:cxn modelId="{A6BA2B6B-FB9C-4AD2-B24A-CD42F3AAE0FC}" srcId="{20CAF523-33FB-4837-AB56-953B4CD41C4B}" destId="{330DCB35-4A25-4CDA-9C1C-059C4AC92139}" srcOrd="2" destOrd="0" parTransId="{ED9433BA-EAF0-4CD4-B189-4554E09002E6}" sibTransId="{63E2C7FD-BF1E-4F6B-9B82-287829ADCC47}"/>
    <dgm:cxn modelId="{86B6C2BD-1E7A-4793-83FA-AD75DF9987B4}" type="presOf" srcId="{AD67C162-7D78-4BB4-AB5B-88B25BDAAB9A}" destId="{6DD38267-4EC7-4D06-9692-BCEE7691D666}" srcOrd="1" destOrd="0" presId="urn:microsoft.com/office/officeart/2005/8/layout/list1"/>
    <dgm:cxn modelId="{8D9FC8C9-3322-482D-A556-73A72356C8EE}" type="presOf" srcId="{20CAF523-33FB-4837-AB56-953B4CD41C4B}" destId="{455EF08C-1E8A-4501-8BF2-19FE855D8B83}" srcOrd="0" destOrd="0" presId="urn:microsoft.com/office/officeart/2005/8/layout/list1"/>
    <dgm:cxn modelId="{0ECBA8D0-A11A-4BFA-8986-267D1E5D48E4}" type="presOf" srcId="{AD67C162-7D78-4BB4-AB5B-88B25BDAAB9A}" destId="{4B30EE1E-C651-4F8D-A010-9775A092A95D}" srcOrd="0" destOrd="0" presId="urn:microsoft.com/office/officeart/2005/8/layout/list1"/>
    <dgm:cxn modelId="{4BF959C7-4CC5-491D-9762-C236000F07C5}" type="presParOf" srcId="{455EF08C-1E8A-4501-8BF2-19FE855D8B83}" destId="{19A5E2FF-9526-42B9-92AF-C9CB0A33281E}" srcOrd="0" destOrd="0" presId="urn:microsoft.com/office/officeart/2005/8/layout/list1"/>
    <dgm:cxn modelId="{AAB40989-6EBC-4AC7-9D48-DAEC1311B0B2}" type="presParOf" srcId="{19A5E2FF-9526-42B9-92AF-C9CB0A33281E}" destId="{4B30EE1E-C651-4F8D-A010-9775A092A95D}" srcOrd="0" destOrd="0" presId="urn:microsoft.com/office/officeart/2005/8/layout/list1"/>
    <dgm:cxn modelId="{1ACFB413-A37E-4640-84F8-D227D26B3399}" type="presParOf" srcId="{19A5E2FF-9526-42B9-92AF-C9CB0A33281E}" destId="{6DD38267-4EC7-4D06-9692-BCEE7691D666}" srcOrd="1" destOrd="0" presId="urn:microsoft.com/office/officeart/2005/8/layout/list1"/>
    <dgm:cxn modelId="{B46FB7CA-9590-4553-BA5B-5ED89E33CB7A}" type="presParOf" srcId="{455EF08C-1E8A-4501-8BF2-19FE855D8B83}" destId="{03893663-096B-4A8A-8C11-7BE210069DFB}" srcOrd="1" destOrd="0" presId="urn:microsoft.com/office/officeart/2005/8/layout/list1"/>
    <dgm:cxn modelId="{1D5221D2-C376-4B45-A222-BDE8F1013B69}" type="presParOf" srcId="{455EF08C-1E8A-4501-8BF2-19FE855D8B83}" destId="{B1C838B4-8F02-4028-85B4-3A1E046BEEBB}" srcOrd="2" destOrd="0" presId="urn:microsoft.com/office/officeart/2005/8/layout/list1"/>
    <dgm:cxn modelId="{0D3FD207-C497-4A51-A2F4-C96F3FAE6E29}" type="presParOf" srcId="{455EF08C-1E8A-4501-8BF2-19FE855D8B83}" destId="{08D64E26-48B2-4B30-ACF3-BA75FFADB456}" srcOrd="3" destOrd="0" presId="urn:microsoft.com/office/officeart/2005/8/layout/list1"/>
    <dgm:cxn modelId="{9B877734-D5BA-40E0-9EDD-F8925155DC62}" type="presParOf" srcId="{455EF08C-1E8A-4501-8BF2-19FE855D8B83}" destId="{19D4601C-B890-43B8-8F6C-5585CBA2FC51}" srcOrd="4" destOrd="0" presId="urn:microsoft.com/office/officeart/2005/8/layout/list1"/>
    <dgm:cxn modelId="{E05D53F6-91D9-4F02-9C42-1A8A61B6D9BE}" type="presParOf" srcId="{19D4601C-B890-43B8-8F6C-5585CBA2FC51}" destId="{81F443D2-AB3F-4B01-A253-8DF9337F12BB}" srcOrd="0" destOrd="0" presId="urn:microsoft.com/office/officeart/2005/8/layout/list1"/>
    <dgm:cxn modelId="{B82680AF-96FF-42D4-AA67-4D49315FE807}" type="presParOf" srcId="{19D4601C-B890-43B8-8F6C-5585CBA2FC51}" destId="{E211BA44-EF16-49E6-8356-A31C1D7CA45A}" srcOrd="1" destOrd="0" presId="urn:microsoft.com/office/officeart/2005/8/layout/list1"/>
    <dgm:cxn modelId="{DE13D561-F45F-4B77-A273-D2C2550AFE3B}" type="presParOf" srcId="{455EF08C-1E8A-4501-8BF2-19FE855D8B83}" destId="{2CDBD897-D1A7-4997-B86A-6DA76AE43161}" srcOrd="5" destOrd="0" presId="urn:microsoft.com/office/officeart/2005/8/layout/list1"/>
    <dgm:cxn modelId="{1811A3E2-3166-49D9-8853-D5E9393002F7}" type="presParOf" srcId="{455EF08C-1E8A-4501-8BF2-19FE855D8B83}" destId="{D66EBD81-80E0-48E3-B3A2-3AD1CC6007F8}" srcOrd="6" destOrd="0" presId="urn:microsoft.com/office/officeart/2005/8/layout/list1"/>
    <dgm:cxn modelId="{AD530FE5-283D-4974-9F84-3660BB4F7EFE}" type="presParOf" srcId="{455EF08C-1E8A-4501-8BF2-19FE855D8B83}" destId="{067950CB-ED8F-4E1A-A922-7CD0D7E72FA6}" srcOrd="7" destOrd="0" presId="urn:microsoft.com/office/officeart/2005/8/layout/list1"/>
    <dgm:cxn modelId="{A95891FD-716F-4994-AD30-6295931AC5F5}" type="presParOf" srcId="{455EF08C-1E8A-4501-8BF2-19FE855D8B83}" destId="{6531CFF9-2442-4A72-958E-970B45B6A808}" srcOrd="8" destOrd="0" presId="urn:microsoft.com/office/officeart/2005/8/layout/list1"/>
    <dgm:cxn modelId="{CCCD52B9-FF23-4892-B2F3-B33D3FC1D239}" type="presParOf" srcId="{6531CFF9-2442-4A72-958E-970B45B6A808}" destId="{9901CC9C-577A-4AC0-8156-200ED23843AF}" srcOrd="0" destOrd="0" presId="urn:microsoft.com/office/officeart/2005/8/layout/list1"/>
    <dgm:cxn modelId="{62F8E2E5-FDD5-4AB9-8812-ACD03ADED6D7}" type="presParOf" srcId="{6531CFF9-2442-4A72-958E-970B45B6A808}" destId="{F4E556F4-6457-4B25-B6B7-DC71D670C7D0}" srcOrd="1" destOrd="0" presId="urn:microsoft.com/office/officeart/2005/8/layout/list1"/>
    <dgm:cxn modelId="{04787CB5-762C-4E70-AC00-A62030A321D3}" type="presParOf" srcId="{455EF08C-1E8A-4501-8BF2-19FE855D8B83}" destId="{EFF851F8-3D22-4EC7-AE5F-585D6FA6E742}" srcOrd="9" destOrd="0" presId="urn:microsoft.com/office/officeart/2005/8/layout/list1"/>
    <dgm:cxn modelId="{8EF2F230-859F-47C0-A512-0E192567F37D}" type="presParOf" srcId="{455EF08C-1E8A-4501-8BF2-19FE855D8B83}" destId="{895C25EC-EC94-4615-A831-F779F6869EE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838B4-8F02-4028-85B4-3A1E046BEEBB}">
      <dsp:nvSpPr>
        <dsp:cNvPr id="0" name=""/>
        <dsp:cNvSpPr/>
      </dsp:nvSpPr>
      <dsp:spPr>
        <a:xfrm>
          <a:off x="0" y="1333299"/>
          <a:ext cx="662867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38267-4EC7-4D06-9692-BCEE7691D666}">
      <dsp:nvSpPr>
        <dsp:cNvPr id="0" name=""/>
        <dsp:cNvSpPr/>
      </dsp:nvSpPr>
      <dsp:spPr>
        <a:xfrm>
          <a:off x="326107" y="947911"/>
          <a:ext cx="464007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4" tIns="0" rIns="175384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Why referencing is important.</a:t>
          </a:r>
        </a:p>
      </dsp:txBody>
      <dsp:txXfrm>
        <a:off x="365015" y="986819"/>
        <a:ext cx="4562255" cy="719224"/>
      </dsp:txXfrm>
    </dsp:sp>
    <dsp:sp modelId="{D66EBD81-80E0-48E3-B3A2-3AD1CC6007F8}">
      <dsp:nvSpPr>
        <dsp:cNvPr id="0" name=""/>
        <dsp:cNvSpPr/>
      </dsp:nvSpPr>
      <dsp:spPr>
        <a:xfrm>
          <a:off x="0" y="2568393"/>
          <a:ext cx="662867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11BA44-EF16-49E6-8356-A31C1D7CA45A}">
      <dsp:nvSpPr>
        <dsp:cNvPr id="0" name=""/>
        <dsp:cNvSpPr/>
      </dsp:nvSpPr>
      <dsp:spPr>
        <a:xfrm>
          <a:off x="331433" y="2169873"/>
          <a:ext cx="464007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4" tIns="0" rIns="175384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When you need to reference.</a:t>
          </a:r>
        </a:p>
      </dsp:txBody>
      <dsp:txXfrm>
        <a:off x="370341" y="2208781"/>
        <a:ext cx="4562255" cy="719224"/>
      </dsp:txXfrm>
    </dsp:sp>
    <dsp:sp modelId="{895C25EC-EC94-4615-A831-F779F6869EEE}">
      <dsp:nvSpPr>
        <dsp:cNvPr id="0" name=""/>
        <dsp:cNvSpPr/>
      </dsp:nvSpPr>
      <dsp:spPr>
        <a:xfrm>
          <a:off x="0" y="3793113"/>
          <a:ext cx="6628674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556F4-6457-4B25-B6B7-DC71D670C7D0}">
      <dsp:nvSpPr>
        <dsp:cNvPr id="0" name=""/>
        <dsp:cNvSpPr/>
      </dsp:nvSpPr>
      <dsp:spPr>
        <a:xfrm>
          <a:off x="331433" y="3394593"/>
          <a:ext cx="464007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384" tIns="0" rIns="175384" bIns="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How to construct references.</a:t>
          </a:r>
        </a:p>
      </dsp:txBody>
      <dsp:txXfrm>
        <a:off x="370341" y="3433501"/>
        <a:ext cx="4562255" cy="719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Quick recap on why referencing is so important.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213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420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223D5-4078-939C-1D4A-E160C1C08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FE351A-DE7D-9E49-489F-5266709979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6F07CC-8252-FAEB-A971-3AFBD403F0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BBF297-3412-767D-674E-AA8833118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242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CB7FD3-7159-A155-7993-D131EA7565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393AC5-6F2A-D74B-5A0B-CC41994EE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969AD8-DF30-0443-D4ED-670180272E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2A90D4-F2F4-F2E3-C805-578AC908D4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8267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Cite them Right, p. 26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31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402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48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650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infoskills/Harvard-eng_v.1.2.pdf" TargetMode="External"/><Relationship Id="rId2" Type="http://schemas.openxmlformats.org/officeDocument/2006/relationships/hyperlink" Target="https://librarysearch.uwtsd.ac.uk/discovery/fulldisplay?docid=alma99100436002502421&amp;context=L&amp;vid=44WHELF_UWTSD:44WHELF_UWTSD_VU1&amp;lang=en&amp;search_scope=Search_ELEC&amp;adaptor=Local%20Search%20Engine&amp;tab=Everything&amp;query=any,contains,cite%20them%20right&amp;offset=0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sv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241658802421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sv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/libguides.ucd.ie/harvardstyle/sameauthosameyear" TargetMode="External"/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alma99100436002502421&amp;context=L&amp;vid=44WHELF_UWTSD:44WHELF_UWTSD_VU1&amp;lang=en&amp;search_scope=MyInst_and_CI&amp;adaptor=Local%20Search%20Engine&amp;tab=Everything&amp;query=any,contains,Cite%20them%20right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" TargetMode="External"/><Relationship Id="rId2" Type="http://schemas.openxmlformats.org/officeDocument/2006/relationships/image" Target="../media/image44.sv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youtube.com/playlist?list=PL8VCrbt1ecOQowwz2oxP4SmV0q3gWXw04" TargetMode="External"/><Relationship Id="rId5" Type="http://schemas.openxmlformats.org/officeDocument/2006/relationships/hyperlink" Target="https://digitalservices.uwtsd.ac.uk/wp-content/uploads/2025/09/Havard-en_v1.5-V1.pdf" TargetMode="External"/><Relationship Id="rId4" Type="http://schemas.openxmlformats.org/officeDocument/2006/relationships/hyperlink" Target="https://librarysearch.uwtsd.ac.uk/permalink/44WHELF_UWTSD/11c0l68/alma99100436002502421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mailto:l.ellis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Emily Wild</a:t>
            </a:r>
          </a:p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 for WISA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 dirty="0">
                <a:latin typeface="Calibri" panose="020F0502020204030204" pitchFamily="34" charset="0"/>
                <a:cs typeface="Calibri" panose="020F0502020204030204" pitchFamily="34" charset="0"/>
              </a:rPr>
              <a:t>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0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session will cover</a:t>
            </a:r>
          </a:p>
        </p:txBody>
      </p:sp>
      <p:pic>
        <p:nvPicPr>
          <p:cNvPr id="12" name="Picture 11" descr="A picture containing text, shelf, book, room&#10;&#10;Description automatically generated">
            <a:extLst>
              <a:ext uri="{FF2B5EF4-FFF2-40B4-BE49-F238E27FC236}">
                <a16:creationId xmlns:a16="http://schemas.microsoft.com/office/drawing/2014/main" id="{8FB53ECC-1395-6F4B-E404-87588A6C9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5905" y="1543906"/>
            <a:ext cx="4651363" cy="4297666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8B86E0B-0232-4339-44BC-7F55F4C7E0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1496646"/>
              </p:ext>
            </p:extLst>
          </p:nvPr>
        </p:nvGraphicFramePr>
        <p:xfrm>
          <a:off x="527231" y="1094440"/>
          <a:ext cx="662867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05629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Why do we reference?</a:t>
            </a:r>
            <a:endParaRPr lang="en-GB" sz="5400" b="1" i="0" dirty="0">
              <a:ea typeface="Calibri Light"/>
              <a:cs typeface="Calibri Light"/>
            </a:endParaRP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548311" y="4258943"/>
            <a:ext cx="2176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3294" y="1767127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356988" y="4258942"/>
            <a:ext cx="2242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3031722" y="4258942"/>
            <a:ext cx="2072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63512" y="4383563"/>
            <a:ext cx="1482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44733" y="4258942"/>
            <a:ext cx="1482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32369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D22F988-6104-408F-AB03-D7B8A90E27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8220" y="1550693"/>
            <a:ext cx="6124712" cy="3405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Calibri"/>
                <a:cs typeface="Calibri"/>
              </a:rPr>
              <a:t>Every </a:t>
            </a:r>
            <a:r>
              <a:rPr lang="en-GB" sz="2400" dirty="0">
                <a:latin typeface="Calibri"/>
                <a:ea typeface="+mn-lt"/>
                <a:cs typeface="Calibri"/>
              </a:rPr>
              <a:t>time you use some-one else's work or ideas in your own work. There are no exceptions. This includes:</a:t>
            </a:r>
          </a:p>
          <a:p>
            <a:pPr marL="0" indent="0">
              <a:buNone/>
            </a:pPr>
            <a:endParaRPr lang="en-GB" sz="2400" dirty="0">
              <a:latin typeface="Calibri"/>
              <a:ea typeface="+mn-lt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Quotations.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Paraphrasing and summarising.</a:t>
            </a:r>
            <a:endParaRPr lang="en-US" sz="2400" dirty="0">
              <a:latin typeface="Calibri"/>
              <a:cs typeface="Calibri Light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Calibri"/>
                <a:cs typeface="Arial"/>
              </a:rPr>
              <a:t>Reflective writing. </a:t>
            </a:r>
          </a:p>
          <a:p>
            <a:pPr>
              <a:buFont typeface="Arial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Illustrations.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Arial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ea typeface="+mn-lt"/>
              <a:cs typeface="Arial"/>
            </a:endParaRPr>
          </a:p>
          <a:p>
            <a:pPr marL="0" indent="0">
              <a:buNone/>
            </a:pPr>
            <a:endParaRPr lang="en-GB" dirty="0">
              <a:latin typeface="Calibri Light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5C66BD-D7A3-424D-98BD-05C317B2A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41" y="47091"/>
            <a:ext cx="7112518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When do you need to reference?</a:t>
            </a:r>
          </a:p>
        </p:txBody>
      </p:sp>
      <p:pic>
        <p:nvPicPr>
          <p:cNvPr id="10" name="Picture 10" descr="An open computer sitting on top of a desk&#10;&#10;Description automatically generated">
            <a:extLst>
              <a:ext uri="{FF2B5EF4-FFF2-40B4-BE49-F238E27FC236}">
                <a16:creationId xmlns:a16="http://schemas.microsoft.com/office/drawing/2014/main" id="{7895A944-7DB7-486F-AAE6-140F044C9F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67" r="11767"/>
          <a:stretch/>
        </p:blipFill>
        <p:spPr>
          <a:xfrm>
            <a:off x="6522933" y="1482538"/>
            <a:ext cx="5329426" cy="464339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DF7E86-14E2-487E-A57F-5D3C3ADA71BD}"/>
              </a:ext>
            </a:extLst>
          </p:cNvPr>
          <p:cNvSpPr txBox="1"/>
          <p:nvPr/>
        </p:nvSpPr>
        <p:spPr>
          <a:xfrm>
            <a:off x="398220" y="5294936"/>
            <a:ext cx="612471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Reference the version of the information source that you have used.</a:t>
            </a:r>
          </a:p>
        </p:txBody>
      </p:sp>
    </p:spTree>
    <p:extLst>
      <p:ext uri="{BB962C8B-B14F-4D97-AF65-F5344CB8AC3E}">
        <p14:creationId xmlns:p14="http://schemas.microsoft.com/office/powerpoint/2010/main" val="1798057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981924" cy="4574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As well as books and journal articles you can reference anything that informs your work, these can include: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Images, exhibitions, photographs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Dance performances, theatre shows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Video games, computer programs, mobile apps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Lectures, personal communications, emails, conversations… etc.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Check ‘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Cite them right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’ or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UWTSD Referencing Guide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 more guidance.</a:t>
            </a:r>
          </a:p>
        </p:txBody>
      </p:sp>
    </p:spTree>
    <p:extLst>
      <p:ext uri="{BB962C8B-B14F-4D97-AF65-F5344CB8AC3E}">
        <p14:creationId xmlns:p14="http://schemas.microsoft.com/office/powerpoint/2010/main" val="1384228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Analogy: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8"/>
            <a:ext cx="528888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981" y="1256200"/>
            <a:ext cx="6698019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 for your assignment enables you to include specialist knowledge and expertise in your assignment. 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a project manager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each expert’s contribution to the overall project. 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is where you provide  the </a:t>
            </a:r>
            <a:r>
              <a:rPr lang="en-GB" sz="2400" b="1" dirty="0"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latin typeface="Calibri"/>
                <a:ea typeface="Calibri"/>
                <a:cs typeface="Calibri"/>
              </a:rPr>
              <a:t> details of all the sources you have cited in your essay.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(reference list)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4344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032CD98-7EA5-4E51-ADB4-A4D14B9B6D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954" y="1452357"/>
            <a:ext cx="7147000" cy="25152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u="sng" dirty="0">
                <a:latin typeface="Calibri"/>
                <a:cs typeface="Arial"/>
              </a:rPr>
              <a:t>In-text Citation:</a:t>
            </a:r>
            <a:r>
              <a:rPr lang="en-GB" sz="2400" b="1" dirty="0">
                <a:latin typeface="Calibri"/>
                <a:cs typeface="Arial"/>
              </a:rPr>
              <a:t>  </a:t>
            </a:r>
            <a:r>
              <a:rPr lang="en-GB" sz="2400" dirty="0">
                <a:latin typeface="Calibri"/>
                <a:cs typeface="Arial"/>
              </a:rPr>
              <a:t>brief details of a resource in your work.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Arial"/>
              </a:rPr>
              <a:t>Indicates when you use another person’s work. 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Arial"/>
              </a:rPr>
              <a:t>Refers to the full reference at the end of the work.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Arial"/>
              </a:rPr>
              <a:t>Located within the text of an assignment. </a:t>
            </a:r>
            <a:endParaRPr lang="en-GB" sz="2400" dirty="0">
              <a:latin typeface="Calibri"/>
              <a:ea typeface="+mn-lt"/>
              <a:cs typeface="Arial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1424D-CF5C-4017-BD61-D807E6E91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044" y="-3812"/>
            <a:ext cx="10369775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Harvard referencing can be broken into 2 parts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B6F41F-8845-4603-9389-ECED22BAB179}"/>
              </a:ext>
            </a:extLst>
          </p:cNvPr>
          <p:cNvSpPr txBox="1"/>
          <p:nvPr/>
        </p:nvSpPr>
        <p:spPr>
          <a:xfrm>
            <a:off x="172529" y="3688135"/>
            <a:ext cx="71470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 dirty="0">
                <a:latin typeface="Calibri"/>
                <a:cs typeface="Calibri"/>
              </a:rPr>
              <a:t>Reference List:</a:t>
            </a:r>
            <a:r>
              <a:rPr lang="en-GB" sz="2400" dirty="0">
                <a:latin typeface="Calibri"/>
                <a:cs typeface="Calibri"/>
              </a:rPr>
              <a:t>  full details of an in-text citation. </a:t>
            </a:r>
          </a:p>
          <a:p>
            <a:endParaRPr lang="en-GB" sz="2400" dirty="0">
              <a:latin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"/>
              </a:rPr>
              <a:t>To enable readers to locate the resource used. 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"/>
              </a:rPr>
              <a:t>References are generally compiled as an alphabetical list (by author or title).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"/>
              </a:rPr>
              <a:t>Located the end of the work, in the </a:t>
            </a:r>
            <a:r>
              <a:rPr lang="en-GB" sz="2400" b="1" dirty="0">
                <a:latin typeface="Calibri"/>
                <a:cs typeface="Calibri"/>
              </a:rPr>
              <a:t>Reference List.</a:t>
            </a:r>
            <a:endParaRPr lang="en-GB" sz="2400" b="1" dirty="0">
              <a:latin typeface="Calibri Light"/>
              <a:cs typeface="Calibri Light"/>
            </a:endParaRPr>
          </a:p>
        </p:txBody>
      </p:sp>
      <p:pic>
        <p:nvPicPr>
          <p:cNvPr id="8" name="Picture Placeholder 7" descr="A picture containing orange, oranges, sliced, cup&#10;&#10;Description generated with very high confidence">
            <a:extLst>
              <a:ext uri="{FF2B5EF4-FFF2-40B4-BE49-F238E27FC236}">
                <a16:creationId xmlns:a16="http://schemas.microsoft.com/office/drawing/2014/main" id="{B0020201-4454-49B3-9C5C-2A272E8C5C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8668" r="8668"/>
          <a:stretch/>
        </p:blipFill>
        <p:spPr>
          <a:xfrm>
            <a:off x="7368379" y="1842570"/>
            <a:ext cx="4675517" cy="369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568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90910-EDE1-CDC9-0637-57674444B3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7EB51B-3C9A-225E-8202-EB8304DA108D}"/>
              </a:ext>
            </a:extLst>
          </p:cNvPr>
          <p:cNvSpPr txBox="1"/>
          <p:nvPr/>
        </p:nvSpPr>
        <p:spPr>
          <a:xfrm>
            <a:off x="6740938" y="4958932"/>
            <a:ext cx="4757531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+mn-lt"/>
                <a:cs typeface="+mn-lt"/>
              </a:rPr>
              <a:t>This work is licensed and adapted under a </a:t>
            </a:r>
            <a:r>
              <a:rPr lang="en-GB" sz="1400" b="1" dirty="0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 dirty="0">
                <a:ea typeface="+mn-lt"/>
                <a:cs typeface="+mn-lt"/>
              </a:rPr>
              <a:t>. Attribution: </a:t>
            </a:r>
            <a:r>
              <a:rPr lang="en-GB" sz="1400" dirty="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86C920-C349-0578-1F5C-5A7BF789099A}"/>
              </a:ext>
            </a:extLst>
          </p:cNvPr>
          <p:cNvSpPr txBox="1"/>
          <p:nvPr/>
        </p:nvSpPr>
        <p:spPr>
          <a:xfrm>
            <a:off x="205485" y="1435242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citations </a:t>
            </a:r>
            <a:endParaRPr lang="en-GB" sz="2400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20AC95-C8C2-9D4C-3C85-BC3ED477BD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42" t="43" r="56199" b="196"/>
          <a:stretch>
            <a:fillRect/>
          </a:stretch>
        </p:blipFill>
        <p:spPr>
          <a:xfrm>
            <a:off x="2695052" y="1375990"/>
            <a:ext cx="3548867" cy="4841180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5C3649D-9CB8-2BB4-BE34-48545601FED4}"/>
              </a:ext>
            </a:extLst>
          </p:cNvPr>
          <p:cNvCxnSpPr>
            <a:cxnSpLocks/>
          </p:cNvCxnSpPr>
          <p:nvPr/>
        </p:nvCxnSpPr>
        <p:spPr>
          <a:xfrm>
            <a:off x="1929350" y="2143385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587F3698-682B-1A76-A148-29D5FEDE1E83}"/>
              </a:ext>
            </a:extLst>
          </p:cNvPr>
          <p:cNvSpPr/>
          <p:nvPr/>
        </p:nvSpPr>
        <p:spPr>
          <a:xfrm>
            <a:off x="6740939" y="2522330"/>
            <a:ext cx="4757531" cy="20761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B3F501-E1EE-CECB-9C0E-A90ED105517C}"/>
              </a:ext>
            </a:extLst>
          </p:cNvPr>
          <p:cNvSpPr txBox="1"/>
          <p:nvPr/>
        </p:nvSpPr>
        <p:spPr>
          <a:xfrm>
            <a:off x="7136014" y="2971742"/>
            <a:ext cx="4129677" cy="12003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Author.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Year.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Page Number (if quote or specific part).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925C02-9F8C-9D90-9FA3-B9A2828D9CB1}"/>
              </a:ext>
            </a:extLst>
          </p:cNvPr>
          <p:cNvSpPr txBox="1"/>
          <p:nvPr/>
        </p:nvSpPr>
        <p:spPr>
          <a:xfrm>
            <a:off x="205485" y="241671"/>
            <a:ext cx="1156686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aseline="0" dirty="0">
                <a:solidFill>
                  <a:schemeClr val="bg1"/>
                </a:solidFill>
                <a:latin typeface="Calibri"/>
              </a:rPr>
              <a:t>Harvard uses the author - date format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79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530795" y="5853640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+mn-lt"/>
                <a:cs typeface="+mn-lt"/>
              </a:rPr>
              <a:t>This work is licensed and adapted under a </a:t>
            </a:r>
            <a:r>
              <a:rPr lang="en-GB" sz="1400" b="1" dirty="0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 dirty="0">
                <a:ea typeface="+mn-lt"/>
                <a:cs typeface="+mn-lt"/>
              </a:rPr>
              <a:t>. Attribution: </a:t>
            </a:r>
            <a:r>
              <a:rPr lang="en-GB" sz="1400" dirty="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55159" y="1503341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0090824" y="1965006"/>
            <a:ext cx="210117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2. Full reference list</a:t>
            </a:r>
            <a:endParaRPr lang="en-GB" sz="2400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64" b="196"/>
          <a:stretch>
            <a:fillRect/>
          </a:stretch>
        </p:blipFill>
        <p:spPr>
          <a:xfrm>
            <a:off x="2591478" y="1520805"/>
            <a:ext cx="7241769" cy="419942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1077843" y="2153944"/>
            <a:ext cx="1132373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H="1">
            <a:off x="8434302" y="1806713"/>
            <a:ext cx="2419228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84094" y="2394945"/>
            <a:ext cx="7029960" cy="33295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</a:t>
            </a:r>
            <a:r>
              <a:rPr lang="en-US" sz="2200" b="1" dirty="0">
                <a:latin typeface="Arial"/>
                <a:ea typeface="+mn-lt"/>
                <a:cs typeface="+mn-lt"/>
              </a:rPr>
              <a:t>when</a:t>
            </a:r>
            <a:r>
              <a:rPr lang="en-US" sz="2200" dirty="0">
                <a:latin typeface="Arial"/>
                <a:ea typeface="+mn-lt"/>
                <a:cs typeface="+mn-lt"/>
              </a:rPr>
              <a:t> you have used the ideas, theories, words or data of another.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200" b="1" dirty="0">
                <a:latin typeface="Arial"/>
                <a:ea typeface="+mn-lt"/>
                <a:cs typeface="+mn-lt"/>
              </a:rPr>
              <a:t>word count,</a:t>
            </a:r>
            <a:r>
              <a:rPr lang="en-US" sz="2200" dirty="0">
                <a:latin typeface="Arial"/>
                <a:ea typeface="+mn-lt"/>
                <a:cs typeface="+mn-lt"/>
              </a:rPr>
              <a:t> therefore, is brief.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</a:t>
            </a:r>
            <a:r>
              <a:rPr lang="en-US" sz="2200" b="1" dirty="0">
                <a:latin typeface="Arial"/>
                <a:ea typeface="+mn-lt"/>
                <a:cs typeface="+mn-lt"/>
              </a:rPr>
              <a:t>acknowledge and discuss </a:t>
            </a:r>
            <a:r>
              <a:rPr lang="en-US" sz="2200" dirty="0">
                <a:latin typeface="Arial"/>
                <a:ea typeface="+mn-lt"/>
                <a:cs typeface="+mn-lt"/>
              </a:rPr>
              <a:t>their work in your text, by 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quoting, paraphrasing, or </a:t>
            </a:r>
            <a:r>
              <a:rPr lang="en-US" sz="2200" dirty="0" err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summarising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5AE806-5043-AB1F-38A2-D6E51F4B12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6" r="55847"/>
          <a:stretch>
            <a:fillRect/>
          </a:stretch>
        </p:blipFill>
        <p:spPr>
          <a:xfrm>
            <a:off x="7660217" y="1443055"/>
            <a:ext cx="3323656" cy="4513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3538520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996418" y="2545661"/>
            <a:ext cx="5838531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sz="2400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sz="2400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sz="2400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sz="2400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sz="2400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sz="2400" dirty="0">
                <a:latin typeface="Lato"/>
                <a:ea typeface="Lato"/>
                <a:cs typeface="Lato"/>
              </a:rPr>
              <a:t> </a:t>
            </a:r>
            <a:r>
              <a:rPr lang="en-GB" sz="2400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200" y="2132795"/>
            <a:ext cx="5124797" cy="3416531"/>
          </a:xfrm>
          <a:prstGeom prst="rect">
            <a:avLst/>
          </a:prstGeom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Parenthetical and narrative citations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508989" y="2303031"/>
            <a:ext cx="9679349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783771" y="3746182"/>
            <a:ext cx="10476411" cy="52322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21797" y="4126625"/>
            <a:ext cx="10105866" cy="138499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 suggests effective communication is crucial for team success.</a:t>
            </a:r>
            <a:endParaRPr lang="en-GB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D27FDF-57E4-0BEA-18FA-59BA6287F9C2}"/>
              </a:ext>
            </a:extLst>
          </p:cNvPr>
          <p:cNvSpPr txBox="1"/>
          <p:nvPr/>
        </p:nvSpPr>
        <p:spPr>
          <a:xfrm>
            <a:off x="921797" y="2382559"/>
            <a:ext cx="10105867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Example1: </a:t>
            </a:r>
          </a:p>
          <a:p>
            <a:r>
              <a:rPr lang="en-GB" sz="26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6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2020).</a:t>
            </a:r>
          </a:p>
          <a:p>
            <a:endParaRPr lang="en-GB" sz="1800" b="1" dirty="0">
              <a:solidFill>
                <a:schemeClr val="accent2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740160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+mn-lt"/>
                <a:cs typeface="Calibri"/>
              </a:rPr>
              <a:t>The sentence is focusing on the idea, or information given</a:t>
            </a:r>
            <a:r>
              <a:rPr lang="en-US" sz="2400" dirty="0">
                <a:latin typeface="Calibri"/>
                <a:ea typeface="+mn-lt"/>
                <a:cs typeface="Calibri"/>
              </a:rPr>
              <a:t>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+mn-lt"/>
                <a:cs typeface="Calibri"/>
              </a:rPr>
              <a:t>Easy to integrate into your writing and include </a:t>
            </a:r>
            <a:r>
              <a:rPr lang="en-US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dirty="0">
                <a:latin typeface="Calibri"/>
                <a:ea typeface="+mn-lt"/>
                <a:cs typeface="Calibri"/>
              </a:rPr>
              <a:t>using a </a:t>
            </a:r>
            <a:r>
              <a:rPr lang="en-US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0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0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888489" y="4252003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Davies,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888489" y="2772879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1: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 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Davies, 2023).</a:t>
            </a:r>
            <a:endParaRPr lang="en-GB" sz="2400" b="1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A109E9-8232-426D-6EEF-985B8F20260C}"/>
              </a:ext>
            </a:extLst>
          </p:cNvPr>
          <p:cNvSpPr txBox="1"/>
          <p:nvPr/>
        </p:nvSpPr>
        <p:spPr>
          <a:xfrm>
            <a:off x="2619617" y="5821397"/>
            <a:ext cx="6952766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 Light"/>
                <a:cs typeface="Calibri Light"/>
              </a:rPr>
              <a:t>Note: Chronological order in first instance. Alphabetical if in same year. </a:t>
            </a:r>
          </a:p>
        </p:txBody>
      </p:sp>
    </p:spTree>
    <p:extLst>
      <p:ext uri="{BB962C8B-B14F-4D97-AF65-F5344CB8AC3E}">
        <p14:creationId xmlns:p14="http://schemas.microsoft.com/office/powerpoint/2010/main" val="2605827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20306"/>
            <a:ext cx="11108778" cy="16948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Calibri"/>
                <a:cs typeface="Calibri"/>
              </a:rPr>
              <a:t>Emphasis is on the author’s view or opinion.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 dirty="0">
              <a:latin typeface="Calibri"/>
              <a:ea typeface="Calibri"/>
              <a:cs typeface="Calibri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The author is incorporated and referred to by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dirty="0">
                <a:latin typeface="Calibri"/>
                <a:ea typeface="+mn-lt"/>
                <a:cs typeface="Calibri"/>
              </a:rPr>
              <a:t> in the sentence.</a:t>
            </a: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Only </a:t>
            </a:r>
            <a:r>
              <a:rPr lang="en-GB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(year)</a:t>
            </a:r>
            <a:r>
              <a:rPr lang="en-GB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dirty="0">
                <a:latin typeface="Calibri"/>
                <a:ea typeface="+mn-lt"/>
                <a:cs typeface="Calibri"/>
              </a:rPr>
              <a:t>is placed in brackets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456093" y="5759739"/>
            <a:ext cx="10503891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887033" y="3681790"/>
            <a:ext cx="9642013" cy="95410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D1428D"/>
                </a:solidFill>
                <a:latin typeface="Calibri"/>
              </a:rPr>
              <a:t>Franklin </a:t>
            </a:r>
            <a:r>
              <a:rPr lang="en-US" sz="2800" b="1" baseline="0" dirty="0">
                <a:solidFill>
                  <a:srgbClr val="D1428D"/>
                </a:solidFill>
                <a:latin typeface="Calibri"/>
              </a:rPr>
              <a:t>(2020</a:t>
            </a:r>
            <a:r>
              <a:rPr lang="en-US" sz="2800" b="1" dirty="0">
                <a:solidFill>
                  <a:srgbClr val="D1428D"/>
                </a:solidFill>
                <a:latin typeface="Calibri"/>
              </a:rPr>
              <a:t>) </a:t>
            </a:r>
            <a:r>
              <a:rPr lang="en-US" sz="2800" b="1" dirty="0">
                <a:latin typeface="Calibri"/>
              </a:rPr>
              <a:t>however, suggests </a:t>
            </a:r>
            <a:r>
              <a:rPr lang="en-US" sz="2800" b="1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</a:t>
            </a:r>
            <a:r>
              <a:rPr lang="en-US" sz="2800" b="1" baseline="0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 communication is crucial for team success.</a:t>
            </a:r>
            <a:r>
              <a:rPr lang="en-US" sz="2800" dirty="0"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9959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25AC0-0244-A5B8-2825-1954592B4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narrative examples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E3669-3110-68FD-C362-85509F079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086" y="2351794"/>
            <a:ext cx="10768776" cy="290779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76BF93-AD67-6F9C-D28B-FC889B662993}"/>
              </a:ext>
            </a:extLst>
          </p:cNvPr>
          <p:cNvSpPr txBox="1"/>
          <p:nvPr/>
        </p:nvSpPr>
        <p:spPr>
          <a:xfrm>
            <a:off x="724984" y="1397247"/>
            <a:ext cx="10458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 "/>
              </a:rPr>
              <a:t>Example from: </a:t>
            </a:r>
            <a:r>
              <a:rPr lang="en-US" dirty="0">
                <a:latin typeface="Calibri "/>
                <a:hlinkClick r:id="rId3"/>
              </a:rPr>
              <a:t>Godfrey, J. (2018) </a:t>
            </a:r>
            <a:r>
              <a:rPr lang="en-US" i="1" dirty="0">
                <a:latin typeface="Calibri "/>
                <a:hlinkClick r:id="rId3"/>
              </a:rPr>
              <a:t>How to use your reading in your essays</a:t>
            </a:r>
            <a:r>
              <a:rPr lang="en-US" dirty="0">
                <a:latin typeface="Calibri "/>
                <a:hlinkClick r:id="rId3"/>
              </a:rPr>
              <a:t>. 3rd edn. Bloomsbury Academic</a:t>
            </a:r>
            <a:r>
              <a:rPr lang="en-US" dirty="0">
                <a:latin typeface="Calibri 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C0479-B04B-8120-8EAA-C75DCF3C7847}"/>
              </a:ext>
            </a:extLst>
          </p:cNvPr>
          <p:cNvSpPr txBox="1"/>
          <p:nvPr/>
        </p:nvSpPr>
        <p:spPr>
          <a:xfrm>
            <a:off x="8500571" y="5548620"/>
            <a:ext cx="2888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 "/>
              </a:rPr>
              <a:t>(Godfrey, 2018, p. 98)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371514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6282" y="1591426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 dirty="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 dirty="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Paraphrased example: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0451547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5299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4CDF4-4B10-BCDE-CAC4-4162257E6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EA55-5CCD-A0BF-0823-035FF61B6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Quote example: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F6CCF5-851E-718C-B02E-A134C5C07B95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E05B2-1127-0861-B378-12CE50E3BB85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4BD044-7D72-0CAE-2843-08AA284DD6C4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0FE011-F94C-6219-AAF6-9C4A59BCA5A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14757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 – 8 altogether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same author, in the same year,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7952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sz="3200" dirty="0">
                <a:latin typeface="Calibri"/>
                <a:ea typeface="Calibri"/>
                <a:cs typeface="Calibri"/>
              </a:rPr>
              <a:t>    </a:t>
            </a:r>
            <a:endParaRPr lang="en-US" sz="3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sz="3200" dirty="0">
                <a:latin typeface="Calibri"/>
                <a:ea typeface="Calibri"/>
                <a:cs typeface="Calibri"/>
              </a:rPr>
              <a:t>   </a:t>
            </a:r>
            <a:endParaRPr lang="en-US" sz="3200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sz="3200" dirty="0">
                <a:latin typeface="Calibri"/>
                <a:ea typeface="Calibri"/>
                <a:cs typeface="Calibri"/>
              </a:rPr>
              <a:t>  </a:t>
            </a:r>
            <a:endParaRPr lang="en-US" sz="3200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 sz="3200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801" y="1394171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5409344" y="1821950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Place and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0969" y="1487555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Copyright page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0790" y="1438809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6094613" y="2819285"/>
            <a:ext cx="1956785" cy="461665"/>
            <a:chOff x="6094613" y="2819285"/>
            <a:chExt cx="1956785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6094613" y="2819285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7030182" y="2978356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4374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705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381781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696256" y="1905062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726175" cy="830997"/>
            <a:chOff x="58881" y="1905062"/>
            <a:chExt cx="1726175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201529" y="2041137"/>
              <a:ext cx="583527" cy="19225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58881" y="2844182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884552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625929" y="3234076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edn. London: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</a:t>
            </a:r>
            <a:r>
              <a:rPr lang="en-GB" sz="2400" dirty="0">
                <a:latin typeface="Calibri"/>
                <a:ea typeface="Calibri"/>
                <a:cs typeface="Calibri"/>
              </a:rPr>
              <a:t>Macmillan, pp. 3-22.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What is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may want to use a quotation or an idea from a source referenced in a work you have read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haven’t read the original, but have discovered it through a secondary source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known as ‘secondary referencing’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How do I do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In-text citation: Bloggs (2004), cited in Smith (2007), loves chocolate.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Full reference: Smith, J. (2007).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Musings from Chocolate Lovers.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JFJ Press.</a:t>
            </a:r>
          </a:p>
        </p:txBody>
      </p:sp>
    </p:spTree>
    <p:extLst>
      <p:ext uri="{BB962C8B-B14F-4D97-AF65-F5344CB8AC3E}">
        <p14:creationId xmlns:p14="http://schemas.microsoft.com/office/powerpoint/2010/main" val="13744179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CEB-7BAF-D99E-65AD-8CDDEDCA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cite...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28660-C14A-D6A8-6987-178D4DA82C4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99900"/>
            <a:ext cx="11037972" cy="46664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date available:</a:t>
            </a:r>
            <a:endParaRPr lang="en-US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Consider if you really want to include this in your work. If you decide to use it, include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(no date)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author: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corporate author e.g.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BBC, NHS, CIPD or title (e.g. </a:t>
            </a:r>
            <a:r>
              <a:rPr lang="en-GB" b="1" i="1" dirty="0">
                <a:latin typeface="Calibri" panose="020F0502020204030204" pitchFamily="34" charset="0"/>
                <a:cs typeface="Calibri" panose="020F0502020204030204" pitchFamily="34" charset="0"/>
              </a:rPr>
              <a:t>Health of the nation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, 2011)</a:t>
            </a: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publications, same author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different years: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List chronologically</a:t>
            </a: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83303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BA6E8D-1984-0FD8-D896-6AED2CFF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 author, same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67C0-3735-A4A8-5D24-1148E4C3766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0341" y="1459467"/>
            <a:ext cx="11545972" cy="998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cite multiple works by the same author in the same year, </a:t>
            </a:r>
            <a:r>
              <a:rPr lang="en-GB" sz="22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use lower-case letters after the publication date in your in-text citations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This applies to 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any type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source including books, journal articles, tweets etc.</a:t>
            </a:r>
          </a:p>
          <a:p>
            <a:pPr marL="0" indent="0" algn="l"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DEF35-78CA-962A-93FC-CB8DE7789FD7}"/>
              </a:ext>
            </a:extLst>
          </p:cNvPr>
          <p:cNvSpPr txBox="1"/>
          <p:nvPr/>
        </p:nvSpPr>
        <p:spPr>
          <a:xfrm>
            <a:off x="553800" y="2660879"/>
            <a:ext cx="11084399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In-text-citation examples: </a:t>
            </a:r>
          </a:p>
          <a:p>
            <a:pPr marL="0" indent="0" algn="l">
              <a:buNone/>
            </a:pPr>
            <a:endParaRPr lang="en-GB" sz="1800" b="1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has previously focused on whether high-density housing, in city centres, is one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 mitigate against homelessness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(Wilmot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However, further intense research, </a:t>
            </a:r>
            <a:r>
              <a:rPr lang="en-GB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concluded that high-densi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ty, city centre housing is not the answer 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(Wilmot, 2020b).</a:t>
            </a:r>
            <a:endParaRPr lang="en-GB" sz="1800" b="0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800" b="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1FF29-DD67-8E5A-DA70-68D7C4D22790}"/>
              </a:ext>
            </a:extLst>
          </p:cNvPr>
          <p:cNvSpPr txBox="1"/>
          <p:nvPr/>
        </p:nvSpPr>
        <p:spPr>
          <a:xfrm>
            <a:off x="548028" y="4688607"/>
            <a:ext cx="11090171" cy="923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Reference list: 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Inclusion: when will we have a home for life?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Dublin: Pearson.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2020b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Solutions and barriers to homelessness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Dublin: Pearson.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73D9F1-C9F3-154A-4FF5-B00482278E5C}"/>
              </a:ext>
            </a:extLst>
          </p:cNvPr>
          <p:cNvSpPr txBox="1"/>
          <p:nvPr/>
        </p:nvSpPr>
        <p:spPr>
          <a:xfrm>
            <a:off x="5051137" y="5911273"/>
            <a:ext cx="6923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Adapted from: https://libguides.ucd.ie/harvardstyle/sameauthosameyear</a:t>
            </a:r>
            <a:endParaRPr lang="en-US">
              <a:ea typeface="+mn-lt"/>
              <a:cs typeface="+mn-lt"/>
              <a:hlinkClick r:id="rId2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8853910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48AC2-188C-A7E3-A471-88637F680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B3B64-85D2-C757-0EB0-F4DC6E28A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32" y="0"/>
            <a:ext cx="1079551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Artificial Intelligence (AI)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AEAFB-E07F-178F-F7EA-7422D5617C7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87412" y="1470594"/>
            <a:ext cx="11617176" cy="1276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Calibri "/>
              </a:rPr>
              <a:t>Check your assessment specification or with your tutor to confirm if the use of AI is permitted.  </a:t>
            </a:r>
            <a:r>
              <a:rPr lang="en-GB" sz="2400" dirty="0">
                <a:latin typeface="Calibri "/>
              </a:rPr>
              <a:t>If so, use AI tools effectively, critically and ethically, demonstrating good academic practice.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Picture 8" descr="A blue letter on a black background&#10;&#10;AI-generated content may be incorrect.">
            <a:extLst>
              <a:ext uri="{FF2B5EF4-FFF2-40B4-BE49-F238E27FC236}">
                <a16:creationId xmlns:a16="http://schemas.microsoft.com/office/drawing/2014/main" id="{8014BDE9-5BCC-5105-96D6-25BA13D265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521" y="2747122"/>
            <a:ext cx="5496843" cy="30919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BA1C49-3240-4161-DB48-BA84937B8345}"/>
              </a:ext>
            </a:extLst>
          </p:cNvPr>
          <p:cNvSpPr txBox="1"/>
          <p:nvPr/>
        </p:nvSpPr>
        <p:spPr>
          <a:xfrm>
            <a:off x="279355" y="4417910"/>
            <a:ext cx="61345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Remember: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AI can help summarise or evaluate a text. If you then plan to use this text in your work, you must read it yourself. After you have read it, you can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reference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the text itself.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345FE2-6856-4BB8-4738-EA6A44AFD47E}"/>
              </a:ext>
            </a:extLst>
          </p:cNvPr>
          <p:cNvSpPr txBox="1"/>
          <p:nvPr/>
        </p:nvSpPr>
        <p:spPr>
          <a:xfrm>
            <a:off x="233636" y="2723449"/>
            <a:ext cx="64390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"/>
              </a:rPr>
              <a:t>Acknowledge</a:t>
            </a:r>
            <a:r>
              <a:rPr lang="en-GB" sz="2400" dirty="0">
                <a:latin typeface="Calibri "/>
              </a:rPr>
              <a:t> the use of all AI appropriately,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at the beginning of your assessment. Keep all drafts and notes of work before and after the use of an AI tool. You may be expected to produce them.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8408586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DEE1C8-7ED9-CA7A-F6CD-AA60DBFD6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94509-6506-84BC-4632-46901EDEF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44" y="62784"/>
            <a:ext cx="11565039" cy="1003916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If AI generated content is only available to you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0994A-3BD8-97A9-4E4F-332A4494998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096000" y="2589795"/>
            <a:ext cx="1921345" cy="5918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Reference: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F91763-0F73-8579-8A07-AE2E256C3CD7}"/>
              </a:ext>
            </a:extLst>
          </p:cNvPr>
          <p:cNvSpPr txBox="1"/>
          <p:nvPr/>
        </p:nvSpPr>
        <p:spPr>
          <a:xfrm>
            <a:off x="440228" y="2589795"/>
            <a:ext cx="52113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Citation:  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include a description of the material. Check if you are required to include a copy in an appendix.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8A8131-CBB9-DA33-E2DD-FD507313B172}"/>
              </a:ext>
            </a:extLst>
          </p:cNvPr>
          <p:cNvSpPr txBox="1"/>
          <p:nvPr/>
        </p:nvSpPr>
        <p:spPr>
          <a:xfrm>
            <a:off x="515102" y="4119221"/>
            <a:ext cx="5006591" cy="2092881"/>
          </a:xfrm>
          <a:prstGeom prst="rect">
            <a:avLst/>
          </a:prstGeom>
          <a:solidFill>
            <a:srgbClr val="009999"/>
          </a:solidFill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When prompted by the author to define “academic integrity”, ChatGPT (OpenAI, 2014) responded with this definition … A copy of this response is in Appendix 1. </a:t>
            </a:r>
            <a:endParaRPr lang="en-GB" sz="2600" dirty="0">
              <a:solidFill>
                <a:srgbClr val="00999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589387-D23A-D2DA-9F42-B1DCED76ED01}"/>
              </a:ext>
            </a:extLst>
          </p:cNvPr>
          <p:cNvSpPr txBox="1"/>
          <p:nvPr/>
        </p:nvSpPr>
        <p:spPr>
          <a:xfrm>
            <a:off x="6082258" y="4119221"/>
            <a:ext cx="5685587" cy="892552"/>
          </a:xfrm>
          <a:prstGeom prst="rect">
            <a:avLst/>
          </a:prstGeom>
          <a:solidFill>
            <a:srgbClr val="B2B2B2"/>
          </a:solidFill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OpenAI (2024) ChatGPT response to John Stephens, 2 April.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3D28FF-DE74-8807-F853-D8990C7A8800}"/>
              </a:ext>
            </a:extLst>
          </p:cNvPr>
          <p:cNvSpPr txBox="1"/>
          <p:nvPr/>
        </p:nvSpPr>
        <p:spPr>
          <a:xfrm>
            <a:off x="412744" y="1361050"/>
            <a:ext cx="11339028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Treat it as a 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personal communication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 In the place of an author, use the name of the company which produced the software which generated the AI content.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65168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3CBBA3-EEA9-152C-8765-EA0E77C61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E8A00-B7E1-6A9E-B700-06111C4E3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215" y="73159"/>
            <a:ext cx="11565039" cy="1003916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If AI generated content is available online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51340-B788-82F5-AC21-3FF77CE0D9C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89250" y="2949722"/>
            <a:ext cx="2171168" cy="5216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Reference: 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173B12-0008-B27D-91C2-4B960032D291}"/>
              </a:ext>
            </a:extLst>
          </p:cNvPr>
          <p:cNvSpPr txBox="1"/>
          <p:nvPr/>
        </p:nvSpPr>
        <p:spPr>
          <a:xfrm>
            <a:off x="685329" y="2949722"/>
            <a:ext cx="282988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Citation:  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4BE251-D2DF-614E-0C7F-EAB104B997C9}"/>
              </a:ext>
            </a:extLst>
          </p:cNvPr>
          <p:cNvSpPr txBox="1"/>
          <p:nvPr/>
        </p:nvSpPr>
        <p:spPr>
          <a:xfrm>
            <a:off x="756215" y="3722041"/>
            <a:ext cx="4078576" cy="892552"/>
          </a:xfrm>
          <a:prstGeom prst="rect">
            <a:avLst/>
          </a:prstGeom>
          <a:solidFill>
            <a:srgbClr val="009999"/>
          </a:solidFill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The AI-generated flower (Shutterstock AI, 2023) …</a:t>
            </a:r>
            <a:endParaRPr lang="en-GB" sz="2600" dirty="0">
              <a:solidFill>
                <a:srgbClr val="00999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425C04-EF53-A94F-935E-46AE092A3E33}"/>
              </a:ext>
            </a:extLst>
          </p:cNvPr>
          <p:cNvSpPr txBox="1"/>
          <p:nvPr/>
        </p:nvSpPr>
        <p:spPr>
          <a:xfrm>
            <a:off x="5671546" y="3722041"/>
            <a:ext cx="5685587" cy="2092881"/>
          </a:xfrm>
          <a:prstGeom prst="rect">
            <a:avLst/>
          </a:prstGeom>
          <a:solidFill>
            <a:srgbClr val="B2B2B2"/>
          </a:solidFill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Shutterstock AI (2023) </a:t>
            </a:r>
            <a:r>
              <a:rPr lang="en-GB" sz="2600" i="1" dirty="0">
                <a:latin typeface="Calibri" panose="020F0502020204030204" pitchFamily="34" charset="0"/>
                <a:cs typeface="Calibri" panose="020F0502020204030204" pitchFamily="34" charset="0"/>
              </a:rPr>
              <a:t>Photo of pond with lotus flower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[Digital art]. Available at: https://www.shutterstock.co/image-generated/photo-pond-lotus-flower-2252080005 (Accessed: 31 May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FF7B3C-0EA1-4BC9-0433-0676FCA2295C}"/>
              </a:ext>
            </a:extLst>
          </p:cNvPr>
          <p:cNvSpPr txBox="1"/>
          <p:nvPr/>
        </p:nvSpPr>
        <p:spPr>
          <a:xfrm>
            <a:off x="685329" y="1661213"/>
            <a:ext cx="1088073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Format according to the type of source cited – e.g. if it is digital art, use the citation order for digital art.  </a:t>
            </a:r>
          </a:p>
        </p:txBody>
      </p:sp>
    </p:spTree>
    <p:extLst>
      <p:ext uri="{BB962C8B-B14F-4D97-AF65-F5344CB8AC3E}">
        <p14:creationId xmlns:p14="http://schemas.microsoft.com/office/powerpoint/2010/main" val="423463752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824D40-7E82-4112-BB33-BDF11B488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376" y="1622816"/>
            <a:ext cx="6193798" cy="40922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Calibri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Understand the basics before you begin.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Keep a record of all sources as you use them.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Be consistent in the records you keep and in the way you reference. </a:t>
            </a:r>
            <a:endParaRPr lang="en-US" sz="24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Check your references before submitting your assignment.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180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>
              <a:latin typeface="Calibri Light"/>
              <a:ea typeface="+mn-l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9B9251-A1F5-4876-87B0-F016D5590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57" y="49072"/>
            <a:ext cx="7595118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Tips to improve your referencing</a:t>
            </a:r>
          </a:p>
        </p:txBody>
      </p:sp>
      <p:pic>
        <p:nvPicPr>
          <p:cNvPr id="9" name="Picture 9" descr="A close up of a blackboard&#10;&#10;Description generated with very high confidence">
            <a:extLst>
              <a:ext uri="{FF2B5EF4-FFF2-40B4-BE49-F238E27FC236}">
                <a16:creationId xmlns:a16="http://schemas.microsoft.com/office/drawing/2014/main" id="{8FF082B1-9EBB-4774-A954-F39DF633C1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4328" b="4328"/>
          <a:stretch/>
        </p:blipFill>
        <p:spPr>
          <a:xfrm>
            <a:off x="6650734" y="2117689"/>
            <a:ext cx="5243801" cy="319419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688355-4812-49DD-81EB-2213B8ED8A99}"/>
              </a:ext>
            </a:extLst>
          </p:cNvPr>
          <p:cNvSpPr txBox="1"/>
          <p:nvPr/>
        </p:nvSpPr>
        <p:spPr>
          <a:xfrm>
            <a:off x="215900" y="5775037"/>
            <a:ext cx="115927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"/>
              </a:rPr>
              <a:t>Ask for help </a:t>
            </a:r>
            <a:r>
              <a:rPr lang="en-GB" sz="2400">
                <a:latin typeface="Calibri"/>
                <a:cs typeface="Calibri"/>
              </a:rPr>
              <a:t>if you need it – your librarian, course tutor or student services can advise.</a:t>
            </a:r>
            <a:endParaRPr lang="en-US" sz="240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C7B4BB-247F-4382-A223-02AE7D472188}"/>
              </a:ext>
            </a:extLst>
          </p:cNvPr>
          <p:cNvSpPr txBox="1"/>
          <p:nvPr/>
        </p:nvSpPr>
        <p:spPr>
          <a:xfrm>
            <a:off x="215900" y="1393537"/>
            <a:ext cx="916247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When used properly, references strengthen and enhance your work. 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96397309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33CA52-342F-ABEA-B09F-34625AADE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Cite Them Right Database</a:t>
            </a: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0ED813-A883-F68A-6D23-7F6774C4C56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73" r="1" b="18885"/>
          <a:stretch/>
        </p:blipFill>
        <p:spPr>
          <a:xfrm>
            <a:off x="813572" y="1405736"/>
            <a:ext cx="9745401" cy="4127366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6D34E5-DB98-9758-0126-4D41862F68D7}"/>
              </a:ext>
            </a:extLst>
          </p:cNvPr>
          <p:cNvSpPr txBox="1"/>
          <p:nvPr/>
        </p:nvSpPr>
        <p:spPr>
          <a:xfrm>
            <a:off x="698242" y="5682638"/>
            <a:ext cx="22673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cs typeface="Calibri Light"/>
                <a:hlinkClick r:id="rId3"/>
              </a:rPr>
              <a:t>Cite Them Right</a:t>
            </a:r>
            <a:endParaRPr lang="en-GB" sz="2400" b="1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9041742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Cite Them Right – you try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6990789" y="3149524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Explore Library Infoskills: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 dirty="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UWTSD’s Harvard  Referencing Handbook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 err="1">
                <a:latin typeface="Calibri"/>
                <a:ea typeface="Calibri"/>
                <a:cs typeface="Calibri"/>
                <a:hlinkClick r:id="rId6"/>
              </a:rPr>
              <a:t>TurnitIn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268297" y="1650063"/>
            <a:ext cx="4898492" cy="426889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502825" y="2040975"/>
            <a:ext cx="6725635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Emily Wild: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emily.wild 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21697F56-6B1F-445A-C5F2-8DC9F1907E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34BBBE-918F-D742-940C-398EEE736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834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426</TotalTime>
  <Words>3327</Words>
  <Application>Microsoft Office PowerPoint</Application>
  <PresentationFormat>Widescreen</PresentationFormat>
  <Paragraphs>420</Paragraphs>
  <Slides>56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56</vt:i4>
      </vt:variant>
    </vt:vector>
  </HeadingPairs>
  <TitlesOfParts>
    <vt:vector size="58" baseType="lpstr">
      <vt:lpstr>Office Theme</vt:lpstr>
      <vt:lpstr>Office Theme</vt:lpstr>
      <vt:lpstr>Harvard Referencing </vt:lpstr>
      <vt:lpstr>What this session will cover</vt:lpstr>
      <vt:lpstr>Background</vt:lpstr>
      <vt:lpstr>PowerPoint Presentation</vt:lpstr>
      <vt:lpstr>Why we use referencing …</vt:lpstr>
      <vt:lpstr>When do you need to reference?</vt:lpstr>
      <vt:lpstr>What can you reference?</vt:lpstr>
      <vt:lpstr>PowerPoint Presentation</vt:lpstr>
      <vt:lpstr>Referencing analogy</vt:lpstr>
      <vt:lpstr>Finding specialists (sources)</vt:lpstr>
      <vt:lpstr>Team meetings (citations)</vt:lpstr>
      <vt:lpstr>Project report (reference list)</vt:lpstr>
      <vt:lpstr>Note...</vt:lpstr>
      <vt:lpstr>Harvard referencing can be broken into 2 parts</vt:lpstr>
      <vt:lpstr>PowerPoint Presentation</vt:lpstr>
      <vt:lpstr>PowerPoint Presentation</vt:lpstr>
      <vt:lpstr>Integrating sources into your work</vt:lpstr>
      <vt:lpstr>Quoting v paraphrasing</vt:lpstr>
      <vt:lpstr>Example</vt:lpstr>
      <vt:lpstr>Parenthetical and narrative citations</vt:lpstr>
      <vt:lpstr>Parenthetical citation</vt:lpstr>
      <vt:lpstr>Parenthetical citation</vt:lpstr>
      <vt:lpstr>Narrative citation</vt:lpstr>
      <vt:lpstr>Further narrative examples</vt:lpstr>
      <vt:lpstr>Quoting</vt:lpstr>
      <vt:lpstr>Paraphrased example:</vt:lpstr>
      <vt:lpstr>Quote example:</vt:lpstr>
      <vt:lpstr>Spot the in-text citations</vt:lpstr>
      <vt:lpstr>Spot the citations – 8 altogether</vt:lpstr>
      <vt:lpstr>Which citations are correct?</vt:lpstr>
      <vt:lpstr>Which citations are correct?</vt:lpstr>
      <vt:lpstr>The reference list…</vt:lpstr>
      <vt:lpstr>Referencing a book</vt:lpstr>
      <vt:lpstr>Copyright page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Secondary referencing</vt:lpstr>
      <vt:lpstr>How to cite...</vt:lpstr>
      <vt:lpstr>Same author, same year</vt:lpstr>
      <vt:lpstr>Artificial Intelligence (AI)</vt:lpstr>
      <vt:lpstr>If AI generated content is only available to you</vt:lpstr>
      <vt:lpstr>If AI generated content is available online</vt:lpstr>
      <vt:lpstr>Tips to improve your referencing</vt:lpstr>
      <vt:lpstr>Useful resources</vt:lpstr>
      <vt:lpstr>Cite Them Right Database</vt:lpstr>
      <vt:lpstr>Cite Them Right – you try</vt:lpstr>
      <vt:lpstr>Citation manager tools</vt:lpstr>
      <vt:lpstr>Useful resource links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Menna Buss</cp:lastModifiedBy>
  <cp:revision>1627</cp:revision>
  <dcterms:created xsi:type="dcterms:W3CDTF">2019-08-13T10:59:48Z</dcterms:created>
  <dcterms:modified xsi:type="dcterms:W3CDTF">2026-03-23T20:30:41Z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