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62"/>
  </p:notesMasterIdLst>
  <p:sldIdLst>
    <p:sldId id="257" r:id="rId19"/>
    <p:sldId id="356" r:id="rId20"/>
    <p:sldId id="361" r:id="rId21"/>
    <p:sldId id="336" r:id="rId22"/>
    <p:sldId id="357" r:id="rId23"/>
    <p:sldId id="358" r:id="rId24"/>
    <p:sldId id="360" r:id="rId25"/>
    <p:sldId id="362" r:id="rId26"/>
    <p:sldId id="355" r:id="rId27"/>
    <p:sldId id="351" r:id="rId28"/>
    <p:sldId id="352" r:id="rId29"/>
    <p:sldId id="363" r:id="rId30"/>
    <p:sldId id="365" r:id="rId31"/>
    <p:sldId id="364" r:id="rId32"/>
    <p:sldId id="340" r:id="rId33"/>
    <p:sldId id="349" r:id="rId34"/>
    <p:sldId id="330" r:id="rId35"/>
    <p:sldId id="331" r:id="rId36"/>
    <p:sldId id="333" r:id="rId37"/>
    <p:sldId id="334" r:id="rId38"/>
    <p:sldId id="324" r:id="rId39"/>
    <p:sldId id="354" r:id="rId40"/>
    <p:sldId id="265" r:id="rId41"/>
    <p:sldId id="366" r:id="rId42"/>
    <p:sldId id="264" r:id="rId43"/>
    <p:sldId id="367" r:id="rId44"/>
    <p:sldId id="263" r:id="rId45"/>
    <p:sldId id="387" r:id="rId46"/>
    <p:sldId id="388" r:id="rId47"/>
    <p:sldId id="267" r:id="rId48"/>
    <p:sldId id="389" r:id="rId49"/>
    <p:sldId id="359" r:id="rId50"/>
    <p:sldId id="390" r:id="rId51"/>
    <p:sldId id="391" r:id="rId52"/>
    <p:sldId id="392" r:id="rId53"/>
    <p:sldId id="393" r:id="rId54"/>
    <p:sldId id="394" r:id="rId55"/>
    <p:sldId id="368" r:id="rId56"/>
    <p:sldId id="628" r:id="rId57"/>
    <p:sldId id="386" r:id="rId58"/>
    <p:sldId id="627" r:id="rId59"/>
    <p:sldId id="325" r:id="rId60"/>
    <p:sldId id="317"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18" autoAdjust="0"/>
    <p:restoredTop sz="94811"/>
  </p:normalViewPr>
  <p:slideViewPr>
    <p:cSldViewPr snapToGrid="0" snapToObjects="1">
      <p:cViewPr varScale="1">
        <p:scale>
          <a:sx n="109" d="100"/>
          <a:sy n="109" d="100"/>
        </p:scale>
        <p:origin x="181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slide" Target="slides/slide37.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61" Type="http://schemas.openxmlformats.org/officeDocument/2006/relationships/slide" Target="slides/slide43.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2/9/2022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3233434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a:p>
        </p:txBody>
      </p:sp>
    </p:spTree>
    <p:extLst>
      <p:ext uri="{BB962C8B-B14F-4D97-AF65-F5344CB8AC3E}">
        <p14:creationId xmlns:p14="http://schemas.microsoft.com/office/powerpoint/2010/main" val="2058018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a:p>
        </p:txBody>
      </p:sp>
    </p:spTree>
    <p:extLst>
      <p:ext uri="{BB962C8B-B14F-4D97-AF65-F5344CB8AC3E}">
        <p14:creationId xmlns:p14="http://schemas.microsoft.com/office/powerpoint/2010/main" val="1648399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40</a:t>
            </a:fld>
            <a:endParaRPr kumimoji="0" lang="en-GB" altLang="en-US"/>
          </a:p>
        </p:txBody>
      </p:sp>
    </p:spTree>
    <p:extLst>
      <p:ext uri="{BB962C8B-B14F-4D97-AF65-F5344CB8AC3E}">
        <p14:creationId xmlns:p14="http://schemas.microsoft.com/office/powerpoint/2010/main" val="3245757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41</a:t>
            </a:fld>
            <a:endParaRPr kumimoji="0" lang="en-GB" altLang="en-US"/>
          </a:p>
        </p:txBody>
      </p:sp>
    </p:spTree>
    <p:extLst>
      <p:ext uri="{BB962C8B-B14F-4D97-AF65-F5344CB8AC3E}">
        <p14:creationId xmlns:p14="http://schemas.microsoft.com/office/powerpoint/2010/main" val="2802028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2/9/2022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2/9/2022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2/9/2022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7mqAd6LrlZY" TargetMode="Externa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gtePFvYP7A0" TargetMode="Externa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hyperlink" Target="https://www.uwtsdunion.co.uk/" TargetMode="Externa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image" Target="../media/image25.png"/><Relationship Id="rId1" Type="http://schemas.openxmlformats.org/officeDocument/2006/relationships/slideLayout" Target="../slideLayouts/slideLayout11.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5.xml.rels><?xml version="1.0" encoding="UTF-8" standalone="yes"?>
<Relationships xmlns="http://schemas.openxmlformats.org/package/2006/relationships"><Relationship Id="rId2" Type="http://schemas.openxmlformats.org/officeDocument/2006/relationships/hyperlink" Target="mailto:LondonStudentServices@uwtsd.ac.uk" TargetMode="Externa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student-services/financial-support/" TargetMode="External"/><Relationship Id="rId2" Type="http://schemas.openxmlformats.org/officeDocument/2006/relationships/hyperlink" Target="mailto:financeBL@uwtsd.ac.uk" TargetMode="External"/><Relationship Id="rId1" Type="http://schemas.openxmlformats.org/officeDocument/2006/relationships/slideLayout" Target="../slideLayouts/slideLayout14.xml"/><Relationship Id="rId5" Type="http://schemas.openxmlformats.org/officeDocument/2006/relationships/hyperlink" Target="mailto:d.lewis@uwtsd.ac.uk" TargetMode="External"/><Relationship Id="rId4" Type="http://schemas.openxmlformats.org/officeDocument/2006/relationships/hyperlink" Target="https://www.uwtsd.ac.uk/bursari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3A%2F%2Fcdn.bdadyslexia.org.uk%2Fuploads%2Fdocuments%2FDyslexia%2FAdult-Checklist-1.pdf%3Fmtime%3D20190410221643%26focal%3Dnone&amp;data=04%7C01%7Cm.peake%40uwtsd.ac.uk%7C956c9ce65d594c58464108d96d2ee148%7C4e0f11f9046e45059cb8db2152311e21%7C0%7C0%7C637660870373538088%7CUnknown%7CTWFpbGZsb3d8eyJWIjoiMC4wLjAwMDAiLCJQIjoiV2luMzIiLCJBTiI6Ik1haWwiLCJXVCI6Mn0%3D%7C1000&amp;sdata=IG2AzPr0yb0CNfJVIy3UcrMREHM7tOUb2aD5WncK%2B9Y%3D&amp;reserved=0"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mailto:S.Hoffmann@uwtsd.ac.uk"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mailto:h.alharahsheh@uwtsd.ac.uk" TargetMode="Externa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mailto:A.Munna@uwtsd.ac.uk"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hyperlink" Target="https://teams.microsoft.com/l/team/19%3a87602964c52845c8813d144c2ef9b08a%40thread.tacv2/conversations?groupId=63b9cc09-d019-4aef-b865-79c1a8977631&amp;tenantId=4e0f11f9-046e-4505-9cb8-db2152311e21" TargetMode="External"/><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hyperlink" Target="https://moodle.uwtsd.ac.uk/course/view.php?id=9573"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sz="6000" b="1" dirty="0"/>
              <a:t>Welcome to the London Campus</a:t>
            </a: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E48859-5EEB-465B-8425-173516A3B74E}"/>
              </a:ext>
            </a:extLst>
          </p:cNvPr>
          <p:cNvSpPr>
            <a:spLocks noGrp="1"/>
          </p:cNvSpPr>
          <p:nvPr>
            <p:ph type="title"/>
          </p:nvPr>
        </p:nvSpPr>
        <p:spPr>
          <a:xfrm>
            <a:off x="628650" y="365125"/>
            <a:ext cx="7886700" cy="2884101"/>
          </a:xfrm>
        </p:spPr>
        <p:txBody>
          <a:bodyPr anchor="ctr"/>
          <a:lstStyle/>
          <a:p>
            <a:pPr algn="ctr"/>
            <a:r>
              <a:rPr lang="en-GB" sz="8000" b="1" dirty="0"/>
              <a:t>Welcome to the London Campus</a:t>
            </a:r>
          </a:p>
        </p:txBody>
      </p:sp>
      <p:sp>
        <p:nvSpPr>
          <p:cNvPr id="4" name="Content Placeholder 3">
            <a:extLst>
              <a:ext uri="{FF2B5EF4-FFF2-40B4-BE49-F238E27FC236}">
                <a16:creationId xmlns:a16="http://schemas.microsoft.com/office/drawing/2014/main" id="{56BF9B82-9A2C-4EA3-A9DB-87D185B61936}"/>
              </a:ext>
            </a:extLst>
          </p:cNvPr>
          <p:cNvSpPr>
            <a:spLocks noGrp="1"/>
          </p:cNvSpPr>
          <p:nvPr>
            <p:ph idx="1"/>
          </p:nvPr>
        </p:nvSpPr>
        <p:spPr>
          <a:xfrm>
            <a:off x="708549" y="3068499"/>
            <a:ext cx="7886700" cy="4351338"/>
          </a:xfrm>
        </p:spPr>
        <p:txBody>
          <a:bodyPr/>
          <a:lstStyle/>
          <a:p>
            <a:r>
              <a:rPr lang="en-GB" dirty="0">
                <a:hlinkClick r:id="rId2"/>
              </a:rPr>
              <a:t>https://www.youtube.com/watch?v=7mqAd6LrlZY</a:t>
            </a:r>
            <a:r>
              <a:rPr lang="en-GB" dirty="0"/>
              <a:t> </a:t>
            </a:r>
          </a:p>
        </p:txBody>
      </p:sp>
    </p:spTree>
    <p:extLst>
      <p:ext uri="{BB962C8B-B14F-4D97-AF65-F5344CB8AC3E}">
        <p14:creationId xmlns:p14="http://schemas.microsoft.com/office/powerpoint/2010/main" val="4003710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p:txBody>
          <a:bodyPr/>
          <a:lstStyle/>
          <a:p>
            <a:r>
              <a:rPr lang="en-GB" b="1" dirty="0"/>
              <a:t>COVID-19 Safety Measures</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idx="1"/>
          </p:nvPr>
        </p:nvSpPr>
        <p:spPr>
          <a:xfrm>
            <a:off x="628650" y="1363986"/>
            <a:ext cx="7886700" cy="4351338"/>
          </a:xfrm>
        </p:spPr>
        <p:txBody>
          <a:bodyPr/>
          <a:lstStyle/>
          <a:p>
            <a:pPr>
              <a:buFont typeface="Wingdings" panose="05000000000000000000" pitchFamily="2" charset="2"/>
              <a:buChar char="Ø"/>
            </a:pPr>
            <a:r>
              <a:rPr lang="en-GB" sz="3600" dirty="0"/>
              <a:t> We ask that students please wear a mask (unless exempt) inside the University buildings, and remove them once seated.</a:t>
            </a:r>
          </a:p>
          <a:p>
            <a:pPr>
              <a:buFont typeface="Wingdings" panose="05000000000000000000" pitchFamily="2" charset="2"/>
              <a:buChar char="Ø"/>
            </a:pPr>
            <a:r>
              <a:rPr lang="en-GB" sz="3600" dirty="0"/>
              <a:t>There are hand sanitiser stations located throughout the buildings.</a:t>
            </a:r>
          </a:p>
          <a:p>
            <a:pPr>
              <a:buFont typeface="Wingdings" panose="05000000000000000000" pitchFamily="2" charset="2"/>
              <a:buChar char="Ø"/>
            </a:pPr>
            <a:r>
              <a:rPr lang="en-GB" sz="3600" dirty="0"/>
              <a:t>Enhanced cleaning is in action.</a:t>
            </a:r>
          </a:p>
          <a:p>
            <a:pPr marL="0" indent="0">
              <a:buNone/>
            </a:pPr>
            <a:endParaRPr lang="en-GB" dirty="0"/>
          </a:p>
        </p:txBody>
      </p:sp>
    </p:spTree>
    <p:extLst>
      <p:ext uri="{BB962C8B-B14F-4D97-AF65-F5344CB8AC3E}">
        <p14:creationId xmlns:p14="http://schemas.microsoft.com/office/powerpoint/2010/main" val="361780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p:txBody>
          <a:bodyPr/>
          <a:lstStyle/>
          <a:p>
            <a:pPr algn="ctr"/>
            <a:r>
              <a:rPr lang="en-GB" sz="6000" b="1" dirty="0"/>
              <a:t>Part 1</a:t>
            </a:r>
            <a:br>
              <a:rPr lang="en-GB" sz="6000" b="1" dirty="0"/>
            </a:br>
            <a:br>
              <a:rPr lang="en-GB" sz="6000" b="1" dirty="0"/>
            </a:br>
            <a:r>
              <a:rPr lang="en-GB" sz="6000" b="1" dirty="0"/>
              <a:t>Student Essentials</a:t>
            </a:r>
          </a:p>
        </p:txBody>
      </p:sp>
    </p:spTree>
    <p:extLst>
      <p:ext uri="{BB962C8B-B14F-4D97-AF65-F5344CB8AC3E}">
        <p14:creationId xmlns:p14="http://schemas.microsoft.com/office/powerpoint/2010/main" val="1859407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a:xfrm>
            <a:off x="628650" y="306759"/>
            <a:ext cx="7886700" cy="1325563"/>
          </a:xfrm>
        </p:spPr>
        <p:txBody>
          <a:bodyPr/>
          <a:lstStyle/>
          <a:p>
            <a:r>
              <a:rPr lang="en-GB" b="1" dirty="0"/>
              <a:t>Getting Started Checklist</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idx="1"/>
          </p:nvPr>
        </p:nvSpPr>
        <p:spPr>
          <a:xfrm>
            <a:off x="628650" y="1355523"/>
            <a:ext cx="7886700" cy="4568622"/>
          </a:xfrm>
        </p:spPr>
        <p:txBody>
          <a:bodyPr/>
          <a:lstStyle/>
          <a:p>
            <a:pPr marL="0" indent="0">
              <a:buNone/>
            </a:pPr>
            <a:r>
              <a:rPr lang="en-GB" dirty="0"/>
              <a:t>Accessing:</a:t>
            </a:r>
          </a:p>
          <a:p>
            <a:pPr marL="514350" indent="-514350">
              <a:buFont typeface="+mj-lt"/>
              <a:buAutoNum type="arabicPeriod"/>
            </a:pPr>
            <a:r>
              <a:rPr lang="en-GB" dirty="0"/>
              <a:t>Student Hwb portal</a:t>
            </a:r>
          </a:p>
          <a:p>
            <a:pPr marL="514350" indent="-514350">
              <a:buFont typeface="+mj-lt"/>
              <a:buAutoNum type="arabicPeriod"/>
            </a:pPr>
            <a:r>
              <a:rPr lang="en-GB" dirty="0" err="1"/>
              <a:t>MyTSD</a:t>
            </a:r>
            <a:endParaRPr lang="en-GB" dirty="0"/>
          </a:p>
          <a:p>
            <a:pPr marL="514350" indent="-514350">
              <a:buFont typeface="+mj-lt"/>
              <a:buAutoNum type="arabicPeriod"/>
            </a:pPr>
            <a:r>
              <a:rPr lang="en-GB" dirty="0"/>
              <a:t>Moodle</a:t>
            </a:r>
          </a:p>
          <a:p>
            <a:pPr marL="514350" indent="-514350">
              <a:buFont typeface="+mj-lt"/>
              <a:buAutoNum type="arabicPeriod"/>
            </a:pPr>
            <a:r>
              <a:rPr lang="en-GB" dirty="0"/>
              <a:t>Microsoft Teams</a:t>
            </a:r>
          </a:p>
          <a:p>
            <a:pPr marL="514350" indent="-514350">
              <a:buFont typeface="+mj-lt"/>
              <a:buAutoNum type="arabicPeriod"/>
            </a:pPr>
            <a:r>
              <a:rPr lang="en-GB" dirty="0"/>
              <a:t>Your Student Email</a:t>
            </a:r>
          </a:p>
          <a:p>
            <a:pPr marL="514350" indent="-514350">
              <a:buFont typeface="+mj-lt"/>
              <a:buAutoNum type="arabicPeriod"/>
            </a:pPr>
            <a:r>
              <a:rPr lang="en-GB" dirty="0"/>
              <a:t>Your Timetable</a:t>
            </a:r>
          </a:p>
          <a:p>
            <a:pPr marL="0" indent="0">
              <a:buNone/>
            </a:pPr>
            <a:r>
              <a:rPr lang="en-GB" dirty="0"/>
              <a:t>If you have not yet accessed any of these, please ask at our IT desk during break.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2296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a:xfrm>
            <a:off x="459974" y="353958"/>
            <a:ext cx="3739164" cy="1325563"/>
          </a:xfrm>
        </p:spPr>
        <p:txBody>
          <a:bodyPr/>
          <a:lstStyle/>
          <a:p>
            <a:r>
              <a:rPr lang="en-GB" b="1" dirty="0"/>
              <a:t>Student Charter</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sz="half" idx="1"/>
          </p:nvPr>
        </p:nvSpPr>
        <p:spPr/>
        <p:txBody>
          <a:bodyPr/>
          <a:lstStyle/>
          <a:p>
            <a:pPr marL="0" indent="0">
              <a:buNone/>
            </a:pPr>
            <a:endParaRPr lang="en-GB" dirty="0"/>
          </a:p>
          <a:p>
            <a:pPr marL="0" indent="0">
              <a:buNone/>
            </a:pPr>
            <a:endParaRPr lang="en-GB" dirty="0"/>
          </a:p>
        </p:txBody>
      </p:sp>
      <p:pic>
        <p:nvPicPr>
          <p:cNvPr id="2" name="Picture 1">
            <a:extLst>
              <a:ext uri="{FF2B5EF4-FFF2-40B4-BE49-F238E27FC236}">
                <a16:creationId xmlns:a16="http://schemas.microsoft.com/office/drawing/2014/main" id="{A1B98A58-B0E8-4295-A320-ED9E04558C41}"/>
              </a:ext>
            </a:extLst>
          </p:cNvPr>
          <p:cNvPicPr>
            <a:picLocks noChangeAspect="1"/>
          </p:cNvPicPr>
          <p:nvPr/>
        </p:nvPicPr>
        <p:blipFill>
          <a:blip r:embed="rId2"/>
          <a:stretch>
            <a:fillRect/>
          </a:stretch>
        </p:blipFill>
        <p:spPr>
          <a:xfrm>
            <a:off x="983519" y="1329383"/>
            <a:ext cx="2323704" cy="2479828"/>
          </a:xfrm>
          <a:prstGeom prst="rect">
            <a:avLst/>
          </a:prstGeom>
        </p:spPr>
      </p:pic>
      <p:sp>
        <p:nvSpPr>
          <p:cNvPr id="6" name="TextBox 5">
            <a:extLst>
              <a:ext uri="{FF2B5EF4-FFF2-40B4-BE49-F238E27FC236}">
                <a16:creationId xmlns:a16="http://schemas.microsoft.com/office/drawing/2014/main" id="{89FB0209-1C72-4B6C-A5A4-E5D161E79FB3}"/>
              </a:ext>
            </a:extLst>
          </p:cNvPr>
          <p:cNvSpPr txBox="1"/>
          <p:nvPr/>
        </p:nvSpPr>
        <p:spPr>
          <a:xfrm>
            <a:off x="129456" y="3955315"/>
            <a:ext cx="4140703" cy="1200329"/>
          </a:xfrm>
          <a:prstGeom prst="rect">
            <a:avLst/>
          </a:prstGeom>
          <a:noFill/>
        </p:spPr>
        <p:txBody>
          <a:bodyPr wrap="square">
            <a:spAutoFit/>
          </a:bodyPr>
          <a:lstStyle/>
          <a:p>
            <a:r>
              <a:rPr lang="en-GB" dirty="0"/>
              <a:t>The Student Charter outlines the roles and responsibilities of the University, the Students’ Union and Students in your learning. </a:t>
            </a:r>
          </a:p>
        </p:txBody>
      </p:sp>
      <p:sp>
        <p:nvSpPr>
          <p:cNvPr id="7" name="TextBox 6">
            <a:extLst>
              <a:ext uri="{FF2B5EF4-FFF2-40B4-BE49-F238E27FC236}">
                <a16:creationId xmlns:a16="http://schemas.microsoft.com/office/drawing/2014/main" id="{77BDC78C-0D42-4308-A6D2-8EA9006397B6}"/>
              </a:ext>
            </a:extLst>
          </p:cNvPr>
          <p:cNvSpPr txBox="1"/>
          <p:nvPr/>
        </p:nvSpPr>
        <p:spPr>
          <a:xfrm>
            <a:off x="4648202" y="3985413"/>
            <a:ext cx="4572000" cy="1200329"/>
          </a:xfrm>
          <a:prstGeom prst="rect">
            <a:avLst/>
          </a:prstGeom>
          <a:noFill/>
        </p:spPr>
        <p:txBody>
          <a:bodyPr wrap="square">
            <a:spAutoFit/>
          </a:bodyPr>
          <a:lstStyle/>
          <a:p>
            <a:r>
              <a:rPr lang="en-GB" dirty="0">
                <a:cs typeface="Arial" panose="020B0604020202020204" pitchFamily="34" charset="0"/>
              </a:rPr>
              <a:t>The Student Code of Conduct outlines the standards of behaviour and conduct expected of all students of the University. </a:t>
            </a:r>
          </a:p>
          <a:p>
            <a:endParaRPr lang="en-GB" dirty="0">
              <a:cs typeface="Arial" panose="020B0604020202020204" pitchFamily="34" charset="0"/>
            </a:endParaRPr>
          </a:p>
        </p:txBody>
      </p:sp>
      <p:sp>
        <p:nvSpPr>
          <p:cNvPr id="8" name="Title 2">
            <a:extLst>
              <a:ext uri="{FF2B5EF4-FFF2-40B4-BE49-F238E27FC236}">
                <a16:creationId xmlns:a16="http://schemas.microsoft.com/office/drawing/2014/main" id="{8753E3EB-035C-4406-934E-D2B236E8EB46}"/>
              </a:ext>
            </a:extLst>
          </p:cNvPr>
          <p:cNvSpPr txBox="1">
            <a:spLocks/>
          </p:cNvSpPr>
          <p:nvPr/>
        </p:nvSpPr>
        <p:spPr>
          <a:xfrm>
            <a:off x="4739011" y="338310"/>
            <a:ext cx="386715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Student Code of Conduct</a:t>
            </a:r>
          </a:p>
        </p:txBody>
      </p:sp>
      <p:pic>
        <p:nvPicPr>
          <p:cNvPr id="9" name="Picture 8">
            <a:extLst>
              <a:ext uri="{FF2B5EF4-FFF2-40B4-BE49-F238E27FC236}">
                <a16:creationId xmlns:a16="http://schemas.microsoft.com/office/drawing/2014/main" id="{8F99AE62-6339-4E0E-B0C9-84C07A5C7BF4}"/>
              </a:ext>
            </a:extLst>
          </p:cNvPr>
          <p:cNvPicPr>
            <a:picLocks noChangeAspect="1"/>
          </p:cNvPicPr>
          <p:nvPr/>
        </p:nvPicPr>
        <p:blipFill>
          <a:blip r:embed="rId3"/>
          <a:stretch>
            <a:fillRect/>
          </a:stretch>
        </p:blipFill>
        <p:spPr>
          <a:xfrm>
            <a:off x="5166331" y="1602107"/>
            <a:ext cx="2756632" cy="1970786"/>
          </a:xfrm>
          <a:prstGeom prst="rect">
            <a:avLst/>
          </a:prstGeom>
        </p:spPr>
      </p:pic>
    </p:spTree>
    <p:extLst>
      <p:ext uri="{BB962C8B-B14F-4D97-AF65-F5344CB8AC3E}">
        <p14:creationId xmlns:p14="http://schemas.microsoft.com/office/powerpoint/2010/main" val="2901684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p:txBody>
          <a:bodyPr/>
          <a:lstStyle/>
          <a:p>
            <a:r>
              <a:rPr lang="en-GB" b="1" dirty="0"/>
              <a:t>Equality and Diversity</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idx="1"/>
          </p:nvPr>
        </p:nvSpPr>
        <p:spPr>
          <a:xfrm>
            <a:off x="275207" y="1124289"/>
            <a:ext cx="8788893" cy="4351338"/>
          </a:xfrm>
        </p:spPr>
        <p:txBody>
          <a:bodyPr/>
          <a:lstStyle/>
          <a:p>
            <a:pPr>
              <a:buFont typeface="Wingdings" panose="05000000000000000000" pitchFamily="2" charset="2"/>
              <a:buChar char="Ø"/>
            </a:pPr>
            <a:r>
              <a:rPr lang="en-GB" dirty="0"/>
              <a:t> </a:t>
            </a:r>
            <a:r>
              <a:rPr lang="en-GB" sz="2400" dirty="0"/>
              <a:t>Working in collaboration with staff and student representatives there are currently a number of action plans in place to support the delivery of the UWTSD 2020 – 2024 Strategic Equality Plan.</a:t>
            </a:r>
          </a:p>
          <a:p>
            <a:pPr>
              <a:buFont typeface="Wingdings" panose="05000000000000000000" pitchFamily="2" charset="2"/>
              <a:buChar char="Ø"/>
            </a:pPr>
            <a:r>
              <a:rPr lang="en-GB" sz="2400" dirty="0"/>
              <a:t>The current priorities are: </a:t>
            </a:r>
          </a:p>
          <a:p>
            <a:r>
              <a:rPr lang="en-GB" sz="2400" dirty="0"/>
              <a:t>Developing as an inclusive organisation</a:t>
            </a:r>
          </a:p>
          <a:p>
            <a:r>
              <a:rPr lang="en-GB" sz="2400" dirty="0"/>
              <a:t>Raising awareness of racial equality issues</a:t>
            </a:r>
          </a:p>
          <a:p>
            <a:r>
              <a:rPr lang="en-GB" sz="2400" dirty="0"/>
              <a:t>Creating an accessible and supportive environment</a:t>
            </a:r>
          </a:p>
          <a:p>
            <a:r>
              <a:rPr lang="en-GB" sz="2400" dirty="0"/>
              <a:t>Wellbeing services for women</a:t>
            </a:r>
          </a:p>
          <a:p>
            <a:pPr marL="0" indent="0">
              <a:buNone/>
            </a:pPr>
            <a:r>
              <a:rPr lang="en-GB" sz="2400" dirty="0"/>
              <a:t>See full information - </a:t>
            </a:r>
            <a:r>
              <a:rPr lang="en-GB" sz="2400" dirty="0">
                <a:hlinkClick r:id="rId2"/>
              </a:rPr>
              <a:t>UWTSD Strategic Equality Plan Update - Sept 2021 - YouTube</a:t>
            </a:r>
            <a:endParaRPr lang="en-GB" sz="2400" dirty="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840861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a:xfrm>
            <a:off x="0" y="311677"/>
            <a:ext cx="9428086" cy="1325563"/>
          </a:xfrm>
        </p:spPr>
        <p:txBody>
          <a:bodyPr/>
          <a:lstStyle/>
          <a:p>
            <a:r>
              <a:rPr lang="en-GB" sz="4300" b="1" dirty="0"/>
              <a:t>The Students’ Union (SU) &amp; Student Voice</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idx="1"/>
          </p:nvPr>
        </p:nvSpPr>
        <p:spPr>
          <a:xfrm>
            <a:off x="628650" y="1355523"/>
            <a:ext cx="7886700" cy="4351338"/>
          </a:xfrm>
        </p:spPr>
        <p:txBody>
          <a:bodyPr/>
          <a:lstStyle/>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7FD9357A-2DB5-4FA7-B1E7-1526638D4564}"/>
              </a:ext>
            </a:extLst>
          </p:cNvPr>
          <p:cNvSpPr txBox="1"/>
          <p:nvPr/>
        </p:nvSpPr>
        <p:spPr>
          <a:xfrm>
            <a:off x="204281" y="1355523"/>
            <a:ext cx="8735438" cy="5909310"/>
          </a:xfrm>
          <a:prstGeom prst="rect">
            <a:avLst/>
          </a:prstGeom>
          <a:noFill/>
        </p:spPr>
        <p:txBody>
          <a:bodyPr wrap="square">
            <a:spAutoFit/>
          </a:bodyPr>
          <a:lstStyle/>
          <a:p>
            <a:pPr marL="285750" indent="-285750">
              <a:buFont typeface="Wingdings" panose="05000000000000000000" pitchFamily="2" charset="2"/>
              <a:buChar char="Ø"/>
            </a:pPr>
            <a:r>
              <a:rPr lang="en-GB" sz="3200" dirty="0"/>
              <a:t>All students are automatically a member of the SU.</a:t>
            </a:r>
          </a:p>
          <a:p>
            <a:pPr marL="285750" indent="-285750">
              <a:buFont typeface="Wingdings" panose="05000000000000000000" pitchFamily="2" charset="2"/>
              <a:buChar char="Ø"/>
            </a:pPr>
            <a:r>
              <a:rPr lang="en-GB" sz="3200" dirty="0"/>
              <a:t>The SU speaks up for students, their rights and empowers them to make the most of their time at University.</a:t>
            </a:r>
          </a:p>
          <a:p>
            <a:pPr marL="285750" indent="-285750">
              <a:buFont typeface="Wingdings" panose="05000000000000000000" pitchFamily="2" charset="2"/>
              <a:buChar char="Ø"/>
            </a:pPr>
            <a:r>
              <a:rPr lang="en-GB" sz="3200" dirty="0"/>
              <a:t>The best way to make your voice heard is through the Course Representative (Course Rep) system. </a:t>
            </a:r>
          </a:p>
          <a:p>
            <a:pPr marL="285750" indent="-285750">
              <a:buFont typeface="Wingdings" panose="05000000000000000000" pitchFamily="2" charset="2"/>
              <a:buChar char="Ø"/>
            </a:pPr>
            <a:r>
              <a:rPr lang="en-GB" sz="3200" dirty="0"/>
              <a:t>Take a look at their website here - </a:t>
            </a:r>
            <a:r>
              <a:rPr lang="en-GB" sz="3200" dirty="0">
                <a:hlinkClick r:id="rId2"/>
              </a:rPr>
              <a:t>UWTSD Students' Union (uwtsdunion.co.uk)</a:t>
            </a:r>
            <a:endParaRPr lang="en-GB" sz="3200" dirty="0"/>
          </a:p>
          <a:p>
            <a:endParaRPr lang="en-GB" dirty="0"/>
          </a:p>
          <a:p>
            <a:pPr marL="285750" indent="-285750">
              <a:buFont typeface="Wingdings" panose="05000000000000000000" pitchFamily="2" charset="2"/>
              <a:buChar char="Ø"/>
            </a:pPr>
            <a:endParaRPr lang="en-GB" dirty="0"/>
          </a:p>
          <a:p>
            <a:endParaRPr lang="en-GB" dirty="0"/>
          </a:p>
          <a:p>
            <a:r>
              <a:rPr lang="en-GB" dirty="0"/>
              <a:t> </a:t>
            </a:r>
          </a:p>
          <a:p>
            <a:endParaRPr lang="en-GB" dirty="0"/>
          </a:p>
        </p:txBody>
      </p:sp>
    </p:spTree>
    <p:extLst>
      <p:ext uri="{BB962C8B-B14F-4D97-AF65-F5344CB8AC3E}">
        <p14:creationId xmlns:p14="http://schemas.microsoft.com/office/powerpoint/2010/main" val="418176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8DC41E-C746-435E-AD0E-0D42E7EF3BF5}"/>
              </a:ext>
            </a:extLst>
          </p:cNvPr>
          <p:cNvSpPr>
            <a:spLocks noGrp="1"/>
          </p:cNvSpPr>
          <p:nvPr>
            <p:ph type="title"/>
          </p:nvPr>
        </p:nvSpPr>
        <p:spPr>
          <a:xfrm>
            <a:off x="628650" y="365125"/>
            <a:ext cx="7886700" cy="5476382"/>
          </a:xfrm>
        </p:spPr>
        <p:txBody>
          <a:bodyPr/>
          <a:lstStyle/>
          <a:p>
            <a:br>
              <a:rPr lang="en-GB" sz="6600" b="1" dirty="0"/>
            </a:br>
            <a:br>
              <a:rPr lang="en-GB" sz="6600" b="1" dirty="0"/>
            </a:br>
            <a:r>
              <a:rPr lang="en-GB" sz="6600" b="1" dirty="0"/>
              <a:t>Getting to know you…</a:t>
            </a:r>
          </a:p>
        </p:txBody>
      </p:sp>
    </p:spTree>
    <p:extLst>
      <p:ext uri="{BB962C8B-B14F-4D97-AF65-F5344CB8AC3E}">
        <p14:creationId xmlns:p14="http://schemas.microsoft.com/office/powerpoint/2010/main" val="4037758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E291C-4E96-47C1-B298-454C6F29FFB8}"/>
              </a:ext>
            </a:extLst>
          </p:cNvPr>
          <p:cNvSpPr>
            <a:spLocks noGrp="1"/>
          </p:cNvSpPr>
          <p:nvPr>
            <p:ph type="title"/>
          </p:nvPr>
        </p:nvSpPr>
        <p:spPr/>
        <p:txBody>
          <a:bodyPr/>
          <a:lstStyle/>
          <a:p>
            <a:pPr algn="ctr"/>
            <a:r>
              <a:rPr lang="en-GB" b="1" u="sng" dirty="0"/>
              <a:t>Activity: ID Cards</a:t>
            </a:r>
          </a:p>
        </p:txBody>
      </p:sp>
      <p:sp>
        <p:nvSpPr>
          <p:cNvPr id="3" name="Content Placeholder 2">
            <a:extLst>
              <a:ext uri="{FF2B5EF4-FFF2-40B4-BE49-F238E27FC236}">
                <a16:creationId xmlns:a16="http://schemas.microsoft.com/office/drawing/2014/main" id="{BF2BB926-3E82-453C-BA07-E6A9C17ACDA7}"/>
              </a:ext>
            </a:extLst>
          </p:cNvPr>
          <p:cNvSpPr>
            <a:spLocks noGrp="1"/>
          </p:cNvSpPr>
          <p:nvPr>
            <p:ph idx="1"/>
          </p:nvPr>
        </p:nvSpPr>
        <p:spPr>
          <a:xfrm>
            <a:off x="628650" y="1195310"/>
            <a:ext cx="7886700" cy="4637319"/>
          </a:xfrm>
        </p:spPr>
        <p:txBody>
          <a:bodyPr/>
          <a:lstStyle/>
          <a:p>
            <a:pPr>
              <a:buFont typeface="Wingdings" panose="05000000000000000000" pitchFamily="2" charset="2"/>
              <a:buChar char="Ø"/>
            </a:pPr>
            <a:r>
              <a:rPr lang="en-GB" sz="3200" dirty="0"/>
              <a:t>Students work in pairs in this activity (assign randomly). </a:t>
            </a:r>
          </a:p>
          <a:p>
            <a:pPr>
              <a:buFont typeface="Wingdings" panose="05000000000000000000" pitchFamily="2" charset="2"/>
              <a:buChar char="Ø"/>
            </a:pPr>
            <a:r>
              <a:rPr lang="en-GB" sz="3200" dirty="0"/>
              <a:t>The teacher gives each student a card with a number of questions. </a:t>
            </a:r>
          </a:p>
          <a:p>
            <a:pPr>
              <a:buFont typeface="Wingdings" panose="05000000000000000000" pitchFamily="2" charset="2"/>
              <a:buChar char="Ø"/>
            </a:pPr>
            <a:r>
              <a:rPr lang="en-GB" sz="3200" dirty="0"/>
              <a:t>The students must interview each other and fill out their card. </a:t>
            </a:r>
          </a:p>
          <a:p>
            <a:pPr>
              <a:buFont typeface="Wingdings" panose="05000000000000000000" pitchFamily="2" charset="2"/>
              <a:buChar char="Ø"/>
            </a:pPr>
            <a:r>
              <a:rPr lang="en-GB" sz="3200" dirty="0"/>
              <a:t>Later the students use the information they have collected to introduce their partner to the rest of the class.</a:t>
            </a:r>
          </a:p>
        </p:txBody>
      </p:sp>
    </p:spTree>
    <p:extLst>
      <p:ext uri="{BB962C8B-B14F-4D97-AF65-F5344CB8AC3E}">
        <p14:creationId xmlns:p14="http://schemas.microsoft.com/office/powerpoint/2010/main" val="238243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86FC-13AA-4DF7-AB56-8F82945C819E}"/>
              </a:ext>
            </a:extLst>
          </p:cNvPr>
          <p:cNvSpPr>
            <a:spLocks noGrp="1"/>
          </p:cNvSpPr>
          <p:nvPr>
            <p:ph type="title"/>
          </p:nvPr>
        </p:nvSpPr>
        <p:spPr/>
        <p:txBody>
          <a:bodyPr/>
          <a:lstStyle/>
          <a:p>
            <a:pPr algn="ctr"/>
            <a:r>
              <a:rPr lang="en-GB" b="1" dirty="0"/>
              <a:t>ID Card Questions:</a:t>
            </a:r>
          </a:p>
        </p:txBody>
      </p:sp>
      <p:sp>
        <p:nvSpPr>
          <p:cNvPr id="3" name="Content Placeholder 2">
            <a:extLst>
              <a:ext uri="{FF2B5EF4-FFF2-40B4-BE49-F238E27FC236}">
                <a16:creationId xmlns:a16="http://schemas.microsoft.com/office/drawing/2014/main" id="{6A6CB2DC-A063-4B54-8915-84A8F1938A37}"/>
              </a:ext>
            </a:extLst>
          </p:cNvPr>
          <p:cNvSpPr>
            <a:spLocks noGrp="1"/>
          </p:cNvSpPr>
          <p:nvPr>
            <p:ph idx="1"/>
          </p:nvPr>
        </p:nvSpPr>
        <p:spPr>
          <a:xfrm>
            <a:off x="628650" y="1253331"/>
            <a:ext cx="7886700" cy="3318669"/>
          </a:xfrm>
        </p:spPr>
        <p:txBody>
          <a:bodyPr/>
          <a:lstStyle/>
          <a:p>
            <a:pPr marL="514350" indent="-514350">
              <a:buFont typeface="+mj-lt"/>
              <a:buAutoNum type="arabicPeriod"/>
            </a:pPr>
            <a:r>
              <a:rPr lang="en-GB" sz="3600" dirty="0"/>
              <a:t>What is your name?</a:t>
            </a:r>
          </a:p>
          <a:p>
            <a:pPr marL="514350" indent="-514350">
              <a:buFont typeface="+mj-lt"/>
              <a:buAutoNum type="arabicPeriod"/>
            </a:pPr>
            <a:r>
              <a:rPr lang="en-GB" sz="3600" dirty="0"/>
              <a:t>Where are you from?</a:t>
            </a:r>
          </a:p>
          <a:p>
            <a:pPr marL="514350" indent="-514350">
              <a:buFont typeface="+mj-lt"/>
              <a:buAutoNum type="arabicPeriod"/>
            </a:pPr>
            <a:r>
              <a:rPr lang="en-GB" sz="3600" dirty="0"/>
              <a:t>Tell me three interesting things about you:</a:t>
            </a:r>
          </a:p>
          <a:p>
            <a:pPr marL="0" indent="0">
              <a:buNone/>
            </a:pPr>
            <a:r>
              <a:rPr lang="en-GB" sz="3600" dirty="0"/>
              <a:t>	a)</a:t>
            </a:r>
          </a:p>
          <a:p>
            <a:pPr marL="0" indent="0">
              <a:buNone/>
            </a:pPr>
            <a:r>
              <a:rPr lang="en-GB" sz="3600" dirty="0"/>
              <a:t>	b)</a:t>
            </a:r>
          </a:p>
          <a:p>
            <a:pPr marL="0" indent="0">
              <a:buNone/>
            </a:pPr>
            <a:r>
              <a:rPr lang="en-GB" sz="3600" dirty="0"/>
              <a:t>	c)</a:t>
            </a:r>
          </a:p>
          <a:p>
            <a:pPr marL="0" indent="0">
              <a:buNone/>
            </a:pPr>
            <a:endParaRPr lang="en-GB" dirty="0"/>
          </a:p>
        </p:txBody>
      </p:sp>
    </p:spTree>
    <p:extLst>
      <p:ext uri="{BB962C8B-B14F-4D97-AF65-F5344CB8AC3E}">
        <p14:creationId xmlns:p14="http://schemas.microsoft.com/office/powerpoint/2010/main" val="2852482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a:xfrm>
            <a:off x="384285" y="1214451"/>
            <a:ext cx="8058149" cy="3607785"/>
          </a:xfrm>
        </p:spPr>
        <p:txBody>
          <a:bodyPr/>
          <a:lstStyle/>
          <a:p>
            <a:pPr algn="ctr"/>
            <a:r>
              <a:rPr lang="en-GB" sz="6000" b="1" dirty="0"/>
              <a:t>Part 2</a:t>
            </a:r>
            <a:br>
              <a:rPr lang="en-GB" sz="6000" b="1" dirty="0"/>
            </a:br>
            <a:br>
              <a:rPr lang="en-GB" sz="6000" b="1" dirty="0"/>
            </a:br>
            <a:r>
              <a:rPr lang="en-GB" sz="6000" b="1" dirty="0"/>
              <a:t>Support from the University</a:t>
            </a:r>
          </a:p>
        </p:txBody>
      </p:sp>
    </p:spTree>
    <p:extLst>
      <p:ext uri="{BB962C8B-B14F-4D97-AF65-F5344CB8AC3E}">
        <p14:creationId xmlns:p14="http://schemas.microsoft.com/office/powerpoint/2010/main" val="511637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0F33-4E2A-4D8F-8E42-A3D54B654CC4}"/>
              </a:ext>
            </a:extLst>
          </p:cNvPr>
          <p:cNvSpPr>
            <a:spLocks noGrp="1"/>
          </p:cNvSpPr>
          <p:nvPr>
            <p:ph type="title"/>
          </p:nvPr>
        </p:nvSpPr>
        <p:spPr/>
        <p:txBody>
          <a:bodyPr/>
          <a:lstStyle/>
          <a:p>
            <a:pPr algn="ctr"/>
            <a:r>
              <a:rPr lang="en-GB" b="1" u="sng" dirty="0"/>
              <a:t>Student Services</a:t>
            </a:r>
          </a:p>
        </p:txBody>
      </p:sp>
      <p:sp>
        <p:nvSpPr>
          <p:cNvPr id="3" name="Content Placeholder 2">
            <a:extLst>
              <a:ext uri="{FF2B5EF4-FFF2-40B4-BE49-F238E27FC236}">
                <a16:creationId xmlns:a16="http://schemas.microsoft.com/office/drawing/2014/main" id="{4F18A57E-1856-4E1A-8037-356F837DF736}"/>
              </a:ext>
            </a:extLst>
          </p:cNvPr>
          <p:cNvSpPr>
            <a:spLocks noGrp="1"/>
          </p:cNvSpPr>
          <p:nvPr>
            <p:ph idx="1"/>
          </p:nvPr>
        </p:nvSpPr>
        <p:spPr>
          <a:xfrm>
            <a:off x="628650" y="1310059"/>
            <a:ext cx="7886700" cy="4516809"/>
          </a:xfrm>
        </p:spPr>
        <p:txBody>
          <a:bodyPr/>
          <a:lstStyle/>
          <a:p>
            <a:pPr>
              <a:buFont typeface="Wingdings" panose="05000000000000000000" pitchFamily="2" charset="2"/>
              <a:buChar char="Ø"/>
            </a:pPr>
            <a:r>
              <a:rPr lang="en-GB" sz="3600" dirty="0"/>
              <a:t>Travel discounts – National Rail and TFL</a:t>
            </a:r>
          </a:p>
          <a:p>
            <a:pPr>
              <a:buFont typeface="Wingdings" panose="05000000000000000000" pitchFamily="2" charset="2"/>
              <a:buChar char="Ø"/>
            </a:pPr>
            <a:r>
              <a:rPr lang="en-GB" sz="3600" dirty="0"/>
              <a:t>Supporting Pregnant Students</a:t>
            </a:r>
          </a:p>
          <a:p>
            <a:pPr>
              <a:buFont typeface="Wingdings" panose="05000000000000000000" pitchFamily="2" charset="2"/>
              <a:buChar char="Ø"/>
            </a:pPr>
            <a:r>
              <a:rPr lang="en-GB" sz="3600" dirty="0"/>
              <a:t>Interruption of Studies</a:t>
            </a:r>
          </a:p>
          <a:p>
            <a:pPr>
              <a:buFont typeface="Wingdings" panose="05000000000000000000" pitchFamily="2" charset="2"/>
              <a:buChar char="Ø"/>
            </a:pPr>
            <a:r>
              <a:rPr lang="en-GB" sz="3600" dirty="0"/>
              <a:t>Withdrawal</a:t>
            </a:r>
          </a:p>
          <a:p>
            <a:pPr>
              <a:buFont typeface="Wingdings" panose="05000000000000000000" pitchFamily="2" charset="2"/>
              <a:buChar char="Ø"/>
            </a:pPr>
            <a:r>
              <a:rPr lang="en-GB" sz="3600" b="1" dirty="0"/>
              <a:t>Attendance </a:t>
            </a:r>
            <a:r>
              <a:rPr lang="en-GB" sz="3600" dirty="0"/>
              <a:t>– It is very important to attend all your lectures</a:t>
            </a:r>
            <a:endParaRPr lang="en-GB" sz="3600" b="1" dirty="0"/>
          </a:p>
          <a:p>
            <a:endParaRPr lang="en-GB" dirty="0"/>
          </a:p>
          <a:p>
            <a:endParaRPr lang="en-GB" dirty="0"/>
          </a:p>
        </p:txBody>
      </p:sp>
    </p:spTree>
    <p:extLst>
      <p:ext uri="{BB962C8B-B14F-4D97-AF65-F5344CB8AC3E}">
        <p14:creationId xmlns:p14="http://schemas.microsoft.com/office/powerpoint/2010/main" val="3931556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105575" y="117523"/>
            <a:ext cx="8338628" cy="830997"/>
          </a:xfrm>
          <a:prstGeom prst="rect">
            <a:avLst/>
          </a:prstGeom>
          <a:noFill/>
        </p:spPr>
        <p:txBody>
          <a:bodyPr wrap="square" rtlCol="0">
            <a:spAutoFit/>
          </a:bodyPr>
          <a:lstStyle/>
          <a:p>
            <a:r>
              <a:rPr lang="en-GB" sz="2400" b="1" dirty="0">
                <a:solidFill>
                  <a:srgbClr val="FF0000"/>
                </a:solidFill>
              </a:rPr>
              <a:t>IMPORTANT: </a:t>
            </a:r>
            <a:r>
              <a:rPr lang="en-GB" sz="2400" dirty="0"/>
              <a:t>All students are expected to attend ALL classes. The minimum attendance requirement is 70%.</a:t>
            </a:r>
            <a:endParaRPr lang="en-GB" sz="2400" b="1" dirty="0"/>
          </a:p>
        </p:txBody>
      </p:sp>
      <p:cxnSp>
        <p:nvCxnSpPr>
          <p:cNvPr id="22" name="Straight Arrow Connector 21"/>
          <p:cNvCxnSpPr>
            <a:cxnSpLocks/>
          </p:cNvCxnSpPr>
          <p:nvPr/>
        </p:nvCxnSpPr>
        <p:spPr>
          <a:xfrm>
            <a:off x="2930298" y="2111312"/>
            <a:ext cx="1328914" cy="123517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7284259" y="3614964"/>
            <a:ext cx="1576725" cy="646331"/>
          </a:xfrm>
          <a:prstGeom prst="rect">
            <a:avLst/>
          </a:prstGeom>
          <a:noFill/>
          <a:ln w="19050">
            <a:solidFill>
              <a:schemeClr val="tx1"/>
            </a:solidFill>
          </a:ln>
        </p:spPr>
        <p:txBody>
          <a:bodyPr wrap="square" rtlCol="0">
            <a:spAutoFit/>
          </a:bodyPr>
          <a:lstStyle/>
          <a:p>
            <a:r>
              <a:rPr lang="en-GB" b="1" dirty="0"/>
              <a:t>Continue to study</a:t>
            </a:r>
          </a:p>
        </p:txBody>
      </p:sp>
      <p:sp>
        <p:nvSpPr>
          <p:cNvPr id="26" name="TextBox 25"/>
          <p:cNvSpPr txBox="1"/>
          <p:nvPr/>
        </p:nvSpPr>
        <p:spPr>
          <a:xfrm>
            <a:off x="7012337" y="1207735"/>
            <a:ext cx="1974140" cy="954107"/>
          </a:xfrm>
          <a:prstGeom prst="rect">
            <a:avLst/>
          </a:prstGeom>
          <a:noFill/>
          <a:ln>
            <a:solidFill>
              <a:schemeClr val="tx1"/>
            </a:solidFill>
          </a:ln>
        </p:spPr>
        <p:txBody>
          <a:bodyPr wrap="square" rtlCol="0">
            <a:spAutoFit/>
          </a:bodyPr>
          <a:lstStyle/>
          <a:p>
            <a:r>
              <a:rPr lang="en-GB" sz="1400" dirty="0"/>
              <a:t>If you do not submit an appeal within 5 working days or your appeal was rejected.</a:t>
            </a:r>
          </a:p>
        </p:txBody>
      </p:sp>
      <p:cxnSp>
        <p:nvCxnSpPr>
          <p:cNvPr id="27" name="Straight Arrow Connector 26"/>
          <p:cNvCxnSpPr>
            <a:stCxn id="29" idx="3"/>
            <a:endCxn id="24" idx="0"/>
          </p:cNvCxnSpPr>
          <p:nvPr/>
        </p:nvCxnSpPr>
        <p:spPr>
          <a:xfrm>
            <a:off x="7469684" y="3152976"/>
            <a:ext cx="602938" cy="4619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65869" y="5190580"/>
            <a:ext cx="8898519" cy="523220"/>
          </a:xfrm>
          <a:prstGeom prst="rect">
            <a:avLst/>
          </a:prstGeom>
          <a:noFill/>
          <a:ln>
            <a:noFill/>
          </a:ln>
        </p:spPr>
        <p:txBody>
          <a:bodyPr wrap="square" rtlCol="0">
            <a:spAutoFit/>
          </a:bodyPr>
          <a:lstStyle/>
          <a:p>
            <a:pPr algn="ctr"/>
            <a:r>
              <a:rPr lang="en-GB" sz="1400" b="1" u="sng" dirty="0">
                <a:solidFill>
                  <a:srgbClr val="FF0000"/>
                </a:solidFill>
              </a:rPr>
              <a:t>IMPORTANT:</a:t>
            </a:r>
            <a:r>
              <a:rPr lang="en-GB" sz="1400" b="1" dirty="0">
                <a:solidFill>
                  <a:srgbClr val="FF0000"/>
                </a:solidFill>
              </a:rPr>
              <a:t> WARNINGS STAY WITH YOU THROUGHOUT EACH LEVEL. ONLY WHEN YOU START A NEW LEVEL WILL YOU START FRESH IN THE ABOVE PROCESS.</a:t>
            </a:r>
          </a:p>
        </p:txBody>
      </p:sp>
      <p:cxnSp>
        <p:nvCxnSpPr>
          <p:cNvPr id="23" name="Straight Arrow Connector 22"/>
          <p:cNvCxnSpPr>
            <a:cxnSpLocks/>
          </p:cNvCxnSpPr>
          <p:nvPr/>
        </p:nvCxnSpPr>
        <p:spPr>
          <a:xfrm>
            <a:off x="6022431" y="2506807"/>
            <a:ext cx="356211" cy="35439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5513355" y="2968310"/>
            <a:ext cx="1956329" cy="369332"/>
          </a:xfrm>
          <a:prstGeom prst="rect">
            <a:avLst/>
          </a:prstGeom>
          <a:noFill/>
          <a:ln w="19050">
            <a:solidFill>
              <a:schemeClr val="tx1"/>
            </a:solidFill>
          </a:ln>
        </p:spPr>
        <p:txBody>
          <a:bodyPr wrap="square" rtlCol="0">
            <a:spAutoFit/>
          </a:bodyPr>
          <a:lstStyle/>
          <a:p>
            <a:r>
              <a:rPr lang="en-GB" b="1" dirty="0"/>
              <a:t>Appeal upheld </a:t>
            </a:r>
          </a:p>
        </p:txBody>
      </p:sp>
      <p:pic>
        <p:nvPicPr>
          <p:cNvPr id="2" name="Picture 1">
            <a:extLst>
              <a:ext uri="{FF2B5EF4-FFF2-40B4-BE49-F238E27FC236}">
                <a16:creationId xmlns:a16="http://schemas.microsoft.com/office/drawing/2014/main" id="{7D6273BB-CD6E-4209-B5CE-1A039BE54ED2}"/>
              </a:ext>
            </a:extLst>
          </p:cNvPr>
          <p:cNvPicPr>
            <a:picLocks noChangeAspect="1"/>
          </p:cNvPicPr>
          <p:nvPr/>
        </p:nvPicPr>
        <p:blipFill>
          <a:blip r:embed="rId2"/>
          <a:stretch>
            <a:fillRect/>
          </a:stretch>
        </p:blipFill>
        <p:spPr>
          <a:xfrm>
            <a:off x="27755" y="1753165"/>
            <a:ext cx="823031" cy="499915"/>
          </a:xfrm>
          <a:prstGeom prst="rect">
            <a:avLst/>
          </a:prstGeom>
        </p:spPr>
      </p:pic>
      <p:pic>
        <p:nvPicPr>
          <p:cNvPr id="3" name="Picture 2">
            <a:extLst>
              <a:ext uri="{FF2B5EF4-FFF2-40B4-BE49-F238E27FC236}">
                <a16:creationId xmlns:a16="http://schemas.microsoft.com/office/drawing/2014/main" id="{3FB090E0-5C42-406B-82E1-B2D5AD72E1FD}"/>
              </a:ext>
            </a:extLst>
          </p:cNvPr>
          <p:cNvPicPr>
            <a:picLocks noChangeAspect="1"/>
          </p:cNvPicPr>
          <p:nvPr/>
        </p:nvPicPr>
        <p:blipFill>
          <a:blip r:embed="rId3"/>
          <a:stretch>
            <a:fillRect/>
          </a:stretch>
        </p:blipFill>
        <p:spPr>
          <a:xfrm>
            <a:off x="73744" y="2209361"/>
            <a:ext cx="1414395" cy="1835055"/>
          </a:xfrm>
          <a:prstGeom prst="rect">
            <a:avLst/>
          </a:prstGeom>
        </p:spPr>
      </p:pic>
      <p:pic>
        <p:nvPicPr>
          <p:cNvPr id="11" name="Picture 10">
            <a:extLst>
              <a:ext uri="{FF2B5EF4-FFF2-40B4-BE49-F238E27FC236}">
                <a16:creationId xmlns:a16="http://schemas.microsoft.com/office/drawing/2014/main" id="{73D9523E-90AD-4344-9C8E-B62DE7667076}"/>
              </a:ext>
            </a:extLst>
          </p:cNvPr>
          <p:cNvPicPr>
            <a:picLocks noChangeAspect="1"/>
          </p:cNvPicPr>
          <p:nvPr/>
        </p:nvPicPr>
        <p:blipFill>
          <a:blip r:embed="rId4"/>
          <a:stretch>
            <a:fillRect/>
          </a:stretch>
        </p:blipFill>
        <p:spPr>
          <a:xfrm>
            <a:off x="912017" y="1847802"/>
            <a:ext cx="1152244" cy="231668"/>
          </a:xfrm>
          <a:prstGeom prst="rect">
            <a:avLst/>
          </a:prstGeom>
        </p:spPr>
      </p:pic>
      <p:pic>
        <p:nvPicPr>
          <p:cNvPr id="21" name="Picture 20">
            <a:extLst>
              <a:ext uri="{FF2B5EF4-FFF2-40B4-BE49-F238E27FC236}">
                <a16:creationId xmlns:a16="http://schemas.microsoft.com/office/drawing/2014/main" id="{3CEE2B51-6202-4583-BFD8-3AA82EE08628}"/>
              </a:ext>
            </a:extLst>
          </p:cNvPr>
          <p:cNvPicPr>
            <a:picLocks noChangeAspect="1"/>
          </p:cNvPicPr>
          <p:nvPr/>
        </p:nvPicPr>
        <p:blipFill>
          <a:blip r:embed="rId5"/>
          <a:stretch>
            <a:fillRect/>
          </a:stretch>
        </p:blipFill>
        <p:spPr>
          <a:xfrm>
            <a:off x="1517516" y="2199266"/>
            <a:ext cx="1487553" cy="2481287"/>
          </a:xfrm>
          <a:prstGeom prst="rect">
            <a:avLst/>
          </a:prstGeom>
        </p:spPr>
      </p:pic>
      <p:pic>
        <p:nvPicPr>
          <p:cNvPr id="25" name="Picture 24">
            <a:extLst>
              <a:ext uri="{FF2B5EF4-FFF2-40B4-BE49-F238E27FC236}">
                <a16:creationId xmlns:a16="http://schemas.microsoft.com/office/drawing/2014/main" id="{4A0AD7B6-FA6F-4FC2-9D00-EE8E00C6F608}"/>
              </a:ext>
            </a:extLst>
          </p:cNvPr>
          <p:cNvPicPr>
            <a:picLocks noChangeAspect="1"/>
          </p:cNvPicPr>
          <p:nvPr/>
        </p:nvPicPr>
        <p:blipFill>
          <a:blip r:embed="rId6"/>
          <a:stretch>
            <a:fillRect/>
          </a:stretch>
        </p:blipFill>
        <p:spPr>
          <a:xfrm>
            <a:off x="2011623" y="1753165"/>
            <a:ext cx="829128" cy="499915"/>
          </a:xfrm>
          <a:prstGeom prst="rect">
            <a:avLst/>
          </a:prstGeom>
        </p:spPr>
      </p:pic>
      <p:pic>
        <p:nvPicPr>
          <p:cNvPr id="28" name="Picture 27">
            <a:extLst>
              <a:ext uri="{FF2B5EF4-FFF2-40B4-BE49-F238E27FC236}">
                <a16:creationId xmlns:a16="http://schemas.microsoft.com/office/drawing/2014/main" id="{729EC05C-46FA-4A5A-BBC0-BC59A6E70945}"/>
              </a:ext>
            </a:extLst>
          </p:cNvPr>
          <p:cNvPicPr>
            <a:picLocks noChangeAspect="1"/>
          </p:cNvPicPr>
          <p:nvPr/>
        </p:nvPicPr>
        <p:blipFill>
          <a:blip r:embed="rId7"/>
          <a:stretch>
            <a:fillRect/>
          </a:stretch>
        </p:blipFill>
        <p:spPr>
          <a:xfrm>
            <a:off x="4230052" y="1787602"/>
            <a:ext cx="1792379" cy="774259"/>
          </a:xfrm>
          <a:prstGeom prst="rect">
            <a:avLst/>
          </a:prstGeom>
        </p:spPr>
      </p:pic>
      <p:pic>
        <p:nvPicPr>
          <p:cNvPr id="30" name="Picture 29">
            <a:extLst>
              <a:ext uri="{FF2B5EF4-FFF2-40B4-BE49-F238E27FC236}">
                <a16:creationId xmlns:a16="http://schemas.microsoft.com/office/drawing/2014/main" id="{7BB4B5C1-52CB-44F3-9907-729E33341773}"/>
              </a:ext>
            </a:extLst>
          </p:cNvPr>
          <p:cNvPicPr>
            <a:picLocks noChangeAspect="1"/>
          </p:cNvPicPr>
          <p:nvPr/>
        </p:nvPicPr>
        <p:blipFill>
          <a:blip r:embed="rId4"/>
          <a:stretch>
            <a:fillRect/>
          </a:stretch>
        </p:blipFill>
        <p:spPr>
          <a:xfrm>
            <a:off x="2963980" y="1818136"/>
            <a:ext cx="1375463" cy="276548"/>
          </a:xfrm>
          <a:prstGeom prst="rect">
            <a:avLst/>
          </a:prstGeom>
        </p:spPr>
      </p:pic>
      <p:pic>
        <p:nvPicPr>
          <p:cNvPr id="31" name="Picture 30">
            <a:extLst>
              <a:ext uri="{FF2B5EF4-FFF2-40B4-BE49-F238E27FC236}">
                <a16:creationId xmlns:a16="http://schemas.microsoft.com/office/drawing/2014/main" id="{BE46706E-0DE4-4870-B00B-9F94B834963F}"/>
              </a:ext>
            </a:extLst>
          </p:cNvPr>
          <p:cNvPicPr>
            <a:picLocks noChangeAspect="1"/>
          </p:cNvPicPr>
          <p:nvPr/>
        </p:nvPicPr>
        <p:blipFill>
          <a:blip r:embed="rId8"/>
          <a:stretch>
            <a:fillRect/>
          </a:stretch>
        </p:blipFill>
        <p:spPr>
          <a:xfrm>
            <a:off x="3334858" y="1024932"/>
            <a:ext cx="3523793" cy="804742"/>
          </a:xfrm>
          <a:prstGeom prst="rect">
            <a:avLst/>
          </a:prstGeom>
        </p:spPr>
      </p:pic>
      <p:pic>
        <p:nvPicPr>
          <p:cNvPr id="32" name="Picture 31">
            <a:extLst>
              <a:ext uri="{FF2B5EF4-FFF2-40B4-BE49-F238E27FC236}">
                <a16:creationId xmlns:a16="http://schemas.microsoft.com/office/drawing/2014/main" id="{041A26A8-81A0-4ACB-8C8E-2882C92397D0}"/>
              </a:ext>
            </a:extLst>
          </p:cNvPr>
          <p:cNvPicPr>
            <a:picLocks noChangeAspect="1"/>
          </p:cNvPicPr>
          <p:nvPr/>
        </p:nvPicPr>
        <p:blipFill>
          <a:blip r:embed="rId9"/>
          <a:stretch>
            <a:fillRect/>
          </a:stretch>
        </p:blipFill>
        <p:spPr>
          <a:xfrm>
            <a:off x="3594755" y="3432654"/>
            <a:ext cx="1579001" cy="499915"/>
          </a:xfrm>
          <a:prstGeom prst="rect">
            <a:avLst/>
          </a:prstGeom>
        </p:spPr>
      </p:pic>
      <p:pic>
        <p:nvPicPr>
          <p:cNvPr id="33" name="Picture 32">
            <a:extLst>
              <a:ext uri="{FF2B5EF4-FFF2-40B4-BE49-F238E27FC236}">
                <a16:creationId xmlns:a16="http://schemas.microsoft.com/office/drawing/2014/main" id="{CEFF2F01-9B0A-4E01-9C09-2E0D518E4618}"/>
              </a:ext>
            </a:extLst>
          </p:cNvPr>
          <p:cNvPicPr>
            <a:picLocks noChangeAspect="1"/>
          </p:cNvPicPr>
          <p:nvPr/>
        </p:nvPicPr>
        <p:blipFill>
          <a:blip r:embed="rId10"/>
          <a:stretch>
            <a:fillRect/>
          </a:stretch>
        </p:blipFill>
        <p:spPr>
          <a:xfrm>
            <a:off x="3175485" y="3896892"/>
            <a:ext cx="3938357" cy="1018120"/>
          </a:xfrm>
          <a:prstGeom prst="rect">
            <a:avLst/>
          </a:prstGeom>
        </p:spPr>
      </p:pic>
      <p:pic>
        <p:nvPicPr>
          <p:cNvPr id="34" name="Picture 33">
            <a:extLst>
              <a:ext uri="{FF2B5EF4-FFF2-40B4-BE49-F238E27FC236}">
                <a16:creationId xmlns:a16="http://schemas.microsoft.com/office/drawing/2014/main" id="{CAE3CA89-08BD-445B-8A1F-03AF4B49935A}"/>
              </a:ext>
            </a:extLst>
          </p:cNvPr>
          <p:cNvPicPr>
            <a:picLocks noChangeAspect="1"/>
          </p:cNvPicPr>
          <p:nvPr/>
        </p:nvPicPr>
        <p:blipFill>
          <a:blip r:embed="rId11"/>
          <a:stretch>
            <a:fillRect/>
          </a:stretch>
        </p:blipFill>
        <p:spPr>
          <a:xfrm>
            <a:off x="7389948" y="2213381"/>
            <a:ext cx="1530229" cy="499915"/>
          </a:xfrm>
          <a:prstGeom prst="rect">
            <a:avLst/>
          </a:prstGeom>
        </p:spPr>
      </p:pic>
      <p:pic>
        <p:nvPicPr>
          <p:cNvPr id="35" name="Picture 34">
            <a:extLst>
              <a:ext uri="{FF2B5EF4-FFF2-40B4-BE49-F238E27FC236}">
                <a16:creationId xmlns:a16="http://schemas.microsoft.com/office/drawing/2014/main" id="{CC3714F4-3AFB-42BC-BD36-81CB0EA51A52}"/>
              </a:ext>
            </a:extLst>
          </p:cNvPr>
          <p:cNvPicPr>
            <a:picLocks noChangeAspect="1"/>
          </p:cNvPicPr>
          <p:nvPr/>
        </p:nvPicPr>
        <p:blipFill>
          <a:blip r:embed="rId12"/>
          <a:stretch>
            <a:fillRect/>
          </a:stretch>
        </p:blipFill>
        <p:spPr>
          <a:xfrm>
            <a:off x="6022431" y="2137876"/>
            <a:ext cx="1396105" cy="365792"/>
          </a:xfrm>
          <a:prstGeom prst="rect">
            <a:avLst/>
          </a:prstGeom>
        </p:spPr>
      </p:pic>
      <p:pic>
        <p:nvPicPr>
          <p:cNvPr id="37" name="Picture 36">
            <a:extLst>
              <a:ext uri="{FF2B5EF4-FFF2-40B4-BE49-F238E27FC236}">
                <a16:creationId xmlns:a16="http://schemas.microsoft.com/office/drawing/2014/main" id="{7D70C9EF-6735-42C5-A124-1857CF559287}"/>
              </a:ext>
            </a:extLst>
          </p:cNvPr>
          <p:cNvPicPr>
            <a:picLocks noChangeAspect="1"/>
          </p:cNvPicPr>
          <p:nvPr/>
        </p:nvPicPr>
        <p:blipFill>
          <a:blip r:embed="rId13"/>
          <a:stretch>
            <a:fillRect/>
          </a:stretch>
        </p:blipFill>
        <p:spPr>
          <a:xfrm rot="21261772">
            <a:off x="5250609" y="3603806"/>
            <a:ext cx="2051511" cy="380173"/>
          </a:xfrm>
          <a:prstGeom prst="rect">
            <a:avLst/>
          </a:prstGeom>
        </p:spPr>
      </p:pic>
    </p:spTree>
    <p:extLst>
      <p:ext uri="{BB962C8B-B14F-4D97-AF65-F5344CB8AC3E}">
        <p14:creationId xmlns:p14="http://schemas.microsoft.com/office/powerpoint/2010/main" val="4106333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2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3"/>
                                        </p:tgtEl>
                                        <p:attrNameLst>
                                          <p:attrName>style.visibility</p:attrName>
                                        </p:attrNameLst>
                                      </p:cBhvr>
                                      <p:to>
                                        <p:strVal val="visible"/>
                                      </p:to>
                                    </p:set>
                                    <p:animEffect transition="in" filter="fade">
                                      <p:cBhvr>
                                        <p:cTn id="41" dur="500"/>
                                        <p:tgtEl>
                                          <p:spTgt spid="33"/>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37"/>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500"/>
                                        <p:tgtEl>
                                          <p:spTgt spid="24"/>
                                        </p:tgtEl>
                                      </p:cBhvr>
                                    </p:animEffec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8"/>
                                        </p:tgtEl>
                                        <p:attrNameLst>
                                          <p:attrName>style.visibility</p:attrName>
                                        </p:attrNameLst>
                                      </p:cBhvr>
                                      <p:to>
                                        <p:strVal val="visible"/>
                                      </p:to>
                                    </p:set>
                                    <p:animEffect transition="in" filter="fade">
                                      <p:cBhvr>
                                        <p:cTn id="59" dur="500"/>
                                        <p:tgtEl>
                                          <p:spTgt spid="28"/>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31"/>
                                        </p:tgtEl>
                                        <p:attrNameLst>
                                          <p:attrName>style.visibility</p:attrName>
                                        </p:attrNameLst>
                                      </p:cBhvr>
                                      <p:to>
                                        <p:strVal val="visible"/>
                                      </p:to>
                                    </p:set>
                                    <p:animEffect transition="in" filter="fade">
                                      <p:cBhvr>
                                        <p:cTn id="64" dur="500"/>
                                        <p:tgtEl>
                                          <p:spTgt spid="31"/>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23"/>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35"/>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9"/>
                                        </p:tgtEl>
                                        <p:attrNameLst>
                                          <p:attrName>style.visibility</p:attrName>
                                        </p:attrNameLst>
                                      </p:cBhvr>
                                      <p:to>
                                        <p:strVal val="visible"/>
                                      </p:to>
                                    </p:set>
                                    <p:animEffect transition="in" filter="fade">
                                      <p:cBhvr>
                                        <p:cTn id="77" dur="500"/>
                                        <p:tgtEl>
                                          <p:spTgt spid="29"/>
                                        </p:tgtEl>
                                      </p:cBhvr>
                                    </p:animEffect>
                                  </p:childTnLst>
                                </p:cTn>
                              </p:par>
                            </p:childTnLst>
                          </p:cTn>
                        </p:par>
                      </p:childTnLst>
                    </p:cTn>
                  </p:par>
                  <p:par>
                    <p:cTn id="78" fill="hold">
                      <p:stCondLst>
                        <p:cond delay="indefinite"/>
                      </p:stCondLst>
                      <p:childTnLst>
                        <p:par>
                          <p:cTn id="79" fill="hold">
                            <p:stCondLst>
                              <p:cond delay="0"/>
                            </p:stCondLst>
                            <p:childTnLst>
                              <p:par>
                                <p:cTn id="80" presetID="1" presetClass="entr" presetSubtype="0" fill="hold" nodeType="clickEffect">
                                  <p:stCondLst>
                                    <p:cond delay="0"/>
                                  </p:stCondLst>
                                  <p:childTnLst>
                                    <p:set>
                                      <p:cBhvr>
                                        <p:cTn id="81" dur="1" fill="hold">
                                          <p:stCondLst>
                                            <p:cond delay="0"/>
                                          </p:stCondLst>
                                        </p:cTn>
                                        <p:tgtEl>
                                          <p:spTgt spid="27"/>
                                        </p:tgtEl>
                                        <p:attrNameLst>
                                          <p:attrName>style.visibility</p:attrName>
                                        </p:attrNameLst>
                                      </p:cBhvr>
                                      <p:to>
                                        <p:strVal val="visible"/>
                                      </p:to>
                                    </p:se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34"/>
                                        </p:tgtEl>
                                        <p:attrNameLst>
                                          <p:attrName>style.visibility</p:attrName>
                                        </p:attrNameLst>
                                      </p:cBhvr>
                                      <p:to>
                                        <p:strVal val="visible"/>
                                      </p:to>
                                    </p:set>
                                    <p:animEffect transition="in" filter="fade">
                                      <p:cBhvr>
                                        <p:cTn id="86" dur="500"/>
                                        <p:tgtEl>
                                          <p:spTgt spid="34"/>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grpId="0" nodeType="clickEffect">
                                  <p:stCondLst>
                                    <p:cond delay="0"/>
                                  </p:stCondLst>
                                  <p:childTnLst>
                                    <p:set>
                                      <p:cBhvr>
                                        <p:cTn id="90" dur="1" fill="hold">
                                          <p:stCondLst>
                                            <p:cond delay="0"/>
                                          </p:stCondLst>
                                        </p:cTn>
                                        <p:tgtEl>
                                          <p:spTgt spid="26"/>
                                        </p:tgtEl>
                                        <p:attrNameLst>
                                          <p:attrName>style.visibility</p:attrName>
                                        </p:attrNameLst>
                                      </p:cBhvr>
                                      <p:to>
                                        <p:strVal val="visible"/>
                                      </p:to>
                                    </p:set>
                                    <p:animEffect transition="in" filter="fade">
                                      <p:cBhvr>
                                        <p:cTn id="91"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6" grpId="0" animBg="1"/>
      <p:bldP spid="2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u="sng" dirty="0"/>
              <a:t>Marking Attendance</a:t>
            </a:r>
          </a:p>
        </p:txBody>
      </p:sp>
      <p:sp>
        <p:nvSpPr>
          <p:cNvPr id="3" name="Content Placeholder 2"/>
          <p:cNvSpPr>
            <a:spLocks noGrp="1"/>
          </p:cNvSpPr>
          <p:nvPr>
            <p:ph idx="1"/>
          </p:nvPr>
        </p:nvSpPr>
        <p:spPr>
          <a:xfrm>
            <a:off x="457200" y="1417638"/>
            <a:ext cx="8229600" cy="4459634"/>
          </a:xfrm>
        </p:spPr>
        <p:txBody>
          <a:bodyPr>
            <a:normAutofit fontScale="70000" lnSpcReduction="20000"/>
          </a:bodyPr>
          <a:lstStyle/>
          <a:p>
            <a:pPr marL="0" indent="0">
              <a:buNone/>
            </a:pPr>
            <a:r>
              <a:rPr lang="en-GB" sz="2000" b="1" u="sng" dirty="0"/>
              <a:t>Arriving</a:t>
            </a:r>
          </a:p>
          <a:p>
            <a:r>
              <a:rPr lang="en-GB" sz="2000" dirty="0"/>
              <a:t>Students will be marked LATE if </a:t>
            </a:r>
            <a:r>
              <a:rPr lang="en-GB" sz="2000" b="1" dirty="0"/>
              <a:t>arriving</a:t>
            </a:r>
            <a:r>
              <a:rPr lang="en-GB" sz="2000" dirty="0"/>
              <a:t> between 10 to 40 minutes after the beginning of their class/session. Students will be marked ABSENT if arriving later than 40 minutes after the beginning of their class. </a:t>
            </a:r>
          </a:p>
          <a:p>
            <a:pPr marL="0" indent="0">
              <a:buNone/>
            </a:pPr>
            <a:r>
              <a:rPr lang="en-GB" sz="2000" b="1" u="sng" dirty="0"/>
              <a:t>Leaving</a:t>
            </a:r>
          </a:p>
          <a:p>
            <a:r>
              <a:rPr lang="en-GB" sz="2000" dirty="0"/>
              <a:t>Student will be marked LATE if</a:t>
            </a:r>
            <a:r>
              <a:rPr lang="en-GB" sz="2000" b="1" dirty="0"/>
              <a:t> leaving </a:t>
            </a:r>
            <a:r>
              <a:rPr lang="en-GB" sz="2000" dirty="0"/>
              <a:t>a class between 10 to 40 minutes before the end of their class/session. Students will be marked ABSENT if leaving prior to 40 minutes before the end of their class.</a:t>
            </a:r>
          </a:p>
          <a:p>
            <a:pPr marL="0" indent="0">
              <a:buNone/>
            </a:pPr>
            <a:endParaRPr lang="en-GB" sz="2000" dirty="0"/>
          </a:p>
          <a:p>
            <a:pPr marL="0" indent="0">
              <a:buNone/>
            </a:pPr>
            <a:r>
              <a:rPr lang="en-GB" sz="2000" dirty="0"/>
              <a:t>Two late marks will be treated as an ABSENT mark.</a:t>
            </a:r>
          </a:p>
          <a:p>
            <a:pPr marL="0" indent="0">
              <a:buNone/>
            </a:pPr>
            <a:endParaRPr lang="en-GB" sz="2000" dirty="0"/>
          </a:p>
          <a:p>
            <a:pPr marL="0" indent="0">
              <a:buNone/>
            </a:pPr>
            <a:r>
              <a:rPr lang="en-GB" sz="2000" dirty="0"/>
              <a:t>If the lecturer has marked you incorrectly on the register, please ask your lecturer to speak to a member of the Student Services team or ask them to email: </a:t>
            </a:r>
            <a:r>
              <a:rPr lang="en-GB" sz="2000" dirty="0">
                <a:hlinkClick r:id="rId2"/>
              </a:rPr>
              <a:t>LondonStudentServices@uwtsd.ac.uk</a:t>
            </a:r>
            <a:r>
              <a:rPr lang="en-GB" sz="2000" dirty="0"/>
              <a:t> prior to the next lesson (within a week) or earlier.</a:t>
            </a:r>
          </a:p>
          <a:p>
            <a:endParaRPr lang="en-GB" sz="2000" dirty="0"/>
          </a:p>
          <a:p>
            <a:pPr marL="0" indent="0">
              <a:buNone/>
            </a:pPr>
            <a:r>
              <a:rPr lang="en-GB" sz="2000" b="1" dirty="0"/>
              <a:t>IMPORTANT: It is the students’ responsibility to check their own attendance record and ensure that they are being marked correctly.</a:t>
            </a:r>
            <a:br>
              <a:rPr lang="en-GB" sz="2000" dirty="0"/>
            </a:br>
            <a:r>
              <a:rPr lang="en-GB" sz="2000" dirty="0"/>
              <a:t>  </a:t>
            </a:r>
          </a:p>
          <a:p>
            <a:pPr marL="0" indent="0" algn="ctr">
              <a:buNone/>
            </a:pPr>
            <a:br>
              <a:rPr lang="en-GB" sz="2000" b="1" dirty="0">
                <a:solidFill>
                  <a:srgbClr val="FF0000"/>
                </a:solidFill>
              </a:rPr>
            </a:br>
            <a:br>
              <a:rPr lang="en-GB" sz="2000" b="1" dirty="0">
                <a:solidFill>
                  <a:srgbClr val="FF0000"/>
                </a:solidFill>
              </a:rPr>
            </a:br>
            <a:r>
              <a:rPr lang="en-GB" sz="2300" b="1" dirty="0">
                <a:solidFill>
                  <a:srgbClr val="FF0000"/>
                </a:solidFill>
              </a:rPr>
              <a:t>Please refer to the Attendance Policy for further information.</a:t>
            </a:r>
          </a:p>
          <a:p>
            <a:endParaRPr lang="en-GB" sz="1800" dirty="0"/>
          </a:p>
          <a:p>
            <a:endParaRPr lang="en-GB" sz="1800" dirty="0"/>
          </a:p>
        </p:txBody>
      </p:sp>
    </p:spTree>
    <p:extLst>
      <p:ext uri="{BB962C8B-B14F-4D97-AF65-F5344CB8AC3E}">
        <p14:creationId xmlns:p14="http://schemas.microsoft.com/office/powerpoint/2010/main" val="2876261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55638"/>
          </a:xfrm>
        </p:spPr>
        <p:txBody>
          <a:bodyPr>
            <a:normAutofit/>
          </a:bodyPr>
          <a:lstStyle/>
          <a:p>
            <a:pPr algn="ctr"/>
            <a:r>
              <a:rPr lang="en-GB" sz="3600" b="1" u="sng" dirty="0"/>
              <a:t>What if I can’t attend anymore?</a:t>
            </a:r>
          </a:p>
        </p:txBody>
      </p:sp>
      <p:sp>
        <p:nvSpPr>
          <p:cNvPr id="5" name="Text Placeholder 4">
            <a:extLst>
              <a:ext uri="{FF2B5EF4-FFF2-40B4-BE49-F238E27FC236}">
                <a16:creationId xmlns:a16="http://schemas.microsoft.com/office/drawing/2014/main" id="{7A12988A-55E6-4BC0-BA03-3D9473412491}"/>
              </a:ext>
            </a:extLst>
          </p:cNvPr>
          <p:cNvSpPr>
            <a:spLocks noGrp="1"/>
          </p:cNvSpPr>
          <p:nvPr>
            <p:ph type="body" idx="1"/>
          </p:nvPr>
        </p:nvSpPr>
        <p:spPr>
          <a:xfrm>
            <a:off x="323528" y="1218883"/>
            <a:ext cx="4040188" cy="639762"/>
          </a:xfrm>
        </p:spPr>
        <p:txBody>
          <a:bodyPr/>
          <a:lstStyle/>
          <a:p>
            <a:r>
              <a:rPr lang="en-GB" dirty="0"/>
              <a:t>Interruption of Studies</a:t>
            </a:r>
          </a:p>
        </p:txBody>
      </p:sp>
      <p:sp>
        <p:nvSpPr>
          <p:cNvPr id="3" name="Content Placeholder 2"/>
          <p:cNvSpPr>
            <a:spLocks noGrp="1"/>
          </p:cNvSpPr>
          <p:nvPr>
            <p:ph sz="half" idx="2"/>
          </p:nvPr>
        </p:nvSpPr>
        <p:spPr>
          <a:xfrm>
            <a:off x="323528" y="1780838"/>
            <a:ext cx="4173860" cy="4018627"/>
          </a:xfrm>
        </p:spPr>
        <p:txBody>
          <a:bodyPr>
            <a:normAutofit/>
          </a:bodyPr>
          <a:lstStyle/>
          <a:p>
            <a:pPr marL="0" indent="0">
              <a:lnSpc>
                <a:spcPct val="150000"/>
              </a:lnSpc>
              <a:buNone/>
            </a:pPr>
            <a:r>
              <a:rPr lang="en-GB" sz="1200" dirty="0"/>
              <a:t>Please note, if you have to take time away from the University due to any circumstances, you can request to interrupt your studies until you are fit to return. An interruption of studies is defined as a formal pause in a student’s study for an extended period of time during which a student is not required to engage with his/her studies.</a:t>
            </a:r>
            <a:br>
              <a:rPr lang="en-GB" sz="1200" dirty="0"/>
            </a:br>
            <a:br>
              <a:rPr lang="en-GB" sz="1200" dirty="0"/>
            </a:br>
            <a:r>
              <a:rPr lang="en-GB" sz="1200" b="1" u="sng" dirty="0"/>
              <a:t>IMPORTANT:</a:t>
            </a:r>
            <a:r>
              <a:rPr lang="en-GB" sz="1200" b="1" dirty="0"/>
              <a:t> </a:t>
            </a:r>
            <a:r>
              <a:rPr lang="en-GB" sz="1200" dirty="0"/>
              <a:t>This can only be completed within the </a:t>
            </a:r>
            <a:r>
              <a:rPr lang="en-GB" sz="1200" b="1" dirty="0"/>
              <a:t>first 7 weeks </a:t>
            </a:r>
            <a:r>
              <a:rPr lang="en-GB" sz="1200" dirty="0"/>
              <a:t>of the term.</a:t>
            </a:r>
            <a:br>
              <a:rPr lang="en-GB" sz="1200" dirty="0"/>
            </a:br>
            <a:br>
              <a:rPr lang="en-GB" sz="1200" dirty="0"/>
            </a:br>
            <a:r>
              <a:rPr lang="en-GB" sz="1200" b="1" u="sng" dirty="0"/>
              <a:t>International students: </a:t>
            </a:r>
            <a:br>
              <a:rPr lang="en-GB" sz="1200" b="1" u="sng" dirty="0"/>
            </a:br>
            <a:r>
              <a:rPr lang="en-GB" sz="1200" dirty="0"/>
              <a:t>Please note you will need to return to your home country and re-apply for a new CAS and Visa to continue with your studies.</a:t>
            </a:r>
          </a:p>
        </p:txBody>
      </p:sp>
      <p:sp>
        <p:nvSpPr>
          <p:cNvPr id="9" name="TextBox 8">
            <a:extLst>
              <a:ext uri="{FF2B5EF4-FFF2-40B4-BE49-F238E27FC236}">
                <a16:creationId xmlns:a16="http://schemas.microsoft.com/office/drawing/2014/main" id="{E711BE04-92A2-4F74-9ED3-90AA441225CC}"/>
              </a:ext>
            </a:extLst>
          </p:cNvPr>
          <p:cNvSpPr txBox="1"/>
          <p:nvPr/>
        </p:nvSpPr>
        <p:spPr>
          <a:xfrm>
            <a:off x="457200" y="892433"/>
            <a:ext cx="8229600" cy="646331"/>
          </a:xfrm>
          <a:prstGeom prst="rect">
            <a:avLst/>
          </a:prstGeom>
          <a:noFill/>
        </p:spPr>
        <p:txBody>
          <a:bodyPr wrap="square" rtlCol="0">
            <a:spAutoFit/>
          </a:bodyPr>
          <a:lstStyle/>
          <a:p>
            <a:pPr algn="ctr"/>
            <a:r>
              <a:rPr lang="en-GB" b="1" dirty="0">
                <a:solidFill>
                  <a:srgbClr val="FF0000"/>
                </a:solidFill>
              </a:rPr>
              <a:t>If you can’t attend anymore for whatever reason, please do let us know. </a:t>
            </a:r>
            <a:br>
              <a:rPr lang="en-GB" b="1" dirty="0">
                <a:solidFill>
                  <a:srgbClr val="FF0000"/>
                </a:solidFill>
              </a:rPr>
            </a:br>
            <a:endParaRPr lang="en-GB" b="1" dirty="0">
              <a:solidFill>
                <a:srgbClr val="FF0000"/>
              </a:solidFill>
            </a:endParaRPr>
          </a:p>
        </p:txBody>
      </p:sp>
      <p:sp>
        <p:nvSpPr>
          <p:cNvPr id="12" name="Text Placeholder 4">
            <a:extLst>
              <a:ext uri="{FF2B5EF4-FFF2-40B4-BE49-F238E27FC236}">
                <a16:creationId xmlns:a16="http://schemas.microsoft.com/office/drawing/2014/main" id="{5942DD2C-624F-4E84-8841-567796672995}"/>
              </a:ext>
            </a:extLst>
          </p:cNvPr>
          <p:cNvSpPr txBox="1">
            <a:spLocks/>
          </p:cNvSpPr>
          <p:nvPr/>
        </p:nvSpPr>
        <p:spPr>
          <a:xfrm>
            <a:off x="4600238" y="1218883"/>
            <a:ext cx="4040188" cy="639762"/>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dirty="0"/>
              <a:t>Withdrawal</a:t>
            </a:r>
          </a:p>
        </p:txBody>
      </p:sp>
      <p:sp>
        <p:nvSpPr>
          <p:cNvPr id="13" name="Content Placeholder 2">
            <a:extLst>
              <a:ext uri="{FF2B5EF4-FFF2-40B4-BE49-F238E27FC236}">
                <a16:creationId xmlns:a16="http://schemas.microsoft.com/office/drawing/2014/main" id="{D01D9063-4BEE-439B-A728-D2C2189159D8}"/>
              </a:ext>
            </a:extLst>
          </p:cNvPr>
          <p:cNvSpPr txBox="1">
            <a:spLocks/>
          </p:cNvSpPr>
          <p:nvPr/>
        </p:nvSpPr>
        <p:spPr>
          <a:xfrm>
            <a:off x="4641404" y="1780838"/>
            <a:ext cx="4323084" cy="373059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lnSpc>
                <a:spcPct val="150000"/>
              </a:lnSpc>
              <a:buFont typeface="Arial" pitchFamily="34" charset="0"/>
              <a:buNone/>
            </a:pPr>
            <a:r>
              <a:rPr lang="en-GB" sz="1200" dirty="0"/>
              <a:t>When you withdraw from your studies, you will no longer be a student. </a:t>
            </a:r>
            <a:br>
              <a:rPr lang="en-GB" sz="1200" dirty="0"/>
            </a:br>
            <a:br>
              <a:rPr lang="en-GB" sz="1200" dirty="0"/>
            </a:br>
            <a:r>
              <a:rPr lang="en-GB" sz="1200" dirty="0"/>
              <a:t>When processing your withdrawal we will also let appropriate agencies aware such as Student Finance England or UK Visas &amp; Immigration.</a:t>
            </a:r>
            <a:br>
              <a:rPr lang="en-GB" sz="1200" dirty="0"/>
            </a:br>
            <a:br>
              <a:rPr lang="en-GB" sz="1200" dirty="0"/>
            </a:br>
            <a:r>
              <a:rPr lang="en-GB" sz="1200" dirty="0"/>
              <a:t>If you wish to return to your studies at a later date, you will be required to start from the beginning of your programme again.</a:t>
            </a:r>
            <a:br>
              <a:rPr lang="en-GB" sz="1200" dirty="0"/>
            </a:br>
            <a:br>
              <a:rPr lang="en-GB" sz="1200" dirty="0"/>
            </a:br>
            <a:r>
              <a:rPr lang="en-GB" sz="1200" b="1" u="sng" dirty="0"/>
              <a:t>International students:</a:t>
            </a:r>
            <a:br>
              <a:rPr lang="en-GB" sz="1200" dirty="0"/>
            </a:br>
            <a:r>
              <a:rPr lang="en-GB" sz="1200" dirty="0"/>
              <a:t>You will be required to return to your home country and/or find a new visa sponsor.</a:t>
            </a:r>
          </a:p>
        </p:txBody>
      </p:sp>
    </p:spTree>
    <p:extLst>
      <p:ext uri="{BB962C8B-B14F-4D97-AF65-F5344CB8AC3E}">
        <p14:creationId xmlns:p14="http://schemas.microsoft.com/office/powerpoint/2010/main" val="3477222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3711-A0D4-4F8C-90A3-516B91D41F0F}"/>
              </a:ext>
            </a:extLst>
          </p:cNvPr>
          <p:cNvSpPr>
            <a:spLocks noGrp="1"/>
          </p:cNvSpPr>
          <p:nvPr>
            <p:ph type="title"/>
          </p:nvPr>
        </p:nvSpPr>
        <p:spPr/>
        <p:txBody>
          <a:bodyPr/>
          <a:lstStyle/>
          <a:p>
            <a:pPr algn="ctr"/>
            <a:r>
              <a:rPr lang="en-GB" b="1" u="sng" dirty="0"/>
              <a:t>Student Finance</a:t>
            </a:r>
          </a:p>
        </p:txBody>
      </p:sp>
      <p:sp>
        <p:nvSpPr>
          <p:cNvPr id="4" name="Text Placeholder 3">
            <a:extLst>
              <a:ext uri="{FF2B5EF4-FFF2-40B4-BE49-F238E27FC236}">
                <a16:creationId xmlns:a16="http://schemas.microsoft.com/office/drawing/2014/main" id="{61260698-5288-4A88-B1DE-E05A2CA5ED72}"/>
              </a:ext>
            </a:extLst>
          </p:cNvPr>
          <p:cNvSpPr>
            <a:spLocks noGrp="1"/>
          </p:cNvSpPr>
          <p:nvPr>
            <p:ph type="body" idx="1"/>
          </p:nvPr>
        </p:nvSpPr>
        <p:spPr>
          <a:xfrm>
            <a:off x="693737" y="1256123"/>
            <a:ext cx="3868737" cy="425039"/>
          </a:xfrm>
        </p:spPr>
        <p:txBody>
          <a:bodyPr/>
          <a:lstStyle/>
          <a:p>
            <a:r>
              <a:rPr lang="en-GB" dirty="0"/>
              <a:t>Student Finance England</a:t>
            </a:r>
          </a:p>
        </p:txBody>
      </p:sp>
      <p:sp>
        <p:nvSpPr>
          <p:cNvPr id="3" name="Content Placeholder 2">
            <a:extLst>
              <a:ext uri="{FF2B5EF4-FFF2-40B4-BE49-F238E27FC236}">
                <a16:creationId xmlns:a16="http://schemas.microsoft.com/office/drawing/2014/main" id="{88977BB7-11B1-417F-A9D2-FE64D40C9C0D}"/>
              </a:ext>
            </a:extLst>
          </p:cNvPr>
          <p:cNvSpPr>
            <a:spLocks noGrp="1"/>
          </p:cNvSpPr>
          <p:nvPr>
            <p:ph sz="half" idx="2"/>
          </p:nvPr>
        </p:nvSpPr>
        <p:spPr>
          <a:xfrm>
            <a:off x="627062" y="1681163"/>
            <a:ext cx="3868737" cy="4109627"/>
          </a:xfrm>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If you are funding your studies through Student Finance England, you can contact our Student Finance Officer to support you in terms:</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 Change of Circumstances</a:t>
            </a: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 Attendance/Registration Confirmation</a:t>
            </a: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 Mistakes on your application</a:t>
            </a:r>
            <a:br>
              <a:rPr lang="en-GB" sz="1800" dirty="0">
                <a:latin typeface="Calibri" panose="020F0502020204030204" pitchFamily="34" charset="0"/>
                <a:ea typeface="Calibri" panose="020F0502020204030204" pitchFamily="34" charset="0"/>
                <a:cs typeface="Times New Roman" panose="02020603050405020304" pitchFamily="18" charset="0"/>
              </a:rPr>
            </a:b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Key contact: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Lielty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Kahsay</a:t>
            </a:r>
            <a:r>
              <a:rPr lang="en-GB" sz="1800" dirty="0">
                <a:effectLst/>
                <a:latin typeface="Calibri" panose="020F0502020204030204" pitchFamily="34" charset="0"/>
                <a:ea typeface="Calibri" panose="020F0502020204030204" pitchFamily="34" charset="0"/>
                <a:cs typeface="Times New Roman" panose="02020603050405020304" pitchFamily="18" charset="0"/>
              </a:rPr>
              <a:t> (based in London)</a:t>
            </a: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Email: </a:t>
            </a:r>
            <a:r>
              <a:rPr lang="en-GB" sz="1800" dirty="0">
                <a:latin typeface="Calibri" panose="020F0502020204030204" pitchFamily="34" charset="0"/>
                <a:ea typeface="Calibri" panose="020F0502020204030204" pitchFamily="34" charset="0"/>
                <a:cs typeface="Times New Roman" panose="02020603050405020304" pitchFamily="18" charset="0"/>
                <a:hlinkClick r:id="rId2"/>
              </a:rPr>
              <a:t>financeBL@uwtsd.ac.uk</a:t>
            </a:r>
            <a:r>
              <a:rPr lang="en-GB" sz="1800" dirty="0">
                <a:latin typeface="Calibri" panose="020F0502020204030204" pitchFamily="34" charset="0"/>
                <a:ea typeface="Calibri" panose="020F0502020204030204" pitchFamily="34" charset="0"/>
                <a:cs typeface="Times New Roman" panose="02020603050405020304" pitchFamily="18" charset="0"/>
              </a:rPr>
              <a:t> </a:t>
            </a:r>
          </a:p>
        </p:txBody>
      </p:sp>
      <p:sp>
        <p:nvSpPr>
          <p:cNvPr id="5" name="Text Placeholder 4">
            <a:extLst>
              <a:ext uri="{FF2B5EF4-FFF2-40B4-BE49-F238E27FC236}">
                <a16:creationId xmlns:a16="http://schemas.microsoft.com/office/drawing/2014/main" id="{6B1BBA40-122C-46B9-9BA2-C8D29DD2DC7E}"/>
              </a:ext>
            </a:extLst>
          </p:cNvPr>
          <p:cNvSpPr>
            <a:spLocks noGrp="1"/>
          </p:cNvSpPr>
          <p:nvPr>
            <p:ph type="body" sz="quarter" idx="3"/>
          </p:nvPr>
        </p:nvSpPr>
        <p:spPr>
          <a:xfrm>
            <a:off x="4629150" y="1256124"/>
            <a:ext cx="3887788" cy="425039"/>
          </a:xfrm>
        </p:spPr>
        <p:txBody>
          <a:bodyPr/>
          <a:lstStyle/>
          <a:p>
            <a:r>
              <a:rPr lang="en-GB" dirty="0"/>
              <a:t>Financial Support</a:t>
            </a:r>
          </a:p>
        </p:txBody>
      </p:sp>
      <p:sp>
        <p:nvSpPr>
          <p:cNvPr id="6" name="Content Placeholder 5">
            <a:extLst>
              <a:ext uri="{FF2B5EF4-FFF2-40B4-BE49-F238E27FC236}">
                <a16:creationId xmlns:a16="http://schemas.microsoft.com/office/drawing/2014/main" id="{6AA30073-969A-4CFD-A073-A2258AC9DD29}"/>
              </a:ext>
            </a:extLst>
          </p:cNvPr>
          <p:cNvSpPr>
            <a:spLocks noGrp="1"/>
          </p:cNvSpPr>
          <p:nvPr>
            <p:ph sz="quarter" idx="4"/>
          </p:nvPr>
        </p:nvSpPr>
        <p:spPr>
          <a:xfrm>
            <a:off x="4629150" y="1681163"/>
            <a:ext cx="3887788" cy="4179727"/>
          </a:xfrm>
        </p:spPr>
        <p:txBody>
          <a:bodyPr/>
          <a:lstStyle/>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If you are struggling financially and you need support the University offers the following:</a:t>
            </a:r>
          </a:p>
          <a:p>
            <a:pPr marL="0" indent="0">
              <a:lnSpc>
                <a:spcPct val="107000"/>
              </a:lnSpc>
              <a:spcAft>
                <a:spcPts val="800"/>
              </a:spcAft>
              <a:buNone/>
            </a:pPr>
            <a:r>
              <a:rPr lang="en-GB" sz="1600" b="1" dirty="0">
                <a:effectLst/>
                <a:latin typeface="Calibri" panose="020F0502020204030204" pitchFamily="34" charset="0"/>
                <a:ea typeface="Calibri" panose="020F0502020204030204" pitchFamily="34" charset="0"/>
                <a:cs typeface="Times New Roman" panose="02020603050405020304" pitchFamily="18" charset="0"/>
              </a:rPr>
              <a:t>UWTSD Hardship Fund</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More information: </a:t>
            </a: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3"/>
              </a:rPr>
              <a:t>https://www.uwtsd.ac.uk/student-services/financial-support/</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600" b="1" dirty="0">
                <a:effectLst/>
                <a:latin typeface="Calibri" panose="020F0502020204030204" pitchFamily="34" charset="0"/>
                <a:ea typeface="Calibri" panose="020F0502020204030204" pitchFamily="34" charset="0"/>
                <a:cs typeface="Times New Roman" panose="02020603050405020304" pitchFamily="18" charset="0"/>
              </a:rPr>
              <a:t>Bursaries and scholarships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Mor</a:t>
            </a:r>
            <a:r>
              <a:rPr lang="en-GB" sz="1600" dirty="0">
                <a:latin typeface="Calibri" panose="020F0502020204030204" pitchFamily="34" charset="0"/>
                <a:ea typeface="Calibri" panose="020F0502020204030204" pitchFamily="34" charset="0"/>
                <a:cs typeface="Times New Roman" panose="02020603050405020304" pitchFamily="18" charset="0"/>
              </a:rPr>
              <a:t>e information: </a:t>
            </a: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4"/>
              </a:rPr>
              <a:t>https://www.uwtsd.ac.uk/bursaries/</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Key contact:</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Delyth Lewis (based in Carmarthen, Wales)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Telephone: 01267 676947</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Email: </a:t>
            </a: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5"/>
              </a:rPr>
              <a:t>d.lewis@uwtsd.ac.uk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190642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FEF3-3B40-47D1-A3A5-0DE113B2257F}"/>
              </a:ext>
            </a:extLst>
          </p:cNvPr>
          <p:cNvSpPr>
            <a:spLocks noGrp="1"/>
          </p:cNvSpPr>
          <p:nvPr>
            <p:ph type="title"/>
          </p:nvPr>
        </p:nvSpPr>
        <p:spPr/>
        <p:txBody>
          <a:bodyPr/>
          <a:lstStyle/>
          <a:p>
            <a:pPr algn="ctr"/>
            <a:r>
              <a:rPr lang="en-GB" b="1" u="sng" dirty="0"/>
              <a:t>Counselling Service</a:t>
            </a:r>
          </a:p>
        </p:txBody>
      </p:sp>
      <p:sp>
        <p:nvSpPr>
          <p:cNvPr id="5" name="Content Placeholder 4">
            <a:extLst>
              <a:ext uri="{FF2B5EF4-FFF2-40B4-BE49-F238E27FC236}">
                <a16:creationId xmlns:a16="http://schemas.microsoft.com/office/drawing/2014/main" id="{CEC68CE8-BB08-48E5-BEC2-A2E83F31631C}"/>
              </a:ext>
            </a:extLst>
          </p:cNvPr>
          <p:cNvSpPr>
            <a:spLocks noGrp="1"/>
          </p:cNvSpPr>
          <p:nvPr>
            <p:ph idx="1"/>
          </p:nvPr>
        </p:nvSpPr>
        <p:spPr>
          <a:xfrm>
            <a:off x="618376" y="1164563"/>
            <a:ext cx="7886700" cy="4719013"/>
          </a:xfrm>
        </p:spPr>
        <p:txBody>
          <a:bodyPr/>
          <a:lstStyle/>
          <a:p>
            <a:pPr>
              <a:buFont typeface="Wingdings" panose="05000000000000000000" pitchFamily="2" charset="2"/>
              <a:buChar char="Ø"/>
            </a:pPr>
            <a:r>
              <a:rPr lang="en-GB" dirty="0"/>
              <a:t>The Counsellors at the London Campus endeavour to create a welcoming environment and to listen in a non-judgemental way to enable you to talk about your feelings and experiences. </a:t>
            </a:r>
          </a:p>
          <a:p>
            <a:pPr>
              <a:buFont typeface="Wingdings" panose="05000000000000000000" pitchFamily="2" charset="2"/>
              <a:buChar char="Ø"/>
            </a:pPr>
            <a:r>
              <a:rPr lang="en-GB" dirty="0"/>
              <a:t>It is a collaborative process concentrating on what is important to you. </a:t>
            </a:r>
          </a:p>
          <a:p>
            <a:pPr>
              <a:buFont typeface="Wingdings" panose="05000000000000000000" pitchFamily="2" charset="2"/>
              <a:buChar char="Ø"/>
            </a:pPr>
            <a:r>
              <a:rPr lang="en-GB" dirty="0"/>
              <a:t>Counselling goes at your pace and according to your needs.</a:t>
            </a:r>
          </a:p>
          <a:p>
            <a:pPr>
              <a:buFont typeface="Wingdings" panose="05000000000000000000" pitchFamily="2" charset="2"/>
              <a:buChar char="Ø"/>
            </a:pPr>
            <a:r>
              <a:rPr lang="en-GB" dirty="0"/>
              <a:t>Full details can be found on the London Students Hall page on Moodle.</a:t>
            </a:r>
          </a:p>
        </p:txBody>
      </p:sp>
    </p:spTree>
    <p:extLst>
      <p:ext uri="{BB962C8B-B14F-4D97-AF65-F5344CB8AC3E}">
        <p14:creationId xmlns:p14="http://schemas.microsoft.com/office/powerpoint/2010/main" val="163892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FEF3-3B40-47D1-A3A5-0DE113B2257F}"/>
              </a:ext>
            </a:extLst>
          </p:cNvPr>
          <p:cNvSpPr>
            <a:spLocks noGrp="1"/>
          </p:cNvSpPr>
          <p:nvPr>
            <p:ph type="title"/>
          </p:nvPr>
        </p:nvSpPr>
        <p:spPr/>
        <p:txBody>
          <a:bodyPr/>
          <a:lstStyle/>
          <a:p>
            <a:pPr algn="ctr"/>
            <a:r>
              <a:rPr lang="en-GB" b="1" u="sng" dirty="0"/>
              <a:t>Careers Service</a:t>
            </a:r>
          </a:p>
        </p:txBody>
      </p:sp>
      <p:sp>
        <p:nvSpPr>
          <p:cNvPr id="5" name="Content Placeholder 4">
            <a:extLst>
              <a:ext uri="{FF2B5EF4-FFF2-40B4-BE49-F238E27FC236}">
                <a16:creationId xmlns:a16="http://schemas.microsoft.com/office/drawing/2014/main" id="{CEC68CE8-BB08-48E5-BEC2-A2E83F31631C}"/>
              </a:ext>
            </a:extLst>
          </p:cNvPr>
          <p:cNvSpPr>
            <a:spLocks noGrp="1"/>
          </p:cNvSpPr>
          <p:nvPr>
            <p:ph idx="1"/>
          </p:nvPr>
        </p:nvSpPr>
        <p:spPr>
          <a:xfrm>
            <a:off x="145915" y="1069493"/>
            <a:ext cx="8803532" cy="4719013"/>
          </a:xfrm>
        </p:spPr>
        <p:txBody>
          <a:bodyPr/>
          <a:lstStyle/>
          <a:p>
            <a:pPr marL="0" indent="0">
              <a:buNone/>
            </a:pPr>
            <a:r>
              <a:rPr lang="en-GB" sz="2000" dirty="0"/>
              <a:t>Your University Careers Service is the place where you can get all the information, advice and personal 1-2-1 guidance with:</a:t>
            </a:r>
          </a:p>
          <a:p>
            <a:pPr>
              <a:buFont typeface="Wingdings" panose="05000000000000000000" pitchFamily="2" charset="2"/>
              <a:buChar char="Ø"/>
            </a:pPr>
            <a:r>
              <a:rPr lang="en-GB" sz="2000" dirty="0"/>
              <a:t>Promote your skills to employers in the UK and abroad</a:t>
            </a:r>
          </a:p>
          <a:p>
            <a:pPr>
              <a:buFont typeface="Wingdings" panose="05000000000000000000" pitchFamily="2" charset="2"/>
              <a:buChar char="Ø"/>
            </a:pPr>
            <a:r>
              <a:rPr lang="en-GB" sz="2000" dirty="0"/>
              <a:t>Create and adapt your CV and cover letter to different roles</a:t>
            </a:r>
          </a:p>
          <a:p>
            <a:pPr>
              <a:buFont typeface="Wingdings" panose="05000000000000000000" pitchFamily="2" charset="2"/>
              <a:buChar char="Ø"/>
            </a:pPr>
            <a:r>
              <a:rPr lang="en-GB" sz="2000" dirty="0"/>
              <a:t>Build your confidence</a:t>
            </a:r>
          </a:p>
          <a:p>
            <a:pPr>
              <a:buFont typeface="Wingdings" panose="05000000000000000000" pitchFamily="2" charset="2"/>
              <a:buChar char="Ø"/>
            </a:pPr>
            <a:r>
              <a:rPr lang="en-GB" sz="2000" dirty="0"/>
              <a:t>Interview styles and techniques</a:t>
            </a:r>
          </a:p>
          <a:p>
            <a:pPr>
              <a:buFont typeface="Wingdings" panose="05000000000000000000" pitchFamily="2" charset="2"/>
              <a:buChar char="Ø"/>
            </a:pPr>
            <a:r>
              <a:rPr lang="en-GB" sz="2000" dirty="0"/>
              <a:t>Mock interview sessions</a:t>
            </a:r>
          </a:p>
          <a:p>
            <a:pPr>
              <a:buFont typeface="Wingdings" panose="05000000000000000000" pitchFamily="2" charset="2"/>
              <a:buChar char="Ø"/>
            </a:pPr>
            <a:r>
              <a:rPr lang="en-GB" sz="2000" dirty="0"/>
              <a:t>How your skills, experience and qualifications can be utilised</a:t>
            </a:r>
          </a:p>
          <a:p>
            <a:pPr>
              <a:buFont typeface="Wingdings" panose="05000000000000000000" pitchFamily="2" charset="2"/>
              <a:buChar char="Ø"/>
            </a:pPr>
            <a:r>
              <a:rPr lang="en-GB" sz="2000" dirty="0"/>
              <a:t>Job searching</a:t>
            </a:r>
          </a:p>
          <a:p>
            <a:pPr>
              <a:buFont typeface="Wingdings" panose="05000000000000000000" pitchFamily="2" charset="2"/>
              <a:buChar char="Ø"/>
            </a:pPr>
            <a:r>
              <a:rPr lang="en-GB" sz="2000" dirty="0"/>
              <a:t>Advice on further courses and training </a:t>
            </a:r>
          </a:p>
          <a:p>
            <a:endParaRPr lang="en-GB" sz="2000" dirty="0"/>
          </a:p>
          <a:p>
            <a:pPr marL="0" indent="0">
              <a:buNone/>
            </a:pPr>
            <a:r>
              <a:rPr lang="en-GB" sz="2000" dirty="0"/>
              <a:t>Full details can be found on the London Students Hall page on Moodle.</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389380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FEF3-3B40-47D1-A3A5-0DE113B2257F}"/>
              </a:ext>
            </a:extLst>
          </p:cNvPr>
          <p:cNvSpPr>
            <a:spLocks noGrp="1"/>
          </p:cNvSpPr>
          <p:nvPr>
            <p:ph type="title"/>
          </p:nvPr>
        </p:nvSpPr>
        <p:spPr/>
        <p:txBody>
          <a:bodyPr/>
          <a:lstStyle/>
          <a:p>
            <a:pPr algn="ctr"/>
            <a:r>
              <a:rPr lang="en-GB" b="1" u="sng" dirty="0"/>
              <a:t>Disability Service</a:t>
            </a:r>
          </a:p>
        </p:txBody>
      </p:sp>
      <p:sp>
        <p:nvSpPr>
          <p:cNvPr id="5" name="Content Placeholder 4">
            <a:extLst>
              <a:ext uri="{FF2B5EF4-FFF2-40B4-BE49-F238E27FC236}">
                <a16:creationId xmlns:a16="http://schemas.microsoft.com/office/drawing/2014/main" id="{CEC68CE8-BB08-48E5-BEC2-A2E83F31631C}"/>
              </a:ext>
            </a:extLst>
          </p:cNvPr>
          <p:cNvSpPr>
            <a:spLocks noGrp="1"/>
          </p:cNvSpPr>
          <p:nvPr>
            <p:ph idx="1"/>
          </p:nvPr>
        </p:nvSpPr>
        <p:spPr>
          <a:xfrm>
            <a:off x="155643" y="1178352"/>
            <a:ext cx="8871625" cy="4719013"/>
          </a:xfrm>
        </p:spPr>
        <p:txBody>
          <a:bodyPr/>
          <a:lstStyle/>
          <a:p>
            <a:pPr>
              <a:buFont typeface="Wingdings" panose="05000000000000000000" pitchFamily="2" charset="2"/>
              <a:buChar char="Ø"/>
            </a:pPr>
            <a:r>
              <a:rPr lang="en-GB" sz="2400" dirty="0"/>
              <a:t>The Disability Service aims to give all students, including those with disabilities, equal opportunities to encounter our wide range of academic, social and cultural experiences. </a:t>
            </a:r>
          </a:p>
          <a:p>
            <a:pPr>
              <a:buFont typeface="Wingdings" panose="05000000000000000000" pitchFamily="2" charset="2"/>
              <a:buChar char="Ø"/>
            </a:pPr>
            <a:r>
              <a:rPr lang="en-GB" sz="2400" dirty="0"/>
              <a:t>We try - with reasonable adjustment - to meet needs and overcome difficulties, so that these no longer present any barrier to potential and existing students.</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a:t>Full details can be found on the London Students Hall page on Moodle.</a:t>
            </a:r>
          </a:p>
          <a:p>
            <a:pPr marL="0" indent="0">
              <a:buNone/>
            </a:pPr>
            <a:endParaRPr lang="en-GB" sz="2400" dirty="0"/>
          </a:p>
          <a:p>
            <a:pPr marL="0" indent="0">
              <a:buNone/>
            </a:pPr>
            <a:r>
              <a:rPr lang="en-GB" sz="2400" b="1" dirty="0">
                <a:solidFill>
                  <a:srgbClr val="FF0000"/>
                </a:solidFill>
              </a:rPr>
              <a:t>*Give out dyslexia screening task* - </a:t>
            </a:r>
            <a:r>
              <a:rPr lang="en-GB" sz="1800" u="sng" dirty="0">
                <a:solidFill>
                  <a:srgbClr val="000000"/>
                </a:solidFill>
                <a:effectLst/>
                <a:latin typeface="Calibri" panose="020F0502020204030204" pitchFamily="34" charset="0"/>
                <a:ea typeface="Times New Roman" panose="02020603050405020304" pitchFamily="18" charset="0"/>
                <a:hlinkClick r:id="rId2"/>
              </a:rPr>
              <a:t>Adult Checklist (bdadyslexia.org.uk)</a:t>
            </a:r>
            <a:endParaRPr lang="en-GB" sz="1800" dirty="0">
              <a:effectLst/>
              <a:latin typeface="Calibri" panose="020F0502020204030204" pitchFamily="34" charset="0"/>
              <a:ea typeface="Calibri" panose="020F0502020204030204" pitchFamily="34" charset="0"/>
            </a:endParaRPr>
          </a:p>
          <a:p>
            <a:endParaRPr lang="en-GB" sz="2400" b="1" dirty="0">
              <a:solidFill>
                <a:srgbClr val="FF0000"/>
              </a:solidFill>
            </a:endParaRPr>
          </a:p>
        </p:txBody>
      </p:sp>
    </p:spTree>
    <p:extLst>
      <p:ext uri="{BB962C8B-B14F-4D97-AF65-F5344CB8AC3E}">
        <p14:creationId xmlns:p14="http://schemas.microsoft.com/office/powerpoint/2010/main" val="4168562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7CD6-5455-49B2-818C-F35F8C46B9CC}"/>
              </a:ext>
            </a:extLst>
          </p:cNvPr>
          <p:cNvSpPr>
            <a:spLocks noGrp="1"/>
          </p:cNvSpPr>
          <p:nvPr>
            <p:ph type="title"/>
          </p:nvPr>
        </p:nvSpPr>
        <p:spPr/>
        <p:txBody>
          <a:bodyPr/>
          <a:lstStyle/>
          <a:p>
            <a:r>
              <a:rPr lang="en-GB" b="1" dirty="0"/>
              <a:t>Pictionary (Professional Services)</a:t>
            </a:r>
          </a:p>
        </p:txBody>
      </p:sp>
      <p:sp>
        <p:nvSpPr>
          <p:cNvPr id="3" name="Content Placeholder 2">
            <a:extLst>
              <a:ext uri="{FF2B5EF4-FFF2-40B4-BE49-F238E27FC236}">
                <a16:creationId xmlns:a16="http://schemas.microsoft.com/office/drawing/2014/main" id="{8FD1F8EF-AA51-468A-A2ED-2275E024103D}"/>
              </a:ext>
            </a:extLst>
          </p:cNvPr>
          <p:cNvSpPr>
            <a:spLocks noGrp="1"/>
          </p:cNvSpPr>
          <p:nvPr>
            <p:ph idx="1"/>
          </p:nvPr>
        </p:nvSpPr>
        <p:spPr>
          <a:xfrm>
            <a:off x="690794" y="1033608"/>
            <a:ext cx="7886700" cy="4351338"/>
          </a:xfrm>
        </p:spPr>
        <p:txBody>
          <a:bodyPr/>
          <a:lstStyle/>
          <a:p>
            <a:pPr>
              <a:buFont typeface="Wingdings" panose="05000000000000000000" pitchFamily="2" charset="2"/>
              <a:buChar char="Ø"/>
            </a:pPr>
            <a:r>
              <a:rPr lang="en-GB" sz="3200" dirty="0"/>
              <a:t>To play “Pictionary,” divide students into four teams (two at the front and two at the back). </a:t>
            </a:r>
          </a:p>
          <a:p>
            <a:pPr>
              <a:buFont typeface="Wingdings" panose="05000000000000000000" pitchFamily="2" charset="2"/>
              <a:buChar char="Ø"/>
            </a:pPr>
            <a:r>
              <a:rPr lang="en-GB" sz="3200" dirty="0"/>
              <a:t>One member of each team comes forward. The teacher then whispers a vocabulary term into the ear of each student at the front, who then draws their respective terms as best they can.</a:t>
            </a:r>
          </a:p>
          <a:p>
            <a:pPr>
              <a:buFont typeface="Wingdings" panose="05000000000000000000" pitchFamily="2" charset="2"/>
              <a:buChar char="Ø"/>
            </a:pPr>
            <a:r>
              <a:rPr lang="en-GB" sz="3200" dirty="0"/>
              <a:t>The team that guesses their respective vocabulary term first wins. </a:t>
            </a:r>
          </a:p>
        </p:txBody>
      </p:sp>
    </p:spTree>
    <p:extLst>
      <p:ext uri="{BB962C8B-B14F-4D97-AF65-F5344CB8AC3E}">
        <p14:creationId xmlns:p14="http://schemas.microsoft.com/office/powerpoint/2010/main" val="1072987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68C8657-95CC-410F-93D1-95BCC43C6335}"/>
              </a:ext>
            </a:extLst>
          </p:cNvPr>
          <p:cNvSpPr>
            <a:spLocks noGrp="1"/>
          </p:cNvSpPr>
          <p:nvPr>
            <p:ph type="title"/>
          </p:nvPr>
        </p:nvSpPr>
        <p:spPr/>
        <p:txBody>
          <a:bodyPr/>
          <a:lstStyle/>
          <a:p>
            <a:br>
              <a:rPr lang="en-GB" sz="13800" b="1" dirty="0"/>
            </a:br>
            <a:r>
              <a:rPr lang="en-GB" sz="13800" b="1" dirty="0"/>
              <a:t>Break Time</a:t>
            </a:r>
          </a:p>
        </p:txBody>
      </p:sp>
    </p:spTree>
    <p:extLst>
      <p:ext uri="{BB962C8B-B14F-4D97-AF65-F5344CB8AC3E}">
        <p14:creationId xmlns:p14="http://schemas.microsoft.com/office/powerpoint/2010/main" val="3917388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B455-C75E-4077-8B73-EBA213F1B991}"/>
              </a:ext>
            </a:extLst>
          </p:cNvPr>
          <p:cNvSpPr>
            <a:spLocks noGrp="1"/>
          </p:cNvSpPr>
          <p:nvPr>
            <p:ph type="title"/>
          </p:nvPr>
        </p:nvSpPr>
        <p:spPr/>
        <p:txBody>
          <a:bodyPr/>
          <a:lstStyle/>
          <a:p>
            <a:pPr algn="ctr"/>
            <a:r>
              <a:rPr lang="en-GB" b="1" u="sng" dirty="0"/>
              <a:t>How will I study?</a:t>
            </a:r>
          </a:p>
        </p:txBody>
      </p:sp>
      <p:sp>
        <p:nvSpPr>
          <p:cNvPr id="3" name="Content Placeholder 2">
            <a:extLst>
              <a:ext uri="{FF2B5EF4-FFF2-40B4-BE49-F238E27FC236}">
                <a16:creationId xmlns:a16="http://schemas.microsoft.com/office/drawing/2014/main" id="{F9872E91-A519-464E-B434-029AC272A150}"/>
              </a:ext>
            </a:extLst>
          </p:cNvPr>
          <p:cNvSpPr>
            <a:spLocks noGrp="1"/>
          </p:cNvSpPr>
          <p:nvPr>
            <p:ph idx="1"/>
          </p:nvPr>
        </p:nvSpPr>
        <p:spPr>
          <a:xfrm>
            <a:off x="628650" y="1304819"/>
            <a:ext cx="7886700" cy="4417888"/>
          </a:xfrm>
        </p:spPr>
        <p:txBody>
          <a:bodyPr/>
          <a:lstStyle/>
          <a:p>
            <a:pPr>
              <a:buFont typeface="Wingdings" panose="05000000000000000000" pitchFamily="2" charset="2"/>
              <a:buChar char="Ø"/>
            </a:pPr>
            <a:r>
              <a:rPr lang="en-GB" dirty="0"/>
              <a:t>You will have face-to-face classes similar to today and online learning via Microsoft Teams</a:t>
            </a:r>
          </a:p>
          <a:p>
            <a:pPr>
              <a:buFont typeface="Wingdings" panose="05000000000000000000" pitchFamily="2" charset="2"/>
              <a:buChar char="Ø"/>
            </a:pPr>
            <a:r>
              <a:rPr lang="en-GB" dirty="0"/>
              <a:t>You will use a Virtual Learning Environment called “Moodle”</a:t>
            </a:r>
          </a:p>
          <a:p>
            <a:pPr>
              <a:buFont typeface="Wingdings" panose="05000000000000000000" pitchFamily="2" charset="2"/>
              <a:buChar char="Ø"/>
            </a:pPr>
            <a:r>
              <a:rPr lang="en-GB" dirty="0"/>
              <a:t>Moodle can be accessed here: </a:t>
            </a:r>
            <a:r>
              <a:rPr lang="en-GB" dirty="0">
                <a:hlinkClick r:id="rId2"/>
              </a:rPr>
              <a:t>https://moodle.uwtsd.ac.uk/</a:t>
            </a:r>
            <a:r>
              <a:rPr lang="en-GB" dirty="0"/>
              <a:t> </a:t>
            </a:r>
          </a:p>
          <a:p>
            <a:pPr>
              <a:buFont typeface="Wingdings" panose="05000000000000000000" pitchFamily="2" charset="2"/>
              <a:buChar char="Ø"/>
            </a:pPr>
            <a:r>
              <a:rPr lang="en-GB" dirty="0"/>
              <a:t>You should already be enrolled on the modules that you’ll be studying. </a:t>
            </a:r>
          </a:p>
          <a:p>
            <a:pPr>
              <a:buFont typeface="Wingdings" panose="05000000000000000000" pitchFamily="2" charset="2"/>
              <a:buChar char="Ø"/>
            </a:pPr>
            <a:r>
              <a:rPr lang="en-GB" dirty="0"/>
              <a:t>While you’re using Moodle, you should also look at: </a:t>
            </a:r>
            <a:r>
              <a:rPr lang="en-GB" b="1" dirty="0"/>
              <a:t>London Students’ Hall</a:t>
            </a:r>
          </a:p>
        </p:txBody>
      </p:sp>
    </p:spTree>
    <p:extLst>
      <p:ext uri="{BB962C8B-B14F-4D97-AF65-F5344CB8AC3E}">
        <p14:creationId xmlns:p14="http://schemas.microsoft.com/office/powerpoint/2010/main" val="276258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45850-104B-454F-A05F-8E3578BC0F94}"/>
              </a:ext>
            </a:extLst>
          </p:cNvPr>
          <p:cNvSpPr>
            <a:spLocks noGrp="1"/>
          </p:cNvSpPr>
          <p:nvPr>
            <p:ph type="title"/>
          </p:nvPr>
        </p:nvSpPr>
        <p:spPr>
          <a:xfrm>
            <a:off x="628649" y="306759"/>
            <a:ext cx="7795503" cy="1434492"/>
          </a:xfrm>
        </p:spPr>
        <p:txBody>
          <a:bodyPr/>
          <a:lstStyle/>
          <a:p>
            <a:pPr algn="ctr"/>
            <a:r>
              <a:rPr lang="en-GB" b="1" u="sng" dirty="0"/>
              <a:t>Assessments Team</a:t>
            </a:r>
          </a:p>
        </p:txBody>
      </p:sp>
      <p:sp>
        <p:nvSpPr>
          <p:cNvPr id="6" name="Content Placeholder 5">
            <a:extLst>
              <a:ext uri="{FF2B5EF4-FFF2-40B4-BE49-F238E27FC236}">
                <a16:creationId xmlns:a16="http://schemas.microsoft.com/office/drawing/2014/main" id="{05D8CB0C-7B2B-4199-81B9-503F8EB8C868}"/>
              </a:ext>
            </a:extLst>
          </p:cNvPr>
          <p:cNvSpPr>
            <a:spLocks noGrp="1"/>
          </p:cNvSpPr>
          <p:nvPr>
            <p:ph idx="1"/>
          </p:nvPr>
        </p:nvSpPr>
        <p:spPr>
          <a:xfrm>
            <a:off x="628650" y="1825625"/>
            <a:ext cx="8048422" cy="3804613"/>
          </a:xfrm>
        </p:spPr>
        <p:txBody>
          <a:bodyPr/>
          <a:lstStyle/>
          <a:p>
            <a:pPr marL="0" indent="0">
              <a:buNone/>
            </a:pPr>
            <a:r>
              <a:rPr lang="en-GB" sz="3600" dirty="0"/>
              <a:t>Any queries regarding:</a:t>
            </a:r>
          </a:p>
          <a:p>
            <a:pPr>
              <a:buFont typeface="Wingdings" panose="05000000000000000000" pitchFamily="2" charset="2"/>
              <a:buChar char="Ø"/>
            </a:pPr>
            <a:r>
              <a:rPr lang="en-GB" sz="3600" dirty="0"/>
              <a:t>Assignments</a:t>
            </a:r>
          </a:p>
          <a:p>
            <a:pPr>
              <a:buFont typeface="Wingdings" panose="05000000000000000000" pitchFamily="2" charset="2"/>
              <a:buChar char="Ø"/>
            </a:pPr>
            <a:r>
              <a:rPr lang="en-GB" sz="3600" dirty="0"/>
              <a:t>Exams</a:t>
            </a:r>
          </a:p>
          <a:p>
            <a:pPr>
              <a:buFont typeface="Wingdings" panose="05000000000000000000" pitchFamily="2" charset="2"/>
              <a:buChar char="Ø"/>
            </a:pPr>
            <a:r>
              <a:rPr lang="en-GB" sz="3600" dirty="0"/>
              <a:t>Extenuating Circumstances procedure</a:t>
            </a:r>
          </a:p>
          <a:p>
            <a:pPr>
              <a:buFont typeface="Wingdings" panose="05000000000000000000" pitchFamily="2" charset="2"/>
              <a:buChar char="Ø"/>
            </a:pPr>
            <a:r>
              <a:rPr lang="en-GB" sz="3600" dirty="0"/>
              <a:t>Submission </a:t>
            </a:r>
          </a:p>
          <a:p>
            <a:pPr marL="0" indent="0">
              <a:buNone/>
            </a:pPr>
            <a:r>
              <a:rPr lang="en-GB" b="1" dirty="0"/>
              <a:t>All contact details for support teams can be found on the London Students Hall page of Moodle</a:t>
            </a:r>
          </a:p>
        </p:txBody>
      </p:sp>
    </p:spTree>
    <p:extLst>
      <p:ext uri="{BB962C8B-B14F-4D97-AF65-F5344CB8AC3E}">
        <p14:creationId xmlns:p14="http://schemas.microsoft.com/office/powerpoint/2010/main" val="4091598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45850-104B-454F-A05F-8E3578BC0F94}"/>
              </a:ext>
            </a:extLst>
          </p:cNvPr>
          <p:cNvSpPr>
            <a:spLocks noGrp="1"/>
          </p:cNvSpPr>
          <p:nvPr>
            <p:ph type="title"/>
          </p:nvPr>
        </p:nvSpPr>
        <p:spPr/>
        <p:txBody>
          <a:bodyPr/>
          <a:lstStyle/>
          <a:p>
            <a:pPr algn="ctr"/>
            <a:r>
              <a:rPr lang="en-GB" b="1" u="sng" dirty="0"/>
              <a:t>Is there additional Academic Support?</a:t>
            </a:r>
          </a:p>
        </p:txBody>
      </p:sp>
      <p:sp>
        <p:nvSpPr>
          <p:cNvPr id="6" name="Content Placeholder 5">
            <a:extLst>
              <a:ext uri="{FF2B5EF4-FFF2-40B4-BE49-F238E27FC236}">
                <a16:creationId xmlns:a16="http://schemas.microsoft.com/office/drawing/2014/main" id="{05D8CB0C-7B2B-4199-81B9-503F8EB8C868}"/>
              </a:ext>
            </a:extLst>
          </p:cNvPr>
          <p:cNvSpPr>
            <a:spLocks noGrp="1"/>
          </p:cNvSpPr>
          <p:nvPr>
            <p:ph idx="1"/>
          </p:nvPr>
        </p:nvSpPr>
        <p:spPr>
          <a:xfrm>
            <a:off x="628650" y="1825625"/>
            <a:ext cx="7886700" cy="3804613"/>
          </a:xfrm>
        </p:spPr>
        <p:txBody>
          <a:bodyPr/>
          <a:lstStyle/>
          <a:p>
            <a:pPr>
              <a:buFont typeface="Wingdings" panose="05000000000000000000" pitchFamily="2" charset="2"/>
              <a:buChar char="Ø"/>
            </a:pPr>
            <a:r>
              <a:rPr lang="en-GB" dirty="0"/>
              <a:t>Each Programme will have specified Academic Support Tutors (AST). These tutors can support you academically outside of your scheduled classes with topics such as understanding your assignment, Harvard referencing, how to write reports, etc.</a:t>
            </a:r>
          </a:p>
          <a:p>
            <a:pPr>
              <a:buFont typeface="Wingdings" panose="05000000000000000000" pitchFamily="2" charset="2"/>
              <a:buChar char="Ø"/>
            </a:pPr>
            <a:endParaRPr lang="en-GB" dirty="0"/>
          </a:p>
          <a:p>
            <a:pPr>
              <a:buFont typeface="Wingdings" panose="05000000000000000000" pitchFamily="2" charset="2"/>
              <a:buChar char="Ø"/>
            </a:pPr>
            <a:r>
              <a:rPr lang="en-GB" dirty="0"/>
              <a:t>Make sure to check your student email to find out more about Academic Support Tutors.</a:t>
            </a:r>
          </a:p>
        </p:txBody>
      </p:sp>
    </p:spTree>
    <p:extLst>
      <p:ext uri="{BB962C8B-B14F-4D97-AF65-F5344CB8AC3E}">
        <p14:creationId xmlns:p14="http://schemas.microsoft.com/office/powerpoint/2010/main" val="3022944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B455-C75E-4077-8B73-EBA213F1B991}"/>
              </a:ext>
            </a:extLst>
          </p:cNvPr>
          <p:cNvSpPr>
            <a:spLocks noGrp="1"/>
          </p:cNvSpPr>
          <p:nvPr>
            <p:ph type="title"/>
          </p:nvPr>
        </p:nvSpPr>
        <p:spPr>
          <a:xfrm>
            <a:off x="628650" y="2108639"/>
            <a:ext cx="7886700" cy="1325563"/>
          </a:xfrm>
        </p:spPr>
        <p:txBody>
          <a:bodyPr/>
          <a:lstStyle/>
          <a:p>
            <a:pPr algn="ctr"/>
            <a:r>
              <a:rPr lang="en-GB" b="1" u="sng" dirty="0"/>
              <a:t>Programme Manager Slides</a:t>
            </a:r>
          </a:p>
        </p:txBody>
      </p:sp>
    </p:spTree>
    <p:extLst>
      <p:ext uri="{BB962C8B-B14F-4D97-AF65-F5344CB8AC3E}">
        <p14:creationId xmlns:p14="http://schemas.microsoft.com/office/powerpoint/2010/main" val="3301090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p:txBody>
          <a:bodyPr/>
          <a:lstStyle/>
          <a:p>
            <a:pPr algn="ctr"/>
            <a:r>
              <a:rPr lang="en-GB" b="1" dirty="0"/>
              <a:t>CertHE Programme Manager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a:xfrm>
            <a:off x="205483" y="1825625"/>
            <a:ext cx="4290317" cy="4351338"/>
          </a:xfrm>
        </p:spPr>
        <p:txBody>
          <a:bodyPr/>
          <a:lstStyle/>
          <a:p>
            <a:r>
              <a:rPr lang="en-GB" dirty="0"/>
              <a:t>Sylvia Hoffmann</a:t>
            </a:r>
          </a:p>
          <a:p>
            <a:endParaRPr lang="en-GB" dirty="0"/>
          </a:p>
          <a:p>
            <a:r>
              <a:rPr lang="en-GB" dirty="0"/>
              <a:t>Where to find me: Salisbury House</a:t>
            </a:r>
          </a:p>
          <a:p>
            <a:endParaRPr lang="en-GB" dirty="0"/>
          </a:p>
          <a:p>
            <a:r>
              <a:rPr lang="en-GB" dirty="0"/>
              <a:t>How to contact me: </a:t>
            </a:r>
            <a:r>
              <a:rPr lang="en-GB" dirty="0">
                <a:hlinkClick r:id="rId2"/>
              </a:rPr>
              <a:t>S.Hoffmann@uwtsd.ac.uk</a:t>
            </a:r>
            <a:r>
              <a:rPr lang="en-GB" dirty="0"/>
              <a:t> </a:t>
            </a:r>
          </a:p>
        </p:txBody>
      </p:sp>
      <p:pic>
        <p:nvPicPr>
          <p:cNvPr id="3074" name="Picture 2">
            <a:extLst>
              <a:ext uri="{FF2B5EF4-FFF2-40B4-BE49-F238E27FC236}">
                <a16:creationId xmlns:a16="http://schemas.microsoft.com/office/drawing/2014/main" id="{2CC5590C-2D23-4D50-9DBB-E7DAED9AD0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2418" y="1325366"/>
            <a:ext cx="3236360" cy="42072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9017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465992"/>
            <a:ext cx="8229600" cy="730760"/>
          </a:xfrm>
        </p:spPr>
        <p:txBody>
          <a:bodyPr/>
          <a:lstStyle/>
          <a:p>
            <a:pPr eaLnBrk="1" hangingPunct="1"/>
            <a:r>
              <a:rPr lang="en-GB" altLang="en-US" sz="4000" b="1" dirty="0"/>
              <a:t>Responsibilities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106112" y="1268760"/>
            <a:ext cx="5714360" cy="3181039"/>
          </a:xfrm>
        </p:spPr>
        <p:txBody>
          <a:bodyPr/>
          <a:lstStyle/>
          <a:p>
            <a:pPr lvl="1">
              <a:spcAft>
                <a:spcPts val="0"/>
              </a:spcAft>
            </a:pPr>
            <a:r>
              <a:rPr lang="en-GB" dirty="0"/>
              <a:t>Ensuring consistency of learning experience across different groups</a:t>
            </a:r>
          </a:p>
          <a:p>
            <a:pPr lvl="1">
              <a:spcAft>
                <a:spcPts val="0"/>
              </a:spcAft>
            </a:pPr>
            <a:r>
              <a:rPr lang="en-GB" dirty="0"/>
              <a:t>Liaising with lecturers regarding programme delivery, teaching and learning materials, assessments, etc. </a:t>
            </a:r>
          </a:p>
          <a:p>
            <a:pPr lvl="1">
              <a:spcAft>
                <a:spcPts val="0"/>
              </a:spcAft>
            </a:pPr>
            <a:r>
              <a:rPr lang="en-GB" dirty="0"/>
              <a:t>Dealing with academic queries and issues</a:t>
            </a:r>
          </a:p>
          <a:p>
            <a:pPr lvl="1">
              <a:spcAft>
                <a:spcPts val="0"/>
              </a:spcAft>
            </a:pPr>
            <a:r>
              <a:rPr lang="en-GB" dirty="0"/>
              <a:t>Classroom observation and documentation</a:t>
            </a:r>
          </a:p>
          <a:p>
            <a:pPr lvl="1">
              <a:spcAft>
                <a:spcPts val="0"/>
              </a:spcAft>
            </a:pPr>
            <a:r>
              <a:rPr lang="en-US" dirty="0"/>
              <a:t>Also delivering English Language Support </a:t>
            </a:r>
          </a:p>
          <a:p>
            <a:pPr lvl="1">
              <a:spcAft>
                <a:spcPts val="0"/>
              </a:spcAft>
            </a:pPr>
            <a:endParaRPr lang="en-GB" sz="2000" dirty="0"/>
          </a:p>
          <a:p>
            <a:pPr marL="457200" lvl="1" indent="0">
              <a:spcAft>
                <a:spcPts val="0"/>
              </a:spcAft>
              <a:buNone/>
            </a:pPr>
            <a:endParaRPr lang="en-GB" sz="2000" b="1" dirty="0"/>
          </a:p>
          <a:p>
            <a:pPr marL="0" indent="0">
              <a:spcAft>
                <a:spcPts val="0"/>
              </a:spcAft>
              <a:buNone/>
            </a:pPr>
            <a:endParaRPr lang="en-GB" sz="2400" dirty="0"/>
          </a:p>
          <a:p>
            <a:pPr marL="914400" lvl="2" indent="0">
              <a:spcAft>
                <a:spcPts val="0"/>
              </a:spcAft>
              <a:buNone/>
            </a:pPr>
            <a:endParaRPr lang="en-GB" sz="2000" dirty="0"/>
          </a:p>
          <a:p>
            <a:pPr lvl="1">
              <a:buFontTx/>
              <a:buChar char="-"/>
            </a:pPr>
            <a:endParaRPr lang="en-GB" sz="2000" dirty="0"/>
          </a:p>
          <a:p>
            <a:pPr>
              <a:spcAft>
                <a:spcPts val="0"/>
              </a:spcAft>
            </a:pPr>
            <a:endParaRPr lang="en-GB"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28</a:t>
            </a:fld>
            <a:endParaRPr lang="en-US" altLang="en-US" sz="1400" dirty="0">
              <a:latin typeface="Arial" panose="020B0604020202020204" pitchFamily="34" charset="0"/>
            </a:endParaRPr>
          </a:p>
        </p:txBody>
      </p:sp>
      <p:pic>
        <p:nvPicPr>
          <p:cNvPr id="7" name="Picture 2">
            <a:extLst>
              <a:ext uri="{FF2B5EF4-FFF2-40B4-BE49-F238E27FC236}">
                <a16:creationId xmlns:a16="http://schemas.microsoft.com/office/drawing/2014/main" id="{3CBBCB51-C735-42C6-A55A-2814524FDC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916" y="1522067"/>
            <a:ext cx="2648912" cy="34435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971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p:txBody>
          <a:bodyPr/>
          <a:lstStyle/>
          <a:p>
            <a:pPr algn="ctr"/>
            <a:r>
              <a:rPr lang="en-GB" b="1"/>
              <a:t>Weekday </a:t>
            </a:r>
            <a:r>
              <a:rPr lang="en-GB" b="1" dirty="0"/>
              <a:t>Academic Co-ordinator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p:txBody>
          <a:bodyPr/>
          <a:lstStyle/>
          <a:p>
            <a:r>
              <a:rPr lang="en-GB" dirty="0"/>
              <a:t>Husam Alharahsheh </a:t>
            </a:r>
          </a:p>
          <a:p>
            <a:r>
              <a:rPr lang="en-GB" dirty="0"/>
              <a:t>Where to find me: Salisbury/Winchester House (Wednesdays only)</a:t>
            </a:r>
          </a:p>
          <a:p>
            <a:endParaRPr lang="en-GB" dirty="0"/>
          </a:p>
          <a:p>
            <a:r>
              <a:rPr lang="en-GB" dirty="0"/>
              <a:t>How to contact me: </a:t>
            </a:r>
            <a:r>
              <a:rPr lang="en-GB" dirty="0">
                <a:hlinkClick r:id="rId2"/>
              </a:rPr>
              <a:t>h.alharahsheh@uwtsd.ac.uk</a:t>
            </a:r>
            <a:r>
              <a:rPr lang="en-GB" dirty="0"/>
              <a:t> </a:t>
            </a:r>
          </a:p>
        </p:txBody>
      </p:sp>
      <p:pic>
        <p:nvPicPr>
          <p:cNvPr id="1028" name="Picture 4" descr="Husam ALHARAHSHEH | University of Greenwich, London | Department of  Education &amp;amp; Community Studies">
            <a:extLst>
              <a:ext uri="{FF2B5EF4-FFF2-40B4-BE49-F238E27FC236}">
                <a16:creationId xmlns:a16="http://schemas.microsoft.com/office/drawing/2014/main" id="{B020056C-10D9-4104-A1B8-3899CF28C9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55"/>
          <a:stretch/>
        </p:blipFill>
        <p:spPr bwMode="auto">
          <a:xfrm>
            <a:off x="4985238" y="1343757"/>
            <a:ext cx="3530112" cy="41704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438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p:txBody>
          <a:bodyPr/>
          <a:lstStyle/>
          <a:p>
            <a:pPr algn="ctr"/>
            <a:r>
              <a:rPr lang="en-GB" b="1" dirty="0"/>
              <a:t>Weekend Academic Co-ordinator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p:txBody>
          <a:bodyPr/>
          <a:lstStyle/>
          <a:p>
            <a:r>
              <a:rPr lang="en-GB" dirty="0"/>
              <a:t>Afzal Munna</a:t>
            </a:r>
          </a:p>
          <a:p>
            <a:endParaRPr lang="en-GB" dirty="0"/>
          </a:p>
          <a:p>
            <a:r>
              <a:rPr lang="en-GB" dirty="0"/>
              <a:t>Where to find me: Salisbury House (weekends only)</a:t>
            </a:r>
          </a:p>
          <a:p>
            <a:endParaRPr lang="en-GB" dirty="0"/>
          </a:p>
          <a:p>
            <a:r>
              <a:rPr lang="en-GB" dirty="0"/>
              <a:t>How to contact me: </a:t>
            </a:r>
            <a:r>
              <a:rPr lang="en-GB" dirty="0">
                <a:hlinkClick r:id="rId2"/>
              </a:rPr>
              <a:t>A.Munna@uwtsd.ac.uk</a:t>
            </a:r>
            <a:r>
              <a:rPr lang="en-GB" dirty="0"/>
              <a:t> </a:t>
            </a:r>
          </a:p>
        </p:txBody>
      </p:sp>
      <p:pic>
        <p:nvPicPr>
          <p:cNvPr id="4098" name="Picture 2">
            <a:extLst>
              <a:ext uri="{FF2B5EF4-FFF2-40B4-BE49-F238E27FC236}">
                <a16:creationId xmlns:a16="http://schemas.microsoft.com/office/drawing/2014/main" id="{DE0F1CEA-A1FB-49A3-914D-86E4077B6D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8138" y="1379092"/>
            <a:ext cx="3230366" cy="41994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0885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B46FC-237C-4B91-BB5A-6A95DDD19088}"/>
              </a:ext>
            </a:extLst>
          </p:cNvPr>
          <p:cNvSpPr>
            <a:spLocks noGrp="1"/>
          </p:cNvSpPr>
          <p:nvPr>
            <p:ph type="title"/>
          </p:nvPr>
        </p:nvSpPr>
        <p:spPr/>
        <p:txBody>
          <a:bodyPr/>
          <a:lstStyle/>
          <a:p>
            <a:pPr algn="ctr"/>
            <a:r>
              <a:rPr lang="en-GB" b="1" dirty="0"/>
              <a:t>Certificate of Higher Education Skills for the Workplace</a:t>
            </a:r>
          </a:p>
        </p:txBody>
      </p:sp>
      <p:sp>
        <p:nvSpPr>
          <p:cNvPr id="3" name="Content Placeholder 2">
            <a:extLst>
              <a:ext uri="{FF2B5EF4-FFF2-40B4-BE49-F238E27FC236}">
                <a16:creationId xmlns:a16="http://schemas.microsoft.com/office/drawing/2014/main" id="{94600C61-3C5C-4EA4-AE0A-6270542D5DB0}"/>
              </a:ext>
            </a:extLst>
          </p:cNvPr>
          <p:cNvSpPr>
            <a:spLocks noGrp="1"/>
          </p:cNvSpPr>
          <p:nvPr>
            <p:ph idx="1"/>
          </p:nvPr>
        </p:nvSpPr>
        <p:spPr/>
        <p:txBody>
          <a:bodyPr/>
          <a:lstStyle/>
          <a:p>
            <a:r>
              <a:rPr lang="en-GB" dirty="0"/>
              <a:t>You will study six modules across the programme:</a:t>
            </a:r>
          </a:p>
          <a:p>
            <a:pPr marL="0" indent="0">
              <a:buNone/>
            </a:pPr>
            <a:endParaRPr lang="en-GB" dirty="0"/>
          </a:p>
        </p:txBody>
      </p:sp>
      <p:graphicFrame>
        <p:nvGraphicFramePr>
          <p:cNvPr id="4" name="Table 4">
            <a:extLst>
              <a:ext uri="{FF2B5EF4-FFF2-40B4-BE49-F238E27FC236}">
                <a16:creationId xmlns:a16="http://schemas.microsoft.com/office/drawing/2014/main" id="{1FF33169-9E66-412C-ACFB-24539A660DD1}"/>
              </a:ext>
            </a:extLst>
          </p:cNvPr>
          <p:cNvGraphicFramePr>
            <a:graphicFrameLocks noGrp="1"/>
          </p:cNvGraphicFramePr>
          <p:nvPr>
            <p:extLst>
              <p:ext uri="{D42A27DB-BD31-4B8C-83A1-F6EECF244321}">
                <p14:modId xmlns:p14="http://schemas.microsoft.com/office/powerpoint/2010/main" val="2271223918"/>
              </p:ext>
            </p:extLst>
          </p:nvPr>
        </p:nvGraphicFramePr>
        <p:xfrm>
          <a:off x="1157057" y="2826305"/>
          <a:ext cx="6829886" cy="2225040"/>
        </p:xfrm>
        <a:graphic>
          <a:graphicData uri="http://schemas.openxmlformats.org/drawingml/2006/table">
            <a:tbl>
              <a:tblPr firstRow="1" bandRow="1">
                <a:tableStyleId>{5940675A-B579-460E-94D1-54222C63F5DA}</a:tableStyleId>
              </a:tblPr>
              <a:tblGrid>
                <a:gridCol w="1118586">
                  <a:extLst>
                    <a:ext uri="{9D8B030D-6E8A-4147-A177-3AD203B41FA5}">
                      <a16:colId xmlns:a16="http://schemas.microsoft.com/office/drawing/2014/main" val="4102411772"/>
                    </a:ext>
                  </a:extLst>
                </a:gridCol>
                <a:gridCol w="5711300">
                  <a:extLst>
                    <a:ext uri="{9D8B030D-6E8A-4147-A177-3AD203B41FA5}">
                      <a16:colId xmlns:a16="http://schemas.microsoft.com/office/drawing/2014/main" val="962804868"/>
                    </a:ext>
                  </a:extLst>
                </a:gridCol>
              </a:tblGrid>
              <a:tr h="370840">
                <a:tc rowSpan="2">
                  <a:txBody>
                    <a:bodyPr/>
                    <a:lstStyle/>
                    <a:p>
                      <a:r>
                        <a:rPr lang="en-GB" dirty="0"/>
                        <a:t>Term 1 (Feb 22)</a:t>
                      </a:r>
                    </a:p>
                  </a:txBody>
                  <a:tcPr/>
                </a:tc>
                <a:tc>
                  <a:txBody>
                    <a:bodyPr/>
                    <a:lstStyle/>
                    <a:p>
                      <a:r>
                        <a:rPr lang="en-GB" dirty="0"/>
                        <a:t>ACE: Academic and Employability Skills</a:t>
                      </a:r>
                    </a:p>
                  </a:txBody>
                  <a:tcPr/>
                </a:tc>
                <a:extLst>
                  <a:ext uri="{0D108BD9-81ED-4DB2-BD59-A6C34878D82A}">
                    <a16:rowId xmlns:a16="http://schemas.microsoft.com/office/drawing/2014/main" val="372063170"/>
                  </a:ext>
                </a:extLst>
              </a:tr>
              <a:tr h="370840">
                <a:tc vMerge="1">
                  <a:txBody>
                    <a:bodyPr/>
                    <a:lstStyle/>
                    <a:p>
                      <a:endParaRPr lang="en-GB" dirty="0"/>
                    </a:p>
                  </a:txBody>
                  <a:tcPr/>
                </a:tc>
                <a:tc>
                  <a:txBody>
                    <a:bodyPr/>
                    <a:lstStyle/>
                    <a:p>
                      <a:r>
                        <a:rPr lang="en-GB" dirty="0"/>
                        <a:t>DSR: Digital Skills and Research Methods</a:t>
                      </a:r>
                    </a:p>
                  </a:txBody>
                  <a:tcPr/>
                </a:tc>
                <a:extLst>
                  <a:ext uri="{0D108BD9-81ED-4DB2-BD59-A6C34878D82A}">
                    <a16:rowId xmlns:a16="http://schemas.microsoft.com/office/drawing/2014/main" val="172346927"/>
                  </a:ext>
                </a:extLst>
              </a:tr>
              <a:tr h="370840">
                <a:tc rowSpan="2">
                  <a:txBody>
                    <a:bodyPr/>
                    <a:lstStyle/>
                    <a:p>
                      <a:r>
                        <a:rPr lang="en-GB" dirty="0"/>
                        <a:t>Term 2 (June 22)</a:t>
                      </a:r>
                    </a:p>
                  </a:txBody>
                  <a:tcPr/>
                </a:tc>
                <a:tc>
                  <a:txBody>
                    <a:bodyPr/>
                    <a:lstStyle/>
                    <a:p>
                      <a:r>
                        <a:rPr lang="en-GB" dirty="0"/>
                        <a:t>MAE: Managing Enterprise in the 21</a:t>
                      </a:r>
                      <a:r>
                        <a:rPr lang="en-GB" baseline="30000" dirty="0"/>
                        <a:t>st</a:t>
                      </a:r>
                      <a:r>
                        <a:rPr lang="en-GB" dirty="0"/>
                        <a:t> Century</a:t>
                      </a:r>
                    </a:p>
                  </a:txBody>
                  <a:tcPr/>
                </a:tc>
                <a:extLst>
                  <a:ext uri="{0D108BD9-81ED-4DB2-BD59-A6C34878D82A}">
                    <a16:rowId xmlns:a16="http://schemas.microsoft.com/office/drawing/2014/main" val="2295283765"/>
                  </a:ext>
                </a:extLst>
              </a:tr>
              <a:tr h="370840">
                <a:tc vMerge="1">
                  <a:txBody>
                    <a:bodyPr/>
                    <a:lstStyle/>
                    <a:p>
                      <a:endParaRPr lang="en-GB" dirty="0"/>
                    </a:p>
                  </a:txBody>
                  <a:tcPr/>
                </a:tc>
                <a:tc>
                  <a:txBody>
                    <a:bodyPr/>
                    <a:lstStyle/>
                    <a:p>
                      <a:r>
                        <a:rPr lang="en-GB" dirty="0"/>
                        <a:t>ETW: Effective Team working and Communication</a:t>
                      </a:r>
                    </a:p>
                  </a:txBody>
                  <a:tcPr/>
                </a:tc>
                <a:extLst>
                  <a:ext uri="{0D108BD9-81ED-4DB2-BD59-A6C34878D82A}">
                    <a16:rowId xmlns:a16="http://schemas.microsoft.com/office/drawing/2014/main" val="254933263"/>
                  </a:ext>
                </a:extLst>
              </a:tr>
              <a:tr h="370840">
                <a:tc rowSpan="2">
                  <a:txBody>
                    <a:bodyPr/>
                    <a:lstStyle/>
                    <a:p>
                      <a:r>
                        <a:rPr lang="en-GB" dirty="0"/>
                        <a:t>Term 3 (Oct 22)</a:t>
                      </a:r>
                    </a:p>
                  </a:txBody>
                  <a:tcPr/>
                </a:tc>
                <a:tc>
                  <a:txBody>
                    <a:bodyPr/>
                    <a:lstStyle/>
                    <a:p>
                      <a:r>
                        <a:rPr lang="en-GB" dirty="0"/>
                        <a:t>PRS: Problem Solving and Decision Making</a:t>
                      </a:r>
                    </a:p>
                  </a:txBody>
                  <a:tcPr/>
                </a:tc>
                <a:extLst>
                  <a:ext uri="{0D108BD9-81ED-4DB2-BD59-A6C34878D82A}">
                    <a16:rowId xmlns:a16="http://schemas.microsoft.com/office/drawing/2014/main" val="4236622054"/>
                  </a:ext>
                </a:extLst>
              </a:tr>
              <a:tr h="370840">
                <a:tc vMerge="1">
                  <a:txBody>
                    <a:bodyPr/>
                    <a:lstStyle/>
                    <a:p>
                      <a:endParaRPr lang="en-GB" dirty="0"/>
                    </a:p>
                  </a:txBody>
                  <a:tcPr/>
                </a:tc>
                <a:tc>
                  <a:txBody>
                    <a:bodyPr/>
                    <a:lstStyle/>
                    <a:p>
                      <a:r>
                        <a:rPr lang="en-GB" dirty="0"/>
                        <a:t>PCD: Professional Career Development</a:t>
                      </a:r>
                    </a:p>
                  </a:txBody>
                  <a:tcPr/>
                </a:tc>
                <a:extLst>
                  <a:ext uri="{0D108BD9-81ED-4DB2-BD59-A6C34878D82A}">
                    <a16:rowId xmlns:a16="http://schemas.microsoft.com/office/drawing/2014/main" val="2992110339"/>
                  </a:ext>
                </a:extLst>
              </a:tr>
            </a:tbl>
          </a:graphicData>
        </a:graphic>
      </p:graphicFrame>
    </p:spTree>
    <p:extLst>
      <p:ext uri="{BB962C8B-B14F-4D97-AF65-F5344CB8AC3E}">
        <p14:creationId xmlns:p14="http://schemas.microsoft.com/office/powerpoint/2010/main" val="413124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p:txBody>
          <a:bodyPr/>
          <a:lstStyle/>
          <a:p>
            <a:r>
              <a:rPr lang="en-GB" b="1" dirty="0"/>
              <a:t>Term 1: Academic and Employability Skills</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628650" y="1826896"/>
            <a:ext cx="7886700" cy="4351338"/>
          </a:xfrm>
        </p:spPr>
        <p:txBody>
          <a:bodyPr/>
          <a:lstStyle/>
          <a:p>
            <a:pPr marL="0" indent="0">
              <a:buNone/>
            </a:pPr>
            <a:r>
              <a:rPr lang="en-GB" sz="2600" dirty="0"/>
              <a:t>Upon the successful completion of the module, the student should be able to: </a:t>
            </a:r>
          </a:p>
          <a:p>
            <a:r>
              <a:rPr lang="en-GB" sz="2600" dirty="0"/>
              <a:t>analyse published literature relating to a specific topic or subject area and produce a fully referenced, appropriately structured academic report; </a:t>
            </a:r>
          </a:p>
          <a:p>
            <a:r>
              <a:rPr lang="en-GB" sz="2600" dirty="0"/>
              <a:t>reflect on their learning using recognised models of reflection; </a:t>
            </a:r>
          </a:p>
          <a:p>
            <a:r>
              <a:rPr lang="en-GB" sz="2600" dirty="0"/>
              <a:t>research and present their findings in a variety of formats on a range of employability skills and collect and analyse feedback on their delivery.</a:t>
            </a:r>
          </a:p>
        </p:txBody>
      </p:sp>
    </p:spTree>
    <p:extLst>
      <p:ext uri="{BB962C8B-B14F-4D97-AF65-F5344CB8AC3E}">
        <p14:creationId xmlns:p14="http://schemas.microsoft.com/office/powerpoint/2010/main" val="246133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628649" y="365125"/>
            <a:ext cx="8000445" cy="1325563"/>
          </a:xfrm>
        </p:spPr>
        <p:txBody>
          <a:bodyPr/>
          <a:lstStyle/>
          <a:p>
            <a:r>
              <a:rPr lang="en-GB" b="1" dirty="0"/>
              <a:t>Term 1: Digital Skills and Research Methods</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628650" y="1826896"/>
            <a:ext cx="7886700" cy="4351338"/>
          </a:xfrm>
        </p:spPr>
        <p:txBody>
          <a:bodyPr/>
          <a:lstStyle/>
          <a:p>
            <a:pPr marL="0" indent="0">
              <a:buNone/>
            </a:pPr>
            <a:r>
              <a:rPr lang="en-GB" dirty="0"/>
              <a:t>Upon the successful completion of the module, the student should be able to: </a:t>
            </a:r>
          </a:p>
          <a:p>
            <a:r>
              <a:rPr lang="en-GB" dirty="0"/>
              <a:t>evaluate the appropriate use of contemporary technologies to improve workplace efficiency and employability; </a:t>
            </a:r>
          </a:p>
          <a:p>
            <a:r>
              <a:rPr lang="en-GB" dirty="0"/>
              <a:t>identify and effectively evaluate a range of information sources; </a:t>
            </a:r>
          </a:p>
          <a:p>
            <a:r>
              <a:rPr lang="en-GB" dirty="0"/>
              <a:t>and show competence in workplace data handling.</a:t>
            </a:r>
          </a:p>
        </p:txBody>
      </p:sp>
    </p:spTree>
    <p:extLst>
      <p:ext uri="{BB962C8B-B14F-4D97-AF65-F5344CB8AC3E}">
        <p14:creationId xmlns:p14="http://schemas.microsoft.com/office/powerpoint/2010/main" val="2636665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08F9-A654-49E9-87F1-34C203340B7F}"/>
              </a:ext>
            </a:extLst>
          </p:cNvPr>
          <p:cNvSpPr>
            <a:spLocks noGrp="1"/>
          </p:cNvSpPr>
          <p:nvPr>
            <p:ph type="title"/>
          </p:nvPr>
        </p:nvSpPr>
        <p:spPr/>
        <p:txBody>
          <a:bodyPr/>
          <a:lstStyle/>
          <a:p>
            <a:r>
              <a:rPr lang="en-GB" b="1" dirty="0"/>
              <a:t>Term 2: Effective Teamworking and Communication</a:t>
            </a:r>
          </a:p>
        </p:txBody>
      </p:sp>
      <p:sp>
        <p:nvSpPr>
          <p:cNvPr id="3" name="Content Placeholder 2">
            <a:extLst>
              <a:ext uri="{FF2B5EF4-FFF2-40B4-BE49-F238E27FC236}">
                <a16:creationId xmlns:a16="http://schemas.microsoft.com/office/drawing/2014/main" id="{0D157847-DF4B-4103-ABB5-6918167D798B}"/>
              </a:ext>
            </a:extLst>
          </p:cNvPr>
          <p:cNvSpPr>
            <a:spLocks noGrp="1"/>
          </p:cNvSpPr>
          <p:nvPr>
            <p:ph idx="1"/>
          </p:nvPr>
        </p:nvSpPr>
        <p:spPr/>
        <p:txBody>
          <a:bodyPr/>
          <a:lstStyle/>
          <a:p>
            <a:pPr marL="0" indent="0">
              <a:buNone/>
            </a:pPr>
            <a:r>
              <a:rPr lang="en-GB" dirty="0"/>
              <a:t>Upon the successful completion of the module, the student should be able to: </a:t>
            </a:r>
          </a:p>
          <a:p>
            <a:r>
              <a:rPr lang="en-GB" dirty="0"/>
              <a:t>apply the main theories relating to group dynamics, team working and communication to their own workplace examples; </a:t>
            </a:r>
          </a:p>
          <a:p>
            <a:r>
              <a:rPr lang="en-GB" dirty="0"/>
              <a:t>and prepare and deliver a short presentation within a team working context.</a:t>
            </a:r>
          </a:p>
        </p:txBody>
      </p:sp>
    </p:spTree>
    <p:extLst>
      <p:ext uri="{BB962C8B-B14F-4D97-AF65-F5344CB8AC3E}">
        <p14:creationId xmlns:p14="http://schemas.microsoft.com/office/powerpoint/2010/main" val="3005215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07C7-95FA-40B4-B5C8-A58728FCA375}"/>
              </a:ext>
            </a:extLst>
          </p:cNvPr>
          <p:cNvSpPr>
            <a:spLocks noGrp="1"/>
          </p:cNvSpPr>
          <p:nvPr>
            <p:ph type="title"/>
          </p:nvPr>
        </p:nvSpPr>
        <p:spPr/>
        <p:txBody>
          <a:bodyPr/>
          <a:lstStyle/>
          <a:p>
            <a:r>
              <a:rPr lang="en-GB" b="1" dirty="0"/>
              <a:t>Term 2: Managing Enterprise in the 21</a:t>
            </a:r>
            <a:r>
              <a:rPr lang="en-GB" b="1" baseline="30000" dirty="0"/>
              <a:t>st</a:t>
            </a:r>
            <a:r>
              <a:rPr lang="en-GB" b="1" dirty="0"/>
              <a:t> Century</a:t>
            </a:r>
          </a:p>
        </p:txBody>
      </p:sp>
      <p:sp>
        <p:nvSpPr>
          <p:cNvPr id="3" name="Content Placeholder 2">
            <a:extLst>
              <a:ext uri="{FF2B5EF4-FFF2-40B4-BE49-F238E27FC236}">
                <a16:creationId xmlns:a16="http://schemas.microsoft.com/office/drawing/2014/main" id="{E01EC8B6-3819-49BA-9C3C-BCD972958A46}"/>
              </a:ext>
            </a:extLst>
          </p:cNvPr>
          <p:cNvSpPr>
            <a:spLocks noGrp="1"/>
          </p:cNvSpPr>
          <p:nvPr>
            <p:ph idx="1"/>
          </p:nvPr>
        </p:nvSpPr>
        <p:spPr/>
        <p:txBody>
          <a:bodyPr/>
          <a:lstStyle/>
          <a:p>
            <a:pPr marL="0" indent="0">
              <a:buNone/>
            </a:pPr>
            <a:r>
              <a:rPr lang="en-GB" dirty="0"/>
              <a:t>Upon the successful completion of the module, the student should be able to: </a:t>
            </a:r>
          </a:p>
          <a:p>
            <a:r>
              <a:rPr lang="en-GB" dirty="0"/>
              <a:t>examine and evaluate a business idea and design an appropriate business plan; </a:t>
            </a:r>
          </a:p>
          <a:p>
            <a:r>
              <a:rPr lang="en-GB" dirty="0"/>
              <a:t>and apply a range of employment skills in the completion of a group project.</a:t>
            </a:r>
          </a:p>
        </p:txBody>
      </p:sp>
    </p:spTree>
    <p:extLst>
      <p:ext uri="{BB962C8B-B14F-4D97-AF65-F5344CB8AC3E}">
        <p14:creationId xmlns:p14="http://schemas.microsoft.com/office/powerpoint/2010/main" val="138502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C0E4-D648-4C55-8D40-ECAEC21DD3AC}"/>
              </a:ext>
            </a:extLst>
          </p:cNvPr>
          <p:cNvSpPr>
            <a:spLocks noGrp="1"/>
          </p:cNvSpPr>
          <p:nvPr>
            <p:ph type="title"/>
          </p:nvPr>
        </p:nvSpPr>
        <p:spPr/>
        <p:txBody>
          <a:bodyPr/>
          <a:lstStyle/>
          <a:p>
            <a:r>
              <a:rPr lang="en-GB" b="1" dirty="0"/>
              <a:t>Term 3: Problem Solving and Decision Making</a:t>
            </a:r>
          </a:p>
        </p:txBody>
      </p:sp>
      <p:sp>
        <p:nvSpPr>
          <p:cNvPr id="3" name="Content Placeholder 2">
            <a:extLst>
              <a:ext uri="{FF2B5EF4-FFF2-40B4-BE49-F238E27FC236}">
                <a16:creationId xmlns:a16="http://schemas.microsoft.com/office/drawing/2014/main" id="{C5DCC9D8-EE83-47F8-93DD-8F37A15C927E}"/>
              </a:ext>
            </a:extLst>
          </p:cNvPr>
          <p:cNvSpPr>
            <a:spLocks noGrp="1"/>
          </p:cNvSpPr>
          <p:nvPr>
            <p:ph idx="1"/>
          </p:nvPr>
        </p:nvSpPr>
        <p:spPr/>
        <p:txBody>
          <a:bodyPr/>
          <a:lstStyle/>
          <a:p>
            <a:pPr marL="0" indent="0">
              <a:buNone/>
            </a:pPr>
            <a:r>
              <a:rPr lang="en-GB" dirty="0"/>
              <a:t>Upon the successful completion of the module, the student should be able to: </a:t>
            </a:r>
          </a:p>
          <a:p>
            <a:r>
              <a:rPr lang="en-GB" dirty="0"/>
              <a:t>describe a problem, its nature, scope and impact; </a:t>
            </a:r>
          </a:p>
          <a:p>
            <a:r>
              <a:rPr lang="en-GB" dirty="0"/>
              <a:t>gather and interpret information to solve a problem; evaluate options to make a decision; </a:t>
            </a:r>
          </a:p>
          <a:p>
            <a:r>
              <a:rPr lang="en-GB" dirty="0"/>
              <a:t>and plan, monitor and review the implementation and communication of decisions.</a:t>
            </a:r>
          </a:p>
        </p:txBody>
      </p:sp>
    </p:spTree>
    <p:extLst>
      <p:ext uri="{BB962C8B-B14F-4D97-AF65-F5344CB8AC3E}">
        <p14:creationId xmlns:p14="http://schemas.microsoft.com/office/powerpoint/2010/main" val="1276354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0369-1C57-4A69-8A29-00A4DD8F0156}"/>
              </a:ext>
            </a:extLst>
          </p:cNvPr>
          <p:cNvSpPr>
            <a:spLocks noGrp="1"/>
          </p:cNvSpPr>
          <p:nvPr>
            <p:ph type="title"/>
          </p:nvPr>
        </p:nvSpPr>
        <p:spPr/>
        <p:txBody>
          <a:bodyPr/>
          <a:lstStyle/>
          <a:p>
            <a:r>
              <a:rPr lang="en-GB" b="1" dirty="0"/>
              <a:t>Term 3: Professional Career Development</a:t>
            </a:r>
          </a:p>
        </p:txBody>
      </p:sp>
      <p:sp>
        <p:nvSpPr>
          <p:cNvPr id="3" name="Content Placeholder 2">
            <a:extLst>
              <a:ext uri="{FF2B5EF4-FFF2-40B4-BE49-F238E27FC236}">
                <a16:creationId xmlns:a16="http://schemas.microsoft.com/office/drawing/2014/main" id="{E71ADFBF-1006-4D48-AA19-6CEECCBC532C}"/>
              </a:ext>
            </a:extLst>
          </p:cNvPr>
          <p:cNvSpPr>
            <a:spLocks noGrp="1"/>
          </p:cNvSpPr>
          <p:nvPr>
            <p:ph idx="1"/>
          </p:nvPr>
        </p:nvSpPr>
        <p:spPr/>
        <p:txBody>
          <a:bodyPr/>
          <a:lstStyle/>
          <a:p>
            <a:pPr marL="0" indent="0">
              <a:buNone/>
            </a:pPr>
            <a:r>
              <a:rPr lang="en-GB" sz="2600" dirty="0"/>
              <a:t>Upon the successful completion of the Professional Career Development module, the student should be able to: </a:t>
            </a:r>
          </a:p>
          <a:p>
            <a:r>
              <a:rPr lang="en-GB" sz="2600" dirty="0"/>
              <a:t>understand the skills and knowledge needed for working effectively; </a:t>
            </a:r>
          </a:p>
          <a:p>
            <a:r>
              <a:rPr lang="en-GB" sz="2600" dirty="0"/>
              <a:t>demonstrate readiness for employability and personal advancement through an understanding of personal strengths and areas for further development; </a:t>
            </a:r>
          </a:p>
          <a:p>
            <a:r>
              <a:rPr lang="en-GB" sz="2600" dirty="0"/>
              <a:t>and establish employment goals and develop a personal action plan.</a:t>
            </a:r>
          </a:p>
        </p:txBody>
      </p:sp>
    </p:spTree>
    <p:extLst>
      <p:ext uri="{BB962C8B-B14F-4D97-AF65-F5344CB8AC3E}">
        <p14:creationId xmlns:p14="http://schemas.microsoft.com/office/powerpoint/2010/main" val="155564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370933"/>
            <a:ext cx="8229600" cy="1143000"/>
          </a:xfrm>
        </p:spPr>
        <p:txBody>
          <a:bodyPr/>
          <a:lstStyle/>
          <a:p>
            <a:pPr eaLnBrk="1" hangingPunct="1"/>
            <a:r>
              <a:rPr lang="en-GB" altLang="en-US" b="1" dirty="0"/>
              <a:t>Additional support</a:t>
            </a:r>
            <a:endParaRPr lang="en-GB" altLang="en-US" sz="3600" b="1"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211960" y="1340644"/>
            <a:ext cx="4751656" cy="4176712"/>
          </a:xfrm>
        </p:spPr>
        <p:txBody>
          <a:bodyPr/>
          <a:lstStyle/>
          <a:p>
            <a:pPr>
              <a:spcAft>
                <a:spcPts val="0"/>
              </a:spcAft>
            </a:pPr>
            <a:r>
              <a:rPr lang="en-GB" b="1" dirty="0"/>
              <a:t>Academic Support tutor</a:t>
            </a:r>
          </a:p>
          <a:p>
            <a:pPr lvl="1">
              <a:spcAft>
                <a:spcPts val="0"/>
              </a:spcAft>
              <a:buFont typeface="Arial" panose="020B0604020202020204" pitchFamily="34" charset="0"/>
              <a:buChar char="•"/>
            </a:pPr>
            <a:r>
              <a:rPr lang="en-GB" dirty="0"/>
              <a:t>help with any academic issues, but mostly understanding assignments</a:t>
            </a:r>
          </a:p>
          <a:p>
            <a:pPr lvl="1">
              <a:spcAft>
                <a:spcPts val="0"/>
              </a:spcAft>
              <a:buFont typeface="Arial" panose="020B0604020202020204" pitchFamily="34" charset="0"/>
              <a:buChar char="•"/>
            </a:pPr>
            <a:r>
              <a:rPr lang="en-GB" dirty="0"/>
              <a:t>students can self-refer</a:t>
            </a:r>
          </a:p>
          <a:p>
            <a:pPr lvl="1">
              <a:spcAft>
                <a:spcPts val="0"/>
              </a:spcAft>
              <a:buFont typeface="Arial" panose="020B0604020202020204" pitchFamily="34" charset="0"/>
              <a:buChar char="•"/>
            </a:pPr>
            <a:r>
              <a:rPr lang="en-GB" dirty="0"/>
              <a:t>available weeks 5-12</a:t>
            </a:r>
          </a:p>
          <a:p>
            <a:pPr lvl="1">
              <a:spcAft>
                <a:spcPts val="0"/>
              </a:spcAft>
              <a:buFont typeface="Arial" panose="020B0604020202020204" pitchFamily="34" charset="0"/>
              <a:buChar char="•"/>
            </a:pPr>
            <a:r>
              <a:rPr lang="en-GB" dirty="0"/>
              <a:t>on a 1-2-1 basis</a:t>
            </a:r>
          </a:p>
          <a:p>
            <a:pPr lvl="1">
              <a:spcAft>
                <a:spcPts val="0"/>
              </a:spcAft>
              <a:buFont typeface="Arial" panose="020B0604020202020204" pitchFamily="34" charset="0"/>
              <a:buChar char="•"/>
            </a:pPr>
            <a:r>
              <a:rPr lang="en-GB" dirty="0"/>
              <a:t>more info about this will be sent by email in due course </a:t>
            </a:r>
          </a:p>
          <a:p>
            <a:pPr lvl="1">
              <a:spcAft>
                <a:spcPts val="0"/>
              </a:spcAft>
            </a:pPr>
            <a:endParaRPr lang="en-GB" sz="2000" dirty="0"/>
          </a:p>
          <a:p>
            <a:pPr lvl="1">
              <a:spcAft>
                <a:spcPts val="0"/>
              </a:spcAft>
            </a:pPr>
            <a:endParaRPr lang="en-GB" sz="2000" dirty="0"/>
          </a:p>
          <a:p>
            <a:pPr lvl="2">
              <a:spcAft>
                <a:spcPts val="0"/>
              </a:spcAft>
            </a:pPr>
            <a:endParaRPr lang="en-GB" sz="2000" dirty="0"/>
          </a:p>
          <a:p>
            <a:pPr lvl="1">
              <a:buFontTx/>
              <a:buChar char="-"/>
            </a:pPr>
            <a:endParaRPr lang="en-GB" sz="2000" dirty="0"/>
          </a:p>
          <a:p>
            <a:pPr>
              <a:spcAft>
                <a:spcPts val="0"/>
              </a:spcAft>
            </a:pPr>
            <a:endParaRPr lang="en-GB"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38</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7177" y="1679741"/>
            <a:ext cx="4031129" cy="2683246"/>
          </a:xfrm>
          <a:prstGeom prst="rect">
            <a:avLst/>
          </a:prstGeom>
          <a:ln>
            <a:noFill/>
          </a:ln>
          <a:effectLst>
            <a:softEdge rad="112500"/>
          </a:effectLst>
        </p:spPr>
      </p:pic>
    </p:spTree>
    <p:extLst>
      <p:ext uri="{BB962C8B-B14F-4D97-AF65-F5344CB8AC3E}">
        <p14:creationId xmlns:p14="http://schemas.microsoft.com/office/powerpoint/2010/main" val="2533373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370933"/>
            <a:ext cx="8229600" cy="1143000"/>
          </a:xfrm>
        </p:spPr>
        <p:txBody>
          <a:bodyPr/>
          <a:lstStyle/>
          <a:p>
            <a:pPr eaLnBrk="1" hangingPunct="1"/>
            <a:r>
              <a:rPr lang="en-GB" altLang="en-US" b="1" dirty="0"/>
              <a:t>Additional support</a:t>
            </a:r>
            <a:endParaRPr lang="en-GB" altLang="en-US" sz="3600" b="1"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67054" y="1340644"/>
            <a:ext cx="8796562" cy="4176712"/>
          </a:xfrm>
        </p:spPr>
        <p:txBody>
          <a:bodyPr/>
          <a:lstStyle/>
          <a:p>
            <a:pPr>
              <a:spcAft>
                <a:spcPts val="0"/>
              </a:spcAft>
            </a:pPr>
            <a:r>
              <a:rPr lang="en-GB" b="1" dirty="0"/>
              <a:t>Academic Support workshops</a:t>
            </a:r>
          </a:p>
          <a:p>
            <a:pPr lvl="1"/>
            <a:r>
              <a:rPr lang="en-GB" dirty="0"/>
              <a:t>in addition to your scheduled classes</a:t>
            </a:r>
          </a:p>
          <a:p>
            <a:pPr lvl="1"/>
            <a:r>
              <a:rPr lang="en-GB" dirty="0"/>
              <a:t>attendance is optional, but highly recommended </a:t>
            </a:r>
          </a:p>
          <a:p>
            <a:pPr lvl="1">
              <a:spcAft>
                <a:spcPts val="0"/>
              </a:spcAft>
              <a:buFont typeface="Arial" panose="020B0604020202020204" pitchFamily="34" charset="0"/>
              <a:buChar char="•"/>
            </a:pPr>
            <a:r>
              <a:rPr lang="en-GB" dirty="0"/>
              <a:t>more info about this will be sent by email in due course </a:t>
            </a:r>
          </a:p>
          <a:p>
            <a:pPr lvl="1">
              <a:spcAft>
                <a:spcPts val="0"/>
              </a:spcAft>
              <a:buFont typeface="Arial" panose="020B0604020202020204" pitchFamily="34" charset="0"/>
              <a:buChar char="•"/>
            </a:pPr>
            <a:r>
              <a:rPr lang="en-GB" dirty="0"/>
              <a:t>sample topics: </a:t>
            </a:r>
          </a:p>
          <a:p>
            <a:pPr lvl="2"/>
            <a:r>
              <a:rPr lang="en-GB" b="1" i="1" dirty="0"/>
              <a:t>Presentation Skills Practice</a:t>
            </a:r>
          </a:p>
          <a:p>
            <a:pPr lvl="2"/>
            <a:r>
              <a:rPr lang="en-US" b="1" i="1" dirty="0"/>
              <a:t>Writing good paragraphs </a:t>
            </a:r>
          </a:p>
          <a:p>
            <a:pPr lvl="2"/>
            <a:r>
              <a:rPr lang="en-US" b="1" i="1" dirty="0"/>
              <a:t>Academic Vocabulary</a:t>
            </a:r>
            <a:endParaRPr lang="en-GB" dirty="0"/>
          </a:p>
          <a:p>
            <a:pPr lvl="2"/>
            <a:r>
              <a:rPr lang="en-GB" b="1" i="1" dirty="0"/>
              <a:t>Paraphrasing</a:t>
            </a:r>
          </a:p>
          <a:p>
            <a:pPr lvl="2"/>
            <a:r>
              <a:rPr lang="en-GB" b="1" i="1" dirty="0"/>
              <a:t>Referencing</a:t>
            </a:r>
          </a:p>
          <a:p>
            <a:pPr lvl="2"/>
            <a:endParaRPr lang="en-GB" dirty="0"/>
          </a:p>
          <a:p>
            <a:pPr lvl="2"/>
            <a:endParaRPr lang="en-GB" dirty="0"/>
          </a:p>
          <a:p>
            <a:pPr lvl="1">
              <a:spcAft>
                <a:spcPts val="0"/>
              </a:spcAft>
              <a:buFont typeface="Arial" panose="020B0604020202020204" pitchFamily="34" charset="0"/>
              <a:buChar char="•"/>
            </a:pPr>
            <a:endParaRPr lang="en-GB" dirty="0"/>
          </a:p>
          <a:p>
            <a:pPr lvl="1">
              <a:spcAft>
                <a:spcPts val="0"/>
              </a:spcAft>
            </a:pPr>
            <a:endParaRPr lang="en-GB" sz="2000" dirty="0"/>
          </a:p>
          <a:p>
            <a:pPr lvl="1">
              <a:spcAft>
                <a:spcPts val="0"/>
              </a:spcAft>
            </a:pPr>
            <a:endParaRPr lang="en-GB" sz="2000" dirty="0"/>
          </a:p>
          <a:p>
            <a:pPr lvl="2">
              <a:spcAft>
                <a:spcPts val="0"/>
              </a:spcAft>
            </a:pPr>
            <a:endParaRPr lang="en-GB" sz="2000" dirty="0"/>
          </a:p>
          <a:p>
            <a:pPr lvl="1">
              <a:buFontTx/>
              <a:buChar char="-"/>
            </a:pPr>
            <a:endParaRPr lang="en-GB" sz="2000" dirty="0"/>
          </a:p>
          <a:p>
            <a:pPr>
              <a:spcAft>
                <a:spcPts val="0"/>
              </a:spcAft>
            </a:pPr>
            <a:endParaRPr lang="en-GB"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39</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26231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7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7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17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33523" y="397550"/>
            <a:ext cx="8229600" cy="1143000"/>
          </a:xfrm>
        </p:spPr>
        <p:txBody>
          <a:bodyPr/>
          <a:lstStyle/>
          <a:p>
            <a:pPr eaLnBrk="1" hangingPunct="1"/>
            <a:r>
              <a:rPr lang="en-GB" altLang="en-US" b="1" dirty="0"/>
              <a:t>Additional support</a:t>
            </a:r>
            <a:endParaRPr lang="en-GB" altLang="en-US" sz="3600" b="1"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366254"/>
            <a:ext cx="5185663" cy="2816212"/>
          </a:xfrm>
        </p:spPr>
        <p:txBody>
          <a:bodyPr/>
          <a:lstStyle/>
          <a:p>
            <a:pPr>
              <a:spcAft>
                <a:spcPts val="0"/>
              </a:spcAft>
            </a:pPr>
            <a:r>
              <a:rPr lang="en-GB" b="1" dirty="0"/>
              <a:t>English Language Support</a:t>
            </a:r>
          </a:p>
          <a:p>
            <a:pPr lvl="1">
              <a:spcAft>
                <a:spcPts val="0"/>
              </a:spcAft>
              <a:buFont typeface="Arial" panose="020B0604020202020204" pitchFamily="34" charset="0"/>
              <a:buChar char="•"/>
            </a:pPr>
            <a:r>
              <a:rPr lang="en-GB" dirty="0"/>
              <a:t>specific language support, meant especially for non-native speakers of English, but native speakers are also welcome</a:t>
            </a:r>
          </a:p>
          <a:p>
            <a:pPr lvl="1">
              <a:spcAft>
                <a:spcPts val="0"/>
              </a:spcAft>
              <a:buFont typeface="Arial" panose="020B0604020202020204" pitchFamily="34" charset="0"/>
              <a:buChar char="•"/>
            </a:pPr>
            <a:r>
              <a:rPr lang="en-GB" dirty="0"/>
              <a:t>a series of workshops dedicated to different areas of the English language: grammar, vocabulary, speaking, writing, etc., </a:t>
            </a:r>
          </a:p>
          <a:p>
            <a:pPr lvl="1">
              <a:spcAft>
                <a:spcPts val="0"/>
              </a:spcAft>
              <a:buFont typeface="Arial" panose="020B0604020202020204" pitchFamily="34" charset="0"/>
              <a:buChar char="•"/>
            </a:pPr>
            <a:r>
              <a:rPr lang="en-GB" dirty="0"/>
              <a:t>1-2-1 also available</a:t>
            </a:r>
          </a:p>
          <a:p>
            <a:pPr lvl="1">
              <a:spcAft>
                <a:spcPts val="0"/>
              </a:spcAft>
              <a:buFont typeface="Arial" panose="020B0604020202020204" pitchFamily="34" charset="0"/>
              <a:buChar char="•"/>
            </a:pPr>
            <a:r>
              <a:rPr lang="en-US" dirty="0"/>
              <a:t>students can self-refer or be referred by a lecturer</a:t>
            </a:r>
          </a:p>
          <a:p>
            <a:pPr lvl="1">
              <a:spcAft>
                <a:spcPts val="0"/>
              </a:spcAft>
              <a:buFont typeface="Arial" panose="020B0604020202020204" pitchFamily="34" charset="0"/>
              <a:buChar char="•"/>
            </a:pPr>
            <a:endParaRPr lang="en-GB" sz="2000" dirty="0"/>
          </a:p>
          <a:p>
            <a:pPr lvl="1">
              <a:spcAft>
                <a:spcPts val="0"/>
              </a:spcAft>
            </a:pPr>
            <a:endParaRPr lang="en-GB" sz="2000" dirty="0"/>
          </a:p>
          <a:p>
            <a:pPr lvl="1">
              <a:spcAft>
                <a:spcPts val="0"/>
              </a:spcAft>
            </a:pPr>
            <a:endParaRPr lang="en-GB" sz="2000" dirty="0"/>
          </a:p>
          <a:p>
            <a:pPr lvl="2">
              <a:spcAft>
                <a:spcPts val="0"/>
              </a:spcAft>
            </a:pPr>
            <a:endParaRPr lang="en-GB" sz="2000" dirty="0"/>
          </a:p>
          <a:p>
            <a:pPr lvl="1">
              <a:buFontTx/>
              <a:buChar char="-"/>
            </a:pPr>
            <a:endParaRPr lang="en-GB" sz="2000" dirty="0"/>
          </a:p>
          <a:p>
            <a:pPr>
              <a:spcAft>
                <a:spcPts val="0"/>
              </a:spcAft>
            </a:pPr>
            <a:endParaRPr lang="en-GB"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40</a:t>
            </a:fld>
            <a:endParaRPr lang="en-US" altLang="en-US" sz="1400" dirty="0">
              <a:latin typeface="Arial" panose="020B0604020202020204" pitchFamily="34" charset="0"/>
            </a:endParaRPr>
          </a:p>
        </p:txBody>
      </p:sp>
      <p:pic>
        <p:nvPicPr>
          <p:cNvPr id="4" name="Picture 3" descr="Logo, company name&#10;&#10;Description automatically generated">
            <a:extLst>
              <a:ext uri="{FF2B5EF4-FFF2-40B4-BE49-F238E27FC236}">
                <a16:creationId xmlns:a16="http://schemas.microsoft.com/office/drawing/2014/main" id="{7DD5C906-F5B9-4CA3-95AF-6A29C96A4D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0997" y="1531758"/>
            <a:ext cx="2844474" cy="1897242"/>
          </a:xfrm>
          <a:prstGeom prst="rect">
            <a:avLst/>
          </a:prstGeom>
        </p:spPr>
      </p:pic>
    </p:spTree>
    <p:extLst>
      <p:ext uri="{BB962C8B-B14F-4D97-AF65-F5344CB8AC3E}">
        <p14:creationId xmlns:p14="http://schemas.microsoft.com/office/powerpoint/2010/main" val="268653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380518" y="448408"/>
            <a:ext cx="8229600" cy="1143000"/>
          </a:xfrm>
        </p:spPr>
        <p:txBody>
          <a:bodyPr/>
          <a:lstStyle/>
          <a:p>
            <a:pPr eaLnBrk="1" hangingPunct="1"/>
            <a:r>
              <a:rPr lang="en-GB" altLang="en-US" b="1" dirty="0"/>
              <a:t>Additional support</a:t>
            </a:r>
            <a:endParaRPr lang="en-GB" altLang="en-US" sz="3600" b="1"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82900"/>
            <a:ext cx="8076237" cy="2931509"/>
          </a:xfrm>
        </p:spPr>
        <p:txBody>
          <a:bodyPr/>
          <a:lstStyle/>
          <a:p>
            <a:pPr marL="0" indent="0">
              <a:spcAft>
                <a:spcPts val="0"/>
              </a:spcAft>
              <a:buNone/>
            </a:pPr>
            <a:r>
              <a:rPr lang="en-GB" sz="3200" b="1" dirty="0"/>
              <a:t>English Language Support</a:t>
            </a:r>
          </a:p>
          <a:p>
            <a:r>
              <a:rPr lang="en-GB" sz="2400" dirty="0"/>
              <a:t>Add yourself to the English Language Support group on Teams:</a:t>
            </a:r>
          </a:p>
          <a:p>
            <a:r>
              <a:rPr lang="en-GB" sz="2400" u="sng" dirty="0">
                <a:hlinkClick r:id="rId3"/>
              </a:rPr>
              <a:t>https://teams.microsoft.com/l/team/19%3a87602964c52845c8813d144c2ef9b08a%40thread.tacv2/conversations?groupId=63b9cc09-d019-4aef-b865-79c1a8977631&amp;tenantId=4e0f11f9-046e-4505-9cb8-db2152311e21</a:t>
            </a:r>
            <a:r>
              <a:rPr lang="en-GB" sz="2400" dirty="0"/>
              <a:t> </a:t>
            </a:r>
          </a:p>
          <a:p>
            <a:r>
              <a:rPr lang="en-GB" sz="2400" dirty="0"/>
              <a:t>A </a:t>
            </a:r>
            <a:r>
              <a:rPr lang="en-US" sz="2400" dirty="0"/>
              <a:t>Moodle page has been set up for students to self-enroll;  populated with reference materials for individual study. To </a:t>
            </a:r>
            <a:r>
              <a:rPr lang="en-US" sz="2400" dirty="0" err="1"/>
              <a:t>enrol</a:t>
            </a:r>
            <a:r>
              <a:rPr lang="en-US" sz="2400" dirty="0"/>
              <a:t> yourself, follow this link: </a:t>
            </a:r>
            <a:r>
              <a:rPr lang="en-GB" sz="2400" u="sng" dirty="0">
                <a:hlinkClick r:id="rId4"/>
              </a:rPr>
              <a:t>https://moodle.uwtsd.ac.uk/course/view.php?id=9573</a:t>
            </a:r>
            <a:r>
              <a:rPr lang="en-GB" sz="2400" dirty="0"/>
              <a:t> </a:t>
            </a:r>
          </a:p>
          <a:p>
            <a:endParaRPr lang="en-US" sz="1800" dirty="0"/>
          </a:p>
          <a:p>
            <a:endParaRPr lang="en-GB" sz="1800" dirty="0"/>
          </a:p>
          <a:p>
            <a:pPr lvl="1">
              <a:spcAft>
                <a:spcPts val="0"/>
              </a:spcAft>
            </a:pPr>
            <a:endParaRPr lang="en-GB" sz="1800" dirty="0"/>
          </a:p>
          <a:p>
            <a:pPr lvl="1">
              <a:spcAft>
                <a:spcPts val="0"/>
              </a:spcAft>
            </a:pPr>
            <a:endParaRPr lang="en-GB" sz="2000" dirty="0"/>
          </a:p>
          <a:p>
            <a:pPr lvl="2">
              <a:spcAft>
                <a:spcPts val="0"/>
              </a:spcAft>
            </a:pPr>
            <a:endParaRPr lang="en-GB" sz="2000" dirty="0"/>
          </a:p>
          <a:p>
            <a:pPr lvl="1">
              <a:buFontTx/>
              <a:buChar char="-"/>
            </a:pPr>
            <a:endParaRPr lang="en-GB" sz="2000" dirty="0"/>
          </a:p>
          <a:p>
            <a:pPr>
              <a:spcAft>
                <a:spcPts val="0"/>
              </a:spcAft>
            </a:pPr>
            <a:endParaRPr lang="en-GB"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41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31688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04286-8EAD-4CE4-A60C-FCCC430BB7C5}"/>
              </a:ext>
            </a:extLst>
          </p:cNvPr>
          <p:cNvSpPr>
            <a:spLocks noGrp="1"/>
          </p:cNvSpPr>
          <p:nvPr>
            <p:ph type="title"/>
          </p:nvPr>
        </p:nvSpPr>
        <p:spPr/>
        <p:txBody>
          <a:bodyPr/>
          <a:lstStyle/>
          <a:p>
            <a:pPr algn="ctr"/>
            <a:r>
              <a:rPr lang="en-GB" b="1" dirty="0"/>
              <a:t>Name Game</a:t>
            </a:r>
          </a:p>
        </p:txBody>
      </p:sp>
      <p:sp>
        <p:nvSpPr>
          <p:cNvPr id="3" name="Content Placeholder 2">
            <a:extLst>
              <a:ext uri="{FF2B5EF4-FFF2-40B4-BE49-F238E27FC236}">
                <a16:creationId xmlns:a16="http://schemas.microsoft.com/office/drawing/2014/main" id="{98FB3DB1-655F-4158-8038-552C8CC371FC}"/>
              </a:ext>
            </a:extLst>
          </p:cNvPr>
          <p:cNvSpPr>
            <a:spLocks noGrp="1"/>
          </p:cNvSpPr>
          <p:nvPr>
            <p:ph idx="1"/>
          </p:nvPr>
        </p:nvSpPr>
        <p:spPr>
          <a:xfrm>
            <a:off x="628650" y="1363986"/>
            <a:ext cx="7886700" cy="4351338"/>
          </a:xfrm>
        </p:spPr>
        <p:txBody>
          <a:bodyPr/>
          <a:lstStyle/>
          <a:p>
            <a:pPr>
              <a:buFont typeface="Wingdings" panose="05000000000000000000" pitchFamily="2" charset="2"/>
              <a:buChar char="Ø"/>
            </a:pPr>
            <a:r>
              <a:rPr lang="en-GB" sz="3200" dirty="0"/>
              <a:t>Can the students remember their classmates from the earlier session?</a:t>
            </a:r>
          </a:p>
          <a:p>
            <a:pPr>
              <a:buFont typeface="Wingdings" panose="05000000000000000000" pitchFamily="2" charset="2"/>
              <a:buChar char="Ø"/>
            </a:pPr>
            <a:r>
              <a:rPr lang="en-GB" sz="3200" dirty="0"/>
              <a:t>Ask the students to get into a circle, step forward into the middle of the circle and say your name. </a:t>
            </a:r>
          </a:p>
          <a:p>
            <a:pPr>
              <a:buFont typeface="Wingdings" panose="05000000000000000000" pitchFamily="2" charset="2"/>
              <a:buChar char="Ø"/>
            </a:pPr>
            <a:r>
              <a:rPr lang="en-GB" sz="3200" dirty="0"/>
              <a:t>Then say the name of another student, and ask them to step into the middle of the circle.</a:t>
            </a:r>
          </a:p>
          <a:p>
            <a:pPr>
              <a:buFont typeface="Wingdings" panose="05000000000000000000" pitchFamily="2" charset="2"/>
              <a:buChar char="Ø"/>
            </a:pPr>
            <a:r>
              <a:rPr lang="en-GB" sz="3200" dirty="0"/>
              <a:t>Once completed, every takes a seat.</a:t>
            </a:r>
          </a:p>
        </p:txBody>
      </p:sp>
    </p:spTree>
    <p:extLst>
      <p:ext uri="{BB962C8B-B14F-4D97-AF65-F5344CB8AC3E}">
        <p14:creationId xmlns:p14="http://schemas.microsoft.com/office/powerpoint/2010/main" val="2298569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85A94-3319-4F1F-902C-FE45F146807E}"/>
              </a:ext>
            </a:extLst>
          </p:cNvPr>
          <p:cNvSpPr>
            <a:spLocks noGrp="1"/>
          </p:cNvSpPr>
          <p:nvPr>
            <p:ph type="title"/>
          </p:nvPr>
        </p:nvSpPr>
        <p:spPr/>
        <p:txBody>
          <a:bodyPr/>
          <a:lstStyle/>
          <a:p>
            <a:pPr algn="ctr"/>
            <a:r>
              <a:rPr lang="en-GB" b="1" u="sng" dirty="0"/>
              <a:t>Activity: Why am I here?</a:t>
            </a:r>
          </a:p>
        </p:txBody>
      </p:sp>
      <p:sp>
        <p:nvSpPr>
          <p:cNvPr id="3" name="Content Placeholder 2">
            <a:extLst>
              <a:ext uri="{FF2B5EF4-FFF2-40B4-BE49-F238E27FC236}">
                <a16:creationId xmlns:a16="http://schemas.microsoft.com/office/drawing/2014/main" id="{87B5BE44-DF58-4097-8598-AAAC5E39664C}"/>
              </a:ext>
            </a:extLst>
          </p:cNvPr>
          <p:cNvSpPr>
            <a:spLocks noGrp="1"/>
          </p:cNvSpPr>
          <p:nvPr>
            <p:ph idx="1"/>
          </p:nvPr>
        </p:nvSpPr>
        <p:spPr>
          <a:xfrm>
            <a:off x="628650" y="1253331"/>
            <a:ext cx="7886700" cy="4351338"/>
          </a:xfrm>
        </p:spPr>
        <p:txBody>
          <a:bodyPr/>
          <a:lstStyle/>
          <a:p>
            <a:pPr>
              <a:buFont typeface="Wingdings" panose="05000000000000000000" pitchFamily="2" charset="2"/>
              <a:buChar char="Ø"/>
            </a:pPr>
            <a:r>
              <a:rPr lang="en-GB" sz="3600" dirty="0"/>
              <a:t>Have students draw a picture that represents why they enrolled on the course. </a:t>
            </a:r>
          </a:p>
          <a:p>
            <a:pPr>
              <a:buFont typeface="Wingdings" panose="05000000000000000000" pitchFamily="2" charset="2"/>
              <a:buChar char="Ø"/>
            </a:pPr>
            <a:r>
              <a:rPr lang="en-GB" sz="3600" dirty="0"/>
              <a:t>After five to ten minutes, have students put their pictures on the wall </a:t>
            </a:r>
          </a:p>
          <a:p>
            <a:pPr>
              <a:buFont typeface="Wingdings" panose="05000000000000000000" pitchFamily="2" charset="2"/>
              <a:buChar char="Ø"/>
            </a:pPr>
            <a:r>
              <a:rPr lang="en-GB" sz="3600" dirty="0"/>
              <a:t>Ask students to talk about their picture to the larger group if they’re comfortable</a:t>
            </a:r>
          </a:p>
        </p:txBody>
      </p:sp>
    </p:spTree>
    <p:extLst>
      <p:ext uri="{BB962C8B-B14F-4D97-AF65-F5344CB8AC3E}">
        <p14:creationId xmlns:p14="http://schemas.microsoft.com/office/powerpoint/2010/main" val="2985098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purl.org/dc/terms/"/>
    <ds:schemaRef ds:uri="http://schemas.microsoft.com/office/infopath/2007/PartnerControls"/>
    <ds:schemaRef ds:uri="303dbf9b-b85b-46a0-94f1-894078c07ecd"/>
    <ds:schemaRef ds:uri="211f9404-bca0-4bcf-9c1d-965ccb6f8d2d"/>
    <ds:schemaRef ds:uri="http://www.w3.org/XML/1998/namespace"/>
    <ds:schemaRef ds:uri="http://purl.org/dc/dcmityp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918</TotalTime>
  <Words>2499</Words>
  <Application>Microsoft Office PowerPoint</Application>
  <PresentationFormat>On-screen Show (4:3)</PresentationFormat>
  <Paragraphs>271</Paragraphs>
  <Slides>43</Slides>
  <Notes>5</Notes>
  <HiddenSlides>0</HiddenSlides>
  <MMClips>0</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43</vt:i4>
      </vt:variant>
    </vt:vector>
  </HeadingPairs>
  <TitlesOfParts>
    <vt:vector size="64" baseType="lpstr">
      <vt:lpstr>Arial</vt:lpstr>
      <vt:lpstr>Calibri</vt:lpstr>
      <vt:lpstr>Calibri Light</vt:lpstr>
      <vt:lpstr>Myriad Pro</vt:lpstr>
      <vt:lpstr>Times New Roman</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Welcome to the London Campus</vt:lpstr>
      <vt:lpstr>Welcome to the London Campus</vt:lpstr>
      <vt:lpstr>COVID-19 Safety Measures</vt:lpstr>
      <vt:lpstr>Part 1  Student Essentials</vt:lpstr>
      <vt:lpstr>Getting Started Checklist</vt:lpstr>
      <vt:lpstr>Student Charter</vt:lpstr>
      <vt:lpstr>Equality and Diversity</vt:lpstr>
      <vt:lpstr>The Students’ Union (SU) &amp; Student Voice</vt:lpstr>
      <vt:lpstr>  Getting to know you…</vt:lpstr>
      <vt:lpstr>Activity: ID Cards</vt:lpstr>
      <vt:lpstr>ID Card Questions:</vt:lpstr>
      <vt:lpstr>Part 2  Support from the University</vt:lpstr>
      <vt:lpstr>Student Services</vt:lpstr>
      <vt:lpstr>PowerPoint Presentation</vt:lpstr>
      <vt:lpstr>Marking Attendance</vt:lpstr>
      <vt:lpstr>What if I can’t attend anymore?</vt:lpstr>
      <vt:lpstr>Student Finance</vt:lpstr>
      <vt:lpstr>Counselling Service</vt:lpstr>
      <vt:lpstr>Careers Service</vt:lpstr>
      <vt:lpstr>Disability Service</vt:lpstr>
      <vt:lpstr>Pictionary (Professional Services)</vt:lpstr>
      <vt:lpstr> Break Time</vt:lpstr>
      <vt:lpstr>How will I study?</vt:lpstr>
      <vt:lpstr>Assessments Team</vt:lpstr>
      <vt:lpstr>Is there additional Academic Support?</vt:lpstr>
      <vt:lpstr>Programme Manager Slides</vt:lpstr>
      <vt:lpstr>CertHE Programme Manager</vt:lpstr>
      <vt:lpstr>Responsibilities</vt:lpstr>
      <vt:lpstr>Weekday Academic Co-ordinator</vt:lpstr>
      <vt:lpstr>Weekend Academic Co-ordinator</vt:lpstr>
      <vt:lpstr>Certificate of Higher Education Skills for the Workplace</vt:lpstr>
      <vt:lpstr>Term 1: Academic and Employability Skills</vt:lpstr>
      <vt:lpstr>Term 1: Digital Skills and Research Methods</vt:lpstr>
      <vt:lpstr>Term 2: Effective Teamworking and Communication</vt:lpstr>
      <vt:lpstr>Term 2: Managing Enterprise in the 21st Century</vt:lpstr>
      <vt:lpstr>Term 3: Problem Solving and Decision Making</vt:lpstr>
      <vt:lpstr>Term 3: Professional Career Development</vt:lpstr>
      <vt:lpstr>Additional support</vt:lpstr>
      <vt:lpstr>Additional support</vt:lpstr>
      <vt:lpstr>Additional support</vt:lpstr>
      <vt:lpstr>Additional support</vt:lpstr>
      <vt:lpstr>Name Game</vt:lpstr>
      <vt:lpstr>Activity: Why am I here?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Sylvia Hoffmann</cp:lastModifiedBy>
  <cp:revision>23</cp:revision>
  <dcterms:created xsi:type="dcterms:W3CDTF">2021-03-10T12:10:47Z</dcterms:created>
  <dcterms:modified xsi:type="dcterms:W3CDTF">2022-02-09T11:21:46Z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