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1"/>
      </p:bgRef>
    </p:bg>
    <p:spTree>
      <p:nvGrpSpPr>
        <p:cNvPr id="1" name=""/>
        <p:cNvGrpSpPr/>
        <p:nvPr/>
      </p:nvGrpSpPr>
      <p:grpSpPr>
        <a:xfrm>
          <a:off x="0" y="0"/>
          <a:ext cx="0" cy="0"/>
          <a:chOff x="0" y="0"/>
          <a:chExt cx="0" cy="0"/>
        </a:xfrm>
      </p:grpSpPr>
      <p:sp>
        <p:nvSpPr>
          <p:cNvPr id="10" name="Freeform 6" title="Page Number Shape">
            <a:extLst>
              <a:ext uri="{FF2B5EF4-FFF2-40B4-BE49-F238E27FC236}">
                <a16:creationId xmlns:a16="http://schemas.microsoft.com/office/drawing/2014/main" id="{DD4C4B28-6B4B-4445-8535-F516D74E4AA9}"/>
              </a:ext>
            </a:extLst>
          </p:cNvPr>
          <p:cNvSpPr/>
          <p:nvPr/>
        </p:nvSpPr>
        <p:spPr bwMode="auto">
          <a:xfrm>
            <a:off x="11784011" y="5783564"/>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cxnSp>
        <p:nvCxnSpPr>
          <p:cNvPr id="12" name="Straight Connector 11" title="Verticle Rule Line">
            <a:extLst>
              <a:ext uri="{FF2B5EF4-FFF2-40B4-BE49-F238E27FC236}">
                <a16:creationId xmlns:a16="http://schemas.microsoft.com/office/drawing/2014/main" id="{0CB1C732-7193-4253-8746-850D090A6B4E}"/>
              </a:ext>
            </a:extLst>
          </p:cNvPr>
          <p:cNvCxnSpPr>
            <a:cxnSpLocks/>
          </p:cNvCxnSpPr>
          <p:nvPr/>
        </p:nvCxnSpPr>
        <p:spPr>
          <a:xfrm>
            <a:off x="758952" y="1280160"/>
            <a:ext cx="0" cy="5577840"/>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03AA199-952B-427F-A5BE-B97D25FD0733}"/>
              </a:ext>
            </a:extLst>
          </p:cNvPr>
          <p:cNvSpPr>
            <a:spLocks noGrp="1"/>
          </p:cNvSpPr>
          <p:nvPr>
            <p:ph type="ctrTitle"/>
          </p:nvPr>
        </p:nvSpPr>
        <p:spPr>
          <a:xfrm>
            <a:off x="1078992" y="1143000"/>
            <a:ext cx="6720840" cy="3730752"/>
          </a:xfrm>
        </p:spPr>
        <p:txBody>
          <a:bodyPr anchor="t">
            <a:normAutofit/>
          </a:bodyPr>
          <a:lstStyle>
            <a:lvl1pPr algn="l">
              <a:defRPr sz="72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A1AA393-A876-475F-A05B-1CCAB6C1F089}"/>
              </a:ext>
            </a:extLst>
          </p:cNvPr>
          <p:cNvSpPr>
            <a:spLocks noGrp="1"/>
          </p:cNvSpPr>
          <p:nvPr>
            <p:ph type="subTitle" idx="1"/>
          </p:nvPr>
        </p:nvSpPr>
        <p:spPr>
          <a:xfrm>
            <a:off x="1078992" y="5010912"/>
            <a:ext cx="6720840" cy="704088"/>
          </a:xfrm>
        </p:spPr>
        <p:txBody>
          <a:bodyPr>
            <a:normAutofit/>
          </a:bodyPr>
          <a:lstStyle>
            <a:lvl1pPr marL="0" indent="0" algn="l">
              <a:lnSpc>
                <a:spcPct val="100000"/>
              </a:lnSpc>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B3395621-D631-4F31-AEEF-C8574E507372}"/>
              </a:ext>
            </a:extLst>
          </p:cNvPr>
          <p:cNvSpPr>
            <a:spLocks noGrp="1"/>
          </p:cNvSpPr>
          <p:nvPr>
            <p:ph type="dt" sz="half" idx="10"/>
          </p:nvPr>
        </p:nvSpPr>
        <p:spPr>
          <a:xfrm>
            <a:off x="8286356" y="6007608"/>
            <a:ext cx="3143643" cy="365125"/>
          </a:xfrm>
        </p:spPr>
        <p:txBody>
          <a:bodyPr/>
          <a:lstStyle/>
          <a:p>
            <a:fld id="{53BEF823-48A5-43FC-BE03-E79964288B41}" type="datetimeFigureOut">
              <a:rPr lang="en-US" smtClean="0"/>
              <a:t>10/10/2025</a:t>
            </a:fld>
            <a:endParaRPr lang="en-US" dirty="0"/>
          </a:p>
        </p:txBody>
      </p:sp>
      <p:sp>
        <p:nvSpPr>
          <p:cNvPr id="5" name="Footer Placeholder 4">
            <a:extLst>
              <a:ext uri="{FF2B5EF4-FFF2-40B4-BE49-F238E27FC236}">
                <a16:creationId xmlns:a16="http://schemas.microsoft.com/office/drawing/2014/main" id="{305EE125-77AD-4E23-AFB7-C5CFDEACACF1}"/>
              </a:ext>
            </a:extLst>
          </p:cNvPr>
          <p:cNvSpPr>
            <a:spLocks noGrp="1"/>
          </p:cNvSpPr>
          <p:nvPr>
            <p:ph type="ftr" sz="quarter" idx="11"/>
          </p:nvPr>
        </p:nvSpPr>
        <p:spPr>
          <a:xfrm>
            <a:off x="1078991" y="6007608"/>
            <a:ext cx="6720837" cy="365125"/>
          </a:xfrm>
        </p:spPr>
        <p:txBody>
          <a:bodyPr/>
          <a:lstStyle/>
          <a:p>
            <a:endParaRPr lang="en-US" dirty="0"/>
          </a:p>
        </p:txBody>
      </p:sp>
      <p:sp>
        <p:nvSpPr>
          <p:cNvPr id="6" name="Slide Number Placeholder 5">
            <a:extLst>
              <a:ext uri="{FF2B5EF4-FFF2-40B4-BE49-F238E27FC236}">
                <a16:creationId xmlns:a16="http://schemas.microsoft.com/office/drawing/2014/main" id="{DC569682-B530-4F52-87B9-39464A0930B3}"/>
              </a:ext>
            </a:extLst>
          </p:cNvPr>
          <p:cNvSpPr>
            <a:spLocks noGrp="1"/>
          </p:cNvSpPr>
          <p:nvPr>
            <p:ph type="sldNum" sz="quarter" idx="12"/>
          </p:nvPr>
        </p:nvSpPr>
        <p:spPr/>
        <p:txBody>
          <a:bodyPr/>
          <a:lstStyle>
            <a:lvl1pPr algn="ctr">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4283386669"/>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351BD-5252-4168-A69E-C6864AE2971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9748EEE-19C9-493B-836D-73B9E4A0BE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7FA6BFE-11ED-4FB4-9F65-508B5B0F0DD3}"/>
              </a:ext>
            </a:extLst>
          </p:cNvPr>
          <p:cNvSpPr>
            <a:spLocks noGrp="1"/>
          </p:cNvSpPr>
          <p:nvPr>
            <p:ph type="dt" sz="half" idx="10"/>
          </p:nvPr>
        </p:nvSpPr>
        <p:spPr/>
        <p:txBody>
          <a:bodyPr/>
          <a:lstStyle/>
          <a:p>
            <a:pPr algn="r"/>
            <a:fld id="{53BEF823-48A5-43FC-BE03-E79964288B41}" type="datetimeFigureOut">
              <a:rPr lang="en-US" smtClean="0"/>
              <a:pPr algn="r"/>
              <a:t>10/10/2025</a:t>
            </a:fld>
            <a:endParaRPr lang="en-US" dirty="0"/>
          </a:p>
        </p:txBody>
      </p:sp>
      <p:sp>
        <p:nvSpPr>
          <p:cNvPr id="8" name="Footer Placeholder 7">
            <a:extLst>
              <a:ext uri="{FF2B5EF4-FFF2-40B4-BE49-F238E27FC236}">
                <a16:creationId xmlns:a16="http://schemas.microsoft.com/office/drawing/2014/main" id="{F90F536E-BEFF-4E0D-B4EC-39DE28C67CC3}"/>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36EE02AF-6FE1-4972-BD48-A82499AD67F6}"/>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223630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8452EE-D9FC-4E51-9BFF-141F9192339F}"/>
              </a:ext>
            </a:extLst>
          </p:cNvPr>
          <p:cNvSpPr>
            <a:spLocks noGrp="1"/>
          </p:cNvSpPr>
          <p:nvPr>
            <p:ph type="title"/>
          </p:nvPr>
        </p:nvSpPr>
        <p:spPr>
          <a:xfrm>
            <a:off x="763051" y="2414016"/>
            <a:ext cx="10666949" cy="3099816"/>
          </a:xfrm>
        </p:spPr>
        <p:txBody>
          <a:bodyPr anchor="t"/>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1E086C4-4949-4E7A-A182-6709496A1C38}"/>
              </a:ext>
            </a:extLst>
          </p:cNvPr>
          <p:cNvSpPr>
            <a:spLocks noGrp="1"/>
          </p:cNvSpPr>
          <p:nvPr>
            <p:ph type="body" idx="1"/>
          </p:nvPr>
        </p:nvSpPr>
        <p:spPr>
          <a:xfrm>
            <a:off x="758952" y="1389888"/>
            <a:ext cx="10671048" cy="822960"/>
          </a:xfrm>
        </p:spPr>
        <p:txBody>
          <a:bodyPr anchor="ctr">
            <a:normAutofit/>
          </a:bodyPr>
          <a:lstStyle>
            <a:lvl1pPr marL="0" indent="0">
              <a:buNone/>
              <a:defRPr sz="2000" i="1">
                <a:solidFill>
                  <a:schemeClr val="tx1">
                    <a:lumMod val="85000"/>
                    <a:lumOff val="1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a:extLst>
              <a:ext uri="{FF2B5EF4-FFF2-40B4-BE49-F238E27FC236}">
                <a16:creationId xmlns:a16="http://schemas.microsoft.com/office/drawing/2014/main" id="{3D12BC88-6A2B-4851-9568-23A4B74D9F98}"/>
              </a:ext>
            </a:extLst>
          </p:cNvPr>
          <p:cNvSpPr>
            <a:spLocks noGrp="1"/>
          </p:cNvSpPr>
          <p:nvPr>
            <p:ph type="dt" sz="half" idx="10"/>
          </p:nvPr>
        </p:nvSpPr>
        <p:spPr/>
        <p:txBody>
          <a:bodyPr/>
          <a:lstStyle/>
          <a:p>
            <a:pPr algn="r"/>
            <a:fld id="{53BEF823-48A5-43FC-BE03-E79964288B41}" type="datetimeFigureOut">
              <a:rPr lang="en-US" smtClean="0"/>
              <a:pPr algn="r"/>
              <a:t>10/10/2025</a:t>
            </a:fld>
            <a:endParaRPr lang="en-US" dirty="0"/>
          </a:p>
        </p:txBody>
      </p:sp>
      <p:sp>
        <p:nvSpPr>
          <p:cNvPr id="8" name="Footer Placeholder 7">
            <a:extLst>
              <a:ext uri="{FF2B5EF4-FFF2-40B4-BE49-F238E27FC236}">
                <a16:creationId xmlns:a16="http://schemas.microsoft.com/office/drawing/2014/main" id="{D882CFE5-65C3-4F46-9141-4645455947D2}"/>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5321B390-4E13-4481-AC02-FF126656C4C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318267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0E02F8-47BB-4D30-8EFE-69C9222D9EC4}"/>
              </a:ext>
            </a:extLst>
          </p:cNvPr>
          <p:cNvSpPr>
            <a:spLocks noGrp="1"/>
          </p:cNvSpPr>
          <p:nvPr>
            <p:ph sz="half" idx="1"/>
          </p:nvPr>
        </p:nvSpPr>
        <p:spPr>
          <a:xfrm>
            <a:off x="5184648" y="758952"/>
            <a:ext cx="6245352" cy="2240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A844D33-6BF0-4205-A542-8537E3515938}"/>
              </a:ext>
            </a:extLst>
          </p:cNvPr>
          <p:cNvSpPr>
            <a:spLocks noGrp="1"/>
          </p:cNvSpPr>
          <p:nvPr>
            <p:ph sz="half" idx="2"/>
          </p:nvPr>
        </p:nvSpPr>
        <p:spPr>
          <a:xfrm>
            <a:off x="5184647" y="3273551"/>
            <a:ext cx="6245351" cy="224028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D6953A83-D2BE-4015-8D64-BE93DDFE5D21}"/>
              </a:ext>
            </a:extLst>
          </p:cNvPr>
          <p:cNvSpPr>
            <a:spLocks noGrp="1"/>
          </p:cNvSpPr>
          <p:nvPr>
            <p:ph type="dt" sz="half" idx="10"/>
          </p:nvPr>
        </p:nvSpPr>
        <p:spPr/>
        <p:txBody>
          <a:bodyPr/>
          <a:lstStyle/>
          <a:p>
            <a:pPr algn="r"/>
            <a:fld id="{53BEF823-48A5-43FC-BE03-E79964288B41}" type="datetimeFigureOut">
              <a:rPr lang="en-US" smtClean="0"/>
              <a:pPr algn="r"/>
              <a:t>10/10/2025</a:t>
            </a:fld>
            <a:endParaRPr lang="en-US" dirty="0"/>
          </a:p>
        </p:txBody>
      </p:sp>
      <p:sp>
        <p:nvSpPr>
          <p:cNvPr id="10" name="Footer Placeholder 9">
            <a:extLst>
              <a:ext uri="{FF2B5EF4-FFF2-40B4-BE49-F238E27FC236}">
                <a16:creationId xmlns:a16="http://schemas.microsoft.com/office/drawing/2014/main" id="{BA849E67-05F9-4033-B033-74D6B8C8E77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DFAAC6AA-CFFB-438F-9327-DDB023E2E149}"/>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5" name="Title 4">
            <a:extLst>
              <a:ext uri="{FF2B5EF4-FFF2-40B4-BE49-F238E27FC236}">
                <a16:creationId xmlns:a16="http://schemas.microsoft.com/office/drawing/2014/main" id="{BA4960CB-ABA7-4442-AB15-FE444F23C63C}"/>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977230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B8348291-9C7D-407E-8D07-FA3A323EA973}"/>
              </a:ext>
            </a:extLst>
          </p:cNvPr>
          <p:cNvSpPr>
            <a:spLocks noGrp="1"/>
          </p:cNvSpPr>
          <p:nvPr>
            <p:ph type="body" idx="1"/>
          </p:nvPr>
        </p:nvSpPr>
        <p:spPr>
          <a:xfrm>
            <a:off x="5184648" y="758952"/>
            <a:ext cx="6245352"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1A192D2-8BA6-4A4D-814D-AD37A2A10AC8}"/>
              </a:ext>
            </a:extLst>
          </p:cNvPr>
          <p:cNvSpPr>
            <a:spLocks noGrp="1"/>
          </p:cNvSpPr>
          <p:nvPr>
            <p:ph sz="half" idx="2"/>
          </p:nvPr>
        </p:nvSpPr>
        <p:spPr>
          <a:xfrm>
            <a:off x="5190323" y="1377198"/>
            <a:ext cx="6239675"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586FD4BC-C948-41C4-BA24-5D26147E1C97}"/>
              </a:ext>
            </a:extLst>
          </p:cNvPr>
          <p:cNvSpPr>
            <a:spLocks noGrp="1"/>
          </p:cNvSpPr>
          <p:nvPr>
            <p:ph type="body" sz="quarter" idx="3"/>
          </p:nvPr>
        </p:nvSpPr>
        <p:spPr>
          <a:xfrm>
            <a:off x="5184647" y="3319548"/>
            <a:ext cx="6245351" cy="548640"/>
          </a:xfrm>
        </p:spPr>
        <p:txBody>
          <a:bodyPr anchor="b"/>
          <a:lstStyle>
            <a:lvl1pPr marL="0" indent="0">
              <a:buNone/>
              <a:defRPr sz="22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12E359C-F73D-4F1B-9F9A-6D628567105D}"/>
              </a:ext>
            </a:extLst>
          </p:cNvPr>
          <p:cNvSpPr>
            <a:spLocks noGrp="1"/>
          </p:cNvSpPr>
          <p:nvPr>
            <p:ph sz="quarter" idx="4"/>
          </p:nvPr>
        </p:nvSpPr>
        <p:spPr>
          <a:xfrm>
            <a:off x="5184646" y="3932372"/>
            <a:ext cx="6245352" cy="1828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itle 9">
            <a:extLst>
              <a:ext uri="{FF2B5EF4-FFF2-40B4-BE49-F238E27FC236}">
                <a16:creationId xmlns:a16="http://schemas.microsoft.com/office/drawing/2014/main" id="{D76B63AE-38FF-40DD-A543-32DD98E6BDB2}"/>
              </a:ext>
            </a:extLst>
          </p:cNvPr>
          <p:cNvSpPr>
            <a:spLocks noGrp="1"/>
          </p:cNvSpPr>
          <p:nvPr>
            <p:ph type="title"/>
          </p:nvPr>
        </p:nvSpPr>
        <p:spPr/>
        <p:txBody>
          <a:bodyPr/>
          <a:lstStyle/>
          <a:p>
            <a:r>
              <a:rPr lang="en-US"/>
              <a:t>Click to edit Master title style</a:t>
            </a:r>
            <a:endParaRPr lang="en-US" dirty="0"/>
          </a:p>
        </p:txBody>
      </p:sp>
      <p:sp>
        <p:nvSpPr>
          <p:cNvPr id="12" name="Date Placeholder 11">
            <a:extLst>
              <a:ext uri="{FF2B5EF4-FFF2-40B4-BE49-F238E27FC236}">
                <a16:creationId xmlns:a16="http://schemas.microsoft.com/office/drawing/2014/main" id="{C686C0EB-E082-4BAB-99E8-B42F3C28B20F}"/>
              </a:ext>
            </a:extLst>
          </p:cNvPr>
          <p:cNvSpPr>
            <a:spLocks noGrp="1"/>
          </p:cNvSpPr>
          <p:nvPr>
            <p:ph type="dt" sz="half" idx="10"/>
          </p:nvPr>
        </p:nvSpPr>
        <p:spPr/>
        <p:txBody>
          <a:bodyPr/>
          <a:lstStyle/>
          <a:p>
            <a:pPr algn="r"/>
            <a:fld id="{53BEF823-48A5-43FC-BE03-E79964288B41}" type="datetimeFigureOut">
              <a:rPr lang="en-US" smtClean="0"/>
              <a:pPr algn="r"/>
              <a:t>10/10/2025</a:t>
            </a:fld>
            <a:endParaRPr lang="en-US" dirty="0"/>
          </a:p>
        </p:txBody>
      </p:sp>
      <p:sp>
        <p:nvSpPr>
          <p:cNvPr id="13" name="Footer Placeholder 12">
            <a:extLst>
              <a:ext uri="{FF2B5EF4-FFF2-40B4-BE49-F238E27FC236}">
                <a16:creationId xmlns:a16="http://schemas.microsoft.com/office/drawing/2014/main" id="{B3CB0152-BA1F-48C7-A66F-3ADB51C94B97}"/>
              </a:ext>
            </a:extLst>
          </p:cNvPr>
          <p:cNvSpPr>
            <a:spLocks noGrp="1"/>
          </p:cNvSpPr>
          <p:nvPr>
            <p:ph type="ftr" sz="quarter" idx="11"/>
          </p:nvPr>
        </p:nvSpPr>
        <p:spPr/>
        <p:txBody>
          <a:bodyPr/>
          <a:lstStyle/>
          <a:p>
            <a:pPr algn="l"/>
            <a:endParaRPr lang="en-US" dirty="0"/>
          </a:p>
        </p:txBody>
      </p:sp>
      <p:sp>
        <p:nvSpPr>
          <p:cNvPr id="14" name="Slide Number Placeholder 13">
            <a:extLst>
              <a:ext uri="{FF2B5EF4-FFF2-40B4-BE49-F238E27FC236}">
                <a16:creationId xmlns:a16="http://schemas.microsoft.com/office/drawing/2014/main" id="{BD1C21B3-5CF6-415F-8295-EED3DF5CB55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3253861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470D5-4EB9-4410-A8AE-6D85F19239FF}"/>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5887FB59-BA77-4864-B9E8-994851250CB4}"/>
              </a:ext>
            </a:extLst>
          </p:cNvPr>
          <p:cNvSpPr>
            <a:spLocks noGrp="1"/>
          </p:cNvSpPr>
          <p:nvPr>
            <p:ph type="dt" sz="half" idx="10"/>
          </p:nvPr>
        </p:nvSpPr>
        <p:spPr/>
        <p:txBody>
          <a:bodyPr/>
          <a:lstStyle/>
          <a:p>
            <a:pPr algn="r"/>
            <a:fld id="{53BEF823-48A5-43FC-BE03-E79964288B41}" type="datetimeFigureOut">
              <a:rPr lang="en-US" smtClean="0"/>
              <a:pPr algn="r"/>
              <a:t>10/10/2025</a:t>
            </a:fld>
            <a:endParaRPr lang="en-US" dirty="0"/>
          </a:p>
        </p:txBody>
      </p:sp>
      <p:sp>
        <p:nvSpPr>
          <p:cNvPr id="7" name="Footer Placeholder 6">
            <a:extLst>
              <a:ext uri="{FF2B5EF4-FFF2-40B4-BE49-F238E27FC236}">
                <a16:creationId xmlns:a16="http://schemas.microsoft.com/office/drawing/2014/main" id="{B6F0BC0B-BA67-455B-B567-1473DF0628BE}"/>
              </a:ext>
            </a:extLst>
          </p:cNvPr>
          <p:cNvSpPr>
            <a:spLocks noGrp="1"/>
          </p:cNvSpPr>
          <p:nvPr>
            <p:ph type="ftr" sz="quarter" idx="11"/>
          </p:nvPr>
        </p:nvSpPr>
        <p:spPr/>
        <p:txBody>
          <a:bodyPr/>
          <a:lstStyle/>
          <a:p>
            <a:pPr algn="l"/>
            <a:endParaRPr lang="en-US" dirty="0"/>
          </a:p>
        </p:txBody>
      </p:sp>
      <p:sp>
        <p:nvSpPr>
          <p:cNvPr id="8" name="Slide Number Placeholder 7">
            <a:extLst>
              <a:ext uri="{FF2B5EF4-FFF2-40B4-BE49-F238E27FC236}">
                <a16:creationId xmlns:a16="http://schemas.microsoft.com/office/drawing/2014/main" id="{2CF0BCF3-6FB5-4529-AA6A-A31467351EF5}"/>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5704754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4BF1315B-6865-4A5A-91C1-B75339038903}"/>
              </a:ext>
            </a:extLst>
          </p:cNvPr>
          <p:cNvSpPr>
            <a:spLocks noGrp="1"/>
          </p:cNvSpPr>
          <p:nvPr>
            <p:ph type="dt" sz="half" idx="10"/>
          </p:nvPr>
        </p:nvSpPr>
        <p:spPr/>
        <p:txBody>
          <a:bodyPr/>
          <a:lstStyle/>
          <a:p>
            <a:pPr algn="r"/>
            <a:fld id="{53BEF823-48A5-43FC-BE03-E79964288B41}" type="datetimeFigureOut">
              <a:rPr lang="en-US" smtClean="0"/>
              <a:pPr algn="r"/>
              <a:t>10/10/2025</a:t>
            </a:fld>
            <a:endParaRPr lang="en-US" dirty="0"/>
          </a:p>
        </p:txBody>
      </p:sp>
      <p:sp>
        <p:nvSpPr>
          <p:cNvPr id="6" name="Footer Placeholder 5">
            <a:extLst>
              <a:ext uri="{FF2B5EF4-FFF2-40B4-BE49-F238E27FC236}">
                <a16:creationId xmlns:a16="http://schemas.microsoft.com/office/drawing/2014/main" id="{DD536720-08C7-43DE-8EB5-CAB52D0E96B1}"/>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6D2477AF-B012-491C-AE42-22DE1203BE8D}"/>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31722112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D183AC-72A9-43F5-A1B3-1D7A6A4C7EEB}"/>
              </a:ext>
            </a:extLst>
          </p:cNvPr>
          <p:cNvSpPr>
            <a:spLocks noGrp="1"/>
          </p:cNvSpPr>
          <p:nvPr>
            <p:ph idx="1"/>
          </p:nvPr>
        </p:nvSpPr>
        <p:spPr>
          <a:xfrm>
            <a:off x="5183188" y="758951"/>
            <a:ext cx="6245352" cy="4754881"/>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045592-52ED-4270-ACBB-BCC528DAC407}"/>
              </a:ext>
            </a:extLst>
          </p:cNvPr>
          <p:cNvSpPr>
            <a:spLocks noGrp="1"/>
          </p:cNvSpPr>
          <p:nvPr>
            <p:ph type="body" sz="half" idx="2"/>
          </p:nvPr>
        </p:nvSpPr>
        <p:spPr>
          <a:xfrm>
            <a:off x="758953" y="3815080"/>
            <a:ext cx="3831336" cy="1698752"/>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99A93518-F9B5-418F-9883-BEF8359B045A}"/>
              </a:ext>
            </a:extLst>
          </p:cNvPr>
          <p:cNvSpPr>
            <a:spLocks noGrp="1"/>
          </p:cNvSpPr>
          <p:nvPr>
            <p:ph type="dt" sz="half" idx="10"/>
          </p:nvPr>
        </p:nvSpPr>
        <p:spPr/>
        <p:txBody>
          <a:bodyPr/>
          <a:lstStyle/>
          <a:p>
            <a:pPr algn="r"/>
            <a:fld id="{53BEF823-48A5-43FC-BE03-E79964288B41}" type="datetimeFigureOut">
              <a:rPr lang="en-US" smtClean="0"/>
              <a:pPr algn="r"/>
              <a:t>10/10/2025</a:t>
            </a:fld>
            <a:endParaRPr lang="en-US" dirty="0"/>
          </a:p>
        </p:txBody>
      </p:sp>
      <p:sp>
        <p:nvSpPr>
          <p:cNvPr id="10" name="Footer Placeholder 9">
            <a:extLst>
              <a:ext uri="{FF2B5EF4-FFF2-40B4-BE49-F238E27FC236}">
                <a16:creationId xmlns:a16="http://schemas.microsoft.com/office/drawing/2014/main" id="{27B9FFE7-C4AB-425B-9B56-E412C72212A0}"/>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59231052-EBA8-4781-B28A-2FEA8BE523F3}"/>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CBDBF9E7-F686-4FA1-9BA5-69BDD014B0D3}"/>
              </a:ext>
            </a:extLst>
          </p:cNvPr>
          <p:cNvSpPr>
            <a:spLocks noGrp="1"/>
          </p:cNvSpPr>
          <p:nvPr>
            <p:ph type="title"/>
          </p:nvPr>
        </p:nvSpPr>
        <p:spPr>
          <a:xfrm>
            <a:off x="758952" y="758952"/>
            <a:ext cx="3831336" cy="2930179"/>
          </a:xfrm>
        </p:spPr>
        <p:txBody>
          <a:bodyPr/>
          <a:lstStyle/>
          <a:p>
            <a:r>
              <a:rPr lang="en-US"/>
              <a:t>Click to edit Master title style</a:t>
            </a:r>
            <a:endParaRPr lang="en-US" dirty="0"/>
          </a:p>
        </p:txBody>
      </p:sp>
    </p:spTree>
    <p:extLst>
      <p:ext uri="{BB962C8B-B14F-4D97-AF65-F5344CB8AC3E}">
        <p14:creationId xmlns:p14="http://schemas.microsoft.com/office/powerpoint/2010/main" val="3779043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D116CF06-B27C-4DC4-981D-38E31997BD16}"/>
              </a:ext>
            </a:extLst>
          </p:cNvPr>
          <p:cNvSpPr>
            <a:spLocks noGrp="1"/>
          </p:cNvSpPr>
          <p:nvPr>
            <p:ph type="pic" idx="1"/>
          </p:nvPr>
        </p:nvSpPr>
        <p:spPr>
          <a:xfrm>
            <a:off x="5183188" y="758951"/>
            <a:ext cx="6245352" cy="475488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1976E66-2CB3-4F47-97F6-077C42818316}"/>
              </a:ext>
            </a:extLst>
          </p:cNvPr>
          <p:cNvSpPr>
            <a:spLocks noGrp="1"/>
          </p:cNvSpPr>
          <p:nvPr>
            <p:ph type="body" sz="half" idx="2"/>
          </p:nvPr>
        </p:nvSpPr>
        <p:spPr>
          <a:xfrm>
            <a:off x="758952" y="3794760"/>
            <a:ext cx="3831336" cy="1719072"/>
          </a:xfrm>
        </p:spPr>
        <p:txBody>
          <a:bodyPr>
            <a:normAutofit/>
          </a:bodyPr>
          <a:lstStyle>
            <a:lvl1pPr marL="0" indent="0">
              <a:buNone/>
              <a:defRPr sz="2000"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a:extLst>
              <a:ext uri="{FF2B5EF4-FFF2-40B4-BE49-F238E27FC236}">
                <a16:creationId xmlns:a16="http://schemas.microsoft.com/office/drawing/2014/main" id="{71414C9F-CBBD-4D5E-A831-BC0CDFEBCEF3}"/>
              </a:ext>
            </a:extLst>
          </p:cNvPr>
          <p:cNvSpPr>
            <a:spLocks noGrp="1"/>
          </p:cNvSpPr>
          <p:nvPr>
            <p:ph type="dt" sz="half" idx="10"/>
          </p:nvPr>
        </p:nvSpPr>
        <p:spPr/>
        <p:txBody>
          <a:bodyPr/>
          <a:lstStyle/>
          <a:p>
            <a:pPr algn="r"/>
            <a:fld id="{53BEF823-48A5-43FC-BE03-E79964288B41}" type="datetimeFigureOut">
              <a:rPr lang="en-US" smtClean="0"/>
              <a:pPr algn="r"/>
              <a:t>10/10/2025</a:t>
            </a:fld>
            <a:endParaRPr lang="en-US" dirty="0"/>
          </a:p>
        </p:txBody>
      </p:sp>
      <p:sp>
        <p:nvSpPr>
          <p:cNvPr id="10" name="Footer Placeholder 9">
            <a:extLst>
              <a:ext uri="{FF2B5EF4-FFF2-40B4-BE49-F238E27FC236}">
                <a16:creationId xmlns:a16="http://schemas.microsoft.com/office/drawing/2014/main" id="{F58DC0C8-B580-442D-8DAC-4F0F869B1F11}"/>
              </a:ext>
            </a:extLst>
          </p:cNvPr>
          <p:cNvSpPr>
            <a:spLocks noGrp="1"/>
          </p:cNvSpPr>
          <p:nvPr>
            <p:ph type="ftr" sz="quarter" idx="11"/>
          </p:nvPr>
        </p:nvSpPr>
        <p:spPr/>
        <p:txBody>
          <a:bodyPr/>
          <a:lstStyle/>
          <a:p>
            <a:pPr algn="l"/>
            <a:endParaRPr lang="en-US" dirty="0"/>
          </a:p>
        </p:txBody>
      </p:sp>
      <p:sp>
        <p:nvSpPr>
          <p:cNvPr id="11" name="Slide Number Placeholder 10">
            <a:extLst>
              <a:ext uri="{FF2B5EF4-FFF2-40B4-BE49-F238E27FC236}">
                <a16:creationId xmlns:a16="http://schemas.microsoft.com/office/drawing/2014/main" id="{1B0D29E8-DFEE-49AB-83AF-85FF25252A3C}"/>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
        <p:nvSpPr>
          <p:cNvPr id="2" name="Title 1">
            <a:extLst>
              <a:ext uri="{FF2B5EF4-FFF2-40B4-BE49-F238E27FC236}">
                <a16:creationId xmlns:a16="http://schemas.microsoft.com/office/drawing/2014/main" id="{D0EAAF1B-6B6E-4D37-8F57-E403C6371A00}"/>
              </a:ext>
            </a:extLst>
          </p:cNvPr>
          <p:cNvSpPr>
            <a:spLocks noGrp="1"/>
          </p:cNvSpPr>
          <p:nvPr>
            <p:ph type="title"/>
          </p:nvPr>
        </p:nvSpPr>
        <p:spPr>
          <a:xfrm>
            <a:off x="758952" y="758952"/>
            <a:ext cx="3831336" cy="2926080"/>
          </a:xfrm>
        </p:spPr>
        <p:txBody>
          <a:bodyPr/>
          <a:lstStyle/>
          <a:p>
            <a:r>
              <a:rPr lang="en-US"/>
              <a:t>Click to edit Master title style</a:t>
            </a:r>
            <a:endParaRPr lang="en-US" dirty="0"/>
          </a:p>
        </p:txBody>
      </p:sp>
    </p:spTree>
    <p:extLst>
      <p:ext uri="{BB962C8B-B14F-4D97-AF65-F5344CB8AC3E}">
        <p14:creationId xmlns:p14="http://schemas.microsoft.com/office/powerpoint/2010/main" val="3924899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59FCF-ACDF-495D-ACFA-15FCAC9EAEE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B3786E3-AB17-427E-8EF8-7FCB671A11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833B4E9-7A16-448C-8BE6-B14941A34857}"/>
              </a:ext>
            </a:extLst>
          </p:cNvPr>
          <p:cNvSpPr>
            <a:spLocks noGrp="1"/>
          </p:cNvSpPr>
          <p:nvPr>
            <p:ph type="dt" sz="half" idx="10"/>
          </p:nvPr>
        </p:nvSpPr>
        <p:spPr/>
        <p:txBody>
          <a:bodyPr/>
          <a:lstStyle/>
          <a:p>
            <a:pPr algn="r"/>
            <a:fld id="{53BEF823-48A5-43FC-BE03-E79964288B41}" type="datetimeFigureOut">
              <a:rPr lang="en-US" smtClean="0"/>
              <a:pPr algn="r"/>
              <a:t>10/10/2025</a:t>
            </a:fld>
            <a:endParaRPr lang="en-US" dirty="0"/>
          </a:p>
        </p:txBody>
      </p:sp>
      <p:sp>
        <p:nvSpPr>
          <p:cNvPr id="8" name="Footer Placeholder 7">
            <a:extLst>
              <a:ext uri="{FF2B5EF4-FFF2-40B4-BE49-F238E27FC236}">
                <a16:creationId xmlns:a16="http://schemas.microsoft.com/office/drawing/2014/main" id="{579212F5-5835-49FF-836F-5E3008A0EDB1}"/>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DE9D492B-E5EE-4D24-A087-57D739CFACE8}"/>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2235913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A31E395-94BD-4E79-8E42-9CD4EB33CA60}"/>
              </a:ext>
            </a:extLst>
          </p:cNvPr>
          <p:cNvSpPr>
            <a:spLocks noGrp="1"/>
          </p:cNvSpPr>
          <p:nvPr>
            <p:ph type="title" orient="vert"/>
          </p:nvPr>
        </p:nvSpPr>
        <p:spPr>
          <a:xfrm>
            <a:off x="8475542" y="758952"/>
            <a:ext cx="2954458" cy="4986002"/>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79AA8A4-66BC-4E80-ABE3-F533F82B88CA}"/>
              </a:ext>
            </a:extLst>
          </p:cNvPr>
          <p:cNvSpPr>
            <a:spLocks noGrp="1"/>
          </p:cNvSpPr>
          <p:nvPr>
            <p:ph type="body" orient="vert" idx="1"/>
          </p:nvPr>
        </p:nvSpPr>
        <p:spPr>
          <a:xfrm>
            <a:off x="758952" y="758952"/>
            <a:ext cx="7407586" cy="498600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DDA4EA6-6A1A-48ED-9D79-A438561C7E79}"/>
              </a:ext>
            </a:extLst>
          </p:cNvPr>
          <p:cNvSpPr>
            <a:spLocks noGrp="1"/>
          </p:cNvSpPr>
          <p:nvPr>
            <p:ph type="dt" sz="half" idx="10"/>
          </p:nvPr>
        </p:nvSpPr>
        <p:spPr/>
        <p:txBody>
          <a:bodyPr/>
          <a:lstStyle/>
          <a:p>
            <a:pPr algn="r"/>
            <a:fld id="{53BEF823-48A5-43FC-BE03-E79964288B41}" type="datetimeFigureOut">
              <a:rPr lang="en-US" smtClean="0"/>
              <a:pPr algn="r"/>
              <a:t>10/10/2025</a:t>
            </a:fld>
            <a:endParaRPr lang="en-US" dirty="0"/>
          </a:p>
        </p:txBody>
      </p:sp>
      <p:sp>
        <p:nvSpPr>
          <p:cNvPr id="8" name="Footer Placeholder 7">
            <a:extLst>
              <a:ext uri="{FF2B5EF4-FFF2-40B4-BE49-F238E27FC236}">
                <a16:creationId xmlns:a16="http://schemas.microsoft.com/office/drawing/2014/main" id="{F049B2BA-9250-4EBF-8820-10BDA5C1C62B}"/>
              </a:ext>
            </a:extLst>
          </p:cNvPr>
          <p:cNvSpPr>
            <a:spLocks noGrp="1"/>
          </p:cNvSpPr>
          <p:nvPr>
            <p:ph type="ftr" sz="quarter" idx="11"/>
          </p:nvPr>
        </p:nvSpPr>
        <p:spPr/>
        <p:txBody>
          <a:bodyPr/>
          <a:lstStyle/>
          <a:p>
            <a:pPr algn="l"/>
            <a:endParaRPr lang="en-US" dirty="0"/>
          </a:p>
        </p:txBody>
      </p:sp>
      <p:sp>
        <p:nvSpPr>
          <p:cNvPr id="9" name="Slide Number Placeholder 8">
            <a:extLst>
              <a:ext uri="{FF2B5EF4-FFF2-40B4-BE49-F238E27FC236}">
                <a16:creationId xmlns:a16="http://schemas.microsoft.com/office/drawing/2014/main" id="{1F914475-55F3-4C46-BAE2-E4D93E9E3781}"/>
              </a:ext>
            </a:extLst>
          </p:cNvPr>
          <p:cNvSpPr>
            <a:spLocks noGrp="1"/>
          </p:cNvSpPr>
          <p:nvPr>
            <p:ph type="sldNum" sz="quarter" idx="12"/>
          </p:nvPr>
        </p:nvSpPr>
        <p:spPr/>
        <p:txBody>
          <a:body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847417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6" title="Page Number Shape">
            <a:extLst>
              <a:ext uri="{FF2B5EF4-FFF2-40B4-BE49-F238E27FC236}">
                <a16:creationId xmlns:a16="http://schemas.microsoft.com/office/drawing/2014/main" id="{72411438-92A5-42B0-9C54-EA4FB32ACB5E}"/>
              </a:ext>
            </a:extLst>
          </p:cNvPr>
          <p:cNvSpPr/>
          <p:nvPr/>
        </p:nvSpPr>
        <p:spPr bwMode="auto">
          <a:xfrm>
            <a:off x="11784011" y="5778801"/>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
        <p:nvSpPr>
          <p:cNvPr id="2" name="Title Placeholder 1">
            <a:extLst>
              <a:ext uri="{FF2B5EF4-FFF2-40B4-BE49-F238E27FC236}">
                <a16:creationId xmlns:a16="http://schemas.microsoft.com/office/drawing/2014/main" id="{0D56E4D8-47B6-4DEC-BD29-B3B6ED4CC739}"/>
              </a:ext>
            </a:extLst>
          </p:cNvPr>
          <p:cNvSpPr>
            <a:spLocks noGrp="1"/>
          </p:cNvSpPr>
          <p:nvPr>
            <p:ph type="title"/>
          </p:nvPr>
        </p:nvSpPr>
        <p:spPr>
          <a:xfrm>
            <a:off x="758952" y="758952"/>
            <a:ext cx="3831336" cy="47548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F0F5D4C-4873-4052-A294-99CCB9421C4A}"/>
              </a:ext>
            </a:extLst>
          </p:cNvPr>
          <p:cNvSpPr>
            <a:spLocks noGrp="1"/>
          </p:cNvSpPr>
          <p:nvPr>
            <p:ph type="body" idx="1"/>
          </p:nvPr>
        </p:nvSpPr>
        <p:spPr>
          <a:xfrm>
            <a:off x="5184648" y="758952"/>
            <a:ext cx="6245352" cy="475488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41D62B3-3490-46B4-A10E-33FCE4A1FBB5}"/>
              </a:ext>
            </a:extLst>
          </p:cNvPr>
          <p:cNvSpPr>
            <a:spLocks noGrp="1"/>
          </p:cNvSpPr>
          <p:nvPr>
            <p:ph type="dt" sz="half" idx="2"/>
          </p:nvPr>
        </p:nvSpPr>
        <p:spPr>
          <a:xfrm>
            <a:off x="7616952" y="6007608"/>
            <a:ext cx="3813048" cy="365125"/>
          </a:xfrm>
          <a:prstGeom prst="rect">
            <a:avLst/>
          </a:prstGeom>
        </p:spPr>
        <p:txBody>
          <a:bodyPr vert="horz" lIns="91440" tIns="45720" rIns="91440" bIns="45720" rtlCol="0" anchor="ctr"/>
          <a:lstStyle>
            <a:lvl1pPr algn="r">
              <a:defRPr sz="1000" spc="50" baseline="0">
                <a:solidFill>
                  <a:schemeClr val="tx1">
                    <a:lumMod val="85000"/>
                    <a:lumOff val="15000"/>
                  </a:schemeClr>
                </a:solidFill>
              </a:defRPr>
            </a:lvl1pPr>
          </a:lstStyle>
          <a:p>
            <a:pPr algn="r"/>
            <a:fld id="{53BEF823-48A5-43FC-BE03-E79964288B41}" type="datetimeFigureOut">
              <a:rPr lang="en-US" smtClean="0"/>
              <a:pPr algn="r"/>
              <a:t>10/10/2025</a:t>
            </a:fld>
            <a:endParaRPr lang="en-US" dirty="0"/>
          </a:p>
        </p:txBody>
      </p:sp>
      <p:sp>
        <p:nvSpPr>
          <p:cNvPr id="5" name="Footer Placeholder 4">
            <a:extLst>
              <a:ext uri="{FF2B5EF4-FFF2-40B4-BE49-F238E27FC236}">
                <a16:creationId xmlns:a16="http://schemas.microsoft.com/office/drawing/2014/main" id="{97424CB1-7D5F-4F52-9F99-7068F5819E8C}"/>
              </a:ext>
            </a:extLst>
          </p:cNvPr>
          <p:cNvSpPr>
            <a:spLocks noGrp="1"/>
          </p:cNvSpPr>
          <p:nvPr>
            <p:ph type="ftr" sz="quarter" idx="3"/>
          </p:nvPr>
        </p:nvSpPr>
        <p:spPr>
          <a:xfrm>
            <a:off x="758952" y="6007608"/>
            <a:ext cx="3831336" cy="365125"/>
          </a:xfrm>
          <a:prstGeom prst="rect">
            <a:avLst/>
          </a:prstGeom>
        </p:spPr>
        <p:txBody>
          <a:bodyPr vert="horz" lIns="91440" tIns="45720" rIns="91440" bIns="45720" rtlCol="0" anchor="ctr"/>
          <a:lstStyle>
            <a:lvl1pPr algn="l">
              <a:defRPr sz="1000" spc="50" baseline="0">
                <a:solidFill>
                  <a:schemeClr val="tx1">
                    <a:lumMod val="85000"/>
                    <a:lumOff val="15000"/>
                  </a:schemeClr>
                </a:solidFill>
              </a:defRPr>
            </a:lvl1pPr>
          </a:lstStyle>
          <a:p>
            <a:pPr algn="l"/>
            <a:endParaRPr lang="en-US" dirty="0"/>
          </a:p>
        </p:txBody>
      </p:sp>
      <p:sp>
        <p:nvSpPr>
          <p:cNvPr id="6" name="Slide Number Placeholder 5">
            <a:extLst>
              <a:ext uri="{FF2B5EF4-FFF2-40B4-BE49-F238E27FC236}">
                <a16:creationId xmlns:a16="http://schemas.microsoft.com/office/drawing/2014/main" id="{1A1F9CC9-1431-4569-B2F1-D04814955381}"/>
              </a:ext>
            </a:extLst>
          </p:cNvPr>
          <p:cNvSpPr>
            <a:spLocks noGrp="1"/>
          </p:cNvSpPr>
          <p:nvPr>
            <p:ph type="sldNum" sz="quarter" idx="4"/>
          </p:nvPr>
        </p:nvSpPr>
        <p:spPr>
          <a:xfrm>
            <a:off x="11786616" y="6007608"/>
            <a:ext cx="411480" cy="365125"/>
          </a:xfrm>
          <a:prstGeom prst="rect">
            <a:avLst/>
          </a:prstGeom>
        </p:spPr>
        <p:txBody>
          <a:bodyPr vert="horz" lIns="45720" tIns="45720" rIns="45720" bIns="45720" rtlCol="0" anchor="ctr"/>
          <a:lstStyle>
            <a:lvl1pPr algn="r">
              <a:defRPr sz="900" b="1">
                <a:solidFill>
                  <a:schemeClr val="bg1"/>
                </a:solidFill>
              </a:defRPr>
            </a:lvl1pPr>
          </a:lstStyle>
          <a:p>
            <a:pPr algn="ctr"/>
            <a:fld id="{D79E6812-DF0E-4B88-AFAA-EAC7168F54C0}" type="slidenum">
              <a:rPr lang="en-US" smtClean="0"/>
              <a:pPr algn="ctr"/>
              <a:t>‹#›</a:t>
            </a:fld>
            <a:endParaRPr lang="en-US" dirty="0"/>
          </a:p>
        </p:txBody>
      </p:sp>
    </p:spTree>
    <p:extLst>
      <p:ext uri="{BB962C8B-B14F-4D97-AF65-F5344CB8AC3E}">
        <p14:creationId xmlns:p14="http://schemas.microsoft.com/office/powerpoint/2010/main" val="1219361657"/>
      </p:ext>
    </p:extLst>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43" r:id="rId6"/>
    <p:sldLayoutId id="2147483739" r:id="rId7"/>
    <p:sldLayoutId id="2147483740" r:id="rId8"/>
    <p:sldLayoutId id="2147483741" r:id="rId9"/>
    <p:sldLayoutId id="2147483742" r:id="rId10"/>
    <p:sldLayoutId id="2147483744" r:id="rId11"/>
  </p:sldLayoutIdLst>
  <p:txStyles>
    <p:titleStyle>
      <a:lvl1pPr algn="l" defTabSz="914400" rtl="0" eaLnBrk="1" latinLnBrk="0" hangingPunct="1">
        <a:lnSpc>
          <a:spcPct val="90000"/>
        </a:lnSpc>
        <a:spcBef>
          <a:spcPct val="0"/>
        </a:spcBef>
        <a:buNone/>
        <a:defRPr sz="6000" i="1" kern="1200" spc="100" baseline="0">
          <a:solidFill>
            <a:schemeClr val="tx1">
              <a:lumMod val="85000"/>
              <a:lumOff val="15000"/>
            </a:schemeClr>
          </a:solidFill>
          <a:latin typeface="+mj-lt"/>
          <a:ea typeface="+mj-ea"/>
          <a:cs typeface="+mj-cs"/>
        </a:defRPr>
      </a:lvl1pPr>
    </p:titleStyle>
    <p:bodyStyle>
      <a:lvl1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2000" kern="1200">
          <a:solidFill>
            <a:schemeClr val="tx1">
              <a:lumMod val="85000"/>
              <a:lumOff val="15000"/>
            </a:schemeClr>
          </a:solidFill>
          <a:latin typeface="+mn-lt"/>
          <a:ea typeface="+mn-ea"/>
          <a:cs typeface="+mn-cs"/>
        </a:defRPr>
      </a:lvl1pPr>
      <a:lvl2pPr marL="182880" indent="0" algn="l" defTabSz="914400" rtl="0" eaLnBrk="1" latinLnBrk="0" hangingPunct="1">
        <a:lnSpc>
          <a:spcPct val="110000"/>
        </a:lnSpc>
        <a:spcBef>
          <a:spcPts val="400"/>
        </a:spcBef>
        <a:spcAft>
          <a:spcPts val="400"/>
        </a:spcAft>
        <a:buClrTx/>
        <a:buFont typeface="Arial" panose="020B0604020202020204" pitchFamily="34" charset="0"/>
        <a:buNone/>
        <a:defRPr sz="1800" i="1" kern="1200">
          <a:solidFill>
            <a:schemeClr val="tx1">
              <a:lumMod val="85000"/>
              <a:lumOff val="15000"/>
            </a:schemeClr>
          </a:solidFill>
          <a:latin typeface="+mn-lt"/>
          <a:ea typeface="+mn-ea"/>
          <a:cs typeface="+mn-cs"/>
        </a:defRPr>
      </a:lvl2pPr>
      <a:lvl3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600" kern="1200">
          <a:solidFill>
            <a:schemeClr val="tx1">
              <a:lumMod val="85000"/>
              <a:lumOff val="15000"/>
            </a:schemeClr>
          </a:solidFill>
          <a:latin typeface="+mn-lt"/>
          <a:ea typeface="+mn-ea"/>
          <a:cs typeface="+mn-cs"/>
        </a:defRPr>
      </a:lvl3pPr>
      <a:lvl4pPr marL="182880" indent="0" algn="l" defTabSz="914400" rtl="0" eaLnBrk="1" latinLnBrk="0" hangingPunct="1">
        <a:lnSpc>
          <a:spcPct val="110000"/>
        </a:lnSpc>
        <a:spcBef>
          <a:spcPts val="400"/>
        </a:spcBef>
        <a:spcAft>
          <a:spcPts val="400"/>
        </a:spcAft>
        <a:buClrTx/>
        <a:buFont typeface="Arial" panose="020B0604020202020204" pitchFamily="34" charset="0"/>
        <a:buNone/>
        <a:defRPr sz="1400" i="1" kern="1200">
          <a:solidFill>
            <a:schemeClr val="tx1">
              <a:lumMod val="85000"/>
              <a:lumOff val="15000"/>
            </a:schemeClr>
          </a:solidFill>
          <a:latin typeface="+mn-lt"/>
          <a:ea typeface="+mn-ea"/>
          <a:cs typeface="+mn-cs"/>
        </a:defRPr>
      </a:lvl4pPr>
      <a:lvl5pPr marL="182880" indent="-182880" algn="l" defTabSz="914400" rtl="0" eaLnBrk="1" latinLnBrk="0" hangingPunct="1">
        <a:lnSpc>
          <a:spcPct val="110000"/>
        </a:lnSpc>
        <a:spcBef>
          <a:spcPts val="400"/>
        </a:spcBef>
        <a:spcAft>
          <a:spcPts val="400"/>
        </a:spcAft>
        <a:buClrTx/>
        <a:buFont typeface="Arial" panose="020B0604020202020204" pitchFamily="34" charset="0"/>
        <a:buChar char="•"/>
        <a:defRPr sz="1400" kern="1200">
          <a:solidFill>
            <a:schemeClr val="tx1">
              <a:lumMod val="85000"/>
              <a:lumOff val="1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8000"/>
            <a:satMod val="170000"/>
          </a:schemeClr>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55B419A7-F817-4767-8CCB-FB0E189C4A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DF2B4B-BEA9-943A-00FE-2047995E7A8B}"/>
              </a:ext>
            </a:extLst>
          </p:cNvPr>
          <p:cNvSpPr>
            <a:spLocks noGrp="1"/>
          </p:cNvSpPr>
          <p:nvPr>
            <p:ph type="ctrTitle"/>
          </p:nvPr>
        </p:nvSpPr>
        <p:spPr>
          <a:xfrm>
            <a:off x="5978914" y="893935"/>
            <a:ext cx="5364937" cy="3339390"/>
          </a:xfrm>
        </p:spPr>
        <p:txBody>
          <a:bodyPr anchor="ctr">
            <a:normAutofit fontScale="90000"/>
          </a:bodyPr>
          <a:lstStyle/>
          <a:p>
            <a:r>
              <a:rPr lang="en-GB" sz="3800" dirty="0"/>
              <a:t>Psychology in health and social care </a:t>
            </a:r>
            <a:br>
              <a:rPr lang="en-GB" sz="3800" dirty="0"/>
            </a:br>
            <a:r>
              <a:rPr lang="en-GB" sz="3800" dirty="0"/>
              <a:t>Module code;LCHS4010</a:t>
            </a:r>
            <a:br>
              <a:rPr lang="en-GB" sz="3800" dirty="0"/>
            </a:br>
            <a:r>
              <a:rPr lang="en-GB" sz="3800" dirty="0"/>
              <a:t>Module lead; Neale </a:t>
            </a:r>
            <a:r>
              <a:rPr lang="en-GB" sz="3800" dirty="0" err="1"/>
              <a:t>haddon</a:t>
            </a:r>
            <a:br>
              <a:rPr lang="en-GB" sz="3800" dirty="0"/>
            </a:br>
            <a:r>
              <a:rPr lang="en-GB" sz="3800" dirty="0"/>
              <a:t>Tutor </a:t>
            </a:r>
            <a:r>
              <a:rPr lang="en-GB" sz="3800" dirty="0" err="1"/>
              <a:t>name;Alice</a:t>
            </a:r>
            <a:r>
              <a:rPr lang="en-GB" sz="3800" dirty="0"/>
              <a:t> Clayton</a:t>
            </a:r>
            <a:br>
              <a:rPr lang="en-GB" sz="3800" dirty="0"/>
            </a:br>
            <a:r>
              <a:rPr lang="en-GB" sz="3800" dirty="0"/>
              <a:t>Student name ;Sabiha zahid</a:t>
            </a:r>
            <a:br>
              <a:rPr lang="en-GB" sz="3800" dirty="0"/>
            </a:br>
            <a:r>
              <a:rPr lang="en-GB" sz="3800" dirty="0"/>
              <a:t>Student number ;2426800</a:t>
            </a:r>
            <a:br>
              <a:rPr lang="en-GB" sz="3800" dirty="0"/>
            </a:br>
            <a:endParaRPr lang="en-GB" sz="3800" dirty="0"/>
          </a:p>
        </p:txBody>
      </p:sp>
      <p:sp>
        <p:nvSpPr>
          <p:cNvPr id="3" name="Subtitle 2">
            <a:extLst>
              <a:ext uri="{FF2B5EF4-FFF2-40B4-BE49-F238E27FC236}">
                <a16:creationId xmlns:a16="http://schemas.microsoft.com/office/drawing/2014/main" id="{2E0C6D7C-BC67-63EE-4758-D4D4F85DE7F7}"/>
              </a:ext>
            </a:extLst>
          </p:cNvPr>
          <p:cNvSpPr>
            <a:spLocks noGrp="1"/>
          </p:cNvSpPr>
          <p:nvPr>
            <p:ph type="subTitle" idx="1"/>
          </p:nvPr>
        </p:nvSpPr>
        <p:spPr>
          <a:xfrm>
            <a:off x="5978915" y="4876803"/>
            <a:ext cx="5364936" cy="909848"/>
          </a:xfrm>
        </p:spPr>
        <p:txBody>
          <a:bodyPr anchor="t">
            <a:normAutofit/>
          </a:bodyPr>
          <a:lstStyle/>
          <a:p>
            <a:endParaRPr lang="en-GB" dirty="0"/>
          </a:p>
        </p:txBody>
      </p:sp>
      <p:pic>
        <p:nvPicPr>
          <p:cNvPr id="4" name="Picture 3" descr="School desk with books and pencils with chalkboard in background">
            <a:extLst>
              <a:ext uri="{FF2B5EF4-FFF2-40B4-BE49-F238E27FC236}">
                <a16:creationId xmlns:a16="http://schemas.microsoft.com/office/drawing/2014/main" id="{4B918CB7-743C-1BCD-FB33-5943CDE702F2}"/>
              </a:ext>
            </a:extLst>
          </p:cNvPr>
          <p:cNvPicPr>
            <a:picLocks noChangeAspect="1"/>
          </p:cNvPicPr>
          <p:nvPr/>
        </p:nvPicPr>
        <p:blipFill>
          <a:blip r:embed="rId2"/>
          <a:srcRect l="46974" r="2266" b="-1"/>
          <a:stretch>
            <a:fillRect/>
          </a:stretch>
        </p:blipFill>
        <p:spPr>
          <a:xfrm>
            <a:off x="1" y="10"/>
            <a:ext cx="5215066" cy="6857990"/>
          </a:xfrm>
          <a:custGeom>
            <a:avLst/>
            <a:gdLst/>
            <a:ahLst/>
            <a:cxnLst/>
            <a:rect l="l" t="t" r="r" b="b"/>
            <a:pathLst>
              <a:path w="5215066" h="6845983">
                <a:moveTo>
                  <a:pt x="0" y="0"/>
                </a:moveTo>
                <a:lnTo>
                  <a:pt x="3197713" y="0"/>
                </a:lnTo>
                <a:lnTo>
                  <a:pt x="3259787" y="39795"/>
                </a:lnTo>
                <a:cubicBezTo>
                  <a:pt x="4439462" y="836768"/>
                  <a:pt x="5215066" y="2186425"/>
                  <a:pt x="5215066" y="3717234"/>
                </a:cubicBezTo>
                <a:cubicBezTo>
                  <a:pt x="5215066" y="4788800"/>
                  <a:pt x="4835020" y="5771602"/>
                  <a:pt x="4202364" y="6538204"/>
                </a:cubicBezTo>
                <a:lnTo>
                  <a:pt x="3922635" y="6845983"/>
                </a:lnTo>
                <a:lnTo>
                  <a:pt x="0" y="6845983"/>
                </a:lnTo>
                <a:close/>
              </a:path>
            </a:pathLst>
          </a:custGeom>
        </p:spPr>
      </p:pic>
      <p:cxnSp>
        <p:nvCxnSpPr>
          <p:cNvPr id="23" name="Straight Connector 22">
            <a:extLst>
              <a:ext uri="{FF2B5EF4-FFF2-40B4-BE49-F238E27FC236}">
                <a16:creationId xmlns:a16="http://schemas.microsoft.com/office/drawing/2014/main" id="{E3B95BE3-D5B2-4F38-9A01-17866C9FBA6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040331" y="4555071"/>
            <a:ext cx="5303520" cy="0"/>
          </a:xfrm>
          <a:prstGeom prst="line">
            <a:avLst/>
          </a:prstGeom>
          <a:ln w="19050">
            <a:solidFill>
              <a:schemeClr val="tx1"/>
            </a:solidFill>
          </a:ln>
        </p:spPr>
        <p:style>
          <a:lnRef idx="1">
            <a:schemeClr val="accent1"/>
          </a:lnRef>
          <a:fillRef idx="0">
            <a:schemeClr val="accent1"/>
          </a:fillRef>
          <a:effectRef idx="0">
            <a:schemeClr val="accent1"/>
          </a:effectRef>
          <a:fontRef idx="minor">
            <a:schemeClr val="tx1"/>
          </a:fontRef>
        </p:style>
      </p:cxnSp>
      <p:sp>
        <p:nvSpPr>
          <p:cNvPr id="33" name="Freeform 6">
            <a:extLst>
              <a:ext uri="{FF2B5EF4-FFF2-40B4-BE49-F238E27FC236}">
                <a16:creationId xmlns:a16="http://schemas.microsoft.com/office/drawing/2014/main" id="{ADA271CD-3011-4A05-B4A3-80F1794684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784011" y="5788152"/>
            <a:ext cx="407988" cy="819150"/>
          </a:xfrm>
          <a:custGeom>
            <a:avLst/>
            <a:gdLst/>
            <a:ahLst/>
            <a:cxnLst/>
            <a:rect l="0" t="0" r="r" b="b"/>
            <a:pathLst>
              <a:path w="1799" h="3612">
                <a:moveTo>
                  <a:pt x="1799" y="0"/>
                </a:moveTo>
                <a:lnTo>
                  <a:pt x="1799" y="3612"/>
                </a:lnTo>
                <a:lnTo>
                  <a:pt x="1686" y="3609"/>
                </a:lnTo>
                <a:lnTo>
                  <a:pt x="1574" y="3598"/>
                </a:lnTo>
                <a:lnTo>
                  <a:pt x="1464" y="3581"/>
                </a:lnTo>
                <a:lnTo>
                  <a:pt x="1357" y="3557"/>
                </a:lnTo>
                <a:lnTo>
                  <a:pt x="1251" y="3527"/>
                </a:lnTo>
                <a:lnTo>
                  <a:pt x="1150" y="3490"/>
                </a:lnTo>
                <a:lnTo>
                  <a:pt x="1050" y="3448"/>
                </a:lnTo>
                <a:lnTo>
                  <a:pt x="953" y="3401"/>
                </a:lnTo>
                <a:lnTo>
                  <a:pt x="860" y="3347"/>
                </a:lnTo>
                <a:lnTo>
                  <a:pt x="771" y="3289"/>
                </a:lnTo>
                <a:lnTo>
                  <a:pt x="686" y="3224"/>
                </a:lnTo>
                <a:lnTo>
                  <a:pt x="604" y="3156"/>
                </a:lnTo>
                <a:lnTo>
                  <a:pt x="527" y="3083"/>
                </a:lnTo>
                <a:lnTo>
                  <a:pt x="454" y="3005"/>
                </a:lnTo>
                <a:lnTo>
                  <a:pt x="386" y="2923"/>
                </a:lnTo>
                <a:lnTo>
                  <a:pt x="323" y="2838"/>
                </a:lnTo>
                <a:lnTo>
                  <a:pt x="265" y="2748"/>
                </a:lnTo>
                <a:lnTo>
                  <a:pt x="211" y="2655"/>
                </a:lnTo>
                <a:lnTo>
                  <a:pt x="163" y="2559"/>
                </a:lnTo>
                <a:lnTo>
                  <a:pt x="121" y="2459"/>
                </a:lnTo>
                <a:lnTo>
                  <a:pt x="85" y="2356"/>
                </a:lnTo>
                <a:lnTo>
                  <a:pt x="55" y="2251"/>
                </a:lnTo>
                <a:lnTo>
                  <a:pt x="32" y="2143"/>
                </a:lnTo>
                <a:lnTo>
                  <a:pt x="14" y="2033"/>
                </a:lnTo>
                <a:lnTo>
                  <a:pt x="4" y="1920"/>
                </a:lnTo>
                <a:lnTo>
                  <a:pt x="0" y="1806"/>
                </a:lnTo>
                <a:lnTo>
                  <a:pt x="4" y="1692"/>
                </a:lnTo>
                <a:lnTo>
                  <a:pt x="14" y="1580"/>
                </a:lnTo>
                <a:lnTo>
                  <a:pt x="32" y="1469"/>
                </a:lnTo>
                <a:lnTo>
                  <a:pt x="55" y="1362"/>
                </a:lnTo>
                <a:lnTo>
                  <a:pt x="85" y="1256"/>
                </a:lnTo>
                <a:lnTo>
                  <a:pt x="121" y="1154"/>
                </a:lnTo>
                <a:lnTo>
                  <a:pt x="163" y="1054"/>
                </a:lnTo>
                <a:lnTo>
                  <a:pt x="211" y="958"/>
                </a:lnTo>
                <a:lnTo>
                  <a:pt x="265" y="864"/>
                </a:lnTo>
                <a:lnTo>
                  <a:pt x="323" y="774"/>
                </a:lnTo>
                <a:lnTo>
                  <a:pt x="386" y="689"/>
                </a:lnTo>
                <a:lnTo>
                  <a:pt x="454" y="607"/>
                </a:lnTo>
                <a:lnTo>
                  <a:pt x="527" y="529"/>
                </a:lnTo>
                <a:lnTo>
                  <a:pt x="604" y="456"/>
                </a:lnTo>
                <a:lnTo>
                  <a:pt x="686" y="388"/>
                </a:lnTo>
                <a:lnTo>
                  <a:pt x="771" y="325"/>
                </a:lnTo>
                <a:lnTo>
                  <a:pt x="860" y="266"/>
                </a:lnTo>
                <a:lnTo>
                  <a:pt x="953" y="212"/>
                </a:lnTo>
                <a:lnTo>
                  <a:pt x="1050" y="164"/>
                </a:lnTo>
                <a:lnTo>
                  <a:pt x="1150" y="122"/>
                </a:lnTo>
                <a:lnTo>
                  <a:pt x="1251" y="85"/>
                </a:lnTo>
                <a:lnTo>
                  <a:pt x="1357" y="55"/>
                </a:lnTo>
                <a:lnTo>
                  <a:pt x="1464" y="32"/>
                </a:lnTo>
                <a:lnTo>
                  <a:pt x="1574" y="14"/>
                </a:lnTo>
                <a:lnTo>
                  <a:pt x="1686" y="5"/>
                </a:lnTo>
                <a:lnTo>
                  <a:pt x="1799" y="0"/>
                </a:lnTo>
                <a:close/>
              </a:path>
            </a:pathLst>
          </a:custGeom>
          <a:solidFill>
            <a:schemeClr val="tx1">
              <a:lumMod val="85000"/>
              <a:lumOff val="15000"/>
            </a:schemeClr>
          </a:solidFill>
          <a:ln w="0">
            <a:noFill/>
            <a:prstDash val="solid"/>
            <a:round/>
            <a:headEnd/>
            <a:tailEnd/>
          </a:ln>
        </p:spPr>
        <p:txBody>
          <a:bodyPr anchor="ctr"/>
          <a:lstStyle/>
          <a:p>
            <a:endParaRPr lang="en-US"/>
          </a:p>
        </p:txBody>
      </p:sp>
    </p:spTree>
    <p:extLst>
      <p:ext uri="{BB962C8B-B14F-4D97-AF65-F5344CB8AC3E}">
        <p14:creationId xmlns:p14="http://schemas.microsoft.com/office/powerpoint/2010/main" val="35537548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6189CC6-8E8F-C805-13DD-82795071274C}"/>
              </a:ext>
            </a:extLst>
          </p:cNvPr>
          <p:cNvSpPr txBox="1"/>
          <p:nvPr/>
        </p:nvSpPr>
        <p:spPr>
          <a:xfrm>
            <a:off x="658761" y="1779638"/>
            <a:ext cx="11145004" cy="1431161"/>
          </a:xfrm>
          <a:prstGeom prst="rect">
            <a:avLst/>
          </a:prstGeom>
          <a:noFill/>
        </p:spPr>
        <p:txBody>
          <a:bodyPr wrap="square" rtlCol="0">
            <a:spAutoFit/>
          </a:bodyPr>
          <a:lstStyle/>
          <a:p>
            <a:endParaRPr lang="en-GB" dirty="0"/>
          </a:p>
          <a:p>
            <a:r>
              <a:rPr lang="en-GB" dirty="0"/>
              <a:t>INTRODUCTION</a:t>
            </a:r>
          </a:p>
          <a:p>
            <a:r>
              <a:rPr lang="en-GB" dirty="0"/>
              <a:t>       </a:t>
            </a:r>
          </a:p>
          <a:p>
            <a:r>
              <a:rPr lang="en-GB" sz="1100" dirty="0"/>
              <a:t> In this presentation, we will taking a look at Attachment  Theory by Jhon Bowlby and Mary Ainsworth.  This theory can be used to make a plan to support a 3-year-old child named Amira who has joined the nursery not long ago. Her behaviour appears to be anxious when she is left alone by the caregivers. She also seems to have a hard time verbally communicating and playing in a group. To understand Amira ‘s case ,we will be looking at both the environmental as well as the biological factors playing role.</a:t>
            </a:r>
          </a:p>
        </p:txBody>
      </p:sp>
    </p:spTree>
    <p:extLst>
      <p:ext uri="{BB962C8B-B14F-4D97-AF65-F5344CB8AC3E}">
        <p14:creationId xmlns:p14="http://schemas.microsoft.com/office/powerpoint/2010/main" val="321109612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09FA680-D411-866F-D63B-9BE65D73A743}"/>
              </a:ext>
            </a:extLst>
          </p:cNvPr>
          <p:cNvSpPr txBox="1"/>
          <p:nvPr/>
        </p:nvSpPr>
        <p:spPr>
          <a:xfrm>
            <a:off x="579023" y="1855488"/>
            <a:ext cx="9991838" cy="1754326"/>
          </a:xfrm>
          <a:prstGeom prst="rect">
            <a:avLst/>
          </a:prstGeom>
          <a:noFill/>
        </p:spPr>
        <p:txBody>
          <a:bodyPr wrap="none" rtlCol="0">
            <a:spAutoFit/>
          </a:bodyPr>
          <a:lstStyle/>
          <a:p>
            <a:r>
              <a:rPr lang="en-GB" dirty="0"/>
              <a:t>Attachment Theory  </a:t>
            </a:r>
          </a:p>
          <a:p>
            <a:endParaRPr lang="en-GB" sz="1200" dirty="0"/>
          </a:p>
          <a:p>
            <a:r>
              <a:rPr lang="en-GB" sz="1100" dirty="0"/>
              <a:t>Attachment theory was developed by Jhon Bowlby in1969 and it explore the importance of a healthy bond between the primary caregiver</a:t>
            </a:r>
          </a:p>
          <a:p>
            <a:r>
              <a:rPr lang="en-GB" sz="1100" dirty="0"/>
              <a:t>and the child in early development. When this relationship is  healthy, the child  learns to trust and have safe and secure relationship with their caregiver .</a:t>
            </a:r>
          </a:p>
          <a:p>
            <a:r>
              <a:rPr lang="en-GB" sz="1100" dirty="0"/>
              <a:t>a secure  attachment style is developed in the child when the Primary caregiver responds to the child’s needs consistently. This is important in the early</a:t>
            </a:r>
          </a:p>
          <a:p>
            <a:r>
              <a:rPr lang="en-GB" sz="1100" dirty="0"/>
              <a:t> years of development because at this age children learn Key social skills. Developing a secure attachment style during these early years means that the</a:t>
            </a:r>
          </a:p>
          <a:p>
            <a:r>
              <a:rPr lang="en-GB" sz="1100" dirty="0"/>
              <a:t> child will have positive social interactions and Relationships in the future. On the other hand, having an insecure attachment can mean the child will </a:t>
            </a:r>
          </a:p>
          <a:p>
            <a:r>
              <a:rPr lang="en-GB" sz="1100" dirty="0"/>
              <a:t>experience  more  social withdrawal and anxiety (Javis,2022)</a:t>
            </a:r>
          </a:p>
          <a:p>
            <a:endParaRPr lang="en-GB" sz="1200" dirty="0"/>
          </a:p>
        </p:txBody>
      </p:sp>
    </p:spTree>
    <p:extLst>
      <p:ext uri="{BB962C8B-B14F-4D97-AF65-F5344CB8AC3E}">
        <p14:creationId xmlns:p14="http://schemas.microsoft.com/office/powerpoint/2010/main" val="8876238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3E5B19D0-96F1-2E9D-BA66-FA65AD82F075}"/>
              </a:ext>
            </a:extLst>
          </p:cNvPr>
          <p:cNvSpPr txBox="1"/>
          <p:nvPr/>
        </p:nvSpPr>
        <p:spPr>
          <a:xfrm>
            <a:off x="668594" y="2105561"/>
            <a:ext cx="10016964" cy="1323439"/>
          </a:xfrm>
          <a:prstGeom prst="rect">
            <a:avLst/>
          </a:prstGeom>
          <a:noFill/>
        </p:spPr>
        <p:txBody>
          <a:bodyPr wrap="square" rtlCol="0">
            <a:spAutoFit/>
          </a:bodyPr>
          <a:lstStyle/>
          <a:p>
            <a:r>
              <a:rPr lang="en-GB" dirty="0"/>
              <a:t>Relevant key concepts</a:t>
            </a:r>
          </a:p>
          <a:p>
            <a:endParaRPr lang="en-GB" dirty="0"/>
          </a:p>
          <a:p>
            <a:r>
              <a:rPr lang="en-GB" sz="1100" dirty="0"/>
              <a:t>One key concept from the attachment theory is the idea of a ‘secure base’. A secure base is referred to when the child has a safe and reliable</a:t>
            </a:r>
          </a:p>
          <a:p>
            <a:r>
              <a:rPr lang="en-GB" sz="1100" dirty="0"/>
              <a:t> relationship with their caretaker. This secure relationship encourages the child to explore the environment around them without any stress</a:t>
            </a:r>
          </a:p>
          <a:p>
            <a:r>
              <a:rPr lang="en-GB" sz="1100" dirty="0"/>
              <a:t>and learn from it. Mary Ainsworth further explored more attachment styles that are different from the secure attachment style based on how </a:t>
            </a:r>
          </a:p>
          <a:p>
            <a:r>
              <a:rPr lang="en-GB" sz="1100" dirty="0"/>
              <a:t>a child reacts upon being separated  and then reunited from their caregiver ( Ainsworth et al.,1978).</a:t>
            </a:r>
          </a:p>
        </p:txBody>
      </p:sp>
    </p:spTree>
    <p:extLst>
      <p:ext uri="{BB962C8B-B14F-4D97-AF65-F5344CB8AC3E}">
        <p14:creationId xmlns:p14="http://schemas.microsoft.com/office/powerpoint/2010/main" val="40276087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11C02E3-6327-721D-4806-A6CE135B251A}"/>
              </a:ext>
            </a:extLst>
          </p:cNvPr>
          <p:cNvSpPr txBox="1"/>
          <p:nvPr/>
        </p:nvSpPr>
        <p:spPr>
          <a:xfrm>
            <a:off x="757084" y="2133599"/>
            <a:ext cx="10688525" cy="1492716"/>
          </a:xfrm>
          <a:prstGeom prst="rect">
            <a:avLst/>
          </a:prstGeom>
          <a:noFill/>
        </p:spPr>
        <p:txBody>
          <a:bodyPr wrap="square" rtlCol="0">
            <a:spAutoFit/>
          </a:bodyPr>
          <a:lstStyle/>
          <a:p>
            <a:r>
              <a:rPr lang="en-GB" dirty="0"/>
              <a:t>Application to Amira’s case</a:t>
            </a:r>
          </a:p>
          <a:p>
            <a:endParaRPr lang="en-GB" dirty="0"/>
          </a:p>
          <a:p>
            <a:r>
              <a:rPr lang="en-GB" sz="1100" dirty="0"/>
              <a:t>Amira’s hesitancy in playing in a group and her anxiety when the caregiver goes away can be explained by the Attachment theory as an ‘insecure attachment ‘</a:t>
            </a:r>
          </a:p>
          <a:p>
            <a:r>
              <a:rPr lang="en-GB" sz="1100" dirty="0"/>
              <a:t>. Amira isn’t comfortable when she left alone by her caregiver . The pattern of behaviour could be caused by an unreliable and unstable relationship with her </a:t>
            </a:r>
          </a:p>
          <a:p>
            <a:r>
              <a:rPr lang="en-GB" sz="1100" dirty="0"/>
              <a:t>caregiver during her development. The attachment theory delves  into how environmental factors affect the child’s  development because it looks at the </a:t>
            </a:r>
          </a:p>
          <a:p>
            <a:r>
              <a:rPr lang="en-GB" sz="1100" dirty="0"/>
              <a:t>influences  of early relationships. The theory also suggests that genetic factors such as the child’s  temperament and their susceptibility to stress can also </a:t>
            </a:r>
          </a:p>
          <a:p>
            <a:r>
              <a:rPr lang="en-GB" sz="1100" dirty="0"/>
              <a:t>play a role. The stress responses are influenced by the child’s genetics ( </a:t>
            </a:r>
            <a:r>
              <a:rPr lang="en-GB" sz="1100" dirty="0" err="1"/>
              <a:t>Gervai</a:t>
            </a:r>
            <a:r>
              <a:rPr lang="en-GB" sz="1100" dirty="0"/>
              <a:t>, 2009)</a:t>
            </a:r>
          </a:p>
        </p:txBody>
      </p:sp>
    </p:spTree>
    <p:extLst>
      <p:ext uri="{BB962C8B-B14F-4D97-AF65-F5344CB8AC3E}">
        <p14:creationId xmlns:p14="http://schemas.microsoft.com/office/powerpoint/2010/main" val="25577747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33E2E63-7568-2AB9-4159-5382CB0F65D2}"/>
              </a:ext>
            </a:extLst>
          </p:cNvPr>
          <p:cNvSpPr txBox="1"/>
          <p:nvPr/>
        </p:nvSpPr>
        <p:spPr>
          <a:xfrm>
            <a:off x="658761" y="1573162"/>
            <a:ext cx="10360380" cy="1492716"/>
          </a:xfrm>
          <a:prstGeom prst="rect">
            <a:avLst/>
          </a:prstGeom>
          <a:noFill/>
        </p:spPr>
        <p:txBody>
          <a:bodyPr wrap="square" rtlCol="0">
            <a:spAutoFit/>
          </a:bodyPr>
          <a:lstStyle/>
          <a:p>
            <a:r>
              <a:rPr lang="en-GB" dirty="0"/>
              <a:t>Practical  Strategies</a:t>
            </a:r>
          </a:p>
          <a:p>
            <a:endParaRPr lang="en-GB" dirty="0"/>
          </a:p>
          <a:p>
            <a:r>
              <a:rPr lang="en-GB" sz="1100" dirty="0"/>
              <a:t>To support Amira in the nursery setting ,  a safe and secure environment should be created for her where she feels like she can rely on the caregivers </a:t>
            </a:r>
          </a:p>
          <a:p>
            <a:r>
              <a:rPr lang="en-GB" sz="1100" dirty="0"/>
              <a:t>emotionally in a consistent manner. Letting Amira spend more quality time with one particular caregivers may be beneficial in her learning to trust the </a:t>
            </a:r>
          </a:p>
          <a:p>
            <a:r>
              <a:rPr lang="en-GB" sz="1100" dirty="0"/>
              <a:t>caregiver and build a secure relationship with them .Then slowly aiding her in becoming less anxiety when the caregiver leaves her sight and giving her </a:t>
            </a:r>
          </a:p>
          <a:p>
            <a:r>
              <a:rPr lang="en-GB" sz="1100" dirty="0"/>
              <a:t>reassurances to make the process easier for her until she learn that the caregiver will return to her. This can help Amira ease her anxiety . Using </a:t>
            </a:r>
          </a:p>
          <a:p>
            <a:r>
              <a:rPr lang="en-GB" sz="1100" dirty="0"/>
              <a:t>approaches  can help Amira with building her confidence and security in the relationship  ( Geddes,2006)  </a:t>
            </a:r>
          </a:p>
        </p:txBody>
      </p:sp>
    </p:spTree>
    <p:extLst>
      <p:ext uri="{BB962C8B-B14F-4D97-AF65-F5344CB8AC3E}">
        <p14:creationId xmlns:p14="http://schemas.microsoft.com/office/powerpoint/2010/main" val="35468544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A98A5E0-6C2B-6A4A-38C1-855581CC64B3}"/>
              </a:ext>
            </a:extLst>
          </p:cNvPr>
          <p:cNvSpPr txBox="1"/>
          <p:nvPr/>
        </p:nvSpPr>
        <p:spPr>
          <a:xfrm>
            <a:off x="599768" y="1199535"/>
            <a:ext cx="11055834" cy="1492716"/>
          </a:xfrm>
          <a:prstGeom prst="rect">
            <a:avLst/>
          </a:prstGeom>
          <a:noFill/>
        </p:spPr>
        <p:txBody>
          <a:bodyPr wrap="square" rtlCol="0">
            <a:spAutoFit/>
          </a:bodyPr>
          <a:lstStyle/>
          <a:p>
            <a:r>
              <a:rPr lang="en-GB" dirty="0"/>
              <a:t>Evaluation of the theory</a:t>
            </a:r>
          </a:p>
          <a:p>
            <a:endParaRPr lang="en-GB" dirty="0"/>
          </a:p>
          <a:p>
            <a:r>
              <a:rPr lang="en-GB" sz="1100" dirty="0"/>
              <a:t>The attachment theory suggests a clear reasoning for Amira’s behaviours and links it back to her relationship with her caregiver during development .</a:t>
            </a:r>
          </a:p>
          <a:p>
            <a:r>
              <a:rPr lang="en-GB" sz="1100" dirty="0"/>
              <a:t>One strength of the theory is that it has been backed up by research regarding the idea that a secure attachment is formed through a trusting and safe  </a:t>
            </a:r>
          </a:p>
          <a:p>
            <a:r>
              <a:rPr lang="en-GB" sz="1100" dirty="0"/>
              <a:t>early relationship with the caregiver. A limitation of this theory is that it can put too much focus on the importance of caregiver–child  relationship and not take </a:t>
            </a:r>
          </a:p>
          <a:p>
            <a:r>
              <a:rPr lang="en-GB" sz="1100" dirty="0"/>
              <a:t>the other aspects that have an impact of behaviours (Howe ,2011). Another theory which could be useful for understanding Amira’s behaviour would be Vygotsky’s </a:t>
            </a:r>
          </a:p>
          <a:p>
            <a:r>
              <a:rPr lang="en-GB" sz="1100" dirty="0"/>
              <a:t>‘Sociocultural Theory’ . This theory could help Amira’s because it suggests that by guiding Amira, the adults around her can shape her social skills .</a:t>
            </a:r>
          </a:p>
        </p:txBody>
      </p:sp>
    </p:spTree>
    <p:extLst>
      <p:ext uri="{BB962C8B-B14F-4D97-AF65-F5344CB8AC3E}">
        <p14:creationId xmlns:p14="http://schemas.microsoft.com/office/powerpoint/2010/main" val="3383237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F56D50-06DF-29BE-2ECA-63D028F3388B}"/>
              </a:ext>
            </a:extLst>
          </p:cNvPr>
          <p:cNvSpPr txBox="1"/>
          <p:nvPr/>
        </p:nvSpPr>
        <p:spPr>
          <a:xfrm>
            <a:off x="668594" y="1877961"/>
            <a:ext cx="10738063" cy="1323439"/>
          </a:xfrm>
          <a:prstGeom prst="rect">
            <a:avLst/>
          </a:prstGeom>
          <a:noFill/>
        </p:spPr>
        <p:txBody>
          <a:bodyPr wrap="square" rtlCol="0">
            <a:spAutoFit/>
          </a:bodyPr>
          <a:lstStyle/>
          <a:p>
            <a:r>
              <a:rPr lang="en-GB" dirty="0"/>
              <a:t>Overall Judgement</a:t>
            </a:r>
          </a:p>
          <a:p>
            <a:endParaRPr lang="en-GB" dirty="0"/>
          </a:p>
          <a:p>
            <a:r>
              <a:rPr lang="en-GB" sz="1100" dirty="0"/>
              <a:t>In conclusion, the attachment theory is a great theory to understand and support Amira.  It provides useful insight into which approaches </a:t>
            </a:r>
          </a:p>
          <a:p>
            <a:r>
              <a:rPr lang="en-GB" sz="1100" dirty="0"/>
              <a:t>can be used to help Amira improve. While both nature and nurture have a large impact on the development of a child, nurture plays a</a:t>
            </a:r>
          </a:p>
          <a:p>
            <a:r>
              <a:rPr lang="en-GB" sz="1100" dirty="0"/>
              <a:t>bigger role in the child’s development . When the child learns to trust their caregiver and environment, it is beneficial for their development. </a:t>
            </a:r>
          </a:p>
          <a:p>
            <a:r>
              <a:rPr lang="en-GB" sz="1100" dirty="0"/>
              <a:t>( Bretherton, 1992)</a:t>
            </a:r>
          </a:p>
        </p:txBody>
      </p:sp>
    </p:spTree>
    <p:extLst>
      <p:ext uri="{BB962C8B-B14F-4D97-AF65-F5344CB8AC3E}">
        <p14:creationId xmlns:p14="http://schemas.microsoft.com/office/powerpoint/2010/main" val="1156980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CBD8C71-158A-98CD-BBDC-561ABE81A853}"/>
              </a:ext>
            </a:extLst>
          </p:cNvPr>
          <p:cNvSpPr txBox="1"/>
          <p:nvPr/>
        </p:nvSpPr>
        <p:spPr>
          <a:xfrm>
            <a:off x="3048000" y="661469"/>
            <a:ext cx="6096000" cy="5262979"/>
          </a:xfrm>
          <a:prstGeom prst="rect">
            <a:avLst/>
          </a:prstGeom>
          <a:noFill/>
        </p:spPr>
        <p:txBody>
          <a:bodyPr wrap="square">
            <a:spAutoFit/>
          </a:bodyPr>
          <a:lstStyle/>
          <a:p>
            <a:pPr algn="l" rtl="0">
              <a:buNone/>
            </a:pPr>
            <a:r>
              <a:rPr lang="en-US" sz="1100" b="0" i="0" dirty="0">
                <a:solidFill>
                  <a:srgbClr val="000000"/>
                </a:solidFill>
                <a:effectLst/>
                <a:latin typeface="Arial" panose="020B0604020202020204" pitchFamily="34" charset="0"/>
              </a:rPr>
              <a:t>Ainsworth, M.D.S., </a:t>
            </a:r>
            <a:r>
              <a:rPr lang="en-US" sz="1100" b="0" i="0" dirty="0" err="1">
                <a:solidFill>
                  <a:srgbClr val="000000"/>
                </a:solidFill>
                <a:effectLst/>
                <a:latin typeface="Arial" panose="020B0604020202020204" pitchFamily="34" charset="0"/>
              </a:rPr>
              <a:t>Blehar</a:t>
            </a:r>
            <a:r>
              <a:rPr lang="en-US" sz="1100" b="0" i="0" dirty="0">
                <a:solidFill>
                  <a:srgbClr val="000000"/>
                </a:solidFill>
                <a:effectLst/>
                <a:latin typeface="Arial" panose="020B0604020202020204" pitchFamily="34" charset="0"/>
              </a:rPr>
              <a:t>, M.C., Waters, E. and Wall, S. (1978) </a:t>
            </a:r>
            <a:r>
              <a:rPr lang="en-US" sz="1100" b="0" i="1" dirty="0">
                <a:solidFill>
                  <a:srgbClr val="000000"/>
                </a:solidFill>
                <a:effectLst/>
                <a:latin typeface="Arial" panose="020B0604020202020204" pitchFamily="34" charset="0"/>
              </a:rPr>
              <a:t>Patterns of Attachment: A Psychological Study of the Strange Situation</a:t>
            </a:r>
            <a:r>
              <a:rPr lang="en-US" sz="1100" b="0" i="0" dirty="0">
                <a:solidFill>
                  <a:srgbClr val="000000"/>
                </a:solidFill>
                <a:effectLst/>
                <a:latin typeface="Arial" panose="020B0604020202020204" pitchFamily="34" charset="0"/>
              </a:rPr>
              <a:t>. Hillsdale, NJ: Lawrence Erlbaum Associates.</a:t>
            </a:r>
            <a:endParaRPr lang="en-US" b="0" i="0" dirty="0">
              <a:solidFill>
                <a:srgbClr val="1D2228"/>
              </a:solidFill>
              <a:effectLst/>
              <a:latin typeface="Helvetica Neue"/>
            </a:endParaRPr>
          </a:p>
          <a:p>
            <a:pPr algn="l" rtl="0">
              <a:buNone/>
            </a:pPr>
            <a:r>
              <a:rPr lang="en-US" sz="1100" b="0" i="0" dirty="0">
                <a:solidFill>
                  <a:srgbClr val="000000"/>
                </a:solidFill>
                <a:effectLst/>
                <a:latin typeface="Arial" panose="020B0604020202020204" pitchFamily="34" charset="0"/>
              </a:rPr>
              <a:t>Bowlby, J. (1969) </a:t>
            </a:r>
            <a:r>
              <a:rPr lang="en-US" sz="1100" b="0" i="1" dirty="0">
                <a:solidFill>
                  <a:srgbClr val="000000"/>
                </a:solidFill>
                <a:effectLst/>
                <a:latin typeface="Arial" panose="020B0604020202020204" pitchFamily="34" charset="0"/>
              </a:rPr>
              <a:t>Attachment and Loss: Vol. 1. Attachment</a:t>
            </a:r>
            <a:r>
              <a:rPr lang="en-US" sz="1100" b="0" i="0" dirty="0">
                <a:solidFill>
                  <a:srgbClr val="000000"/>
                </a:solidFill>
                <a:effectLst/>
                <a:latin typeface="Arial" panose="020B0604020202020204" pitchFamily="34" charset="0"/>
              </a:rPr>
              <a:t>. New York: Basic Books.</a:t>
            </a:r>
            <a:endParaRPr lang="en-US" b="0" i="0" dirty="0">
              <a:solidFill>
                <a:srgbClr val="1D2228"/>
              </a:solidFill>
              <a:effectLst/>
              <a:latin typeface="Helvetica Neue"/>
            </a:endParaRPr>
          </a:p>
          <a:p>
            <a:pPr algn="l" rtl="0">
              <a:buNone/>
            </a:pPr>
            <a:br>
              <a:rPr lang="en-US" b="0" i="0">
                <a:solidFill>
                  <a:srgbClr val="1D2228"/>
                </a:solidFill>
                <a:effectLst/>
                <a:latin typeface="Helvetica Neue"/>
              </a:rPr>
            </a:br>
            <a:r>
              <a:rPr lang="en-US" sz="1100" b="0" i="0">
                <a:solidFill>
                  <a:srgbClr val="000000"/>
                </a:solidFill>
                <a:effectLst/>
                <a:latin typeface="Arial" panose="020B0604020202020204" pitchFamily="34" charset="0"/>
              </a:rPr>
              <a:t>Bretherton</a:t>
            </a:r>
            <a:r>
              <a:rPr lang="en-US" sz="1100" b="0" i="0" dirty="0">
                <a:solidFill>
                  <a:srgbClr val="000000"/>
                </a:solidFill>
                <a:effectLst/>
                <a:latin typeface="Arial" panose="020B0604020202020204" pitchFamily="34" charset="0"/>
              </a:rPr>
              <a:t>, I. (1992) ‘The origins of attachment theory: John Bowlby and Mary Ainsworth’, </a:t>
            </a:r>
            <a:r>
              <a:rPr lang="en-US" sz="1100" b="0" i="1" dirty="0">
                <a:solidFill>
                  <a:srgbClr val="000000"/>
                </a:solidFill>
                <a:effectLst/>
                <a:latin typeface="Arial" panose="020B0604020202020204" pitchFamily="34" charset="0"/>
              </a:rPr>
              <a:t>Developmental Psychology</a:t>
            </a:r>
            <a:r>
              <a:rPr lang="en-US" sz="1100" b="0" i="0" dirty="0">
                <a:solidFill>
                  <a:srgbClr val="000000"/>
                </a:solidFill>
                <a:effectLst/>
                <a:latin typeface="Arial" panose="020B0604020202020204" pitchFamily="34" charset="0"/>
              </a:rPr>
              <a:t>, 28(5), pp. 759–775.</a:t>
            </a:r>
            <a:endParaRPr lang="en-US" b="0" i="0" dirty="0">
              <a:solidFill>
                <a:srgbClr val="1D2228"/>
              </a:solidFill>
              <a:effectLst/>
              <a:latin typeface="Helvetica Neue"/>
            </a:endParaRPr>
          </a:p>
          <a:p>
            <a:pPr algn="l" rtl="0">
              <a:spcBef>
                <a:spcPts val="1200"/>
              </a:spcBef>
              <a:spcAft>
                <a:spcPts val="1200"/>
              </a:spcAft>
              <a:buNone/>
            </a:pPr>
            <a:r>
              <a:rPr lang="en-US" sz="1100" b="0" i="0" dirty="0">
                <a:solidFill>
                  <a:srgbClr val="000000"/>
                </a:solidFill>
                <a:effectLst/>
                <a:latin typeface="Arial" panose="020B0604020202020204" pitchFamily="34" charset="0"/>
              </a:rPr>
              <a:t>Geddes, H. (2006) </a:t>
            </a:r>
            <a:r>
              <a:rPr lang="en-US" sz="1100" b="0" i="1" dirty="0">
                <a:solidFill>
                  <a:srgbClr val="000000"/>
                </a:solidFill>
                <a:effectLst/>
                <a:latin typeface="Arial" panose="020B0604020202020204" pitchFamily="34" charset="0"/>
              </a:rPr>
              <a:t>Attachment in the Classroom: The Links Between Children’s Early Experience, Emotional Wellbeing and Performance in School</a:t>
            </a:r>
            <a:r>
              <a:rPr lang="en-US" sz="1100" b="0" i="0" dirty="0">
                <a:solidFill>
                  <a:srgbClr val="000000"/>
                </a:solidFill>
                <a:effectLst/>
                <a:latin typeface="Arial" panose="020B0604020202020204" pitchFamily="34" charset="0"/>
              </a:rPr>
              <a:t>. London: Worth Publishing.</a:t>
            </a:r>
            <a:endParaRPr lang="en-US" b="0" i="0" dirty="0">
              <a:solidFill>
                <a:srgbClr val="1D2228"/>
              </a:solidFill>
              <a:effectLst/>
              <a:latin typeface="Helvetica Neue"/>
            </a:endParaRPr>
          </a:p>
          <a:p>
            <a:pPr algn="l" rtl="0">
              <a:buNone/>
            </a:pPr>
            <a:r>
              <a:rPr lang="en-US" sz="1100" b="0" i="0" dirty="0" err="1">
                <a:solidFill>
                  <a:srgbClr val="000000"/>
                </a:solidFill>
                <a:effectLst/>
                <a:latin typeface="Arial" panose="020B0604020202020204" pitchFamily="34" charset="0"/>
              </a:rPr>
              <a:t>Gervai</a:t>
            </a:r>
            <a:r>
              <a:rPr lang="en-US" sz="1100" b="0" i="0" dirty="0">
                <a:solidFill>
                  <a:srgbClr val="000000"/>
                </a:solidFill>
                <a:effectLst/>
                <a:latin typeface="Arial" panose="020B0604020202020204" pitchFamily="34" charset="0"/>
              </a:rPr>
              <a:t>, J. (2009) ‘Environmental and genetic influences on early attachment’, </a:t>
            </a:r>
            <a:r>
              <a:rPr lang="en-US" sz="1100" b="0" i="1" dirty="0">
                <a:solidFill>
                  <a:srgbClr val="000000"/>
                </a:solidFill>
                <a:effectLst/>
                <a:latin typeface="Arial" panose="020B0604020202020204" pitchFamily="34" charset="0"/>
              </a:rPr>
              <a:t>Child and Adolescent Psychiatry and Mental Health</a:t>
            </a:r>
            <a:r>
              <a:rPr lang="en-US" sz="1100" b="0" i="0" dirty="0">
                <a:solidFill>
                  <a:srgbClr val="000000"/>
                </a:solidFill>
                <a:effectLst/>
                <a:latin typeface="Arial" panose="020B0604020202020204" pitchFamily="34" charset="0"/>
              </a:rPr>
              <a:t>, 3:25.</a:t>
            </a:r>
            <a:endParaRPr lang="en-US" b="0" i="0" dirty="0">
              <a:solidFill>
                <a:srgbClr val="1D2228"/>
              </a:solidFill>
              <a:effectLst/>
              <a:latin typeface="Helvetica Neue"/>
            </a:endParaRPr>
          </a:p>
          <a:p>
            <a:pPr algn="l" rtl="0">
              <a:buNone/>
            </a:pPr>
            <a:br>
              <a:rPr lang="en-US" b="0" i="0" dirty="0">
                <a:solidFill>
                  <a:srgbClr val="1D2228"/>
                </a:solidFill>
                <a:effectLst/>
                <a:latin typeface="Helvetica Neue"/>
              </a:rPr>
            </a:br>
            <a:endParaRPr lang="en-US" b="0" i="0" dirty="0">
              <a:solidFill>
                <a:srgbClr val="1D2228"/>
              </a:solidFill>
              <a:effectLst/>
              <a:latin typeface="Helvetica Neue"/>
            </a:endParaRPr>
          </a:p>
          <a:p>
            <a:pPr algn="l" rtl="0">
              <a:buNone/>
            </a:pPr>
            <a:r>
              <a:rPr lang="en-US" sz="1100" b="0" i="0" dirty="0">
                <a:solidFill>
                  <a:srgbClr val="000000"/>
                </a:solidFill>
                <a:effectLst/>
                <a:latin typeface="Arial" panose="020B0604020202020204" pitchFamily="34" charset="0"/>
              </a:rPr>
              <a:t>Howe, D. (2011) </a:t>
            </a:r>
            <a:r>
              <a:rPr lang="en-US" sz="1100" b="0" i="1" dirty="0">
                <a:solidFill>
                  <a:srgbClr val="000000"/>
                </a:solidFill>
                <a:effectLst/>
                <a:latin typeface="Arial" panose="020B0604020202020204" pitchFamily="34" charset="0"/>
              </a:rPr>
              <a:t>Attachment Across the </a:t>
            </a:r>
            <a:r>
              <a:rPr lang="en-US" sz="1100" b="0" i="1" dirty="0" err="1">
                <a:solidFill>
                  <a:srgbClr val="000000"/>
                </a:solidFill>
                <a:effectLst/>
                <a:latin typeface="Arial" panose="020B0604020202020204" pitchFamily="34" charset="0"/>
              </a:rPr>
              <a:t>Lifecourse</a:t>
            </a:r>
            <a:r>
              <a:rPr lang="en-US" sz="1100" b="0" i="1" dirty="0">
                <a:solidFill>
                  <a:srgbClr val="000000"/>
                </a:solidFill>
                <a:effectLst/>
                <a:latin typeface="Arial" panose="020B0604020202020204" pitchFamily="34" charset="0"/>
              </a:rPr>
              <a:t>: A Brief Introduction</a:t>
            </a:r>
            <a:r>
              <a:rPr lang="en-US" sz="1100" b="0" i="0" dirty="0">
                <a:solidFill>
                  <a:srgbClr val="000000"/>
                </a:solidFill>
                <a:effectLst/>
                <a:latin typeface="Arial" panose="020B0604020202020204" pitchFamily="34" charset="0"/>
              </a:rPr>
              <a:t>. Basingstoke: Palgrave Macmillan.</a:t>
            </a:r>
            <a:endParaRPr lang="en-US" b="0" i="0" dirty="0">
              <a:solidFill>
                <a:srgbClr val="1D2228"/>
              </a:solidFill>
              <a:effectLst/>
              <a:latin typeface="Helvetica Neue"/>
            </a:endParaRPr>
          </a:p>
          <a:p>
            <a:pPr algn="l" rtl="0">
              <a:buNone/>
            </a:pPr>
            <a:br>
              <a:rPr lang="en-US" b="0" i="0" dirty="0">
                <a:solidFill>
                  <a:srgbClr val="1D2228"/>
                </a:solidFill>
                <a:effectLst/>
                <a:latin typeface="Helvetica Neue"/>
              </a:rPr>
            </a:br>
            <a:endParaRPr lang="en-US" b="0" i="0" dirty="0">
              <a:solidFill>
                <a:srgbClr val="1D2228"/>
              </a:solidFill>
              <a:effectLst/>
              <a:latin typeface="Helvetica Neue"/>
            </a:endParaRPr>
          </a:p>
          <a:p>
            <a:pPr algn="l" rtl="0">
              <a:buNone/>
            </a:pPr>
            <a:r>
              <a:rPr lang="en-US" sz="1100" b="0" i="0" dirty="0">
                <a:solidFill>
                  <a:srgbClr val="000000"/>
                </a:solidFill>
                <a:effectLst/>
                <a:latin typeface="Arial" panose="020B0604020202020204" pitchFamily="34" charset="0"/>
              </a:rPr>
              <a:t>Jarvis, P. (2022) ‘Attachment theory, cortisol and care for the under-threes in the twenty-first century: constructing evidence-informed policy’, </a:t>
            </a:r>
            <a:r>
              <a:rPr lang="en-US" sz="1100" b="0" i="1" dirty="0">
                <a:solidFill>
                  <a:srgbClr val="000000"/>
                </a:solidFill>
                <a:effectLst/>
                <a:latin typeface="Arial" panose="020B0604020202020204" pitchFamily="34" charset="0"/>
              </a:rPr>
              <a:t>Early Years: An International Research Journal</a:t>
            </a:r>
            <a:r>
              <a:rPr lang="en-US" sz="1100" b="0" i="0" dirty="0">
                <a:solidFill>
                  <a:srgbClr val="000000"/>
                </a:solidFill>
                <a:effectLst/>
                <a:latin typeface="Arial" panose="020B0604020202020204" pitchFamily="34" charset="0"/>
              </a:rPr>
              <a:t>, 42(4-5), pp. 450–464.</a:t>
            </a:r>
            <a:endParaRPr lang="en-US" b="0" i="0" dirty="0">
              <a:solidFill>
                <a:srgbClr val="1D2228"/>
              </a:solidFill>
              <a:effectLst/>
              <a:latin typeface="Helvetica Neue"/>
            </a:endParaRPr>
          </a:p>
          <a:p>
            <a:pPr algn="l" rtl="0">
              <a:buNone/>
            </a:pPr>
            <a:br>
              <a:rPr lang="en-US" b="0" i="0" dirty="0">
                <a:solidFill>
                  <a:srgbClr val="1D2228"/>
                </a:solidFill>
                <a:effectLst/>
                <a:latin typeface="Helvetica Neue"/>
              </a:rPr>
            </a:br>
            <a:endParaRPr lang="en-US" b="0" i="0" dirty="0">
              <a:solidFill>
                <a:srgbClr val="1D2228"/>
              </a:solidFill>
              <a:effectLst/>
              <a:latin typeface="Helvetica Neue"/>
            </a:endParaRPr>
          </a:p>
          <a:p>
            <a:pPr>
              <a:buNone/>
            </a:pPr>
            <a:br>
              <a:rPr lang="en-US" b="0" i="0" dirty="0">
                <a:solidFill>
                  <a:srgbClr val="1D2228"/>
                </a:solidFill>
                <a:effectLst/>
                <a:latin typeface="Helvetica Neue"/>
              </a:rPr>
            </a:br>
            <a:endParaRPr lang="en-GB" dirty="0"/>
          </a:p>
        </p:txBody>
      </p:sp>
    </p:spTree>
    <p:extLst>
      <p:ext uri="{BB962C8B-B14F-4D97-AF65-F5344CB8AC3E}">
        <p14:creationId xmlns:p14="http://schemas.microsoft.com/office/powerpoint/2010/main" val="3865092359"/>
      </p:ext>
    </p:extLst>
  </p:cSld>
  <p:clrMapOvr>
    <a:masterClrMapping/>
  </p:clrMapOvr>
</p:sld>
</file>

<file path=ppt/theme/theme1.xml><?xml version="1.0" encoding="utf-8"?>
<a:theme xmlns:a="http://schemas.openxmlformats.org/drawingml/2006/main" name="HeadlinesVTI">
  <a:themeElements>
    <a:clrScheme name="Headlines">
      <a:dk1>
        <a:sysClr val="windowText" lastClr="000000"/>
      </a:dk1>
      <a:lt1>
        <a:sysClr val="window" lastClr="FFFFFF"/>
      </a:lt1>
      <a:dk2>
        <a:srgbClr val="232C41"/>
      </a:dk2>
      <a:lt2>
        <a:srgbClr val="F6F4EF"/>
      </a:lt2>
      <a:accent1>
        <a:srgbClr val="439EB7"/>
      </a:accent1>
      <a:accent2>
        <a:srgbClr val="E20E65"/>
      </a:accent2>
      <a:accent3>
        <a:srgbClr val="F59324"/>
      </a:accent3>
      <a:accent4>
        <a:srgbClr val="5046B9"/>
      </a:accent4>
      <a:accent5>
        <a:srgbClr val="5CB678"/>
      </a:accent5>
      <a:accent6>
        <a:srgbClr val="9717F7"/>
      </a:accent6>
      <a:hlink>
        <a:srgbClr val="E80095"/>
      </a:hlink>
      <a:folHlink>
        <a:srgbClr val="808080"/>
      </a:folHlink>
    </a:clrScheme>
    <a:fontScheme name="Custom 211">
      <a:majorFont>
        <a:latin typeface="Sitka Banner"/>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8000"/>
            <a:satMod val="170000"/>
          </a:schemeClr>
        </a:solidFill>
        <a:gradFill rotWithShape="1">
          <a:gsLst>
            <a:gs pos="0">
              <a:schemeClr val="phClr">
                <a:tint val="93000"/>
                <a:satMod val="16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eadlinesVTI" id="{66EB4A02-0C0F-47F1-9F48-4E6882B9F967}" vid="{F3552358-4452-4FDA-9568-4F5DA32F7A60}"/>
    </a:ext>
  </a:extLst>
</a:theme>
</file>

<file path=docProps/app.xml><?xml version="1.0" encoding="utf-8"?>
<Properties xmlns="http://schemas.openxmlformats.org/officeDocument/2006/extended-properties" xmlns:vt="http://schemas.openxmlformats.org/officeDocument/2006/docPropsVTypes">
  <TotalTime>1695</TotalTime>
  <Words>1067</Words>
  <Application>Microsoft Office PowerPoint</Application>
  <PresentationFormat>Widescreen</PresentationFormat>
  <Paragraphs>57</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Avenir Next LT Pro</vt:lpstr>
      <vt:lpstr>Helvetica Neue</vt:lpstr>
      <vt:lpstr>Sitka Banner</vt:lpstr>
      <vt:lpstr>HeadlinesVTI</vt:lpstr>
      <vt:lpstr>Psychology in health and social care  Module code;LCHS4010 Module lead; Neale haddon Tutor name;Alice Clayton Student name ;Sabiha zahid Student number ;2426800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Sabiha Zahid (2426800)</dc:creator>
  <cp:lastModifiedBy>Sabiha Zahid (2426800)</cp:lastModifiedBy>
  <cp:revision>1</cp:revision>
  <dcterms:created xsi:type="dcterms:W3CDTF">2025-10-10T18:14:56Z</dcterms:created>
  <dcterms:modified xsi:type="dcterms:W3CDTF">2025-10-11T22:30:28Z</dcterms:modified>
</cp:coreProperties>
</file>