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1" r:id="rId2"/>
    <p:sldId id="269" r:id="rId3"/>
    <p:sldId id="263" r:id="rId4"/>
    <p:sldId id="264" r:id="rId5"/>
    <p:sldId id="265" r:id="rId6"/>
    <p:sldId id="270" r:id="rId7"/>
    <p:sldId id="266" r:id="rId8"/>
    <p:sldId id="267" r:id="rId9"/>
    <p:sldId id="26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B41707-3612-4004-9B60-533A7C07E702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A5B500-96F7-472F-933F-F21E0066E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592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Different authors have defined the EE but two of them have retained our attention as follows: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(</a:t>
            </a:r>
            <a:r>
              <a:rPr lang="en-GB" sz="1200" dirty="0"/>
              <a:t>Moreover engaged employees demonstrate their authentic selves through physical participation, cognitive awareness and emotional connections( Catherine et al., 2013).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Figure link - https://www.google.com/search?q=head+heart+and+hands+model&amp;rlz=1C1CHNY_enGB786GB786&amp;sxsrf=ALeKk03MkEuZJOug8bKwAet7Jv8lk1i-iw:1604773035320&amp;tbm=isch&amp;source=iu&amp;ictx=1&amp;fir=kJH1MUdwzLrvaM%252CwuwQS0H5LV2_AM%252C_&amp;vet=1&amp;usg=AI4_-kS6zR5x538eo6kjjhzxredMMAAh0w&amp;sa=X&amp;ved=2ahUKEwjokdy1hfHsAhWKQEEAHTqcCswQ9QF6BAgKEFA&amp;biw=1600&amp;bih=789#imgrc=kJH1MUdwzLrvaM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A5B500-96F7-472F-933F-F21E0066E5C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6897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From these employee engagement benefits above, </a:t>
            </a:r>
          </a:p>
          <a:p>
            <a:r>
              <a:rPr lang="en-GB" dirty="0"/>
              <a:t>let’s talk about greater Satisfaction and greater employee loyalty.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A5B500-96F7-472F-933F-F21E0066E5C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7621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example, if you are in an urgent financial situation and you want to be satisfied financially, you need just to apply for a job with Amazon as you can satisfy so quickly your desire of getting the amount that you need within a short term period.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A5B500-96F7-472F-933F-F21E0066E5C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2358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. Loyal employees are often more committed to all elements of work: productivity, team building, conflict resolution, intentional workplace environment shifts, professionalism, confidentiality, respect of property and experience.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Autonomy involves -, treated as intelligent individuals and allowed to work cooperatively. Additionally, allowing individuals greater flexibility to achieve their appraisal targets in their own way.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A5B500-96F7-472F-933F-F21E0066E5C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498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1204-5077-4B71-9103-02C0619D4A6D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F743-2A56-4951-B3E9-6E556E8AB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227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1204-5077-4B71-9103-02C0619D4A6D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F743-2A56-4951-B3E9-6E556E8AB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7711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1204-5077-4B71-9103-02C0619D4A6D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F743-2A56-4951-B3E9-6E556E8AB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631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1204-5077-4B71-9103-02C0619D4A6D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F743-2A56-4951-B3E9-6E556E8AB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959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1204-5077-4B71-9103-02C0619D4A6D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F743-2A56-4951-B3E9-6E556E8AB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389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1204-5077-4B71-9103-02C0619D4A6D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F743-2A56-4951-B3E9-6E556E8AB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343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1204-5077-4B71-9103-02C0619D4A6D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F743-2A56-4951-B3E9-6E556E8AB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050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1204-5077-4B71-9103-02C0619D4A6D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F743-2A56-4951-B3E9-6E556E8AB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108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1204-5077-4B71-9103-02C0619D4A6D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F743-2A56-4951-B3E9-6E556E8AB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865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1204-5077-4B71-9103-02C0619D4A6D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F743-2A56-4951-B3E9-6E556E8AB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231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1204-5077-4B71-9103-02C0619D4A6D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EF743-2A56-4951-B3E9-6E556E8AB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0659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C41204-5077-4B71-9103-02C0619D4A6D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DEF743-2A56-4951-B3E9-6E556E8AB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955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BEF4656-0683-4420-BED2-A1C88CED7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40C6DFE-A65D-4403-B6BC-B3955D185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61570451-0F79-49FA-9006-DDA34158A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73ED4693-3203-430A-B494-E5572D882B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92C81946-966A-4F98-B6D5-39416D8569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CFF22F7A-2A49-4D98-8016-E3ADF34E9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5E47559A-3055-4BF1-A481-FF0888273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7FC3188E-62A8-41B8-A8E7-734397100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AACB5179-11E1-483B-9F71-605DFF0DF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08077595-049F-4D02-BE55-694962FBD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0BD6263D-1C03-40DF-9628-88542C63B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7D5A3CBA-EC92-49C5-BA5D-14C628D55D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680A3DC5-4E47-4F87-9328-A7B07168B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8B207045-4F4A-4CF9-BD4B-F82BE21BEE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D1A09BB2-6A65-49E5-B6DA-86330A7E6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AA0550FC-A296-4ED3-8025-0857A9AD16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94BB60CD-EF3A-436F-93A3-45DE0D1D8A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AB302E06-FB93-40A4-9442-A22CAACB9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rgbClr val="FFFFFF">
                  <a:alpha val="35000"/>
                </a:srgb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37294D15-9328-422C-A53D-A3FE7C394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C225D3FA-9D52-4638-8B28-75FA605A4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9EE46D05-61E5-4A82-BDF8-2CB05405C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3CC2F79D-17F2-44CB-93AF-FF6E1E184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75C66F41-CC84-445A-A14E-69FB88ABC6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C4CCB850-8E75-43A0-AE24-BEE25764B1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578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09CB84-DC9B-404F-A90A-C998E237EB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519" y="671799"/>
            <a:ext cx="3867912" cy="416966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r"/>
            <a:b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5300" kern="1200" dirty="0">
                <a:solidFill>
                  <a:schemeClr val="tx1"/>
                </a:solidFill>
                <a:latin typeface="Book Antiqua" panose="02040602050305030304" pitchFamily="18" charset="0"/>
              </a:rPr>
              <a:t>Developing Relationships and Workplace Achievement </a:t>
            </a:r>
            <a:br>
              <a:rPr lang="en-US" sz="2400" b="1" kern="1200" dirty="0">
                <a:solidFill>
                  <a:schemeClr val="tx1"/>
                </a:solidFill>
                <a:latin typeface="Book Antiqua" panose="02040602050305030304" pitchFamily="18" charset="0"/>
              </a:rPr>
            </a:br>
            <a:r>
              <a:rPr lang="en-US" sz="2200" b="1" kern="1200" dirty="0">
                <a:solidFill>
                  <a:schemeClr val="tx1"/>
                </a:solidFill>
                <a:latin typeface="Book Antiqua" panose="02040602050305030304" pitchFamily="18" charset="0"/>
              </a:rPr>
              <a:t>(BMSW5102 SWAN)</a:t>
            </a:r>
            <a:br>
              <a:rPr lang="en-US" sz="2200" b="1" kern="1200" dirty="0">
                <a:solidFill>
                  <a:schemeClr val="tx1"/>
                </a:solidFill>
                <a:latin typeface="Book Antiqua" panose="02040602050305030304" pitchFamily="18" charset="0"/>
              </a:rPr>
            </a:br>
            <a:br>
              <a:rPr lang="en-US" sz="2400" b="1" kern="1200" dirty="0">
                <a:solidFill>
                  <a:schemeClr val="tx1"/>
                </a:solidFill>
                <a:latin typeface="Book Antiqua" panose="02040602050305030304" pitchFamily="18" charset="0"/>
              </a:rPr>
            </a:br>
            <a:endParaRPr lang="en-US" sz="2400" b="1" kern="1200" dirty="0">
              <a:solidFill>
                <a:schemeClr val="tx1"/>
              </a:solidFill>
              <a:latin typeface="Book Antiqua" panose="02040602050305030304" pitchFamily="18" charset="0"/>
            </a:endParaRP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3E2D009B-70F6-4703-A06F-6829E40A1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10EFCC70-9D50-47A5-8B37-76D230290F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83480" y="960120"/>
            <a:ext cx="5513832" cy="4169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algn="l"/>
            <a:r>
              <a:rPr lang="en-US" sz="4800" b="1" dirty="0">
                <a:latin typeface="Book Antiqua" panose="02040602050305030304" pitchFamily="18" charset="0"/>
              </a:rPr>
              <a:t>EMPLOYEE ENGAGEMENT</a:t>
            </a:r>
            <a:endParaRPr lang="en-US" sz="4800" dirty="0">
              <a:latin typeface="Book Antiqua" panose="02040602050305030304" pitchFamily="18" charset="0"/>
            </a:endParaRPr>
          </a:p>
          <a:p>
            <a:pPr algn="l"/>
            <a:r>
              <a:rPr lang="en-US" dirty="0">
                <a:latin typeface="Book Antiqua" panose="02040602050305030304" pitchFamily="18" charset="0"/>
              </a:rPr>
              <a:t>By Theodore </a:t>
            </a:r>
            <a:r>
              <a:rPr lang="en-US" dirty="0" err="1">
                <a:latin typeface="Book Antiqua" panose="02040602050305030304" pitchFamily="18" charset="0"/>
              </a:rPr>
              <a:t>Toko</a:t>
            </a:r>
            <a:r>
              <a:rPr lang="en-US" dirty="0">
                <a:latin typeface="Book Antiqua" panose="02040602050305030304" pitchFamily="18" charset="0"/>
              </a:rPr>
              <a:t> </a:t>
            </a:r>
            <a:r>
              <a:rPr lang="en-US" dirty="0" err="1">
                <a:latin typeface="Book Antiqua" panose="02040602050305030304" pitchFamily="18" charset="0"/>
              </a:rPr>
              <a:t>Manzambi</a:t>
            </a:r>
            <a:r>
              <a:rPr lang="en-US" dirty="0">
                <a:latin typeface="Book Antiqua" panose="02040602050305030304" pitchFamily="18" charset="0"/>
              </a:rPr>
              <a:t>, 1904060</a:t>
            </a:r>
          </a:p>
        </p:txBody>
      </p:sp>
    </p:spTree>
    <p:extLst>
      <p:ext uri="{BB962C8B-B14F-4D97-AF65-F5344CB8AC3E}">
        <p14:creationId xmlns:p14="http://schemas.microsoft.com/office/powerpoint/2010/main" val="10804282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AC0038-F993-4FF8-8D9C-B81DB6F65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  <a:latin typeface="Book Antiqua" panose="02040602050305030304" pitchFamily="18" charset="0"/>
              </a:rPr>
              <a:t>Definitions of Employee Engagement (EE)</a:t>
            </a:r>
            <a:endParaRPr lang="en-US" sz="4000" dirty="0">
              <a:solidFill>
                <a:srgbClr val="FFFFFF"/>
              </a:solidFill>
              <a:latin typeface="Book Antiqua" panose="0204060205030503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B7C6F-4DC0-4612-A354-CADDE3A994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344" y="2831114"/>
            <a:ext cx="11627751" cy="140914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400" b="1" dirty="0"/>
              <a:t>1</a:t>
            </a:r>
            <a:r>
              <a:rPr lang="en-GB" sz="7400" dirty="0"/>
              <a:t>.“</a:t>
            </a:r>
            <a:r>
              <a:rPr lang="en-GB" sz="7400" dirty="0">
                <a:latin typeface="Book Antiqua" panose="02040602050305030304" pitchFamily="18" charset="0"/>
              </a:rPr>
              <a:t>The emotional commitment the employee has to the organisation and its goals.”(Kruse, 2012);</a:t>
            </a:r>
          </a:p>
          <a:p>
            <a:pPr marL="0" indent="0">
              <a:buNone/>
            </a:pPr>
            <a:endParaRPr lang="en-GB" sz="740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r>
              <a:rPr lang="en-GB" sz="7400" b="1" dirty="0">
                <a:latin typeface="Book Antiqua" panose="02040602050305030304" pitchFamily="18" charset="0"/>
              </a:rPr>
              <a:t>2. </a:t>
            </a:r>
            <a:r>
              <a:rPr lang="en-GB" sz="7400" dirty="0">
                <a:latin typeface="Book Antiqua" panose="02040602050305030304" pitchFamily="18" charset="0"/>
              </a:rPr>
              <a:t>“The employee’s involvement and satisfaction with as well as passion for work.”(James et al.,2002).</a:t>
            </a:r>
          </a:p>
          <a:p>
            <a:pPr marL="0" indent="0" algn="just">
              <a:buNone/>
            </a:pPr>
            <a:endParaRPr lang="en-GB" sz="7400" dirty="0">
              <a:latin typeface="Book Antiqua" panose="02040602050305030304" pitchFamily="18" charset="0"/>
            </a:endParaRPr>
          </a:p>
          <a:p>
            <a:pPr marL="0" indent="0" algn="just">
              <a:buNone/>
            </a:pPr>
            <a:endParaRPr lang="en-GB" sz="800" dirty="0">
              <a:solidFill>
                <a:srgbClr val="757575"/>
              </a:solidFill>
              <a:latin typeface="Book Antiqua" panose="02040602050305030304" pitchFamily="18" charset="0"/>
            </a:endParaRPr>
          </a:p>
          <a:p>
            <a:pPr marL="0" indent="0" algn="just">
              <a:buNone/>
            </a:pPr>
            <a:r>
              <a:rPr lang="en-GB" sz="800" dirty="0">
                <a:solidFill>
                  <a:srgbClr val="757575"/>
                </a:solidFill>
                <a:latin typeface="Book Antiqua" panose="02040602050305030304" pitchFamily="18" charset="0"/>
              </a:rPr>
              <a:t>  </a:t>
            </a:r>
            <a:endParaRPr lang="en-GB" sz="800" dirty="0">
              <a:latin typeface="Book Antiqua" panose="02040602050305030304" pitchFamily="18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4DC2EC89-F4A5-400F-A9B8-EC3BA52B9D0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000" r="29367"/>
          <a:stretch/>
        </p:blipFill>
        <p:spPr>
          <a:xfrm>
            <a:off x="8745915" y="3772527"/>
            <a:ext cx="2178755" cy="2473422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D6AC852-3585-4156-804B-FFA040758333}"/>
              </a:ext>
            </a:extLst>
          </p:cNvPr>
          <p:cNvSpPr txBox="1"/>
          <p:nvPr/>
        </p:nvSpPr>
        <p:spPr>
          <a:xfrm>
            <a:off x="525663" y="4134544"/>
            <a:ext cx="70164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latin typeface="Book Antiqua" panose="02040602050305030304" pitchFamily="18" charset="0"/>
              </a:rPr>
              <a:t>Upon scrutinizing these two definitions above, we notice that three important elements are linked into the EE</a:t>
            </a:r>
          </a:p>
          <a:p>
            <a:pPr algn="just"/>
            <a:endParaRPr lang="en-GB" dirty="0">
              <a:latin typeface="Book Antiqua" panose="0204060205030503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Book Antiqua" panose="02040602050305030304" pitchFamily="18" charset="0"/>
              </a:rPr>
              <a:t>the employee’s intellect involving his </a:t>
            </a:r>
            <a:r>
              <a:rPr lang="en-GB" dirty="0">
                <a:solidFill>
                  <a:srgbClr val="FF0000"/>
                </a:solidFill>
                <a:latin typeface="Book Antiqua" panose="02040602050305030304" pitchFamily="18" charset="0"/>
              </a:rPr>
              <a:t>head</a:t>
            </a:r>
            <a:r>
              <a:rPr lang="en-GB" dirty="0">
                <a:latin typeface="Book Antiqua" panose="02040602050305030304" pitchFamily="18" charset="0"/>
              </a:rPr>
              <a:t>,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Book Antiqua" panose="02040602050305030304" pitchFamily="18" charset="0"/>
              </a:rPr>
              <a:t>the emotional sense connected to his </a:t>
            </a:r>
            <a:r>
              <a:rPr lang="en-GB" dirty="0">
                <a:solidFill>
                  <a:srgbClr val="FF0000"/>
                </a:solidFill>
                <a:latin typeface="Book Antiqua" panose="02040602050305030304" pitchFamily="18" charset="0"/>
              </a:rPr>
              <a:t>heart</a:t>
            </a:r>
            <a:r>
              <a:rPr lang="en-GB" dirty="0">
                <a:latin typeface="Book Antiqua" panose="02040602050305030304" pitchFamily="18" charset="0"/>
              </a:rPr>
              <a:t> with an employer,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Book Antiqua" panose="02040602050305030304" pitchFamily="18" charset="0"/>
              </a:rPr>
              <a:t>demonstrated by his motivation and commitment with his </a:t>
            </a:r>
            <a:r>
              <a:rPr lang="en-GB" dirty="0">
                <a:solidFill>
                  <a:srgbClr val="FF0000"/>
                </a:solidFill>
                <a:latin typeface="Book Antiqua" panose="02040602050305030304" pitchFamily="18" charset="0"/>
              </a:rPr>
              <a:t>hands</a:t>
            </a:r>
            <a:r>
              <a:rPr lang="en-GB" dirty="0">
                <a:latin typeface="Book Antiqua" panose="02040602050305030304" pitchFamily="18" charset="0"/>
              </a:rPr>
              <a:t> to impact positively the vision and goals of the company.</a:t>
            </a:r>
            <a:endParaRPr lang="en-GB" dirty="0">
              <a:solidFill>
                <a:srgbClr val="757575"/>
              </a:solidFill>
              <a:latin typeface="Book Antiqua" panose="02040602050305030304" pitchFamily="18" charset="0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822FFD-1854-4B12-9E64-63134E646491}"/>
              </a:ext>
            </a:extLst>
          </p:cNvPr>
          <p:cNvSpPr txBox="1"/>
          <p:nvPr/>
        </p:nvSpPr>
        <p:spPr>
          <a:xfrm>
            <a:off x="8839222" y="6312063"/>
            <a:ext cx="31947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latin typeface="Book Antiqua" panose="02040602050305030304" pitchFamily="18" charset="0"/>
              </a:rPr>
              <a:t>Fig 1 – Head, heart, hand model</a:t>
            </a:r>
          </a:p>
        </p:txBody>
      </p:sp>
    </p:spTree>
    <p:extLst>
      <p:ext uri="{BB962C8B-B14F-4D97-AF65-F5344CB8AC3E}">
        <p14:creationId xmlns:p14="http://schemas.microsoft.com/office/powerpoint/2010/main" val="92191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25000">
                <a:schemeClr val="accent2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4A60E17-32D0-43BD-9B26-889F41C43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1216" y="180205"/>
            <a:ext cx="6476293" cy="1454051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4000" b="1" dirty="0">
                <a:solidFill>
                  <a:srgbClr val="000000"/>
                </a:solidFill>
                <a:latin typeface="Book Antiqua" panose="02040602050305030304" pitchFamily="18" charset="0"/>
              </a:rPr>
              <a:t>Employee Engagement Benefits</a:t>
            </a:r>
            <a:endParaRPr lang="en-US" sz="4000" dirty="0">
              <a:solidFill>
                <a:srgbClr val="000000"/>
              </a:solidFill>
              <a:latin typeface="Book Antiqua" panose="02040602050305030304" pitchFamily="18" charset="0"/>
            </a:endParaRPr>
          </a:p>
        </p:txBody>
      </p:sp>
      <p:sp>
        <p:nvSpPr>
          <p:cNvPr id="13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0E722043-E2DC-4155-A0C7-DC41ECEF2B5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9" r="-2" b="-2"/>
          <a:stretch/>
        </p:blipFill>
        <p:spPr>
          <a:xfrm>
            <a:off x="-124813" y="822925"/>
            <a:ext cx="5091537" cy="5212150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25D5E6EF-0B10-40D4-ADAA-778AE3E947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8117" y="1814462"/>
            <a:ext cx="6570133" cy="48633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Book Antiqua" panose="02040602050305030304" pitchFamily="18" charset="0"/>
              </a:rPr>
              <a:t>According to Natalie Wickham,  research identified 14 benefits of employee engagement (Wickham,2015).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Book Antiqua" panose="02040602050305030304" pitchFamily="18" charset="0"/>
              </a:rPr>
              <a:t>However, in this present study, 7 drivers are identified.</a:t>
            </a:r>
          </a:p>
          <a:p>
            <a:pPr marL="0" indent="0">
              <a:buNone/>
            </a:pPr>
            <a:endParaRPr lang="en-US" sz="600" dirty="0">
              <a:solidFill>
                <a:srgbClr val="000000"/>
              </a:solidFill>
              <a:latin typeface="Book Antiqua" panose="02040602050305030304" pitchFamily="18" charset="0"/>
            </a:endParaRPr>
          </a:p>
          <a:p>
            <a:pPr marL="685800" indent="-457200">
              <a:buFont typeface="+mj-lt"/>
              <a:buAutoNum type="arabicPeriod"/>
            </a:pPr>
            <a:r>
              <a:rPr lang="en-US" sz="2000" dirty="0">
                <a:solidFill>
                  <a:srgbClr val="000000"/>
                </a:solidFill>
                <a:latin typeface="Book Antiqua" panose="02040602050305030304" pitchFamily="18" charset="0"/>
              </a:rPr>
              <a:t>EE increases employee safety;</a:t>
            </a:r>
          </a:p>
          <a:p>
            <a:pPr marL="685800" indent="-457200">
              <a:buFont typeface="+mj-lt"/>
              <a:buAutoNum type="arabicPeriod"/>
            </a:pPr>
            <a:r>
              <a:rPr lang="en-US" sz="2000" dirty="0">
                <a:solidFill>
                  <a:srgbClr val="000000"/>
                </a:solidFill>
                <a:latin typeface="Book Antiqua" panose="02040602050305030304" pitchFamily="18" charset="0"/>
              </a:rPr>
              <a:t>EE brings happiness;</a:t>
            </a:r>
          </a:p>
          <a:p>
            <a:pPr marL="685800" indent="-457200">
              <a:buFont typeface="+mj-lt"/>
              <a:buAutoNum type="arabicPeriod"/>
            </a:pPr>
            <a:r>
              <a:rPr lang="en-US" sz="2000" dirty="0">
                <a:solidFill>
                  <a:srgbClr val="000000"/>
                </a:solidFill>
                <a:latin typeface="Book Antiqua" panose="02040602050305030304" pitchFamily="18" charset="0"/>
              </a:rPr>
              <a:t>EE brings a greater employee satisfaction;</a:t>
            </a:r>
          </a:p>
          <a:p>
            <a:pPr marL="685800" indent="-457200">
              <a:buFont typeface="+mj-lt"/>
              <a:buAutoNum type="arabicPeriod"/>
            </a:pPr>
            <a:r>
              <a:rPr lang="en-US" sz="2000" dirty="0">
                <a:solidFill>
                  <a:srgbClr val="000000"/>
                </a:solidFill>
                <a:latin typeface="Book Antiqua" panose="02040602050305030304" pitchFamily="18" charset="0"/>
              </a:rPr>
              <a:t>EE decrease absenteeism;</a:t>
            </a:r>
          </a:p>
          <a:p>
            <a:pPr marL="685800" indent="-457200">
              <a:buFont typeface="+mj-lt"/>
              <a:buAutoNum type="arabicPeriod"/>
            </a:pPr>
            <a:r>
              <a:rPr lang="en-US" sz="2000" dirty="0">
                <a:solidFill>
                  <a:srgbClr val="000000"/>
                </a:solidFill>
                <a:latin typeface="Book Antiqua" panose="02040602050305030304" pitchFamily="18" charset="0"/>
              </a:rPr>
              <a:t>EE brings a greater employee loyalty;</a:t>
            </a:r>
          </a:p>
          <a:p>
            <a:pPr marL="685800" indent="-457200">
              <a:buFont typeface="+mj-lt"/>
              <a:buAutoNum type="arabicPeriod"/>
            </a:pPr>
            <a:r>
              <a:rPr lang="en-US" sz="2000" dirty="0">
                <a:solidFill>
                  <a:srgbClr val="000000"/>
                </a:solidFill>
                <a:latin typeface="Book Antiqua" panose="02040602050305030304" pitchFamily="18" charset="0"/>
              </a:rPr>
              <a:t>EE brings a greater productivity;</a:t>
            </a:r>
          </a:p>
          <a:p>
            <a:pPr marL="685800" indent="-457200">
              <a:buFont typeface="+mj-lt"/>
              <a:buAutoNum type="arabicPeriod"/>
            </a:pPr>
            <a:r>
              <a:rPr lang="en-US" sz="2000" dirty="0">
                <a:solidFill>
                  <a:srgbClr val="000000"/>
                </a:solidFill>
                <a:latin typeface="Book Antiqua" panose="02040602050305030304" pitchFamily="18" charset="0"/>
              </a:rPr>
              <a:t>EE brings a better home life.</a:t>
            </a:r>
          </a:p>
          <a:p>
            <a:pPr indent="0">
              <a:buNone/>
            </a:pPr>
            <a:endParaRPr lang="en-US" sz="2000" b="1" dirty="0">
              <a:solidFill>
                <a:srgbClr val="000000"/>
              </a:solidFill>
              <a:latin typeface="Book Antiqua" panose="02040602050305030304" pitchFamily="18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000" dirty="0">
              <a:solidFill>
                <a:srgbClr val="00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094934-8438-4A22-8229-3ED1C01C7ADB}"/>
              </a:ext>
            </a:extLst>
          </p:cNvPr>
          <p:cNvSpPr txBox="1"/>
          <p:nvPr/>
        </p:nvSpPr>
        <p:spPr>
          <a:xfrm>
            <a:off x="886408" y="6214825"/>
            <a:ext cx="292048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0">
              <a:buNone/>
            </a:pPr>
            <a:r>
              <a:rPr lang="en-US" sz="1200" b="1" dirty="0">
                <a:solidFill>
                  <a:srgbClr val="000000"/>
                </a:solidFill>
                <a:latin typeface="Book Antiqua" panose="02040602050305030304" pitchFamily="18" charset="0"/>
              </a:rPr>
              <a:t>Fig.2 -The right management group</a:t>
            </a:r>
          </a:p>
        </p:txBody>
      </p:sp>
    </p:spTree>
    <p:extLst>
      <p:ext uri="{BB962C8B-B14F-4D97-AF65-F5344CB8AC3E}">
        <p14:creationId xmlns:p14="http://schemas.microsoft.com/office/powerpoint/2010/main" val="3479303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0BE08-BAE7-4456-809D-2BCB48BAC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111" y="1719615"/>
            <a:ext cx="10947400" cy="1325563"/>
          </a:xfrm>
        </p:spPr>
        <p:txBody>
          <a:bodyPr>
            <a:noAutofit/>
          </a:bodyPr>
          <a:lstStyle/>
          <a:p>
            <a:r>
              <a:rPr lang="en-GB" sz="1800" dirty="0">
                <a:latin typeface="+mn-lt"/>
              </a:rPr>
              <a:t>- </a:t>
            </a:r>
            <a:r>
              <a:rPr lang="en-GB" sz="1800" dirty="0">
                <a:latin typeface="Book Antiqua" panose="02040602050305030304" pitchFamily="18" charset="0"/>
              </a:rPr>
              <a:t>Having a greater satisfaction relates to being pleased as explained through </a:t>
            </a:r>
            <a:r>
              <a:rPr lang="en-GB" sz="1800" b="1" dirty="0">
                <a:latin typeface="Book Antiqua" panose="02040602050305030304" pitchFamily="18" charset="0"/>
              </a:rPr>
              <a:t>Maslow’s</a:t>
            </a:r>
            <a:r>
              <a:rPr lang="en-GB" sz="1800" dirty="0">
                <a:latin typeface="Book Antiqua" panose="02040602050305030304" pitchFamily="18" charset="0"/>
              </a:rPr>
              <a:t> hierarchy of needs. </a:t>
            </a:r>
            <a:br>
              <a:rPr lang="en-GB" sz="1800" dirty="0">
                <a:latin typeface="Book Antiqua" panose="02040602050305030304" pitchFamily="18" charset="0"/>
              </a:rPr>
            </a:br>
            <a:br>
              <a:rPr lang="en-GB" sz="1800" dirty="0">
                <a:latin typeface="Book Antiqua" panose="02040602050305030304" pitchFamily="18" charset="0"/>
              </a:rPr>
            </a:br>
            <a:r>
              <a:rPr lang="en-GB" sz="1800" dirty="0">
                <a:latin typeface="Book Antiqua" panose="02040602050305030304" pitchFamily="18" charset="0"/>
              </a:rPr>
              <a:t>- This theory was paraphrased by </a:t>
            </a:r>
            <a:r>
              <a:rPr lang="en-GB" sz="1800" b="1" dirty="0">
                <a:latin typeface="Book Antiqua" panose="02040602050305030304" pitchFamily="18" charset="0"/>
              </a:rPr>
              <a:t>Herzberg’s</a:t>
            </a:r>
            <a:r>
              <a:rPr lang="en-GB" sz="1800" dirty="0">
                <a:latin typeface="Book Antiqua" panose="02040602050305030304" pitchFamily="18" charset="0"/>
              </a:rPr>
              <a:t> two factor theory in 1980 establishing a difference in how we respond to two different kinds of motivation.</a:t>
            </a:r>
            <a:br>
              <a:rPr lang="en-GB" sz="1800" dirty="0">
                <a:latin typeface="Book Antiqua" panose="02040602050305030304" pitchFamily="18" charset="0"/>
              </a:rPr>
            </a:br>
            <a:br>
              <a:rPr lang="en-GB" sz="1800" dirty="0">
                <a:latin typeface="Book Antiqua" panose="02040602050305030304" pitchFamily="18" charset="0"/>
              </a:rPr>
            </a:br>
            <a:r>
              <a:rPr lang="en-GB" sz="1800" dirty="0">
                <a:latin typeface="Book Antiqua" panose="02040602050305030304" pitchFamily="18" charset="0"/>
              </a:rPr>
              <a:t>- Furthermore, </a:t>
            </a:r>
            <a:r>
              <a:rPr lang="en-GB" sz="1800" b="1" dirty="0">
                <a:latin typeface="Book Antiqua" panose="02040602050305030304" pitchFamily="18" charset="0"/>
              </a:rPr>
              <a:t>Simon Sinek </a:t>
            </a:r>
            <a:r>
              <a:rPr lang="en-GB" sz="1800" dirty="0">
                <a:latin typeface="Book Antiqua" panose="02040602050305030304" pitchFamily="18" charset="0"/>
              </a:rPr>
              <a:t>quoted that when people are financially invested, they want a return. When people are emotionally invested, they want to contribute, as follows;</a:t>
            </a:r>
            <a:endParaRPr lang="en-GB" sz="3600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44DCF-4588-41D0-BD9B-8308B6FDE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111" y="3689789"/>
            <a:ext cx="6048022" cy="256540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>
                <a:latin typeface="Book Antiqua" panose="02040602050305030304" pitchFamily="18" charset="0"/>
              </a:rPr>
              <a:t>Satisfied employees feel: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>
                <a:latin typeface="Book Antiqua" panose="02040602050305030304" pitchFamily="18" charset="0"/>
              </a:rPr>
              <a:t>Pleasant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>
                <a:latin typeface="Book Antiqua" panose="02040602050305030304" pitchFamily="18" charset="0"/>
              </a:rPr>
              <a:t>Gratified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>
                <a:latin typeface="Book Antiqua" panose="02040602050305030304" pitchFamily="18" charset="0"/>
              </a:rPr>
              <a:t>Content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>
                <a:latin typeface="Book Antiqua" panose="02040602050305030304" pitchFamily="18" charset="0"/>
              </a:rPr>
              <a:t>Satisfied</a:t>
            </a:r>
          </a:p>
          <a:p>
            <a:endParaRPr lang="en-GB" sz="180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r>
              <a:rPr lang="en-GB" sz="1800" dirty="0">
                <a:latin typeface="Book Antiqua" panose="02040602050305030304" pitchFamily="18" charset="0"/>
              </a:rPr>
              <a:t>Their focus is on what employees “</a:t>
            </a:r>
            <a:r>
              <a:rPr lang="en-GB" sz="1800" b="1" dirty="0">
                <a:latin typeface="Book Antiqua" panose="02040602050305030304" pitchFamily="18" charset="0"/>
              </a:rPr>
              <a:t>get”</a:t>
            </a:r>
            <a:r>
              <a:rPr lang="en-GB" sz="1800" dirty="0">
                <a:latin typeface="Book Antiqua" panose="02040602050305030304" pitchFamily="18" charset="0"/>
              </a:rPr>
              <a:t>, meanwhile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290516-9F8D-41ED-A04C-8AD58688675B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115175" y="3573624"/>
            <a:ext cx="5076825" cy="31537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>
                <a:latin typeface="Book Antiqua" panose="02040602050305030304" pitchFamily="18" charset="0"/>
              </a:rPr>
              <a:t>Engaged employees feel a sense of: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latin typeface="Book Antiqua" panose="02040602050305030304" pitchFamily="18" charset="0"/>
              </a:rPr>
              <a:t>Focus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latin typeface="Book Antiqua" panose="02040602050305030304" pitchFamily="18" charset="0"/>
              </a:rPr>
              <a:t>Enthusiasm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latin typeface="Book Antiqua" panose="02040602050305030304" pitchFamily="18" charset="0"/>
              </a:rPr>
              <a:t>Urgency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latin typeface="Book Antiqua" panose="02040602050305030304" pitchFamily="18" charset="0"/>
              </a:rPr>
              <a:t>Persistence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latin typeface="Book Antiqua" panose="02040602050305030304" pitchFamily="18" charset="0"/>
              </a:rPr>
              <a:t>Intensity &amp; Adaptability</a:t>
            </a:r>
          </a:p>
          <a:p>
            <a:pPr marL="0" indent="0">
              <a:buNone/>
            </a:pPr>
            <a:r>
              <a:rPr lang="en-GB" sz="1800" dirty="0">
                <a:latin typeface="Book Antiqua" panose="02040602050305030304" pitchFamily="18" charset="0"/>
              </a:rPr>
              <a:t>Their focus is on desiring to “</a:t>
            </a:r>
            <a:r>
              <a:rPr lang="en-GB" sz="1800" b="1" dirty="0">
                <a:latin typeface="Book Antiqua" panose="02040602050305030304" pitchFamily="18" charset="0"/>
              </a:rPr>
              <a:t>give”.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5A6BCD-7FAA-47F7-B9A8-E088D506F1A9}"/>
              </a:ext>
            </a:extLst>
          </p:cNvPr>
          <p:cNvSpPr txBox="1"/>
          <p:nvPr/>
        </p:nvSpPr>
        <p:spPr>
          <a:xfrm>
            <a:off x="3948459" y="363008"/>
            <a:ext cx="38892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>
                <a:latin typeface="Book Antiqua" panose="02040602050305030304" pitchFamily="18" charset="0"/>
              </a:rPr>
              <a:t>Satisfation</a:t>
            </a:r>
            <a:endParaRPr lang="en-US" sz="5400" b="1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96866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282149-255D-4B6A-8E7E-829A5F134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FFFF"/>
                </a:solidFill>
                <a:latin typeface="Book Antiqua" panose="02040602050305030304" pitchFamily="18" charset="0"/>
              </a:rPr>
              <a:t>SATISFACTION  - example</a:t>
            </a:r>
          </a:p>
        </p:txBody>
      </p:sp>
      <p:sp>
        <p:nvSpPr>
          <p:cNvPr id="49" name="Arc 4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D62F1-D4F8-41F1-A53C-2170B9BA84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6019" y="794544"/>
            <a:ext cx="6906491" cy="5585619"/>
          </a:xfrm>
        </p:spPr>
        <p:txBody>
          <a:bodyPr anchor="ctr">
            <a:normAutofit/>
          </a:bodyPr>
          <a:lstStyle/>
          <a:p>
            <a:pPr marL="0" indent="0" algn="just">
              <a:buNone/>
            </a:pPr>
            <a:r>
              <a:rPr lang="en-GB" sz="1800" dirty="0">
                <a:latin typeface="Book Antiqua" panose="02040602050305030304" pitchFamily="18" charset="0"/>
              </a:rPr>
              <a:t>Most of people in Wales are comfortable working  at Amazon as they can make quick money,  satisfying their immediate needs. </a:t>
            </a:r>
          </a:p>
          <a:p>
            <a:pPr marL="0" indent="0" algn="just">
              <a:buNone/>
            </a:pPr>
            <a:r>
              <a:rPr lang="en-GB" sz="1800" dirty="0">
                <a:latin typeface="Book Antiqua" panose="02040602050305030304" pitchFamily="18" charset="0"/>
              </a:rPr>
              <a:t>However, money is no longer the main driver of satisfaction.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1800" dirty="0">
                <a:latin typeface="Book Antiqua" panose="02040602050305030304" pitchFamily="18" charset="0"/>
              </a:rPr>
              <a:t>Tim Judge and colleagues revealed that </a:t>
            </a:r>
            <a:r>
              <a:rPr lang="en-GB" sz="2000" dirty="0"/>
              <a:t>:</a:t>
            </a:r>
          </a:p>
          <a:p>
            <a:pPr marL="0" indent="0">
              <a:buNone/>
            </a:pPr>
            <a:r>
              <a:rPr lang="en-GB" sz="2000" dirty="0"/>
              <a:t>“</a:t>
            </a:r>
            <a:r>
              <a:rPr lang="en-GB" sz="1800" dirty="0">
                <a:latin typeface="Book Antiqua" panose="02040602050305030304" pitchFamily="18" charset="0"/>
              </a:rPr>
              <a:t>If we want an engaged workforce, money is clearly not the answer. In fact, if we want employees to be happy with their pay, money is not the answer, In a nutshell: money does not buy engagement.” (Tomas Chamorro-</a:t>
            </a:r>
            <a:r>
              <a:rPr lang="en-GB" sz="1800" dirty="0" err="1">
                <a:latin typeface="Book Antiqua" panose="02040602050305030304" pitchFamily="18" charset="0"/>
              </a:rPr>
              <a:t>Premuzic</a:t>
            </a:r>
            <a:r>
              <a:rPr lang="en-GB" sz="1800" dirty="0">
                <a:latin typeface="Book Antiqua" panose="02040602050305030304" pitchFamily="18" charset="0"/>
              </a:rPr>
              <a:t>, 2013).</a:t>
            </a:r>
            <a:endParaRPr lang="en-GB" sz="200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1800" dirty="0">
                <a:latin typeface="Book Antiqua" panose="02040602050305030304" pitchFamily="18" charset="0"/>
              </a:rPr>
              <a:t>Finally, As stated by Arnold Schwarzenegger ,“Money doesn’t make you happy. I now have $50 million but I was just as happy when I had $ 48 million.”</a:t>
            </a:r>
          </a:p>
          <a:p>
            <a:pPr marL="0" indent="0">
              <a:buNone/>
            </a:pPr>
            <a:endParaRPr lang="en-GB" sz="180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9735614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CDC85D-401D-4690-9B81-86FF3AF46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-24722"/>
            <a:ext cx="10905066" cy="1135737"/>
          </a:xfrm>
        </p:spPr>
        <p:txBody>
          <a:bodyPr>
            <a:normAutofit/>
          </a:bodyPr>
          <a:lstStyle/>
          <a:p>
            <a:pPr algn="ctr"/>
            <a:r>
              <a:rPr lang="en-US" sz="5400" b="1" dirty="0">
                <a:latin typeface="Book Antiqua" panose="02040602050305030304" pitchFamily="18" charset="0"/>
              </a:rPr>
              <a:t>Loyalty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77023-680E-4F34-B776-59B8DB8935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030" y="1064944"/>
            <a:ext cx="10905066" cy="5554133"/>
          </a:xfrm>
        </p:spPr>
        <p:txBody>
          <a:bodyPr>
            <a:noAutofit/>
          </a:bodyPr>
          <a:lstStyle/>
          <a:p>
            <a:pPr algn="just"/>
            <a:r>
              <a:rPr lang="en-GB" sz="1800" b="1" dirty="0">
                <a:latin typeface="Book Antiqua" panose="02040602050305030304" pitchFamily="18" charset="0"/>
              </a:rPr>
              <a:t>EE brings a greater employee loyalty</a:t>
            </a:r>
          </a:p>
          <a:p>
            <a:pPr algn="just"/>
            <a:r>
              <a:rPr lang="en-GB" sz="1800" dirty="0">
                <a:latin typeface="Book Antiqua" panose="02040602050305030304" pitchFamily="18" charset="0"/>
              </a:rPr>
              <a:t>Loyalty relates to devotion to the organisation’s success, and belief that the organisation has its employees’ best interests always. Loyalty results in employee retention and satisfaction. </a:t>
            </a:r>
          </a:p>
          <a:p>
            <a:pPr algn="just"/>
            <a:r>
              <a:rPr lang="en-GB" sz="1800" dirty="0">
                <a:latin typeface="Book Antiqua" panose="02040602050305030304" pitchFamily="18" charset="0"/>
              </a:rPr>
              <a:t>Additionally, being loyal increases motivation, improves communication within teams, and commitment. </a:t>
            </a:r>
          </a:p>
          <a:p>
            <a:pPr marL="0" indent="0" algn="just">
              <a:buNone/>
            </a:pPr>
            <a:endParaRPr lang="en-GB" sz="1800" dirty="0">
              <a:latin typeface="Book Antiqua" panose="02040602050305030304" pitchFamily="18" charset="0"/>
            </a:endParaRPr>
          </a:p>
          <a:p>
            <a:pPr algn="just"/>
            <a:r>
              <a:rPr lang="en-GB" sz="1800" b="1" dirty="0">
                <a:latin typeface="Book Antiqua" panose="02040602050305030304" pitchFamily="18" charset="0"/>
              </a:rPr>
              <a:t>Harvey Mackay </a:t>
            </a:r>
            <a:r>
              <a:rPr lang="en-GB" sz="1800" dirty="0">
                <a:latin typeface="Book Antiqua" panose="02040602050305030304" pitchFamily="18" charset="0"/>
              </a:rPr>
              <a:t>quoted that </a:t>
            </a:r>
            <a:r>
              <a:rPr lang="en-GB" sz="1800" i="1" dirty="0">
                <a:latin typeface="Book Antiqua" panose="02040602050305030304" pitchFamily="18" charset="0"/>
              </a:rPr>
              <a:t>employee loyalty begins with employer loyalty</a:t>
            </a:r>
            <a:r>
              <a:rPr lang="en-GB" sz="1800" dirty="0">
                <a:latin typeface="Book Antiqua" panose="02040602050305030304" pitchFamily="18" charset="0"/>
              </a:rPr>
              <a:t>. Employees expect support when they do their job with competence and efficiency. </a:t>
            </a:r>
          </a:p>
          <a:p>
            <a:pPr algn="just"/>
            <a:r>
              <a:rPr lang="en-GB" sz="1800" dirty="0">
                <a:latin typeface="Book Antiqua" panose="02040602050305030304" pitchFamily="18" charset="0"/>
              </a:rPr>
              <a:t>To foster employee loyalty, Managers need to apply </a:t>
            </a:r>
            <a:r>
              <a:rPr lang="en-GB" sz="1800" b="1" dirty="0">
                <a:latin typeface="Book Antiqua" panose="02040602050305030304" pitchFamily="18" charset="0"/>
              </a:rPr>
              <a:t>Follett’s theories </a:t>
            </a:r>
            <a:r>
              <a:rPr lang="en-GB" sz="1800" dirty="0">
                <a:latin typeface="Book Antiqua" panose="02040602050305030304" pitchFamily="18" charset="0"/>
              </a:rPr>
              <a:t>as engagement drivers, as follows; </a:t>
            </a:r>
            <a:br>
              <a:rPr lang="en-GB" sz="1800" dirty="0">
                <a:latin typeface="Book Antiqua" panose="02040602050305030304" pitchFamily="18" charset="0"/>
              </a:rPr>
            </a:br>
            <a:r>
              <a:rPr lang="en-GB" sz="1800" dirty="0">
                <a:latin typeface="Book Antiqua" panose="02040602050305030304" pitchFamily="18" charset="0"/>
              </a:rPr>
              <a:t>employees will be more engaged, productive and happy if they’re given autonomy within their roles. </a:t>
            </a:r>
          </a:p>
          <a:p>
            <a:pPr algn="just"/>
            <a:r>
              <a:rPr lang="en-GB" sz="1800" b="1" dirty="0">
                <a:latin typeface="Book Antiqua" panose="02040602050305030304" pitchFamily="18" charset="0"/>
              </a:rPr>
              <a:t>Chery </a:t>
            </a:r>
            <a:r>
              <a:rPr lang="en-GB" sz="1800" b="1" dirty="0" err="1">
                <a:latin typeface="Book Antiqua" panose="02040602050305030304" pitchFamily="18" charset="0"/>
              </a:rPr>
              <a:t>Gegelman</a:t>
            </a:r>
            <a:r>
              <a:rPr lang="en-GB" sz="1800" b="1" dirty="0">
                <a:latin typeface="Book Antiqua" panose="02040602050305030304" pitchFamily="18" charset="0"/>
              </a:rPr>
              <a:t> </a:t>
            </a:r>
            <a:r>
              <a:rPr lang="en-GB" sz="1800" dirty="0">
                <a:latin typeface="Book Antiqua" panose="02040602050305030304" pitchFamily="18" charset="0"/>
              </a:rPr>
              <a:t>argues that titles/positions don’t make great managers or loyal employees. Good Managers optimise employees to boost good productivity and growth.</a:t>
            </a:r>
          </a:p>
          <a:p>
            <a:pPr algn="just"/>
            <a:r>
              <a:rPr lang="en-GB" sz="1800" dirty="0">
                <a:latin typeface="Book Antiqua" panose="02040602050305030304" pitchFamily="18" charset="0"/>
              </a:rPr>
              <a:t> Simultaneously, </a:t>
            </a:r>
            <a:r>
              <a:rPr lang="en-GB" sz="1800" b="1" dirty="0">
                <a:latin typeface="Book Antiqua" panose="02040602050305030304" pitchFamily="18" charset="0"/>
              </a:rPr>
              <a:t>Laura Walker </a:t>
            </a:r>
            <a:r>
              <a:rPr lang="en-GB" sz="1800" dirty="0">
                <a:latin typeface="Book Antiqua" panose="02040602050305030304" pitchFamily="18" charset="0"/>
              </a:rPr>
              <a:t>claimed that a bad manager can take a good staff and destroy it, causing the best employees to flee and the remainder to lose all motivation. </a:t>
            </a:r>
          </a:p>
          <a:p>
            <a:pPr algn="just"/>
            <a:r>
              <a:rPr lang="en-GB" sz="1800" dirty="0">
                <a:latin typeface="Book Antiqua" panose="02040602050305030304" pitchFamily="18" charset="0"/>
              </a:rPr>
              <a:t>For example, an engaged employee can accept to leave a long term contract from one organisation for a short term contract to another organisation because he has lost trust and confidence from his manager in an environment that has become unhealthy. </a:t>
            </a:r>
          </a:p>
          <a:p>
            <a:endParaRPr lang="en-GB" sz="1800" dirty="0"/>
          </a:p>
          <a:p>
            <a:pPr marL="0" indent="0">
              <a:buNone/>
            </a:pPr>
            <a:br>
              <a:rPr lang="en-GB" sz="1400" dirty="0"/>
            </a:br>
            <a:br>
              <a:rPr lang="en-GB" sz="1400" dirty="0"/>
            </a:br>
            <a:endParaRPr lang="en-US" sz="14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7985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1BDDC-E328-4AD8-905B-5717B47E4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781" y="-799566"/>
            <a:ext cx="7474172" cy="1325563"/>
          </a:xfrm>
        </p:spPr>
        <p:txBody>
          <a:bodyPr>
            <a:noAutofit/>
          </a:bodyPr>
          <a:lstStyle/>
          <a:p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>
                <a:latin typeface="Book Antiqua" panose="02040602050305030304" pitchFamily="18" charset="0"/>
              </a:rPr>
              <a:t>Psychological Contract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26F46-F1F2-49C8-82DA-8222ECFB38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781" y="2113522"/>
            <a:ext cx="8796759" cy="4184641"/>
          </a:xfrm>
        </p:spPr>
        <p:txBody>
          <a:bodyPr anchor="ctr">
            <a:noAutofit/>
          </a:bodyPr>
          <a:lstStyle/>
          <a:p>
            <a:pPr marL="0" indent="0" algn="just">
              <a:buNone/>
            </a:pPr>
            <a:r>
              <a:rPr lang="en-GB" sz="1800" b="1" dirty="0">
                <a:latin typeface="Book Antiqua" panose="02040602050305030304" pitchFamily="18" charset="0"/>
              </a:rPr>
              <a:t>Employee engagement is also part of the psychological contract between the employee and the organisation.</a:t>
            </a:r>
          </a:p>
          <a:p>
            <a:pPr marL="0" indent="0">
              <a:buNone/>
            </a:pPr>
            <a:endParaRPr lang="en-GB" sz="1800" dirty="0"/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1800" b="1" dirty="0">
                <a:latin typeface="Book Antiqua" panose="02040602050305030304" pitchFamily="18" charset="0"/>
              </a:rPr>
              <a:t>Psychological Contract </a:t>
            </a:r>
            <a:r>
              <a:rPr lang="en-GB" sz="1800" dirty="0">
                <a:latin typeface="Book Antiqua" panose="02040602050305030304" pitchFamily="18" charset="0"/>
              </a:rPr>
              <a:t>as defined by Kotter (1973) is </a:t>
            </a:r>
            <a:r>
              <a:rPr lang="en-GB" sz="1800" i="1" dirty="0">
                <a:latin typeface="Book Antiqua" panose="02040602050305030304" pitchFamily="18" charset="0"/>
              </a:rPr>
              <a:t>an implicit exchange between an individual and his organisation which specifies what each expects to give and receive from the other in their relationship</a:t>
            </a:r>
            <a:r>
              <a:rPr lang="en-GB" sz="1800" i="1" dirty="0"/>
              <a:t>.</a:t>
            </a:r>
          </a:p>
          <a:p>
            <a:pPr algn="just"/>
            <a:r>
              <a:rPr lang="en-GB" sz="1800" dirty="0">
                <a:latin typeface="Book Antiqua" panose="02040602050305030304" pitchFamily="18" charset="0"/>
              </a:rPr>
              <a:t>It links individuals to the organisation and reflects the trust that is a fundamental feature of the employment relationship and it motivates individuals to fulfil their obligations (if they believe the other party will do the same).</a:t>
            </a:r>
          </a:p>
          <a:p>
            <a:endParaRPr lang="en-GB" sz="1800" dirty="0"/>
          </a:p>
          <a:p>
            <a:pPr algn="just"/>
            <a:r>
              <a:rPr lang="en-GB" sz="1800" dirty="0">
                <a:latin typeface="Book Antiqua" panose="02040602050305030304" pitchFamily="18" charset="0"/>
              </a:rPr>
              <a:t>Although the psychological contract reflect the trust, it has some </a:t>
            </a:r>
            <a:r>
              <a:rPr lang="en-GB" sz="1800" b="1" i="1" u="sng" dirty="0">
                <a:latin typeface="Book Antiqua" panose="02040602050305030304" pitchFamily="18" charset="0"/>
              </a:rPr>
              <a:t>disadvantages</a:t>
            </a:r>
            <a:r>
              <a:rPr lang="en-GB" sz="1800" dirty="0">
                <a:latin typeface="Book Antiqua" panose="02040602050305030304" pitchFamily="18" charset="0"/>
              </a:rPr>
              <a:t> such as:</a:t>
            </a:r>
          </a:p>
          <a:p>
            <a:pPr algn="just"/>
            <a:r>
              <a:rPr lang="en-GB" sz="1800" dirty="0">
                <a:latin typeface="Book Antiqua" panose="02040602050305030304" pitchFamily="18" charset="0"/>
              </a:rPr>
              <a:t>-there is no agreement, written of psychological contract; hence it is doubtful whether it can be considered a contract at all.</a:t>
            </a:r>
          </a:p>
          <a:p>
            <a:pPr algn="just"/>
            <a:r>
              <a:rPr lang="en-GB" sz="1800" dirty="0">
                <a:latin typeface="Book Antiqua" panose="02040602050305030304" pitchFamily="18" charset="0"/>
              </a:rPr>
              <a:t>-violation of the psychological contract carries a clear view of a broken promise;</a:t>
            </a:r>
          </a:p>
          <a:p>
            <a:pPr algn="just"/>
            <a:r>
              <a:rPr lang="en-GB" sz="1800" dirty="0">
                <a:latin typeface="Book Antiqua" panose="02040602050305030304" pitchFamily="18" charset="0"/>
              </a:rPr>
              <a:t>-it can be redundant and complicated concept.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77" name="Rectangle 72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Oval 74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 descr="Handshake">
            <a:extLst>
              <a:ext uri="{FF2B5EF4-FFF2-40B4-BE49-F238E27FC236}">
                <a16:creationId xmlns:a16="http://schemas.microsoft.com/office/drawing/2014/main" id="{6C7C937A-049B-4E6B-8EB2-214C9884E4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72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DC4855-BA41-4148-92BE-CBA9FB8AF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en-US" b="1" dirty="0">
                <a:solidFill>
                  <a:schemeClr val="bg1"/>
                </a:solidFill>
                <a:latin typeface="Book Antiqua" panose="02040602050305030304" pitchFamily="18" charset="0"/>
              </a:rPr>
              <a:t>CONCLUSION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A7EEDE1-D696-484A-B5A4-169D49435EE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" b="9380"/>
          <a:stretch/>
        </p:blipFill>
        <p:spPr>
          <a:xfrm>
            <a:off x="6467897" y="2484903"/>
            <a:ext cx="5724103" cy="33596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AFD65-A0C9-4CE5-B040-389D062B57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8638" y="2280213"/>
            <a:ext cx="5547361" cy="3992571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/>
            <a:endParaRPr lang="en-US" sz="1500" dirty="0"/>
          </a:p>
          <a:p>
            <a:pPr marL="0" algn="just"/>
            <a:r>
              <a:rPr lang="en-US" sz="1800" dirty="0">
                <a:latin typeface="Book Antiqua" panose="02040602050305030304" pitchFamily="18" charset="0"/>
              </a:rPr>
              <a:t>In conclusion, engaged employees care about the future of the organization and are willing to invest the discretionary effort. </a:t>
            </a:r>
          </a:p>
          <a:p>
            <a:pPr marL="0" algn="just"/>
            <a:r>
              <a:rPr lang="en-US" sz="1800" dirty="0">
                <a:latin typeface="Book Antiqua" panose="02040602050305030304" pitchFamily="18" charset="0"/>
              </a:rPr>
              <a:t>They feel a strong emotional bond to the organization that employs them. They are involved, enthusiastic about and committed to their work and workplace.</a:t>
            </a:r>
          </a:p>
          <a:p>
            <a:pPr marL="0" algn="just"/>
            <a:r>
              <a:rPr lang="en-US" sz="1800" dirty="0">
                <a:latin typeface="Book Antiqua" panose="02040602050305030304" pitchFamily="18" charset="0"/>
              </a:rPr>
              <a:t>However, engaged employees are far more likely to be engaged outside of work.</a:t>
            </a:r>
          </a:p>
          <a:p>
            <a:pPr marL="0" algn="just"/>
            <a:r>
              <a:rPr lang="en-US" sz="1800" dirty="0">
                <a:latin typeface="Book Antiqua" panose="02040602050305030304" pitchFamily="18" charset="0"/>
              </a:rPr>
              <a:t>Halbesleben et al, 2009 stated that individuals who are tremendously engaged with work have shown a higher possibility of higher conflict in their family lives.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F27FF0-D14E-4367-9941-0896CA62D620}"/>
              </a:ext>
            </a:extLst>
          </p:cNvPr>
          <p:cNvSpPr txBox="1"/>
          <p:nvPr/>
        </p:nvSpPr>
        <p:spPr>
          <a:xfrm>
            <a:off x="8342488" y="6180585"/>
            <a:ext cx="3532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Fig.3 EE Triangle</a:t>
            </a:r>
          </a:p>
        </p:txBody>
      </p:sp>
    </p:spTree>
    <p:extLst>
      <p:ext uri="{BB962C8B-B14F-4D97-AF65-F5344CB8AC3E}">
        <p14:creationId xmlns:p14="http://schemas.microsoft.com/office/powerpoint/2010/main" val="19712807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284BF5-3129-4904-AE12-D1866A054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872" y="982272"/>
            <a:ext cx="3388419" cy="456097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Book Antiqua" panose="02040602050305030304" pitchFamily="18" charset="0"/>
              </a:rPr>
              <a:t>References</a:t>
            </a:r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69EAE-8FBC-49A6-8886-A37D92A0E2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1862" y="1719618"/>
            <a:ext cx="5948831" cy="4334629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1300" dirty="0">
                <a:solidFill>
                  <a:srgbClr val="FEFFFF"/>
                </a:solidFill>
                <a:latin typeface="Book Antiqua" panose="02040602050305030304" pitchFamily="18" charset="0"/>
              </a:rPr>
              <a:t>Kruse K. (2019), Employee Engagement for Everyone: 4 Keys to Happiness and Fulfilment at work, First Ed., </a:t>
            </a:r>
            <a:r>
              <a:rPr lang="en-GB" sz="1300" dirty="0" err="1">
                <a:solidFill>
                  <a:srgbClr val="FEFFFF"/>
                </a:solidFill>
                <a:latin typeface="Book Antiqua" panose="02040602050305030304" pitchFamily="18" charset="0"/>
              </a:rPr>
              <a:t>Createspace</a:t>
            </a:r>
            <a:r>
              <a:rPr lang="en-GB" sz="1300" dirty="0">
                <a:solidFill>
                  <a:srgbClr val="FEFFFF"/>
                </a:solidFill>
                <a:latin typeface="Book Antiqua" panose="02040602050305030304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300" dirty="0">
                <a:solidFill>
                  <a:srgbClr val="FEFFFF"/>
                </a:solidFill>
                <a:latin typeface="Book Antiqua" panose="02040602050305030304" pitchFamily="18" charset="0"/>
              </a:rPr>
              <a:t>Kruse K.(2012), Employee Engagement, How to motivate your Team for High Performance, A real-world, Guide for Busy Managers, </a:t>
            </a:r>
            <a:r>
              <a:rPr lang="en-GB" sz="1300" dirty="0" err="1">
                <a:solidFill>
                  <a:srgbClr val="FEFFFF"/>
                </a:solidFill>
                <a:latin typeface="Book Antiqua" panose="02040602050305030304" pitchFamily="18" charset="0"/>
              </a:rPr>
              <a:t>Createspace</a:t>
            </a:r>
            <a:r>
              <a:rPr lang="en-GB" sz="1300" dirty="0">
                <a:solidFill>
                  <a:srgbClr val="FEFFFF"/>
                </a:solidFill>
                <a:latin typeface="Book Antiqua" panose="02040602050305030304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300" dirty="0">
                <a:solidFill>
                  <a:srgbClr val="FEFFFF"/>
                </a:solidFill>
                <a:latin typeface="Book Antiqua" panose="02040602050305030304" pitchFamily="18" charset="0"/>
              </a:rPr>
              <a:t>Lencioni P.M. (2015), The Truth About Employee Engagement: A Fable about addressing the three root causes of job misery.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300" dirty="0">
                <a:solidFill>
                  <a:srgbClr val="FEFFFF"/>
                </a:solidFill>
                <a:latin typeface="Book Antiqua" panose="02040602050305030304" pitchFamily="18" charset="0"/>
              </a:rPr>
              <a:t>Schuck M. B &amp; </a:t>
            </a:r>
            <a:r>
              <a:rPr lang="en-GB" sz="1300" dirty="0" err="1">
                <a:solidFill>
                  <a:srgbClr val="FEFFFF"/>
                </a:solidFill>
                <a:latin typeface="Book Antiqua" panose="02040602050305030304" pitchFamily="18" charset="0"/>
              </a:rPr>
              <a:t>Wollard</a:t>
            </a:r>
            <a:r>
              <a:rPr lang="en-GB" sz="1300" dirty="0">
                <a:solidFill>
                  <a:srgbClr val="FEFFFF"/>
                </a:solidFill>
                <a:latin typeface="Book Antiqua" panose="02040602050305030304" pitchFamily="18" charset="0"/>
              </a:rPr>
              <a:t> K.K. (2013), A Historical Perspective of Employee Engagement: An Emerging Definition, Political Science.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300" dirty="0" err="1">
                <a:solidFill>
                  <a:srgbClr val="FEFFFF"/>
                </a:solidFill>
                <a:latin typeface="Book Antiqua" panose="02040602050305030304" pitchFamily="18" charset="0"/>
              </a:rPr>
              <a:t>MacRae</a:t>
            </a:r>
            <a:r>
              <a:rPr lang="en-GB" sz="1300" dirty="0">
                <a:solidFill>
                  <a:srgbClr val="FEFFFF"/>
                </a:solidFill>
                <a:latin typeface="Book Antiqua" panose="02040602050305030304" pitchFamily="18" charset="0"/>
              </a:rPr>
              <a:t> Ian &amp; Furnham Adrian (2017), Motivation and Performance, a guide to motivating a diverse workforce, first edition, Kogan Page.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300" dirty="0">
                <a:solidFill>
                  <a:srgbClr val="FEFFFF"/>
                </a:solidFill>
                <a:latin typeface="Book Antiqua" panose="02040602050305030304" pitchFamily="18" charset="0"/>
              </a:rPr>
              <a:t>McMillan K &amp; Weyers J (2013), How To Improve Your Critical Thinking &amp; Reflective Skills, Pearson Education Ltd</a:t>
            </a:r>
          </a:p>
          <a:p>
            <a:pPr marL="0" indent="0">
              <a:buNone/>
            </a:pPr>
            <a:r>
              <a:rPr lang="en-GB" sz="1300" dirty="0">
                <a:solidFill>
                  <a:srgbClr val="FEFFFF"/>
                </a:solidFill>
                <a:latin typeface="Book Antiqua" panose="0204060205030503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002493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1360</Words>
  <Application>Microsoft Office PowerPoint</Application>
  <PresentationFormat>Widescreen</PresentationFormat>
  <Paragraphs>108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Book Antiqua</vt:lpstr>
      <vt:lpstr>Calibri</vt:lpstr>
      <vt:lpstr>Calibri Light</vt:lpstr>
      <vt:lpstr>Courier New</vt:lpstr>
      <vt:lpstr>Wingdings</vt:lpstr>
      <vt:lpstr>Office Theme</vt:lpstr>
      <vt:lpstr>       Developing Relationships and Workplace Achievement  (BMSW5102 SWAN)  </vt:lpstr>
      <vt:lpstr>Definitions of Employee Engagement (EE)</vt:lpstr>
      <vt:lpstr>Employee Engagement Benefits</vt:lpstr>
      <vt:lpstr>- Having a greater satisfaction relates to being pleased as explained through Maslow’s hierarchy of needs.   - This theory was paraphrased by Herzberg’s two factor theory in 1980 establishing a difference in how we respond to two different kinds of motivation.  - Furthermore, Simon Sinek quoted that when people are financially invested, they want a return. When people are emotionally invested, they want to contribute, as follows;</vt:lpstr>
      <vt:lpstr>SATISFACTION  - example</vt:lpstr>
      <vt:lpstr>Loyalty</vt:lpstr>
      <vt:lpstr>   Psychological Contract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Relationships and Workplace Achievement  (BMSW5102 SWAN)</dc:title>
  <dc:creator>SAMUEL MPIANA</dc:creator>
  <cp:lastModifiedBy>Theodore Manzambi</cp:lastModifiedBy>
  <cp:revision>8</cp:revision>
  <dcterms:created xsi:type="dcterms:W3CDTF">2020-11-07T20:04:51Z</dcterms:created>
  <dcterms:modified xsi:type="dcterms:W3CDTF">2020-11-07T23:09:51Z</dcterms:modified>
</cp:coreProperties>
</file>