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4"/>
  </p:handoutMasterIdLst>
  <p:sldIdLst>
    <p:sldId id="256" r:id="rId2"/>
    <p:sldId id="299" r:id="rId3"/>
    <p:sldId id="280" r:id="rId4"/>
    <p:sldId id="281" r:id="rId5"/>
    <p:sldId id="282" r:id="rId6"/>
    <p:sldId id="283" r:id="rId7"/>
    <p:sldId id="284" r:id="rId8"/>
    <p:sldId id="285" r:id="rId9"/>
    <p:sldId id="286" r:id="rId10"/>
    <p:sldId id="287" r:id="rId11"/>
    <p:sldId id="259" r:id="rId12"/>
    <p:sldId id="293" r:id="rId13"/>
    <p:sldId id="294" r:id="rId14"/>
    <p:sldId id="257" r:id="rId15"/>
    <p:sldId id="260" r:id="rId16"/>
    <p:sldId id="261" r:id="rId17"/>
    <p:sldId id="262" r:id="rId18"/>
    <p:sldId id="289" r:id="rId19"/>
    <p:sldId id="263" r:id="rId20"/>
    <p:sldId id="265" r:id="rId21"/>
    <p:sldId id="290" r:id="rId22"/>
    <p:sldId id="266" r:id="rId23"/>
    <p:sldId id="292" r:id="rId24"/>
    <p:sldId id="269" r:id="rId25"/>
    <p:sldId id="268" r:id="rId26"/>
    <p:sldId id="278" r:id="rId27"/>
    <p:sldId id="270" r:id="rId28"/>
    <p:sldId id="271" r:id="rId29"/>
    <p:sldId id="275" r:id="rId30"/>
    <p:sldId id="272" r:id="rId31"/>
    <p:sldId id="273" r:id="rId32"/>
    <p:sldId id="276" r:id="rId33"/>
    <p:sldId id="279" r:id="rId34"/>
    <p:sldId id="288" r:id="rId35"/>
    <p:sldId id="295" r:id="rId36"/>
    <p:sldId id="298" r:id="rId37"/>
    <p:sldId id="300" r:id="rId38"/>
    <p:sldId id="301" r:id="rId39"/>
    <p:sldId id="302" r:id="rId40"/>
    <p:sldId id="303" r:id="rId41"/>
    <p:sldId id="264" r:id="rId42"/>
    <p:sldId id="274" r:id="rId4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8" d="100"/>
          <a:sy n="78" d="100"/>
        </p:scale>
        <p:origin x="5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8A59928-A722-4300-99EF-CDC1CB4A723C}" type="datetimeFigureOut">
              <a:rPr lang="en-GB" smtClean="0"/>
              <a:t>12/10/2018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29E0A05-A0EA-437D-8002-5AD7206BCA8C}" type="slidenum">
              <a:rPr lang="en-GB" smtClean="0"/>
              <a:t>‹#›</a:t>
            </a:fld>
            <a:endParaRPr lang="en-GB"/>
          </a:p>
        </p:txBody>
      </p:sp>
    </p:spTree>
    <p:extLst>
      <p:ext uri="{BB962C8B-B14F-4D97-AF65-F5344CB8AC3E}">
        <p14:creationId xmlns:p14="http://schemas.microsoft.com/office/powerpoint/2010/main" val="19467047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D43BD2E-4EA8-4D9A-BBB1-4F0D829860B2}"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1910311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43BD2E-4EA8-4D9A-BBB1-4F0D829860B2}"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6398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43BD2E-4EA8-4D9A-BBB1-4F0D829860B2}"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1414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43BD2E-4EA8-4D9A-BBB1-4F0D829860B2}"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3396516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43BD2E-4EA8-4D9A-BBB1-4F0D829860B2}" type="datetimeFigureOut">
              <a:rPr lang="en-GB" smtClean="0"/>
              <a:t>12/10/2018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2622267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43BD2E-4EA8-4D9A-BBB1-4F0D829860B2}" type="datetimeFigureOut">
              <a:rPr lang="en-GB" smtClean="0"/>
              <a:t>12/10/2018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1158640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43BD2E-4EA8-4D9A-BBB1-4F0D829860B2}" type="datetimeFigureOut">
              <a:rPr lang="en-GB" smtClean="0"/>
              <a:t>12/10/2018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2546580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43BD2E-4EA8-4D9A-BBB1-4F0D829860B2}"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2254927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43BD2E-4EA8-4D9A-BBB1-4F0D829860B2}"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2334766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43BD2E-4EA8-4D9A-BBB1-4F0D829860B2}"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3415149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43BD2E-4EA8-4D9A-BBB1-4F0D829860B2}"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F49753-8FD6-4A4A-A095-E954F659E2BF}" type="slidenum">
              <a:rPr lang="en-GB" smtClean="0"/>
              <a:t>‹#›</a:t>
            </a:fld>
            <a:endParaRPr lang="en-GB"/>
          </a:p>
        </p:txBody>
      </p:sp>
    </p:spTree>
    <p:extLst>
      <p:ext uri="{BB962C8B-B14F-4D97-AF65-F5344CB8AC3E}">
        <p14:creationId xmlns:p14="http://schemas.microsoft.com/office/powerpoint/2010/main" val="72784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43BD2E-4EA8-4D9A-BBB1-4F0D829860B2}" type="datetimeFigureOut">
              <a:rPr lang="en-GB" smtClean="0"/>
              <a:t>12/10/2018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F49753-8FD6-4A4A-A095-E954F659E2BF}" type="slidenum">
              <a:rPr lang="en-GB" smtClean="0"/>
              <a:t>‹#›</a:t>
            </a:fld>
            <a:endParaRPr lang="en-GB"/>
          </a:p>
        </p:txBody>
      </p:sp>
    </p:spTree>
    <p:extLst>
      <p:ext uri="{BB962C8B-B14F-4D97-AF65-F5344CB8AC3E}">
        <p14:creationId xmlns:p14="http://schemas.microsoft.com/office/powerpoint/2010/main" val="981997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en.wikipedia.org/wiki/Devolu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95000">
              <a:schemeClr val="bg2">
                <a:lumMod val="75000"/>
              </a:schemeClr>
            </a:gs>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Why Policy Changes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12693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Oxford English Dictionary defines education as ‘’the process of giving or receiving systematic information, especially at a school or university.’’ Over two hundred years ago when the need for this definition came about, it wasn’t enough to simply rub two sticks together and make fire. A new fuel was needed for this fire, and the solution man came up with to solve one of his many problems was knowledge. </a:t>
            </a:r>
          </a:p>
        </p:txBody>
      </p:sp>
    </p:spTree>
    <p:extLst>
      <p:ext uri="{BB962C8B-B14F-4D97-AF65-F5344CB8AC3E}">
        <p14:creationId xmlns:p14="http://schemas.microsoft.com/office/powerpoint/2010/main" val="1658130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effectLst/>
              </a:rPr>
              <a:t>Education in the United Kingdom is a </a:t>
            </a:r>
            <a:r>
              <a:rPr lang="en-GB" dirty="0" smtClean="0">
                <a:effectLst/>
                <a:hlinkClick r:id="rId2" tooltip="Devolution"/>
              </a:rPr>
              <a:t>devolved matter</a:t>
            </a:r>
            <a:r>
              <a:rPr lang="en-GB" dirty="0" smtClean="0">
                <a:effectLst/>
              </a:rPr>
              <a:t> with each of the countries of the United Kingdom having separate systems under separate governments: </a:t>
            </a:r>
            <a:endParaRPr lang="en-GB" dirty="0"/>
          </a:p>
          <a:p>
            <a:r>
              <a:rPr lang="en-GB" dirty="0" smtClean="0">
                <a:effectLst/>
              </a:rPr>
              <a:t>UK Government </a:t>
            </a:r>
            <a:r>
              <a:rPr lang="en-GB" dirty="0" smtClean="0"/>
              <a:t>(England)</a:t>
            </a:r>
            <a:r>
              <a:rPr lang="en-GB" dirty="0" smtClean="0">
                <a:effectLst/>
              </a:rPr>
              <a:t> </a:t>
            </a:r>
            <a:endParaRPr lang="en-GB" dirty="0"/>
          </a:p>
          <a:p>
            <a:r>
              <a:rPr lang="en-GB" dirty="0" smtClean="0">
                <a:effectLst/>
              </a:rPr>
              <a:t>Scottish Government </a:t>
            </a:r>
          </a:p>
          <a:p>
            <a:r>
              <a:rPr lang="en-GB" dirty="0" smtClean="0">
                <a:effectLst/>
              </a:rPr>
              <a:t>Welsh Government  </a:t>
            </a:r>
          </a:p>
          <a:p>
            <a:r>
              <a:rPr lang="en-GB" dirty="0" smtClean="0">
                <a:effectLst/>
              </a:rPr>
              <a:t>Northern Ireland Executive</a:t>
            </a:r>
            <a:endParaRPr lang="en-GB" dirty="0"/>
          </a:p>
        </p:txBody>
      </p:sp>
    </p:spTree>
    <p:extLst>
      <p:ext uri="{BB962C8B-B14F-4D97-AF65-F5344CB8AC3E}">
        <p14:creationId xmlns:p14="http://schemas.microsoft.com/office/powerpoint/2010/main" val="672577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effectLst/>
              </a:rPr>
              <a:t>In each country there are five stages of education: </a:t>
            </a:r>
          </a:p>
          <a:p>
            <a:r>
              <a:rPr lang="en-GB" dirty="0" smtClean="0">
                <a:effectLst/>
              </a:rPr>
              <a:t>early years, </a:t>
            </a:r>
          </a:p>
          <a:p>
            <a:r>
              <a:rPr lang="en-GB" dirty="0" smtClean="0">
                <a:effectLst/>
              </a:rPr>
              <a:t>primary, </a:t>
            </a:r>
          </a:p>
          <a:p>
            <a:r>
              <a:rPr lang="en-GB" dirty="0" smtClean="0">
                <a:effectLst/>
              </a:rPr>
              <a:t>secondary, </a:t>
            </a:r>
          </a:p>
          <a:p>
            <a:r>
              <a:rPr lang="en-GB" dirty="0" smtClean="0">
                <a:effectLst/>
              </a:rPr>
              <a:t>further education (FE) and </a:t>
            </a:r>
          </a:p>
          <a:p>
            <a:r>
              <a:rPr lang="en-GB" dirty="0" smtClean="0">
                <a:effectLst/>
              </a:rPr>
              <a:t>higher education (HE). </a:t>
            </a:r>
            <a:endParaRPr lang="en-GB" dirty="0"/>
          </a:p>
        </p:txBody>
      </p:sp>
    </p:spTree>
    <p:extLst>
      <p:ext uri="{BB962C8B-B14F-4D97-AF65-F5344CB8AC3E}">
        <p14:creationId xmlns:p14="http://schemas.microsoft.com/office/powerpoint/2010/main" val="2239768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The law states that full time education is compulsory for all children between the ages of 5 (4 in Northern Ireland) and 16, the compulsory school age (CSA). </a:t>
            </a:r>
            <a:endParaRPr lang="en-GB" sz="3200" dirty="0" smtClean="0"/>
          </a:p>
          <a:p>
            <a:r>
              <a:rPr lang="en-GB" sz="3200" dirty="0" smtClean="0"/>
              <a:t>In </a:t>
            </a:r>
            <a:r>
              <a:rPr lang="en-GB" sz="3200" dirty="0"/>
              <a:t>England, compulsory education or training has been extended to 18 for those born on or after 1 September 1997. </a:t>
            </a:r>
          </a:p>
          <a:p>
            <a:endParaRPr lang="en-GB" dirty="0"/>
          </a:p>
        </p:txBody>
      </p:sp>
    </p:spTree>
    <p:extLst>
      <p:ext uri="{BB962C8B-B14F-4D97-AF65-F5344CB8AC3E}">
        <p14:creationId xmlns:p14="http://schemas.microsoft.com/office/powerpoint/2010/main" val="3445019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full-time education does not need to be at a school and some parents choose to home educate.</a:t>
            </a:r>
            <a:r>
              <a:rPr lang="en-GB" baseline="30000" dirty="0"/>
              <a:t> </a:t>
            </a:r>
            <a:r>
              <a:rPr lang="en-GB" dirty="0"/>
              <a:t>Before they reach compulsory school age, children can be educated at nursery if parents wish though there is only limited government funding for such places. </a:t>
            </a:r>
          </a:p>
        </p:txBody>
      </p:sp>
    </p:spTree>
    <p:extLst>
      <p:ext uri="{BB962C8B-B14F-4D97-AF65-F5344CB8AC3E}">
        <p14:creationId xmlns:p14="http://schemas.microsoft.com/office/powerpoint/2010/main" val="2097849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Further Education is non-compulsory, and covers non-advanced education which can be taken at further </a:t>
            </a:r>
            <a:r>
              <a:rPr lang="en-GB" dirty="0" smtClean="0"/>
              <a:t>education </a:t>
            </a:r>
            <a:r>
              <a:rPr lang="en-GB" dirty="0"/>
              <a:t>colleges and Higher Education institutions (HEIs). </a:t>
            </a:r>
            <a:endParaRPr lang="en-GB" dirty="0" smtClean="0"/>
          </a:p>
          <a:p>
            <a:r>
              <a:rPr lang="en-GB" dirty="0" smtClean="0"/>
              <a:t>The </a:t>
            </a:r>
            <a:r>
              <a:rPr lang="en-GB" dirty="0"/>
              <a:t>fifth stage, Higher Education, is study beyond A levels or BTECs (and their equivalent) which, for most full-time students, takes place in universities and other Higher Education institutions and colleges. </a:t>
            </a:r>
          </a:p>
          <a:p>
            <a:endParaRPr lang="en-GB" dirty="0"/>
          </a:p>
        </p:txBody>
      </p:sp>
    </p:spTree>
    <p:extLst>
      <p:ext uri="{BB962C8B-B14F-4D97-AF65-F5344CB8AC3E}">
        <p14:creationId xmlns:p14="http://schemas.microsoft.com/office/powerpoint/2010/main" val="2008740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The National Curriculum (NC), established in 1988, provides a framework for education in England and Wales between the ages of 5 and 18. Though the National Curriculum is not compulsory it is followed by most state schools, but some private schools, academies, free schools and home educators design their own curricula. </a:t>
            </a:r>
            <a:endParaRPr lang="en-GB" dirty="0"/>
          </a:p>
        </p:txBody>
      </p:sp>
    </p:spTree>
    <p:extLst>
      <p:ext uri="{BB962C8B-B14F-4D97-AF65-F5344CB8AC3E}">
        <p14:creationId xmlns:p14="http://schemas.microsoft.com/office/powerpoint/2010/main" val="3027313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Scotland the nearest equivalent is the Curriculum for Excellence programme, and in Northern Ireland there is something known as the common curriculum. The Scottish qualifications the National 4/5s, Highers and Advanced Highers are highly similar to the English Advanced Subsidiary (AS) and Advanced Level (A2) courses. </a:t>
            </a:r>
          </a:p>
          <a:p>
            <a:endParaRPr lang="en-GB" dirty="0"/>
          </a:p>
        </p:txBody>
      </p:sp>
    </p:spTree>
    <p:extLst>
      <p:ext uri="{BB962C8B-B14F-4D97-AF65-F5344CB8AC3E}">
        <p14:creationId xmlns:p14="http://schemas.microsoft.com/office/powerpoint/2010/main" val="2631217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endParaRPr lang="en-GB" dirty="0"/>
          </a:p>
          <a:p>
            <a:r>
              <a:rPr lang="en-GB" dirty="0" smtClean="0"/>
              <a:t>Department for Education (</a:t>
            </a:r>
            <a:r>
              <a:rPr lang="en-GB" dirty="0" err="1" smtClean="0"/>
              <a:t>DfE</a:t>
            </a:r>
            <a:r>
              <a:rPr lang="en-GB" dirty="0" smtClean="0"/>
              <a:t>)…………………..England</a:t>
            </a:r>
          </a:p>
          <a:p>
            <a:r>
              <a:rPr lang="en-GB" dirty="0" smtClean="0"/>
              <a:t>Department for </a:t>
            </a:r>
            <a:r>
              <a:rPr lang="en-GB" dirty="0"/>
              <a:t>E</a:t>
            </a:r>
            <a:r>
              <a:rPr lang="en-GB" dirty="0" smtClean="0"/>
              <a:t>ducation and Skills  (DfES) ……..Wales</a:t>
            </a:r>
            <a:endParaRPr lang="en-GB" dirty="0"/>
          </a:p>
        </p:txBody>
      </p:sp>
    </p:spTree>
    <p:extLst>
      <p:ext uri="{BB962C8B-B14F-4D97-AF65-F5344CB8AC3E}">
        <p14:creationId xmlns:p14="http://schemas.microsoft.com/office/powerpoint/2010/main" val="4241076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 2001 the Welsh Assembly Government published ‘</a:t>
            </a:r>
            <a:r>
              <a:rPr lang="en-GB" i="1" dirty="0" smtClean="0"/>
              <a:t>The Learning Country: A Comprehensive Education and Lifelong Learning Programme to 2010 in Wales</a:t>
            </a:r>
            <a:r>
              <a:rPr lang="en-GB" dirty="0" smtClean="0"/>
              <a:t>’. </a:t>
            </a:r>
          </a:p>
          <a:p>
            <a:r>
              <a:rPr lang="en-GB" dirty="0" smtClean="0"/>
              <a:t>This was the first major articulation of a vision for the new education system in Wales made possible by the devolution of power in 1999.</a:t>
            </a:r>
            <a:endParaRPr lang="en-GB" dirty="0"/>
          </a:p>
        </p:txBody>
      </p:sp>
    </p:spTree>
    <p:extLst>
      <p:ext uri="{BB962C8B-B14F-4D97-AF65-F5344CB8AC3E}">
        <p14:creationId xmlns:p14="http://schemas.microsoft.com/office/powerpoint/2010/main" val="145489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The </a:t>
            </a:r>
            <a:r>
              <a:rPr lang="en-GB" dirty="0"/>
              <a:t>goal </a:t>
            </a:r>
            <a:r>
              <a:rPr lang="en-GB" dirty="0" smtClean="0"/>
              <a:t>was </a:t>
            </a:r>
            <a:r>
              <a:rPr lang="en-GB" dirty="0"/>
              <a:t>for Wales to have one of the best education and lifelong </a:t>
            </a:r>
            <a:r>
              <a:rPr lang="en-GB" dirty="0" smtClean="0"/>
              <a:t>learning systems </a:t>
            </a:r>
            <a:r>
              <a:rPr lang="en-GB" dirty="0"/>
              <a:t>in the world.</a:t>
            </a:r>
          </a:p>
          <a:p>
            <a:r>
              <a:rPr lang="en-GB" dirty="0" smtClean="0"/>
              <a:t>Wales was to become </a:t>
            </a:r>
            <a:r>
              <a:rPr lang="en-GB" dirty="0"/>
              <a:t>a learning country, where high quality, lifelong </a:t>
            </a:r>
            <a:r>
              <a:rPr lang="en-GB" dirty="0" smtClean="0"/>
              <a:t>learning provides </a:t>
            </a:r>
            <a:r>
              <a:rPr lang="en-GB" dirty="0"/>
              <a:t>the skills people need to prosper in the new economy, </a:t>
            </a:r>
            <a:r>
              <a:rPr lang="en-GB" dirty="0" smtClean="0"/>
              <a:t>liberates talent</a:t>
            </a:r>
            <a:r>
              <a:rPr lang="en-GB" dirty="0"/>
              <a:t>, extends opportunities and empowers communities.</a:t>
            </a:r>
          </a:p>
          <a:p>
            <a:r>
              <a:rPr lang="en-GB" dirty="0" smtClean="0"/>
              <a:t>The </a:t>
            </a:r>
            <a:r>
              <a:rPr lang="en-GB" dirty="0"/>
              <a:t>young people </a:t>
            </a:r>
            <a:r>
              <a:rPr lang="en-GB" dirty="0" smtClean="0"/>
              <a:t>of Wales were to </a:t>
            </a:r>
            <a:r>
              <a:rPr lang="en-GB" dirty="0"/>
              <a:t>have the best start in life, the </a:t>
            </a:r>
            <a:r>
              <a:rPr lang="en-GB" dirty="0" smtClean="0"/>
              <a:t>opportunity to </a:t>
            </a:r>
            <a:r>
              <a:rPr lang="en-GB" dirty="0"/>
              <a:t>reach their full potential, and a clear entitlement to influence the </a:t>
            </a:r>
            <a:r>
              <a:rPr lang="en-GB" dirty="0" smtClean="0"/>
              <a:t>services that </a:t>
            </a:r>
            <a:r>
              <a:rPr lang="en-GB" dirty="0"/>
              <a:t>affect them</a:t>
            </a:r>
            <a:r>
              <a:rPr lang="en-GB" dirty="0" smtClean="0"/>
              <a:t>.</a:t>
            </a:r>
            <a:endParaRPr lang="en-GB" dirty="0"/>
          </a:p>
        </p:txBody>
      </p:sp>
    </p:spTree>
    <p:extLst>
      <p:ext uri="{BB962C8B-B14F-4D97-AF65-F5344CB8AC3E}">
        <p14:creationId xmlns:p14="http://schemas.microsoft.com/office/powerpoint/2010/main" val="597024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D</a:t>
            </a:r>
            <a:r>
              <a:rPr lang="en-GB" dirty="0" smtClean="0"/>
              <a:t>rive </a:t>
            </a:r>
            <a:r>
              <a:rPr lang="en-GB" dirty="0"/>
              <a:t>up standards of teaching and attainment in all our </a:t>
            </a:r>
            <a:r>
              <a:rPr lang="en-GB" dirty="0" smtClean="0"/>
              <a:t>schools, valuing </a:t>
            </a:r>
            <a:r>
              <a:rPr lang="en-GB" dirty="0"/>
              <a:t>and supporting the teaching profession to achieve this.</a:t>
            </a:r>
          </a:p>
          <a:p>
            <a:r>
              <a:rPr lang="en-GB" dirty="0"/>
              <a:t>E</a:t>
            </a:r>
            <a:r>
              <a:rPr lang="en-GB" dirty="0" smtClean="0"/>
              <a:t>nsure </a:t>
            </a:r>
            <a:r>
              <a:rPr lang="en-GB" dirty="0"/>
              <a:t>that the benefits of improvements are enjoyed by all, in </a:t>
            </a:r>
            <a:r>
              <a:rPr lang="en-GB" dirty="0" smtClean="0"/>
              <a:t>a fully </a:t>
            </a:r>
            <a:r>
              <a:rPr lang="en-GB" dirty="0"/>
              <a:t>comprehensive system of learning that serves all our local communities</a:t>
            </a:r>
          </a:p>
          <a:p>
            <a:pPr marL="0" indent="0">
              <a:buNone/>
            </a:pPr>
            <a:r>
              <a:rPr lang="en-GB" dirty="0" smtClean="0"/>
              <a:t>    well</a:t>
            </a:r>
            <a:r>
              <a:rPr lang="en-GB" dirty="0"/>
              <a:t>.</a:t>
            </a:r>
          </a:p>
          <a:p>
            <a:r>
              <a:rPr lang="en-GB" dirty="0" smtClean="0"/>
              <a:t> </a:t>
            </a:r>
            <a:r>
              <a:rPr lang="en-GB" dirty="0"/>
              <a:t>L</a:t>
            </a:r>
            <a:r>
              <a:rPr lang="en-GB" dirty="0" smtClean="0"/>
              <a:t>earning </a:t>
            </a:r>
            <a:r>
              <a:rPr lang="en-GB" dirty="0"/>
              <a:t>to be an every day part of working, and non-working life, in</a:t>
            </a:r>
          </a:p>
          <a:p>
            <a:pPr marL="0" indent="0">
              <a:buNone/>
            </a:pPr>
            <a:r>
              <a:rPr lang="en-GB" dirty="0" smtClean="0"/>
              <a:t>    which </a:t>
            </a:r>
            <a:r>
              <a:rPr lang="en-GB" dirty="0"/>
              <a:t>the interest of learners come first.</a:t>
            </a:r>
          </a:p>
          <a:p>
            <a:r>
              <a:rPr lang="en-GB" dirty="0"/>
              <a:t>S</a:t>
            </a:r>
            <a:r>
              <a:rPr lang="en-GB" dirty="0" smtClean="0"/>
              <a:t>trengthen </a:t>
            </a:r>
            <a:r>
              <a:rPr lang="en-GB" dirty="0"/>
              <a:t>the contribution of education and training </a:t>
            </a:r>
            <a:r>
              <a:rPr lang="en-GB" dirty="0" smtClean="0"/>
              <a:t>to economic </a:t>
            </a:r>
            <a:r>
              <a:rPr lang="en-GB" dirty="0"/>
              <a:t>development as set out in the National Economic </a:t>
            </a:r>
            <a:r>
              <a:rPr lang="en-GB" dirty="0" smtClean="0"/>
              <a:t>Development Strategy </a:t>
            </a:r>
            <a:r>
              <a:rPr lang="en-GB" dirty="0"/>
              <a:t>consultation document.</a:t>
            </a:r>
          </a:p>
          <a:p>
            <a:pPr marL="0" indent="0">
              <a:buNone/>
            </a:pPr>
            <a:r>
              <a:rPr lang="en-GB" dirty="0" smtClean="0"/>
              <a:t>   </a:t>
            </a:r>
            <a:r>
              <a:rPr lang="en-GB" dirty="0"/>
              <a:t>In all, the promotion of lifelong learning is a cardinal priority for </a:t>
            </a:r>
            <a:r>
              <a:rPr lang="en-GB" dirty="0" smtClean="0"/>
              <a:t>the Assembly</a:t>
            </a:r>
            <a:r>
              <a:rPr lang="en-GB" dirty="0"/>
              <a:t>, </a:t>
            </a:r>
            <a:r>
              <a:rPr lang="en-GB" dirty="0" smtClean="0"/>
              <a:t>    and </a:t>
            </a:r>
            <a:r>
              <a:rPr lang="en-GB" dirty="0"/>
              <a:t>for Wales.</a:t>
            </a:r>
          </a:p>
          <a:p>
            <a:endParaRPr lang="en-GB" dirty="0"/>
          </a:p>
        </p:txBody>
      </p:sp>
    </p:spTree>
    <p:extLst>
      <p:ext uri="{BB962C8B-B14F-4D97-AF65-F5344CB8AC3E}">
        <p14:creationId xmlns:p14="http://schemas.microsoft.com/office/powerpoint/2010/main" val="747446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 This was seen as ‘a radical departure… providing Wales with an education system based on different social principles which amounts to a statement about the nature of Welsh society’ (Jones and Roderick, 2003).</a:t>
            </a:r>
          </a:p>
        </p:txBody>
      </p:sp>
    </p:spTree>
    <p:extLst>
      <p:ext uri="{BB962C8B-B14F-4D97-AF65-F5344CB8AC3E}">
        <p14:creationId xmlns:p14="http://schemas.microsoft.com/office/powerpoint/2010/main" val="221070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The policy developments which flowed from The Learning Country programme created the essential features of the education system we have in Wales today including our schools:</a:t>
            </a:r>
          </a:p>
          <a:p>
            <a:r>
              <a:rPr lang="en-GB" dirty="0" smtClean="0"/>
              <a:t>inspectorate, </a:t>
            </a:r>
          </a:p>
          <a:p>
            <a:r>
              <a:rPr lang="en-GB" dirty="0" smtClean="0"/>
              <a:t>qualifications body, </a:t>
            </a:r>
          </a:p>
          <a:p>
            <a:r>
              <a:rPr lang="en-GB" dirty="0" smtClean="0"/>
              <a:t>a largely state-provided school system, </a:t>
            </a:r>
          </a:p>
          <a:p>
            <a:r>
              <a:rPr lang="en-GB" dirty="0" smtClean="0"/>
              <a:t>continuing role of local education authorities. </a:t>
            </a:r>
          </a:p>
          <a:p>
            <a:endParaRPr lang="en-GB" dirty="0"/>
          </a:p>
        </p:txBody>
      </p:sp>
    </p:spTree>
    <p:extLst>
      <p:ext uri="{BB962C8B-B14F-4D97-AF65-F5344CB8AC3E}">
        <p14:creationId xmlns:p14="http://schemas.microsoft.com/office/powerpoint/2010/main" val="4147666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The extent to which this has led to distinctive education policies is, however, more mixed. </a:t>
            </a:r>
          </a:p>
          <a:p>
            <a:r>
              <a:rPr lang="en-GB" dirty="0" smtClean="0"/>
              <a:t>Much of the first decade of devolution was focused on developing a distinctive school curriculum, including the Foundation Phase for 3-7 year olds and the Welsh Baccalaureate for secondary-age students. </a:t>
            </a:r>
          </a:p>
          <a:p>
            <a:r>
              <a:rPr lang="en-GB" dirty="0" smtClean="0"/>
              <a:t>This was accompanied by policies designed to improve the status and quality of the teaching profession, particularly through support for the General Teaching Council for Wales (Egan and James 2003). </a:t>
            </a:r>
          </a:p>
          <a:p>
            <a:endParaRPr lang="en-GB" dirty="0"/>
          </a:p>
        </p:txBody>
      </p:sp>
    </p:spTree>
    <p:extLst>
      <p:ext uri="{BB962C8B-B14F-4D97-AF65-F5344CB8AC3E}">
        <p14:creationId xmlns:p14="http://schemas.microsoft.com/office/powerpoint/2010/main" val="1111798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From 2006, the publication of evidence suggesting that the standards being achieved by students in Wales were lower than other parts of the UK.</a:t>
            </a:r>
          </a:p>
          <a:p>
            <a:r>
              <a:rPr lang="en-GB" dirty="0" smtClean="0"/>
              <a:t>This resulted in much more attention being given to policies that drew upon the work of the international movement on school improvement and effectiveness</a:t>
            </a:r>
            <a:r>
              <a:rPr lang="en-GB" dirty="0"/>
              <a:t> (</a:t>
            </a:r>
            <a:r>
              <a:rPr lang="en-GB" dirty="0" smtClean="0"/>
              <a:t>Egan 2010)</a:t>
            </a:r>
            <a:endParaRPr lang="en-GB" dirty="0"/>
          </a:p>
        </p:txBody>
      </p:sp>
    </p:spTree>
    <p:extLst>
      <p:ext uri="{BB962C8B-B14F-4D97-AF65-F5344CB8AC3E}">
        <p14:creationId xmlns:p14="http://schemas.microsoft.com/office/powerpoint/2010/main" val="378262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Programme for International Student Assessment (Pisa) </a:t>
            </a:r>
          </a:p>
        </p:txBody>
      </p:sp>
      <p:sp>
        <p:nvSpPr>
          <p:cNvPr id="3" name="Content Placeholder 2"/>
          <p:cNvSpPr>
            <a:spLocks noGrp="1"/>
          </p:cNvSpPr>
          <p:nvPr>
            <p:ph idx="1"/>
          </p:nvPr>
        </p:nvSpPr>
        <p:spPr/>
        <p:txBody>
          <a:bodyPr>
            <a:normAutofit/>
          </a:bodyPr>
          <a:lstStyle/>
          <a:p>
            <a:r>
              <a:rPr lang="en-GB" dirty="0"/>
              <a:t>T</a:t>
            </a:r>
            <a:r>
              <a:rPr lang="en-GB" dirty="0" smtClean="0"/>
              <a:t>ests </a:t>
            </a:r>
            <a:r>
              <a:rPr lang="en-GB" dirty="0"/>
              <a:t>are designed to measure whether students nearing the end of secondary school are well prepared to meet the challenges they will encounter in future life.</a:t>
            </a:r>
          </a:p>
          <a:p>
            <a:r>
              <a:rPr lang="en-GB" dirty="0"/>
              <a:t>China, South Korea and Finland dominated the upper rankings while Peru, Kyrgyzstan and Azerbaijan propped up the tables.</a:t>
            </a:r>
          </a:p>
          <a:p>
            <a:r>
              <a:rPr lang="en-GB" dirty="0"/>
              <a:t>In 2006, first time </a:t>
            </a:r>
            <a:r>
              <a:rPr lang="en-GB" dirty="0" smtClean="0"/>
              <a:t>Wales </a:t>
            </a:r>
            <a:r>
              <a:rPr lang="en-GB" dirty="0"/>
              <a:t>took </a:t>
            </a:r>
            <a:r>
              <a:rPr lang="en-GB" dirty="0" smtClean="0"/>
              <a:t>part </a:t>
            </a:r>
            <a:r>
              <a:rPr lang="en-GB" dirty="0"/>
              <a:t>scored average results for science and below average for maths and reading.</a:t>
            </a:r>
          </a:p>
          <a:p>
            <a:endParaRPr lang="en-GB" dirty="0"/>
          </a:p>
        </p:txBody>
      </p:sp>
    </p:spTree>
    <p:extLst>
      <p:ext uri="{BB962C8B-B14F-4D97-AF65-F5344CB8AC3E}">
        <p14:creationId xmlns:p14="http://schemas.microsoft.com/office/powerpoint/2010/main" val="119593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Initially this focused on the development of what became the School Effectiveness Framework (SEF). A support for school improvement and student identifies evidence based indicators of successful practice and was launched in 2008</a:t>
            </a:r>
          </a:p>
          <a:p>
            <a:r>
              <a:rPr lang="en-GB" dirty="0" smtClean="0"/>
              <a:t>This synthesised international evidence to produce a balanced approach between the need to support schools and teachers so that they could better raise the standards of their pupils.</a:t>
            </a:r>
          </a:p>
          <a:p>
            <a:r>
              <a:rPr lang="en-GB" dirty="0" smtClean="0"/>
              <a:t> Pressure so that head-teachers, school governing bodies and local authorities could be held more accountable for their work. </a:t>
            </a:r>
          </a:p>
          <a:p>
            <a:r>
              <a:rPr lang="en-GB" dirty="0" smtClean="0"/>
              <a:t>The SEF recognised both the importance of children achieving their potential and maximizing their personal wellbeing </a:t>
            </a:r>
            <a:endParaRPr lang="en-GB" dirty="0"/>
          </a:p>
        </p:txBody>
      </p:sp>
    </p:spTree>
    <p:extLst>
      <p:ext uri="{BB962C8B-B14F-4D97-AF65-F5344CB8AC3E}">
        <p14:creationId xmlns:p14="http://schemas.microsoft.com/office/powerpoint/2010/main" val="3980433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need to involve families and communities, as well as schools and teachers, if progress was to be achieved (WG 2008)</a:t>
            </a:r>
            <a:endParaRPr lang="en-GB" dirty="0"/>
          </a:p>
        </p:txBody>
      </p:sp>
    </p:spTree>
    <p:extLst>
      <p:ext uri="{BB962C8B-B14F-4D97-AF65-F5344CB8AC3E}">
        <p14:creationId xmlns:p14="http://schemas.microsoft.com/office/powerpoint/2010/main" val="49273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Programme for International Student Assessment (PISA) </a:t>
            </a:r>
          </a:p>
        </p:txBody>
      </p:sp>
      <p:sp>
        <p:nvSpPr>
          <p:cNvPr id="3" name="Content Placeholder 2"/>
          <p:cNvSpPr>
            <a:spLocks noGrp="1"/>
          </p:cNvSpPr>
          <p:nvPr>
            <p:ph idx="1"/>
          </p:nvPr>
        </p:nvSpPr>
        <p:spPr/>
        <p:txBody>
          <a:bodyPr>
            <a:normAutofit/>
          </a:bodyPr>
          <a:lstStyle/>
          <a:p>
            <a:r>
              <a:rPr lang="en-GB" dirty="0"/>
              <a:t>However, </a:t>
            </a:r>
            <a:r>
              <a:rPr lang="en-GB" dirty="0" smtClean="0"/>
              <a:t>PISA tests</a:t>
            </a:r>
            <a:r>
              <a:rPr lang="en-GB" dirty="0"/>
              <a:t>, which were conducted in 2009, show Wales is now below average on all three measures and has scored worse than before in every category. </a:t>
            </a:r>
            <a:r>
              <a:rPr lang="en-GB" dirty="0" smtClean="0"/>
              <a:t>This was </a:t>
            </a:r>
            <a:r>
              <a:rPr lang="en-GB" dirty="0"/>
              <a:t>a wake-up call to an education system in Wales that had become complacent, falling short of being consistently good and not delivering the outcomes our learners deserved. </a:t>
            </a:r>
          </a:p>
        </p:txBody>
      </p:sp>
    </p:spTree>
    <p:extLst>
      <p:ext uri="{BB962C8B-B14F-4D97-AF65-F5344CB8AC3E}">
        <p14:creationId xmlns:p14="http://schemas.microsoft.com/office/powerpoint/2010/main" val="2382788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As has been too often the case in the history of devolved education in Wales, whilst the Schools Effectiveness Framework was met with broad consensus and support from the education community, its development and implementation proved more problematic (OECD 2014)</a:t>
            </a:r>
          </a:p>
          <a:p>
            <a:r>
              <a:rPr lang="en-GB" dirty="0" smtClean="0"/>
              <a:t>After a disappointing set of results for Wales in the 2009 OECD Programme for International Student Assessment (PISA), the then Education Minister Leighton Andrews strengthened the focus on standards through an Action Plan designed to address the weaknesses that he believed had led to the PISA results</a:t>
            </a:r>
            <a:r>
              <a:rPr lang="en-GB" dirty="0"/>
              <a:t> </a:t>
            </a:r>
            <a:r>
              <a:rPr lang="en-GB" dirty="0" smtClean="0"/>
              <a:t>(Andrews 2011)</a:t>
            </a:r>
          </a:p>
        </p:txBody>
      </p:sp>
    </p:spTree>
    <p:extLst>
      <p:ext uri="{BB962C8B-B14F-4D97-AF65-F5344CB8AC3E}">
        <p14:creationId xmlns:p14="http://schemas.microsoft.com/office/powerpoint/2010/main" val="134484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GCSE results had not kept up with other parts of the UK </a:t>
            </a:r>
            <a:endParaRPr lang="en-GB" dirty="0" smtClean="0"/>
          </a:p>
          <a:p>
            <a:r>
              <a:rPr lang="en-GB" dirty="0" smtClean="0"/>
              <a:t> </a:t>
            </a:r>
            <a:r>
              <a:rPr lang="en-GB" dirty="0"/>
              <a:t>Estyn inspections revealed standards were not as good as they should be in nearly a third of maintained schools</a:t>
            </a:r>
            <a:r>
              <a:rPr lang="en-GB" dirty="0" smtClean="0"/>
              <a:t>.</a:t>
            </a:r>
          </a:p>
          <a:p>
            <a:r>
              <a:rPr lang="en-GB" dirty="0" smtClean="0"/>
              <a:t> </a:t>
            </a:r>
            <a:r>
              <a:rPr lang="en-GB" dirty="0"/>
              <a:t>It was time to face up to the harsh truth: the education system in Wales needed reforming. </a:t>
            </a:r>
            <a:endParaRPr lang="en-GB" dirty="0" smtClean="0"/>
          </a:p>
          <a:p>
            <a:r>
              <a:rPr lang="en-GB" dirty="0" smtClean="0"/>
              <a:t>Andrews (2011) </a:t>
            </a:r>
            <a:r>
              <a:rPr lang="en-GB" dirty="0"/>
              <a:t>speech ‘Teaching makes a difference’ </a:t>
            </a:r>
            <a:r>
              <a:rPr lang="en-GB" dirty="0" smtClean="0"/>
              <a:t>set </a:t>
            </a:r>
            <a:r>
              <a:rPr lang="en-GB" dirty="0"/>
              <a:t>out these reforms. </a:t>
            </a:r>
            <a:r>
              <a:rPr lang="en-GB" dirty="0" smtClean="0"/>
              <a:t> Stating </a:t>
            </a:r>
            <a:r>
              <a:rPr lang="en-GB" dirty="0"/>
              <a:t>that by 2015 </a:t>
            </a:r>
            <a:r>
              <a:rPr lang="en-GB" dirty="0" smtClean="0"/>
              <a:t> </a:t>
            </a:r>
            <a:r>
              <a:rPr lang="en-GB" dirty="0"/>
              <a:t>Wales </a:t>
            </a:r>
            <a:r>
              <a:rPr lang="en-GB" dirty="0" smtClean="0"/>
              <a:t>was to </a:t>
            </a:r>
            <a:r>
              <a:rPr lang="en-GB" dirty="0"/>
              <a:t>be among the 20 top performing countries in PISA on reading.</a:t>
            </a:r>
          </a:p>
          <a:p>
            <a:endParaRPr lang="en-GB" dirty="0" smtClean="0"/>
          </a:p>
          <a:p>
            <a:endParaRPr lang="en-GB" dirty="0"/>
          </a:p>
        </p:txBody>
      </p:sp>
    </p:spTree>
    <p:extLst>
      <p:ext uri="{BB962C8B-B14F-4D97-AF65-F5344CB8AC3E}">
        <p14:creationId xmlns:p14="http://schemas.microsoft.com/office/powerpoint/2010/main" val="944403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endParaRPr lang="en-GB" dirty="0"/>
          </a:p>
        </p:txBody>
      </p:sp>
      <p:sp>
        <p:nvSpPr>
          <p:cNvPr id="3" name="Content Placeholder 2"/>
          <p:cNvSpPr>
            <a:spLocks noGrp="1"/>
          </p:cNvSpPr>
          <p:nvPr>
            <p:ph idx="1"/>
          </p:nvPr>
        </p:nvSpPr>
        <p:spPr/>
        <p:txBody>
          <a:bodyPr/>
          <a:lstStyle/>
          <a:p>
            <a:r>
              <a:rPr lang="en-GB" dirty="0"/>
              <a:t>This resulted in much greater emphasis on accountability </a:t>
            </a:r>
            <a:r>
              <a:rPr lang="en-GB" dirty="0" smtClean="0"/>
              <a:t>within the education system </a:t>
            </a:r>
          </a:p>
          <a:p>
            <a:r>
              <a:rPr lang="en-GB" dirty="0" smtClean="0"/>
              <a:t>exercised through the work of the schools’ inspection body Estyn and the newly created Regional Education Consortia</a:t>
            </a:r>
          </a:p>
          <a:p>
            <a:r>
              <a:rPr lang="en-GB" dirty="0" smtClean="0"/>
              <a:t>a stronger focus on literacy and numeracy within the curriculum,  the development of the literacy and numeracy hour</a:t>
            </a:r>
          </a:p>
          <a:p>
            <a:r>
              <a:rPr lang="en-GB" dirty="0" smtClean="0"/>
              <a:t>increased use of data including more national testing (data driven)</a:t>
            </a:r>
          </a:p>
          <a:p>
            <a:r>
              <a:rPr lang="en-GB" dirty="0" smtClean="0"/>
              <a:t>introduction of what in effect are school league tables via the ‘school categorisation system’. </a:t>
            </a:r>
          </a:p>
          <a:p>
            <a:endParaRPr lang="en-GB" dirty="0"/>
          </a:p>
        </p:txBody>
      </p:sp>
    </p:spTree>
    <p:extLst>
      <p:ext uri="{BB962C8B-B14F-4D97-AF65-F5344CB8AC3E}">
        <p14:creationId xmlns:p14="http://schemas.microsoft.com/office/powerpoint/2010/main" val="3806397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 essence, this led to Wales becoming part of what </a:t>
            </a:r>
            <a:r>
              <a:rPr lang="en-GB" dirty="0" err="1" smtClean="0"/>
              <a:t>Pasi</a:t>
            </a:r>
            <a:r>
              <a:rPr lang="en-GB" dirty="0" smtClean="0"/>
              <a:t> </a:t>
            </a:r>
            <a:r>
              <a:rPr lang="en-GB" dirty="0" err="1" smtClean="0"/>
              <a:t>Sahlberg</a:t>
            </a:r>
            <a:r>
              <a:rPr lang="en-GB" dirty="0" smtClean="0"/>
              <a:t> has called ‘the GERM’: the Global Education Reform Movement, with its emphasis on performativity and accountability</a:t>
            </a:r>
            <a:r>
              <a:rPr lang="en-GB" dirty="0"/>
              <a:t> </a:t>
            </a:r>
            <a:r>
              <a:rPr lang="en-GB" dirty="0" err="1" smtClean="0"/>
              <a:t>Sahlberg</a:t>
            </a:r>
            <a:r>
              <a:rPr lang="en-GB" dirty="0" smtClean="0"/>
              <a:t> (2010). </a:t>
            </a:r>
          </a:p>
          <a:p>
            <a:r>
              <a:rPr lang="en-GB" dirty="0" smtClean="0"/>
              <a:t>PISA, with its focus on standardised tests and national performance tables, is a fundamental part of the GERM.  </a:t>
            </a:r>
          </a:p>
          <a:p>
            <a:endParaRPr lang="en-GB" dirty="0"/>
          </a:p>
        </p:txBody>
      </p:sp>
    </p:spTree>
    <p:extLst>
      <p:ext uri="{BB962C8B-B14F-4D97-AF65-F5344CB8AC3E}">
        <p14:creationId xmlns:p14="http://schemas.microsoft.com/office/powerpoint/2010/main" val="2132231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Education </a:t>
            </a:r>
            <a:r>
              <a:rPr lang="en-GB" dirty="0"/>
              <a:t>R</a:t>
            </a:r>
            <a:r>
              <a:rPr lang="en-GB" dirty="0" smtClean="0"/>
              <a:t>eform Movement (GERM)</a:t>
            </a:r>
            <a:endParaRPr lang="en-GB" dirty="0"/>
          </a:p>
        </p:txBody>
      </p:sp>
      <p:sp>
        <p:nvSpPr>
          <p:cNvPr id="3" name="Content Placeholder 2"/>
          <p:cNvSpPr>
            <a:spLocks noGrp="1"/>
          </p:cNvSpPr>
          <p:nvPr>
            <p:ph idx="1"/>
          </p:nvPr>
        </p:nvSpPr>
        <p:spPr/>
        <p:txBody>
          <a:bodyPr/>
          <a:lstStyle/>
          <a:p>
            <a:r>
              <a:rPr lang="en-GB" dirty="0" smtClean="0"/>
              <a:t>This had an emphasis on ‘performativity and accountability’</a:t>
            </a:r>
          </a:p>
          <a:p>
            <a:r>
              <a:rPr lang="en-GB" dirty="0" smtClean="0"/>
              <a:t>Wales moved away from policies ‘made in wales’ and adopted those by the GERM</a:t>
            </a:r>
            <a:endParaRPr lang="en-GB" dirty="0"/>
          </a:p>
        </p:txBody>
      </p:sp>
    </p:spTree>
    <p:extLst>
      <p:ext uri="{BB962C8B-B14F-4D97-AF65-F5344CB8AC3E}">
        <p14:creationId xmlns:p14="http://schemas.microsoft.com/office/powerpoint/2010/main" val="4253871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Wales has not adopted the structural reforms implemented by successive governments in England that has led to the growth of independent academies and free schools, and the emasculation of local authorities. </a:t>
            </a:r>
            <a:endParaRPr lang="en-GB" dirty="0"/>
          </a:p>
        </p:txBody>
      </p:sp>
    </p:spTree>
    <p:extLst>
      <p:ext uri="{BB962C8B-B14F-4D97-AF65-F5344CB8AC3E}">
        <p14:creationId xmlns:p14="http://schemas.microsoft.com/office/powerpoint/2010/main" val="2311662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 most other respects there has been increasing congruence between the education policies adopted by the UK and Welsh governments in relation to:</a:t>
            </a:r>
          </a:p>
          <a:p>
            <a:r>
              <a:rPr lang="en-GB" dirty="0" smtClean="0"/>
              <a:t> School standards, including the emphasis on standardised testing such as PISA. </a:t>
            </a:r>
          </a:p>
          <a:p>
            <a:r>
              <a:rPr lang="en-GB" dirty="0" smtClean="0"/>
              <a:t>This has led to Wales mimicking England in its ambition to create a ‘self-improving’ school system.</a:t>
            </a:r>
          </a:p>
          <a:p>
            <a:endParaRPr lang="en-GB" dirty="0"/>
          </a:p>
        </p:txBody>
      </p:sp>
    </p:spTree>
    <p:extLst>
      <p:ext uri="{BB962C8B-B14F-4D97-AF65-F5344CB8AC3E}">
        <p14:creationId xmlns:p14="http://schemas.microsoft.com/office/powerpoint/2010/main" val="3849295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a:t>
            </a:r>
            <a:endParaRPr lang="en-GB" dirty="0"/>
          </a:p>
        </p:txBody>
      </p:sp>
      <p:sp>
        <p:nvSpPr>
          <p:cNvPr id="3" name="Content Placeholder 2"/>
          <p:cNvSpPr>
            <a:spLocks noGrp="1"/>
          </p:cNvSpPr>
          <p:nvPr>
            <p:ph idx="1"/>
          </p:nvPr>
        </p:nvSpPr>
        <p:spPr/>
        <p:txBody>
          <a:bodyPr/>
          <a:lstStyle/>
          <a:p>
            <a:r>
              <a:rPr lang="en-GB" dirty="0" smtClean="0"/>
              <a:t>Although the discussion provoked by Wales’ PISA suggests to the contrary evidence suggests that educational standards in Wales has improved steadily since devolution. </a:t>
            </a:r>
            <a:endParaRPr lang="en-GB" dirty="0"/>
          </a:p>
        </p:txBody>
      </p:sp>
    </p:spTree>
    <p:extLst>
      <p:ext uri="{BB962C8B-B14F-4D97-AF65-F5344CB8AC3E}">
        <p14:creationId xmlns:p14="http://schemas.microsoft.com/office/powerpoint/2010/main" val="2653138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Since 2010, however, it can be argued that progress has increasingly come at a cost. </a:t>
            </a:r>
          </a:p>
          <a:p>
            <a:r>
              <a:rPr lang="en-GB" dirty="0" smtClean="0"/>
              <a:t>The exponential growth of accountability in the education system in Wales has led to greater pressure being placed on teachers, schools and local authorities. </a:t>
            </a:r>
          </a:p>
          <a:p>
            <a:r>
              <a:rPr lang="en-GB" dirty="0" smtClean="0"/>
              <a:t>As well as being inspected periodically by Estyn, schools are regularly monitored by their local authorities and the Regional Education Consortia through the work of School Challenge Advisers. </a:t>
            </a:r>
            <a:endParaRPr lang="en-GB" dirty="0"/>
          </a:p>
        </p:txBody>
      </p:sp>
    </p:spTree>
    <p:extLst>
      <p:ext uri="{BB962C8B-B14F-4D97-AF65-F5344CB8AC3E}">
        <p14:creationId xmlns:p14="http://schemas.microsoft.com/office/powerpoint/2010/main" val="34261864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If they are a part of other initiatives, such as Schools Challenge </a:t>
            </a:r>
            <a:r>
              <a:rPr lang="en-GB" dirty="0" err="1" smtClean="0"/>
              <a:t>Cymru</a:t>
            </a:r>
            <a:r>
              <a:rPr lang="en-GB" dirty="0" smtClean="0"/>
              <a:t>, they may also be exposed to yet another level of accountability. </a:t>
            </a:r>
          </a:p>
          <a:p>
            <a:r>
              <a:rPr lang="en-GB" dirty="0" smtClean="0"/>
              <a:t>In addition, the annual publication of their ratings within the Welsh Government School Categorisation System exposes them to, league-table like, public scrutiny. It could be argued that this is accountability run wild. </a:t>
            </a:r>
          </a:p>
          <a:p>
            <a:pPr marL="0" indent="0">
              <a:buNone/>
            </a:pPr>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val="608869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Increased focus on English and Maths has led to a ‘hollowed out’ curriculum with the consequence that children and young people have been denied the opportunity for a broad and balanced curriculum.</a:t>
            </a:r>
          </a:p>
          <a:p>
            <a:r>
              <a:rPr lang="en-GB" dirty="0" smtClean="0"/>
              <a:t>Graham Donaldson in the Donaldson Report has recognised this in his report.</a:t>
            </a:r>
          </a:p>
          <a:p>
            <a:endParaRPr lang="en-GB" dirty="0"/>
          </a:p>
          <a:p>
            <a:r>
              <a:rPr lang="en-GB" dirty="0" smtClean="0"/>
              <a:t>It has been acknowledged that it is time re-asses the future direction of education policy in wales</a:t>
            </a:r>
            <a:endParaRPr lang="en-GB" dirty="0"/>
          </a:p>
        </p:txBody>
      </p:sp>
    </p:spTree>
    <p:extLst>
      <p:ext uri="{BB962C8B-B14F-4D97-AF65-F5344CB8AC3E}">
        <p14:creationId xmlns:p14="http://schemas.microsoft.com/office/powerpoint/2010/main" val="1483660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What happens now?</a:t>
            </a:r>
          </a:p>
          <a:p>
            <a:r>
              <a:rPr lang="en-GB" dirty="0" smtClean="0"/>
              <a:t>New curriculum being rolled out by 2020</a:t>
            </a:r>
          </a:p>
          <a:p>
            <a:r>
              <a:rPr lang="en-GB" smtClean="0"/>
              <a:t>New accountability </a:t>
            </a:r>
            <a:endParaRPr lang="en-GB"/>
          </a:p>
        </p:txBody>
      </p:sp>
    </p:spTree>
    <p:extLst>
      <p:ext uri="{BB962C8B-B14F-4D97-AF65-F5344CB8AC3E}">
        <p14:creationId xmlns:p14="http://schemas.microsoft.com/office/powerpoint/2010/main" val="1135717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The action plan for Education in Wales (Our national mission 2017-2021) </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The plan builds on both the 2014 Qualified for Life plan and the 2015 review of curriculum and sets out how the school system will move forward over the period 2017-21 securing implementation of the new curriculum with a focus on leadership, professional learning, and excellence and equity within a self-improving system.</a:t>
            </a:r>
          </a:p>
          <a:p>
            <a:r>
              <a:rPr lang="en-GB" dirty="0" smtClean="0"/>
              <a:t>The action plan focuses on raising standards for all, reducing the attainment gap, and delivering an education system that is a source of national pride and public confidence.</a:t>
            </a:r>
          </a:p>
          <a:p>
            <a:endParaRPr lang="en-GB" dirty="0"/>
          </a:p>
        </p:txBody>
      </p:sp>
    </p:spTree>
    <p:extLst>
      <p:ext uri="{BB962C8B-B14F-4D97-AF65-F5344CB8AC3E}">
        <p14:creationId xmlns:p14="http://schemas.microsoft.com/office/powerpoint/2010/main" val="664504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DfES</a:t>
            </a:r>
            <a:endParaRPr lang="en-GB" dirty="0"/>
          </a:p>
        </p:txBody>
      </p:sp>
      <p:sp>
        <p:nvSpPr>
          <p:cNvPr id="3" name="Content Placeholder 2"/>
          <p:cNvSpPr>
            <a:spLocks noGrp="1"/>
          </p:cNvSpPr>
          <p:nvPr>
            <p:ph idx="1"/>
          </p:nvPr>
        </p:nvSpPr>
        <p:spPr/>
        <p:txBody>
          <a:bodyPr/>
          <a:lstStyle/>
          <a:p>
            <a:r>
              <a:rPr lang="en-GB" dirty="0" smtClean="0"/>
              <a:t>Is a department of the Welsh Government</a:t>
            </a:r>
          </a:p>
          <a:p>
            <a:endParaRPr lang="en-GB" dirty="0"/>
          </a:p>
          <a:p>
            <a:r>
              <a:rPr lang="en-GB" dirty="0" smtClean="0"/>
              <a:t>It is responsible for education, training and children’s services in Wales under powers devolved  from the UK government</a:t>
            </a:r>
          </a:p>
          <a:p>
            <a:r>
              <a:rPr lang="en-GB" dirty="0" smtClean="0"/>
              <a:t>Minister for education is Kirsty Williams</a:t>
            </a:r>
            <a:endParaRPr lang="en-GB" dirty="0"/>
          </a:p>
        </p:txBody>
      </p:sp>
    </p:spTree>
    <p:extLst>
      <p:ext uri="{BB962C8B-B14F-4D97-AF65-F5344CB8AC3E}">
        <p14:creationId xmlns:p14="http://schemas.microsoft.com/office/powerpoint/2010/main" val="38529092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School Reorganisation </a:t>
            </a:r>
            <a:br>
              <a:rPr lang="en-GB" b="1" dirty="0" smtClean="0"/>
            </a:br>
            <a:endParaRPr lang="en-GB" dirty="0"/>
          </a:p>
        </p:txBody>
      </p:sp>
      <p:sp>
        <p:nvSpPr>
          <p:cNvPr id="3" name="Content Placeholder 2"/>
          <p:cNvSpPr>
            <a:spLocks noGrp="1"/>
          </p:cNvSpPr>
          <p:nvPr>
            <p:ph idx="1"/>
          </p:nvPr>
        </p:nvSpPr>
        <p:spPr/>
        <p:txBody>
          <a:bodyPr>
            <a:normAutofit/>
          </a:bodyPr>
          <a:lstStyle/>
          <a:p>
            <a:r>
              <a:rPr lang="en-GB" b="1" dirty="0" smtClean="0"/>
              <a:t>21st Century Schools is more than a building programme </a:t>
            </a:r>
          </a:p>
          <a:p>
            <a:r>
              <a:rPr lang="en-GB" dirty="0" smtClean="0"/>
              <a:t>It is a long term strategic investment in our educational estate throughout Wales. It is a unique collaboration between Welsh Government, the Welsh Local Government Association (WLGA), local authorities, colleges and dioceses. </a:t>
            </a:r>
          </a:p>
          <a:p>
            <a:r>
              <a:rPr lang="en-GB" dirty="0"/>
              <a:t>Changes to school provision, in the form of statutory school organisation proposals, are often necessary as part of local authority plans within the 21st Century Schools and Education Capital Programme. </a:t>
            </a:r>
          </a:p>
          <a:p>
            <a:endParaRPr lang="en-GB" dirty="0"/>
          </a:p>
        </p:txBody>
      </p:sp>
    </p:spTree>
    <p:extLst>
      <p:ext uri="{BB962C8B-B14F-4D97-AF65-F5344CB8AC3E}">
        <p14:creationId xmlns:p14="http://schemas.microsoft.com/office/powerpoint/2010/main" val="34095995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Back then if you had the knowledge you were worth something; regardless of whether you knew how to apply it to what you were doing. </a:t>
            </a:r>
            <a:endParaRPr lang="en-GB" dirty="0" smtClean="0"/>
          </a:p>
          <a:p>
            <a:r>
              <a:rPr lang="en-GB" dirty="0" smtClean="0"/>
              <a:t>The </a:t>
            </a:r>
            <a:r>
              <a:rPr lang="en-GB" dirty="0"/>
              <a:t>problem they ran in to was how to give people this knowledge. The solution was education: ‘’the process of giving or receiving systematic instruction’’. </a:t>
            </a:r>
            <a:endParaRPr lang="en-GB" dirty="0" smtClean="0"/>
          </a:p>
          <a:p>
            <a:r>
              <a:rPr lang="en-GB" dirty="0" smtClean="0"/>
              <a:t>These </a:t>
            </a:r>
            <a:r>
              <a:rPr lang="en-GB" dirty="0"/>
              <a:t>instructions told people how to read, write and do maths. </a:t>
            </a:r>
            <a:endParaRPr lang="en-GB" dirty="0" smtClean="0"/>
          </a:p>
          <a:p>
            <a:r>
              <a:rPr lang="en-GB" dirty="0" smtClean="0"/>
              <a:t>People </a:t>
            </a:r>
            <a:r>
              <a:rPr lang="en-GB" dirty="0"/>
              <a:t>were hired to repeat these instructions, people we now know as teachers. </a:t>
            </a:r>
            <a:endParaRPr lang="en-GB" dirty="0" smtClean="0"/>
          </a:p>
          <a:p>
            <a:r>
              <a:rPr lang="en-GB" dirty="0" smtClean="0"/>
              <a:t>Schools </a:t>
            </a:r>
            <a:r>
              <a:rPr lang="en-GB" dirty="0"/>
              <a:t>were set up and soon taught other instructions (now known as subjects), which included the likes of History, Geography and Science. </a:t>
            </a:r>
            <a:endParaRPr lang="en-GB" dirty="0" smtClean="0"/>
          </a:p>
          <a:p>
            <a:r>
              <a:rPr lang="en-GB" dirty="0" smtClean="0"/>
              <a:t>Everything </a:t>
            </a:r>
            <a:r>
              <a:rPr lang="en-GB" dirty="0"/>
              <a:t>was going great; so eventually something was bound to go wrong.</a:t>
            </a:r>
          </a:p>
          <a:p>
            <a:endParaRPr lang="en-GB" dirty="0"/>
          </a:p>
        </p:txBody>
      </p:sp>
    </p:spTree>
    <p:extLst>
      <p:ext uri="{BB962C8B-B14F-4D97-AF65-F5344CB8AC3E}">
        <p14:creationId xmlns:p14="http://schemas.microsoft.com/office/powerpoint/2010/main" val="9073568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Up until recently schools and education just kept getting better and better. </a:t>
            </a:r>
            <a:endParaRPr lang="en-GB" dirty="0" smtClean="0"/>
          </a:p>
          <a:p>
            <a:r>
              <a:rPr lang="en-GB" dirty="0" smtClean="0"/>
              <a:t>They </a:t>
            </a:r>
            <a:r>
              <a:rPr lang="en-GB" dirty="0"/>
              <a:t>added more courses, different exams and curriculums. </a:t>
            </a:r>
            <a:endParaRPr lang="en-GB" dirty="0" smtClean="0"/>
          </a:p>
          <a:p>
            <a:r>
              <a:rPr lang="en-GB" dirty="0" smtClean="0"/>
              <a:t>In </a:t>
            </a:r>
            <a:r>
              <a:rPr lang="en-GB" dirty="0"/>
              <a:t>recent years however education has been grinding to a halt. </a:t>
            </a:r>
            <a:endParaRPr lang="en-GB" dirty="0" smtClean="0"/>
          </a:p>
        </p:txBody>
      </p:sp>
    </p:spTree>
    <p:extLst>
      <p:ext uri="{BB962C8B-B14F-4D97-AF65-F5344CB8AC3E}">
        <p14:creationId xmlns:p14="http://schemas.microsoft.com/office/powerpoint/2010/main" val="31570785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How do we know this? </a:t>
            </a:r>
          </a:p>
          <a:p>
            <a:r>
              <a:rPr lang="en-GB" dirty="0"/>
              <a:t>We only have to look at facts and figures. </a:t>
            </a:r>
            <a:endParaRPr lang="en-GB" dirty="0" smtClean="0"/>
          </a:p>
          <a:p>
            <a:r>
              <a:rPr lang="en-GB" dirty="0" smtClean="0"/>
              <a:t>In </a:t>
            </a:r>
            <a:r>
              <a:rPr lang="en-GB" dirty="0"/>
              <a:t>Britain today, one in five teenagers will drop out of education at or before the age of sixteen. </a:t>
            </a:r>
            <a:endParaRPr lang="en-GB" dirty="0" smtClean="0"/>
          </a:p>
          <a:p>
            <a:r>
              <a:rPr lang="en-GB" dirty="0" smtClean="0"/>
              <a:t>Eight </a:t>
            </a:r>
            <a:r>
              <a:rPr lang="en-GB" dirty="0"/>
              <a:t>out of ten teenagers say they find school boring, which follows a recent report by the Guardian which suggests high school dropouts could be to blame for high truancy rates. </a:t>
            </a:r>
          </a:p>
        </p:txBody>
      </p:sp>
    </p:spTree>
    <p:extLst>
      <p:ext uri="{BB962C8B-B14F-4D97-AF65-F5344CB8AC3E}">
        <p14:creationId xmlns:p14="http://schemas.microsoft.com/office/powerpoint/2010/main" val="36715455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dirty="0" smtClean="0"/>
              <a:t>Donaldson report what has he found?</a:t>
            </a:r>
            <a:endParaRPr lang="en-GB" dirty="0"/>
          </a:p>
        </p:txBody>
      </p:sp>
    </p:spTree>
    <p:extLst>
      <p:ext uri="{BB962C8B-B14F-4D97-AF65-F5344CB8AC3E}">
        <p14:creationId xmlns:p14="http://schemas.microsoft.com/office/powerpoint/2010/main" val="22573012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Andrews, L. (2011</a:t>
            </a:r>
            <a:r>
              <a:rPr lang="en-GB" dirty="0"/>
              <a:t>) </a:t>
            </a:r>
            <a:r>
              <a:rPr lang="en-GB" u="sng" dirty="0"/>
              <a:t>Teaching </a:t>
            </a:r>
            <a:r>
              <a:rPr lang="en-GB" u="sng" dirty="0" smtClean="0"/>
              <a:t>Makes A Difference</a:t>
            </a:r>
            <a:r>
              <a:rPr lang="en-GB" dirty="0" smtClean="0"/>
              <a:t>. Cardiff. Welsh Government</a:t>
            </a:r>
            <a:endParaRPr lang="en-GB" dirty="0"/>
          </a:p>
          <a:p>
            <a:r>
              <a:rPr lang="en-GB" dirty="0" smtClean="0"/>
              <a:t>Egan, D. and James. R. (2003), </a:t>
            </a:r>
            <a:r>
              <a:rPr lang="en-GB" u="sng" dirty="0" smtClean="0"/>
              <a:t>‘Education’ in Osmond, J and Jones, J.B., Birth of Welsh Democracy: the First Term of the National Assembly for Wales</a:t>
            </a:r>
            <a:r>
              <a:rPr lang="en-GB" dirty="0" smtClean="0"/>
              <a:t>. Cardiff: Institute of Welsh Affairs  </a:t>
            </a:r>
          </a:p>
          <a:p>
            <a:r>
              <a:rPr lang="en-GB" dirty="0" smtClean="0"/>
              <a:t>Egan, D. (2010) </a:t>
            </a:r>
            <a:r>
              <a:rPr lang="en-GB" u="sng" dirty="0" smtClean="0"/>
              <a:t>School Effectiveness in the Learning Country</a:t>
            </a:r>
            <a:r>
              <a:rPr lang="en-GB" dirty="0" smtClean="0"/>
              <a:t>. London. Routledge</a:t>
            </a:r>
          </a:p>
          <a:p>
            <a:r>
              <a:rPr lang="en-GB" dirty="0" smtClean="0"/>
              <a:t>Jones, G.E and Roderick, G.W. (2003), </a:t>
            </a:r>
            <a:r>
              <a:rPr lang="en-GB" u="sng" dirty="0" smtClean="0"/>
              <a:t>A History of Education in Wales. </a:t>
            </a:r>
            <a:r>
              <a:rPr lang="en-GB" dirty="0" smtClean="0"/>
              <a:t>Cardiff: University of Wales Press. </a:t>
            </a:r>
          </a:p>
          <a:p>
            <a:r>
              <a:rPr lang="en-GB" dirty="0" smtClean="0"/>
              <a:t>OECD (2014) </a:t>
            </a:r>
            <a:r>
              <a:rPr lang="en-GB" u="sng" dirty="0" smtClean="0"/>
              <a:t>Improving Schools in Wales: an OECD perspective</a:t>
            </a:r>
            <a:r>
              <a:rPr lang="en-GB" dirty="0" smtClean="0"/>
              <a:t>. Paris. OECD</a:t>
            </a:r>
          </a:p>
          <a:p>
            <a:r>
              <a:rPr lang="en-GB" dirty="0" err="1" smtClean="0"/>
              <a:t>Raffe</a:t>
            </a:r>
            <a:r>
              <a:rPr lang="en-GB" dirty="0" smtClean="0"/>
              <a:t>, D. (2011) </a:t>
            </a:r>
            <a:r>
              <a:rPr lang="en-GB" u="sng" dirty="0" smtClean="0"/>
              <a:t>Policy borrowing or Policy :earning: how (not) to improve education systems</a:t>
            </a:r>
            <a:r>
              <a:rPr lang="en-GB" dirty="0" smtClean="0"/>
              <a:t>. </a:t>
            </a:r>
            <a:r>
              <a:rPr lang="en-GB" dirty="0" err="1" smtClean="0"/>
              <a:t>Edingburgh</a:t>
            </a:r>
            <a:r>
              <a:rPr lang="en-GB" dirty="0" smtClean="0"/>
              <a:t>. Centre of Educational Sociology</a:t>
            </a:r>
          </a:p>
          <a:p>
            <a:r>
              <a:rPr lang="en-GB" dirty="0" err="1" smtClean="0"/>
              <a:t>Sahlberg</a:t>
            </a:r>
            <a:r>
              <a:rPr lang="en-GB" dirty="0" smtClean="0"/>
              <a:t>, P. (2010) Finnish lessons: What can the world learn from educational change in Finland? New York. Teachers Press</a:t>
            </a:r>
          </a:p>
          <a:p>
            <a:r>
              <a:rPr lang="en-GB" dirty="0" smtClean="0"/>
              <a:t>Welsh Government (2008) </a:t>
            </a:r>
            <a:r>
              <a:rPr lang="en-GB" u="sng" dirty="0" smtClean="0"/>
              <a:t>School effectiveness Framework: Building Effective Communities Together</a:t>
            </a:r>
            <a:r>
              <a:rPr lang="en-GB" dirty="0" smtClean="0"/>
              <a:t>. Cardiff. Welsh Government</a:t>
            </a:r>
          </a:p>
        </p:txBody>
      </p:sp>
    </p:spTree>
    <p:extLst>
      <p:ext uri="{BB962C8B-B14F-4D97-AF65-F5344CB8AC3E}">
        <p14:creationId xmlns:p14="http://schemas.microsoft.com/office/powerpoint/2010/main" val="1886170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899814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2479</Words>
  <Application>Microsoft Office PowerPoint</Application>
  <PresentationFormat>Widescreen</PresentationFormat>
  <Paragraphs>133</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Why Policy Changes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Programme for International Student Assessment (Pisa) </vt:lpstr>
      <vt:lpstr>PowerPoint Presentation</vt:lpstr>
      <vt:lpstr>PowerPoint Presentation</vt:lpstr>
      <vt:lpstr>The Programme for International Student Assessment (PISA) </vt:lpstr>
      <vt:lpstr>PowerPoint Presentation</vt:lpstr>
      <vt:lpstr>PowerPoint Presentation</vt:lpstr>
      <vt:lpstr> </vt:lpstr>
      <vt:lpstr>PowerPoint Presentation</vt:lpstr>
      <vt:lpstr>Global Education Reform Movement (GERM)</vt:lpstr>
      <vt:lpstr>PowerPoint Presentation</vt:lpstr>
      <vt:lpstr>PowerPoint Presentation</vt:lpstr>
      <vt:lpstr>Progress</vt:lpstr>
      <vt:lpstr>PowerPoint Presentation</vt:lpstr>
      <vt:lpstr>PowerPoint Presentation</vt:lpstr>
      <vt:lpstr>PowerPoint Presentation</vt:lpstr>
      <vt:lpstr>PowerPoint Presentation</vt:lpstr>
      <vt:lpstr>The action plan for Education in Wales (Our national mission 2017-2021)  </vt:lpstr>
      <vt:lpstr>DfES</vt:lpstr>
      <vt:lpstr>School Reorganisation  </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burton</dc:creator>
  <cp:lastModifiedBy>Karen Burton</cp:lastModifiedBy>
  <cp:revision>16</cp:revision>
  <cp:lastPrinted>2018-09-20T11:30:00Z</cp:lastPrinted>
  <dcterms:created xsi:type="dcterms:W3CDTF">2018-09-18T11:58:06Z</dcterms:created>
  <dcterms:modified xsi:type="dcterms:W3CDTF">2018-10-12T12:59:19Z</dcterms:modified>
</cp:coreProperties>
</file>