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5"/>
  </p:notesMasterIdLst>
  <p:sldIdLst>
    <p:sldId id="256" r:id="rId2"/>
    <p:sldId id="259" r:id="rId3"/>
    <p:sldId id="265" r:id="rId4"/>
    <p:sldId id="263" r:id="rId5"/>
    <p:sldId id="264" r:id="rId6"/>
    <p:sldId id="262" r:id="rId7"/>
    <p:sldId id="268" r:id="rId8"/>
    <p:sldId id="261" r:id="rId9"/>
    <p:sldId id="266" r:id="rId10"/>
    <p:sldId id="267" r:id="rId11"/>
    <p:sldId id="258" r:id="rId12"/>
    <p:sldId id="269" r:id="rId13"/>
    <p:sldId id="270"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529"/>
    <p:restoredTop sz="94625"/>
  </p:normalViewPr>
  <p:slideViewPr>
    <p:cSldViewPr>
      <p:cViewPr varScale="1">
        <p:scale>
          <a:sx n="69" d="100"/>
          <a:sy n="69" d="100"/>
        </p:scale>
        <p:origin x="-1080" y="-9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E3678C6-F336-4D8A-8F85-3DD81CF326B5}" type="datetimeFigureOut">
              <a:rPr lang="en-GB" smtClean="0"/>
              <a:t>15/07/2024</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58CE660-E03D-4DD6-9A36-364377D03364}" type="slidenum">
              <a:rPr lang="en-GB" smtClean="0"/>
              <a:t>‹#›</a:t>
            </a:fld>
            <a:endParaRPr lang="en-GB"/>
          </a:p>
        </p:txBody>
      </p:sp>
    </p:spTree>
    <p:extLst>
      <p:ext uri="{BB962C8B-B14F-4D97-AF65-F5344CB8AC3E}">
        <p14:creationId xmlns:p14="http://schemas.microsoft.com/office/powerpoint/2010/main" val="28385618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ounded Rectangle 9"/>
          <p:cNvSpPr/>
          <p:nvPr/>
        </p:nvSpPr>
        <p:spPr>
          <a:xfrm>
            <a:off x="418596" y="434162"/>
            <a:ext cx="8306809" cy="3108960"/>
          </a:xfrm>
          <a:prstGeom prst="roundRect">
            <a:avLst>
              <a:gd name="adj" fmla="val 4578"/>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4"/>
          <p:cNvSpPr>
            <a:spLocks noGrp="1"/>
          </p:cNvSpPr>
          <p:nvPr>
            <p:ph type="ctrTitle"/>
          </p:nvPr>
        </p:nvSpPr>
        <p:spPr>
          <a:xfrm>
            <a:off x="722376" y="1820206"/>
            <a:ext cx="7772400" cy="1828800"/>
          </a:xfrm>
        </p:spPr>
        <p:txBody>
          <a:bodyPr lIns="45720" rIns="45720" bIns="45720"/>
          <a:lstStyle>
            <a:lvl1pPr algn="r">
              <a:defRPr sz="4500" b="1">
                <a:solidFill>
                  <a:schemeClr val="accent1">
                    <a:tint val="88000"/>
                    <a:satMod val="150000"/>
                  </a:schemeClr>
                </a:solidFill>
                <a:effectLst>
                  <a:outerShdw blurRad="53975" dist="22860" dir="5400000" algn="tl" rotWithShape="0">
                    <a:srgbClr val="000000">
                      <a:alpha val="55000"/>
                    </a:srgbClr>
                  </a:outerShdw>
                </a:effectLst>
              </a:defRPr>
            </a:lvl1pPr>
            <a:extLst/>
          </a:lstStyle>
          <a:p>
            <a:r>
              <a:rPr kumimoji="0" lang="en-US"/>
              <a:t>Click to edit Master title style</a:t>
            </a:r>
          </a:p>
        </p:txBody>
      </p:sp>
      <p:sp>
        <p:nvSpPr>
          <p:cNvPr id="20" name="Subtitle 19"/>
          <p:cNvSpPr>
            <a:spLocks noGrp="1"/>
          </p:cNvSpPr>
          <p:nvPr>
            <p:ph type="subTitle" idx="1"/>
          </p:nvPr>
        </p:nvSpPr>
        <p:spPr>
          <a:xfrm>
            <a:off x="722376" y="3685032"/>
            <a:ext cx="7772400" cy="914400"/>
          </a:xfrm>
        </p:spPr>
        <p:txBody>
          <a:bodyPr lIns="182880" tIns="0"/>
          <a:lstStyle>
            <a:lvl1pPr marL="36576" indent="0" algn="r">
              <a:spcBef>
                <a:spcPts val="0"/>
              </a:spcBef>
              <a:buNone/>
              <a:defRPr sz="2000">
                <a:solidFill>
                  <a:schemeClr val="bg2">
                    <a:shade val="2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19" name="Date Placeholder 18"/>
          <p:cNvSpPr>
            <a:spLocks noGrp="1"/>
          </p:cNvSpPr>
          <p:nvPr>
            <p:ph type="dt" sz="half" idx="10"/>
          </p:nvPr>
        </p:nvSpPr>
        <p:spPr/>
        <p:txBody>
          <a:bodyPr/>
          <a:lstStyle/>
          <a:p>
            <a:fld id="{AE7F74FF-B034-4D8F-AA1B-2ACBC1549348}" type="datetimeFigureOut">
              <a:rPr lang="en-GB" smtClean="0"/>
              <a:t>15/07/2024</a:t>
            </a:fld>
            <a:endParaRPr lang="en-GB"/>
          </a:p>
        </p:txBody>
      </p:sp>
      <p:sp>
        <p:nvSpPr>
          <p:cNvPr id="8" name="Footer Placeholder 7"/>
          <p:cNvSpPr>
            <a:spLocks noGrp="1"/>
          </p:cNvSpPr>
          <p:nvPr>
            <p:ph type="ftr" sz="quarter" idx="11"/>
          </p:nvPr>
        </p:nvSpPr>
        <p:spPr/>
        <p:txBody>
          <a:bodyPr/>
          <a:lstStyle/>
          <a:p>
            <a:endParaRPr lang="en-GB"/>
          </a:p>
        </p:txBody>
      </p:sp>
      <p:sp>
        <p:nvSpPr>
          <p:cNvPr id="11" name="Slide Number Placeholder 10"/>
          <p:cNvSpPr>
            <a:spLocks noGrp="1"/>
          </p:cNvSpPr>
          <p:nvPr>
            <p:ph type="sldNum" sz="quarter" idx="12"/>
          </p:nvPr>
        </p:nvSpPr>
        <p:spPr/>
        <p:txBody>
          <a:bodyPr/>
          <a:lstStyle/>
          <a:p>
            <a:fld id="{C239E460-7BD6-4573-A8BB-2117466C5ED7}"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kumimoji="0" lang="en-US"/>
              <a:t>Click to edit Master title style</a:t>
            </a:r>
          </a:p>
        </p:txBody>
      </p:sp>
      <p:sp>
        <p:nvSpPr>
          <p:cNvPr id="3" name="Content Placeholder 2"/>
          <p:cNvSpPr>
            <a:spLocks noGrp="1"/>
          </p:cNvSpPr>
          <p:nvPr>
            <p:ph idx="1"/>
          </p:nvPr>
        </p:nvSpPr>
        <p:spPr>
          <a:xfrm>
            <a:off x="502920" y="530352"/>
            <a:ext cx="8183880" cy="4187952"/>
          </a:xfrm>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E7F74FF-B034-4D8F-AA1B-2ACBC1549348}" type="datetimeFigureOut">
              <a:rPr lang="en-GB" smtClean="0"/>
              <a:t>15/07/2024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39E460-7BD6-4573-A8BB-2117466C5ED7}"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ounded Rectangle 10"/>
          <p:cNvSpPr/>
          <p:nvPr/>
        </p:nvSpPr>
        <p:spPr>
          <a:xfrm>
            <a:off x="418596" y="434162"/>
            <a:ext cx="8306809" cy="4341329"/>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468344" y="4928616"/>
            <a:ext cx="8183880" cy="676656"/>
          </a:xfrm>
        </p:spPr>
        <p:txBody>
          <a:bodyPr lIns="91440" bIns="0" anchor="b"/>
          <a:lstStyle>
            <a:lvl1pPr algn="l">
              <a:buNone/>
              <a:defRPr sz="3600" b="0" cap="none" baseline="0">
                <a:solidFill>
                  <a:schemeClr val="bg2">
                    <a:shade val="25000"/>
                  </a:schemeClr>
                </a:solidFill>
                <a:effectLst/>
              </a:defRPr>
            </a:lvl1pPr>
            <a:extLst/>
          </a:lstStyle>
          <a:p>
            <a:r>
              <a:rPr kumimoji="0" lang="en-US"/>
              <a:t>Click to edit Master title style</a:t>
            </a:r>
          </a:p>
        </p:txBody>
      </p:sp>
      <p:sp>
        <p:nvSpPr>
          <p:cNvPr id="3" name="Text Placeholder 2"/>
          <p:cNvSpPr>
            <a:spLocks noGrp="1"/>
          </p:cNvSpPr>
          <p:nvPr>
            <p:ph type="body" idx="1"/>
          </p:nvPr>
        </p:nvSpPr>
        <p:spPr>
          <a:xfrm>
            <a:off x="468344" y="5624484"/>
            <a:ext cx="8183880" cy="420624"/>
          </a:xfrm>
        </p:spPr>
        <p:txBody>
          <a:bodyPr lIns="118872" tIns="0" anchor="t"/>
          <a:lstStyle>
            <a:lvl1pPr marL="0" marR="36576" indent="0" algn="l">
              <a:spcBef>
                <a:spcPts val="0"/>
              </a:spcBef>
              <a:spcAft>
                <a:spcPts val="0"/>
              </a:spcAft>
              <a:buNone/>
              <a:defRPr sz="1800" b="0">
                <a:solidFill>
                  <a:schemeClr val="accent1">
                    <a:shade val="50000"/>
                    <a:satMod val="110000"/>
                  </a:schemeClr>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AE7F74FF-B034-4D8F-AA1B-2ACBC1549348}" type="datetimeFigureOut">
              <a:rPr lang="en-GB" smtClean="0"/>
              <a:t>15/07/2024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39E460-7BD6-4573-A8BB-2117466C5ED7}"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514352"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755360" y="530352"/>
            <a:ext cx="3931920" cy="4389120"/>
          </a:xfrm>
        </p:spPr>
        <p:txBody>
          <a:bodyPr/>
          <a:lstStyle>
            <a:lvl1pPr>
              <a:defRPr sz="2600"/>
            </a:lvl1pPr>
            <a:lvl2pPr>
              <a:defRPr sz="22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E7F74FF-B034-4D8F-AA1B-2ACBC1549348}" type="datetimeFigureOut">
              <a:rPr lang="en-GB" smtClean="0"/>
              <a:t>15/07/2024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39E460-7BD6-4573-A8BB-2117466C5ED7}"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nchor="b"/>
          <a:lstStyle>
            <a:lvl1pPr>
              <a:defRPr b="1"/>
            </a:lvl1pPr>
            <a:extLst/>
          </a:lstStyle>
          <a:p>
            <a:r>
              <a:rPr kumimoji="0" lang="en-US"/>
              <a:t>Click to edit Master title style</a:t>
            </a:r>
          </a:p>
        </p:txBody>
      </p:sp>
      <p:sp>
        <p:nvSpPr>
          <p:cNvPr id="3" name="Text Placeholder 2"/>
          <p:cNvSpPr>
            <a:spLocks noGrp="1"/>
          </p:cNvSpPr>
          <p:nvPr>
            <p:ph type="body" idx="1"/>
          </p:nvPr>
        </p:nvSpPr>
        <p:spPr>
          <a:xfrm>
            <a:off x="607224" y="579438"/>
            <a:ext cx="3931920" cy="792162"/>
          </a:xfrm>
        </p:spPr>
        <p:txBody>
          <a:bodyPr lIns="146304"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52169" y="579438"/>
            <a:ext cx="3931920" cy="792162"/>
          </a:xfrm>
        </p:spPr>
        <p:txBody>
          <a:bodyPr lIns="137160" anchor="ctr"/>
          <a:lstStyle>
            <a:lvl1pPr marL="0" indent="0" algn="l">
              <a:buNone/>
              <a:defRPr sz="2400" b="1">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7224"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52169" y="1447800"/>
            <a:ext cx="3931920" cy="3489960"/>
          </a:xfrm>
        </p:spPr>
        <p:txBody>
          <a:bodyPr anchor="t"/>
          <a:lstStyle>
            <a:lvl1pPr algn="l">
              <a:defRPr sz="2400"/>
            </a:lvl1pPr>
            <a:lvl2pPr algn="l">
              <a:defRPr sz="2000"/>
            </a:lvl2pPr>
            <a:lvl3pPr algn="l">
              <a:defRPr sz="1800"/>
            </a:lvl3pPr>
            <a:lvl4pPr algn="l">
              <a:defRPr sz="1600"/>
            </a:lvl4pPr>
            <a:lvl5pPr algn="l">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AE7F74FF-B034-4D8F-AA1B-2ACBC1549348}" type="datetimeFigureOut">
              <a:rPr lang="en-GB" smtClean="0"/>
              <a:t>15/07/2024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239E460-7BD6-4573-A8BB-2117466C5ED7}"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AE7F74FF-B034-4D8F-AA1B-2ACBC1549348}" type="datetimeFigureOut">
              <a:rPr lang="en-GB" smtClean="0"/>
              <a:t>15/07/2024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239E460-7BD6-4573-A8BB-2117466C5ED7}"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AE7F74FF-B034-4D8F-AA1B-2ACBC1549348}" type="datetimeFigureOut">
              <a:rPr lang="en-GB" smtClean="0"/>
              <a:t>15/07/2024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239E460-7BD6-4573-A8BB-2117466C5ED7}"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538784" y="533400"/>
            <a:ext cx="2971800" cy="914400"/>
          </a:xfrm>
        </p:spPr>
        <p:txBody>
          <a:bodyPr anchor="b"/>
          <a:lstStyle>
            <a:lvl1pPr algn="l">
              <a:buNone/>
              <a:defRPr sz="2200" b="1">
                <a:solidFill>
                  <a:schemeClr val="accent1"/>
                </a:solidFill>
              </a:defRPr>
            </a:lvl1pPr>
            <a:extLst/>
          </a:lstStyle>
          <a:p>
            <a:r>
              <a:rPr kumimoji="0" lang="en-US"/>
              <a:t>Click to edit Master title style</a:t>
            </a:r>
          </a:p>
        </p:txBody>
      </p:sp>
      <p:sp>
        <p:nvSpPr>
          <p:cNvPr id="3" name="Text Placeholder 2"/>
          <p:cNvSpPr>
            <a:spLocks noGrp="1"/>
          </p:cNvSpPr>
          <p:nvPr>
            <p:ph type="body" idx="2"/>
          </p:nvPr>
        </p:nvSpPr>
        <p:spPr>
          <a:xfrm>
            <a:off x="5538847" y="1447802"/>
            <a:ext cx="2971800" cy="4206112"/>
          </a:xfrm>
        </p:spPr>
        <p:txBody>
          <a:bodyPr lIns="91440"/>
          <a:lstStyle>
            <a:lvl1pPr marL="18288" marR="18288" indent="0">
              <a:spcBef>
                <a:spcPts val="0"/>
              </a:spcBef>
              <a:buNone/>
              <a:defRPr sz="1400">
                <a:solidFill>
                  <a:schemeClr val="tx1"/>
                </a:solidFill>
              </a:defRPr>
            </a:lvl1pPr>
            <a:lvl2pPr>
              <a:buNone/>
              <a:defRPr sz="1200">
                <a:solidFill>
                  <a:schemeClr val="tx1"/>
                </a:solidFill>
              </a:defRPr>
            </a:lvl2pPr>
            <a:lvl3pPr>
              <a:buNone/>
              <a:defRPr sz="1000">
                <a:solidFill>
                  <a:schemeClr val="tx1"/>
                </a:solidFill>
              </a:defRPr>
            </a:lvl3pPr>
            <a:lvl4pPr>
              <a:buNone/>
              <a:defRPr sz="900">
                <a:solidFill>
                  <a:schemeClr val="tx1"/>
                </a:solidFill>
              </a:defRPr>
            </a:lvl4pPr>
            <a:lvl5pPr>
              <a:buNone/>
              <a:defRPr sz="900">
                <a:solidFill>
                  <a:schemeClr val="tx1"/>
                </a:solidFill>
              </a:defRPr>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1"/>
          </p:nvPr>
        </p:nvSpPr>
        <p:spPr>
          <a:xfrm>
            <a:off x="761372" y="930144"/>
            <a:ext cx="4626159" cy="4724402"/>
          </a:xfrm>
        </p:spPr>
        <p:txBody>
          <a:bodyPr/>
          <a:lstStyle>
            <a:lvl1pPr>
              <a:defRPr sz="2800">
                <a:solidFill>
                  <a:schemeClr val="tx1"/>
                </a:solidFill>
              </a:defRPr>
            </a:lvl1pPr>
            <a:lvl2pPr>
              <a:defRPr sz="2600">
                <a:solidFill>
                  <a:schemeClr val="tx1"/>
                </a:solidFill>
              </a:defRPr>
            </a:lvl2pPr>
            <a:lvl3pPr>
              <a:defRPr sz="2400">
                <a:solidFill>
                  <a:schemeClr val="tx1"/>
                </a:solidFill>
              </a:defRPr>
            </a:lvl3pPr>
            <a:lvl4pPr>
              <a:defRPr sz="2000">
                <a:solidFill>
                  <a:schemeClr val="tx1"/>
                </a:solidFill>
              </a:defRPr>
            </a:lvl4pPr>
            <a:lvl5pPr>
              <a:defRPr sz="2000">
                <a:solidFill>
                  <a:schemeClr val="tx1"/>
                </a:solidFill>
              </a:defRPr>
            </a:lvl5pPr>
            <a:lvl6pPr>
              <a:buNone/>
              <a:defRPr/>
            </a:lvl6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E7F74FF-B034-4D8F-AA1B-2ACBC1549348}" type="datetimeFigureOut">
              <a:rPr lang="en-GB" smtClean="0"/>
              <a:t>15/07/2024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39E460-7BD6-4573-A8BB-2117466C5ED7}"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ound Single Corner Rectangle 10"/>
          <p:cNvSpPr/>
          <p:nvPr/>
        </p:nvSpPr>
        <p:spPr>
          <a:xfrm>
            <a:off x="6400800" y="434162"/>
            <a:ext cx="2324605" cy="4343400"/>
          </a:xfrm>
          <a:prstGeom prst="round1Rect">
            <a:avLst>
              <a:gd name="adj" fmla="val 2748"/>
            </a:avLst>
          </a:prstGeom>
          <a:solidFill>
            <a:srgbClr val="1C1C1C"/>
          </a:soli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457200" y="5012056"/>
            <a:ext cx="8229600" cy="1051560"/>
          </a:xfrm>
        </p:spPr>
        <p:txBody>
          <a:bodyPr anchor="t"/>
          <a:lstStyle>
            <a:lvl1pPr algn="l">
              <a:buNone/>
              <a:defRPr sz="3600" b="0">
                <a:solidFill>
                  <a:schemeClr val="bg2">
                    <a:shade val="25000"/>
                  </a:schemeClr>
                </a:solidFill>
                <a:effectLst/>
              </a:defRPr>
            </a:lvl1pPr>
            <a:extLst/>
          </a:lstStyle>
          <a:p>
            <a:r>
              <a:rPr kumimoji="0" lang="en-US"/>
              <a:t>Click to edit Master title style</a:t>
            </a:r>
          </a:p>
        </p:txBody>
      </p:sp>
      <p:sp>
        <p:nvSpPr>
          <p:cNvPr id="4" name="Text Placeholder 3"/>
          <p:cNvSpPr>
            <a:spLocks noGrp="1"/>
          </p:cNvSpPr>
          <p:nvPr>
            <p:ph type="body" sz="half" idx="2"/>
          </p:nvPr>
        </p:nvSpPr>
        <p:spPr bwMode="grayWhite">
          <a:xfrm>
            <a:off x="6462712" y="533400"/>
            <a:ext cx="2240280" cy="4211480"/>
          </a:xfrm>
        </p:spPr>
        <p:txBody>
          <a:bodyPr lIns="91440"/>
          <a:lstStyle>
            <a:lvl1pPr marL="45720" indent="0" algn="l">
              <a:spcBef>
                <a:spcPts val="0"/>
              </a:spcBef>
              <a:buNone/>
              <a:defRPr sz="1400">
                <a:solidFill>
                  <a:srgbClr val="FFFFFF"/>
                </a:solidFill>
              </a:defRPr>
            </a:lvl1pPr>
            <a:lvl2pPr>
              <a:defRPr sz="1200">
                <a:solidFill>
                  <a:srgbClr val="FFFFFF"/>
                </a:solidFill>
              </a:defRPr>
            </a:lvl2pPr>
            <a:lvl3pPr>
              <a:defRPr sz="1000">
                <a:solidFill>
                  <a:srgbClr val="FFFFFF"/>
                </a:solidFill>
              </a:defRPr>
            </a:lvl3pPr>
            <a:lvl4pPr>
              <a:defRPr sz="900">
                <a:solidFill>
                  <a:srgbClr val="FFFFFF"/>
                </a:solidFill>
              </a:defRPr>
            </a:lvl4pPr>
            <a:lvl5pPr>
              <a:defRPr sz="900">
                <a:solidFill>
                  <a:srgbClr val="FFFFFF"/>
                </a:solidFill>
              </a:defRPr>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AE7F74FF-B034-4D8F-AA1B-2ACBC1549348}" type="datetimeFigureOut">
              <a:rPr lang="en-GB" smtClean="0"/>
              <a:t>15/07/2024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239E460-7BD6-4573-A8BB-2117466C5ED7}" type="slidenum">
              <a:rPr lang="en-GB" smtClean="0"/>
              <a:t>‹#›</a:t>
            </a:fld>
            <a:endParaRPr lang="en-GB"/>
          </a:p>
        </p:txBody>
      </p:sp>
      <p:sp>
        <p:nvSpPr>
          <p:cNvPr id="3" name="Picture Placeholder 2"/>
          <p:cNvSpPr>
            <a:spLocks noGrp="1"/>
          </p:cNvSpPr>
          <p:nvPr>
            <p:ph type="pic" idx="1"/>
          </p:nvPr>
        </p:nvSpPr>
        <p:spPr>
          <a:xfrm>
            <a:off x="421480" y="435768"/>
            <a:ext cx="5925312" cy="4343400"/>
          </a:xfrm>
          <a:prstGeom prst="snipRoundRect">
            <a:avLst>
              <a:gd name="adj1" fmla="val 1040"/>
              <a:gd name="adj2" fmla="val 0"/>
            </a:avLst>
          </a:prstGeom>
          <a:solidFill>
            <a:schemeClr val="bg2">
              <a:shade val="10000"/>
            </a:schemeClr>
          </a:solidFill>
        </p:spPr>
        <p:txBody>
          <a:bodyPr/>
          <a:lstStyle>
            <a:lvl1pPr marL="0" indent="0">
              <a:buNone/>
              <a:defRPr sz="3200"/>
            </a:lvl1pPr>
            <a:extLst/>
          </a:lstStyle>
          <a:p>
            <a:r>
              <a:rPr kumimoji="0" lang="en-US"/>
              <a:t>Click icon to add picture</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502920" y="4983480"/>
            <a:ext cx="8183880" cy="1051560"/>
          </a:xfrm>
        </p:spPr>
        <p:txBody>
          <a:bodyPr/>
          <a:lstStyle/>
          <a:p>
            <a:r>
              <a:rPr kumimoji="0" lang="en-US"/>
              <a:t>Click to edit Master title style</a:t>
            </a:r>
          </a:p>
        </p:txBody>
      </p:sp>
      <p:sp>
        <p:nvSpPr>
          <p:cNvPr id="3" name="Vertical Text Placeholder 2"/>
          <p:cNvSpPr>
            <a:spLocks noGrp="1"/>
          </p:cNvSpPr>
          <p:nvPr>
            <p:ph type="body" orient="vert" idx="1"/>
          </p:nvPr>
        </p:nvSpPr>
        <p:spPr>
          <a:xfrm>
            <a:off x="502920" y="530352"/>
            <a:ext cx="8183880" cy="4187952"/>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E7F74FF-B034-4D8F-AA1B-2ACBC1549348}" type="datetimeFigureOut">
              <a:rPr lang="en-GB" smtClean="0"/>
              <a:t>15/07/2024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39E460-7BD6-4573-A8BB-2117466C5ED7}"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533404"/>
            <a:ext cx="1981200" cy="5257799"/>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533400" y="533402"/>
            <a:ext cx="5943600" cy="5257801"/>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AE7F74FF-B034-4D8F-AA1B-2ACBC1549348}" type="datetimeFigureOut">
              <a:rPr lang="en-GB" smtClean="0"/>
              <a:t>15/07/2024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239E460-7BD6-4573-A8BB-2117466C5ED7}"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ounded Rectangle 6"/>
          <p:cNvSpPr/>
          <p:nvPr/>
        </p:nvSpPr>
        <p:spPr>
          <a:xfrm>
            <a:off x="304800" y="329184"/>
            <a:ext cx="8532055" cy="6196819"/>
          </a:xfrm>
          <a:prstGeom prst="roundRect">
            <a:avLst>
              <a:gd name="adj" fmla="val 2081"/>
            </a:avLst>
          </a:prstGeom>
          <a:gradFill flip="none" rotWithShape="1">
            <a:gsLst>
              <a:gs pos="0">
                <a:srgbClr val="FFFFFF">
                  <a:shade val="100000"/>
                </a:srgbClr>
              </a:gs>
              <a:gs pos="98000">
                <a:srgbClr val="FFFFFF">
                  <a:shade val="100000"/>
                </a:srgbClr>
              </a:gs>
              <a:gs pos="99055">
                <a:srgbClr val="FFFFFF">
                  <a:shade val="93000"/>
                </a:srgbClr>
              </a:gs>
              <a:gs pos="100000">
                <a:srgbClr val="FFFFFF">
                  <a:shade val="70000"/>
                </a:srgbClr>
              </a:gs>
            </a:gsLst>
            <a:lin ang="5400000" scaled="1"/>
            <a:tileRect/>
          </a:gradFill>
          <a:ln w="2000" cap="rnd" cmpd="sng" algn="ctr">
            <a:solidFill>
              <a:srgbClr val="302F2C">
                <a:tint val="65000"/>
                <a:satMod val="120000"/>
              </a:srgbClr>
            </a:solidFill>
            <a:prstDash val="solid"/>
          </a:ln>
          <a:effectLst>
            <a:outerShdw blurRad="76200" dist="50800" dir="5400000" algn="tl" rotWithShape="0">
              <a:srgbClr val="000000">
                <a:alpha val="25000"/>
              </a:srgb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ounded Rectangle 8"/>
          <p:cNvSpPr/>
          <p:nvPr/>
        </p:nvSpPr>
        <p:spPr>
          <a:xfrm>
            <a:off x="418596" y="434162"/>
            <a:ext cx="8306809" cy="5486400"/>
          </a:xfrm>
          <a:prstGeom prst="roundRect">
            <a:avLst>
              <a:gd name="adj" fmla="val 2127"/>
            </a:avLst>
          </a:prstGeom>
          <a:gradFill rotWithShape="1">
            <a:gsLst>
              <a:gs pos="0">
                <a:schemeClr val="bg1">
                  <a:tint val="75000"/>
                  <a:satMod val="150000"/>
                </a:schemeClr>
              </a:gs>
              <a:gs pos="55000">
                <a:schemeClr val="bg1">
                  <a:shade val="75000"/>
                  <a:satMod val="100000"/>
                </a:schemeClr>
              </a:gs>
              <a:gs pos="100000">
                <a:schemeClr val="bg1">
                  <a:shade val="35000"/>
                  <a:satMod val="100000"/>
                </a:schemeClr>
              </a:gs>
            </a:gsLst>
            <a:path path="circle">
              <a:fillToRect l="50000" t="175000" r="50000" b="-75000"/>
            </a:path>
          </a:gradFill>
          <a:ln w="889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Title Placeholder 12"/>
          <p:cNvSpPr>
            <a:spLocks noGrp="1"/>
          </p:cNvSpPr>
          <p:nvPr>
            <p:ph type="title"/>
          </p:nvPr>
        </p:nvSpPr>
        <p:spPr>
          <a:xfrm>
            <a:off x="502920" y="4985590"/>
            <a:ext cx="8183880" cy="1051560"/>
          </a:xfrm>
          <a:prstGeom prst="rect">
            <a:avLst/>
          </a:prstGeom>
        </p:spPr>
        <p:txBody>
          <a:bodyPr vert="horz" anchor="b">
            <a:normAutofit/>
          </a:bodyPr>
          <a:lstStyle/>
          <a:p>
            <a:r>
              <a:rPr kumimoji="0" lang="en-US"/>
              <a:t>Click to edit Master title style</a:t>
            </a:r>
          </a:p>
        </p:txBody>
      </p:sp>
      <p:sp>
        <p:nvSpPr>
          <p:cNvPr id="4" name="Text Placeholder 3"/>
          <p:cNvSpPr>
            <a:spLocks noGrp="1"/>
          </p:cNvSpPr>
          <p:nvPr>
            <p:ph type="body" idx="1"/>
          </p:nvPr>
        </p:nvSpPr>
        <p:spPr>
          <a:xfrm>
            <a:off x="502920" y="530352"/>
            <a:ext cx="8183880" cy="4187952"/>
          </a:xfrm>
          <a:prstGeom prst="rect">
            <a:avLst/>
          </a:prstGeom>
        </p:spPr>
        <p:txBody>
          <a:bodyPr vert="horz" lIns="182880" tIns="91440">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5" name="Date Placeholder 24"/>
          <p:cNvSpPr>
            <a:spLocks noGrp="1"/>
          </p:cNvSpPr>
          <p:nvPr>
            <p:ph type="dt" sz="half" idx="2"/>
          </p:nvPr>
        </p:nvSpPr>
        <p:spPr>
          <a:xfrm>
            <a:off x="3776328" y="6111875"/>
            <a:ext cx="22860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AE7F74FF-B034-4D8F-AA1B-2ACBC1549348}" type="datetimeFigureOut">
              <a:rPr lang="en-GB" smtClean="0"/>
              <a:t>15/07/2024</a:t>
            </a:fld>
            <a:endParaRPr lang="en-GB"/>
          </a:p>
        </p:txBody>
      </p:sp>
      <p:sp>
        <p:nvSpPr>
          <p:cNvPr id="18" name="Footer Placeholder 17"/>
          <p:cNvSpPr>
            <a:spLocks noGrp="1"/>
          </p:cNvSpPr>
          <p:nvPr>
            <p:ph type="ftr" sz="quarter" idx="3"/>
          </p:nvPr>
        </p:nvSpPr>
        <p:spPr>
          <a:xfrm>
            <a:off x="6062328" y="6111875"/>
            <a:ext cx="2286000" cy="365125"/>
          </a:xfrm>
          <a:prstGeom prst="rect">
            <a:avLst/>
          </a:prstGeom>
        </p:spPr>
        <p:txBody>
          <a:bodyPr vert="horz" anchor="b"/>
          <a:lstStyle>
            <a:lvl1pPr algn="l" eaLnBrk="1" latinLnBrk="0" hangingPunct="1">
              <a:defRPr kumimoji="0" sz="1000">
                <a:solidFill>
                  <a:schemeClr val="bg2">
                    <a:shade val="50000"/>
                  </a:schemeClr>
                </a:solidFill>
              </a:defRPr>
            </a:lvl1pPr>
            <a:extLst/>
          </a:lstStyle>
          <a:p>
            <a:endParaRPr lang="en-GB"/>
          </a:p>
        </p:txBody>
      </p:sp>
      <p:sp>
        <p:nvSpPr>
          <p:cNvPr id="5" name="Slide Number Placeholder 4"/>
          <p:cNvSpPr>
            <a:spLocks noGrp="1"/>
          </p:cNvSpPr>
          <p:nvPr>
            <p:ph type="sldNum" sz="quarter" idx="4"/>
          </p:nvPr>
        </p:nvSpPr>
        <p:spPr>
          <a:xfrm>
            <a:off x="8348328" y="6111875"/>
            <a:ext cx="457200" cy="365125"/>
          </a:xfrm>
          <a:prstGeom prst="rect">
            <a:avLst/>
          </a:prstGeom>
        </p:spPr>
        <p:txBody>
          <a:bodyPr vert="horz" anchor="b"/>
          <a:lstStyle>
            <a:lvl1pPr algn="r" eaLnBrk="1" latinLnBrk="0" hangingPunct="1">
              <a:defRPr kumimoji="0" sz="1000">
                <a:solidFill>
                  <a:schemeClr val="bg2">
                    <a:shade val="50000"/>
                  </a:schemeClr>
                </a:solidFill>
              </a:defRPr>
            </a:lvl1pPr>
            <a:extLst/>
          </a:lstStyle>
          <a:p>
            <a:fld id="{C239E460-7BD6-4573-A8BB-2117466C5ED7}"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36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p:titleStyle>
    <p:bodyStyle>
      <a:lvl1pPr marL="265176" indent="-265176" algn="l" rtl="0" eaLnBrk="1" latinLnBrk="0" hangingPunct="1">
        <a:spcBef>
          <a:spcPts val="250"/>
        </a:spcBef>
        <a:buClr>
          <a:schemeClr val="accent1"/>
        </a:buClr>
        <a:buSzPct val="80000"/>
        <a:buFont typeface="Wingdings 2"/>
        <a:buChar char=""/>
        <a:defRPr kumimoji="0" sz="2800" kern="1200">
          <a:solidFill>
            <a:schemeClr val="tx1"/>
          </a:solidFill>
          <a:effectLst/>
          <a:latin typeface="+mn-lt"/>
          <a:ea typeface="+mn-ea"/>
          <a:cs typeface="+mn-cs"/>
        </a:defRPr>
      </a:lvl1pPr>
      <a:lvl2pPr marL="548640" indent="-201168" algn="l" rtl="0" eaLnBrk="1" latinLnBrk="0" hangingPunct="1">
        <a:spcBef>
          <a:spcPts val="250"/>
        </a:spcBef>
        <a:buClr>
          <a:schemeClr val="accent1"/>
        </a:buClr>
        <a:buSzPct val="100000"/>
        <a:buFont typeface="Verdana"/>
        <a:buChar char="◦"/>
        <a:defRPr kumimoji="0" sz="2400" kern="1200">
          <a:solidFill>
            <a:schemeClr val="tx1"/>
          </a:solidFill>
          <a:latin typeface="+mn-lt"/>
          <a:ea typeface="+mn-ea"/>
          <a:cs typeface="+mn-cs"/>
        </a:defRPr>
      </a:lvl2pPr>
      <a:lvl3pPr marL="786384" indent="-182880" algn="l" rtl="0" eaLnBrk="1" latinLnBrk="0" hangingPunct="1">
        <a:spcBef>
          <a:spcPts val="250"/>
        </a:spcBef>
        <a:buClr>
          <a:schemeClr val="accent2">
            <a:tint val="85000"/>
            <a:satMod val="285000"/>
          </a:schemeClr>
        </a:buClr>
        <a:buSzPct val="100000"/>
        <a:buFont typeface="Wingdings 2"/>
        <a:buChar char=""/>
        <a:defRPr kumimoji="0" sz="2200" kern="1200">
          <a:solidFill>
            <a:schemeClr val="tx1"/>
          </a:solidFill>
          <a:latin typeface="+mn-lt"/>
          <a:ea typeface="+mn-ea"/>
          <a:cs typeface="+mn-cs"/>
        </a:defRPr>
      </a:lvl3pPr>
      <a:lvl4pPr marL="1024128" indent="-182880" algn="l" rtl="0" eaLnBrk="1" latinLnBrk="0" hangingPunct="1">
        <a:spcBef>
          <a:spcPts val="230"/>
        </a:spcBef>
        <a:buClr>
          <a:schemeClr val="accent2">
            <a:tint val="85000"/>
            <a:satMod val="285000"/>
          </a:schemeClr>
        </a:buClr>
        <a:buSzPct val="112000"/>
        <a:buFont typeface="Verdana"/>
        <a:buChar char="◦"/>
        <a:defRPr kumimoji="0" sz="1900" kern="1200">
          <a:solidFill>
            <a:schemeClr val="tx1"/>
          </a:solidFill>
          <a:latin typeface="+mn-lt"/>
          <a:ea typeface="+mn-ea"/>
          <a:cs typeface="+mn-cs"/>
        </a:defRPr>
      </a:lvl4pPr>
      <a:lvl5pPr marL="1280160" indent="-182880" algn="l" rtl="0" eaLnBrk="1" latinLnBrk="0" hangingPunct="1">
        <a:spcBef>
          <a:spcPts val="250"/>
        </a:spcBef>
        <a:buClr>
          <a:schemeClr val="accent3">
            <a:tint val="85000"/>
            <a:satMod val="275000"/>
          </a:schemeClr>
        </a:buClr>
        <a:buSzPct val="100000"/>
        <a:buFont typeface="Wingdings 2"/>
        <a:buChar char=""/>
        <a:defRPr kumimoji="0" sz="1800" kern="1200">
          <a:solidFill>
            <a:schemeClr val="tx1"/>
          </a:solidFill>
          <a:latin typeface="+mn-lt"/>
          <a:ea typeface="+mn-ea"/>
          <a:cs typeface="+mn-cs"/>
        </a:defRPr>
      </a:lvl5pPr>
      <a:lvl6pPr marL="1490472" indent="-182880" algn="l" rtl="0" eaLnBrk="1" latinLnBrk="0" hangingPunct="1">
        <a:spcBef>
          <a:spcPts val="250"/>
        </a:spcBef>
        <a:buClr>
          <a:schemeClr val="accent3">
            <a:tint val="85000"/>
            <a:satMod val="275000"/>
          </a:schemeClr>
        </a:buClr>
        <a:buSzPct val="100000"/>
        <a:buFont typeface="Verdana"/>
        <a:buChar char="◦"/>
        <a:defRPr kumimoji="0" sz="1700" kern="1200" baseline="0">
          <a:solidFill>
            <a:schemeClr val="tx1"/>
          </a:solidFill>
          <a:latin typeface="+mn-lt"/>
          <a:ea typeface="+mn-ea"/>
          <a:cs typeface="+mn-cs"/>
        </a:defRPr>
      </a:lvl6pPr>
      <a:lvl7pPr marL="1700784"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7pPr>
      <a:lvl8pPr marL="1920240" indent="-182880" algn="l" rtl="0" eaLnBrk="1" latinLnBrk="0" hangingPunct="1">
        <a:spcBef>
          <a:spcPts val="257"/>
        </a:spcBef>
        <a:buClr>
          <a:schemeClr val="accent3">
            <a:tint val="85000"/>
            <a:satMod val="275000"/>
          </a:schemeClr>
        </a:buClr>
        <a:buSzPct val="100000"/>
        <a:buFont typeface="Verdana"/>
        <a:buChar char="◦"/>
        <a:defRPr kumimoji="0" sz="1500" kern="1200" baseline="0">
          <a:solidFill>
            <a:schemeClr val="tx1"/>
          </a:solidFill>
          <a:latin typeface="+mn-lt"/>
          <a:ea typeface="+mn-ea"/>
          <a:cs typeface="+mn-cs"/>
        </a:defRPr>
      </a:lvl8pPr>
      <a:lvl9pPr marL="2148840" indent="-182880" algn="l" rtl="0" eaLnBrk="1" latinLnBrk="0" hangingPunct="1">
        <a:spcBef>
          <a:spcPts val="255"/>
        </a:spcBef>
        <a:buClr>
          <a:schemeClr val="accent3">
            <a:tint val="85000"/>
            <a:satMod val="275000"/>
          </a:schemeClr>
        </a:buClr>
        <a:buSzPct val="100000"/>
        <a:buFont typeface="Wingdings 2"/>
        <a:buChar char=""/>
        <a:defRPr kumimoji="0" sz="15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journals.sagepub.com/doi/pdf/10.4103/IJPSYM.IJPSYM_504_19"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476672"/>
            <a:ext cx="8280920" cy="1830065"/>
          </a:xfrm>
          <a:noFill/>
        </p:spPr>
        <p:txBody>
          <a:bodyPr>
            <a:normAutofit/>
          </a:bodyPr>
          <a:lstStyle/>
          <a:p>
            <a:r>
              <a:rPr lang="en-GB" sz="3200" dirty="0"/>
              <a:t> </a:t>
            </a:r>
            <a:br>
              <a:rPr lang="en-GB" sz="3200" dirty="0"/>
            </a:br>
            <a:r>
              <a:rPr lang="en-GB" sz="3200" dirty="0"/>
              <a:t/>
            </a:r>
            <a:br>
              <a:rPr lang="en-GB" sz="3200" dirty="0"/>
            </a:br>
            <a:endParaRPr lang="en-GB" sz="3200" dirty="0"/>
          </a:p>
        </p:txBody>
      </p:sp>
      <p:sp>
        <p:nvSpPr>
          <p:cNvPr id="3" name="Subtitle 2"/>
          <p:cNvSpPr>
            <a:spLocks noGrp="1"/>
          </p:cNvSpPr>
          <p:nvPr>
            <p:ph type="subTitle" idx="1"/>
          </p:nvPr>
        </p:nvSpPr>
        <p:spPr>
          <a:xfrm>
            <a:off x="1403648" y="5589240"/>
            <a:ext cx="6400800" cy="1008112"/>
          </a:xfrm>
        </p:spPr>
        <p:txBody>
          <a:bodyPr>
            <a:normAutofit/>
          </a:bodyPr>
          <a:lstStyle/>
          <a:p>
            <a:r>
              <a:rPr lang="en-GB" sz="1800" dirty="0"/>
              <a:t>Biological and cognitive neuroscience</a:t>
            </a:r>
          </a:p>
          <a:p>
            <a:r>
              <a:rPr lang="en-GB" sz="1800" dirty="0"/>
              <a:t>Rachel Griffiths</a:t>
            </a:r>
          </a:p>
        </p:txBody>
      </p:sp>
      <p:sp>
        <p:nvSpPr>
          <p:cNvPr id="4" name="TextBox 3"/>
          <p:cNvSpPr txBox="1"/>
          <p:nvPr/>
        </p:nvSpPr>
        <p:spPr>
          <a:xfrm>
            <a:off x="971600" y="2348880"/>
            <a:ext cx="7488832" cy="646331"/>
          </a:xfrm>
          <a:prstGeom prst="rect">
            <a:avLst/>
          </a:prstGeom>
          <a:noFill/>
        </p:spPr>
        <p:txBody>
          <a:bodyPr wrap="square" rtlCol="0">
            <a:spAutoFit/>
          </a:bodyPr>
          <a:lstStyle/>
          <a:p>
            <a:r>
              <a:rPr lang="en-GB" dirty="0"/>
              <a:t>Altered functional connectivity in patients with post stroke memory impairment: A resting fMRI study  Liu et al (2017)</a:t>
            </a:r>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flipH="1">
            <a:off x="5940152" y="3211235"/>
            <a:ext cx="2520280" cy="208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31274" y="3211235"/>
            <a:ext cx="2081808" cy="20818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1560" y="3232731"/>
            <a:ext cx="3319714" cy="2060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itle 1"/>
          <p:cNvSpPr txBox="1">
            <a:spLocks/>
          </p:cNvSpPr>
          <p:nvPr/>
        </p:nvSpPr>
        <p:spPr>
          <a:xfrm>
            <a:off x="107504" y="629072"/>
            <a:ext cx="8928992" cy="1830065"/>
          </a:xfrm>
          <a:prstGeom prst="rect">
            <a:avLst/>
          </a:prstGeom>
          <a:noFill/>
        </p:spPr>
        <p:txBody>
          <a:bodyPr vert="horz" lIns="45720" rIns="45720" bIns="45720" anchor="b">
            <a:normAutofit fontScale="97500"/>
          </a:bodyPr>
          <a:lstStyle>
            <a:lvl1pPr algn="r" rtl="0" eaLnBrk="1" latinLnBrk="0" hangingPunct="1">
              <a:spcBef>
                <a:spcPct val="0"/>
              </a:spcBef>
              <a:buNone/>
              <a:defRPr kumimoji="0" sz="4500" b="1" kern="1200">
                <a:solidFill>
                  <a:schemeClr val="accent1">
                    <a:tint val="88000"/>
                    <a:satMod val="150000"/>
                  </a:schemeClr>
                </a:solidFill>
                <a:effectLst>
                  <a:outerShdw blurRad="53975" dist="22860" dir="5400000" algn="tl" rotWithShape="0">
                    <a:srgbClr val="000000">
                      <a:alpha val="55000"/>
                    </a:srgbClr>
                  </a:outerShdw>
                </a:effectLst>
                <a:latin typeface="+mj-lt"/>
                <a:ea typeface="+mj-ea"/>
                <a:cs typeface="+mj-cs"/>
              </a:defRPr>
            </a:lvl1pPr>
            <a:extLst/>
          </a:lstStyle>
          <a:p>
            <a:pPr algn="ctr"/>
            <a:r>
              <a:rPr lang="en-GB" sz="2400" dirty="0"/>
              <a:t>ECAP6004- Critically review ONE journal </a:t>
            </a:r>
            <a:br>
              <a:rPr lang="en-GB" sz="2400" dirty="0"/>
            </a:br>
            <a:r>
              <a:rPr lang="en-GB" sz="2400" dirty="0"/>
              <a:t>article selected in the field of </a:t>
            </a:r>
            <a:br>
              <a:rPr lang="en-GB" sz="2400" dirty="0"/>
            </a:br>
            <a:r>
              <a:rPr lang="en-GB" sz="2400" dirty="0"/>
              <a:t>the Neuroscience of Memory</a:t>
            </a:r>
            <a:r>
              <a:rPr lang="en-GB" sz="3200" dirty="0"/>
              <a:t/>
            </a:r>
            <a:br>
              <a:rPr lang="en-GB" sz="3200" dirty="0"/>
            </a:br>
            <a:endParaRPr lang="en-GB" sz="3200" dirty="0"/>
          </a:p>
        </p:txBody>
      </p:sp>
    </p:spTree>
    <p:extLst>
      <p:ext uri="{BB962C8B-B14F-4D97-AF65-F5344CB8AC3E}">
        <p14:creationId xmlns:p14="http://schemas.microsoft.com/office/powerpoint/2010/main" val="13941672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788024" y="260648"/>
            <a:ext cx="3672408" cy="1051560"/>
          </a:xfrm>
        </p:spPr>
        <p:txBody>
          <a:bodyPr>
            <a:normAutofit/>
          </a:bodyPr>
          <a:lstStyle/>
          <a:p>
            <a:r>
              <a:rPr lang="en-GB" sz="2400" dirty="0"/>
              <a:t>Critical Evaluation</a:t>
            </a:r>
          </a:p>
        </p:txBody>
      </p:sp>
      <p:sp>
        <p:nvSpPr>
          <p:cNvPr id="3" name="Content Placeholder 2"/>
          <p:cNvSpPr>
            <a:spLocks noGrp="1"/>
          </p:cNvSpPr>
          <p:nvPr>
            <p:ph idx="1"/>
          </p:nvPr>
        </p:nvSpPr>
        <p:spPr>
          <a:xfrm>
            <a:off x="4139952" y="1340768"/>
            <a:ext cx="4583480" cy="5112568"/>
          </a:xfrm>
        </p:spPr>
        <p:txBody>
          <a:bodyPr>
            <a:normAutofit fontScale="92500" lnSpcReduction="10000"/>
          </a:bodyPr>
          <a:lstStyle/>
          <a:p>
            <a:r>
              <a:rPr lang="en-GB" sz="1200" dirty="0"/>
              <a:t>Liu et al (2017) used 27 Healthy controls and 27 post stroke memory dysfunction </a:t>
            </a:r>
            <a:r>
              <a:rPr lang="en-GB" sz="1200" dirty="0" smtClean="0"/>
              <a:t>patients</a:t>
            </a:r>
            <a:r>
              <a:rPr lang="en-GB" sz="1200" dirty="0"/>
              <a:t> </a:t>
            </a:r>
            <a:r>
              <a:rPr lang="en-GB" sz="1200" dirty="0" smtClean="0"/>
              <a:t>gathered from the </a:t>
            </a:r>
            <a:r>
              <a:rPr lang="en-GB" sz="1200" dirty="0" err="1" smtClean="0"/>
              <a:t>Fujan</a:t>
            </a:r>
            <a:r>
              <a:rPr lang="en-GB" sz="1200" dirty="0" smtClean="0"/>
              <a:t> University of Traditional medicine subsidiary Rehabilitation hospital</a:t>
            </a:r>
          </a:p>
          <a:p>
            <a:pPr marL="0" indent="0">
              <a:buNone/>
            </a:pPr>
            <a:r>
              <a:rPr lang="en-GB" sz="1200" dirty="0" smtClean="0"/>
              <a:t> </a:t>
            </a:r>
            <a:endParaRPr lang="en-GB" sz="1200" dirty="0"/>
          </a:p>
          <a:p>
            <a:r>
              <a:rPr lang="en-GB" sz="1200" dirty="0" smtClean="0"/>
              <a:t> </a:t>
            </a:r>
            <a:r>
              <a:rPr lang="en-GB" sz="1200" dirty="0"/>
              <a:t>J</a:t>
            </a:r>
            <a:r>
              <a:rPr lang="en-GB" sz="1200" dirty="0" smtClean="0"/>
              <a:t>ustified </a:t>
            </a:r>
            <a:r>
              <a:rPr lang="en-GB" sz="1200" dirty="0"/>
              <a:t>their small sample size based on availability of participants who met the criteria </a:t>
            </a:r>
            <a:r>
              <a:rPr lang="en-GB" sz="1200" dirty="0" smtClean="0"/>
              <a:t>.</a:t>
            </a:r>
          </a:p>
          <a:p>
            <a:pPr marL="0" indent="0">
              <a:buNone/>
            </a:pPr>
            <a:r>
              <a:rPr lang="en-GB" sz="1200" dirty="0" smtClean="0"/>
              <a:t> </a:t>
            </a:r>
          </a:p>
          <a:p>
            <a:r>
              <a:rPr lang="en-GB" sz="1200" dirty="0" err="1" smtClean="0"/>
              <a:t>Lakens</a:t>
            </a:r>
            <a:r>
              <a:rPr lang="en-GB" sz="1200" dirty="0" smtClean="0"/>
              <a:t> </a:t>
            </a:r>
            <a:r>
              <a:rPr lang="en-GB" sz="1200" dirty="0"/>
              <a:t>(2022) </a:t>
            </a:r>
            <a:r>
              <a:rPr lang="en-GB" sz="1200" dirty="0" smtClean="0"/>
              <a:t>states that sample </a:t>
            </a:r>
            <a:r>
              <a:rPr lang="en-GB" sz="1200" dirty="0"/>
              <a:t>size based on  resource constraints is one approach to support smaller sample sizes as the cost of study needs to be considered and the availability to relevant  data</a:t>
            </a:r>
            <a:r>
              <a:rPr lang="en-GB" sz="1200" dirty="0" smtClean="0"/>
              <a:t>.</a:t>
            </a:r>
            <a:endParaRPr lang="en-GB" sz="1200" dirty="0"/>
          </a:p>
          <a:p>
            <a:endParaRPr lang="en-GB" sz="1200" dirty="0"/>
          </a:p>
          <a:p>
            <a:r>
              <a:rPr lang="en-GB" sz="1200" dirty="0"/>
              <a:t> </a:t>
            </a:r>
            <a:r>
              <a:rPr lang="en-GB" sz="1200" dirty="0" smtClean="0"/>
              <a:t>Andrade </a:t>
            </a:r>
            <a:r>
              <a:rPr lang="en-GB" sz="1200" dirty="0"/>
              <a:t>(2020) </a:t>
            </a:r>
            <a:r>
              <a:rPr lang="en-GB" sz="1200" dirty="0" smtClean="0"/>
              <a:t>larger </a:t>
            </a:r>
            <a:r>
              <a:rPr lang="en-GB" sz="1200" dirty="0" smtClean="0"/>
              <a:t>sample </a:t>
            </a:r>
            <a:r>
              <a:rPr lang="en-GB" sz="1200" dirty="0"/>
              <a:t>size is not always accurate as  </a:t>
            </a:r>
            <a:r>
              <a:rPr lang="en-GB" sz="1200" dirty="0" smtClean="0"/>
              <a:t>they can </a:t>
            </a:r>
            <a:r>
              <a:rPr lang="en-GB" sz="1200" dirty="0"/>
              <a:t>demonstrate statistical significance in small differences  when this may not be the case and given that liu et al 2017 research is of a particular group of patients with post-stroke memory dysfunction then this lower sample size can be justified.</a:t>
            </a:r>
          </a:p>
          <a:p>
            <a:endParaRPr lang="en-GB" sz="1200" dirty="0"/>
          </a:p>
          <a:p>
            <a:r>
              <a:rPr lang="en-GB" sz="1200" dirty="0"/>
              <a:t>However, </a:t>
            </a:r>
            <a:r>
              <a:rPr lang="en-GB" sz="1200" dirty="0" err="1"/>
              <a:t>Budiu</a:t>
            </a:r>
            <a:r>
              <a:rPr lang="en-GB" sz="1200" dirty="0"/>
              <a:t> &amp; Moran (2021) recommend  40 participants in quantitative studies to demonstrate statistical power and if sample sizes are smaller than this number  for example if 28 participant take part confidence levels need to be dropped to 90% with a desired marginal error of 15% for good precision  with medium risk. However liu et al (2017) used 27 participant with PMD  along with 27 healthy control groups for comparative data.</a:t>
            </a:r>
          </a:p>
          <a:p>
            <a:pPr marL="0" indent="0">
              <a:buNone/>
            </a:pPr>
            <a:endParaRPr lang="en-GB" sz="1400" dirty="0"/>
          </a:p>
          <a:p>
            <a:endParaRPr lang="en-GB" sz="1400" dirty="0"/>
          </a:p>
          <a:p>
            <a:endParaRPr lang="en-GB" sz="1400" dirty="0"/>
          </a:p>
          <a:p>
            <a:endParaRPr lang="en-GB" sz="1400" dirty="0"/>
          </a:p>
          <a:p>
            <a:endParaRPr lang="en-GB" sz="1400" dirty="0"/>
          </a:p>
          <a:p>
            <a:pPr marL="0" indent="0">
              <a:buNone/>
            </a:pPr>
            <a:endParaRPr lang="en-GB" sz="1400" dirty="0">
              <a:solidFill>
                <a:srgbClr val="FF0000"/>
              </a:solidFill>
            </a:endParaRPr>
          </a:p>
        </p:txBody>
      </p:sp>
      <p:sp>
        <p:nvSpPr>
          <p:cNvPr id="5" name="Rectangle 4"/>
          <p:cNvSpPr/>
          <p:nvPr/>
        </p:nvSpPr>
        <p:spPr>
          <a:xfrm>
            <a:off x="899592" y="836711"/>
            <a:ext cx="2244525" cy="461665"/>
          </a:xfrm>
          <a:prstGeom prst="rect">
            <a:avLst/>
          </a:prstGeom>
          <a:noFill/>
        </p:spPr>
        <p:txBody>
          <a:bodyPr wrap="none" lIns="91440" tIns="45720" rIns="91440" bIns="45720">
            <a:spAutoFit/>
          </a:bodyPr>
          <a:lstStyle/>
          <a:p>
            <a:pPr algn="ctr"/>
            <a:r>
              <a:rPr lang="en-US" sz="24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Background</a:t>
            </a:r>
            <a:endPar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sp>
        <p:nvSpPr>
          <p:cNvPr id="7" name="TextBox 6"/>
          <p:cNvSpPr txBox="1"/>
          <p:nvPr/>
        </p:nvSpPr>
        <p:spPr>
          <a:xfrm>
            <a:off x="611560" y="1484784"/>
            <a:ext cx="3600400" cy="2970044"/>
          </a:xfrm>
          <a:prstGeom prst="rect">
            <a:avLst/>
          </a:prstGeom>
          <a:noFill/>
        </p:spPr>
        <p:txBody>
          <a:bodyPr wrap="square" rtlCol="0">
            <a:spAutoFit/>
          </a:bodyPr>
          <a:lstStyle/>
          <a:p>
            <a:pPr marL="171450" indent="-171450">
              <a:buFont typeface="Arial" pitchFamily="34" charset="0"/>
              <a:buChar char="•"/>
            </a:pPr>
            <a:r>
              <a:rPr lang="en-GB" sz="1100" dirty="0"/>
              <a:t>Around 66% of stroke patients experience issues with cognitive functioning </a:t>
            </a:r>
            <a:r>
              <a:rPr lang="en-GB" sz="1100" dirty="0" smtClean="0"/>
              <a:t>(Lie </a:t>
            </a:r>
            <a:r>
              <a:rPr lang="en-GB" sz="1100" dirty="0" err="1" smtClean="0"/>
              <a:t>etal</a:t>
            </a:r>
            <a:r>
              <a:rPr lang="en-GB" sz="1100" dirty="0" smtClean="0"/>
              <a:t> 2017)</a:t>
            </a:r>
          </a:p>
          <a:p>
            <a:endParaRPr lang="en-GB" sz="1100" dirty="0"/>
          </a:p>
          <a:p>
            <a:pPr marL="171450" indent="-171450">
              <a:buFont typeface="Arial" pitchFamily="34" charset="0"/>
              <a:buChar char="•"/>
            </a:pPr>
            <a:r>
              <a:rPr lang="en-GB" sz="1100" dirty="0" smtClean="0"/>
              <a:t>Post memory stroke dysfunction (PMD</a:t>
            </a:r>
            <a:r>
              <a:rPr lang="en-GB" sz="1100" dirty="0"/>
              <a:t>) is the most prevalent impairment which impacts motor functioning and  difficulties in understanding and </a:t>
            </a:r>
            <a:r>
              <a:rPr lang="en-GB" sz="1100" dirty="0" smtClean="0"/>
              <a:t>follow instruction.</a:t>
            </a:r>
          </a:p>
          <a:p>
            <a:pPr marL="171450" indent="-171450">
              <a:buFont typeface="Arial" pitchFamily="34" charset="0"/>
              <a:buChar char="•"/>
            </a:pPr>
            <a:r>
              <a:rPr lang="en-GB" sz="1100" dirty="0" smtClean="0"/>
              <a:t>  </a:t>
            </a:r>
          </a:p>
          <a:p>
            <a:pPr marL="171450" indent="-171450">
              <a:buFont typeface="Arial" pitchFamily="34" charset="0"/>
              <a:buChar char="•"/>
            </a:pPr>
            <a:r>
              <a:rPr lang="en-GB" sz="1100" dirty="0" smtClean="0"/>
              <a:t>lead </a:t>
            </a:r>
            <a:r>
              <a:rPr lang="en-GB" sz="1100" dirty="0"/>
              <a:t>to life long disability which </a:t>
            </a:r>
            <a:r>
              <a:rPr lang="en-GB" sz="1100" dirty="0" smtClean="0"/>
              <a:t>reduces  </a:t>
            </a:r>
            <a:r>
              <a:rPr lang="en-GB" sz="1100" dirty="0" smtClean="0"/>
              <a:t>quality </a:t>
            </a:r>
            <a:r>
              <a:rPr lang="en-GB" sz="1100" dirty="0"/>
              <a:t>of life and </a:t>
            </a:r>
            <a:r>
              <a:rPr lang="en-GB" sz="1100" dirty="0" smtClean="0"/>
              <a:t>increases mortality rates.</a:t>
            </a:r>
            <a:endParaRPr lang="en-GB" sz="1100" dirty="0"/>
          </a:p>
          <a:p>
            <a:endParaRPr lang="en-GB" sz="1100" dirty="0"/>
          </a:p>
          <a:p>
            <a:r>
              <a:rPr lang="en-GB" sz="1100" dirty="0"/>
              <a:t>Liu et al (2017) aim </a:t>
            </a:r>
            <a:r>
              <a:rPr lang="en-GB" sz="1100" dirty="0" smtClean="0"/>
              <a:t>to </a:t>
            </a:r>
            <a:r>
              <a:rPr lang="en-GB" sz="1100" dirty="0"/>
              <a:t>identify the changes in the functional organisation of the default mode network (DMN) and the Dorsal attention network (DAN)of patient with post-stroke memory dysfunction (PMD).</a:t>
            </a:r>
          </a:p>
        </p:txBody>
      </p:sp>
    </p:spTree>
    <p:extLst>
      <p:ext uri="{BB962C8B-B14F-4D97-AF65-F5344CB8AC3E}">
        <p14:creationId xmlns:p14="http://schemas.microsoft.com/office/powerpoint/2010/main" val="40753417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5976" y="4437112"/>
            <a:ext cx="3481273" cy="18434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611560" y="530352"/>
            <a:ext cx="7632848" cy="3978768"/>
          </a:xfrm>
        </p:spPr>
        <p:txBody>
          <a:bodyPr>
            <a:noAutofit/>
          </a:bodyPr>
          <a:lstStyle/>
          <a:p>
            <a:pPr marL="0" indent="0">
              <a:buNone/>
            </a:pPr>
            <a:r>
              <a:rPr lang="en-GB" sz="1200" dirty="0" smtClean="0"/>
              <a:t> </a:t>
            </a:r>
            <a:r>
              <a:rPr lang="en-GB" sz="1100" dirty="0" smtClean="0"/>
              <a:t>In Liu et al (2017)</a:t>
            </a:r>
          </a:p>
          <a:p>
            <a:r>
              <a:rPr lang="en-GB" sz="1100" dirty="0" smtClean="0"/>
              <a:t>The </a:t>
            </a:r>
            <a:r>
              <a:rPr lang="en-GB" sz="1100" dirty="0"/>
              <a:t>data collection </a:t>
            </a:r>
            <a:r>
              <a:rPr lang="en-GB" sz="1100" dirty="0" smtClean="0"/>
              <a:t> </a:t>
            </a:r>
            <a:r>
              <a:rPr lang="en-GB" sz="1100" dirty="0"/>
              <a:t>was limited to patients with right </a:t>
            </a:r>
            <a:r>
              <a:rPr lang="en-GB" sz="1100" dirty="0" smtClean="0"/>
              <a:t>hemisphere (RH) </a:t>
            </a:r>
            <a:r>
              <a:rPr lang="en-GB" sz="1100" dirty="0"/>
              <a:t>damage. </a:t>
            </a:r>
            <a:endParaRPr lang="en-GB" sz="1100" dirty="0" smtClean="0"/>
          </a:p>
          <a:p>
            <a:r>
              <a:rPr lang="en-GB" sz="1100" dirty="0" smtClean="0"/>
              <a:t>No clarification clarify why RH was </a:t>
            </a:r>
            <a:r>
              <a:rPr lang="en-GB" sz="1100" dirty="0"/>
              <a:t>chosen for </a:t>
            </a:r>
            <a:r>
              <a:rPr lang="en-GB" sz="1100" dirty="0" smtClean="0"/>
              <a:t>investigation</a:t>
            </a:r>
          </a:p>
          <a:p>
            <a:r>
              <a:rPr lang="en-GB" sz="1100" dirty="0"/>
              <a:t>M</a:t>
            </a:r>
            <a:r>
              <a:rPr lang="en-GB" sz="1100" dirty="0" smtClean="0"/>
              <a:t>ay </a:t>
            </a:r>
            <a:r>
              <a:rPr lang="en-GB" sz="1100" dirty="0"/>
              <a:t>be due to  other research which has  found that right-hemisphere (RH) damage is more severe than left-hemisphere (LH) damage (Long et al, 2012)</a:t>
            </a:r>
          </a:p>
          <a:p>
            <a:pPr marL="0" indent="0">
              <a:buNone/>
            </a:pPr>
            <a:r>
              <a:rPr lang="en-GB" sz="1100" dirty="0" smtClean="0"/>
              <a:t>(</a:t>
            </a:r>
            <a:r>
              <a:rPr lang="en-GB" sz="1100" dirty="0"/>
              <a:t>RH) damaged patients have impairment </a:t>
            </a:r>
            <a:r>
              <a:rPr lang="en-GB" sz="1100" dirty="0" smtClean="0"/>
              <a:t>in:</a:t>
            </a:r>
          </a:p>
          <a:p>
            <a:r>
              <a:rPr lang="en-GB" sz="1100" dirty="0" smtClean="0"/>
              <a:t> Verbal language and coherent language production</a:t>
            </a:r>
          </a:p>
          <a:p>
            <a:r>
              <a:rPr lang="en-GB" sz="1100" dirty="0" smtClean="0"/>
              <a:t>Cannot </a:t>
            </a:r>
            <a:r>
              <a:rPr lang="en-GB" sz="1100" dirty="0"/>
              <a:t>tell the the difference between humour and other pragamatic information  (Long et al, 2012). </a:t>
            </a:r>
            <a:endParaRPr lang="en-GB" sz="1100" dirty="0" smtClean="0"/>
          </a:p>
          <a:p>
            <a:pPr marL="0" indent="0">
              <a:buNone/>
            </a:pPr>
            <a:r>
              <a:rPr lang="en-GB" sz="1100" dirty="0" smtClean="0"/>
              <a:t> Long et al(2012) state that Both </a:t>
            </a:r>
            <a:r>
              <a:rPr lang="en-GB" sz="1100" dirty="0"/>
              <a:t>hemispheres represent verbal information </a:t>
            </a:r>
            <a:r>
              <a:rPr lang="en-GB" sz="1100" dirty="0" smtClean="0"/>
              <a:t>differently. </a:t>
            </a:r>
          </a:p>
          <a:p>
            <a:r>
              <a:rPr lang="en-GB" sz="1100" dirty="0" smtClean="0"/>
              <a:t>Memory </a:t>
            </a:r>
            <a:r>
              <a:rPr lang="en-GB" sz="1100" dirty="0"/>
              <a:t>word list tasks have revealed that episodic memory  is encoded in both hemispheres </a:t>
            </a:r>
            <a:endParaRPr lang="en-GB" sz="1100" dirty="0" smtClean="0"/>
          </a:p>
          <a:p>
            <a:r>
              <a:rPr lang="en-GB" sz="1100" dirty="0" smtClean="0"/>
              <a:t>LH </a:t>
            </a:r>
            <a:r>
              <a:rPr lang="en-GB" sz="1100" dirty="0"/>
              <a:t>is responsible for word  meaning retention (</a:t>
            </a:r>
            <a:r>
              <a:rPr lang="en-GB" sz="1100" dirty="0" smtClean="0"/>
              <a:t>abstract </a:t>
            </a:r>
            <a:r>
              <a:rPr lang="en-GB" sz="1100" dirty="0"/>
              <a:t>and categorical </a:t>
            </a:r>
            <a:r>
              <a:rPr lang="en-GB" sz="1100" dirty="0" smtClean="0"/>
              <a:t>)</a:t>
            </a:r>
          </a:p>
          <a:p>
            <a:r>
              <a:rPr lang="en-GB" sz="1100" dirty="0" smtClean="0"/>
              <a:t>RH </a:t>
            </a:r>
            <a:r>
              <a:rPr lang="en-GB" sz="1100" dirty="0"/>
              <a:t>retains the physical form of words so encoding (</a:t>
            </a:r>
            <a:r>
              <a:rPr lang="en-GB" sz="1100" dirty="0" smtClean="0"/>
              <a:t>object </a:t>
            </a:r>
            <a:r>
              <a:rPr lang="en-GB" sz="1100" dirty="0"/>
              <a:t>in </a:t>
            </a:r>
            <a:r>
              <a:rPr lang="en-GB" sz="1100" dirty="0" smtClean="0"/>
              <a:t>memory)</a:t>
            </a:r>
            <a:endParaRPr lang="en-GB" sz="1100" dirty="0"/>
          </a:p>
          <a:p>
            <a:pPr marL="0" indent="0">
              <a:buNone/>
            </a:pPr>
            <a:r>
              <a:rPr lang="en-GB" sz="1100" dirty="0" smtClean="0"/>
              <a:t>Liu </a:t>
            </a:r>
            <a:r>
              <a:rPr lang="en-GB" sz="1100" dirty="0"/>
              <a:t>et al (2017) investigated each participant at different stages  within a 12 month period since having a stroke. </a:t>
            </a:r>
          </a:p>
          <a:p>
            <a:r>
              <a:rPr lang="en-GB" sz="1100" dirty="0" smtClean="0"/>
              <a:t>However, some cognitive </a:t>
            </a:r>
            <a:r>
              <a:rPr lang="en-GB" sz="1100" dirty="0"/>
              <a:t>functioning may </a:t>
            </a:r>
            <a:r>
              <a:rPr lang="en-GB" sz="1100" dirty="0" smtClean="0"/>
              <a:t>improve with time one study cant se these differences   </a:t>
            </a:r>
          </a:p>
          <a:p>
            <a:r>
              <a:rPr lang="en-GB" sz="1100" dirty="0"/>
              <a:t>G</a:t>
            </a:r>
            <a:r>
              <a:rPr lang="en-GB" sz="1100" dirty="0" smtClean="0"/>
              <a:t>reater activity seen in patients who have recently had a stroke . </a:t>
            </a:r>
            <a:endParaRPr lang="en-GB" sz="1100" dirty="0"/>
          </a:p>
          <a:p>
            <a:r>
              <a:rPr lang="en-GB" sz="1100" dirty="0" smtClean="0"/>
              <a:t>Recommendation: More </a:t>
            </a:r>
            <a:r>
              <a:rPr lang="en-GB" sz="1100" dirty="0"/>
              <a:t>than one fMRI of investigation on each participant would be more reliable (Long et al, </a:t>
            </a:r>
            <a:r>
              <a:rPr lang="en-GB" sz="1100" dirty="0" smtClean="0"/>
              <a:t>2012, Liu et a</a:t>
            </a:r>
            <a:r>
              <a:rPr lang="en-GB" sz="1200" dirty="0" smtClean="0"/>
              <a:t>l, 2017)</a:t>
            </a:r>
            <a:endParaRPr lang="en-GB" sz="1200" dirty="0"/>
          </a:p>
        </p:txBody>
      </p:sp>
    </p:spTree>
    <p:extLst>
      <p:ext uri="{BB962C8B-B14F-4D97-AF65-F5344CB8AC3E}">
        <p14:creationId xmlns:p14="http://schemas.microsoft.com/office/powerpoint/2010/main" val="420260864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1412776"/>
            <a:ext cx="4717152" cy="4752528"/>
          </a:xfrm>
        </p:spPr>
        <p:txBody>
          <a:bodyPr>
            <a:normAutofit fontScale="92500" lnSpcReduction="20000"/>
          </a:bodyPr>
          <a:lstStyle/>
          <a:p>
            <a:pPr marL="0" indent="0">
              <a:buNone/>
            </a:pPr>
            <a:r>
              <a:rPr lang="en-GB" sz="1400" dirty="0"/>
              <a:t>The MMSE  (General cognitive functioning test)  </a:t>
            </a:r>
            <a:r>
              <a:rPr lang="en-GB" sz="1400" dirty="0" smtClean="0"/>
              <a:t>was administered </a:t>
            </a:r>
            <a:r>
              <a:rPr lang="en-GB" sz="1400" dirty="0"/>
              <a:t>for both control groups. </a:t>
            </a:r>
          </a:p>
          <a:p>
            <a:pPr marL="0" indent="0">
              <a:buNone/>
            </a:pPr>
            <a:endParaRPr lang="en-GB" sz="1400" dirty="0" smtClean="0"/>
          </a:p>
          <a:p>
            <a:pPr marL="0" indent="0">
              <a:buNone/>
            </a:pPr>
            <a:r>
              <a:rPr lang="en-GB" sz="1400" dirty="0" smtClean="0"/>
              <a:t>PMD </a:t>
            </a:r>
            <a:r>
              <a:rPr lang="en-GB" sz="1400" dirty="0"/>
              <a:t>patients  scored (21) it was  just 6 less than the healthy control group  which was(27) </a:t>
            </a:r>
            <a:endParaRPr lang="en-GB" sz="1400" dirty="0" smtClean="0"/>
          </a:p>
          <a:p>
            <a:r>
              <a:rPr lang="en-GB" sz="1400" dirty="0" smtClean="0"/>
              <a:t>this </a:t>
            </a:r>
            <a:r>
              <a:rPr lang="en-GB" sz="1400" dirty="0"/>
              <a:t>small difference between the scores could indicate that  this test fails to consider other factors such as age, education and cultural background influences on </a:t>
            </a:r>
            <a:r>
              <a:rPr lang="en-GB" sz="1400" dirty="0" smtClean="0"/>
              <a:t>test</a:t>
            </a:r>
            <a:r>
              <a:rPr lang="en-GB" sz="1400" dirty="0"/>
              <a:t> </a:t>
            </a:r>
            <a:r>
              <a:rPr lang="en-GB" sz="1400" dirty="0" smtClean="0"/>
              <a:t>(</a:t>
            </a:r>
            <a:r>
              <a:rPr lang="en-GB" sz="1400" dirty="0" err="1" smtClean="0"/>
              <a:t>Slavych</a:t>
            </a:r>
            <a:r>
              <a:rPr lang="en-GB" sz="1400" dirty="0" smtClean="0"/>
              <a:t>, 2019) </a:t>
            </a:r>
            <a:endParaRPr lang="en-GB" sz="1400" dirty="0"/>
          </a:p>
          <a:p>
            <a:r>
              <a:rPr lang="en-GB" sz="1400" dirty="0" smtClean="0"/>
              <a:t>In addition, it </a:t>
            </a:r>
            <a:r>
              <a:rPr lang="en-GB" sz="1400" dirty="0"/>
              <a:t>suggest it is not as accurate as Wechsler Memory scale test as the MMSE recognises obvious memory loss signs but not subtle memory loss symptoms. </a:t>
            </a:r>
            <a:endParaRPr lang="en-GB" sz="1400" dirty="0" smtClean="0"/>
          </a:p>
          <a:p>
            <a:r>
              <a:rPr lang="en-GB" sz="1400" dirty="0" smtClean="0"/>
              <a:t>Nonetheless</a:t>
            </a:r>
            <a:r>
              <a:rPr lang="en-GB" sz="1400" dirty="0"/>
              <a:t>, it is easily accessible and only takes 10 minutes to complete and it is available in a few different languages (</a:t>
            </a:r>
            <a:r>
              <a:rPr lang="en-GB" sz="1400" dirty="0" err="1"/>
              <a:t>Slavych</a:t>
            </a:r>
            <a:r>
              <a:rPr lang="en-GB" sz="1400" dirty="0"/>
              <a:t>, 2019).</a:t>
            </a:r>
          </a:p>
          <a:p>
            <a:endParaRPr lang="en-GB" sz="1400" dirty="0"/>
          </a:p>
          <a:p>
            <a:pPr marL="0" indent="0">
              <a:buNone/>
            </a:pPr>
            <a:r>
              <a:rPr lang="en-GB" sz="1400" dirty="0"/>
              <a:t>In Liu </a:t>
            </a:r>
            <a:r>
              <a:rPr lang="en-GB" sz="1400" dirty="0" smtClean="0"/>
              <a:t>et</a:t>
            </a:r>
            <a:r>
              <a:rPr lang="en-GB" sz="1400" dirty="0"/>
              <a:t> </a:t>
            </a:r>
            <a:r>
              <a:rPr lang="en-GB" sz="1400" dirty="0" smtClean="0"/>
              <a:t>al (2017)  </a:t>
            </a:r>
            <a:r>
              <a:rPr lang="en-GB" sz="1400" dirty="0"/>
              <a:t>study the HC group scored 27 therefore deemed normal cognition  whereas the PMD group scored 21 falling into the 21-24 category which is  indicative of  MILD dementia. Therefore this can be criticised as it would suggest that cognition in PMD patients Is relatively  good whereas the WMS test indicate significant differences between HC and PMD pts (Caceres, 2024)</a:t>
            </a:r>
          </a:p>
          <a:p>
            <a:endParaRPr lang="en-GB" sz="1400" dirty="0"/>
          </a:p>
          <a:p>
            <a:endParaRPr lang="en-GB" sz="1400"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120" y="1285364"/>
            <a:ext cx="2487320" cy="22325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10042" y="3645024"/>
            <a:ext cx="2829398" cy="17688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431350" y="692696"/>
            <a:ext cx="5633273" cy="40011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2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Mini-mental status examination</a:t>
            </a:r>
            <a:endParaRPr lang="en-US" sz="20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val="34080750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4717152" cy="5490936"/>
          </a:xfrm>
        </p:spPr>
        <p:txBody>
          <a:bodyPr>
            <a:normAutofit/>
          </a:bodyPr>
          <a:lstStyle/>
          <a:p>
            <a:pPr marL="0" indent="0">
              <a:buNone/>
            </a:pPr>
            <a:r>
              <a:rPr lang="en-GB" sz="1200" dirty="0"/>
              <a:t> To add, Hilsabech et al (2015) compared the </a:t>
            </a:r>
            <a:r>
              <a:rPr lang="en-GB" sz="1200" dirty="0" smtClean="0"/>
              <a:t> </a:t>
            </a:r>
            <a:r>
              <a:rPr lang="en-GB" sz="1200" dirty="0"/>
              <a:t>the  Brief Cognitive Status Exam BCSE to that of the Mini-Mental State </a:t>
            </a:r>
            <a:r>
              <a:rPr lang="en-GB" sz="1200" dirty="0" smtClean="0"/>
              <a:t>Examination. </a:t>
            </a:r>
            <a:r>
              <a:rPr lang="en-GB" sz="1200" dirty="0" smtClean="0"/>
              <a:t>They </a:t>
            </a:r>
            <a:r>
              <a:rPr lang="en-GB" sz="1200" dirty="0"/>
              <a:t>concluded  That BCSE cognitive screening is more effective than the  MMSE at </a:t>
            </a:r>
            <a:r>
              <a:rPr lang="en-GB" sz="1200" dirty="0" smtClean="0"/>
              <a:t>identifying </a:t>
            </a:r>
            <a:r>
              <a:rPr lang="en-GB" sz="1200" dirty="0"/>
              <a:t>cognitive impairment </a:t>
            </a:r>
            <a:r>
              <a:rPr lang="en-GB" sz="1200" dirty="0" smtClean="0"/>
              <a:t>in; </a:t>
            </a:r>
            <a:r>
              <a:rPr lang="en-GB" sz="1200" dirty="0" smtClean="0"/>
              <a:t>dementia sufferers, cognitive impairment, no dementia and no cognitive impairment</a:t>
            </a:r>
            <a:r>
              <a:rPr lang="en-GB" sz="1200" dirty="0" smtClean="0"/>
              <a:t> which </a:t>
            </a:r>
            <a:r>
              <a:rPr lang="en-GB" sz="1200" dirty="0" smtClean="0"/>
              <a:t>were </a:t>
            </a:r>
            <a:r>
              <a:rPr lang="en-GB" sz="1200" dirty="0"/>
              <a:t>consistent with </a:t>
            </a:r>
            <a:r>
              <a:rPr lang="en-GB" sz="1200" dirty="0" err="1"/>
              <a:t>Bouman</a:t>
            </a:r>
            <a:r>
              <a:rPr lang="en-GB" sz="1200" dirty="0"/>
              <a:t> et al (</a:t>
            </a:r>
            <a:r>
              <a:rPr lang="en-GB" sz="1200" dirty="0" smtClean="0"/>
              <a:t>2014) findings. </a:t>
            </a:r>
            <a:endParaRPr lang="en-GB" sz="1200" dirty="0"/>
          </a:p>
          <a:p>
            <a:pPr marL="0" indent="0">
              <a:buNone/>
            </a:pPr>
            <a:r>
              <a:rPr lang="en-GB" sz="1200" dirty="0" smtClean="0"/>
              <a:t>However, </a:t>
            </a:r>
            <a:r>
              <a:rPr lang="en-GB" sz="1200" dirty="0" smtClean="0"/>
              <a:t>, </a:t>
            </a:r>
            <a:r>
              <a:rPr lang="en-GB" sz="1200" dirty="0" smtClean="0"/>
              <a:t>cognitive  </a:t>
            </a:r>
            <a:r>
              <a:rPr lang="en-GB" sz="1200" dirty="0"/>
              <a:t>screening tests are designed </a:t>
            </a:r>
            <a:r>
              <a:rPr lang="en-GB" sz="1200" dirty="0" smtClean="0"/>
              <a:t>for: </a:t>
            </a:r>
          </a:p>
          <a:p>
            <a:r>
              <a:rPr lang="en-GB" sz="1200" dirty="0" smtClean="0"/>
              <a:t>the </a:t>
            </a:r>
            <a:r>
              <a:rPr lang="en-GB" sz="1200" dirty="0"/>
              <a:t>over 60’s group </a:t>
            </a:r>
            <a:r>
              <a:rPr lang="en-GB" sz="1200" dirty="0" smtClean="0"/>
              <a:t>but also used on </a:t>
            </a:r>
            <a:r>
              <a:rPr lang="en-GB" sz="1200" dirty="0"/>
              <a:t>younger groups </a:t>
            </a:r>
            <a:endParaRPr lang="en-GB" sz="1200" dirty="0" smtClean="0"/>
          </a:p>
          <a:p>
            <a:r>
              <a:rPr lang="en-GB" sz="1200" dirty="0" smtClean="0"/>
              <a:t>lead </a:t>
            </a:r>
            <a:r>
              <a:rPr lang="en-GB" sz="1200" dirty="0"/>
              <a:t>to lower sensitivity results for detecting cognitive impairment</a:t>
            </a:r>
            <a:r>
              <a:rPr lang="en-GB" sz="1200" dirty="0" smtClean="0"/>
              <a:t>. </a:t>
            </a:r>
          </a:p>
          <a:p>
            <a:r>
              <a:rPr lang="en-GB" sz="1200" dirty="0" smtClean="0"/>
              <a:t>suggest </a:t>
            </a:r>
            <a:r>
              <a:rPr lang="en-GB" sz="1200" dirty="0"/>
              <a:t>that the small differences between the HC group (27) and  PMD (21) in Liu et al (2017) may be down to the age </a:t>
            </a:r>
            <a:r>
              <a:rPr lang="en-GB" sz="1200" dirty="0" smtClean="0"/>
              <a:t>group or it lacks sensitivity in picking up on cognitive impairment</a:t>
            </a:r>
            <a:endParaRPr lang="en-GB" sz="1200" dirty="0" smtClean="0"/>
          </a:p>
          <a:p>
            <a:r>
              <a:rPr lang="en-GB" sz="1200" dirty="0" smtClean="0"/>
              <a:t>Therefore </a:t>
            </a:r>
            <a:r>
              <a:rPr lang="en-GB" sz="1200" dirty="0"/>
              <a:t>a  BCSE exam may have </a:t>
            </a:r>
            <a:r>
              <a:rPr lang="en-GB" sz="1200" dirty="0" smtClean="0"/>
              <a:t>been a </a:t>
            </a:r>
            <a:r>
              <a:rPr lang="en-GB" sz="1200" dirty="0"/>
              <a:t>better </a:t>
            </a:r>
            <a:r>
              <a:rPr lang="en-GB" sz="1200" dirty="0" smtClean="0"/>
              <a:t> alternative for </a:t>
            </a:r>
            <a:r>
              <a:rPr lang="en-GB" sz="1200" dirty="0"/>
              <a:t>the control groups of their </a:t>
            </a:r>
            <a:r>
              <a:rPr lang="en-GB" sz="1200" dirty="0" smtClean="0"/>
              <a:t>study as they are using cognitive impairment patients not dementia patients.</a:t>
            </a:r>
            <a:endParaRPr lang="en-GB" sz="1200"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64088" y="1700808"/>
            <a:ext cx="3233696" cy="3097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339578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002935"/>
            <a:ext cx="5221208" cy="5058888"/>
          </a:xfrm>
        </p:spPr>
        <p:txBody>
          <a:bodyPr>
            <a:normAutofit/>
          </a:bodyPr>
          <a:lstStyle/>
          <a:p>
            <a:pPr marL="0" indent="0">
              <a:buNone/>
            </a:pPr>
            <a:r>
              <a:rPr lang="en-GB" sz="1200" dirty="0" smtClean="0"/>
              <a:t>Liu </a:t>
            </a:r>
            <a:r>
              <a:rPr lang="en-GB" sz="1200" dirty="0"/>
              <a:t>et al (2017) used  the Wechsler Memory Scale test to measure memory </a:t>
            </a:r>
            <a:r>
              <a:rPr lang="en-GB" sz="1200" dirty="0" smtClean="0"/>
              <a:t>function:</a:t>
            </a:r>
          </a:p>
          <a:p>
            <a:r>
              <a:rPr lang="en-GB" sz="1200" dirty="0" smtClean="0"/>
              <a:t> used </a:t>
            </a:r>
            <a:r>
              <a:rPr lang="en-GB" sz="1200" dirty="0"/>
              <a:t>an </a:t>
            </a:r>
            <a:r>
              <a:rPr lang="en-GB" sz="1200" dirty="0" smtClean="0"/>
              <a:t>older out-dated version. </a:t>
            </a:r>
          </a:p>
          <a:p>
            <a:pPr marL="0" indent="0">
              <a:buNone/>
            </a:pPr>
            <a:r>
              <a:rPr lang="en-GB" sz="1200" dirty="0" smtClean="0"/>
              <a:t>Liu </a:t>
            </a:r>
            <a:r>
              <a:rPr lang="en-GB" sz="1200" dirty="0"/>
              <a:t>et al (2017) WMS investigated </a:t>
            </a:r>
            <a:r>
              <a:rPr lang="en-GB" sz="1200" dirty="0" smtClean="0"/>
              <a:t>direct </a:t>
            </a:r>
            <a:r>
              <a:rPr lang="en-GB" sz="1200" dirty="0"/>
              <a:t>memory using digit span </a:t>
            </a:r>
            <a:r>
              <a:rPr lang="en-GB" sz="1200" dirty="0" smtClean="0"/>
              <a:t>tests: </a:t>
            </a:r>
          </a:p>
          <a:p>
            <a:r>
              <a:rPr lang="en-GB" sz="1200" dirty="0" smtClean="0"/>
              <a:t>short </a:t>
            </a:r>
            <a:r>
              <a:rPr lang="en-GB" sz="1200" dirty="0"/>
              <a:t>term memory using </a:t>
            </a:r>
            <a:r>
              <a:rPr lang="en-GB" sz="1200" dirty="0" smtClean="0"/>
              <a:t>picture recognition</a:t>
            </a:r>
            <a:r>
              <a:rPr lang="en-GB" sz="1200" dirty="0"/>
              <a:t>, visual production, associative learning, touch memory and comprehension </a:t>
            </a:r>
            <a:r>
              <a:rPr lang="en-GB" sz="1200" dirty="0" smtClean="0"/>
              <a:t>test.</a:t>
            </a:r>
          </a:p>
          <a:p>
            <a:r>
              <a:rPr lang="en-GB" sz="1200" dirty="0" smtClean="0"/>
              <a:t>long </a:t>
            </a:r>
            <a:r>
              <a:rPr lang="en-GB" sz="1200" dirty="0"/>
              <a:t>term memory was measured using forward and backward recite digit tests. </a:t>
            </a:r>
          </a:p>
          <a:p>
            <a:pPr marL="0" indent="0">
              <a:buNone/>
            </a:pPr>
            <a:r>
              <a:rPr lang="en-GB" sz="1200" dirty="0" smtClean="0"/>
              <a:t>The latest edition</a:t>
            </a:r>
            <a:r>
              <a:rPr lang="en-GB" sz="1200" dirty="0"/>
              <a:t> </a:t>
            </a:r>
            <a:r>
              <a:rPr lang="en-GB" sz="1200" dirty="0" smtClean="0"/>
              <a:t>of WMS would have provided more reliable results  </a:t>
            </a:r>
            <a:r>
              <a:rPr lang="en-GB" sz="1200" dirty="0"/>
              <a:t>as they include performance validity </a:t>
            </a:r>
            <a:r>
              <a:rPr lang="en-GB" sz="1200" dirty="0" smtClean="0"/>
              <a:t>tests: crucial </a:t>
            </a:r>
            <a:r>
              <a:rPr lang="en-GB" sz="1200" dirty="0"/>
              <a:t>for providing confidence while limiting financial costs and limiting time restraints. </a:t>
            </a:r>
            <a:r>
              <a:rPr lang="en-GB" sz="1200" dirty="0" smtClean="0"/>
              <a:t>(Kent et al, 2010 &amp; Lee et al 2023)</a:t>
            </a:r>
            <a:endParaRPr lang="en-GB" sz="1200" dirty="0"/>
          </a:p>
          <a:p>
            <a:pPr marL="0" indent="0">
              <a:buNone/>
            </a:pPr>
            <a:r>
              <a:rPr lang="en-GB" sz="1200" dirty="0"/>
              <a:t>However, further research of PVT inclusion in clinical settings is needed to further support its confidence and </a:t>
            </a:r>
            <a:r>
              <a:rPr lang="en-GB" sz="1200" dirty="0" smtClean="0"/>
              <a:t>validity</a:t>
            </a:r>
            <a:r>
              <a:rPr lang="en-GB" sz="1200" dirty="0"/>
              <a:t> </a:t>
            </a:r>
            <a:r>
              <a:rPr lang="en-GB" sz="1200" dirty="0" smtClean="0"/>
              <a:t>(</a:t>
            </a:r>
            <a:r>
              <a:rPr lang="en-GB" sz="1200" dirty="0" err="1" smtClean="0"/>
              <a:t>Soble</a:t>
            </a:r>
            <a:r>
              <a:rPr lang="en-GB" sz="1200" dirty="0" smtClean="0"/>
              <a:t> et al, 2019)</a:t>
            </a:r>
            <a:endParaRPr lang="en-GB" sz="1200"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52707" y="3501008"/>
            <a:ext cx="2558920" cy="1713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52707" y="980728"/>
            <a:ext cx="2558920" cy="19211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ectangle 3"/>
          <p:cNvSpPr/>
          <p:nvPr/>
        </p:nvSpPr>
        <p:spPr>
          <a:xfrm>
            <a:off x="4479635" y="2967335"/>
            <a:ext cx="184730" cy="369332"/>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endParaRPr lang="en-US"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5" name="Rectangle 4"/>
          <p:cNvSpPr/>
          <p:nvPr/>
        </p:nvSpPr>
        <p:spPr>
          <a:xfrm>
            <a:off x="539552" y="548680"/>
            <a:ext cx="5040560" cy="338554"/>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GB" sz="16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Wechsler memory scale</a:t>
            </a:r>
          </a:p>
        </p:txBody>
      </p:sp>
    </p:spTree>
    <p:extLst>
      <p:ext uri="{BB962C8B-B14F-4D97-AF65-F5344CB8AC3E}">
        <p14:creationId xmlns:p14="http://schemas.microsoft.com/office/powerpoint/2010/main" val="11053548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0120" y="404664"/>
            <a:ext cx="8183880" cy="1051560"/>
          </a:xfrm>
        </p:spPr>
        <p:txBody>
          <a:bodyPr>
            <a:normAutofit fontScale="90000"/>
          </a:bodyPr>
          <a:lstStyle/>
          <a:p>
            <a:r>
              <a:rPr lang="en-GB" dirty="0"/>
              <a:t>fMRI </a:t>
            </a:r>
            <a:r>
              <a:rPr lang="en-GB" dirty="0" smtClean="0"/>
              <a:t>- Functional </a:t>
            </a:r>
            <a:r>
              <a:rPr lang="en-GB" dirty="0"/>
              <a:t>Magnetic </a:t>
            </a:r>
            <a:r>
              <a:rPr lang="en-GB" dirty="0" smtClean="0"/>
              <a:t>Resonance </a:t>
            </a:r>
            <a:r>
              <a:rPr lang="en-GB" dirty="0"/>
              <a:t>I</a:t>
            </a:r>
            <a:r>
              <a:rPr lang="en-GB" dirty="0" smtClean="0"/>
              <a:t>maging</a:t>
            </a:r>
            <a:endParaRPr lang="en-GB" dirty="0"/>
          </a:p>
        </p:txBody>
      </p:sp>
      <p:sp>
        <p:nvSpPr>
          <p:cNvPr id="3" name="Content Placeholder 2"/>
          <p:cNvSpPr>
            <a:spLocks noGrp="1"/>
          </p:cNvSpPr>
          <p:nvPr>
            <p:ph idx="1"/>
          </p:nvPr>
        </p:nvSpPr>
        <p:spPr>
          <a:xfrm>
            <a:off x="467544" y="1556792"/>
            <a:ext cx="4069080" cy="4554832"/>
          </a:xfrm>
        </p:spPr>
        <p:txBody>
          <a:bodyPr>
            <a:normAutofit fontScale="70000" lnSpcReduction="20000"/>
          </a:bodyPr>
          <a:lstStyle/>
          <a:p>
            <a:pPr marL="0" indent="0">
              <a:buNone/>
            </a:pPr>
            <a:endParaRPr lang="en-GB" sz="1600" dirty="0"/>
          </a:p>
          <a:p>
            <a:r>
              <a:rPr lang="en-GB" sz="1600" dirty="0"/>
              <a:t> Currently a reliable method for analysing brain activity during  cognitive  tasks (Kimberley, 2008</a:t>
            </a:r>
            <a:r>
              <a:rPr lang="en-GB" sz="1600" dirty="0" smtClean="0"/>
              <a:t>)</a:t>
            </a:r>
          </a:p>
          <a:p>
            <a:r>
              <a:rPr lang="en-GB" sz="1600" dirty="0" smtClean="0"/>
              <a:t> </a:t>
            </a:r>
            <a:endParaRPr lang="en-GB" sz="1600" dirty="0"/>
          </a:p>
          <a:p>
            <a:r>
              <a:rPr lang="en-GB" sz="1600" dirty="0"/>
              <a:t>fMRI indirectly </a:t>
            </a:r>
            <a:r>
              <a:rPr lang="en-GB" sz="1600" dirty="0" smtClean="0"/>
              <a:t>measures  </a:t>
            </a:r>
            <a:r>
              <a:rPr lang="en-GB" sz="1600" dirty="0"/>
              <a:t>BOLD signals (blood oxygenated level dependent</a:t>
            </a:r>
            <a:r>
              <a:rPr lang="en-GB" sz="1600" dirty="0" smtClean="0"/>
              <a:t>). </a:t>
            </a:r>
            <a:r>
              <a:rPr lang="en-GB" sz="1600" dirty="0"/>
              <a:t>(Wandshchneider &amp; Koepp (2016)</a:t>
            </a:r>
          </a:p>
          <a:p>
            <a:endParaRPr lang="en-GB" sz="1600" dirty="0"/>
          </a:p>
          <a:p>
            <a:r>
              <a:rPr lang="en-GB" sz="1600" dirty="0"/>
              <a:t>It has been widely used  for investigating dementia as research has demonstrated significantly lower volume in entorhinal cortices (37%) and hippocampus volume (27%) compared to healthy adults with a mild cognitive impairment. (Wandshchneider &amp; Koepp (2016)</a:t>
            </a:r>
          </a:p>
          <a:p>
            <a:endParaRPr lang="en-GB" sz="1600" dirty="0" smtClean="0"/>
          </a:p>
          <a:p>
            <a:pPr marL="0" indent="0">
              <a:buNone/>
            </a:pPr>
            <a:endParaRPr lang="en-GB" sz="1600" dirty="0"/>
          </a:p>
          <a:p>
            <a:r>
              <a:rPr lang="en-GB" sz="1600" dirty="0"/>
              <a:t>D</a:t>
            </a:r>
            <a:r>
              <a:rPr lang="en-GB" sz="1600" dirty="0" smtClean="0"/>
              <a:t>ifficulties </a:t>
            </a:r>
            <a:r>
              <a:rPr lang="en-GB" sz="1600" dirty="0"/>
              <a:t>in diagnosing Alzheimer's disease in over 80 year olds </a:t>
            </a:r>
            <a:r>
              <a:rPr lang="en-GB" sz="1600" dirty="0" smtClean="0"/>
              <a:t>- normal </a:t>
            </a:r>
            <a:r>
              <a:rPr lang="en-GB" sz="1600" dirty="0"/>
              <a:t>age deficits or Alzheimer's disease, </a:t>
            </a:r>
            <a:r>
              <a:rPr lang="en-GB" sz="1600" dirty="0" smtClean="0"/>
              <a:t>fMRI </a:t>
            </a:r>
            <a:r>
              <a:rPr lang="en-GB" sz="1600" dirty="0"/>
              <a:t>is avoided in NICE clinical diagnostic guidelines (Sullivan et al, 2018).</a:t>
            </a:r>
          </a:p>
          <a:p>
            <a:pPr marL="0" indent="0">
              <a:buNone/>
            </a:pPr>
            <a:endParaRPr lang="en-GB" sz="1600" dirty="0"/>
          </a:p>
          <a:p>
            <a:r>
              <a:rPr lang="en-GB" sz="1600" dirty="0"/>
              <a:t>It requires around an hour of patients time and</a:t>
            </a:r>
          </a:p>
          <a:p>
            <a:pPr marL="0" indent="0">
              <a:buNone/>
            </a:pPr>
            <a:endParaRPr lang="en-GB" sz="1600" dirty="0"/>
          </a:p>
          <a:p>
            <a:r>
              <a:rPr lang="en-GB" sz="1600" dirty="0"/>
              <a:t>It is also more costly than a CT scan and may be tolerated less as it takes longer, it is also noisy and may make a person feel claustrophobic (</a:t>
            </a:r>
            <a:r>
              <a:rPr lang="en-GB" sz="1600" dirty="0" smtClean="0"/>
              <a:t>Queensland </a:t>
            </a:r>
            <a:r>
              <a:rPr lang="en-GB" sz="1600" dirty="0"/>
              <a:t>private Healthcare, 2024)</a:t>
            </a:r>
          </a:p>
          <a:p>
            <a:endParaRPr lang="en-GB" sz="1400" dirty="0"/>
          </a:p>
          <a:p>
            <a:endParaRPr lang="en-GB" sz="1400"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40455" y="1613489"/>
            <a:ext cx="4065336"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0455" y="3933056"/>
            <a:ext cx="4065336" cy="2592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14739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59" y="1124744"/>
            <a:ext cx="7920881" cy="5184576"/>
          </a:xfrm>
        </p:spPr>
        <p:txBody>
          <a:bodyPr>
            <a:normAutofit fontScale="92500" lnSpcReduction="10000"/>
          </a:bodyPr>
          <a:lstStyle/>
          <a:p>
            <a:pPr marL="0" indent="0">
              <a:buNone/>
            </a:pPr>
            <a:r>
              <a:rPr lang="en-GB" sz="1200" dirty="0"/>
              <a:t>Investigations into the reliability of fMRI amongst impaired patients have been limited therefore Kimberley (2008) carried out a systematic study to explore fMRI among  stroke patients. </a:t>
            </a:r>
          </a:p>
          <a:p>
            <a:r>
              <a:rPr lang="en-GB" sz="1200" dirty="0" smtClean="0"/>
              <a:t>moderate </a:t>
            </a:r>
            <a:r>
              <a:rPr lang="en-GB" sz="1200" dirty="0"/>
              <a:t>to high reliability using this method for stroke </a:t>
            </a:r>
            <a:r>
              <a:rPr lang="en-GB" sz="1200" dirty="0" smtClean="0"/>
              <a:t>patients.</a:t>
            </a:r>
          </a:p>
          <a:p>
            <a:r>
              <a:rPr lang="en-GB" sz="1200" dirty="0"/>
              <a:t>A</a:t>
            </a:r>
            <a:r>
              <a:rPr lang="en-GB" sz="1200" dirty="0" smtClean="0"/>
              <a:t> </a:t>
            </a:r>
            <a:r>
              <a:rPr lang="en-GB" sz="1200" dirty="0"/>
              <a:t>number of factors can affect the  reliability of fMRI such as a compromised  cardiovascular system, for example </a:t>
            </a:r>
            <a:r>
              <a:rPr lang="en-GB" sz="1200" dirty="0" smtClean="0"/>
              <a:t>blood </a:t>
            </a:r>
            <a:r>
              <a:rPr lang="en-GB" sz="1200" dirty="0"/>
              <a:t>pressure levels, cholesterol, diet, foods and drinks higher in sugar and </a:t>
            </a:r>
            <a:r>
              <a:rPr lang="en-GB" sz="1200" dirty="0" smtClean="0"/>
              <a:t>caffeine, Medication </a:t>
            </a:r>
            <a:r>
              <a:rPr lang="en-GB" sz="1200" dirty="0"/>
              <a:t>can also affect responses to fMRI or increase brain activity (Kimberley, 2008; Yang, 2019; Parent et al, 2011; </a:t>
            </a:r>
            <a:r>
              <a:rPr lang="en-GB" sz="1200" dirty="0" err="1"/>
              <a:t>Sjuls</a:t>
            </a:r>
            <a:r>
              <a:rPr lang="en-GB" sz="1200" dirty="0"/>
              <a:t> &amp; Specht, 2022). </a:t>
            </a:r>
          </a:p>
          <a:p>
            <a:pPr marL="0" indent="0">
              <a:buNone/>
            </a:pPr>
            <a:endParaRPr lang="en-GB" sz="1200" dirty="0"/>
          </a:p>
          <a:p>
            <a:pPr marL="0" indent="0">
              <a:buNone/>
            </a:pPr>
            <a:r>
              <a:rPr lang="en-GB" sz="1200" dirty="0"/>
              <a:t>Yang (2019) </a:t>
            </a:r>
            <a:r>
              <a:rPr lang="en-GB" sz="1200" dirty="0" smtClean="0"/>
              <a:t>found:</a:t>
            </a:r>
          </a:p>
          <a:p>
            <a:r>
              <a:rPr lang="en-GB" sz="1200" dirty="0" smtClean="0"/>
              <a:t>Participants </a:t>
            </a:r>
            <a:r>
              <a:rPr lang="en-GB" sz="1200" dirty="0"/>
              <a:t>who consumed caffeine </a:t>
            </a:r>
            <a:r>
              <a:rPr lang="en-GB" sz="1200" dirty="0" smtClean="0"/>
              <a:t>had </a:t>
            </a:r>
            <a:r>
              <a:rPr lang="en-GB" sz="1200" dirty="0"/>
              <a:t>shorter delays and lower standard deviations compared to the non-caffeine </a:t>
            </a:r>
            <a:r>
              <a:rPr lang="en-GB" sz="1200" dirty="0" smtClean="0"/>
              <a:t>group</a:t>
            </a:r>
          </a:p>
          <a:p>
            <a:r>
              <a:rPr lang="en-GB" sz="1200" dirty="0" smtClean="0"/>
              <a:t>This </a:t>
            </a:r>
            <a:r>
              <a:rPr lang="en-GB" sz="1200" dirty="0"/>
              <a:t>demonstrates the vasoconstriction effect of caffeine which increases blood pressure. </a:t>
            </a:r>
          </a:p>
          <a:p>
            <a:r>
              <a:rPr lang="en-GB" sz="1200" dirty="0" smtClean="0"/>
              <a:t> </a:t>
            </a:r>
            <a:r>
              <a:rPr lang="en-GB" sz="1200" dirty="0"/>
              <a:t>close interaction in brain areas with a </a:t>
            </a:r>
            <a:r>
              <a:rPr lang="en-GB" sz="1200" dirty="0" smtClean="0"/>
              <a:t>“vascular </a:t>
            </a:r>
            <a:r>
              <a:rPr lang="en-GB" sz="1200" dirty="0"/>
              <a:t>effect </a:t>
            </a:r>
            <a:r>
              <a:rPr lang="en-GB" sz="1200" dirty="0" smtClean="0"/>
              <a:t> coincided </a:t>
            </a:r>
            <a:r>
              <a:rPr lang="en-GB" sz="1200" dirty="0"/>
              <a:t>with brain areas that showed a significant neural </a:t>
            </a:r>
            <a:r>
              <a:rPr lang="en-GB" sz="1200" dirty="0" smtClean="0"/>
              <a:t>effect”</a:t>
            </a:r>
            <a:endParaRPr lang="en-GB" sz="1200" dirty="0"/>
          </a:p>
          <a:p>
            <a:pPr marL="0" indent="0">
              <a:buNone/>
            </a:pPr>
            <a:endParaRPr lang="en-GB" sz="1200" dirty="0"/>
          </a:p>
          <a:p>
            <a:pPr marL="0" indent="0">
              <a:buNone/>
            </a:pPr>
            <a:r>
              <a:rPr lang="en-GB" sz="1200" dirty="0"/>
              <a:t>Parent et al (2011) </a:t>
            </a:r>
            <a:r>
              <a:rPr lang="en-GB" sz="1200" dirty="0" smtClean="0"/>
              <a:t>found:</a:t>
            </a:r>
          </a:p>
          <a:p>
            <a:r>
              <a:rPr lang="en-GB" sz="1200" dirty="0" smtClean="0"/>
              <a:t>Glucose </a:t>
            </a:r>
            <a:r>
              <a:rPr lang="en-GB" sz="1200" dirty="0"/>
              <a:t>affects fMRI activation in the left parrahipocampal cortex which is linked to episodic memory processes of encoding and </a:t>
            </a:r>
            <a:r>
              <a:rPr lang="en-GB" sz="1200" dirty="0" smtClean="0"/>
              <a:t>retrieval</a:t>
            </a:r>
          </a:p>
          <a:p>
            <a:r>
              <a:rPr lang="en-GB" sz="1200" dirty="0"/>
              <a:t>G</a:t>
            </a:r>
            <a:r>
              <a:rPr lang="en-GB" sz="1200" dirty="0" smtClean="0"/>
              <a:t>reater </a:t>
            </a:r>
            <a:r>
              <a:rPr lang="en-GB" sz="1200" dirty="0"/>
              <a:t>activity was also seen in dorsolateral prefrontal cortex which is responsible for semantic elaborative  process and successful episodic memory encoding.</a:t>
            </a:r>
          </a:p>
          <a:p>
            <a:endParaRPr lang="en-GB" sz="1200" dirty="0"/>
          </a:p>
          <a:p>
            <a:pPr marL="0" indent="0">
              <a:buNone/>
            </a:pPr>
            <a:r>
              <a:rPr lang="en-GB" sz="1200" dirty="0" err="1"/>
              <a:t>Sjuls</a:t>
            </a:r>
            <a:r>
              <a:rPr lang="en-GB" sz="1200" dirty="0"/>
              <a:t> &amp; Specht (2022) stated that resting </a:t>
            </a:r>
            <a:r>
              <a:rPr lang="en-GB" sz="1200" dirty="0" smtClean="0"/>
              <a:t>fMRI </a:t>
            </a:r>
            <a:r>
              <a:rPr lang="en-GB" sz="1200" dirty="0"/>
              <a:t>can provide conflicting results. </a:t>
            </a:r>
          </a:p>
          <a:p>
            <a:r>
              <a:rPr lang="en-GB" sz="1200" dirty="0" smtClean="0"/>
              <a:t>investigated  </a:t>
            </a:r>
            <a:r>
              <a:rPr lang="en-GB" sz="1200" dirty="0"/>
              <a:t>arterial Blood Pressure, Body Mass, Haematocrit and glycated haemoglobin which may be responsible for the variability amongst healthy individuals. </a:t>
            </a:r>
          </a:p>
          <a:p>
            <a:r>
              <a:rPr lang="en-GB" sz="1200" dirty="0" smtClean="0"/>
              <a:t>concluded </a:t>
            </a:r>
            <a:r>
              <a:rPr lang="en-GB" sz="1200" dirty="0"/>
              <a:t>that Blood Pressure and Body mass can cause </a:t>
            </a:r>
            <a:r>
              <a:rPr lang="en-GB" sz="1200" dirty="0" smtClean="0"/>
              <a:t> </a:t>
            </a:r>
            <a:r>
              <a:rPr lang="en-GB" sz="1200" dirty="0"/>
              <a:t>variability in BOLD signal </a:t>
            </a:r>
            <a:r>
              <a:rPr lang="en-GB" sz="1200" dirty="0" smtClean="0"/>
              <a:t>.</a:t>
            </a:r>
          </a:p>
          <a:p>
            <a:r>
              <a:rPr lang="en-GB" sz="1200" smtClean="0"/>
              <a:t>This </a:t>
            </a:r>
            <a:r>
              <a:rPr lang="en-GB" sz="1200" dirty="0"/>
              <a:t>susceptibility  to these factors are seen in previous and current studies and may be the reason for low replicability. </a:t>
            </a:r>
          </a:p>
          <a:p>
            <a:endParaRPr lang="en-GB" sz="1200" dirty="0"/>
          </a:p>
        </p:txBody>
      </p:sp>
      <p:sp>
        <p:nvSpPr>
          <p:cNvPr id="4" name="Rectangle 3"/>
          <p:cNvSpPr/>
          <p:nvPr/>
        </p:nvSpPr>
        <p:spPr>
          <a:xfrm>
            <a:off x="938639" y="266745"/>
            <a:ext cx="6696744" cy="707886"/>
          </a:xfrm>
          <a:prstGeom prst="rect">
            <a:avLst/>
          </a:prstGeom>
          <a:noFill/>
        </p:spPr>
        <p:txBody>
          <a:bodyPr wrap="squar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2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Functional magnetic resonance imaging (</a:t>
            </a:r>
            <a:r>
              <a:rPr lang="en-US" sz="2000" b="1" dirty="0" err="1">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f</a:t>
            </a:r>
            <a:r>
              <a:rPr lang="en-US" sz="2000" b="1" cap="all" dirty="0" err="1">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mRI</a:t>
            </a:r>
            <a:r>
              <a:rPr lang="en-US" sz="2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t>
            </a:r>
            <a:endParaRPr lang="en-US" sz="20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extLst>
      <p:ext uri="{BB962C8B-B14F-4D97-AF65-F5344CB8AC3E}">
        <p14:creationId xmlns:p14="http://schemas.microsoft.com/office/powerpoint/2010/main" val="9778872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188640"/>
            <a:ext cx="8183880" cy="1051560"/>
          </a:xfrm>
        </p:spPr>
        <p:txBody>
          <a:bodyPr/>
          <a:lstStyle/>
          <a:p>
            <a:r>
              <a:rPr lang="en-GB" dirty="0"/>
              <a:t>How drugs affect  fMRI scans</a:t>
            </a:r>
          </a:p>
        </p:txBody>
      </p:sp>
      <p:sp>
        <p:nvSpPr>
          <p:cNvPr id="3" name="Content Placeholder 2"/>
          <p:cNvSpPr>
            <a:spLocks noGrp="1"/>
          </p:cNvSpPr>
          <p:nvPr>
            <p:ph idx="1"/>
          </p:nvPr>
        </p:nvSpPr>
        <p:spPr>
          <a:xfrm>
            <a:off x="467544" y="1844824"/>
            <a:ext cx="8183880" cy="4187952"/>
          </a:xfrm>
        </p:spPr>
        <p:txBody>
          <a:bodyPr>
            <a:normAutofit lnSpcReduction="10000"/>
          </a:bodyPr>
          <a:lstStyle/>
          <a:p>
            <a:pPr marL="0" indent="0">
              <a:buNone/>
            </a:pPr>
            <a:r>
              <a:rPr lang="en-GB" sz="1200" dirty="0"/>
              <a:t>Liu et al (2012) </a:t>
            </a:r>
            <a:endParaRPr lang="en-GB" sz="1200" dirty="0" smtClean="0"/>
          </a:p>
          <a:p>
            <a:r>
              <a:rPr lang="en-GB" sz="1200" dirty="0"/>
              <a:t>E</a:t>
            </a:r>
            <a:r>
              <a:rPr lang="en-GB" sz="1200" dirty="0" smtClean="0"/>
              <a:t>xcluded </a:t>
            </a:r>
            <a:r>
              <a:rPr lang="en-GB" sz="1200" dirty="0"/>
              <a:t>participants with other pathologies from their study.  </a:t>
            </a:r>
            <a:endParaRPr lang="en-GB" sz="1200" dirty="0" smtClean="0"/>
          </a:p>
          <a:p>
            <a:r>
              <a:rPr lang="en-GB" sz="1200" dirty="0" smtClean="0"/>
              <a:t>Failed </a:t>
            </a:r>
            <a:r>
              <a:rPr lang="en-GB" sz="1200" dirty="0"/>
              <a:t>to consider that post stroke patients are usually  prescribed a number of medications to prevent any further strokes  for example , anti coagulants, diuretics, beta-blockers, Blood thinners and even anti-depressants. </a:t>
            </a:r>
            <a:endParaRPr lang="en-GB" sz="1200" dirty="0" smtClean="0"/>
          </a:p>
          <a:p>
            <a:r>
              <a:rPr lang="en-GB" sz="1200" dirty="0" smtClean="0"/>
              <a:t>In </a:t>
            </a:r>
            <a:r>
              <a:rPr lang="en-GB" sz="1200" dirty="0"/>
              <a:t>Liu et al 2017 study there was no mention of what medications each of the participants were taking and how this </a:t>
            </a:r>
            <a:r>
              <a:rPr lang="en-GB" sz="1200" dirty="0" smtClean="0"/>
              <a:t>may have affected </a:t>
            </a:r>
            <a:r>
              <a:rPr lang="en-GB" sz="1200" dirty="0"/>
              <a:t>the activity seen in Fmri </a:t>
            </a:r>
            <a:r>
              <a:rPr lang="en-GB" sz="1200" dirty="0" smtClean="0"/>
              <a:t>.</a:t>
            </a:r>
            <a:endParaRPr lang="en-GB" sz="1200" dirty="0"/>
          </a:p>
          <a:p>
            <a:pPr marL="0" indent="0">
              <a:buNone/>
            </a:pPr>
            <a:endParaRPr lang="en-GB" sz="1200" dirty="0"/>
          </a:p>
          <a:p>
            <a:pPr marL="0" indent="0">
              <a:buNone/>
            </a:pPr>
            <a:r>
              <a:rPr lang="en-GB" sz="1200" dirty="0" err="1" smtClean="0"/>
              <a:t>Wandschneider</a:t>
            </a:r>
            <a:r>
              <a:rPr lang="en-GB" sz="1200" dirty="0" smtClean="0"/>
              <a:t> </a:t>
            </a:r>
            <a:r>
              <a:rPr lang="en-GB" sz="1200" dirty="0"/>
              <a:t>&amp; Koepp, </a:t>
            </a:r>
            <a:r>
              <a:rPr lang="en-GB" sz="1200" dirty="0" smtClean="0"/>
              <a:t>2016 found that </a:t>
            </a:r>
            <a:r>
              <a:rPr lang="en-GB" sz="1200" dirty="0" err="1" smtClean="0"/>
              <a:t>Pharmaco</a:t>
            </a:r>
            <a:r>
              <a:rPr lang="en-GB" sz="1200" dirty="0" smtClean="0"/>
              <a:t>-Fmri </a:t>
            </a:r>
            <a:r>
              <a:rPr lang="en-GB" sz="1200" dirty="0"/>
              <a:t>studies </a:t>
            </a:r>
            <a:endParaRPr lang="en-GB" sz="1200" dirty="0" smtClean="0"/>
          </a:p>
          <a:p>
            <a:r>
              <a:rPr lang="en-GB" sz="1200" dirty="0" smtClean="0"/>
              <a:t>found </a:t>
            </a:r>
            <a:r>
              <a:rPr lang="en-GB" sz="1200" dirty="0"/>
              <a:t>that there is a low signal change as a result of drugs in FMRI specifically in task related fMRI, as drugs cause an interaction affect where patterns seen in  patients on certain medications have similar results to those who do not take medication. </a:t>
            </a:r>
          </a:p>
          <a:p>
            <a:r>
              <a:rPr lang="en-GB" sz="1200" dirty="0" smtClean="0"/>
              <a:t>Levetiracetam </a:t>
            </a:r>
            <a:r>
              <a:rPr lang="en-GB" sz="1200" dirty="0"/>
              <a:t>a drug used for epilepsy </a:t>
            </a:r>
            <a:r>
              <a:rPr lang="en-GB" sz="1200" dirty="0" smtClean="0"/>
              <a:t>exhibited </a:t>
            </a:r>
            <a:r>
              <a:rPr lang="en-GB" sz="1200" dirty="0"/>
              <a:t>task deactivation in the diseased temporal lobe. </a:t>
            </a:r>
          </a:p>
          <a:p>
            <a:r>
              <a:rPr lang="en-GB" sz="1200" dirty="0"/>
              <a:t>The more of the drug that was taken the more activity was seen in the  left middle temporal </a:t>
            </a:r>
            <a:r>
              <a:rPr lang="en-GB" sz="1200" dirty="0" err="1"/>
              <a:t>gyrus</a:t>
            </a:r>
            <a:r>
              <a:rPr lang="en-GB" sz="1200" dirty="0"/>
              <a:t> and in the left temporal lobe epilepsy in verbal task and in the right hippocampus and right temporal </a:t>
            </a:r>
            <a:r>
              <a:rPr lang="en-GB" sz="1200" dirty="0" smtClean="0"/>
              <a:t>lobe.</a:t>
            </a:r>
            <a:endParaRPr lang="en-GB" sz="1200" dirty="0"/>
          </a:p>
          <a:p>
            <a:r>
              <a:rPr lang="en-GB" sz="1200" dirty="0"/>
              <a:t> This suggests this medication </a:t>
            </a:r>
            <a:r>
              <a:rPr lang="en-GB" sz="1200" dirty="0" smtClean="0"/>
              <a:t> restores </a:t>
            </a:r>
            <a:r>
              <a:rPr lang="en-GB" sz="1200" dirty="0"/>
              <a:t>normal fMRI activation  levels which were seen in  the healthy control group and this also suggests that this medication is an  effective treatment for this disease. However, if this is the case with other  drugs the </a:t>
            </a:r>
            <a:r>
              <a:rPr lang="en-GB" sz="1200" dirty="0" err="1"/>
              <a:t>fmri</a:t>
            </a:r>
            <a:r>
              <a:rPr lang="en-GB" sz="1200" dirty="0"/>
              <a:t> may show these activations and results will demonstrate better task performance making it difficult to differentiate drug effect from the stroke damage effects (</a:t>
            </a:r>
            <a:r>
              <a:rPr lang="de-DE" sz="1200" dirty="0"/>
              <a:t>Wandschneider &amp; Koepp, 2016). </a:t>
            </a:r>
            <a:endParaRPr lang="en-GB" sz="1200" dirty="0"/>
          </a:p>
          <a:p>
            <a:endParaRPr lang="en-GB" sz="1200" dirty="0"/>
          </a:p>
        </p:txBody>
      </p:sp>
    </p:spTree>
    <p:extLst>
      <p:ext uri="{BB962C8B-B14F-4D97-AF65-F5344CB8AC3E}">
        <p14:creationId xmlns:p14="http://schemas.microsoft.com/office/powerpoint/2010/main" val="3438745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620688"/>
            <a:ext cx="8183880" cy="1051560"/>
          </a:xfrm>
        </p:spPr>
        <p:txBody>
          <a:bodyPr/>
          <a:lstStyle/>
          <a:p>
            <a:r>
              <a:rPr lang="en-GB" dirty="0"/>
              <a:t>Conclusion</a:t>
            </a:r>
          </a:p>
        </p:txBody>
      </p:sp>
      <p:sp>
        <p:nvSpPr>
          <p:cNvPr id="3" name="Content Placeholder 2"/>
          <p:cNvSpPr>
            <a:spLocks noGrp="1"/>
          </p:cNvSpPr>
          <p:nvPr>
            <p:ph idx="1"/>
          </p:nvPr>
        </p:nvSpPr>
        <p:spPr>
          <a:xfrm>
            <a:off x="395536" y="2060848"/>
            <a:ext cx="8183880" cy="4187952"/>
          </a:xfrm>
        </p:spPr>
        <p:txBody>
          <a:bodyPr>
            <a:normAutofit/>
          </a:bodyPr>
          <a:lstStyle/>
          <a:p>
            <a:r>
              <a:rPr lang="en-GB" sz="1200" dirty="0"/>
              <a:t>In summary Liu et al (2017) investigated  stroke memory dysfunction patients with right hemispheric damage.  A general cognitive test MMSE was given to both control groups PMD and healthy control group however it failed to consider other factors which may have been  responsible for scorings there was no means of determining whether lower scoring was due to  age or education level or stroke. It is recommended that the BCSE may have been a better cognitive test for stroke patients,</a:t>
            </a:r>
          </a:p>
          <a:p>
            <a:r>
              <a:rPr lang="en-GB" sz="1200" dirty="0"/>
              <a:t>The Wechsler memory scale test was given to  both groups although PMD patients scored significantly lower in all of the working memory tests. However, Liu et al (2017) used the older version of this test and it would have been wise to use the updated fourth addition Wechsler scale  as it has been updated to improve </a:t>
            </a:r>
            <a:r>
              <a:rPr lang="en-GB" sz="1200" dirty="0" smtClean="0"/>
              <a:t>scoring</a:t>
            </a:r>
            <a:r>
              <a:rPr lang="en-GB" sz="1200" dirty="0"/>
              <a:t> </a:t>
            </a:r>
            <a:r>
              <a:rPr lang="en-GB" sz="1200" dirty="0" smtClean="0"/>
              <a:t>(Kent</a:t>
            </a:r>
            <a:r>
              <a:rPr lang="en-GB" sz="1200" dirty="0"/>
              <a:t>, 2020).</a:t>
            </a:r>
          </a:p>
          <a:p>
            <a:r>
              <a:rPr lang="en-GB" sz="1200" dirty="0"/>
              <a:t>Liu et al (2017) investigated each patient once during </a:t>
            </a:r>
            <a:r>
              <a:rPr lang="en-GB" sz="1200" dirty="0" smtClean="0"/>
              <a:t>recovery, </a:t>
            </a:r>
            <a:r>
              <a:rPr lang="en-GB" sz="1200" dirty="0"/>
              <a:t>whereas </a:t>
            </a:r>
            <a:r>
              <a:rPr lang="en-GB" sz="1200" dirty="0" smtClean="0"/>
              <a:t>,it </a:t>
            </a:r>
            <a:r>
              <a:rPr lang="en-GB" sz="1200" dirty="0"/>
              <a:t>would have been better to have investigated each patient more than once during the different stages of recovery as Liu et </a:t>
            </a:r>
            <a:r>
              <a:rPr lang="en-GB" sz="1200" dirty="0" err="1" smtClean="0"/>
              <a:t>al’s</a:t>
            </a:r>
            <a:r>
              <a:rPr lang="en-GB" sz="1200" dirty="0" smtClean="0"/>
              <a:t> (2017) </a:t>
            </a:r>
            <a:r>
              <a:rPr lang="en-GB" sz="1200" dirty="0"/>
              <a:t>approach does not account for those who will recover some of their memory dysfunctions.</a:t>
            </a:r>
          </a:p>
          <a:p>
            <a:r>
              <a:rPr lang="en-GB" sz="1200" dirty="0"/>
              <a:t>Although fMRI is a common updated method of exploring brain activities during cognitive tasks studies have indicated that there is limited research  on the reliability of fMRI amongst impaired patients with brain tumours, stroke and multiple sclerosis as many of the studies in the literature investigate dementia and Alzheimer’s (Kimberley, 2008).  </a:t>
            </a:r>
          </a:p>
        </p:txBody>
      </p:sp>
    </p:spTree>
    <p:extLst>
      <p:ext uri="{BB962C8B-B14F-4D97-AF65-F5344CB8AC3E}">
        <p14:creationId xmlns:p14="http://schemas.microsoft.com/office/powerpoint/2010/main" val="5918753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548680"/>
            <a:ext cx="8183880" cy="792088"/>
          </a:xfrm>
        </p:spPr>
        <p:txBody>
          <a:bodyPr/>
          <a:lstStyle/>
          <a:p>
            <a:r>
              <a:rPr lang="en-GB" dirty="0"/>
              <a:t>References</a:t>
            </a:r>
          </a:p>
        </p:txBody>
      </p:sp>
      <p:sp>
        <p:nvSpPr>
          <p:cNvPr id="3" name="Content Placeholder 2"/>
          <p:cNvSpPr>
            <a:spLocks noGrp="1"/>
          </p:cNvSpPr>
          <p:nvPr>
            <p:ph idx="1"/>
          </p:nvPr>
        </p:nvSpPr>
        <p:spPr>
          <a:xfrm>
            <a:off x="467544" y="1412776"/>
            <a:ext cx="8183880" cy="4980040"/>
          </a:xfrm>
        </p:spPr>
        <p:txBody>
          <a:bodyPr>
            <a:normAutofit/>
          </a:bodyPr>
          <a:lstStyle/>
          <a:p>
            <a:pPr marL="0" indent="0">
              <a:buNone/>
            </a:pPr>
            <a:endParaRPr lang="en-GB" sz="1600" dirty="0"/>
          </a:p>
          <a:p>
            <a:pPr marL="0" indent="0">
              <a:buNone/>
            </a:pPr>
            <a:endParaRPr lang="en-GB" sz="1600" dirty="0"/>
          </a:p>
          <a:p>
            <a:pPr marL="0" indent="0">
              <a:buNone/>
            </a:pPr>
            <a:endParaRPr lang="en-GB" sz="1600" dirty="0"/>
          </a:p>
          <a:p>
            <a:pPr marL="0" indent="0">
              <a:buNone/>
            </a:pPr>
            <a:endParaRPr lang="en-GB" sz="1600" dirty="0"/>
          </a:p>
          <a:p>
            <a:pPr marL="0" indent="0">
              <a:buNone/>
            </a:pPr>
            <a:endParaRPr lang="en-GB" sz="1600" dirty="0"/>
          </a:p>
          <a:p>
            <a:pPr marL="0" indent="0">
              <a:buNone/>
            </a:pPr>
            <a:endParaRPr lang="en-GB" sz="1600" dirty="0"/>
          </a:p>
        </p:txBody>
      </p:sp>
      <p:sp>
        <p:nvSpPr>
          <p:cNvPr id="4" name="TextBox 3"/>
          <p:cNvSpPr txBox="1"/>
          <p:nvPr/>
        </p:nvSpPr>
        <p:spPr>
          <a:xfrm>
            <a:off x="460051" y="1556792"/>
            <a:ext cx="8064896" cy="3970318"/>
          </a:xfrm>
          <a:prstGeom prst="rect">
            <a:avLst/>
          </a:prstGeom>
          <a:noFill/>
        </p:spPr>
        <p:txBody>
          <a:bodyPr wrap="square" rtlCol="0">
            <a:spAutoFit/>
          </a:bodyPr>
          <a:lstStyle/>
          <a:p>
            <a:pPr marL="266700" indent="-266700"/>
            <a:r>
              <a:rPr lang="en-GB" sz="1200" dirty="0"/>
              <a:t>Andrade, C. (2020). Sample size and its importance in research. </a:t>
            </a:r>
            <a:r>
              <a:rPr lang="en-GB" sz="1200" i="1" dirty="0"/>
              <a:t>Indian Journal of  Psychology Medicine</a:t>
            </a:r>
            <a:r>
              <a:rPr lang="en-GB" sz="1200" dirty="0"/>
              <a:t>, 42, 02-3. </a:t>
            </a:r>
            <a:r>
              <a:rPr lang="en-GB" sz="1200" dirty="0">
                <a:hlinkClick r:id="rId2"/>
              </a:rPr>
              <a:t>https://journals.sagepub.com/doi/pdf/10.4103/IJPSYM.IJPSYM_504_19</a:t>
            </a:r>
            <a:endParaRPr lang="en-GB" sz="1200" dirty="0"/>
          </a:p>
          <a:p>
            <a:pPr marL="266700" indent="-266700"/>
            <a:endParaRPr lang="en-GB" sz="1200" dirty="0"/>
          </a:p>
          <a:p>
            <a:pPr marL="266700" indent="-266700"/>
            <a:r>
              <a:rPr lang="en-GB" sz="1200" dirty="0" err="1"/>
              <a:t>Bouman</a:t>
            </a:r>
            <a:r>
              <a:rPr lang="en-GB" sz="1200" dirty="0"/>
              <a:t>, Z., </a:t>
            </a:r>
            <a:r>
              <a:rPr lang="en-GB" sz="1200" dirty="0" err="1"/>
              <a:t>Hendriks</a:t>
            </a:r>
            <a:r>
              <a:rPr lang="en-GB" sz="1200" dirty="0"/>
              <a:t>, M. P. H., </a:t>
            </a:r>
            <a:r>
              <a:rPr lang="en-GB" sz="1200" dirty="0" err="1"/>
              <a:t>Aldenkamp</a:t>
            </a:r>
            <a:r>
              <a:rPr lang="en-GB" sz="1200" dirty="0"/>
              <a:t>, A. P., &amp; </a:t>
            </a:r>
            <a:r>
              <a:rPr lang="en-GB" sz="1200" dirty="0" err="1"/>
              <a:t>Kessels</a:t>
            </a:r>
            <a:r>
              <a:rPr lang="en-GB" sz="1200" dirty="0"/>
              <a:t>, R. P. C. (2015). Clinical validation of the WMS-IV-NL brief cognitive status exam (BCSE) in older adults with MCI or dementia. </a:t>
            </a:r>
            <a:r>
              <a:rPr lang="en-GB" sz="1200" i="1" dirty="0"/>
              <a:t>International </a:t>
            </a:r>
            <a:r>
              <a:rPr lang="en-GB" sz="1200" i="1" dirty="0" err="1"/>
              <a:t>Psychogeriatrics</a:t>
            </a:r>
            <a:r>
              <a:rPr lang="en-GB" sz="1200" i="1" dirty="0"/>
              <a:t>, 27</a:t>
            </a:r>
            <a:r>
              <a:rPr lang="en-GB" sz="1200" dirty="0"/>
              <a:t>(2), 221–229. doi:10.1017/S1041610214001471</a:t>
            </a:r>
          </a:p>
          <a:p>
            <a:pPr marL="266700" indent="-266700"/>
            <a:endParaRPr lang="en-GB" sz="1200" dirty="0"/>
          </a:p>
          <a:p>
            <a:pPr marL="266700" indent="-266700"/>
            <a:r>
              <a:rPr lang="en-GB" sz="1200" dirty="0" err="1"/>
              <a:t>Budiu</a:t>
            </a:r>
            <a:r>
              <a:rPr lang="en-GB" sz="1200" dirty="0"/>
              <a:t>, R &amp; Moran, K. (2021). 40 Participants is an appropriate number for most quantitative studies but there are cases when you can recruit fewer. https://www.nngroup.com/articles/summary-quant-sample-sizes/#:~:text=In%20most%20cases%2C%20we%20recommend,40%20participants%20for%20quantitative%20studies.</a:t>
            </a:r>
          </a:p>
          <a:p>
            <a:pPr marL="266700" indent="-266700"/>
            <a:endParaRPr lang="en-GB" sz="1200" dirty="0"/>
          </a:p>
          <a:p>
            <a:pPr marL="266700" indent="-266700"/>
            <a:r>
              <a:rPr lang="en-GB" sz="1200" dirty="0"/>
              <a:t>Caceres, V. (2024). </a:t>
            </a:r>
            <a:r>
              <a:rPr lang="en-GB" sz="1200" i="1" dirty="0"/>
              <a:t>What does your MMSE score mean?. </a:t>
            </a:r>
            <a:r>
              <a:rPr lang="en-GB" sz="1200" dirty="0"/>
              <a:t>https://www.caring.com/examinations/what-does-your-mmse-score-mean#:~:text=The%20answers%20are%20scored%2C%20and%20that%20score%20suggests,lower%20scores%20signal%20more%20severe%20cases%20of%20dementia.</a:t>
            </a:r>
          </a:p>
          <a:p>
            <a:pPr marL="266700" indent="-266700"/>
            <a:endParaRPr lang="en-GB" sz="1200" dirty="0"/>
          </a:p>
          <a:p>
            <a:pPr marL="266700" indent="-266700"/>
            <a:r>
              <a:rPr lang="en-GB" sz="1200" dirty="0" err="1"/>
              <a:t>Erdodi</a:t>
            </a:r>
            <a:r>
              <a:rPr lang="en-GB" sz="1200" dirty="0"/>
              <a:t>,  L.  A.,  &amp;  Lichtenstein,  J.  D.  (2017).  Invalid  before impaired:  an  emerging  paradox  of  embedded  validity indicators. The  Clinical  Neuropsychologist, 31, 1029–1046. doi:10.1080/13854046.2017.1323119</a:t>
            </a:r>
          </a:p>
        </p:txBody>
      </p:sp>
    </p:spTree>
    <p:extLst>
      <p:ext uri="{BB962C8B-B14F-4D97-AF65-F5344CB8AC3E}">
        <p14:creationId xmlns:p14="http://schemas.microsoft.com/office/powerpoint/2010/main" val="30021745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502920" y="530352"/>
            <a:ext cx="8183880" cy="5058888"/>
          </a:xfrm>
        </p:spPr>
        <p:txBody>
          <a:bodyPr>
            <a:normAutofit fontScale="92500" lnSpcReduction="20000"/>
          </a:bodyPr>
          <a:lstStyle/>
          <a:p>
            <a:pPr marL="446088" indent="-446088">
              <a:buNone/>
            </a:pPr>
            <a:r>
              <a:rPr lang="en-GB" sz="1200" dirty="0"/>
              <a:t>Fowler, S. B., &amp; Lapp, V. (2019). Sample size in quantitative research: Sample size will affect the significance of your research. </a:t>
            </a:r>
            <a:r>
              <a:rPr lang="en-GB" sz="1200" i="1" dirty="0"/>
              <a:t>American Nurse Today, 14(5</a:t>
            </a:r>
            <a:r>
              <a:rPr lang="en-GB" sz="1200" dirty="0"/>
              <a:t>), 61+. https://link.gale.com/apps/doc/A592663691/AONE?u=anon~6b202536&amp;sid=bookmark-AONE&amp;xid=89c9a61c</a:t>
            </a:r>
          </a:p>
          <a:p>
            <a:pPr marL="446088" indent="-446088">
              <a:buNone/>
            </a:pPr>
            <a:endParaRPr lang="en-GB" sz="1200" dirty="0"/>
          </a:p>
          <a:p>
            <a:pPr marL="446088" indent="-446088">
              <a:buNone/>
            </a:pPr>
            <a:r>
              <a:rPr lang="en-GB" sz="1200" dirty="0" err="1"/>
              <a:t>Hilsabeck</a:t>
            </a:r>
            <a:r>
              <a:rPr lang="en-GB" sz="1200" dirty="0"/>
              <a:t>, R.C.,  </a:t>
            </a:r>
            <a:r>
              <a:rPr lang="en-GB" sz="1200" dirty="0" err="1"/>
              <a:t>Holdnack</a:t>
            </a:r>
            <a:r>
              <a:rPr lang="en-GB" sz="1200" dirty="0"/>
              <a:t>, J.A., Munro Cullum, C., </a:t>
            </a:r>
            <a:r>
              <a:rPr lang="en-GB" sz="1200" dirty="0" err="1"/>
              <a:t>Drozdick</a:t>
            </a:r>
            <a:r>
              <a:rPr lang="en-GB" sz="1200" dirty="0"/>
              <a:t>, L.W., Edelstein, B.,  Fiske, A.,</a:t>
            </a:r>
            <a:r>
              <a:rPr lang="en-GB" sz="1200" dirty="0" err="1"/>
              <a:t>Lacritz</a:t>
            </a:r>
            <a:r>
              <a:rPr lang="en-GB" sz="1200" dirty="0"/>
              <a:t>, L.,  McCoy, K.J.M., </a:t>
            </a:r>
            <a:r>
              <a:rPr lang="en-GB" sz="1200" dirty="0" err="1"/>
              <a:t>Wahlstrom</a:t>
            </a:r>
            <a:r>
              <a:rPr lang="en-GB" sz="1200" dirty="0"/>
              <a:t> D. (2015). The Brief Cognitive Status Examination (BCSE): Comparing Diagnostic Utility and Equating Scores to the Mini-Mental State Examination (MMSE). </a:t>
            </a:r>
            <a:r>
              <a:rPr lang="en-GB" sz="1200" i="1" dirty="0"/>
              <a:t>Archives of Clinical Neuropsychology,30</a:t>
            </a:r>
            <a:r>
              <a:rPr lang="en-GB" sz="1200" dirty="0"/>
              <a:t>(5),  458–467. https://doi.org/10.1093/arclin/acv037</a:t>
            </a:r>
          </a:p>
          <a:p>
            <a:pPr marL="446088" indent="-446088">
              <a:buNone/>
            </a:pPr>
            <a:endParaRPr lang="en-GB" sz="1200" dirty="0"/>
          </a:p>
          <a:p>
            <a:pPr marL="446088" indent="-446088">
              <a:buNone/>
            </a:pPr>
            <a:r>
              <a:rPr lang="en-GB" sz="1200" dirty="0" err="1"/>
              <a:t>Iannetti</a:t>
            </a:r>
            <a:r>
              <a:rPr lang="en-GB" sz="1200" dirty="0"/>
              <a:t>, G. D., &amp; Wise, R. G. (2007). BOLD functional MRI in disease and pharmacological studies: room for improvement? </a:t>
            </a:r>
            <a:r>
              <a:rPr lang="en-GB" sz="1200" i="1" dirty="0"/>
              <a:t>Magnetic Resonance Imaging, 25</a:t>
            </a:r>
            <a:r>
              <a:rPr lang="en-GB" sz="1200" dirty="0"/>
              <a:t>(6), 978–988. https://doi.org/10.1016/j.mri.2007.03.018</a:t>
            </a:r>
          </a:p>
          <a:p>
            <a:pPr marL="446088" indent="-446088">
              <a:buNone/>
            </a:pPr>
            <a:endParaRPr lang="en-GB" sz="1200" dirty="0"/>
          </a:p>
          <a:p>
            <a:pPr marL="446088" indent="-446088">
              <a:buNone/>
            </a:pPr>
            <a:r>
              <a:rPr lang="en-GB" sz="1200" dirty="0"/>
              <a:t>Kent, Phillip. (2020). The Wechsler Memory Scale: A Guide for Clinicians and Researchers. 10.4324/9781003027348.</a:t>
            </a:r>
          </a:p>
          <a:p>
            <a:pPr marL="446088" indent="-446088">
              <a:buNone/>
            </a:pPr>
            <a:endParaRPr lang="en-GB" sz="1200" dirty="0"/>
          </a:p>
          <a:p>
            <a:pPr marL="446088" indent="-446088">
              <a:buNone/>
            </a:pPr>
            <a:r>
              <a:rPr lang="en-GB" sz="1200" dirty="0"/>
              <a:t>Kimberley, T. J., </a:t>
            </a:r>
            <a:r>
              <a:rPr lang="en-GB" sz="1200" dirty="0" err="1"/>
              <a:t>Khandekar</a:t>
            </a:r>
            <a:r>
              <a:rPr lang="en-GB" sz="1200" dirty="0"/>
              <a:t>, G., &amp; </a:t>
            </a:r>
            <a:r>
              <a:rPr lang="en-GB" sz="1200" dirty="0" err="1"/>
              <a:t>Borich</a:t>
            </a:r>
            <a:r>
              <a:rPr lang="en-GB" sz="1200" dirty="0"/>
              <a:t>, M. (2008). fMRI reliability in subjects with stroke. </a:t>
            </a:r>
            <a:r>
              <a:rPr lang="en-GB" sz="1200" i="1" dirty="0"/>
              <a:t>Experimental brain research, 186(1</a:t>
            </a:r>
            <a:r>
              <a:rPr lang="en-GB" sz="1200" dirty="0"/>
              <a:t>), 183–190. https://doi.org/10.1007/s00221-007-1221-8</a:t>
            </a:r>
          </a:p>
          <a:p>
            <a:pPr marL="446088" indent="-446088">
              <a:buNone/>
            </a:pPr>
            <a:endParaRPr lang="en-GB" sz="1200" dirty="0"/>
          </a:p>
          <a:p>
            <a:pPr marL="446088" indent="-446088">
              <a:buNone/>
            </a:pPr>
            <a:r>
              <a:rPr lang="en-GB" sz="1200" dirty="0" err="1"/>
              <a:t>Lakens</a:t>
            </a:r>
            <a:r>
              <a:rPr lang="en-GB" sz="1200" dirty="0"/>
              <a:t>, D. (2022).  Sample Size Justification. Collabra Psychology, 8(1).http://dx.doi.org/10.1525/collabra.33267</a:t>
            </a:r>
          </a:p>
          <a:p>
            <a:pPr marL="446088" indent="-446088">
              <a:buNone/>
            </a:pPr>
            <a:endParaRPr lang="en-GB" sz="1200" dirty="0"/>
          </a:p>
          <a:p>
            <a:pPr marL="446088" indent="-446088">
              <a:buNone/>
            </a:pPr>
            <a:r>
              <a:rPr lang="en-GB" sz="1200" dirty="0"/>
              <a:t>Lee, S. C., </a:t>
            </a:r>
            <a:r>
              <a:rPr lang="en-GB" sz="1200" dirty="0" err="1"/>
              <a:t>Chien</a:t>
            </a:r>
            <a:r>
              <a:rPr lang="en-GB" sz="1200" dirty="0"/>
              <a:t>, T. H., Chu, C. P., Lee, Y., &amp; Chiu, E. C. (2023). Practice effect and test-retest reliability of the Wechsler Memory Scale-Fourth Edition in people with dementia. </a:t>
            </a:r>
            <a:r>
              <a:rPr lang="en-GB" sz="1200" i="1" dirty="0"/>
              <a:t>BMC geriatrics, 23</a:t>
            </a:r>
            <a:r>
              <a:rPr lang="en-GB" sz="1200" dirty="0"/>
              <a:t>(1), 209. https://doi.org/10.1186/s12877-023-03913-2</a:t>
            </a:r>
          </a:p>
          <a:p>
            <a:pPr marL="446088" indent="-446088">
              <a:buNone/>
            </a:pPr>
            <a:endParaRPr lang="en-GB" sz="1200" dirty="0"/>
          </a:p>
          <a:p>
            <a:pPr marL="446088" indent="-446088">
              <a:buNone/>
            </a:pPr>
            <a:r>
              <a:rPr lang="en-GB" sz="1200" dirty="0"/>
              <a:t>Liu, J., Wang, Q., Liu, F., Song, H., Liang, X., Lin, Z., Hong, W., Yang, S., Huang, J., </a:t>
            </a:r>
            <a:r>
              <a:rPr lang="en-GB" sz="1200" dirty="0" err="1"/>
              <a:t>Zheng</a:t>
            </a:r>
            <a:r>
              <a:rPr lang="en-GB" sz="1200" dirty="0"/>
              <a:t>, G., Tao, J., &amp; Chen, L. D. (2017). Altered functional connectivity in patients with post-stroke memory impairment: A resting fMRI study. </a:t>
            </a:r>
            <a:r>
              <a:rPr lang="en-GB" sz="1200" i="1" dirty="0"/>
              <a:t>Experimental and therapeutic medicine, 14(3</a:t>
            </a:r>
            <a:r>
              <a:rPr lang="en-GB" sz="1200" dirty="0"/>
              <a:t>), 1919–1928. https://doi.org/10.3892/etm.2017.4751</a:t>
            </a:r>
          </a:p>
          <a:p>
            <a:pPr marL="0" indent="0">
              <a:buNone/>
            </a:pPr>
            <a:endParaRPr lang="en-GB" sz="1200" dirty="0"/>
          </a:p>
        </p:txBody>
      </p:sp>
    </p:spTree>
    <p:extLst>
      <p:ext uri="{BB962C8B-B14F-4D97-AF65-F5344CB8AC3E}">
        <p14:creationId xmlns:p14="http://schemas.microsoft.com/office/powerpoint/2010/main" val="38997293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2920" y="530352"/>
            <a:ext cx="8183880" cy="5274912"/>
          </a:xfrm>
        </p:spPr>
        <p:txBody>
          <a:bodyPr>
            <a:normAutofit fontScale="92500" lnSpcReduction="10000"/>
          </a:bodyPr>
          <a:lstStyle/>
          <a:p>
            <a:pPr marL="317500" indent="-268288">
              <a:buNone/>
            </a:pPr>
            <a:r>
              <a:rPr lang="en-GB" sz="1200" dirty="0"/>
              <a:t>Long, D. L., Johns, C. L., &amp; Jonathan, E. (2012). Hemispheric differences in the organization of memory for text ideas. </a:t>
            </a:r>
            <a:r>
              <a:rPr lang="en-GB" sz="1200" i="1" dirty="0"/>
              <a:t>Brain and language, 123</a:t>
            </a:r>
            <a:r>
              <a:rPr lang="en-GB" sz="1200" dirty="0"/>
              <a:t>(3), 145–153. https://doi.org/10.1016/j.bandl.2012.08.006</a:t>
            </a:r>
          </a:p>
          <a:p>
            <a:pPr marL="317500" indent="-268288">
              <a:buNone/>
            </a:pPr>
            <a:endParaRPr lang="en-GB" sz="1200" dirty="0"/>
          </a:p>
          <a:p>
            <a:pPr marL="317500" indent="-268288">
              <a:buNone/>
            </a:pPr>
            <a:r>
              <a:rPr lang="en-GB" sz="1200" dirty="0"/>
              <a:t>Parent, M.B., Krebs-Kraft, D.L., Ryan, J.P., Wilson, J.S., </a:t>
            </a:r>
            <a:r>
              <a:rPr lang="en-GB" sz="1200" dirty="0" err="1"/>
              <a:t>Harenski</a:t>
            </a:r>
            <a:r>
              <a:rPr lang="en-GB" sz="1200" dirty="0"/>
              <a:t>, C., </a:t>
            </a:r>
            <a:r>
              <a:rPr lang="en-GB" sz="1200" dirty="0" err="1"/>
              <a:t>Hamann</a:t>
            </a:r>
            <a:r>
              <a:rPr lang="en-GB" sz="1200" dirty="0"/>
              <a:t>, S. (2011). Glucose administration enhances Fmri brain activation and connectivity related to episodic memory encoding for neutral and emotional stimuli. </a:t>
            </a:r>
            <a:r>
              <a:rPr lang="en-GB" sz="1200" i="1" dirty="0" err="1"/>
              <a:t>Neuropsychologia</a:t>
            </a:r>
            <a:r>
              <a:rPr lang="en-GB" sz="1200" i="1" dirty="0"/>
              <a:t>, 49</a:t>
            </a:r>
            <a:r>
              <a:rPr lang="en-GB" sz="1200" dirty="0"/>
              <a:t>(5), 1052-1066. https://doi.org/10.1016/j.neuropsychologia.2011.02.013</a:t>
            </a:r>
          </a:p>
          <a:p>
            <a:pPr marL="317500" indent="-268288">
              <a:buNone/>
            </a:pPr>
            <a:endParaRPr lang="en-GB" sz="1200" dirty="0"/>
          </a:p>
          <a:p>
            <a:pPr marL="317500" indent="-268288">
              <a:buNone/>
            </a:pPr>
            <a:r>
              <a:rPr lang="en-GB" sz="1200" dirty="0" err="1"/>
              <a:t>Queensquare</a:t>
            </a:r>
            <a:r>
              <a:rPr lang="en-GB" sz="1200" dirty="0"/>
              <a:t>  private healthcare. (2024). Patient guide. https://</a:t>
            </a:r>
            <a:r>
              <a:rPr lang="en-GB" sz="1200" dirty="0" err="1"/>
              <a:t>queensquare.com</a:t>
            </a:r>
            <a:r>
              <a:rPr lang="en-GB" sz="1200" dirty="0"/>
              <a:t>/</a:t>
            </a:r>
            <a:r>
              <a:rPr lang="en-GB" sz="1200" dirty="0" err="1"/>
              <a:t>wp</a:t>
            </a:r>
            <a:r>
              <a:rPr lang="en-GB" sz="1200" dirty="0"/>
              <a:t>-content/uploads/Having-an-fMRI-Scan-A-Patient-</a:t>
            </a:r>
            <a:r>
              <a:rPr lang="en-GB" sz="1200" dirty="0" err="1"/>
              <a:t>Guide.pdf</a:t>
            </a:r>
            <a:endParaRPr lang="en-GB" sz="1200" dirty="0"/>
          </a:p>
          <a:p>
            <a:pPr marL="317500" indent="-268288">
              <a:buNone/>
            </a:pPr>
            <a:endParaRPr lang="en-GB" sz="1200" dirty="0"/>
          </a:p>
          <a:p>
            <a:pPr marL="317500" indent="-268288">
              <a:buNone/>
            </a:pPr>
            <a:r>
              <a:rPr lang="en-GB" sz="1200" dirty="0" err="1"/>
              <a:t>Sauro</a:t>
            </a:r>
            <a:r>
              <a:rPr lang="en-GB" sz="1200" dirty="0"/>
              <a:t>, J &amp; Lewis, J. (2016).. </a:t>
            </a:r>
            <a:r>
              <a:rPr lang="en-GB" sz="1200" i="1" dirty="0"/>
              <a:t>Quantifying the User Experience: Practical Statistics for User Research</a:t>
            </a:r>
            <a:r>
              <a:rPr lang="en-GB" sz="1200" dirty="0"/>
              <a:t>. Elsevier.</a:t>
            </a:r>
          </a:p>
          <a:p>
            <a:pPr marL="317500" indent="-268288">
              <a:buNone/>
            </a:pPr>
            <a:endParaRPr lang="en-GB" sz="1200" dirty="0"/>
          </a:p>
          <a:p>
            <a:pPr marL="317500" indent="-268288">
              <a:buNone/>
            </a:pPr>
            <a:r>
              <a:rPr lang="en-GB" sz="1200" dirty="0" err="1"/>
              <a:t>Slavych</a:t>
            </a:r>
            <a:r>
              <a:rPr lang="en-GB" sz="1200" dirty="0"/>
              <a:t>, B. (2019). </a:t>
            </a:r>
            <a:r>
              <a:rPr lang="en-GB" sz="1200" i="1" dirty="0"/>
              <a:t>Pros and Cons of Various Screening Tools for Dementia. </a:t>
            </a:r>
            <a:r>
              <a:rPr lang="en-GB" sz="1200" dirty="0"/>
              <a:t>https://leader.pubs.asha.org/do/10.1044/pros-and-cons-of-screening-tools-for-assessing-dementia/full/#:~:text=Advantages%20of%20the%20MMSE%20include%20brevity%20and%20ease,as%20age%2C%20education%2C%20and%20cultural%20background%20affect%20scores.</a:t>
            </a:r>
          </a:p>
          <a:p>
            <a:pPr marL="317500" indent="-268288">
              <a:buNone/>
            </a:pPr>
            <a:endParaRPr lang="en-GB" sz="1200" dirty="0"/>
          </a:p>
          <a:p>
            <a:pPr marL="317500" indent="-268288">
              <a:buNone/>
            </a:pPr>
            <a:r>
              <a:rPr lang="en-GB" sz="1200" dirty="0" err="1"/>
              <a:t>Soble</a:t>
            </a:r>
            <a:r>
              <a:rPr lang="en-GB" sz="1200" dirty="0"/>
              <a:t>, J. R., Bain, K. M., Bailey, K. C., </a:t>
            </a:r>
            <a:r>
              <a:rPr lang="en-GB" sz="1200" dirty="0" err="1"/>
              <a:t>Kirton</a:t>
            </a:r>
            <a:r>
              <a:rPr lang="en-GB" sz="1200" dirty="0"/>
              <a:t>, J. W., </a:t>
            </a:r>
            <a:r>
              <a:rPr lang="en-GB" sz="1200" dirty="0" err="1"/>
              <a:t>Marceaux</a:t>
            </a:r>
            <a:r>
              <a:rPr lang="en-GB" sz="1200" dirty="0"/>
              <a:t>, J. C., </a:t>
            </a:r>
            <a:r>
              <a:rPr lang="en-GB" sz="1200" dirty="0" err="1"/>
              <a:t>Critchfield</a:t>
            </a:r>
            <a:r>
              <a:rPr lang="en-GB" sz="1200" dirty="0"/>
              <a:t>, E. A., McCoy, K. J. M., &amp; O'Rourke, J. J. F. (2019). Evaluating the accuracy of the Wechsler Memory Scale-Fourth Edition (WMS-IV) logical memory embedded validity index for detecting invalid test performance. Applied neuropsychology. Adult, 26(4), 311–318. https://doi.org/10.1080/23279095.2017.1418744</a:t>
            </a:r>
          </a:p>
          <a:p>
            <a:pPr marL="317500" indent="-268288">
              <a:buNone/>
            </a:pPr>
            <a:endParaRPr lang="en-GB" sz="1200" dirty="0"/>
          </a:p>
          <a:p>
            <a:pPr marL="317500" indent="-268288">
              <a:buNone/>
            </a:pPr>
            <a:r>
              <a:rPr lang="en-GB" sz="1200" dirty="0"/>
              <a:t>Sullivan, V., </a:t>
            </a:r>
            <a:r>
              <a:rPr lang="en-GB" sz="1200" dirty="0" err="1"/>
              <a:t>Majumdar</a:t>
            </a:r>
            <a:r>
              <a:rPr lang="en-GB" sz="1200" dirty="0"/>
              <a:t>, B., Richman, A., &amp; </a:t>
            </a:r>
            <a:r>
              <a:rPr lang="en-GB" sz="1200" dirty="0" err="1"/>
              <a:t>Vinjamuri</a:t>
            </a:r>
            <a:r>
              <a:rPr lang="en-GB" sz="1200" dirty="0"/>
              <a:t>, S. (2012). To scan or not to scan: neuroimaging in mild cognitive impairment and dementia. </a:t>
            </a:r>
            <a:r>
              <a:rPr lang="en-GB" sz="1200" i="1" dirty="0"/>
              <a:t>Advances in Psychiatric Treatment, 18</a:t>
            </a:r>
            <a:r>
              <a:rPr lang="en-GB" sz="1200" dirty="0"/>
              <a:t>(6), 457–466. doi:10.1192/apt.bp.110.008813</a:t>
            </a:r>
          </a:p>
          <a:p>
            <a:pPr marL="317500" indent="-268288">
              <a:buNone/>
            </a:pPr>
            <a:endParaRPr lang="en-GB" sz="1200" dirty="0"/>
          </a:p>
          <a:p>
            <a:pPr marL="317500" indent="-268288">
              <a:buNone/>
            </a:pPr>
            <a:r>
              <a:rPr lang="en-GB" sz="1200" dirty="0"/>
              <a:t>Turner R. (2016). Uses, misuses, new uses and fundamental limitations of magnetic resonance imaging in cognitive science. Philosophical transactions of the Royal Society of London. Series B, </a:t>
            </a:r>
            <a:r>
              <a:rPr lang="en-GB" sz="1200" i="1" dirty="0"/>
              <a:t>Biological sciences, 371</a:t>
            </a:r>
            <a:r>
              <a:rPr lang="en-GB" sz="1200" dirty="0"/>
              <a:t>(1705), 20150349. https://doi.org/10.1098/rstb.2015.0349</a:t>
            </a:r>
          </a:p>
          <a:p>
            <a:pPr marL="0" indent="0">
              <a:buNone/>
            </a:pPr>
            <a:endParaRPr lang="en-GB" sz="1200" dirty="0"/>
          </a:p>
        </p:txBody>
      </p:sp>
    </p:spTree>
    <p:extLst>
      <p:ext uri="{BB962C8B-B14F-4D97-AF65-F5344CB8AC3E}">
        <p14:creationId xmlns:p14="http://schemas.microsoft.com/office/powerpoint/2010/main" val="378681290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spect">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Aspect">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shade val="35000"/>
                <a:satMod val="150000"/>
              </a:schemeClr>
            </a:gs>
            <a:gs pos="45000">
              <a:schemeClr val="phClr">
                <a:shade val="68000"/>
                <a:satMod val="155000"/>
              </a:schemeClr>
            </a:gs>
            <a:gs pos="100000">
              <a:schemeClr val="phClr">
                <a:tint val="70000"/>
                <a:satMod val="175000"/>
              </a:schemeClr>
            </a:gs>
          </a:gsLst>
          <a:lin ang="16200000" scaled="0"/>
        </a:gradFill>
        <a:blipFill>
          <a:blip xmlns:r="http://schemas.openxmlformats.org/officeDocument/2006/relationships" r:embed="rId1">
            <a:duotone>
              <a:schemeClr val="phClr">
                <a:shade val="800"/>
                <a:satMod val="150000"/>
              </a:schemeClr>
              <a:schemeClr val="phClr">
                <a:tint val="80000"/>
                <a:satMod val="150000"/>
              </a:schemeClr>
            </a:duotone>
          </a:blip>
          <a:tile tx="0" ty="0" sx="75000" sy="7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34923</TotalTime>
  <Words>2959</Words>
  <Application>Microsoft Office PowerPoint</Application>
  <PresentationFormat>On-screen Show (4:3)</PresentationFormat>
  <Paragraphs>157</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Aspect</vt:lpstr>
      <vt:lpstr>   </vt:lpstr>
      <vt:lpstr>Critical Evaluation</vt:lpstr>
      <vt:lpstr>PowerPoint Presentation</vt:lpstr>
      <vt:lpstr>PowerPoint Presentation</vt:lpstr>
      <vt:lpstr>PowerPoint Presentation</vt:lpstr>
      <vt:lpstr>PowerPoint Presentation</vt:lpstr>
      <vt:lpstr>fMRI - Functional Magnetic Resonance Imaging</vt:lpstr>
      <vt:lpstr>PowerPoint Presentation</vt:lpstr>
      <vt:lpstr>How drugs affect  fMRI scans</vt:lpstr>
      <vt:lpstr>Conclusion</vt:lpstr>
      <vt:lpstr>References</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Critically discuss</dc:title>
  <dc:creator>Rachel</dc:creator>
  <cp:lastModifiedBy>Rachel</cp:lastModifiedBy>
  <cp:revision>142</cp:revision>
  <dcterms:created xsi:type="dcterms:W3CDTF">2024-06-20T13:14:10Z</dcterms:created>
  <dcterms:modified xsi:type="dcterms:W3CDTF">2024-07-15T18:18:40Z</dcterms:modified>
</cp:coreProperties>
</file>