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8288000" cy="10287000"/>
  <p:notesSz cx="6858000" cy="9144000"/>
  <p:embeddedFontLst>
    <p:embeddedFont>
      <p:font typeface="Arimo Bold" panose="020B0604020202020204" charset="0"/>
      <p:regular r:id="rId24"/>
    </p:embeddedFont>
    <p:embeddedFont>
      <p:font typeface="Calibri" panose="020F0502020204030204" pitchFamily="34" charset="0"/>
      <p:regular r:id="rId25"/>
      <p:bold r:id="rId26"/>
      <p:italic r:id="rId27"/>
      <p:boldItalic r:id="rId28"/>
    </p:embeddedFont>
    <p:embeddedFont>
      <p:font typeface="DM Sans" pitchFamily="2" charset="0"/>
      <p:regular r:id="rId29"/>
      <p:bold r:id="rId30"/>
      <p:italic r:id="rId31"/>
      <p:boldItalic r:id="rId32"/>
    </p:embeddedFont>
    <p:embeddedFont>
      <p:font typeface="DM Sans Bold" charset="0"/>
      <p:regular r:id="rId33"/>
    </p:embeddedFont>
    <p:embeddedFont>
      <p:font typeface="League Spartan" panose="020B0604020202020204" charset="0"/>
      <p:regular r:id="rId34"/>
    </p:embeddedFont>
    <p:embeddedFont>
      <p:font typeface="Montserrat" panose="00000500000000000000" pitchFamily="2" charset="0"/>
      <p:regular r:id="rId35"/>
      <p:bold r:id="rId36"/>
      <p:italic r:id="rId37"/>
      <p:boldItalic r:id="rId38"/>
    </p:embeddedFont>
    <p:embeddedFont>
      <p:font typeface="Montserrat Bold" panose="00000800000000000000" charset="0"/>
      <p:regular r:id="rId39"/>
    </p:embeddedFont>
    <p:embeddedFont>
      <p:font typeface="Open Sans" panose="020B0606030504020204" pitchFamily="34" charset="0"/>
      <p:regular r:id="rId40"/>
      <p:bold r:id="rId41"/>
      <p:italic r:id="rId42"/>
      <p:boldItalic r:id="rId43"/>
    </p:embeddedFont>
    <p:embeddedFont>
      <p:font typeface="Open Sans Bold Italics" panose="020B0604020202020204" charset="0"/>
      <p:regular r:id="rId44"/>
    </p:embeddedFont>
    <p:embeddedFont>
      <p:font typeface="Open Sans Extra Bold" panose="020B0604020202020204" charset="0"/>
      <p:regular r:id="rId45"/>
    </p:embeddedFont>
    <p:embeddedFont>
      <p:font typeface="Open Sans Light" panose="020B0306030504020204" pitchFamily="34" charset="0"/>
      <p:regular r:id="rId46"/>
      <p:italic r:id="rId47"/>
    </p:embeddedFont>
    <p:embeddedFont>
      <p:font typeface="Open Sauce SemiBold" panose="020B0604020202020204" charset="0"/>
      <p:regular r:id="rId48"/>
    </p:embeddedFont>
    <p:embeddedFont>
      <p:font typeface="Open Sauce SemiBold Bold" panose="020B0604020202020204" charset="0"/>
      <p:regular r:id="rId49"/>
    </p:embeddedFont>
    <p:embeddedFont>
      <p:font typeface="Poppins Medium" panose="00000600000000000000" pitchFamily="2" charset="0"/>
      <p:regular r:id="rId50"/>
      <p:italic r:id="rId51"/>
    </p:embeddedFont>
    <p:embeddedFont>
      <p:font typeface="Source Sans Pro" panose="020B0503030403020204" pitchFamily="34" charset="0"/>
      <p:regular r:id="rId52"/>
      <p:bold r:id="rId53"/>
      <p:italic r:id="rId54"/>
      <p:boldItalic r:id="rId55"/>
    </p:embeddedFont>
    <p:embeddedFont>
      <p:font typeface="Wingdings 3" panose="05040102010807070707" pitchFamily="18" charset="2"/>
      <p:regular r:id="rId5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2" d="100"/>
          <a:sy n="72" d="100"/>
        </p:scale>
        <p:origin x="65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font" Target="fonts/font16.fntdata"/><Relationship Id="rId21" Type="http://schemas.openxmlformats.org/officeDocument/2006/relationships/slide" Target="slides/slide20.xml"/><Relationship Id="rId34" Type="http://schemas.openxmlformats.org/officeDocument/2006/relationships/font" Target="fonts/font11.fntdata"/><Relationship Id="rId42" Type="http://schemas.openxmlformats.org/officeDocument/2006/relationships/font" Target="fonts/font19.fntdata"/><Relationship Id="rId47" Type="http://schemas.openxmlformats.org/officeDocument/2006/relationships/font" Target="fonts/font24.fntdata"/><Relationship Id="rId50" Type="http://schemas.openxmlformats.org/officeDocument/2006/relationships/font" Target="fonts/font27.fntdata"/><Relationship Id="rId55" Type="http://schemas.openxmlformats.org/officeDocument/2006/relationships/font" Target="fonts/font32.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6.fntdata"/><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font" Target="fonts/font17.fntdata"/><Relationship Id="rId45" Type="http://schemas.openxmlformats.org/officeDocument/2006/relationships/font" Target="fonts/font22.fntdata"/><Relationship Id="rId53" Type="http://schemas.openxmlformats.org/officeDocument/2006/relationships/font" Target="fonts/font30.fntdata"/><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43" Type="http://schemas.openxmlformats.org/officeDocument/2006/relationships/font" Target="fonts/font20.fntdata"/><Relationship Id="rId48" Type="http://schemas.openxmlformats.org/officeDocument/2006/relationships/font" Target="fonts/font25.fntdata"/><Relationship Id="rId56" Type="http://schemas.openxmlformats.org/officeDocument/2006/relationships/font" Target="fonts/font33.fntdata"/><Relationship Id="rId8" Type="http://schemas.openxmlformats.org/officeDocument/2006/relationships/slide" Target="slides/slide7.xml"/><Relationship Id="rId51" Type="http://schemas.openxmlformats.org/officeDocument/2006/relationships/font" Target="fonts/font2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 Id="rId46" Type="http://schemas.openxmlformats.org/officeDocument/2006/relationships/font" Target="fonts/font23.fntdata"/><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18.fntdata"/><Relationship Id="rId54" Type="http://schemas.openxmlformats.org/officeDocument/2006/relationships/font" Target="fonts/font3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5.fntdata"/><Relationship Id="rId36" Type="http://schemas.openxmlformats.org/officeDocument/2006/relationships/font" Target="fonts/font13.fntdata"/><Relationship Id="rId49" Type="http://schemas.openxmlformats.org/officeDocument/2006/relationships/font" Target="fonts/font26.fntdata"/><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font" Target="fonts/font8.fntdata"/><Relationship Id="rId44" Type="http://schemas.openxmlformats.org/officeDocument/2006/relationships/font" Target="fonts/font21.fntdata"/><Relationship Id="rId52" Type="http://schemas.openxmlformats.org/officeDocument/2006/relationships/font" Target="fonts/font29.fntdata"/><Relationship Id="rId6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7/29/2022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8.sv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sv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jpeg"/><Relationship Id="rId2" Type="http://schemas.openxmlformats.org/officeDocument/2006/relationships/slideLayout" Target="../slideLayouts/slideLayout7.xml"/><Relationship Id="rId1" Type="http://schemas.openxmlformats.org/officeDocument/2006/relationships/video" Target="https://youtu.be/1LJROJ4SBlM" TargetMode="Externa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slides/_rels/slide10.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38.png"/><Relationship Id="rId1" Type="http://schemas.openxmlformats.org/officeDocument/2006/relationships/slideLayout" Target="../slideLayouts/slideLayout7.xml"/><Relationship Id="rId5" Type="http://schemas.openxmlformats.org/officeDocument/2006/relationships/image" Target="../media/image41.svg"/><Relationship Id="rId4" Type="http://schemas.openxmlformats.org/officeDocument/2006/relationships/image" Target="../media/image40.png"/></Relationships>
</file>

<file path=ppt/slides/_rels/slide19.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508528" y="1810674"/>
            <a:ext cx="1270944" cy="604624"/>
          </a:xfrm>
          <a:prstGeom prst="rect">
            <a:avLst/>
          </a:prstGeom>
        </p:spPr>
      </p:pic>
      <p:pic>
        <p:nvPicPr>
          <p:cNvPr id="3" name="Picture 3"/>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0800000">
            <a:off x="14856034" y="-1422191"/>
            <a:ext cx="4806532" cy="4806532"/>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0800000" flipH="1">
            <a:off x="-1062719" y="-1422191"/>
            <a:ext cx="4806532" cy="4806532"/>
          </a:xfrm>
          <a:prstGeom prst="rect">
            <a:avLst/>
          </a:prstGeom>
        </p:spPr>
      </p:pic>
      <p:grpSp>
        <p:nvGrpSpPr>
          <p:cNvPr id="5" name="Group 5"/>
          <p:cNvGrpSpPr/>
          <p:nvPr/>
        </p:nvGrpSpPr>
        <p:grpSpPr>
          <a:xfrm rot="8187890">
            <a:off x="15560506" y="8043695"/>
            <a:ext cx="3397588" cy="3402216"/>
            <a:chOff x="0" y="0"/>
            <a:chExt cx="2354580" cy="2357788"/>
          </a:xfrm>
        </p:grpSpPr>
        <p:sp>
          <p:nvSpPr>
            <p:cNvPr id="6" name="Freeform 6"/>
            <p:cNvSpPr/>
            <p:nvPr/>
          </p:nvSpPr>
          <p:spPr>
            <a:xfrm>
              <a:off x="0" y="0"/>
              <a:ext cx="2353310" cy="2357788"/>
            </a:xfrm>
            <a:custGeom>
              <a:avLst/>
              <a:gdLst/>
              <a:ahLst/>
              <a:cxnLst/>
              <a:rect l="l" t="t" r="r" b="b"/>
              <a:pathLst>
                <a:path w="2353310" h="2357788">
                  <a:moveTo>
                    <a:pt x="784860" y="2290478"/>
                  </a:moveTo>
                  <a:cubicBezTo>
                    <a:pt x="905510" y="2331118"/>
                    <a:pt x="1042670" y="2357788"/>
                    <a:pt x="1177290" y="2357788"/>
                  </a:cubicBezTo>
                  <a:cubicBezTo>
                    <a:pt x="1311910" y="2357788"/>
                    <a:pt x="1441450" y="2334928"/>
                    <a:pt x="1560830" y="2294288"/>
                  </a:cubicBezTo>
                  <a:cubicBezTo>
                    <a:pt x="1563370" y="2293018"/>
                    <a:pt x="1565910" y="2293018"/>
                    <a:pt x="1568450" y="2291748"/>
                  </a:cubicBezTo>
                  <a:cubicBezTo>
                    <a:pt x="2016760" y="2129188"/>
                    <a:pt x="2346960" y="1699928"/>
                    <a:pt x="2353310" y="1199851"/>
                  </a:cubicBezTo>
                  <a:lnTo>
                    <a:pt x="2353310" y="0"/>
                  </a:lnTo>
                  <a:lnTo>
                    <a:pt x="0" y="0"/>
                  </a:lnTo>
                  <a:lnTo>
                    <a:pt x="0" y="1198974"/>
                  </a:lnTo>
                  <a:cubicBezTo>
                    <a:pt x="6350" y="1702468"/>
                    <a:pt x="331470" y="2131728"/>
                    <a:pt x="784860" y="2290478"/>
                  </a:cubicBezTo>
                  <a:close/>
                </a:path>
              </a:pathLst>
            </a:custGeom>
            <a:solidFill>
              <a:srgbClr val="FF1616"/>
            </a:solidFill>
          </p:spPr>
        </p:sp>
      </p:grpSp>
      <p:grpSp>
        <p:nvGrpSpPr>
          <p:cNvPr id="7" name="Group 7"/>
          <p:cNvGrpSpPr/>
          <p:nvPr/>
        </p:nvGrpSpPr>
        <p:grpSpPr>
          <a:xfrm rot="-8100000">
            <a:off x="-670094" y="8043695"/>
            <a:ext cx="3397588" cy="3402216"/>
            <a:chOff x="0" y="0"/>
            <a:chExt cx="2354580" cy="2357788"/>
          </a:xfrm>
        </p:grpSpPr>
        <p:sp>
          <p:nvSpPr>
            <p:cNvPr id="8" name="Freeform 8"/>
            <p:cNvSpPr/>
            <p:nvPr/>
          </p:nvSpPr>
          <p:spPr>
            <a:xfrm>
              <a:off x="0" y="0"/>
              <a:ext cx="2353310" cy="2357788"/>
            </a:xfrm>
            <a:custGeom>
              <a:avLst/>
              <a:gdLst/>
              <a:ahLst/>
              <a:cxnLst/>
              <a:rect l="l" t="t" r="r" b="b"/>
              <a:pathLst>
                <a:path w="2353310" h="2357788">
                  <a:moveTo>
                    <a:pt x="784860" y="2290478"/>
                  </a:moveTo>
                  <a:cubicBezTo>
                    <a:pt x="905510" y="2331118"/>
                    <a:pt x="1042670" y="2357788"/>
                    <a:pt x="1177290" y="2357788"/>
                  </a:cubicBezTo>
                  <a:cubicBezTo>
                    <a:pt x="1311910" y="2357788"/>
                    <a:pt x="1441450" y="2334928"/>
                    <a:pt x="1560830" y="2294288"/>
                  </a:cubicBezTo>
                  <a:cubicBezTo>
                    <a:pt x="1563370" y="2293018"/>
                    <a:pt x="1565910" y="2293018"/>
                    <a:pt x="1568450" y="2291748"/>
                  </a:cubicBezTo>
                  <a:cubicBezTo>
                    <a:pt x="2016760" y="2129188"/>
                    <a:pt x="2346960" y="1699928"/>
                    <a:pt x="2353310" y="1199851"/>
                  </a:cubicBezTo>
                  <a:lnTo>
                    <a:pt x="2353310" y="0"/>
                  </a:lnTo>
                  <a:lnTo>
                    <a:pt x="0" y="0"/>
                  </a:lnTo>
                  <a:lnTo>
                    <a:pt x="0" y="1198974"/>
                  </a:lnTo>
                  <a:cubicBezTo>
                    <a:pt x="6350" y="1702468"/>
                    <a:pt x="331470" y="2131728"/>
                    <a:pt x="784860" y="2290478"/>
                  </a:cubicBezTo>
                  <a:close/>
                </a:path>
              </a:pathLst>
            </a:custGeom>
            <a:solidFill>
              <a:srgbClr val="FF1616"/>
            </a:solidFill>
          </p:spPr>
        </p:sp>
      </p:grpSp>
      <p:pic>
        <p:nvPicPr>
          <p:cNvPr id="9" name="Picture 9"/>
          <p:cNvPicPr>
            <a:picLocks noChangeAspect="1"/>
          </p:cNvPicPr>
          <p:nvPr/>
        </p:nvPicPr>
        <p:blipFill>
          <a:blip r:embed="rId6">
            <a:alphaModFix amt="29000"/>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2582472">
            <a:off x="7894193" y="9248903"/>
            <a:ext cx="2499614" cy="2365260"/>
          </a:xfrm>
          <a:prstGeom prst="rect">
            <a:avLst/>
          </a:prstGeom>
        </p:spPr>
      </p:pic>
      <p:pic>
        <p:nvPicPr>
          <p:cNvPr id="10" name="Picture 10"/>
          <p:cNvPicPr>
            <a:picLocks noChangeAspect="1"/>
          </p:cNvPicPr>
          <p:nvPr/>
        </p:nvPicPr>
        <p:blipFill>
          <a:blip r:embed="rId8">
            <a:alphaModFix amt="29000"/>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096931" y="4407207"/>
            <a:ext cx="2437479" cy="2322253"/>
          </a:xfrm>
          <a:prstGeom prst="rect">
            <a:avLst/>
          </a:prstGeom>
        </p:spPr>
      </p:pic>
      <p:pic>
        <p:nvPicPr>
          <p:cNvPr id="11" name="Picture 11"/>
          <p:cNvPicPr>
            <a:picLocks noChangeAspect="1"/>
          </p:cNvPicPr>
          <p:nvPr/>
        </p:nvPicPr>
        <p:blipFill>
          <a:blip r:embed="rId8">
            <a:alphaModFix amt="29000"/>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6993061" y="4407207"/>
            <a:ext cx="2437479" cy="2322253"/>
          </a:xfrm>
          <a:prstGeom prst="rect">
            <a:avLst/>
          </a:prstGeom>
        </p:spPr>
      </p:pic>
      <p:sp>
        <p:nvSpPr>
          <p:cNvPr id="12" name="AutoShape 12"/>
          <p:cNvSpPr/>
          <p:nvPr/>
        </p:nvSpPr>
        <p:spPr>
          <a:xfrm>
            <a:off x="5603686" y="7809483"/>
            <a:ext cx="879506" cy="0"/>
          </a:xfrm>
          <a:prstGeom prst="line">
            <a:avLst/>
          </a:prstGeom>
          <a:ln w="19050" cap="flat">
            <a:solidFill>
              <a:srgbClr val="FFFFFF"/>
            </a:solidFill>
            <a:prstDash val="solid"/>
            <a:headEnd type="none" w="sm" len="sm"/>
            <a:tailEnd type="none" w="sm" len="sm"/>
          </a:ln>
        </p:spPr>
      </p:sp>
      <p:sp>
        <p:nvSpPr>
          <p:cNvPr id="13" name="AutoShape 13"/>
          <p:cNvSpPr/>
          <p:nvPr/>
        </p:nvSpPr>
        <p:spPr>
          <a:xfrm>
            <a:off x="11804808" y="7809483"/>
            <a:ext cx="879506" cy="0"/>
          </a:xfrm>
          <a:prstGeom prst="line">
            <a:avLst/>
          </a:prstGeom>
          <a:ln w="19050" cap="flat">
            <a:solidFill>
              <a:srgbClr val="FFFFFF"/>
            </a:solidFill>
            <a:prstDash val="solid"/>
            <a:headEnd type="none" w="sm" len="sm"/>
            <a:tailEnd type="none" w="sm" len="sm"/>
          </a:ln>
        </p:spPr>
      </p:sp>
      <p:grpSp>
        <p:nvGrpSpPr>
          <p:cNvPr id="14" name="Group 14"/>
          <p:cNvGrpSpPr/>
          <p:nvPr/>
        </p:nvGrpSpPr>
        <p:grpSpPr>
          <a:xfrm>
            <a:off x="6188225" y="7671525"/>
            <a:ext cx="294966" cy="294966"/>
            <a:chOff x="0" y="0"/>
            <a:chExt cx="6350000" cy="6350000"/>
          </a:xfrm>
        </p:grpSpPr>
        <p:sp>
          <p:nvSpPr>
            <p:cNvPr id="15" name="Freeform 1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1616"/>
            </a:solidFill>
          </p:spPr>
        </p:sp>
      </p:grpSp>
      <p:sp>
        <p:nvSpPr>
          <p:cNvPr id="16" name="TextBox 16"/>
          <p:cNvSpPr txBox="1"/>
          <p:nvPr/>
        </p:nvSpPr>
        <p:spPr>
          <a:xfrm>
            <a:off x="3551149" y="4865335"/>
            <a:ext cx="10954993" cy="1718643"/>
          </a:xfrm>
          <a:prstGeom prst="rect">
            <a:avLst/>
          </a:prstGeom>
        </p:spPr>
        <p:txBody>
          <a:bodyPr lIns="0" tIns="0" rIns="0" bIns="0" rtlCol="0" anchor="t">
            <a:spAutoFit/>
          </a:bodyPr>
          <a:lstStyle/>
          <a:p>
            <a:pPr algn="ctr">
              <a:lnSpc>
                <a:spcPts val="6756"/>
              </a:lnSpc>
            </a:pPr>
            <a:r>
              <a:rPr lang="en-US" sz="6032">
                <a:solidFill>
                  <a:srgbClr val="FAFAFA"/>
                </a:solidFill>
                <a:latin typeface="League Spartan"/>
              </a:rPr>
              <a:t>UNIVERSITY OF WALES TRINITY SAINT DAVID</a:t>
            </a:r>
          </a:p>
        </p:txBody>
      </p:sp>
      <p:sp>
        <p:nvSpPr>
          <p:cNvPr id="17" name="TextBox 17"/>
          <p:cNvSpPr txBox="1"/>
          <p:nvPr/>
        </p:nvSpPr>
        <p:spPr>
          <a:xfrm>
            <a:off x="3743814" y="3048143"/>
            <a:ext cx="10569664" cy="1188542"/>
          </a:xfrm>
          <a:prstGeom prst="rect">
            <a:avLst/>
          </a:prstGeom>
        </p:spPr>
        <p:txBody>
          <a:bodyPr lIns="0" tIns="0" rIns="0" bIns="0" rtlCol="0" anchor="t">
            <a:spAutoFit/>
          </a:bodyPr>
          <a:lstStyle/>
          <a:p>
            <a:pPr algn="ctr">
              <a:lnSpc>
                <a:spcPts val="9220"/>
              </a:lnSpc>
            </a:pPr>
            <a:r>
              <a:rPr lang="en-US" sz="8232">
                <a:solidFill>
                  <a:srgbClr val="FDFDFD"/>
                </a:solidFill>
                <a:latin typeface="Open Sans"/>
              </a:rPr>
              <a:t>ACADEMIC SKILLS </a:t>
            </a:r>
          </a:p>
        </p:txBody>
      </p:sp>
      <p:sp>
        <p:nvSpPr>
          <p:cNvPr id="18" name="TextBox 18"/>
          <p:cNvSpPr txBox="1"/>
          <p:nvPr/>
        </p:nvSpPr>
        <p:spPr>
          <a:xfrm>
            <a:off x="6043439" y="7634151"/>
            <a:ext cx="6351799" cy="341138"/>
          </a:xfrm>
          <a:prstGeom prst="rect">
            <a:avLst/>
          </a:prstGeom>
        </p:spPr>
        <p:txBody>
          <a:bodyPr lIns="0" tIns="0" rIns="0" bIns="0" rtlCol="0" anchor="t">
            <a:spAutoFit/>
          </a:bodyPr>
          <a:lstStyle/>
          <a:p>
            <a:pPr algn="ctr">
              <a:lnSpc>
                <a:spcPts val="2722"/>
              </a:lnSpc>
            </a:pPr>
            <a:r>
              <a:rPr lang="en-US" sz="1944" spc="81">
                <a:solidFill>
                  <a:srgbClr val="FDFDFD"/>
                </a:solidFill>
                <a:latin typeface="Open Sans"/>
              </a:rPr>
              <a:t>https://www.uwtsd.ac.uk/ </a:t>
            </a:r>
          </a:p>
        </p:txBody>
      </p:sp>
      <p:grpSp>
        <p:nvGrpSpPr>
          <p:cNvPr id="19" name="Group 19"/>
          <p:cNvGrpSpPr/>
          <p:nvPr/>
        </p:nvGrpSpPr>
        <p:grpSpPr>
          <a:xfrm>
            <a:off x="11781150" y="7671525"/>
            <a:ext cx="294966" cy="294966"/>
            <a:chOff x="0" y="0"/>
            <a:chExt cx="6350000" cy="6350000"/>
          </a:xfrm>
        </p:grpSpPr>
        <p:sp>
          <p:nvSpPr>
            <p:cNvPr id="20" name="Freeform 20"/>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1616"/>
            </a:solidFill>
          </p:spPr>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5748772" cy="10287000"/>
            <a:chOff x="0" y="0"/>
            <a:chExt cx="1069556" cy="1913890"/>
          </a:xfrm>
        </p:grpSpPr>
        <p:sp>
          <p:nvSpPr>
            <p:cNvPr id="3" name="Freeform 3"/>
            <p:cNvSpPr/>
            <p:nvPr/>
          </p:nvSpPr>
          <p:spPr>
            <a:xfrm>
              <a:off x="0" y="0"/>
              <a:ext cx="1069556" cy="1913890"/>
            </a:xfrm>
            <a:custGeom>
              <a:avLst/>
              <a:gdLst/>
              <a:ahLst/>
              <a:cxnLst/>
              <a:rect l="l" t="t" r="r" b="b"/>
              <a:pathLst>
                <a:path w="1069556" h="1913890">
                  <a:moveTo>
                    <a:pt x="0" y="0"/>
                  </a:moveTo>
                  <a:lnTo>
                    <a:pt x="1069556" y="0"/>
                  </a:lnTo>
                  <a:lnTo>
                    <a:pt x="1069556" y="1913890"/>
                  </a:lnTo>
                  <a:lnTo>
                    <a:pt x="0" y="1913890"/>
                  </a:lnTo>
                  <a:close/>
                </a:path>
              </a:pathLst>
            </a:custGeom>
            <a:solidFill>
              <a:srgbClr val="FF1616"/>
            </a:solidFill>
          </p:spPr>
        </p:sp>
      </p:grpSp>
      <p:grpSp>
        <p:nvGrpSpPr>
          <p:cNvPr id="4" name="Group 4"/>
          <p:cNvGrpSpPr>
            <a:grpSpLocks noChangeAspect="1"/>
          </p:cNvGrpSpPr>
          <p:nvPr/>
        </p:nvGrpSpPr>
        <p:grpSpPr>
          <a:xfrm>
            <a:off x="1421619" y="148176"/>
            <a:ext cx="8237914" cy="8667718"/>
            <a:chOff x="0" y="0"/>
            <a:chExt cx="5842000" cy="6146800"/>
          </a:xfrm>
        </p:grpSpPr>
        <p:sp>
          <p:nvSpPr>
            <p:cNvPr id="5" name="Freeform 5"/>
            <p:cNvSpPr/>
            <p:nvPr/>
          </p:nvSpPr>
          <p:spPr>
            <a:xfrm>
              <a:off x="0" y="0"/>
              <a:ext cx="5842000" cy="6146800"/>
            </a:xfrm>
            <a:custGeom>
              <a:avLst/>
              <a:gdLst/>
              <a:ahLst/>
              <a:cxnLst/>
              <a:rect l="l" t="t" r="r" b="b"/>
              <a:pathLst>
                <a:path w="5842000" h="6146800">
                  <a:moveTo>
                    <a:pt x="5842000" y="6146800"/>
                  </a:moveTo>
                  <a:lnTo>
                    <a:pt x="0" y="6146800"/>
                  </a:lnTo>
                  <a:lnTo>
                    <a:pt x="0" y="0"/>
                  </a:lnTo>
                  <a:lnTo>
                    <a:pt x="5842000" y="0"/>
                  </a:lnTo>
                  <a:lnTo>
                    <a:pt x="5842000" y="6146800"/>
                  </a:lnTo>
                  <a:close/>
                </a:path>
              </a:pathLst>
            </a:custGeom>
            <a:blipFill>
              <a:blip r:embed="rId2"/>
              <a:stretch>
                <a:fillRect t="-5824" b="-5824"/>
              </a:stretch>
            </a:blipFill>
          </p:spPr>
        </p:sp>
        <p:sp>
          <p:nvSpPr>
            <p:cNvPr id="6" name="Freeform 6"/>
            <p:cNvSpPr/>
            <p:nvPr/>
          </p:nvSpPr>
          <p:spPr>
            <a:xfrm>
              <a:off x="0" y="0"/>
              <a:ext cx="5842000" cy="6146800"/>
            </a:xfrm>
            <a:custGeom>
              <a:avLst/>
              <a:gdLst/>
              <a:ahLst/>
              <a:cxnLst/>
              <a:rect l="l" t="t" r="r" b="b"/>
              <a:pathLst>
                <a:path w="5842000" h="6146800">
                  <a:moveTo>
                    <a:pt x="5842000" y="6146800"/>
                  </a:moveTo>
                  <a:lnTo>
                    <a:pt x="0" y="6146800"/>
                  </a:lnTo>
                  <a:lnTo>
                    <a:pt x="0" y="0"/>
                  </a:lnTo>
                  <a:lnTo>
                    <a:pt x="5842000" y="0"/>
                  </a:lnTo>
                  <a:lnTo>
                    <a:pt x="5842000" y="6146800"/>
                  </a:lnTo>
                  <a:close/>
                </a:path>
              </a:pathLst>
            </a:custGeom>
            <a:blipFill>
              <a:blip r:embed="rId3"/>
              <a:stretch>
                <a:fillRect t="-286" b="-286"/>
              </a:stretch>
            </a:blipFill>
          </p:spPr>
        </p:sp>
      </p:grpSp>
      <p:grpSp>
        <p:nvGrpSpPr>
          <p:cNvPr id="7" name="Group 7"/>
          <p:cNvGrpSpPr/>
          <p:nvPr/>
        </p:nvGrpSpPr>
        <p:grpSpPr>
          <a:xfrm>
            <a:off x="12889316" y="8815894"/>
            <a:ext cx="2484238" cy="615427"/>
            <a:chOff x="0" y="0"/>
            <a:chExt cx="2665778" cy="660400"/>
          </a:xfrm>
        </p:grpSpPr>
        <p:sp>
          <p:nvSpPr>
            <p:cNvPr id="8" name="Freeform 8"/>
            <p:cNvSpPr/>
            <p:nvPr/>
          </p:nvSpPr>
          <p:spPr>
            <a:xfrm>
              <a:off x="0" y="0"/>
              <a:ext cx="2665778" cy="660400"/>
            </a:xfrm>
            <a:custGeom>
              <a:avLst/>
              <a:gdLst/>
              <a:ahLst/>
              <a:cxnLst/>
              <a:rect l="l" t="t" r="r" b="b"/>
              <a:pathLst>
                <a:path w="2665778" h="660400">
                  <a:moveTo>
                    <a:pt x="2541318" y="660400"/>
                  </a:moveTo>
                  <a:lnTo>
                    <a:pt x="124460" y="660400"/>
                  </a:lnTo>
                  <a:cubicBezTo>
                    <a:pt x="55880" y="660400"/>
                    <a:pt x="0" y="604520"/>
                    <a:pt x="0" y="535940"/>
                  </a:cubicBezTo>
                  <a:lnTo>
                    <a:pt x="0" y="124460"/>
                  </a:lnTo>
                  <a:cubicBezTo>
                    <a:pt x="0" y="55880"/>
                    <a:pt x="55880" y="0"/>
                    <a:pt x="124460" y="0"/>
                  </a:cubicBezTo>
                  <a:lnTo>
                    <a:pt x="2541318" y="0"/>
                  </a:lnTo>
                  <a:cubicBezTo>
                    <a:pt x="2609898" y="0"/>
                    <a:pt x="2665778" y="55880"/>
                    <a:pt x="2665778" y="124460"/>
                  </a:cubicBezTo>
                  <a:lnTo>
                    <a:pt x="2665778" y="535940"/>
                  </a:lnTo>
                  <a:cubicBezTo>
                    <a:pt x="2665778" y="604520"/>
                    <a:pt x="2609898" y="660400"/>
                    <a:pt x="2541318" y="660400"/>
                  </a:cubicBezTo>
                  <a:close/>
                </a:path>
              </a:pathLst>
            </a:custGeom>
            <a:solidFill>
              <a:srgbClr val="FDFDFD"/>
            </a:solidFill>
          </p:spPr>
        </p:sp>
      </p:grpSp>
      <p:pic>
        <p:nvPicPr>
          <p:cNvPr id="9" name="Picture 9"/>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415102" y="1028700"/>
            <a:ext cx="1286735" cy="321684"/>
          </a:xfrm>
          <a:prstGeom prst="rect">
            <a:avLst/>
          </a:prstGeom>
        </p:spPr>
      </p:pic>
      <p:grpSp>
        <p:nvGrpSpPr>
          <p:cNvPr id="10" name="Group 10"/>
          <p:cNvGrpSpPr>
            <a:grpSpLocks noChangeAspect="1"/>
          </p:cNvGrpSpPr>
          <p:nvPr/>
        </p:nvGrpSpPr>
        <p:grpSpPr>
          <a:xfrm>
            <a:off x="15664815" y="7618296"/>
            <a:ext cx="4179570" cy="4179570"/>
            <a:chOff x="0" y="0"/>
            <a:chExt cx="2787650" cy="2787650"/>
          </a:xfrm>
        </p:grpSpPr>
        <p:sp>
          <p:nvSpPr>
            <p:cNvPr id="11" name="Freeform 11"/>
            <p:cNvSpPr/>
            <p:nvPr/>
          </p:nvSpPr>
          <p:spPr>
            <a:xfrm>
              <a:off x="0" y="0"/>
              <a:ext cx="2787650" cy="2787650"/>
            </a:xfrm>
            <a:custGeom>
              <a:avLst/>
              <a:gdLst/>
              <a:ahLst/>
              <a:cxnLst/>
              <a:rect l="l" t="t" r="r" b="b"/>
              <a:pathLst>
                <a:path w="2787650" h="2787650">
                  <a:moveTo>
                    <a:pt x="81280" y="1861820"/>
                  </a:moveTo>
                  <a:cubicBezTo>
                    <a:pt x="73660" y="1841500"/>
                    <a:pt x="67310" y="1819910"/>
                    <a:pt x="60960" y="1799590"/>
                  </a:cubicBezTo>
                  <a:lnTo>
                    <a:pt x="1800860" y="59690"/>
                  </a:lnTo>
                  <a:cubicBezTo>
                    <a:pt x="1821180" y="66040"/>
                    <a:pt x="1842770" y="72390"/>
                    <a:pt x="1863090" y="80010"/>
                  </a:cubicBezTo>
                  <a:lnTo>
                    <a:pt x="81280" y="1861820"/>
                  </a:lnTo>
                  <a:close/>
                  <a:moveTo>
                    <a:pt x="1597660" y="15240"/>
                  </a:moveTo>
                  <a:cubicBezTo>
                    <a:pt x="1573530" y="11430"/>
                    <a:pt x="1548130" y="8890"/>
                    <a:pt x="1524000" y="6350"/>
                  </a:cubicBezTo>
                  <a:lnTo>
                    <a:pt x="6350" y="1524000"/>
                  </a:lnTo>
                  <a:cubicBezTo>
                    <a:pt x="8890" y="1548130"/>
                    <a:pt x="11430" y="1573530"/>
                    <a:pt x="15240" y="1597660"/>
                  </a:cubicBezTo>
                  <a:lnTo>
                    <a:pt x="1597660" y="15240"/>
                  </a:lnTo>
                  <a:close/>
                  <a:moveTo>
                    <a:pt x="2189480" y="248920"/>
                  </a:moveTo>
                  <a:cubicBezTo>
                    <a:pt x="2172970" y="237490"/>
                    <a:pt x="2156460" y="226060"/>
                    <a:pt x="2139950" y="215900"/>
                  </a:cubicBezTo>
                  <a:lnTo>
                    <a:pt x="215900" y="2139950"/>
                  </a:lnTo>
                  <a:cubicBezTo>
                    <a:pt x="226060" y="2156460"/>
                    <a:pt x="237490" y="2172970"/>
                    <a:pt x="248920" y="2189480"/>
                  </a:cubicBezTo>
                  <a:lnTo>
                    <a:pt x="2189480" y="248920"/>
                  </a:lnTo>
                  <a:close/>
                  <a:moveTo>
                    <a:pt x="1979930" y="128270"/>
                  </a:moveTo>
                  <a:cubicBezTo>
                    <a:pt x="1960880" y="119380"/>
                    <a:pt x="1941830" y="110490"/>
                    <a:pt x="1922780" y="102870"/>
                  </a:cubicBezTo>
                  <a:lnTo>
                    <a:pt x="104140" y="1921510"/>
                  </a:lnTo>
                  <a:cubicBezTo>
                    <a:pt x="111760" y="1940560"/>
                    <a:pt x="120650" y="1959610"/>
                    <a:pt x="129540" y="1978660"/>
                  </a:cubicBezTo>
                  <a:lnTo>
                    <a:pt x="1979930" y="128270"/>
                  </a:lnTo>
                  <a:close/>
                  <a:moveTo>
                    <a:pt x="2087880" y="185420"/>
                  </a:moveTo>
                  <a:cubicBezTo>
                    <a:pt x="2070100" y="175260"/>
                    <a:pt x="2052320" y="165100"/>
                    <a:pt x="2034540" y="156210"/>
                  </a:cubicBezTo>
                  <a:lnTo>
                    <a:pt x="154940" y="2035810"/>
                  </a:lnTo>
                  <a:cubicBezTo>
                    <a:pt x="163830" y="2053590"/>
                    <a:pt x="173990" y="2071370"/>
                    <a:pt x="184150" y="2089150"/>
                  </a:cubicBezTo>
                  <a:lnTo>
                    <a:pt x="2087880" y="185420"/>
                  </a:lnTo>
                  <a:close/>
                  <a:moveTo>
                    <a:pt x="834390" y="116840"/>
                  </a:moveTo>
                  <a:cubicBezTo>
                    <a:pt x="774700" y="143510"/>
                    <a:pt x="716280" y="173990"/>
                    <a:pt x="660400" y="208280"/>
                  </a:cubicBezTo>
                  <a:lnTo>
                    <a:pt x="208280" y="660400"/>
                  </a:lnTo>
                  <a:cubicBezTo>
                    <a:pt x="172720" y="716280"/>
                    <a:pt x="142240" y="774700"/>
                    <a:pt x="116840" y="834390"/>
                  </a:cubicBezTo>
                  <a:lnTo>
                    <a:pt x="834390" y="116840"/>
                  </a:lnTo>
                  <a:close/>
                  <a:moveTo>
                    <a:pt x="1363980" y="0"/>
                  </a:moveTo>
                  <a:lnTo>
                    <a:pt x="0" y="1363980"/>
                  </a:lnTo>
                  <a:cubicBezTo>
                    <a:pt x="0" y="1391920"/>
                    <a:pt x="0" y="1418590"/>
                    <a:pt x="1270" y="1446530"/>
                  </a:cubicBezTo>
                  <a:lnTo>
                    <a:pt x="1445260" y="1270"/>
                  </a:lnTo>
                  <a:cubicBezTo>
                    <a:pt x="1418590" y="0"/>
                    <a:pt x="1390650" y="0"/>
                    <a:pt x="1363980" y="0"/>
                  </a:cubicBezTo>
                  <a:close/>
                  <a:moveTo>
                    <a:pt x="2787650" y="1386840"/>
                  </a:moveTo>
                  <a:lnTo>
                    <a:pt x="1386840" y="2787650"/>
                  </a:lnTo>
                  <a:cubicBezTo>
                    <a:pt x="1414780" y="2787650"/>
                    <a:pt x="1443990" y="2787650"/>
                    <a:pt x="1471930" y="2785110"/>
                  </a:cubicBezTo>
                  <a:lnTo>
                    <a:pt x="2785110" y="1471930"/>
                  </a:lnTo>
                  <a:cubicBezTo>
                    <a:pt x="2786380" y="1443990"/>
                    <a:pt x="2787650" y="1414780"/>
                    <a:pt x="2787650" y="1386840"/>
                  </a:cubicBezTo>
                  <a:close/>
                  <a:moveTo>
                    <a:pt x="2283460" y="321310"/>
                  </a:moveTo>
                  <a:cubicBezTo>
                    <a:pt x="2268220" y="308610"/>
                    <a:pt x="2252980" y="295910"/>
                    <a:pt x="2237740" y="284480"/>
                  </a:cubicBezTo>
                  <a:lnTo>
                    <a:pt x="284480" y="2237740"/>
                  </a:lnTo>
                  <a:cubicBezTo>
                    <a:pt x="295910" y="2252980"/>
                    <a:pt x="308610" y="2268220"/>
                    <a:pt x="321310" y="2283460"/>
                  </a:cubicBezTo>
                  <a:lnTo>
                    <a:pt x="2283460" y="321310"/>
                  </a:lnTo>
                  <a:close/>
                  <a:moveTo>
                    <a:pt x="1276350" y="5080"/>
                  </a:moveTo>
                  <a:cubicBezTo>
                    <a:pt x="1244600" y="7620"/>
                    <a:pt x="1214120" y="11430"/>
                    <a:pt x="1182370" y="16510"/>
                  </a:cubicBezTo>
                  <a:lnTo>
                    <a:pt x="16510" y="1182370"/>
                  </a:lnTo>
                  <a:cubicBezTo>
                    <a:pt x="11430" y="1214120"/>
                    <a:pt x="7620" y="1244600"/>
                    <a:pt x="5080" y="1276350"/>
                  </a:cubicBezTo>
                  <a:lnTo>
                    <a:pt x="1276350" y="5080"/>
                  </a:lnTo>
                  <a:close/>
                  <a:moveTo>
                    <a:pt x="1080770" y="35560"/>
                  </a:moveTo>
                  <a:cubicBezTo>
                    <a:pt x="1042670" y="44450"/>
                    <a:pt x="1004570" y="54610"/>
                    <a:pt x="966470" y="67310"/>
                  </a:cubicBezTo>
                  <a:lnTo>
                    <a:pt x="66040" y="966470"/>
                  </a:lnTo>
                  <a:cubicBezTo>
                    <a:pt x="54610" y="1004570"/>
                    <a:pt x="43180" y="1041400"/>
                    <a:pt x="34290" y="1080770"/>
                  </a:cubicBezTo>
                  <a:lnTo>
                    <a:pt x="1080770" y="35560"/>
                  </a:lnTo>
                  <a:close/>
                  <a:moveTo>
                    <a:pt x="1734820" y="41910"/>
                  </a:moveTo>
                  <a:cubicBezTo>
                    <a:pt x="1711960" y="36830"/>
                    <a:pt x="1690370" y="31750"/>
                    <a:pt x="1667510" y="26670"/>
                  </a:cubicBezTo>
                  <a:lnTo>
                    <a:pt x="26670" y="1667510"/>
                  </a:lnTo>
                  <a:cubicBezTo>
                    <a:pt x="31750" y="1690370"/>
                    <a:pt x="36830" y="1711960"/>
                    <a:pt x="41910" y="1734820"/>
                  </a:cubicBezTo>
                  <a:lnTo>
                    <a:pt x="1734820" y="41910"/>
                  </a:lnTo>
                  <a:close/>
                  <a:moveTo>
                    <a:pt x="2762250" y="1659890"/>
                  </a:moveTo>
                  <a:cubicBezTo>
                    <a:pt x="2768600" y="1626870"/>
                    <a:pt x="2773680" y="1595120"/>
                    <a:pt x="2777490" y="1562100"/>
                  </a:cubicBezTo>
                  <a:lnTo>
                    <a:pt x="1562100" y="2777490"/>
                  </a:lnTo>
                  <a:cubicBezTo>
                    <a:pt x="1595120" y="2773680"/>
                    <a:pt x="1628140" y="2768600"/>
                    <a:pt x="1659890" y="2762250"/>
                  </a:cubicBezTo>
                  <a:lnTo>
                    <a:pt x="2762250" y="1659890"/>
                  </a:lnTo>
                  <a:close/>
                  <a:moveTo>
                    <a:pt x="2785110" y="1306830"/>
                  </a:moveTo>
                  <a:cubicBezTo>
                    <a:pt x="2783840" y="1281430"/>
                    <a:pt x="2781300" y="1256030"/>
                    <a:pt x="2778760" y="1230630"/>
                  </a:cubicBezTo>
                  <a:lnTo>
                    <a:pt x="1230630" y="2777490"/>
                  </a:lnTo>
                  <a:cubicBezTo>
                    <a:pt x="1256030" y="2780030"/>
                    <a:pt x="1281430" y="2782570"/>
                    <a:pt x="1306830" y="2783840"/>
                  </a:cubicBezTo>
                  <a:lnTo>
                    <a:pt x="2785110" y="1306830"/>
                  </a:lnTo>
                  <a:close/>
                  <a:moveTo>
                    <a:pt x="2767330" y="1158240"/>
                  </a:moveTo>
                  <a:cubicBezTo>
                    <a:pt x="2763520" y="1135380"/>
                    <a:pt x="2758440" y="1112520"/>
                    <a:pt x="2753360" y="1089660"/>
                  </a:cubicBezTo>
                  <a:lnTo>
                    <a:pt x="1088390" y="2753360"/>
                  </a:lnTo>
                  <a:cubicBezTo>
                    <a:pt x="1111250" y="2758440"/>
                    <a:pt x="1134110" y="2763520"/>
                    <a:pt x="1156970" y="2767330"/>
                  </a:cubicBezTo>
                  <a:lnTo>
                    <a:pt x="2767330" y="1158240"/>
                  </a:lnTo>
                  <a:close/>
                  <a:moveTo>
                    <a:pt x="2369820" y="398780"/>
                  </a:moveTo>
                  <a:cubicBezTo>
                    <a:pt x="2355850" y="384810"/>
                    <a:pt x="2341880" y="372110"/>
                    <a:pt x="2327910" y="358140"/>
                  </a:cubicBezTo>
                  <a:lnTo>
                    <a:pt x="359410" y="2326640"/>
                  </a:lnTo>
                  <a:cubicBezTo>
                    <a:pt x="372110" y="2340610"/>
                    <a:pt x="386080" y="2354580"/>
                    <a:pt x="400050" y="2368550"/>
                  </a:cubicBezTo>
                  <a:lnTo>
                    <a:pt x="2369820" y="398780"/>
                  </a:lnTo>
                  <a:close/>
                  <a:moveTo>
                    <a:pt x="2451100" y="2301240"/>
                  </a:moveTo>
                  <a:cubicBezTo>
                    <a:pt x="2520950" y="2219960"/>
                    <a:pt x="2579370" y="2133600"/>
                    <a:pt x="2627630" y="2042160"/>
                  </a:cubicBezTo>
                  <a:lnTo>
                    <a:pt x="2042160" y="2627630"/>
                  </a:lnTo>
                  <a:cubicBezTo>
                    <a:pt x="2133600" y="2579370"/>
                    <a:pt x="2219960" y="2520950"/>
                    <a:pt x="2301240" y="2451100"/>
                  </a:cubicBezTo>
                  <a:lnTo>
                    <a:pt x="2451100" y="2301240"/>
                  </a:lnTo>
                  <a:close/>
                  <a:moveTo>
                    <a:pt x="2736850" y="1023620"/>
                  </a:moveTo>
                  <a:cubicBezTo>
                    <a:pt x="2730500" y="1002030"/>
                    <a:pt x="2724150" y="981710"/>
                    <a:pt x="2717800" y="960120"/>
                  </a:cubicBezTo>
                  <a:lnTo>
                    <a:pt x="960120" y="2717800"/>
                  </a:lnTo>
                  <a:cubicBezTo>
                    <a:pt x="981710" y="2724150"/>
                    <a:pt x="1002030" y="2730500"/>
                    <a:pt x="1023620" y="2736850"/>
                  </a:cubicBezTo>
                  <a:lnTo>
                    <a:pt x="2736850" y="1023620"/>
                  </a:lnTo>
                  <a:close/>
                  <a:moveTo>
                    <a:pt x="2696210" y="1892300"/>
                  </a:moveTo>
                  <a:cubicBezTo>
                    <a:pt x="2711450" y="1851660"/>
                    <a:pt x="2725420" y="1811020"/>
                    <a:pt x="2736850" y="1769110"/>
                  </a:cubicBezTo>
                  <a:lnTo>
                    <a:pt x="1769110" y="2736850"/>
                  </a:lnTo>
                  <a:cubicBezTo>
                    <a:pt x="1811020" y="2725420"/>
                    <a:pt x="1851660" y="2711450"/>
                    <a:pt x="1892300" y="2696210"/>
                  </a:cubicBezTo>
                  <a:lnTo>
                    <a:pt x="2696210" y="1892300"/>
                  </a:lnTo>
                  <a:close/>
                  <a:moveTo>
                    <a:pt x="2523490" y="576580"/>
                  </a:moveTo>
                  <a:cubicBezTo>
                    <a:pt x="2512060" y="561340"/>
                    <a:pt x="2500630" y="544830"/>
                    <a:pt x="2487930" y="529590"/>
                  </a:cubicBezTo>
                  <a:lnTo>
                    <a:pt x="529590" y="2486660"/>
                  </a:lnTo>
                  <a:cubicBezTo>
                    <a:pt x="544830" y="2499360"/>
                    <a:pt x="561340" y="2510790"/>
                    <a:pt x="576580" y="2522220"/>
                  </a:cubicBezTo>
                  <a:lnTo>
                    <a:pt x="2523490" y="576580"/>
                  </a:lnTo>
                  <a:close/>
                  <a:moveTo>
                    <a:pt x="2696210" y="899160"/>
                  </a:moveTo>
                  <a:cubicBezTo>
                    <a:pt x="2688590" y="878840"/>
                    <a:pt x="2680970" y="859790"/>
                    <a:pt x="2672080" y="840740"/>
                  </a:cubicBezTo>
                  <a:lnTo>
                    <a:pt x="839470" y="2673350"/>
                  </a:lnTo>
                  <a:cubicBezTo>
                    <a:pt x="858520" y="2682240"/>
                    <a:pt x="878840" y="2689860"/>
                    <a:pt x="897890" y="2697480"/>
                  </a:cubicBezTo>
                  <a:lnTo>
                    <a:pt x="2696210" y="899160"/>
                  </a:lnTo>
                  <a:close/>
                  <a:moveTo>
                    <a:pt x="2449830" y="483870"/>
                  </a:moveTo>
                  <a:cubicBezTo>
                    <a:pt x="2437130" y="468630"/>
                    <a:pt x="2424430" y="454660"/>
                    <a:pt x="2410460" y="440690"/>
                  </a:cubicBezTo>
                  <a:lnTo>
                    <a:pt x="440690" y="2410460"/>
                  </a:lnTo>
                  <a:cubicBezTo>
                    <a:pt x="454660" y="2424430"/>
                    <a:pt x="469900" y="2437130"/>
                    <a:pt x="483870" y="2449830"/>
                  </a:cubicBezTo>
                  <a:lnTo>
                    <a:pt x="2449830" y="483870"/>
                  </a:lnTo>
                  <a:close/>
                  <a:moveTo>
                    <a:pt x="2588260" y="675640"/>
                  </a:moveTo>
                  <a:cubicBezTo>
                    <a:pt x="2578100" y="659130"/>
                    <a:pt x="2567940" y="641350"/>
                    <a:pt x="2556510" y="624840"/>
                  </a:cubicBezTo>
                  <a:lnTo>
                    <a:pt x="624840" y="2556510"/>
                  </a:lnTo>
                  <a:cubicBezTo>
                    <a:pt x="641350" y="2567940"/>
                    <a:pt x="657860" y="2578100"/>
                    <a:pt x="675640" y="2588260"/>
                  </a:cubicBezTo>
                  <a:lnTo>
                    <a:pt x="2588260" y="675640"/>
                  </a:lnTo>
                  <a:close/>
                  <a:moveTo>
                    <a:pt x="2646680" y="783590"/>
                  </a:moveTo>
                  <a:cubicBezTo>
                    <a:pt x="2637790" y="765810"/>
                    <a:pt x="2628900" y="746760"/>
                    <a:pt x="2618740" y="728980"/>
                  </a:cubicBezTo>
                  <a:lnTo>
                    <a:pt x="728980" y="2618740"/>
                  </a:lnTo>
                  <a:cubicBezTo>
                    <a:pt x="746760" y="2628900"/>
                    <a:pt x="764540" y="2637790"/>
                    <a:pt x="783590" y="2646680"/>
                  </a:cubicBezTo>
                  <a:lnTo>
                    <a:pt x="2646680" y="783590"/>
                  </a:lnTo>
                  <a:close/>
                </a:path>
              </a:pathLst>
            </a:custGeom>
            <a:solidFill>
              <a:srgbClr val="FFFFFF">
                <a:alpha val="14902"/>
              </a:srgbClr>
            </a:solidFill>
          </p:spPr>
        </p:sp>
      </p:grpSp>
      <p:sp>
        <p:nvSpPr>
          <p:cNvPr id="12" name="TextBox 12"/>
          <p:cNvSpPr txBox="1"/>
          <p:nvPr/>
        </p:nvSpPr>
        <p:spPr>
          <a:xfrm>
            <a:off x="9798389" y="1508123"/>
            <a:ext cx="7460911" cy="6994908"/>
          </a:xfrm>
          <a:prstGeom prst="rect">
            <a:avLst/>
          </a:prstGeom>
        </p:spPr>
        <p:txBody>
          <a:bodyPr lIns="0" tIns="0" rIns="0" bIns="0" rtlCol="0" anchor="t">
            <a:spAutoFit/>
          </a:bodyPr>
          <a:lstStyle/>
          <a:p>
            <a:pPr marL="681837" lvl="1" indent="-340919">
              <a:lnSpc>
                <a:spcPts val="5052"/>
              </a:lnSpc>
              <a:buFont typeface="Arial"/>
              <a:buChar char="•"/>
            </a:pPr>
            <a:r>
              <a:rPr lang="en-US" sz="3158">
                <a:solidFill>
                  <a:srgbClr val="FDFDFD"/>
                </a:solidFill>
                <a:latin typeface="Montserrat"/>
              </a:rPr>
              <a:t>Team Members </a:t>
            </a:r>
          </a:p>
          <a:p>
            <a:pPr marL="681837" lvl="1" indent="-340919">
              <a:lnSpc>
                <a:spcPts val="5052"/>
              </a:lnSpc>
              <a:buFont typeface="Arial"/>
              <a:buChar char="•"/>
            </a:pPr>
            <a:r>
              <a:rPr lang="en-US" sz="3158">
                <a:solidFill>
                  <a:srgbClr val="FDFDFD"/>
                </a:solidFill>
                <a:latin typeface="Montserrat"/>
              </a:rPr>
              <a:t>Code of Conduct</a:t>
            </a:r>
          </a:p>
          <a:p>
            <a:pPr marL="681837" lvl="1" indent="-340919">
              <a:lnSpc>
                <a:spcPts val="5052"/>
              </a:lnSpc>
              <a:buFont typeface="Arial"/>
              <a:buChar char="•"/>
            </a:pPr>
            <a:r>
              <a:rPr lang="en-US" sz="3158">
                <a:solidFill>
                  <a:srgbClr val="FDFDFD"/>
                </a:solidFill>
                <a:latin typeface="Montserrat"/>
              </a:rPr>
              <a:t>A short Story About Tesco</a:t>
            </a:r>
          </a:p>
          <a:p>
            <a:pPr marL="681837" lvl="1" indent="-340919">
              <a:lnSpc>
                <a:spcPts val="5052"/>
              </a:lnSpc>
              <a:buFont typeface="Arial"/>
              <a:buChar char="•"/>
            </a:pPr>
            <a:r>
              <a:rPr lang="en-US" sz="3158">
                <a:solidFill>
                  <a:srgbClr val="FDFDFD"/>
                </a:solidFill>
                <a:latin typeface="Montserrat"/>
              </a:rPr>
              <a:t>Interesting Facts About Tesco</a:t>
            </a:r>
          </a:p>
          <a:p>
            <a:pPr marL="681837" lvl="1" indent="-340919">
              <a:lnSpc>
                <a:spcPts val="5052"/>
              </a:lnSpc>
              <a:buFont typeface="Arial"/>
              <a:buChar char="•"/>
            </a:pPr>
            <a:r>
              <a:rPr lang="en-US" sz="3158">
                <a:solidFill>
                  <a:srgbClr val="FDFDFD"/>
                </a:solidFill>
                <a:latin typeface="Montserrat"/>
              </a:rPr>
              <a:t>Overview of Tesco Organization</a:t>
            </a:r>
          </a:p>
          <a:p>
            <a:pPr marL="681837" lvl="1" indent="-340919">
              <a:lnSpc>
                <a:spcPts val="5052"/>
              </a:lnSpc>
              <a:buFont typeface="Arial"/>
              <a:buChar char="•"/>
            </a:pPr>
            <a:r>
              <a:rPr lang="en-US" sz="3158">
                <a:solidFill>
                  <a:srgbClr val="FDFDFD"/>
                </a:solidFill>
                <a:latin typeface="Montserrat"/>
              </a:rPr>
              <a:t>Purpose and services of company </a:t>
            </a:r>
          </a:p>
          <a:p>
            <a:pPr marL="681837" lvl="1" indent="-340919">
              <a:lnSpc>
                <a:spcPts val="5052"/>
              </a:lnSpc>
              <a:buFont typeface="Arial"/>
              <a:buChar char="•"/>
            </a:pPr>
            <a:r>
              <a:rPr lang="en-US" sz="3158">
                <a:solidFill>
                  <a:srgbClr val="FDFDFD"/>
                </a:solidFill>
                <a:latin typeface="Montserrat"/>
              </a:rPr>
              <a:t>Current business situation </a:t>
            </a:r>
          </a:p>
          <a:p>
            <a:pPr marL="681837" lvl="1" indent="-340919">
              <a:lnSpc>
                <a:spcPts val="5052"/>
              </a:lnSpc>
              <a:buFont typeface="Arial"/>
              <a:buChar char="•"/>
            </a:pPr>
            <a:r>
              <a:rPr lang="en-US" sz="3158">
                <a:solidFill>
                  <a:srgbClr val="FDFDFD"/>
                </a:solidFill>
                <a:latin typeface="Montserrat"/>
              </a:rPr>
              <a:t>Pandemic situation </a:t>
            </a:r>
          </a:p>
          <a:p>
            <a:pPr marL="681837" lvl="1" indent="-340919">
              <a:lnSpc>
                <a:spcPts val="5052"/>
              </a:lnSpc>
              <a:buFont typeface="Arial"/>
              <a:buChar char="•"/>
            </a:pPr>
            <a:r>
              <a:rPr lang="en-US" sz="3158">
                <a:solidFill>
                  <a:srgbClr val="FDFDFD"/>
                </a:solidFill>
                <a:latin typeface="Montserrat"/>
              </a:rPr>
              <a:t>Recommending two strategies </a:t>
            </a:r>
          </a:p>
          <a:p>
            <a:pPr marL="681837" lvl="1" indent="-340919">
              <a:lnSpc>
                <a:spcPts val="5052"/>
              </a:lnSpc>
              <a:buFont typeface="Arial"/>
              <a:buChar char="•"/>
            </a:pPr>
            <a:r>
              <a:rPr lang="en-US" sz="3158">
                <a:solidFill>
                  <a:srgbClr val="FDFDFD"/>
                </a:solidFill>
                <a:latin typeface="Montserrat"/>
              </a:rPr>
              <a:t>Conclusion</a:t>
            </a:r>
          </a:p>
          <a:p>
            <a:pPr marL="681837" lvl="1" indent="-340919">
              <a:lnSpc>
                <a:spcPts val="5052"/>
              </a:lnSpc>
              <a:buFont typeface="Arial"/>
              <a:buChar char="•"/>
            </a:pPr>
            <a:r>
              <a:rPr lang="en-US" sz="3158">
                <a:solidFill>
                  <a:srgbClr val="FDFDFD"/>
                </a:solidFill>
                <a:latin typeface="Montserrat"/>
              </a:rPr>
              <a:t>Refrences</a:t>
            </a:r>
          </a:p>
        </p:txBody>
      </p:sp>
      <p:sp>
        <p:nvSpPr>
          <p:cNvPr id="13" name="TextBox 13"/>
          <p:cNvSpPr txBox="1"/>
          <p:nvPr/>
        </p:nvSpPr>
        <p:spPr>
          <a:xfrm>
            <a:off x="13075360" y="8903570"/>
            <a:ext cx="2112150" cy="382925"/>
          </a:xfrm>
          <a:prstGeom prst="rect">
            <a:avLst/>
          </a:prstGeom>
        </p:spPr>
        <p:txBody>
          <a:bodyPr lIns="0" tIns="0" rIns="0" bIns="0" rtlCol="0" anchor="t">
            <a:spAutoFit/>
          </a:bodyPr>
          <a:lstStyle/>
          <a:p>
            <a:pPr algn="ctr">
              <a:lnSpc>
                <a:spcPts val="3060"/>
              </a:lnSpc>
            </a:pPr>
            <a:r>
              <a:rPr lang="en-US" sz="2185">
                <a:solidFill>
                  <a:srgbClr val="000000"/>
                </a:solidFill>
                <a:latin typeface="Arimo Bold"/>
              </a:rPr>
              <a:t>READ MORE</a:t>
            </a:r>
          </a:p>
        </p:txBody>
      </p:sp>
      <p:sp>
        <p:nvSpPr>
          <p:cNvPr id="14" name="TextBox 14"/>
          <p:cNvSpPr txBox="1"/>
          <p:nvPr/>
        </p:nvSpPr>
        <p:spPr>
          <a:xfrm>
            <a:off x="11587100" y="9612831"/>
            <a:ext cx="4077715" cy="437694"/>
          </a:xfrm>
          <a:prstGeom prst="rect">
            <a:avLst/>
          </a:prstGeom>
        </p:spPr>
        <p:txBody>
          <a:bodyPr lIns="0" tIns="0" rIns="0" bIns="0" rtlCol="0" anchor="t">
            <a:spAutoFit/>
          </a:bodyPr>
          <a:lstStyle/>
          <a:p>
            <a:pPr algn="ctr">
              <a:lnSpc>
                <a:spcPts val="3614"/>
              </a:lnSpc>
              <a:spcBef>
                <a:spcPct val="0"/>
              </a:spcBef>
            </a:pPr>
            <a:r>
              <a:rPr lang="en-US" sz="2258">
                <a:solidFill>
                  <a:srgbClr val="FFFFFF"/>
                </a:solidFill>
                <a:latin typeface="Montserrat"/>
              </a:rPr>
              <a:t>www.uwtsd.ac.uk/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28700" y="1269259"/>
            <a:ext cx="1286735" cy="321684"/>
          </a:xfrm>
          <a:prstGeom prst="rect">
            <a:avLst/>
          </a:prstGeom>
        </p:spPr>
      </p:pic>
      <p:grpSp>
        <p:nvGrpSpPr>
          <p:cNvPr id="3" name="Group 3"/>
          <p:cNvGrpSpPr/>
          <p:nvPr/>
        </p:nvGrpSpPr>
        <p:grpSpPr>
          <a:xfrm>
            <a:off x="1028700" y="8415167"/>
            <a:ext cx="1859272" cy="602574"/>
            <a:chOff x="0" y="0"/>
            <a:chExt cx="8070468" cy="2615569"/>
          </a:xfrm>
        </p:grpSpPr>
        <p:sp>
          <p:nvSpPr>
            <p:cNvPr id="4" name="Freeform 4"/>
            <p:cNvSpPr/>
            <p:nvPr/>
          </p:nvSpPr>
          <p:spPr>
            <a:xfrm>
              <a:off x="0" y="0"/>
              <a:ext cx="8070468" cy="2615569"/>
            </a:xfrm>
            <a:custGeom>
              <a:avLst/>
              <a:gdLst/>
              <a:ahLst/>
              <a:cxnLst/>
              <a:rect l="l" t="t" r="r" b="b"/>
              <a:pathLst>
                <a:path w="8070468" h="2615569">
                  <a:moveTo>
                    <a:pt x="7765668" y="0"/>
                  </a:moveTo>
                  <a:lnTo>
                    <a:pt x="304800" y="0"/>
                  </a:lnTo>
                  <a:cubicBezTo>
                    <a:pt x="135890" y="0"/>
                    <a:pt x="0" y="135890"/>
                    <a:pt x="0" y="304800"/>
                  </a:cubicBezTo>
                  <a:lnTo>
                    <a:pt x="0" y="2310769"/>
                  </a:lnTo>
                  <a:cubicBezTo>
                    <a:pt x="0" y="2479679"/>
                    <a:pt x="135890" y="2615569"/>
                    <a:pt x="304800" y="2615569"/>
                  </a:cubicBezTo>
                  <a:lnTo>
                    <a:pt x="7765668" y="2615569"/>
                  </a:lnTo>
                  <a:cubicBezTo>
                    <a:pt x="7934578" y="2615569"/>
                    <a:pt x="8070468" y="2479679"/>
                    <a:pt x="8070468" y="2310769"/>
                  </a:cubicBezTo>
                  <a:lnTo>
                    <a:pt x="8070468" y="304800"/>
                  </a:lnTo>
                  <a:cubicBezTo>
                    <a:pt x="8070468" y="135890"/>
                    <a:pt x="7934578" y="0"/>
                    <a:pt x="7765668" y="0"/>
                  </a:cubicBezTo>
                  <a:close/>
                </a:path>
              </a:pathLst>
            </a:custGeom>
            <a:solidFill>
              <a:srgbClr val="FF1616"/>
            </a:solidFill>
          </p:spPr>
        </p:sp>
      </p:grpSp>
      <p:pic>
        <p:nvPicPr>
          <p:cNvPr id="5" name="Picture 5"/>
          <p:cNvPicPr>
            <a:picLocks noChangeAspect="1"/>
          </p:cNvPicPr>
          <p:nvPr/>
        </p:nvPicPr>
        <p:blipFill>
          <a:blip r:embed="rId4">
            <a:alphaModFix amt="42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2542121">
            <a:off x="8470669" y="-1928592"/>
            <a:ext cx="4190985" cy="3965720"/>
          </a:xfrm>
          <a:prstGeom prst="rect">
            <a:avLst/>
          </a:prstGeom>
        </p:spPr>
      </p:pic>
      <p:grpSp>
        <p:nvGrpSpPr>
          <p:cNvPr id="6" name="Group 6"/>
          <p:cNvGrpSpPr/>
          <p:nvPr/>
        </p:nvGrpSpPr>
        <p:grpSpPr>
          <a:xfrm>
            <a:off x="8465675" y="-491602"/>
            <a:ext cx="19046302" cy="19046302"/>
            <a:chOff x="0" y="0"/>
            <a:chExt cx="6350000" cy="6350000"/>
          </a:xfrm>
        </p:grpSpPr>
        <p:sp>
          <p:nvSpPr>
            <p:cNvPr id="7" name="Freeform 7"/>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1616"/>
            </a:solidFill>
          </p:spPr>
        </p:sp>
      </p:grpSp>
      <p:grpSp>
        <p:nvGrpSpPr>
          <p:cNvPr id="8" name="Group 8"/>
          <p:cNvGrpSpPr/>
          <p:nvPr/>
        </p:nvGrpSpPr>
        <p:grpSpPr>
          <a:xfrm>
            <a:off x="10845026" y="2914891"/>
            <a:ext cx="6862314" cy="6862314"/>
            <a:chOff x="0" y="0"/>
            <a:chExt cx="12763500" cy="12763500"/>
          </a:xfrm>
        </p:grpSpPr>
        <p:sp>
          <p:nvSpPr>
            <p:cNvPr id="9" name="Freeform 9"/>
            <p:cNvSpPr/>
            <p:nvPr/>
          </p:nvSpPr>
          <p:spPr>
            <a:xfrm>
              <a:off x="0" y="0"/>
              <a:ext cx="12763500" cy="12763500"/>
            </a:xfrm>
            <a:custGeom>
              <a:avLst/>
              <a:gdLst/>
              <a:ahLst/>
              <a:cxnLst/>
              <a:rect l="l" t="t" r="r" b="b"/>
              <a:pathLst>
                <a:path w="12763500" h="12763500">
                  <a:moveTo>
                    <a:pt x="66040" y="4254500"/>
                  </a:moveTo>
                  <a:lnTo>
                    <a:pt x="63500" y="3688080"/>
                  </a:lnTo>
                  <a:lnTo>
                    <a:pt x="63500" y="792480"/>
                  </a:lnTo>
                  <a:lnTo>
                    <a:pt x="361950" y="792480"/>
                  </a:lnTo>
                  <a:lnTo>
                    <a:pt x="361950" y="728980"/>
                  </a:lnTo>
                  <a:lnTo>
                    <a:pt x="0" y="728980"/>
                  </a:lnTo>
                  <a:lnTo>
                    <a:pt x="0" y="3688080"/>
                  </a:lnTo>
                  <a:lnTo>
                    <a:pt x="2540" y="4254500"/>
                  </a:lnTo>
                  <a:lnTo>
                    <a:pt x="66040" y="4254500"/>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4254500" y="63500"/>
                  </a:lnTo>
                  <a:lnTo>
                    <a:pt x="4254500"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4254500" y="429260"/>
                  </a:lnTo>
                  <a:lnTo>
                    <a:pt x="4254500"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254500"/>
                  </a:lnTo>
                  <a:lnTo>
                    <a:pt x="429260" y="4254500"/>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4254500" y="0"/>
                  </a:moveTo>
                  <a:lnTo>
                    <a:pt x="8509000" y="0"/>
                  </a:lnTo>
                  <a:lnTo>
                    <a:pt x="8509000" y="63500"/>
                  </a:lnTo>
                  <a:lnTo>
                    <a:pt x="4254500" y="63500"/>
                  </a:lnTo>
                  <a:lnTo>
                    <a:pt x="4254500" y="0"/>
                  </a:lnTo>
                  <a:close/>
                  <a:moveTo>
                    <a:pt x="4254500" y="364490"/>
                  </a:moveTo>
                  <a:lnTo>
                    <a:pt x="8509000" y="364490"/>
                  </a:lnTo>
                  <a:lnTo>
                    <a:pt x="8509000" y="427990"/>
                  </a:lnTo>
                  <a:lnTo>
                    <a:pt x="4254500" y="427990"/>
                  </a:lnTo>
                  <a:lnTo>
                    <a:pt x="4254500" y="364490"/>
                  </a:lnTo>
                  <a:close/>
                  <a:moveTo>
                    <a:pt x="11971020" y="63500"/>
                  </a:moveTo>
                  <a:lnTo>
                    <a:pt x="11971020" y="361950"/>
                  </a:lnTo>
                  <a:lnTo>
                    <a:pt x="12034520" y="361950"/>
                  </a:lnTo>
                  <a:lnTo>
                    <a:pt x="12034520" y="0"/>
                  </a:lnTo>
                  <a:lnTo>
                    <a:pt x="8509000" y="0"/>
                  </a:lnTo>
                  <a:lnTo>
                    <a:pt x="8509000" y="63500"/>
                  </a:lnTo>
                  <a:lnTo>
                    <a:pt x="11971020" y="63500"/>
                  </a:lnTo>
                  <a:close/>
                  <a:moveTo>
                    <a:pt x="11971020" y="1460500"/>
                  </a:moveTo>
                  <a:lnTo>
                    <a:pt x="11659870" y="1460500"/>
                  </a:lnTo>
                  <a:lnTo>
                    <a:pt x="11659870" y="1524000"/>
                  </a:lnTo>
                  <a:lnTo>
                    <a:pt x="11971020" y="1524000"/>
                  </a:lnTo>
                  <a:lnTo>
                    <a:pt x="11971020" y="1889760"/>
                  </a:lnTo>
                  <a:lnTo>
                    <a:pt x="12373610" y="1889760"/>
                  </a:lnTo>
                  <a:lnTo>
                    <a:pt x="12373610" y="1460500"/>
                  </a:lnTo>
                  <a:lnTo>
                    <a:pt x="12034520" y="1460500"/>
                  </a:lnTo>
                  <a:lnTo>
                    <a:pt x="12034520" y="1153160"/>
                  </a:lnTo>
                  <a:lnTo>
                    <a:pt x="11971020" y="1153160"/>
                  </a:lnTo>
                  <a:lnTo>
                    <a:pt x="11971020" y="1460500"/>
                  </a:lnTo>
                  <a:close/>
                  <a:moveTo>
                    <a:pt x="12310110" y="1524000"/>
                  </a:moveTo>
                  <a:lnTo>
                    <a:pt x="12310110" y="1826260"/>
                  </a:lnTo>
                  <a:lnTo>
                    <a:pt x="12034520" y="1826260"/>
                  </a:lnTo>
                  <a:lnTo>
                    <a:pt x="12034520" y="1524000"/>
                  </a:lnTo>
                  <a:lnTo>
                    <a:pt x="12310110" y="1524000"/>
                  </a:lnTo>
                  <a:close/>
                  <a:moveTo>
                    <a:pt x="11301730" y="792480"/>
                  </a:moveTo>
                  <a:lnTo>
                    <a:pt x="11596370" y="792480"/>
                  </a:lnTo>
                  <a:lnTo>
                    <a:pt x="11596370" y="728980"/>
                  </a:lnTo>
                  <a:lnTo>
                    <a:pt x="11301730" y="728980"/>
                  </a:lnTo>
                  <a:lnTo>
                    <a:pt x="11301730" y="368300"/>
                  </a:lnTo>
                  <a:lnTo>
                    <a:pt x="10869930" y="368300"/>
                  </a:lnTo>
                  <a:lnTo>
                    <a:pt x="10869930" y="792480"/>
                  </a:lnTo>
                  <a:lnTo>
                    <a:pt x="11238230" y="792480"/>
                  </a:lnTo>
                  <a:lnTo>
                    <a:pt x="11238230" y="1089660"/>
                  </a:lnTo>
                  <a:lnTo>
                    <a:pt x="11301730" y="1089660"/>
                  </a:lnTo>
                  <a:lnTo>
                    <a:pt x="11301730" y="792480"/>
                  </a:lnTo>
                  <a:close/>
                  <a:moveTo>
                    <a:pt x="10933430" y="728980"/>
                  </a:moveTo>
                  <a:lnTo>
                    <a:pt x="10933430" y="431800"/>
                  </a:lnTo>
                  <a:lnTo>
                    <a:pt x="11238230" y="431800"/>
                  </a:lnTo>
                  <a:lnTo>
                    <a:pt x="11238230" y="728980"/>
                  </a:lnTo>
                  <a:lnTo>
                    <a:pt x="10933430" y="728980"/>
                  </a:lnTo>
                  <a:close/>
                  <a:moveTo>
                    <a:pt x="11971020" y="728980"/>
                  </a:moveTo>
                  <a:lnTo>
                    <a:pt x="11659870" y="728980"/>
                  </a:lnTo>
                  <a:lnTo>
                    <a:pt x="11659870" y="792480"/>
                  </a:lnTo>
                  <a:lnTo>
                    <a:pt x="11971020" y="792480"/>
                  </a:lnTo>
                  <a:lnTo>
                    <a:pt x="11971020" y="1089660"/>
                  </a:lnTo>
                  <a:lnTo>
                    <a:pt x="12034520" y="1089660"/>
                  </a:lnTo>
                  <a:lnTo>
                    <a:pt x="12034520" y="792480"/>
                  </a:lnTo>
                  <a:lnTo>
                    <a:pt x="12339320" y="792480"/>
                  </a:lnTo>
                  <a:lnTo>
                    <a:pt x="12339320" y="728980"/>
                  </a:lnTo>
                  <a:lnTo>
                    <a:pt x="12034520" y="728980"/>
                  </a:lnTo>
                  <a:lnTo>
                    <a:pt x="12034520" y="425450"/>
                  </a:lnTo>
                  <a:lnTo>
                    <a:pt x="11971020" y="425450"/>
                  </a:lnTo>
                  <a:lnTo>
                    <a:pt x="11971020" y="728980"/>
                  </a:lnTo>
                  <a:close/>
                  <a:moveTo>
                    <a:pt x="12402820" y="792480"/>
                  </a:moveTo>
                  <a:lnTo>
                    <a:pt x="12700000" y="792480"/>
                  </a:lnTo>
                  <a:lnTo>
                    <a:pt x="12700000" y="4254500"/>
                  </a:lnTo>
                  <a:lnTo>
                    <a:pt x="12763500" y="4254500"/>
                  </a:lnTo>
                  <a:lnTo>
                    <a:pt x="12763500" y="728980"/>
                  </a:lnTo>
                  <a:lnTo>
                    <a:pt x="12402820" y="728980"/>
                  </a:lnTo>
                  <a:lnTo>
                    <a:pt x="12402820" y="792480"/>
                  </a:lnTo>
                  <a:close/>
                  <a:moveTo>
                    <a:pt x="11238230" y="1524000"/>
                  </a:moveTo>
                  <a:lnTo>
                    <a:pt x="11596370" y="1524000"/>
                  </a:lnTo>
                  <a:lnTo>
                    <a:pt x="11596370" y="1460500"/>
                  </a:lnTo>
                  <a:lnTo>
                    <a:pt x="11301730" y="1460500"/>
                  </a:lnTo>
                  <a:lnTo>
                    <a:pt x="11301730" y="1153160"/>
                  </a:lnTo>
                  <a:lnTo>
                    <a:pt x="11238230" y="1153160"/>
                  </a:lnTo>
                  <a:lnTo>
                    <a:pt x="11238230" y="1524000"/>
                  </a:lnTo>
                  <a:close/>
                  <a:moveTo>
                    <a:pt x="12339320" y="0"/>
                  </a:moveTo>
                  <a:lnTo>
                    <a:pt x="12339320" y="361950"/>
                  </a:lnTo>
                  <a:lnTo>
                    <a:pt x="12034520" y="361950"/>
                  </a:lnTo>
                  <a:lnTo>
                    <a:pt x="12034520" y="425450"/>
                  </a:lnTo>
                  <a:lnTo>
                    <a:pt x="12339320" y="425450"/>
                  </a:lnTo>
                  <a:lnTo>
                    <a:pt x="12339320" y="727710"/>
                  </a:lnTo>
                  <a:lnTo>
                    <a:pt x="12402820" y="727710"/>
                  </a:lnTo>
                  <a:lnTo>
                    <a:pt x="12402820" y="425450"/>
                  </a:lnTo>
                  <a:lnTo>
                    <a:pt x="12763500" y="425450"/>
                  </a:lnTo>
                  <a:lnTo>
                    <a:pt x="12763500" y="0"/>
                  </a:lnTo>
                  <a:lnTo>
                    <a:pt x="12339320" y="0"/>
                  </a:lnTo>
                  <a:close/>
                  <a:moveTo>
                    <a:pt x="12700000" y="361950"/>
                  </a:moveTo>
                  <a:lnTo>
                    <a:pt x="12402820" y="361950"/>
                  </a:lnTo>
                  <a:lnTo>
                    <a:pt x="12402820" y="63500"/>
                  </a:lnTo>
                  <a:lnTo>
                    <a:pt x="12700000" y="63500"/>
                  </a:lnTo>
                  <a:lnTo>
                    <a:pt x="12700000" y="361950"/>
                  </a:lnTo>
                  <a:close/>
                  <a:moveTo>
                    <a:pt x="12339320" y="1089660"/>
                  </a:moveTo>
                  <a:lnTo>
                    <a:pt x="12034520" y="1089660"/>
                  </a:lnTo>
                  <a:lnTo>
                    <a:pt x="12034520" y="1153160"/>
                  </a:lnTo>
                  <a:lnTo>
                    <a:pt x="12402820" y="1153160"/>
                  </a:lnTo>
                  <a:lnTo>
                    <a:pt x="12402820" y="792480"/>
                  </a:lnTo>
                  <a:lnTo>
                    <a:pt x="12339320" y="792480"/>
                  </a:lnTo>
                  <a:lnTo>
                    <a:pt x="12339320" y="1089660"/>
                  </a:lnTo>
                  <a:close/>
                  <a:moveTo>
                    <a:pt x="11596370" y="1089660"/>
                  </a:moveTo>
                  <a:lnTo>
                    <a:pt x="11301730" y="1089660"/>
                  </a:lnTo>
                  <a:lnTo>
                    <a:pt x="11301730" y="1153160"/>
                  </a:lnTo>
                  <a:lnTo>
                    <a:pt x="11596370" y="1153160"/>
                  </a:lnTo>
                  <a:lnTo>
                    <a:pt x="11596370" y="1460500"/>
                  </a:lnTo>
                  <a:lnTo>
                    <a:pt x="11659870" y="1460500"/>
                  </a:lnTo>
                  <a:lnTo>
                    <a:pt x="11659870" y="1153160"/>
                  </a:lnTo>
                  <a:lnTo>
                    <a:pt x="11971020" y="1153160"/>
                  </a:lnTo>
                  <a:lnTo>
                    <a:pt x="11971020" y="1089660"/>
                  </a:lnTo>
                  <a:lnTo>
                    <a:pt x="11659870" y="1089660"/>
                  </a:lnTo>
                  <a:lnTo>
                    <a:pt x="11659870" y="792480"/>
                  </a:lnTo>
                  <a:lnTo>
                    <a:pt x="11596370" y="792480"/>
                  </a:lnTo>
                  <a:lnTo>
                    <a:pt x="11596370" y="1089660"/>
                  </a:lnTo>
                  <a:close/>
                  <a:moveTo>
                    <a:pt x="9075420" y="425450"/>
                  </a:moveTo>
                  <a:lnTo>
                    <a:pt x="10509250" y="425450"/>
                  </a:lnTo>
                  <a:lnTo>
                    <a:pt x="10509250" y="1153160"/>
                  </a:lnTo>
                  <a:lnTo>
                    <a:pt x="11238230" y="1153160"/>
                  </a:lnTo>
                  <a:lnTo>
                    <a:pt x="11238230" y="1089660"/>
                  </a:lnTo>
                  <a:lnTo>
                    <a:pt x="10572750" y="1089660"/>
                  </a:lnTo>
                  <a:lnTo>
                    <a:pt x="10572750" y="361950"/>
                  </a:lnTo>
                  <a:lnTo>
                    <a:pt x="9075420" y="361950"/>
                  </a:lnTo>
                  <a:lnTo>
                    <a:pt x="8509000" y="363220"/>
                  </a:lnTo>
                  <a:lnTo>
                    <a:pt x="8509000" y="426720"/>
                  </a:lnTo>
                  <a:lnTo>
                    <a:pt x="9075420" y="425450"/>
                  </a:lnTo>
                  <a:close/>
                  <a:moveTo>
                    <a:pt x="11596370" y="728980"/>
                  </a:moveTo>
                  <a:lnTo>
                    <a:pt x="11659870" y="728980"/>
                  </a:lnTo>
                  <a:lnTo>
                    <a:pt x="11659870" y="425450"/>
                  </a:lnTo>
                  <a:lnTo>
                    <a:pt x="11971020" y="425450"/>
                  </a:lnTo>
                  <a:lnTo>
                    <a:pt x="11971020" y="361950"/>
                  </a:lnTo>
                  <a:lnTo>
                    <a:pt x="11596370" y="361950"/>
                  </a:lnTo>
                  <a:lnTo>
                    <a:pt x="11596370" y="728980"/>
                  </a:lnTo>
                  <a:close/>
                  <a:moveTo>
                    <a:pt x="11596370" y="2255520"/>
                  </a:moveTo>
                  <a:lnTo>
                    <a:pt x="12334239" y="2255520"/>
                  </a:lnTo>
                  <a:lnTo>
                    <a:pt x="12334239" y="4254500"/>
                  </a:lnTo>
                  <a:lnTo>
                    <a:pt x="12397739" y="4254500"/>
                  </a:lnTo>
                  <a:lnTo>
                    <a:pt x="12397739" y="2192020"/>
                  </a:lnTo>
                  <a:lnTo>
                    <a:pt x="11659870" y="2192020"/>
                  </a:lnTo>
                  <a:lnTo>
                    <a:pt x="11659870" y="1524000"/>
                  </a:lnTo>
                  <a:lnTo>
                    <a:pt x="11596370" y="1524000"/>
                  </a:lnTo>
                  <a:lnTo>
                    <a:pt x="11596370" y="2255520"/>
                  </a:lnTo>
                  <a:close/>
                  <a:moveTo>
                    <a:pt x="11971020" y="1089660"/>
                  </a:moveTo>
                  <a:lnTo>
                    <a:pt x="12034520" y="1089660"/>
                  </a:lnTo>
                  <a:lnTo>
                    <a:pt x="12034520" y="1153160"/>
                  </a:lnTo>
                  <a:lnTo>
                    <a:pt x="11971020" y="1153160"/>
                  </a:lnTo>
                  <a:lnTo>
                    <a:pt x="11971020" y="1089660"/>
                  </a:lnTo>
                  <a:close/>
                  <a:moveTo>
                    <a:pt x="11596370" y="1460500"/>
                  </a:moveTo>
                  <a:lnTo>
                    <a:pt x="11659870" y="1460500"/>
                  </a:lnTo>
                  <a:lnTo>
                    <a:pt x="11659870" y="1524000"/>
                  </a:lnTo>
                  <a:lnTo>
                    <a:pt x="11596370" y="1524000"/>
                  </a:lnTo>
                  <a:lnTo>
                    <a:pt x="11596370" y="1460500"/>
                  </a:lnTo>
                  <a:close/>
                  <a:moveTo>
                    <a:pt x="11971020" y="361950"/>
                  </a:moveTo>
                  <a:lnTo>
                    <a:pt x="12034520" y="361950"/>
                  </a:lnTo>
                  <a:lnTo>
                    <a:pt x="12034520" y="425450"/>
                  </a:lnTo>
                  <a:lnTo>
                    <a:pt x="11971020" y="425450"/>
                  </a:lnTo>
                  <a:lnTo>
                    <a:pt x="11971020" y="361950"/>
                  </a:lnTo>
                  <a:close/>
                  <a:moveTo>
                    <a:pt x="12339320" y="728980"/>
                  </a:moveTo>
                  <a:lnTo>
                    <a:pt x="12402820" y="728980"/>
                  </a:lnTo>
                  <a:lnTo>
                    <a:pt x="12402820" y="792480"/>
                  </a:lnTo>
                  <a:lnTo>
                    <a:pt x="12339320" y="792480"/>
                  </a:lnTo>
                  <a:lnTo>
                    <a:pt x="12339320" y="728980"/>
                  </a:lnTo>
                  <a:close/>
                  <a:moveTo>
                    <a:pt x="11238230" y="1089660"/>
                  </a:moveTo>
                  <a:lnTo>
                    <a:pt x="11301730" y="1089660"/>
                  </a:lnTo>
                  <a:lnTo>
                    <a:pt x="11301730" y="1153160"/>
                  </a:lnTo>
                  <a:lnTo>
                    <a:pt x="11238230" y="1153160"/>
                  </a:lnTo>
                  <a:lnTo>
                    <a:pt x="11238230" y="1089660"/>
                  </a:lnTo>
                  <a:close/>
                  <a:moveTo>
                    <a:pt x="11596370" y="728980"/>
                  </a:moveTo>
                  <a:lnTo>
                    <a:pt x="11659870" y="728980"/>
                  </a:lnTo>
                  <a:lnTo>
                    <a:pt x="11659870" y="792480"/>
                  </a:lnTo>
                  <a:lnTo>
                    <a:pt x="11596370" y="792480"/>
                  </a:lnTo>
                  <a:lnTo>
                    <a:pt x="11596370" y="728980"/>
                  </a:lnTo>
                  <a:close/>
                  <a:moveTo>
                    <a:pt x="66040" y="4254500"/>
                  </a:moveTo>
                  <a:lnTo>
                    <a:pt x="2540" y="4254500"/>
                  </a:lnTo>
                  <a:lnTo>
                    <a:pt x="24130" y="8509000"/>
                  </a:lnTo>
                  <a:lnTo>
                    <a:pt x="87630" y="8509000"/>
                  </a:lnTo>
                  <a:lnTo>
                    <a:pt x="66040" y="4254500"/>
                  </a:lnTo>
                  <a:close/>
                  <a:moveTo>
                    <a:pt x="429260" y="4254500"/>
                  </a:moveTo>
                  <a:lnTo>
                    <a:pt x="365760" y="4254500"/>
                  </a:lnTo>
                  <a:lnTo>
                    <a:pt x="388620" y="8509000"/>
                  </a:lnTo>
                  <a:lnTo>
                    <a:pt x="452120" y="8509000"/>
                  </a:lnTo>
                  <a:lnTo>
                    <a:pt x="429260" y="4254500"/>
                  </a:lnTo>
                  <a:close/>
                  <a:moveTo>
                    <a:pt x="12700000" y="4254500"/>
                  </a:moveTo>
                  <a:lnTo>
                    <a:pt x="12763500" y="4254500"/>
                  </a:lnTo>
                  <a:lnTo>
                    <a:pt x="12763500" y="8509000"/>
                  </a:lnTo>
                  <a:lnTo>
                    <a:pt x="12700000" y="8509000"/>
                  </a:lnTo>
                  <a:lnTo>
                    <a:pt x="12700000" y="4254500"/>
                  </a:lnTo>
                  <a:close/>
                  <a:moveTo>
                    <a:pt x="12335510" y="4254500"/>
                  </a:moveTo>
                  <a:lnTo>
                    <a:pt x="12399010" y="4254500"/>
                  </a:lnTo>
                  <a:lnTo>
                    <a:pt x="12399010" y="8509000"/>
                  </a:lnTo>
                  <a:lnTo>
                    <a:pt x="12335510" y="8509000"/>
                  </a:lnTo>
                  <a:lnTo>
                    <a:pt x="12335510" y="4254500"/>
                  </a:lnTo>
                  <a:close/>
                  <a:moveTo>
                    <a:pt x="817880" y="12700000"/>
                  </a:moveTo>
                  <a:lnTo>
                    <a:pt x="817880" y="12401550"/>
                  </a:lnTo>
                  <a:lnTo>
                    <a:pt x="754380" y="12401550"/>
                  </a:lnTo>
                  <a:lnTo>
                    <a:pt x="754380" y="12763500"/>
                  </a:lnTo>
                  <a:lnTo>
                    <a:pt x="4254500" y="12763500"/>
                  </a:lnTo>
                  <a:lnTo>
                    <a:pt x="4254500" y="12700000"/>
                  </a:lnTo>
                  <a:lnTo>
                    <a:pt x="817880" y="12700000"/>
                  </a:lnTo>
                  <a:close/>
                  <a:moveTo>
                    <a:pt x="88900" y="11971020"/>
                  </a:moveTo>
                  <a:lnTo>
                    <a:pt x="88900" y="9023350"/>
                  </a:lnTo>
                  <a:lnTo>
                    <a:pt x="87630" y="8509000"/>
                  </a:lnTo>
                  <a:lnTo>
                    <a:pt x="24130" y="8509000"/>
                  </a:lnTo>
                  <a:lnTo>
                    <a:pt x="25400" y="9023350"/>
                  </a:lnTo>
                  <a:lnTo>
                    <a:pt x="25400" y="12034520"/>
                  </a:lnTo>
                  <a:lnTo>
                    <a:pt x="387350" y="12034520"/>
                  </a:lnTo>
                  <a:lnTo>
                    <a:pt x="387350" y="11971020"/>
                  </a:lnTo>
                  <a:lnTo>
                    <a:pt x="88900" y="11971020"/>
                  </a:lnTo>
                  <a:close/>
                  <a:moveTo>
                    <a:pt x="817880" y="11239500"/>
                  </a:moveTo>
                  <a:lnTo>
                    <a:pt x="817880" y="10873740"/>
                  </a:lnTo>
                  <a:lnTo>
                    <a:pt x="415290" y="10873740"/>
                  </a:lnTo>
                  <a:lnTo>
                    <a:pt x="415290" y="11303000"/>
                  </a:lnTo>
                  <a:lnTo>
                    <a:pt x="754380" y="11303000"/>
                  </a:lnTo>
                  <a:lnTo>
                    <a:pt x="754380" y="11610340"/>
                  </a:lnTo>
                  <a:lnTo>
                    <a:pt x="817880" y="11610340"/>
                  </a:lnTo>
                  <a:lnTo>
                    <a:pt x="817880" y="11303000"/>
                  </a:lnTo>
                  <a:lnTo>
                    <a:pt x="1129030" y="11303000"/>
                  </a:lnTo>
                  <a:lnTo>
                    <a:pt x="1129030" y="11239500"/>
                  </a:lnTo>
                  <a:lnTo>
                    <a:pt x="817880" y="11239500"/>
                  </a:lnTo>
                  <a:close/>
                  <a:moveTo>
                    <a:pt x="754380" y="11239500"/>
                  </a:moveTo>
                  <a:lnTo>
                    <a:pt x="478790" y="11239500"/>
                  </a:lnTo>
                  <a:lnTo>
                    <a:pt x="478790" y="10937240"/>
                  </a:lnTo>
                  <a:lnTo>
                    <a:pt x="754380" y="10937240"/>
                  </a:lnTo>
                  <a:lnTo>
                    <a:pt x="754380" y="11239500"/>
                  </a:lnTo>
                  <a:close/>
                  <a:moveTo>
                    <a:pt x="817880" y="12034520"/>
                  </a:moveTo>
                  <a:lnTo>
                    <a:pt x="1129030" y="12034520"/>
                  </a:lnTo>
                  <a:lnTo>
                    <a:pt x="1129030" y="11971020"/>
                  </a:lnTo>
                  <a:lnTo>
                    <a:pt x="817880" y="11971020"/>
                  </a:lnTo>
                  <a:lnTo>
                    <a:pt x="817880" y="11673840"/>
                  </a:lnTo>
                  <a:lnTo>
                    <a:pt x="754380" y="11673840"/>
                  </a:lnTo>
                  <a:lnTo>
                    <a:pt x="754380" y="11971020"/>
                  </a:lnTo>
                  <a:lnTo>
                    <a:pt x="450850" y="11971020"/>
                  </a:lnTo>
                  <a:lnTo>
                    <a:pt x="450850" y="12034520"/>
                  </a:lnTo>
                  <a:lnTo>
                    <a:pt x="754380" y="12034520"/>
                  </a:lnTo>
                  <a:lnTo>
                    <a:pt x="754380" y="12338050"/>
                  </a:lnTo>
                  <a:lnTo>
                    <a:pt x="817880" y="12338050"/>
                  </a:lnTo>
                  <a:lnTo>
                    <a:pt x="817880" y="12034520"/>
                  </a:lnTo>
                  <a:close/>
                  <a:moveTo>
                    <a:pt x="1487170" y="11971020"/>
                  </a:moveTo>
                  <a:lnTo>
                    <a:pt x="1192530" y="11971020"/>
                  </a:lnTo>
                  <a:lnTo>
                    <a:pt x="1192530" y="12034520"/>
                  </a:lnTo>
                  <a:lnTo>
                    <a:pt x="1487170" y="12034520"/>
                  </a:lnTo>
                  <a:lnTo>
                    <a:pt x="1487170" y="12395200"/>
                  </a:lnTo>
                  <a:lnTo>
                    <a:pt x="1918970" y="12395200"/>
                  </a:lnTo>
                  <a:lnTo>
                    <a:pt x="1918970" y="11971020"/>
                  </a:lnTo>
                  <a:lnTo>
                    <a:pt x="1550670" y="11971020"/>
                  </a:lnTo>
                  <a:lnTo>
                    <a:pt x="1550670" y="11673840"/>
                  </a:lnTo>
                  <a:lnTo>
                    <a:pt x="1487170" y="11673840"/>
                  </a:lnTo>
                  <a:lnTo>
                    <a:pt x="1487170" y="11971020"/>
                  </a:lnTo>
                  <a:close/>
                  <a:moveTo>
                    <a:pt x="1855470" y="12034520"/>
                  </a:moveTo>
                  <a:lnTo>
                    <a:pt x="1855470" y="12331700"/>
                  </a:lnTo>
                  <a:lnTo>
                    <a:pt x="1550670" y="12331700"/>
                  </a:lnTo>
                  <a:lnTo>
                    <a:pt x="1550670" y="12034520"/>
                  </a:lnTo>
                  <a:lnTo>
                    <a:pt x="1855470" y="12034520"/>
                  </a:lnTo>
                  <a:close/>
                  <a:moveTo>
                    <a:pt x="1192530" y="11239500"/>
                  </a:moveTo>
                  <a:lnTo>
                    <a:pt x="1192530" y="11303000"/>
                  </a:lnTo>
                  <a:lnTo>
                    <a:pt x="1487170" y="11303000"/>
                  </a:lnTo>
                  <a:lnTo>
                    <a:pt x="1487170" y="11610340"/>
                  </a:lnTo>
                  <a:lnTo>
                    <a:pt x="1550670" y="11610340"/>
                  </a:lnTo>
                  <a:lnTo>
                    <a:pt x="1550670" y="11239500"/>
                  </a:lnTo>
                  <a:lnTo>
                    <a:pt x="1192530" y="11239500"/>
                  </a:lnTo>
                  <a:close/>
                  <a:moveTo>
                    <a:pt x="1192530" y="12034520"/>
                  </a:moveTo>
                  <a:lnTo>
                    <a:pt x="1129030" y="12034520"/>
                  </a:lnTo>
                  <a:lnTo>
                    <a:pt x="1129030" y="12338050"/>
                  </a:lnTo>
                  <a:lnTo>
                    <a:pt x="817880" y="12338050"/>
                  </a:lnTo>
                  <a:lnTo>
                    <a:pt x="817880" y="12401550"/>
                  </a:lnTo>
                  <a:lnTo>
                    <a:pt x="1192530" y="12401550"/>
                  </a:lnTo>
                  <a:lnTo>
                    <a:pt x="1192530" y="12034520"/>
                  </a:lnTo>
                  <a:close/>
                  <a:moveTo>
                    <a:pt x="387350" y="11610340"/>
                  </a:moveTo>
                  <a:lnTo>
                    <a:pt x="387350" y="11971020"/>
                  </a:lnTo>
                  <a:lnTo>
                    <a:pt x="450850" y="11971020"/>
                  </a:lnTo>
                  <a:lnTo>
                    <a:pt x="450850" y="11673840"/>
                  </a:lnTo>
                  <a:lnTo>
                    <a:pt x="754380" y="11673840"/>
                  </a:lnTo>
                  <a:lnTo>
                    <a:pt x="754380" y="11610340"/>
                  </a:lnTo>
                  <a:lnTo>
                    <a:pt x="387350" y="11610340"/>
                  </a:lnTo>
                  <a:close/>
                  <a:moveTo>
                    <a:pt x="754380" y="12401550"/>
                  </a:moveTo>
                  <a:lnTo>
                    <a:pt x="754380" y="12338050"/>
                  </a:lnTo>
                  <a:lnTo>
                    <a:pt x="449580" y="12338050"/>
                  </a:lnTo>
                  <a:lnTo>
                    <a:pt x="449580" y="12035790"/>
                  </a:lnTo>
                  <a:lnTo>
                    <a:pt x="386080" y="12035790"/>
                  </a:lnTo>
                  <a:lnTo>
                    <a:pt x="386080" y="12338050"/>
                  </a:lnTo>
                  <a:lnTo>
                    <a:pt x="25400" y="12338050"/>
                  </a:lnTo>
                  <a:lnTo>
                    <a:pt x="25400" y="12763500"/>
                  </a:lnTo>
                  <a:lnTo>
                    <a:pt x="449580" y="12763500"/>
                  </a:lnTo>
                  <a:lnTo>
                    <a:pt x="449580" y="12401550"/>
                  </a:lnTo>
                  <a:lnTo>
                    <a:pt x="754380" y="12401550"/>
                  </a:lnTo>
                  <a:close/>
                  <a:moveTo>
                    <a:pt x="387350" y="12700000"/>
                  </a:moveTo>
                  <a:lnTo>
                    <a:pt x="88900" y="12700000"/>
                  </a:lnTo>
                  <a:lnTo>
                    <a:pt x="88900" y="12401550"/>
                  </a:lnTo>
                  <a:lnTo>
                    <a:pt x="386080" y="12401550"/>
                  </a:lnTo>
                  <a:lnTo>
                    <a:pt x="386080" y="12700000"/>
                  </a:lnTo>
                  <a:lnTo>
                    <a:pt x="387350" y="12700000"/>
                  </a:lnTo>
                  <a:close/>
                  <a:moveTo>
                    <a:pt x="392430" y="10571480"/>
                  </a:moveTo>
                  <a:lnTo>
                    <a:pt x="1129030" y="10571480"/>
                  </a:lnTo>
                  <a:lnTo>
                    <a:pt x="1129030" y="11239500"/>
                  </a:lnTo>
                  <a:lnTo>
                    <a:pt x="1192530" y="11239500"/>
                  </a:lnTo>
                  <a:lnTo>
                    <a:pt x="1192530" y="10507980"/>
                  </a:lnTo>
                  <a:lnTo>
                    <a:pt x="455930" y="10507980"/>
                  </a:lnTo>
                  <a:lnTo>
                    <a:pt x="455930" y="9023350"/>
                  </a:lnTo>
                  <a:lnTo>
                    <a:pt x="452120" y="8509000"/>
                  </a:lnTo>
                  <a:lnTo>
                    <a:pt x="388620" y="8509000"/>
                  </a:lnTo>
                  <a:lnTo>
                    <a:pt x="392430" y="9023350"/>
                  </a:lnTo>
                  <a:lnTo>
                    <a:pt x="392430" y="10571480"/>
                  </a:lnTo>
                  <a:close/>
                  <a:moveTo>
                    <a:pt x="1192530" y="11673840"/>
                  </a:moveTo>
                  <a:lnTo>
                    <a:pt x="1487170" y="11673840"/>
                  </a:lnTo>
                  <a:lnTo>
                    <a:pt x="1487170" y="11610340"/>
                  </a:lnTo>
                  <a:lnTo>
                    <a:pt x="1192530" y="11610340"/>
                  </a:lnTo>
                  <a:lnTo>
                    <a:pt x="1192530" y="11303000"/>
                  </a:lnTo>
                  <a:lnTo>
                    <a:pt x="1129030" y="11303000"/>
                  </a:lnTo>
                  <a:lnTo>
                    <a:pt x="1129030" y="11610340"/>
                  </a:lnTo>
                  <a:lnTo>
                    <a:pt x="817880" y="11610340"/>
                  </a:lnTo>
                  <a:lnTo>
                    <a:pt x="817880" y="11673840"/>
                  </a:lnTo>
                  <a:lnTo>
                    <a:pt x="1129030" y="11673840"/>
                  </a:lnTo>
                  <a:lnTo>
                    <a:pt x="1129030" y="11971020"/>
                  </a:lnTo>
                  <a:lnTo>
                    <a:pt x="1192530" y="11971020"/>
                  </a:lnTo>
                  <a:lnTo>
                    <a:pt x="1192530" y="11673840"/>
                  </a:lnTo>
                  <a:close/>
                  <a:moveTo>
                    <a:pt x="3713480" y="12338050"/>
                  </a:moveTo>
                  <a:lnTo>
                    <a:pt x="3714750" y="12338050"/>
                  </a:lnTo>
                  <a:lnTo>
                    <a:pt x="2279650" y="12338050"/>
                  </a:lnTo>
                  <a:lnTo>
                    <a:pt x="2279650" y="11610340"/>
                  </a:lnTo>
                  <a:lnTo>
                    <a:pt x="1550670" y="11610340"/>
                  </a:lnTo>
                  <a:lnTo>
                    <a:pt x="1550670" y="11673840"/>
                  </a:lnTo>
                  <a:lnTo>
                    <a:pt x="2216150" y="11673840"/>
                  </a:lnTo>
                  <a:lnTo>
                    <a:pt x="2216150" y="12401550"/>
                  </a:lnTo>
                  <a:lnTo>
                    <a:pt x="3714750" y="12401550"/>
                  </a:lnTo>
                  <a:lnTo>
                    <a:pt x="4254500" y="12400280"/>
                  </a:lnTo>
                  <a:lnTo>
                    <a:pt x="4254500" y="12336780"/>
                  </a:lnTo>
                  <a:lnTo>
                    <a:pt x="3713480" y="12338050"/>
                  </a:lnTo>
                  <a:close/>
                  <a:moveTo>
                    <a:pt x="754380" y="12338050"/>
                  </a:moveTo>
                  <a:lnTo>
                    <a:pt x="817880" y="12338050"/>
                  </a:lnTo>
                  <a:lnTo>
                    <a:pt x="817880" y="12401550"/>
                  </a:lnTo>
                  <a:lnTo>
                    <a:pt x="754380" y="12401550"/>
                  </a:lnTo>
                  <a:lnTo>
                    <a:pt x="754380" y="12338050"/>
                  </a:lnTo>
                  <a:close/>
                  <a:moveTo>
                    <a:pt x="754380" y="11610340"/>
                  </a:moveTo>
                  <a:lnTo>
                    <a:pt x="817880" y="11610340"/>
                  </a:lnTo>
                  <a:lnTo>
                    <a:pt x="817880" y="11673840"/>
                  </a:lnTo>
                  <a:lnTo>
                    <a:pt x="754380" y="11673840"/>
                  </a:lnTo>
                  <a:lnTo>
                    <a:pt x="754380" y="11610340"/>
                  </a:lnTo>
                  <a:close/>
                  <a:moveTo>
                    <a:pt x="387350" y="11971020"/>
                  </a:moveTo>
                  <a:lnTo>
                    <a:pt x="450850" y="11971020"/>
                  </a:lnTo>
                  <a:lnTo>
                    <a:pt x="450850" y="12034520"/>
                  </a:lnTo>
                  <a:lnTo>
                    <a:pt x="387350" y="12034520"/>
                  </a:lnTo>
                  <a:lnTo>
                    <a:pt x="387350" y="11971020"/>
                  </a:lnTo>
                  <a:close/>
                  <a:moveTo>
                    <a:pt x="1487170" y="11610340"/>
                  </a:moveTo>
                  <a:lnTo>
                    <a:pt x="1550670" y="11610340"/>
                  </a:lnTo>
                  <a:lnTo>
                    <a:pt x="1550670" y="11673840"/>
                  </a:lnTo>
                  <a:lnTo>
                    <a:pt x="1487170" y="11673840"/>
                  </a:lnTo>
                  <a:lnTo>
                    <a:pt x="1487170" y="11610340"/>
                  </a:lnTo>
                  <a:close/>
                  <a:moveTo>
                    <a:pt x="1129030" y="11239500"/>
                  </a:moveTo>
                  <a:lnTo>
                    <a:pt x="1192530" y="11239500"/>
                  </a:lnTo>
                  <a:lnTo>
                    <a:pt x="1192530" y="11303000"/>
                  </a:lnTo>
                  <a:lnTo>
                    <a:pt x="1129030" y="11303000"/>
                  </a:lnTo>
                  <a:lnTo>
                    <a:pt x="1129030" y="11239500"/>
                  </a:lnTo>
                  <a:close/>
                  <a:moveTo>
                    <a:pt x="1129030" y="11971020"/>
                  </a:moveTo>
                  <a:lnTo>
                    <a:pt x="1192530" y="11971020"/>
                  </a:lnTo>
                  <a:lnTo>
                    <a:pt x="1192530" y="12034520"/>
                  </a:lnTo>
                  <a:lnTo>
                    <a:pt x="1129030" y="12034520"/>
                  </a:lnTo>
                  <a:lnTo>
                    <a:pt x="1129030" y="11971020"/>
                  </a:lnTo>
                  <a:close/>
                  <a:moveTo>
                    <a:pt x="4254500" y="12700000"/>
                  </a:moveTo>
                  <a:lnTo>
                    <a:pt x="8509000" y="12700000"/>
                  </a:lnTo>
                  <a:lnTo>
                    <a:pt x="8509000" y="12763500"/>
                  </a:lnTo>
                  <a:lnTo>
                    <a:pt x="4254500" y="12763500"/>
                  </a:lnTo>
                  <a:lnTo>
                    <a:pt x="4254500" y="12700000"/>
                  </a:lnTo>
                  <a:close/>
                  <a:moveTo>
                    <a:pt x="4254500" y="12335510"/>
                  </a:moveTo>
                  <a:lnTo>
                    <a:pt x="8509000" y="12335510"/>
                  </a:lnTo>
                  <a:lnTo>
                    <a:pt x="8509000" y="12399010"/>
                  </a:lnTo>
                  <a:lnTo>
                    <a:pt x="4254500" y="12399010"/>
                  </a:lnTo>
                  <a:lnTo>
                    <a:pt x="4254500" y="12335510"/>
                  </a:lnTo>
                  <a:close/>
                  <a:moveTo>
                    <a:pt x="11971020" y="12402820"/>
                  </a:moveTo>
                  <a:lnTo>
                    <a:pt x="11971020" y="12700000"/>
                  </a:lnTo>
                  <a:lnTo>
                    <a:pt x="8509000" y="12700000"/>
                  </a:lnTo>
                  <a:lnTo>
                    <a:pt x="8509000" y="12763500"/>
                  </a:lnTo>
                  <a:lnTo>
                    <a:pt x="12034520" y="12763500"/>
                  </a:lnTo>
                  <a:lnTo>
                    <a:pt x="12034520" y="12402820"/>
                  </a:lnTo>
                  <a:lnTo>
                    <a:pt x="11971020" y="12402820"/>
                  </a:lnTo>
                  <a:close/>
                  <a:moveTo>
                    <a:pt x="11303000" y="11971020"/>
                  </a:moveTo>
                  <a:lnTo>
                    <a:pt x="11303000" y="11659870"/>
                  </a:lnTo>
                  <a:lnTo>
                    <a:pt x="11239500" y="11659870"/>
                  </a:lnTo>
                  <a:lnTo>
                    <a:pt x="11239500" y="11971020"/>
                  </a:lnTo>
                  <a:lnTo>
                    <a:pt x="10873739" y="11971020"/>
                  </a:lnTo>
                  <a:lnTo>
                    <a:pt x="10873739" y="12373610"/>
                  </a:lnTo>
                  <a:lnTo>
                    <a:pt x="11303000" y="12373610"/>
                  </a:lnTo>
                  <a:lnTo>
                    <a:pt x="11303000" y="12034520"/>
                  </a:lnTo>
                  <a:lnTo>
                    <a:pt x="11610340" y="12034520"/>
                  </a:lnTo>
                  <a:lnTo>
                    <a:pt x="11610340" y="11971020"/>
                  </a:lnTo>
                  <a:lnTo>
                    <a:pt x="11303000" y="11971020"/>
                  </a:lnTo>
                  <a:close/>
                  <a:moveTo>
                    <a:pt x="11239500" y="12310110"/>
                  </a:moveTo>
                  <a:lnTo>
                    <a:pt x="10937239" y="12310110"/>
                  </a:lnTo>
                  <a:lnTo>
                    <a:pt x="10937239" y="12034520"/>
                  </a:lnTo>
                  <a:lnTo>
                    <a:pt x="11239500" y="12034520"/>
                  </a:lnTo>
                  <a:lnTo>
                    <a:pt x="11239500" y="12310110"/>
                  </a:lnTo>
                  <a:close/>
                  <a:moveTo>
                    <a:pt x="11239500" y="11596370"/>
                  </a:moveTo>
                  <a:lnTo>
                    <a:pt x="11303000" y="11596370"/>
                  </a:lnTo>
                  <a:lnTo>
                    <a:pt x="11303000" y="11301730"/>
                  </a:lnTo>
                  <a:lnTo>
                    <a:pt x="11610339" y="11301730"/>
                  </a:lnTo>
                  <a:lnTo>
                    <a:pt x="11610339" y="11238230"/>
                  </a:lnTo>
                  <a:lnTo>
                    <a:pt x="11239500" y="11238230"/>
                  </a:lnTo>
                  <a:lnTo>
                    <a:pt x="11239500" y="11596370"/>
                  </a:lnTo>
                  <a:close/>
                  <a:moveTo>
                    <a:pt x="12034520" y="11971020"/>
                  </a:moveTo>
                  <a:lnTo>
                    <a:pt x="12034520" y="11659870"/>
                  </a:lnTo>
                  <a:lnTo>
                    <a:pt x="11971020" y="11659870"/>
                  </a:lnTo>
                  <a:lnTo>
                    <a:pt x="11971020" y="11971020"/>
                  </a:lnTo>
                  <a:lnTo>
                    <a:pt x="11673839" y="11971020"/>
                  </a:lnTo>
                  <a:lnTo>
                    <a:pt x="11673839" y="12034520"/>
                  </a:lnTo>
                  <a:lnTo>
                    <a:pt x="11971020" y="12034520"/>
                  </a:lnTo>
                  <a:lnTo>
                    <a:pt x="11971020" y="12339320"/>
                  </a:lnTo>
                  <a:lnTo>
                    <a:pt x="12034520" y="12339320"/>
                  </a:lnTo>
                  <a:lnTo>
                    <a:pt x="12034520" y="12034520"/>
                  </a:lnTo>
                  <a:lnTo>
                    <a:pt x="12338050" y="12034520"/>
                  </a:lnTo>
                  <a:lnTo>
                    <a:pt x="12338050" y="11971020"/>
                  </a:lnTo>
                  <a:lnTo>
                    <a:pt x="12034520" y="11971020"/>
                  </a:lnTo>
                  <a:close/>
                  <a:moveTo>
                    <a:pt x="12700000" y="11971020"/>
                  </a:moveTo>
                  <a:lnTo>
                    <a:pt x="12401550" y="11971020"/>
                  </a:lnTo>
                  <a:lnTo>
                    <a:pt x="12401550" y="12034520"/>
                  </a:lnTo>
                  <a:lnTo>
                    <a:pt x="12763500" y="12034520"/>
                  </a:lnTo>
                  <a:lnTo>
                    <a:pt x="12763500" y="8509000"/>
                  </a:lnTo>
                  <a:lnTo>
                    <a:pt x="12700000" y="8509000"/>
                  </a:lnTo>
                  <a:lnTo>
                    <a:pt x="12700000" y="11971020"/>
                  </a:lnTo>
                  <a:close/>
                  <a:moveTo>
                    <a:pt x="11971020" y="11301730"/>
                  </a:moveTo>
                  <a:lnTo>
                    <a:pt x="11971020" y="11596370"/>
                  </a:lnTo>
                  <a:lnTo>
                    <a:pt x="12034520" y="11596370"/>
                  </a:lnTo>
                  <a:lnTo>
                    <a:pt x="12034520" y="11301730"/>
                  </a:lnTo>
                  <a:lnTo>
                    <a:pt x="12395200" y="11301730"/>
                  </a:lnTo>
                  <a:lnTo>
                    <a:pt x="12395200" y="10869930"/>
                  </a:lnTo>
                  <a:lnTo>
                    <a:pt x="11971020" y="10869930"/>
                  </a:lnTo>
                  <a:lnTo>
                    <a:pt x="11971020" y="11238230"/>
                  </a:lnTo>
                  <a:lnTo>
                    <a:pt x="11673840" y="11238230"/>
                  </a:lnTo>
                  <a:lnTo>
                    <a:pt x="11673840" y="11301730"/>
                  </a:lnTo>
                  <a:lnTo>
                    <a:pt x="11971020" y="11301730"/>
                  </a:lnTo>
                  <a:close/>
                  <a:moveTo>
                    <a:pt x="12034520" y="10933430"/>
                  </a:moveTo>
                  <a:lnTo>
                    <a:pt x="12331700" y="10933430"/>
                  </a:lnTo>
                  <a:lnTo>
                    <a:pt x="12331700" y="11238230"/>
                  </a:lnTo>
                  <a:lnTo>
                    <a:pt x="12034520" y="11238230"/>
                  </a:lnTo>
                  <a:lnTo>
                    <a:pt x="12034520" y="10933430"/>
                  </a:lnTo>
                  <a:close/>
                  <a:moveTo>
                    <a:pt x="12401550" y="12034520"/>
                  </a:moveTo>
                  <a:lnTo>
                    <a:pt x="12338050" y="12034520"/>
                  </a:lnTo>
                  <a:lnTo>
                    <a:pt x="12338050" y="12339320"/>
                  </a:lnTo>
                  <a:lnTo>
                    <a:pt x="12035789" y="12339320"/>
                  </a:lnTo>
                  <a:lnTo>
                    <a:pt x="12035789" y="12402820"/>
                  </a:lnTo>
                  <a:lnTo>
                    <a:pt x="12338050" y="12402820"/>
                  </a:lnTo>
                  <a:lnTo>
                    <a:pt x="12338050" y="12763500"/>
                  </a:lnTo>
                  <a:lnTo>
                    <a:pt x="12763500" y="12763500"/>
                  </a:lnTo>
                  <a:lnTo>
                    <a:pt x="12763500" y="12339320"/>
                  </a:lnTo>
                  <a:lnTo>
                    <a:pt x="12401550" y="12339320"/>
                  </a:lnTo>
                  <a:lnTo>
                    <a:pt x="12401550" y="12034520"/>
                  </a:lnTo>
                  <a:close/>
                  <a:moveTo>
                    <a:pt x="12700000" y="12402820"/>
                  </a:moveTo>
                  <a:lnTo>
                    <a:pt x="12700000" y="12700000"/>
                  </a:lnTo>
                  <a:lnTo>
                    <a:pt x="12401550" y="12700000"/>
                  </a:lnTo>
                  <a:lnTo>
                    <a:pt x="12401550" y="12402820"/>
                  </a:lnTo>
                  <a:lnTo>
                    <a:pt x="12700000" y="12402820"/>
                  </a:lnTo>
                  <a:close/>
                  <a:moveTo>
                    <a:pt x="12034520" y="11596370"/>
                  </a:moveTo>
                  <a:lnTo>
                    <a:pt x="12034520" y="11659870"/>
                  </a:lnTo>
                  <a:lnTo>
                    <a:pt x="12338050" y="11659870"/>
                  </a:lnTo>
                  <a:lnTo>
                    <a:pt x="12338050" y="11971020"/>
                  </a:lnTo>
                  <a:lnTo>
                    <a:pt x="12401550" y="11971020"/>
                  </a:lnTo>
                  <a:lnTo>
                    <a:pt x="12401550" y="11596370"/>
                  </a:lnTo>
                  <a:lnTo>
                    <a:pt x="12034520" y="11596370"/>
                  </a:lnTo>
                  <a:close/>
                  <a:moveTo>
                    <a:pt x="10507980" y="11596370"/>
                  </a:moveTo>
                  <a:lnTo>
                    <a:pt x="10507980" y="12334240"/>
                  </a:lnTo>
                  <a:lnTo>
                    <a:pt x="8509000" y="12334240"/>
                  </a:lnTo>
                  <a:lnTo>
                    <a:pt x="8509000" y="12397740"/>
                  </a:lnTo>
                  <a:lnTo>
                    <a:pt x="10571480" y="12397740"/>
                  </a:lnTo>
                  <a:lnTo>
                    <a:pt x="10571480" y="11659870"/>
                  </a:lnTo>
                  <a:lnTo>
                    <a:pt x="11239500" y="11659870"/>
                  </a:lnTo>
                  <a:lnTo>
                    <a:pt x="11239500" y="11596370"/>
                  </a:lnTo>
                  <a:lnTo>
                    <a:pt x="10507980" y="11596370"/>
                  </a:lnTo>
                  <a:close/>
                  <a:moveTo>
                    <a:pt x="11673839" y="11596370"/>
                  </a:moveTo>
                  <a:lnTo>
                    <a:pt x="11673839" y="11301730"/>
                  </a:lnTo>
                  <a:lnTo>
                    <a:pt x="11610339" y="11301730"/>
                  </a:lnTo>
                  <a:lnTo>
                    <a:pt x="11610339" y="11596370"/>
                  </a:lnTo>
                  <a:lnTo>
                    <a:pt x="11303000" y="11596370"/>
                  </a:lnTo>
                  <a:lnTo>
                    <a:pt x="11303000" y="11659870"/>
                  </a:lnTo>
                  <a:lnTo>
                    <a:pt x="11610340" y="11659870"/>
                  </a:lnTo>
                  <a:lnTo>
                    <a:pt x="11610340" y="11971020"/>
                  </a:lnTo>
                  <a:lnTo>
                    <a:pt x="11673840" y="11971020"/>
                  </a:lnTo>
                  <a:lnTo>
                    <a:pt x="11673840" y="11659870"/>
                  </a:lnTo>
                  <a:lnTo>
                    <a:pt x="11971020" y="11659870"/>
                  </a:lnTo>
                  <a:lnTo>
                    <a:pt x="11971020" y="11596370"/>
                  </a:lnTo>
                  <a:lnTo>
                    <a:pt x="11673840" y="11596370"/>
                  </a:lnTo>
                  <a:close/>
                  <a:moveTo>
                    <a:pt x="11673839" y="12339320"/>
                  </a:moveTo>
                  <a:lnTo>
                    <a:pt x="11673839" y="12034520"/>
                  </a:lnTo>
                  <a:lnTo>
                    <a:pt x="11610339" y="12034520"/>
                  </a:lnTo>
                  <a:lnTo>
                    <a:pt x="11610339" y="12402820"/>
                  </a:lnTo>
                  <a:lnTo>
                    <a:pt x="11971020" y="12402820"/>
                  </a:lnTo>
                  <a:lnTo>
                    <a:pt x="11971020" y="12339320"/>
                  </a:lnTo>
                  <a:lnTo>
                    <a:pt x="11673839" y="12339320"/>
                  </a:lnTo>
                  <a:close/>
                  <a:moveTo>
                    <a:pt x="12338050" y="9075420"/>
                  </a:moveTo>
                  <a:lnTo>
                    <a:pt x="12338050" y="10509250"/>
                  </a:lnTo>
                  <a:lnTo>
                    <a:pt x="11610339" y="10509250"/>
                  </a:lnTo>
                  <a:lnTo>
                    <a:pt x="11610339" y="11238230"/>
                  </a:lnTo>
                  <a:lnTo>
                    <a:pt x="11673839" y="11238230"/>
                  </a:lnTo>
                  <a:lnTo>
                    <a:pt x="11673839" y="10572750"/>
                  </a:lnTo>
                  <a:lnTo>
                    <a:pt x="12401550" y="10572750"/>
                  </a:lnTo>
                  <a:lnTo>
                    <a:pt x="12401550" y="9075420"/>
                  </a:lnTo>
                  <a:lnTo>
                    <a:pt x="12400280" y="8509000"/>
                  </a:lnTo>
                  <a:lnTo>
                    <a:pt x="12336780" y="8509000"/>
                  </a:lnTo>
                  <a:lnTo>
                    <a:pt x="12338050" y="9075420"/>
                  </a:lnTo>
                  <a:close/>
                  <a:moveTo>
                    <a:pt x="11610339" y="11971020"/>
                  </a:moveTo>
                  <a:lnTo>
                    <a:pt x="11673839" y="11971020"/>
                  </a:lnTo>
                  <a:lnTo>
                    <a:pt x="11673839" y="12034520"/>
                  </a:lnTo>
                  <a:lnTo>
                    <a:pt x="11610339" y="12034520"/>
                  </a:lnTo>
                  <a:lnTo>
                    <a:pt x="11610339" y="11971020"/>
                  </a:lnTo>
                  <a:close/>
                  <a:moveTo>
                    <a:pt x="11239500" y="11596370"/>
                  </a:moveTo>
                  <a:lnTo>
                    <a:pt x="11303000" y="11596370"/>
                  </a:lnTo>
                  <a:lnTo>
                    <a:pt x="11303000" y="11659870"/>
                  </a:lnTo>
                  <a:lnTo>
                    <a:pt x="11239500" y="11659870"/>
                  </a:lnTo>
                  <a:lnTo>
                    <a:pt x="11239500" y="11596370"/>
                  </a:lnTo>
                  <a:close/>
                  <a:moveTo>
                    <a:pt x="11971020" y="12339320"/>
                  </a:moveTo>
                  <a:lnTo>
                    <a:pt x="12034520" y="12339320"/>
                  </a:lnTo>
                  <a:lnTo>
                    <a:pt x="12034520" y="12402820"/>
                  </a:lnTo>
                  <a:lnTo>
                    <a:pt x="11971020" y="12402820"/>
                  </a:lnTo>
                  <a:lnTo>
                    <a:pt x="11971020" y="12339320"/>
                  </a:lnTo>
                  <a:close/>
                  <a:moveTo>
                    <a:pt x="12338050" y="11971020"/>
                  </a:moveTo>
                  <a:lnTo>
                    <a:pt x="12401550" y="11971020"/>
                  </a:lnTo>
                  <a:lnTo>
                    <a:pt x="12401550" y="12034520"/>
                  </a:lnTo>
                  <a:lnTo>
                    <a:pt x="12338050" y="12034520"/>
                  </a:lnTo>
                  <a:lnTo>
                    <a:pt x="12338050" y="11971020"/>
                  </a:lnTo>
                  <a:close/>
                  <a:moveTo>
                    <a:pt x="11971020" y="11596370"/>
                  </a:moveTo>
                  <a:lnTo>
                    <a:pt x="12034520" y="11596370"/>
                  </a:lnTo>
                  <a:lnTo>
                    <a:pt x="12034520" y="11659870"/>
                  </a:lnTo>
                  <a:lnTo>
                    <a:pt x="11971020" y="11659870"/>
                  </a:lnTo>
                  <a:lnTo>
                    <a:pt x="11971020" y="11596370"/>
                  </a:lnTo>
                  <a:close/>
                  <a:moveTo>
                    <a:pt x="11610340" y="11238230"/>
                  </a:moveTo>
                  <a:lnTo>
                    <a:pt x="11673840" y="11238230"/>
                  </a:lnTo>
                  <a:lnTo>
                    <a:pt x="11673840" y="11301730"/>
                  </a:lnTo>
                  <a:lnTo>
                    <a:pt x="11610340" y="11301730"/>
                  </a:lnTo>
                  <a:lnTo>
                    <a:pt x="11610340" y="11238230"/>
                  </a:lnTo>
                  <a:close/>
                </a:path>
              </a:pathLst>
            </a:custGeom>
            <a:solidFill>
              <a:srgbClr val="0072FF"/>
            </a:solidFill>
          </p:spPr>
        </p:sp>
      </p:grpSp>
      <p:pic>
        <p:nvPicPr>
          <p:cNvPr id="10" name="Picture 10"/>
          <p:cNvPicPr>
            <a:picLocks noChangeAspect="1"/>
          </p:cNvPicPr>
          <p:nvPr/>
        </p:nvPicPr>
        <p:blipFill>
          <a:blip r:embed="rId6"/>
          <a:srcRect/>
          <a:stretch>
            <a:fillRect/>
          </a:stretch>
        </p:blipFill>
        <p:spPr>
          <a:xfrm>
            <a:off x="11671883" y="3832135"/>
            <a:ext cx="5208601" cy="5208601"/>
          </a:xfrm>
          <a:prstGeom prst="rect">
            <a:avLst/>
          </a:prstGeom>
        </p:spPr>
      </p:pic>
      <p:sp>
        <p:nvSpPr>
          <p:cNvPr id="11" name="TextBox 11"/>
          <p:cNvSpPr txBox="1"/>
          <p:nvPr/>
        </p:nvSpPr>
        <p:spPr>
          <a:xfrm>
            <a:off x="1028700" y="2200790"/>
            <a:ext cx="6411721" cy="1285328"/>
          </a:xfrm>
          <a:prstGeom prst="rect">
            <a:avLst/>
          </a:prstGeom>
        </p:spPr>
        <p:txBody>
          <a:bodyPr lIns="0" tIns="0" rIns="0" bIns="0" rtlCol="0" anchor="t">
            <a:spAutoFit/>
          </a:bodyPr>
          <a:lstStyle/>
          <a:p>
            <a:pPr>
              <a:lnSpc>
                <a:spcPts val="10530"/>
              </a:lnSpc>
            </a:pPr>
            <a:r>
              <a:rPr lang="en-US" sz="7521">
                <a:solidFill>
                  <a:srgbClr val="FFFFFF"/>
                </a:solidFill>
                <a:latin typeface="Open Sauce SemiBold"/>
              </a:rPr>
              <a:t>Team</a:t>
            </a:r>
          </a:p>
        </p:txBody>
      </p:sp>
      <p:sp>
        <p:nvSpPr>
          <p:cNvPr id="12" name="TextBox 12"/>
          <p:cNvSpPr txBox="1"/>
          <p:nvPr/>
        </p:nvSpPr>
        <p:spPr>
          <a:xfrm>
            <a:off x="1028700" y="3197428"/>
            <a:ext cx="9537462" cy="1260277"/>
          </a:xfrm>
          <a:prstGeom prst="rect">
            <a:avLst/>
          </a:prstGeom>
        </p:spPr>
        <p:txBody>
          <a:bodyPr lIns="0" tIns="0" rIns="0" bIns="0" rtlCol="0" anchor="t">
            <a:spAutoFit/>
          </a:bodyPr>
          <a:lstStyle/>
          <a:p>
            <a:pPr>
              <a:lnSpc>
                <a:spcPts val="10335"/>
              </a:lnSpc>
            </a:pPr>
            <a:r>
              <a:rPr lang="en-US" sz="7382">
                <a:solidFill>
                  <a:srgbClr val="FF1616"/>
                </a:solidFill>
                <a:latin typeface="Open Sauce SemiBold Bold"/>
              </a:rPr>
              <a:t>Members</a:t>
            </a:r>
          </a:p>
        </p:txBody>
      </p:sp>
      <p:sp>
        <p:nvSpPr>
          <p:cNvPr id="13" name="TextBox 13"/>
          <p:cNvSpPr txBox="1"/>
          <p:nvPr/>
        </p:nvSpPr>
        <p:spPr>
          <a:xfrm>
            <a:off x="1219597" y="8490985"/>
            <a:ext cx="1587294" cy="381962"/>
          </a:xfrm>
          <a:prstGeom prst="rect">
            <a:avLst/>
          </a:prstGeom>
        </p:spPr>
        <p:txBody>
          <a:bodyPr lIns="0" tIns="0" rIns="0" bIns="0" rtlCol="0" anchor="t">
            <a:spAutoFit/>
          </a:bodyPr>
          <a:lstStyle/>
          <a:p>
            <a:pPr>
              <a:lnSpc>
                <a:spcPts val="2923"/>
              </a:lnSpc>
            </a:pPr>
            <a:r>
              <a:rPr lang="en-US" sz="2088" spc="41">
                <a:solidFill>
                  <a:srgbClr val="FDFDFD"/>
                </a:solidFill>
                <a:latin typeface="Poppins Medium"/>
              </a:rPr>
              <a:t>READ MORE</a:t>
            </a:r>
          </a:p>
        </p:txBody>
      </p:sp>
      <p:sp>
        <p:nvSpPr>
          <p:cNvPr id="14" name="TextBox 14"/>
          <p:cNvSpPr txBox="1"/>
          <p:nvPr/>
        </p:nvSpPr>
        <p:spPr>
          <a:xfrm>
            <a:off x="481121" y="4559376"/>
            <a:ext cx="6237387" cy="3658870"/>
          </a:xfrm>
          <a:prstGeom prst="rect">
            <a:avLst/>
          </a:prstGeom>
        </p:spPr>
        <p:txBody>
          <a:bodyPr lIns="0" tIns="0" rIns="0" bIns="0" rtlCol="0" anchor="t">
            <a:spAutoFit/>
          </a:bodyPr>
          <a:lstStyle/>
          <a:p>
            <a:pPr marL="1122679" lvl="1" indent="-561340" algn="ctr">
              <a:lnSpc>
                <a:spcPts val="7279"/>
              </a:lnSpc>
              <a:buFont typeface="Arial"/>
              <a:buChar char="•"/>
            </a:pPr>
            <a:r>
              <a:rPr lang="en-US" sz="5199">
                <a:solidFill>
                  <a:srgbClr val="FAFAFA"/>
                </a:solidFill>
                <a:latin typeface="Open Sans"/>
              </a:rPr>
              <a:t>Denisa Orosanu</a:t>
            </a:r>
          </a:p>
          <a:p>
            <a:pPr marL="1122679" lvl="1" indent="-561340" algn="ctr">
              <a:lnSpc>
                <a:spcPts val="7279"/>
              </a:lnSpc>
              <a:buFont typeface="Arial"/>
              <a:buChar char="•"/>
            </a:pPr>
            <a:r>
              <a:rPr lang="en-US" sz="5199">
                <a:solidFill>
                  <a:srgbClr val="FAFAFA"/>
                </a:solidFill>
                <a:latin typeface="Open Sans"/>
              </a:rPr>
              <a:t>Izabela Stanescu</a:t>
            </a:r>
          </a:p>
          <a:p>
            <a:pPr marL="1122679" lvl="1" indent="-561340" algn="just">
              <a:lnSpc>
                <a:spcPts val="7279"/>
              </a:lnSpc>
              <a:buFont typeface="Arial"/>
              <a:buChar char="•"/>
            </a:pPr>
            <a:r>
              <a:rPr lang="en-US" sz="5199">
                <a:solidFill>
                  <a:srgbClr val="FAFAFA"/>
                </a:solidFill>
                <a:latin typeface="Open Sans"/>
              </a:rPr>
              <a:t>Shamim Uddin</a:t>
            </a:r>
          </a:p>
          <a:p>
            <a:pPr marL="1122679" lvl="1" indent="-561340">
              <a:lnSpc>
                <a:spcPts val="7279"/>
              </a:lnSpc>
              <a:buFont typeface="Arial"/>
              <a:buChar char="•"/>
            </a:pPr>
            <a:r>
              <a:rPr lang="en-US" sz="5199">
                <a:solidFill>
                  <a:srgbClr val="FAFAFA"/>
                </a:solidFill>
                <a:latin typeface="Open Sans"/>
              </a:rPr>
              <a:t>Ionica Toader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grpSp>
        <p:nvGrpSpPr>
          <p:cNvPr id="2" name="Group 2"/>
          <p:cNvGrpSpPr/>
          <p:nvPr/>
        </p:nvGrpSpPr>
        <p:grpSpPr>
          <a:xfrm>
            <a:off x="12539228" y="0"/>
            <a:ext cx="5748772" cy="10287000"/>
            <a:chOff x="0" y="0"/>
            <a:chExt cx="1069556" cy="1913890"/>
          </a:xfrm>
        </p:grpSpPr>
        <p:sp>
          <p:nvSpPr>
            <p:cNvPr id="3" name="Freeform 3"/>
            <p:cNvSpPr/>
            <p:nvPr/>
          </p:nvSpPr>
          <p:spPr>
            <a:xfrm>
              <a:off x="0" y="0"/>
              <a:ext cx="1069556" cy="1913890"/>
            </a:xfrm>
            <a:custGeom>
              <a:avLst/>
              <a:gdLst/>
              <a:ahLst/>
              <a:cxnLst/>
              <a:rect l="l" t="t" r="r" b="b"/>
              <a:pathLst>
                <a:path w="1069556" h="1913890">
                  <a:moveTo>
                    <a:pt x="0" y="0"/>
                  </a:moveTo>
                  <a:lnTo>
                    <a:pt x="1069556" y="0"/>
                  </a:lnTo>
                  <a:lnTo>
                    <a:pt x="1069556" y="1913890"/>
                  </a:lnTo>
                  <a:lnTo>
                    <a:pt x="0" y="1913890"/>
                  </a:lnTo>
                  <a:close/>
                </a:path>
              </a:pathLst>
            </a:custGeom>
            <a:solidFill>
              <a:srgbClr val="FAFAFA"/>
            </a:solidFill>
          </p:spPr>
        </p:sp>
      </p:grpSp>
      <p:grpSp>
        <p:nvGrpSpPr>
          <p:cNvPr id="4" name="Group 4"/>
          <p:cNvGrpSpPr/>
          <p:nvPr/>
        </p:nvGrpSpPr>
        <p:grpSpPr>
          <a:xfrm>
            <a:off x="1028700" y="8060703"/>
            <a:ext cx="2484238" cy="615427"/>
            <a:chOff x="0" y="0"/>
            <a:chExt cx="2665778" cy="660400"/>
          </a:xfrm>
        </p:grpSpPr>
        <p:sp>
          <p:nvSpPr>
            <p:cNvPr id="5" name="Freeform 5"/>
            <p:cNvSpPr/>
            <p:nvPr/>
          </p:nvSpPr>
          <p:spPr>
            <a:xfrm>
              <a:off x="0" y="0"/>
              <a:ext cx="2665778" cy="660400"/>
            </a:xfrm>
            <a:custGeom>
              <a:avLst/>
              <a:gdLst/>
              <a:ahLst/>
              <a:cxnLst/>
              <a:rect l="l" t="t" r="r" b="b"/>
              <a:pathLst>
                <a:path w="2665778" h="660400">
                  <a:moveTo>
                    <a:pt x="2541318" y="660400"/>
                  </a:moveTo>
                  <a:lnTo>
                    <a:pt x="124460" y="660400"/>
                  </a:lnTo>
                  <a:cubicBezTo>
                    <a:pt x="55880" y="660400"/>
                    <a:pt x="0" y="604520"/>
                    <a:pt x="0" y="535940"/>
                  </a:cubicBezTo>
                  <a:lnTo>
                    <a:pt x="0" y="124460"/>
                  </a:lnTo>
                  <a:cubicBezTo>
                    <a:pt x="0" y="55880"/>
                    <a:pt x="55880" y="0"/>
                    <a:pt x="124460" y="0"/>
                  </a:cubicBezTo>
                  <a:lnTo>
                    <a:pt x="2541318" y="0"/>
                  </a:lnTo>
                  <a:cubicBezTo>
                    <a:pt x="2609898" y="0"/>
                    <a:pt x="2665778" y="55880"/>
                    <a:pt x="2665778" y="124460"/>
                  </a:cubicBezTo>
                  <a:lnTo>
                    <a:pt x="2665778" y="535940"/>
                  </a:lnTo>
                  <a:cubicBezTo>
                    <a:pt x="2665778" y="604520"/>
                    <a:pt x="2609898" y="660400"/>
                    <a:pt x="2541318" y="660400"/>
                  </a:cubicBezTo>
                  <a:close/>
                </a:path>
              </a:pathLst>
            </a:custGeom>
            <a:solidFill>
              <a:srgbClr val="FF1616"/>
            </a:solidFill>
          </p:spPr>
        </p:sp>
      </p:grpSp>
      <p:grpSp>
        <p:nvGrpSpPr>
          <p:cNvPr id="6" name="Group 6"/>
          <p:cNvGrpSpPr>
            <a:grpSpLocks noChangeAspect="1"/>
          </p:cNvGrpSpPr>
          <p:nvPr/>
        </p:nvGrpSpPr>
        <p:grpSpPr>
          <a:xfrm>
            <a:off x="8675381" y="880179"/>
            <a:ext cx="8335548" cy="8770446"/>
            <a:chOff x="0" y="0"/>
            <a:chExt cx="5842000" cy="6146800"/>
          </a:xfrm>
        </p:grpSpPr>
        <p:sp>
          <p:nvSpPr>
            <p:cNvPr id="7" name="Freeform 7"/>
            <p:cNvSpPr/>
            <p:nvPr/>
          </p:nvSpPr>
          <p:spPr>
            <a:xfrm>
              <a:off x="0" y="0"/>
              <a:ext cx="5842000" cy="6146800"/>
            </a:xfrm>
            <a:custGeom>
              <a:avLst/>
              <a:gdLst/>
              <a:ahLst/>
              <a:cxnLst/>
              <a:rect l="l" t="t" r="r" b="b"/>
              <a:pathLst>
                <a:path w="5842000" h="6146800">
                  <a:moveTo>
                    <a:pt x="5842000" y="6146800"/>
                  </a:moveTo>
                  <a:lnTo>
                    <a:pt x="0" y="6146800"/>
                  </a:lnTo>
                  <a:lnTo>
                    <a:pt x="0" y="0"/>
                  </a:lnTo>
                  <a:lnTo>
                    <a:pt x="5842000" y="0"/>
                  </a:lnTo>
                  <a:lnTo>
                    <a:pt x="5842000" y="6146800"/>
                  </a:lnTo>
                  <a:close/>
                </a:path>
              </a:pathLst>
            </a:custGeom>
            <a:blipFill>
              <a:blip r:embed="rId2"/>
              <a:stretch>
                <a:fillRect l="-28962" r="-28962"/>
              </a:stretch>
            </a:blipFill>
          </p:spPr>
        </p:sp>
        <p:sp>
          <p:nvSpPr>
            <p:cNvPr id="8" name="Freeform 8"/>
            <p:cNvSpPr/>
            <p:nvPr/>
          </p:nvSpPr>
          <p:spPr>
            <a:xfrm>
              <a:off x="0" y="0"/>
              <a:ext cx="5842000" cy="6146800"/>
            </a:xfrm>
            <a:custGeom>
              <a:avLst/>
              <a:gdLst/>
              <a:ahLst/>
              <a:cxnLst/>
              <a:rect l="l" t="t" r="r" b="b"/>
              <a:pathLst>
                <a:path w="5842000" h="6146800">
                  <a:moveTo>
                    <a:pt x="5842000" y="6146800"/>
                  </a:moveTo>
                  <a:lnTo>
                    <a:pt x="0" y="6146800"/>
                  </a:lnTo>
                  <a:lnTo>
                    <a:pt x="0" y="0"/>
                  </a:lnTo>
                  <a:lnTo>
                    <a:pt x="5842000" y="0"/>
                  </a:lnTo>
                  <a:lnTo>
                    <a:pt x="5842000" y="6146800"/>
                  </a:lnTo>
                  <a:close/>
                </a:path>
              </a:pathLst>
            </a:custGeom>
            <a:blipFill>
              <a:blip r:embed="rId3"/>
              <a:stretch>
                <a:fillRect t="-286" b="-286"/>
              </a:stretch>
            </a:blipFill>
          </p:spPr>
        </p:sp>
      </p:grpSp>
      <p:pic>
        <p:nvPicPr>
          <p:cNvPr id="9" name="Picture 9"/>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28700" y="1028700"/>
            <a:ext cx="1286735" cy="321684"/>
          </a:xfrm>
          <a:prstGeom prst="rect">
            <a:avLst/>
          </a:prstGeom>
        </p:spPr>
      </p:pic>
      <p:pic>
        <p:nvPicPr>
          <p:cNvPr id="10" name="Picture 10"/>
          <p:cNvPicPr>
            <a:picLocks noChangeAspect="1"/>
          </p:cNvPicPr>
          <p:nvPr/>
        </p:nvPicPr>
        <p:blipFill>
          <a:blip r:embed="rId6">
            <a:alphaModFix amt="29000"/>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2700000">
            <a:off x="7830196" y="3982374"/>
            <a:ext cx="2437479" cy="2322253"/>
          </a:xfrm>
          <a:prstGeom prst="rect">
            <a:avLst/>
          </a:prstGeom>
        </p:spPr>
      </p:pic>
      <p:sp>
        <p:nvSpPr>
          <p:cNvPr id="11" name="TextBox 11"/>
          <p:cNvSpPr txBox="1"/>
          <p:nvPr/>
        </p:nvSpPr>
        <p:spPr>
          <a:xfrm>
            <a:off x="1028700" y="8928100"/>
            <a:ext cx="4077715" cy="330200"/>
          </a:xfrm>
          <a:prstGeom prst="rect">
            <a:avLst/>
          </a:prstGeom>
        </p:spPr>
        <p:txBody>
          <a:bodyPr lIns="0" tIns="0" rIns="0" bIns="0" rtlCol="0" anchor="t">
            <a:spAutoFit/>
          </a:bodyPr>
          <a:lstStyle/>
          <a:p>
            <a:pPr>
              <a:lnSpc>
                <a:spcPts val="2799"/>
              </a:lnSpc>
            </a:pPr>
            <a:r>
              <a:rPr lang="en-US" sz="1999">
                <a:solidFill>
                  <a:srgbClr val="FDFDFD"/>
                </a:solidFill>
                <a:latin typeface="Montserrat"/>
              </a:rPr>
              <a:t>https://www.uwtsd.ac.uk/</a:t>
            </a:r>
          </a:p>
        </p:txBody>
      </p:sp>
      <p:sp>
        <p:nvSpPr>
          <p:cNvPr id="12" name="TextBox 12"/>
          <p:cNvSpPr txBox="1"/>
          <p:nvPr/>
        </p:nvSpPr>
        <p:spPr>
          <a:xfrm>
            <a:off x="602483" y="1547551"/>
            <a:ext cx="8072898" cy="11396123"/>
          </a:xfrm>
          <a:prstGeom prst="rect">
            <a:avLst/>
          </a:prstGeom>
        </p:spPr>
        <p:txBody>
          <a:bodyPr lIns="0" tIns="0" rIns="0" bIns="0" rtlCol="0" anchor="t">
            <a:spAutoFit/>
          </a:bodyPr>
          <a:lstStyle/>
          <a:p>
            <a:pPr marL="1026462" lvl="1" indent="-513231">
              <a:lnSpc>
                <a:spcPts val="7606"/>
              </a:lnSpc>
              <a:buFont typeface="Arial"/>
              <a:buChar char="•"/>
            </a:pPr>
            <a:r>
              <a:rPr lang="en-US" sz="4754">
                <a:solidFill>
                  <a:srgbClr val="FDFDFD"/>
                </a:solidFill>
                <a:latin typeface="Montserrat"/>
              </a:rPr>
              <a:t>Integrity</a:t>
            </a:r>
          </a:p>
          <a:p>
            <a:pPr marL="1026462" lvl="1" indent="-513231">
              <a:lnSpc>
                <a:spcPts val="7606"/>
              </a:lnSpc>
              <a:buFont typeface="Arial"/>
              <a:buChar char="•"/>
            </a:pPr>
            <a:r>
              <a:rPr lang="en-US" sz="4754">
                <a:solidFill>
                  <a:srgbClr val="FDFDFD"/>
                </a:solidFill>
                <a:latin typeface="Montserrat"/>
              </a:rPr>
              <a:t>Accountability</a:t>
            </a:r>
          </a:p>
          <a:p>
            <a:pPr marL="1026462" lvl="1" indent="-513231">
              <a:lnSpc>
                <a:spcPts val="7606"/>
              </a:lnSpc>
              <a:buFont typeface="Arial"/>
              <a:buChar char="•"/>
            </a:pPr>
            <a:r>
              <a:rPr lang="en-US" sz="4754">
                <a:solidFill>
                  <a:srgbClr val="FDFDFD"/>
                </a:solidFill>
                <a:latin typeface="Montserrat"/>
              </a:rPr>
              <a:t>Collaboration</a:t>
            </a:r>
          </a:p>
          <a:p>
            <a:pPr marL="1026462" lvl="1" indent="-513231">
              <a:lnSpc>
                <a:spcPts val="7606"/>
              </a:lnSpc>
              <a:buFont typeface="Arial"/>
              <a:buChar char="•"/>
            </a:pPr>
            <a:r>
              <a:rPr lang="en-US" sz="4754">
                <a:solidFill>
                  <a:srgbClr val="FDFDFD"/>
                </a:solidFill>
                <a:latin typeface="Montserrat"/>
              </a:rPr>
              <a:t>Pursuit of Excellence </a:t>
            </a:r>
          </a:p>
          <a:p>
            <a:pPr>
              <a:lnSpc>
                <a:spcPts val="7606"/>
              </a:lnSpc>
            </a:pPr>
            <a:endParaRPr lang="en-US" sz="4754">
              <a:solidFill>
                <a:srgbClr val="FDFDFD"/>
              </a:solidFill>
              <a:latin typeface="Montserrat"/>
            </a:endParaRPr>
          </a:p>
          <a:p>
            <a:pPr>
              <a:lnSpc>
                <a:spcPts val="4727"/>
              </a:lnSpc>
            </a:pPr>
            <a:endParaRPr lang="en-US" sz="4754">
              <a:solidFill>
                <a:srgbClr val="FDFDFD"/>
              </a:solidFill>
              <a:latin typeface="Montserrat"/>
            </a:endParaRPr>
          </a:p>
          <a:p>
            <a:pPr>
              <a:lnSpc>
                <a:spcPts val="4727"/>
              </a:lnSpc>
            </a:pPr>
            <a:endParaRPr lang="en-US" sz="4754">
              <a:solidFill>
                <a:srgbClr val="FDFDFD"/>
              </a:solidFill>
              <a:latin typeface="Montserrat"/>
            </a:endParaRPr>
          </a:p>
          <a:p>
            <a:pPr>
              <a:lnSpc>
                <a:spcPts val="4727"/>
              </a:lnSpc>
            </a:pPr>
            <a:endParaRPr lang="en-US" sz="4754">
              <a:solidFill>
                <a:srgbClr val="FDFDFD"/>
              </a:solidFill>
              <a:latin typeface="Montserrat"/>
            </a:endParaRPr>
          </a:p>
          <a:p>
            <a:pPr>
              <a:lnSpc>
                <a:spcPts val="4727"/>
              </a:lnSpc>
            </a:pPr>
            <a:endParaRPr lang="en-US" sz="4754">
              <a:solidFill>
                <a:srgbClr val="FDFDFD"/>
              </a:solidFill>
              <a:latin typeface="Montserrat"/>
            </a:endParaRPr>
          </a:p>
          <a:p>
            <a:pPr>
              <a:lnSpc>
                <a:spcPts val="4727"/>
              </a:lnSpc>
            </a:pPr>
            <a:endParaRPr lang="en-US" sz="4754">
              <a:solidFill>
                <a:srgbClr val="FDFDFD"/>
              </a:solidFill>
              <a:latin typeface="Montserrat"/>
            </a:endParaRPr>
          </a:p>
          <a:p>
            <a:pPr>
              <a:lnSpc>
                <a:spcPts val="4727"/>
              </a:lnSpc>
            </a:pPr>
            <a:endParaRPr lang="en-US" sz="4754">
              <a:solidFill>
                <a:srgbClr val="FDFDFD"/>
              </a:solidFill>
              <a:latin typeface="Montserrat"/>
            </a:endParaRPr>
          </a:p>
          <a:p>
            <a:pPr>
              <a:lnSpc>
                <a:spcPts val="4727"/>
              </a:lnSpc>
            </a:pPr>
            <a:endParaRPr lang="en-US" sz="4754">
              <a:solidFill>
                <a:srgbClr val="FDFDFD"/>
              </a:solidFill>
              <a:latin typeface="Montserrat"/>
            </a:endParaRPr>
          </a:p>
          <a:p>
            <a:pPr>
              <a:lnSpc>
                <a:spcPts val="4727"/>
              </a:lnSpc>
            </a:pPr>
            <a:endParaRPr lang="en-US" sz="4754">
              <a:solidFill>
                <a:srgbClr val="FDFDFD"/>
              </a:solidFill>
              <a:latin typeface="Montserrat"/>
            </a:endParaRPr>
          </a:p>
          <a:p>
            <a:pPr>
              <a:lnSpc>
                <a:spcPts val="4727"/>
              </a:lnSpc>
            </a:pPr>
            <a:endParaRPr lang="en-US" sz="4754">
              <a:solidFill>
                <a:srgbClr val="FDFDFD"/>
              </a:solidFill>
              <a:latin typeface="Montserrat"/>
            </a:endParaRPr>
          </a:p>
          <a:p>
            <a:pPr>
              <a:lnSpc>
                <a:spcPts val="4727"/>
              </a:lnSpc>
            </a:pPr>
            <a:endParaRPr lang="en-US" sz="4754">
              <a:solidFill>
                <a:srgbClr val="FDFDFD"/>
              </a:solidFill>
              <a:latin typeface="Montserrat"/>
            </a:endParaRPr>
          </a:p>
          <a:p>
            <a:pPr marL="637852" lvl="1" indent="-318926">
              <a:lnSpc>
                <a:spcPts val="4727"/>
              </a:lnSpc>
              <a:buFont typeface="Arial"/>
              <a:buChar char="•"/>
            </a:pPr>
            <a:endParaRPr lang="en-US" sz="4754">
              <a:solidFill>
                <a:srgbClr val="FDFDFD"/>
              </a:solidFill>
              <a:latin typeface="Montserrat"/>
            </a:endParaRPr>
          </a:p>
        </p:txBody>
      </p:sp>
      <p:sp>
        <p:nvSpPr>
          <p:cNvPr id="13" name="TextBox 13"/>
          <p:cNvSpPr txBox="1"/>
          <p:nvPr/>
        </p:nvSpPr>
        <p:spPr>
          <a:xfrm>
            <a:off x="1121722" y="8134031"/>
            <a:ext cx="2298194" cy="411621"/>
          </a:xfrm>
          <a:prstGeom prst="rect">
            <a:avLst/>
          </a:prstGeom>
        </p:spPr>
        <p:txBody>
          <a:bodyPr lIns="0" tIns="0" rIns="0" bIns="0" rtlCol="0" anchor="t">
            <a:spAutoFit/>
          </a:bodyPr>
          <a:lstStyle/>
          <a:p>
            <a:pPr algn="ctr">
              <a:lnSpc>
                <a:spcPts val="3329"/>
              </a:lnSpc>
            </a:pPr>
            <a:r>
              <a:rPr lang="en-US" sz="2378">
                <a:solidFill>
                  <a:srgbClr val="000000"/>
                </a:solidFill>
                <a:latin typeface="Arimo Bold"/>
              </a:rPr>
              <a:t>READ MORE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grpSp>
        <p:nvGrpSpPr>
          <p:cNvPr id="2" name="Group 2"/>
          <p:cNvGrpSpPr/>
          <p:nvPr/>
        </p:nvGrpSpPr>
        <p:grpSpPr>
          <a:xfrm>
            <a:off x="8417709" y="949246"/>
            <a:ext cx="8841591" cy="9337754"/>
            <a:chOff x="0" y="0"/>
            <a:chExt cx="2328649" cy="2459326"/>
          </a:xfrm>
        </p:grpSpPr>
        <p:sp>
          <p:nvSpPr>
            <p:cNvPr id="3" name="Freeform 3"/>
            <p:cNvSpPr/>
            <p:nvPr/>
          </p:nvSpPr>
          <p:spPr>
            <a:xfrm>
              <a:off x="0" y="0"/>
              <a:ext cx="2328650" cy="2459326"/>
            </a:xfrm>
            <a:custGeom>
              <a:avLst/>
              <a:gdLst/>
              <a:ahLst/>
              <a:cxnLst/>
              <a:rect l="l" t="t" r="r" b="b"/>
              <a:pathLst>
                <a:path w="2328650" h="2459326">
                  <a:moveTo>
                    <a:pt x="0" y="0"/>
                  </a:moveTo>
                  <a:lnTo>
                    <a:pt x="2328650" y="0"/>
                  </a:lnTo>
                  <a:lnTo>
                    <a:pt x="2328650" y="2459326"/>
                  </a:lnTo>
                  <a:lnTo>
                    <a:pt x="0" y="2459326"/>
                  </a:lnTo>
                  <a:close/>
                </a:path>
              </a:pathLst>
            </a:custGeom>
            <a:solidFill>
              <a:srgbClr val="004AAD"/>
            </a:solidFill>
          </p:spPr>
        </p:sp>
        <p:sp>
          <p:nvSpPr>
            <p:cNvPr id="4" name="TextBox 4"/>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grpSp>
        <p:nvGrpSpPr>
          <p:cNvPr id="5" name="Group 5"/>
          <p:cNvGrpSpPr/>
          <p:nvPr/>
        </p:nvGrpSpPr>
        <p:grpSpPr>
          <a:xfrm>
            <a:off x="8912386" y="259619"/>
            <a:ext cx="8993166" cy="9337754"/>
            <a:chOff x="0" y="0"/>
            <a:chExt cx="2368570" cy="2459326"/>
          </a:xfrm>
        </p:grpSpPr>
        <p:sp>
          <p:nvSpPr>
            <p:cNvPr id="6" name="Freeform 6"/>
            <p:cNvSpPr/>
            <p:nvPr/>
          </p:nvSpPr>
          <p:spPr>
            <a:xfrm>
              <a:off x="0" y="0"/>
              <a:ext cx="2368570" cy="2459326"/>
            </a:xfrm>
            <a:custGeom>
              <a:avLst/>
              <a:gdLst/>
              <a:ahLst/>
              <a:cxnLst/>
              <a:rect l="l" t="t" r="r" b="b"/>
              <a:pathLst>
                <a:path w="2368570" h="2459326">
                  <a:moveTo>
                    <a:pt x="0" y="0"/>
                  </a:moveTo>
                  <a:lnTo>
                    <a:pt x="2368570" y="0"/>
                  </a:lnTo>
                  <a:lnTo>
                    <a:pt x="2368570" y="2459326"/>
                  </a:lnTo>
                  <a:lnTo>
                    <a:pt x="0" y="2459326"/>
                  </a:lnTo>
                  <a:close/>
                </a:path>
              </a:pathLst>
            </a:custGeom>
            <a:solidFill>
              <a:srgbClr val="FF1616"/>
            </a:solidFill>
          </p:spPr>
        </p:sp>
        <p:sp>
          <p:nvSpPr>
            <p:cNvPr id="7" name="TextBox 7"/>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pic>
        <p:nvPicPr>
          <p:cNvPr id="8" name="Picture 8"/>
          <p:cNvPicPr>
            <a:picLocks noChangeAspect="1"/>
          </p:cNvPicPr>
          <p:nvPr/>
        </p:nvPicPr>
        <p:blipFill>
          <a:blip r:embed="rId2"/>
          <a:srcRect l="19279" r="19279"/>
          <a:stretch>
            <a:fillRect/>
          </a:stretch>
        </p:blipFill>
        <p:spPr>
          <a:xfrm>
            <a:off x="9930638" y="949246"/>
            <a:ext cx="7461741" cy="8106539"/>
          </a:xfrm>
          <a:prstGeom prst="rect">
            <a:avLst/>
          </a:prstGeom>
        </p:spPr>
      </p:pic>
      <p:sp>
        <p:nvSpPr>
          <p:cNvPr id="9" name="TextBox 9"/>
          <p:cNvSpPr txBox="1"/>
          <p:nvPr/>
        </p:nvSpPr>
        <p:spPr>
          <a:xfrm>
            <a:off x="0" y="1240580"/>
            <a:ext cx="8248968" cy="4087495"/>
          </a:xfrm>
          <a:prstGeom prst="rect">
            <a:avLst/>
          </a:prstGeom>
        </p:spPr>
        <p:txBody>
          <a:bodyPr lIns="0" tIns="0" rIns="0" bIns="0" rtlCol="0" anchor="t">
            <a:spAutoFit/>
          </a:bodyPr>
          <a:lstStyle/>
          <a:p>
            <a:pPr marL="539754" lvl="1" indent="-269877">
              <a:lnSpc>
                <a:spcPts val="3500"/>
              </a:lnSpc>
              <a:buFont typeface="Arial"/>
              <a:buChar char="•"/>
            </a:pPr>
            <a:r>
              <a:rPr lang="en-US" sz="2500">
                <a:solidFill>
                  <a:srgbClr val="000000"/>
                </a:solidFill>
                <a:latin typeface="Open Sans Light"/>
              </a:rPr>
              <a:t>We respect all team members by giving them the opportunity to research and express their views on the related topic;</a:t>
            </a:r>
          </a:p>
          <a:p>
            <a:pPr marL="539754" lvl="1" indent="-269877">
              <a:lnSpc>
                <a:spcPts val="3500"/>
              </a:lnSpc>
              <a:buFont typeface="Arial"/>
              <a:buChar char="•"/>
            </a:pPr>
            <a:r>
              <a:rPr lang="en-US" sz="2500">
                <a:solidFill>
                  <a:srgbClr val="000000"/>
                </a:solidFill>
                <a:latin typeface="Open Sans Light"/>
              </a:rPr>
              <a:t> Organisational cooperation through active participation and pre-completion of the project;</a:t>
            </a:r>
          </a:p>
          <a:p>
            <a:pPr marL="539754" lvl="1" indent="-269877">
              <a:lnSpc>
                <a:spcPts val="3500"/>
              </a:lnSpc>
              <a:buFont typeface="Arial"/>
              <a:buChar char="•"/>
            </a:pPr>
            <a:r>
              <a:rPr lang="en-US" sz="2500">
                <a:solidFill>
                  <a:srgbClr val="000000"/>
                </a:solidFill>
                <a:latin typeface="Open Sans Light"/>
              </a:rPr>
              <a:t> Maintain a friendly work environment through active communication to achieve our teamwork goals.</a:t>
            </a:r>
          </a:p>
          <a:p>
            <a:pPr>
              <a:lnSpc>
                <a:spcPts val="3500"/>
              </a:lnSpc>
            </a:pPr>
            <a:endParaRPr lang="en-US" sz="2500">
              <a:solidFill>
                <a:srgbClr val="000000"/>
              </a:solidFill>
              <a:latin typeface="Open Sans Light"/>
            </a:endParaRPr>
          </a:p>
          <a:p>
            <a:pPr algn="ctr">
              <a:lnSpc>
                <a:spcPts val="4759"/>
              </a:lnSpc>
            </a:pPr>
            <a:endParaRPr lang="en-US" sz="2500">
              <a:solidFill>
                <a:srgbClr val="000000"/>
              </a:solidFill>
              <a:latin typeface="Open Sans Light"/>
            </a:endParaRPr>
          </a:p>
        </p:txBody>
      </p:sp>
      <p:grpSp>
        <p:nvGrpSpPr>
          <p:cNvPr id="10" name="Group 10"/>
          <p:cNvGrpSpPr/>
          <p:nvPr/>
        </p:nvGrpSpPr>
        <p:grpSpPr>
          <a:xfrm>
            <a:off x="1028700" y="8415167"/>
            <a:ext cx="1859272" cy="602574"/>
            <a:chOff x="0" y="0"/>
            <a:chExt cx="8070468" cy="2615569"/>
          </a:xfrm>
        </p:grpSpPr>
        <p:sp>
          <p:nvSpPr>
            <p:cNvPr id="11" name="Freeform 11"/>
            <p:cNvSpPr/>
            <p:nvPr/>
          </p:nvSpPr>
          <p:spPr>
            <a:xfrm>
              <a:off x="0" y="0"/>
              <a:ext cx="8070468" cy="2615569"/>
            </a:xfrm>
            <a:custGeom>
              <a:avLst/>
              <a:gdLst/>
              <a:ahLst/>
              <a:cxnLst/>
              <a:rect l="l" t="t" r="r" b="b"/>
              <a:pathLst>
                <a:path w="8070468" h="2615569">
                  <a:moveTo>
                    <a:pt x="7765668" y="0"/>
                  </a:moveTo>
                  <a:lnTo>
                    <a:pt x="304800" y="0"/>
                  </a:lnTo>
                  <a:cubicBezTo>
                    <a:pt x="135890" y="0"/>
                    <a:pt x="0" y="135890"/>
                    <a:pt x="0" y="304800"/>
                  </a:cubicBezTo>
                  <a:lnTo>
                    <a:pt x="0" y="2310769"/>
                  </a:lnTo>
                  <a:cubicBezTo>
                    <a:pt x="0" y="2479679"/>
                    <a:pt x="135890" y="2615569"/>
                    <a:pt x="304800" y="2615569"/>
                  </a:cubicBezTo>
                  <a:lnTo>
                    <a:pt x="7765668" y="2615569"/>
                  </a:lnTo>
                  <a:cubicBezTo>
                    <a:pt x="7934578" y="2615569"/>
                    <a:pt x="8070468" y="2479679"/>
                    <a:pt x="8070468" y="2310769"/>
                  </a:cubicBezTo>
                  <a:lnTo>
                    <a:pt x="8070468" y="304800"/>
                  </a:lnTo>
                  <a:cubicBezTo>
                    <a:pt x="8070468" y="135890"/>
                    <a:pt x="7934578" y="0"/>
                    <a:pt x="7765668" y="0"/>
                  </a:cubicBezTo>
                  <a:close/>
                </a:path>
              </a:pathLst>
            </a:custGeom>
            <a:solidFill>
              <a:srgbClr val="FF1616"/>
            </a:solidFill>
          </p:spPr>
        </p:sp>
      </p:grpSp>
      <p:sp>
        <p:nvSpPr>
          <p:cNvPr id="12" name="TextBox 12"/>
          <p:cNvSpPr txBox="1"/>
          <p:nvPr/>
        </p:nvSpPr>
        <p:spPr>
          <a:xfrm>
            <a:off x="1028700" y="8537067"/>
            <a:ext cx="1859272" cy="330200"/>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Montserrat"/>
              </a:rPr>
              <a:t>Read More</a:t>
            </a:r>
          </a:p>
        </p:txBody>
      </p:sp>
      <p:sp>
        <p:nvSpPr>
          <p:cNvPr id="13" name="TextBox 13"/>
          <p:cNvSpPr txBox="1"/>
          <p:nvPr/>
        </p:nvSpPr>
        <p:spPr>
          <a:xfrm>
            <a:off x="552125" y="9568798"/>
            <a:ext cx="3291185" cy="330200"/>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Montserrat"/>
              </a:rPr>
              <a:t>https://www.uwtsd.ac.uk/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grpSp>
        <p:nvGrpSpPr>
          <p:cNvPr id="2" name="Group 2"/>
          <p:cNvGrpSpPr/>
          <p:nvPr/>
        </p:nvGrpSpPr>
        <p:grpSpPr>
          <a:xfrm>
            <a:off x="8417709" y="949246"/>
            <a:ext cx="8841591" cy="9337754"/>
            <a:chOff x="0" y="0"/>
            <a:chExt cx="2328649" cy="2459326"/>
          </a:xfrm>
        </p:grpSpPr>
        <p:sp>
          <p:nvSpPr>
            <p:cNvPr id="3" name="Freeform 3"/>
            <p:cNvSpPr/>
            <p:nvPr/>
          </p:nvSpPr>
          <p:spPr>
            <a:xfrm>
              <a:off x="0" y="0"/>
              <a:ext cx="2328650" cy="2459326"/>
            </a:xfrm>
            <a:custGeom>
              <a:avLst/>
              <a:gdLst/>
              <a:ahLst/>
              <a:cxnLst/>
              <a:rect l="l" t="t" r="r" b="b"/>
              <a:pathLst>
                <a:path w="2328650" h="2459326">
                  <a:moveTo>
                    <a:pt x="0" y="0"/>
                  </a:moveTo>
                  <a:lnTo>
                    <a:pt x="2328650" y="0"/>
                  </a:lnTo>
                  <a:lnTo>
                    <a:pt x="2328650" y="2459326"/>
                  </a:lnTo>
                  <a:lnTo>
                    <a:pt x="0" y="2459326"/>
                  </a:lnTo>
                  <a:close/>
                </a:path>
              </a:pathLst>
            </a:custGeom>
            <a:solidFill>
              <a:srgbClr val="004AAD"/>
            </a:solidFill>
          </p:spPr>
        </p:sp>
        <p:sp>
          <p:nvSpPr>
            <p:cNvPr id="4" name="TextBox 4"/>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grpSp>
        <p:nvGrpSpPr>
          <p:cNvPr id="5" name="Group 5"/>
          <p:cNvGrpSpPr/>
          <p:nvPr/>
        </p:nvGrpSpPr>
        <p:grpSpPr>
          <a:xfrm>
            <a:off x="8912386" y="259619"/>
            <a:ext cx="9175092" cy="9337754"/>
            <a:chOff x="0" y="0"/>
            <a:chExt cx="2416485" cy="2459326"/>
          </a:xfrm>
        </p:grpSpPr>
        <p:sp>
          <p:nvSpPr>
            <p:cNvPr id="6" name="Freeform 6"/>
            <p:cNvSpPr/>
            <p:nvPr/>
          </p:nvSpPr>
          <p:spPr>
            <a:xfrm>
              <a:off x="0" y="0"/>
              <a:ext cx="2416485" cy="2459326"/>
            </a:xfrm>
            <a:custGeom>
              <a:avLst/>
              <a:gdLst/>
              <a:ahLst/>
              <a:cxnLst/>
              <a:rect l="l" t="t" r="r" b="b"/>
              <a:pathLst>
                <a:path w="2416485" h="2459326">
                  <a:moveTo>
                    <a:pt x="0" y="0"/>
                  </a:moveTo>
                  <a:lnTo>
                    <a:pt x="2416485" y="0"/>
                  </a:lnTo>
                  <a:lnTo>
                    <a:pt x="2416485" y="2459326"/>
                  </a:lnTo>
                  <a:lnTo>
                    <a:pt x="0" y="2459326"/>
                  </a:lnTo>
                  <a:close/>
                </a:path>
              </a:pathLst>
            </a:custGeom>
            <a:solidFill>
              <a:srgbClr val="FF1616"/>
            </a:solidFill>
          </p:spPr>
        </p:sp>
        <p:sp>
          <p:nvSpPr>
            <p:cNvPr id="7" name="TextBox 7"/>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pic>
        <p:nvPicPr>
          <p:cNvPr id="8" name="Picture 8"/>
          <p:cNvPicPr>
            <a:picLocks noChangeAspect="1"/>
          </p:cNvPicPr>
          <p:nvPr/>
        </p:nvPicPr>
        <p:blipFill>
          <a:blip r:embed="rId2"/>
          <a:srcRect l="24992" r="9735" b="1504"/>
          <a:stretch>
            <a:fillRect/>
          </a:stretch>
        </p:blipFill>
        <p:spPr>
          <a:xfrm>
            <a:off x="9028193" y="432788"/>
            <a:ext cx="8943478" cy="8991416"/>
          </a:xfrm>
          <a:prstGeom prst="rect">
            <a:avLst/>
          </a:prstGeom>
        </p:spPr>
      </p:pic>
      <p:grpSp>
        <p:nvGrpSpPr>
          <p:cNvPr id="9" name="Group 9"/>
          <p:cNvGrpSpPr/>
          <p:nvPr/>
        </p:nvGrpSpPr>
        <p:grpSpPr>
          <a:xfrm>
            <a:off x="1028700" y="8415167"/>
            <a:ext cx="1859272" cy="602574"/>
            <a:chOff x="0" y="0"/>
            <a:chExt cx="8070468" cy="2615569"/>
          </a:xfrm>
        </p:grpSpPr>
        <p:sp>
          <p:nvSpPr>
            <p:cNvPr id="10" name="Freeform 10"/>
            <p:cNvSpPr/>
            <p:nvPr/>
          </p:nvSpPr>
          <p:spPr>
            <a:xfrm>
              <a:off x="0" y="0"/>
              <a:ext cx="8070468" cy="2615569"/>
            </a:xfrm>
            <a:custGeom>
              <a:avLst/>
              <a:gdLst/>
              <a:ahLst/>
              <a:cxnLst/>
              <a:rect l="l" t="t" r="r" b="b"/>
              <a:pathLst>
                <a:path w="8070468" h="2615569">
                  <a:moveTo>
                    <a:pt x="7765668" y="0"/>
                  </a:moveTo>
                  <a:lnTo>
                    <a:pt x="304800" y="0"/>
                  </a:lnTo>
                  <a:cubicBezTo>
                    <a:pt x="135890" y="0"/>
                    <a:pt x="0" y="135890"/>
                    <a:pt x="0" y="304800"/>
                  </a:cubicBezTo>
                  <a:lnTo>
                    <a:pt x="0" y="2310769"/>
                  </a:lnTo>
                  <a:cubicBezTo>
                    <a:pt x="0" y="2479679"/>
                    <a:pt x="135890" y="2615569"/>
                    <a:pt x="304800" y="2615569"/>
                  </a:cubicBezTo>
                  <a:lnTo>
                    <a:pt x="7765668" y="2615569"/>
                  </a:lnTo>
                  <a:cubicBezTo>
                    <a:pt x="7934578" y="2615569"/>
                    <a:pt x="8070468" y="2479679"/>
                    <a:pt x="8070468" y="2310769"/>
                  </a:cubicBezTo>
                  <a:lnTo>
                    <a:pt x="8070468" y="304800"/>
                  </a:lnTo>
                  <a:cubicBezTo>
                    <a:pt x="8070468" y="135890"/>
                    <a:pt x="7934578" y="0"/>
                    <a:pt x="7765668" y="0"/>
                  </a:cubicBezTo>
                  <a:close/>
                </a:path>
              </a:pathLst>
            </a:custGeom>
            <a:solidFill>
              <a:srgbClr val="004AAD"/>
            </a:solidFill>
          </p:spPr>
        </p:sp>
      </p:grpSp>
      <p:pic>
        <p:nvPicPr>
          <p:cNvPr id="11" name="Picture 11"/>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1080451" y="4444880"/>
            <a:ext cx="5042614" cy="4046698"/>
          </a:xfrm>
          <a:prstGeom prst="rect">
            <a:avLst/>
          </a:prstGeom>
        </p:spPr>
      </p:pic>
      <p:sp>
        <p:nvSpPr>
          <p:cNvPr id="12" name="TextBox 12"/>
          <p:cNvSpPr txBox="1"/>
          <p:nvPr/>
        </p:nvSpPr>
        <p:spPr>
          <a:xfrm>
            <a:off x="0" y="1240580"/>
            <a:ext cx="8248968" cy="4963795"/>
          </a:xfrm>
          <a:prstGeom prst="rect">
            <a:avLst/>
          </a:prstGeom>
        </p:spPr>
        <p:txBody>
          <a:bodyPr lIns="0" tIns="0" rIns="0" bIns="0" rtlCol="0" anchor="t">
            <a:spAutoFit/>
          </a:bodyPr>
          <a:lstStyle/>
          <a:p>
            <a:pPr marL="539754" lvl="1" indent="-269877">
              <a:lnSpc>
                <a:spcPts val="3500"/>
              </a:lnSpc>
              <a:buFont typeface="Arial"/>
              <a:buChar char="•"/>
            </a:pPr>
            <a:r>
              <a:rPr lang="en-US" sz="2500">
                <a:solidFill>
                  <a:srgbClr val="000000"/>
                </a:solidFill>
                <a:latin typeface="Open Sans Light"/>
              </a:rPr>
              <a:t>We take responsibility for our shared tasks and ensure that our project is completed successfully and meet its deadlines. </a:t>
            </a:r>
          </a:p>
          <a:p>
            <a:pPr marL="539754" lvl="1" indent="-269877">
              <a:lnSpc>
                <a:spcPts val="3500"/>
              </a:lnSpc>
              <a:buFont typeface="Arial"/>
              <a:buChar char="•"/>
            </a:pPr>
            <a:r>
              <a:rPr lang="en-US" sz="2500">
                <a:solidFill>
                  <a:srgbClr val="000000"/>
                </a:solidFill>
                <a:latin typeface="Open Sans Light"/>
              </a:rPr>
              <a:t>Izabela and Denisa worked effectively to find source material on our topic and write references.</a:t>
            </a:r>
          </a:p>
          <a:p>
            <a:pPr marL="539754" lvl="1" indent="-269877">
              <a:lnSpc>
                <a:spcPts val="3500"/>
              </a:lnSpc>
              <a:buFont typeface="Arial"/>
              <a:buChar char="•"/>
            </a:pPr>
            <a:r>
              <a:rPr lang="en-US" sz="2500">
                <a:solidFill>
                  <a:srgbClr val="000000"/>
                </a:solidFill>
                <a:latin typeface="Open Sans Light"/>
              </a:rPr>
              <a:t> Shamim and Ionica worked to filter the information and prepare the format of the presentation. </a:t>
            </a:r>
          </a:p>
          <a:p>
            <a:pPr marL="539754" lvl="1" indent="-269877">
              <a:lnSpc>
                <a:spcPts val="3500"/>
              </a:lnSpc>
              <a:buFont typeface="Arial"/>
              <a:buChar char="•"/>
            </a:pPr>
            <a:r>
              <a:rPr lang="en-US" sz="2500">
                <a:solidFill>
                  <a:srgbClr val="000000"/>
                </a:solidFill>
                <a:latin typeface="Open Sans Light"/>
              </a:rPr>
              <a:t>The entire team worked to add final information to the slides.</a:t>
            </a:r>
          </a:p>
          <a:p>
            <a:pPr>
              <a:lnSpc>
                <a:spcPts val="3500"/>
              </a:lnSpc>
            </a:pPr>
            <a:endParaRPr lang="en-US" sz="2500">
              <a:solidFill>
                <a:srgbClr val="000000"/>
              </a:solidFill>
              <a:latin typeface="Open Sans Light"/>
            </a:endParaRPr>
          </a:p>
          <a:p>
            <a:pPr algn="ctr">
              <a:lnSpc>
                <a:spcPts val="4759"/>
              </a:lnSpc>
            </a:pPr>
            <a:endParaRPr lang="en-US" sz="2500">
              <a:solidFill>
                <a:srgbClr val="000000"/>
              </a:solidFill>
              <a:latin typeface="Open Sans Light"/>
            </a:endParaRPr>
          </a:p>
        </p:txBody>
      </p:sp>
      <p:sp>
        <p:nvSpPr>
          <p:cNvPr id="13" name="TextBox 13"/>
          <p:cNvSpPr txBox="1"/>
          <p:nvPr/>
        </p:nvSpPr>
        <p:spPr>
          <a:xfrm>
            <a:off x="370199" y="9568798"/>
            <a:ext cx="3291185" cy="330200"/>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Montserrat"/>
              </a:rPr>
              <a:t>https://www.uwtsd.ac.uk/ </a:t>
            </a:r>
          </a:p>
        </p:txBody>
      </p:sp>
      <p:sp>
        <p:nvSpPr>
          <p:cNvPr id="14" name="TextBox 14"/>
          <p:cNvSpPr txBox="1"/>
          <p:nvPr/>
        </p:nvSpPr>
        <p:spPr>
          <a:xfrm>
            <a:off x="1028700" y="8537067"/>
            <a:ext cx="1859272" cy="330200"/>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Montserrat"/>
              </a:rPr>
              <a:t>Read More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grpSp>
        <p:nvGrpSpPr>
          <p:cNvPr id="2" name="Group 2"/>
          <p:cNvGrpSpPr/>
          <p:nvPr/>
        </p:nvGrpSpPr>
        <p:grpSpPr>
          <a:xfrm>
            <a:off x="8665791" y="618471"/>
            <a:ext cx="8841591" cy="9337754"/>
            <a:chOff x="0" y="0"/>
            <a:chExt cx="2328649" cy="2459326"/>
          </a:xfrm>
        </p:grpSpPr>
        <p:sp>
          <p:nvSpPr>
            <p:cNvPr id="3" name="Freeform 3"/>
            <p:cNvSpPr/>
            <p:nvPr/>
          </p:nvSpPr>
          <p:spPr>
            <a:xfrm>
              <a:off x="0" y="0"/>
              <a:ext cx="2328650" cy="2459326"/>
            </a:xfrm>
            <a:custGeom>
              <a:avLst/>
              <a:gdLst/>
              <a:ahLst/>
              <a:cxnLst/>
              <a:rect l="l" t="t" r="r" b="b"/>
              <a:pathLst>
                <a:path w="2328650" h="2459326">
                  <a:moveTo>
                    <a:pt x="0" y="0"/>
                  </a:moveTo>
                  <a:lnTo>
                    <a:pt x="2328650" y="0"/>
                  </a:lnTo>
                  <a:lnTo>
                    <a:pt x="2328650" y="2459326"/>
                  </a:lnTo>
                  <a:lnTo>
                    <a:pt x="0" y="2459326"/>
                  </a:lnTo>
                  <a:close/>
                </a:path>
              </a:pathLst>
            </a:custGeom>
            <a:solidFill>
              <a:srgbClr val="004AAD"/>
            </a:solidFill>
          </p:spPr>
        </p:sp>
        <p:sp>
          <p:nvSpPr>
            <p:cNvPr id="4" name="TextBox 4"/>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grpSp>
        <p:nvGrpSpPr>
          <p:cNvPr id="5" name="Group 5"/>
          <p:cNvGrpSpPr/>
          <p:nvPr/>
        </p:nvGrpSpPr>
        <p:grpSpPr>
          <a:xfrm>
            <a:off x="9144000" y="1131173"/>
            <a:ext cx="7901607" cy="8312350"/>
            <a:chOff x="0" y="0"/>
            <a:chExt cx="2081082" cy="2189261"/>
          </a:xfrm>
        </p:grpSpPr>
        <p:sp>
          <p:nvSpPr>
            <p:cNvPr id="6" name="Freeform 6"/>
            <p:cNvSpPr/>
            <p:nvPr/>
          </p:nvSpPr>
          <p:spPr>
            <a:xfrm>
              <a:off x="0" y="0"/>
              <a:ext cx="2081082" cy="2189261"/>
            </a:xfrm>
            <a:custGeom>
              <a:avLst/>
              <a:gdLst/>
              <a:ahLst/>
              <a:cxnLst/>
              <a:rect l="l" t="t" r="r" b="b"/>
              <a:pathLst>
                <a:path w="2081082" h="2189261">
                  <a:moveTo>
                    <a:pt x="0" y="0"/>
                  </a:moveTo>
                  <a:lnTo>
                    <a:pt x="2081082" y="0"/>
                  </a:lnTo>
                  <a:lnTo>
                    <a:pt x="2081082" y="2189261"/>
                  </a:lnTo>
                  <a:lnTo>
                    <a:pt x="0" y="2189261"/>
                  </a:lnTo>
                  <a:close/>
                </a:path>
              </a:pathLst>
            </a:custGeom>
            <a:solidFill>
              <a:srgbClr val="FF1616"/>
            </a:solidFill>
          </p:spPr>
        </p:sp>
        <p:sp>
          <p:nvSpPr>
            <p:cNvPr id="7" name="TextBox 7"/>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grpSp>
        <p:nvGrpSpPr>
          <p:cNvPr id="8" name="Group 8"/>
          <p:cNvGrpSpPr/>
          <p:nvPr/>
        </p:nvGrpSpPr>
        <p:grpSpPr>
          <a:xfrm>
            <a:off x="9327341" y="1297730"/>
            <a:ext cx="7353102" cy="7960570"/>
            <a:chOff x="0" y="0"/>
            <a:chExt cx="1936619" cy="2096611"/>
          </a:xfrm>
        </p:grpSpPr>
        <p:sp>
          <p:nvSpPr>
            <p:cNvPr id="9" name="Freeform 9"/>
            <p:cNvSpPr/>
            <p:nvPr/>
          </p:nvSpPr>
          <p:spPr>
            <a:xfrm>
              <a:off x="0" y="0"/>
              <a:ext cx="1936619" cy="2096611"/>
            </a:xfrm>
            <a:custGeom>
              <a:avLst/>
              <a:gdLst/>
              <a:ahLst/>
              <a:cxnLst/>
              <a:rect l="l" t="t" r="r" b="b"/>
              <a:pathLst>
                <a:path w="1936619" h="2096611">
                  <a:moveTo>
                    <a:pt x="0" y="0"/>
                  </a:moveTo>
                  <a:lnTo>
                    <a:pt x="1936619" y="0"/>
                  </a:lnTo>
                  <a:lnTo>
                    <a:pt x="1936619" y="2096611"/>
                  </a:lnTo>
                  <a:lnTo>
                    <a:pt x="0" y="2096611"/>
                  </a:lnTo>
                  <a:close/>
                </a:path>
              </a:pathLst>
            </a:custGeom>
            <a:solidFill>
              <a:srgbClr val="004AAD"/>
            </a:solidFill>
          </p:spPr>
        </p:sp>
        <p:sp>
          <p:nvSpPr>
            <p:cNvPr id="10" name="TextBox 10"/>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pic>
        <p:nvPicPr>
          <p:cNvPr id="11" name="Picture 11"/>
          <p:cNvPicPr>
            <a:picLocks noChangeAspect="1"/>
          </p:cNvPicPr>
          <p:nvPr/>
        </p:nvPicPr>
        <p:blipFill>
          <a:blip r:embed="rId2"/>
          <a:srcRect t="5039" b="5039"/>
          <a:stretch>
            <a:fillRect/>
          </a:stretch>
        </p:blipFill>
        <p:spPr>
          <a:xfrm>
            <a:off x="584285" y="5278015"/>
            <a:ext cx="7347150" cy="4409927"/>
          </a:xfrm>
          <a:prstGeom prst="rect">
            <a:avLst/>
          </a:prstGeom>
        </p:spPr>
      </p:pic>
      <p:pic>
        <p:nvPicPr>
          <p:cNvPr id="12" name="Picture 12"/>
          <p:cNvPicPr>
            <a:picLocks noChangeAspect="1"/>
          </p:cNvPicPr>
          <p:nvPr/>
        </p:nvPicPr>
        <p:blipFill>
          <a:blip r:embed="rId3"/>
          <a:srcRect l="18675" r="20009"/>
          <a:stretch>
            <a:fillRect/>
          </a:stretch>
        </p:blipFill>
        <p:spPr>
          <a:xfrm>
            <a:off x="9643213" y="1576155"/>
            <a:ext cx="6903182" cy="7515081"/>
          </a:xfrm>
          <a:prstGeom prst="rect">
            <a:avLst/>
          </a:prstGeom>
        </p:spPr>
      </p:pic>
      <p:sp>
        <p:nvSpPr>
          <p:cNvPr id="13" name="TextBox 13"/>
          <p:cNvSpPr txBox="1"/>
          <p:nvPr/>
        </p:nvSpPr>
        <p:spPr>
          <a:xfrm>
            <a:off x="0" y="1519005"/>
            <a:ext cx="8491815" cy="2184399"/>
          </a:xfrm>
          <a:prstGeom prst="rect">
            <a:avLst/>
          </a:prstGeom>
        </p:spPr>
        <p:txBody>
          <a:bodyPr lIns="0" tIns="0" rIns="0" bIns="0" rtlCol="0" anchor="t">
            <a:spAutoFit/>
          </a:bodyPr>
          <a:lstStyle/>
          <a:p>
            <a:pPr marL="539754" lvl="1" indent="-269877">
              <a:lnSpc>
                <a:spcPts val="3500"/>
              </a:lnSpc>
              <a:buFont typeface="Arial"/>
              <a:buChar char="•"/>
            </a:pPr>
            <a:r>
              <a:rPr lang="en-US" sz="2500">
                <a:solidFill>
                  <a:srgbClr val="000000"/>
                </a:solidFill>
                <a:latin typeface="Open Sans Light"/>
              </a:rPr>
              <a:t>Smooth collaboration by keeping a simple language while communicating;</a:t>
            </a:r>
          </a:p>
          <a:p>
            <a:pPr marL="539754" lvl="1" indent="-269877">
              <a:lnSpc>
                <a:spcPts val="3500"/>
              </a:lnSpc>
              <a:buFont typeface="Arial"/>
              <a:buChar char="•"/>
            </a:pPr>
            <a:r>
              <a:rPr lang="en-US" sz="2500">
                <a:solidFill>
                  <a:srgbClr val="000000"/>
                </a:solidFill>
                <a:latin typeface="Open Sans Light"/>
              </a:rPr>
              <a:t>Working in a organised and collaborative manner with others, by actively engaging to complete the project on time.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grpSp>
        <p:nvGrpSpPr>
          <p:cNvPr id="2" name="Group 2"/>
          <p:cNvGrpSpPr/>
          <p:nvPr/>
        </p:nvGrpSpPr>
        <p:grpSpPr>
          <a:xfrm>
            <a:off x="8665791" y="618471"/>
            <a:ext cx="8841591" cy="9337754"/>
            <a:chOff x="0" y="0"/>
            <a:chExt cx="2328649" cy="2459326"/>
          </a:xfrm>
        </p:grpSpPr>
        <p:sp>
          <p:nvSpPr>
            <p:cNvPr id="3" name="Freeform 3"/>
            <p:cNvSpPr/>
            <p:nvPr/>
          </p:nvSpPr>
          <p:spPr>
            <a:xfrm>
              <a:off x="0" y="0"/>
              <a:ext cx="2328650" cy="2459326"/>
            </a:xfrm>
            <a:custGeom>
              <a:avLst/>
              <a:gdLst/>
              <a:ahLst/>
              <a:cxnLst/>
              <a:rect l="l" t="t" r="r" b="b"/>
              <a:pathLst>
                <a:path w="2328650" h="2459326">
                  <a:moveTo>
                    <a:pt x="0" y="0"/>
                  </a:moveTo>
                  <a:lnTo>
                    <a:pt x="2328650" y="0"/>
                  </a:lnTo>
                  <a:lnTo>
                    <a:pt x="2328650" y="2459326"/>
                  </a:lnTo>
                  <a:lnTo>
                    <a:pt x="0" y="2459326"/>
                  </a:lnTo>
                  <a:close/>
                </a:path>
              </a:pathLst>
            </a:custGeom>
            <a:solidFill>
              <a:srgbClr val="FF1616"/>
            </a:solidFill>
          </p:spPr>
        </p:sp>
        <p:sp>
          <p:nvSpPr>
            <p:cNvPr id="4" name="TextBox 4"/>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grpSp>
        <p:nvGrpSpPr>
          <p:cNvPr id="5" name="Group 5"/>
          <p:cNvGrpSpPr/>
          <p:nvPr/>
        </p:nvGrpSpPr>
        <p:grpSpPr>
          <a:xfrm>
            <a:off x="9144000" y="1131173"/>
            <a:ext cx="7901607" cy="8312350"/>
            <a:chOff x="0" y="0"/>
            <a:chExt cx="2081082" cy="2189261"/>
          </a:xfrm>
        </p:grpSpPr>
        <p:sp>
          <p:nvSpPr>
            <p:cNvPr id="6" name="Freeform 6"/>
            <p:cNvSpPr/>
            <p:nvPr/>
          </p:nvSpPr>
          <p:spPr>
            <a:xfrm>
              <a:off x="0" y="0"/>
              <a:ext cx="2081082" cy="2189261"/>
            </a:xfrm>
            <a:custGeom>
              <a:avLst/>
              <a:gdLst/>
              <a:ahLst/>
              <a:cxnLst/>
              <a:rect l="l" t="t" r="r" b="b"/>
              <a:pathLst>
                <a:path w="2081082" h="2189261">
                  <a:moveTo>
                    <a:pt x="0" y="0"/>
                  </a:moveTo>
                  <a:lnTo>
                    <a:pt x="2081082" y="0"/>
                  </a:lnTo>
                  <a:lnTo>
                    <a:pt x="2081082" y="2189261"/>
                  </a:lnTo>
                  <a:lnTo>
                    <a:pt x="0" y="2189261"/>
                  </a:lnTo>
                  <a:close/>
                </a:path>
              </a:pathLst>
            </a:custGeom>
            <a:solidFill>
              <a:srgbClr val="FFFFFF"/>
            </a:solidFill>
          </p:spPr>
        </p:sp>
        <p:sp>
          <p:nvSpPr>
            <p:cNvPr id="7" name="TextBox 7"/>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grpSp>
        <p:nvGrpSpPr>
          <p:cNvPr id="8" name="Group 8"/>
          <p:cNvGrpSpPr/>
          <p:nvPr/>
        </p:nvGrpSpPr>
        <p:grpSpPr>
          <a:xfrm>
            <a:off x="9327341" y="1297730"/>
            <a:ext cx="7353102" cy="7960570"/>
            <a:chOff x="0" y="0"/>
            <a:chExt cx="1936619" cy="2096611"/>
          </a:xfrm>
        </p:grpSpPr>
        <p:sp>
          <p:nvSpPr>
            <p:cNvPr id="9" name="Freeform 9"/>
            <p:cNvSpPr/>
            <p:nvPr/>
          </p:nvSpPr>
          <p:spPr>
            <a:xfrm>
              <a:off x="0" y="0"/>
              <a:ext cx="1936619" cy="2096611"/>
            </a:xfrm>
            <a:custGeom>
              <a:avLst/>
              <a:gdLst/>
              <a:ahLst/>
              <a:cxnLst/>
              <a:rect l="l" t="t" r="r" b="b"/>
              <a:pathLst>
                <a:path w="1936619" h="2096611">
                  <a:moveTo>
                    <a:pt x="0" y="0"/>
                  </a:moveTo>
                  <a:lnTo>
                    <a:pt x="1936619" y="0"/>
                  </a:lnTo>
                  <a:lnTo>
                    <a:pt x="1936619" y="2096611"/>
                  </a:lnTo>
                  <a:lnTo>
                    <a:pt x="0" y="2096611"/>
                  </a:lnTo>
                  <a:close/>
                </a:path>
              </a:pathLst>
            </a:custGeom>
            <a:solidFill>
              <a:srgbClr val="004AAD"/>
            </a:solidFill>
          </p:spPr>
        </p:sp>
        <p:sp>
          <p:nvSpPr>
            <p:cNvPr id="10" name="TextBox 10"/>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pic>
        <p:nvPicPr>
          <p:cNvPr id="11" name="Picture 11"/>
          <p:cNvPicPr>
            <a:picLocks noChangeAspect="1"/>
          </p:cNvPicPr>
          <p:nvPr/>
        </p:nvPicPr>
        <p:blipFill>
          <a:blip r:embed="rId2"/>
          <a:srcRect t="7433" b="7433"/>
          <a:stretch>
            <a:fillRect/>
          </a:stretch>
        </p:blipFill>
        <p:spPr>
          <a:xfrm>
            <a:off x="9979826" y="1736256"/>
            <a:ext cx="6229955" cy="7083518"/>
          </a:xfrm>
          <a:prstGeom prst="rect">
            <a:avLst/>
          </a:prstGeom>
        </p:spPr>
      </p:pic>
      <p:sp>
        <p:nvSpPr>
          <p:cNvPr id="12" name="TextBox 12"/>
          <p:cNvSpPr txBox="1"/>
          <p:nvPr/>
        </p:nvSpPr>
        <p:spPr>
          <a:xfrm>
            <a:off x="0" y="1519005"/>
            <a:ext cx="8491815" cy="3060699"/>
          </a:xfrm>
          <a:prstGeom prst="rect">
            <a:avLst/>
          </a:prstGeom>
        </p:spPr>
        <p:txBody>
          <a:bodyPr lIns="0" tIns="0" rIns="0" bIns="0" rtlCol="0" anchor="t">
            <a:spAutoFit/>
          </a:bodyPr>
          <a:lstStyle/>
          <a:p>
            <a:pPr marL="539754" lvl="1" indent="-269877">
              <a:lnSpc>
                <a:spcPts val="3500"/>
              </a:lnSpc>
              <a:buFont typeface="Arial"/>
              <a:buChar char="•"/>
            </a:pPr>
            <a:r>
              <a:rPr lang="en-US" sz="2500">
                <a:solidFill>
                  <a:srgbClr val="000000"/>
                </a:solidFill>
                <a:latin typeface="Open Sans Light"/>
              </a:rPr>
              <a:t>Ensuring we have a  compelling, positive vision with clear goals on the project;</a:t>
            </a:r>
          </a:p>
          <a:p>
            <a:pPr marL="539754" lvl="1" indent="-269877">
              <a:lnSpc>
                <a:spcPts val="3500"/>
              </a:lnSpc>
              <a:buFont typeface="Arial"/>
              <a:buChar char="•"/>
            </a:pPr>
            <a:r>
              <a:rPr lang="en-US" sz="2500">
                <a:solidFill>
                  <a:srgbClr val="000000"/>
                </a:solidFill>
                <a:latin typeface="Open Sans Light"/>
              </a:rPr>
              <a:t>Keep it simple and ensuring our goals are attainable;</a:t>
            </a:r>
          </a:p>
          <a:p>
            <a:pPr marL="539754" lvl="1" indent="-269877">
              <a:lnSpc>
                <a:spcPts val="3500"/>
              </a:lnSpc>
              <a:buFont typeface="Arial"/>
              <a:buChar char="•"/>
            </a:pPr>
            <a:r>
              <a:rPr lang="en-US" sz="2500">
                <a:solidFill>
                  <a:srgbClr val="000000"/>
                </a:solidFill>
                <a:latin typeface="Open Sans Light"/>
              </a:rPr>
              <a:t>Encouraging the team to be open and creative with our  ideas;</a:t>
            </a:r>
          </a:p>
          <a:p>
            <a:pPr marL="539754" lvl="1" indent="-269877">
              <a:lnSpc>
                <a:spcPts val="3500"/>
              </a:lnSpc>
              <a:buFont typeface="Arial"/>
              <a:buChar char="•"/>
            </a:pPr>
            <a:r>
              <a:rPr lang="en-US" sz="2500">
                <a:solidFill>
                  <a:srgbClr val="000000"/>
                </a:solidFill>
                <a:latin typeface="Open Sans Light"/>
              </a:rPr>
              <a:t>Motivate the team to achieve the goals.</a:t>
            </a:r>
          </a:p>
          <a:p>
            <a:pPr>
              <a:lnSpc>
                <a:spcPts val="3500"/>
              </a:lnSpc>
            </a:pPr>
            <a:endParaRPr lang="en-US" sz="2500">
              <a:solidFill>
                <a:srgbClr val="000000"/>
              </a:solidFill>
              <a:latin typeface="Open Sans Light"/>
            </a:endParaRPr>
          </a:p>
        </p:txBody>
      </p:sp>
      <p:grpSp>
        <p:nvGrpSpPr>
          <p:cNvPr id="13" name="Group 13"/>
          <p:cNvGrpSpPr/>
          <p:nvPr/>
        </p:nvGrpSpPr>
        <p:grpSpPr>
          <a:xfrm>
            <a:off x="1028700" y="8415167"/>
            <a:ext cx="1859272" cy="602574"/>
            <a:chOff x="0" y="0"/>
            <a:chExt cx="8070468" cy="2615569"/>
          </a:xfrm>
        </p:grpSpPr>
        <p:sp>
          <p:nvSpPr>
            <p:cNvPr id="14" name="Freeform 14"/>
            <p:cNvSpPr/>
            <p:nvPr/>
          </p:nvSpPr>
          <p:spPr>
            <a:xfrm>
              <a:off x="0" y="0"/>
              <a:ext cx="8070468" cy="2615569"/>
            </a:xfrm>
            <a:custGeom>
              <a:avLst/>
              <a:gdLst/>
              <a:ahLst/>
              <a:cxnLst/>
              <a:rect l="l" t="t" r="r" b="b"/>
              <a:pathLst>
                <a:path w="8070468" h="2615569">
                  <a:moveTo>
                    <a:pt x="7765668" y="0"/>
                  </a:moveTo>
                  <a:lnTo>
                    <a:pt x="304800" y="0"/>
                  </a:lnTo>
                  <a:cubicBezTo>
                    <a:pt x="135890" y="0"/>
                    <a:pt x="0" y="135890"/>
                    <a:pt x="0" y="304800"/>
                  </a:cubicBezTo>
                  <a:lnTo>
                    <a:pt x="0" y="2310769"/>
                  </a:lnTo>
                  <a:cubicBezTo>
                    <a:pt x="0" y="2479679"/>
                    <a:pt x="135890" y="2615569"/>
                    <a:pt x="304800" y="2615569"/>
                  </a:cubicBezTo>
                  <a:lnTo>
                    <a:pt x="7765668" y="2615569"/>
                  </a:lnTo>
                  <a:cubicBezTo>
                    <a:pt x="7934578" y="2615569"/>
                    <a:pt x="8070468" y="2479679"/>
                    <a:pt x="8070468" y="2310769"/>
                  </a:cubicBezTo>
                  <a:lnTo>
                    <a:pt x="8070468" y="304800"/>
                  </a:lnTo>
                  <a:cubicBezTo>
                    <a:pt x="8070468" y="135890"/>
                    <a:pt x="7934578" y="0"/>
                    <a:pt x="7765668" y="0"/>
                  </a:cubicBezTo>
                  <a:close/>
                </a:path>
              </a:pathLst>
            </a:custGeom>
            <a:solidFill>
              <a:srgbClr val="FF1616"/>
            </a:solidFill>
          </p:spPr>
        </p:sp>
      </p:grpSp>
      <p:sp>
        <p:nvSpPr>
          <p:cNvPr id="15" name="TextBox 15"/>
          <p:cNvSpPr txBox="1"/>
          <p:nvPr/>
        </p:nvSpPr>
        <p:spPr>
          <a:xfrm>
            <a:off x="1028700" y="8537067"/>
            <a:ext cx="1859272" cy="330200"/>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Montserrat"/>
              </a:rPr>
              <a:t>Read More</a:t>
            </a:r>
          </a:p>
        </p:txBody>
      </p:sp>
      <p:sp>
        <p:nvSpPr>
          <p:cNvPr id="16" name="TextBox 16"/>
          <p:cNvSpPr txBox="1"/>
          <p:nvPr/>
        </p:nvSpPr>
        <p:spPr>
          <a:xfrm>
            <a:off x="370199" y="9568798"/>
            <a:ext cx="3291185" cy="330200"/>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Montserrat"/>
              </a:rPr>
              <a:t>https://www.uwtsd.ac.uk/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grpSp>
        <p:nvGrpSpPr>
          <p:cNvPr id="2" name="Group 2"/>
          <p:cNvGrpSpPr/>
          <p:nvPr/>
        </p:nvGrpSpPr>
        <p:grpSpPr>
          <a:xfrm>
            <a:off x="16559131" y="3814080"/>
            <a:ext cx="1728869" cy="2767274"/>
            <a:chOff x="0" y="0"/>
            <a:chExt cx="630696" cy="1009509"/>
          </a:xfrm>
        </p:grpSpPr>
        <p:sp>
          <p:nvSpPr>
            <p:cNvPr id="3" name="Freeform 3"/>
            <p:cNvSpPr/>
            <p:nvPr/>
          </p:nvSpPr>
          <p:spPr>
            <a:xfrm>
              <a:off x="0" y="0"/>
              <a:ext cx="630696" cy="1009509"/>
            </a:xfrm>
            <a:custGeom>
              <a:avLst/>
              <a:gdLst/>
              <a:ahLst/>
              <a:cxnLst/>
              <a:rect l="l" t="t" r="r" b="b"/>
              <a:pathLst>
                <a:path w="630696" h="1009509">
                  <a:moveTo>
                    <a:pt x="0" y="0"/>
                  </a:moveTo>
                  <a:lnTo>
                    <a:pt x="630696" y="0"/>
                  </a:lnTo>
                  <a:lnTo>
                    <a:pt x="630696" y="1009509"/>
                  </a:lnTo>
                  <a:lnTo>
                    <a:pt x="0" y="1009509"/>
                  </a:lnTo>
                  <a:close/>
                </a:path>
              </a:pathLst>
            </a:custGeom>
            <a:solidFill>
              <a:srgbClr val="FF1616"/>
            </a:solidFill>
          </p:spPr>
        </p:sp>
      </p:grpSp>
      <p:pic>
        <p:nvPicPr>
          <p:cNvPr id="4" name="Picture 4"/>
          <p:cNvPicPr>
            <a:picLocks noChangeAspect="1"/>
          </p:cNvPicPr>
          <p:nvPr/>
        </p:nvPicPr>
        <p:blipFill>
          <a:blip r:embed="rId3" cstate="print">
            <a:alphaModFix amt="26000"/>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0800000" flipH="1">
            <a:off x="-1062719" y="-1422191"/>
            <a:ext cx="4806532" cy="4806532"/>
          </a:xfrm>
          <a:prstGeom prst="rect">
            <a:avLst/>
          </a:prstGeom>
        </p:spPr>
      </p:pic>
      <p:pic>
        <p:nvPicPr>
          <p:cNvPr id="5" name="Picture 5"/>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4709503" y="159808"/>
            <a:ext cx="1542896" cy="1284812"/>
          </a:xfrm>
          <a:prstGeom prst="rect">
            <a:avLst/>
          </a:prstGeom>
        </p:spPr>
      </p:pic>
      <p:sp>
        <p:nvSpPr>
          <p:cNvPr id="6" name="TextBox 6"/>
          <p:cNvSpPr txBox="1"/>
          <p:nvPr/>
        </p:nvSpPr>
        <p:spPr>
          <a:xfrm>
            <a:off x="4712313" y="508005"/>
            <a:ext cx="9531846" cy="936614"/>
          </a:xfrm>
          <a:prstGeom prst="rect">
            <a:avLst/>
          </a:prstGeom>
        </p:spPr>
        <p:txBody>
          <a:bodyPr lIns="0" tIns="0" rIns="0" bIns="0" rtlCol="0" anchor="t">
            <a:spAutoFit/>
          </a:bodyPr>
          <a:lstStyle/>
          <a:p>
            <a:pPr algn="ctr">
              <a:lnSpc>
                <a:spcPts val="7700"/>
              </a:lnSpc>
            </a:pPr>
            <a:r>
              <a:rPr lang="en-US" sz="5500">
                <a:solidFill>
                  <a:srgbClr val="FFFFFF"/>
                </a:solidFill>
                <a:latin typeface="Open Sans Extra Bold"/>
              </a:rPr>
              <a:t>A Short Story About </a:t>
            </a:r>
            <a:r>
              <a:rPr lang="en-US" sz="5500">
                <a:solidFill>
                  <a:srgbClr val="FF1616"/>
                </a:solidFill>
                <a:latin typeface="Open Sans Extra Bold"/>
              </a:rPr>
              <a:t>Tesco</a:t>
            </a:r>
            <a:r>
              <a:rPr lang="en-US" sz="5500">
                <a:solidFill>
                  <a:srgbClr val="FFFFFF"/>
                </a:solidFill>
                <a:latin typeface="Open Sans Extra Bold"/>
              </a:rPr>
              <a:t> </a:t>
            </a:r>
          </a:p>
        </p:txBody>
      </p:sp>
      <p:pic>
        <p:nvPicPr>
          <p:cNvPr id="7" name="Picture 7"/>
          <p:cNvPicPr>
            <a:picLocks noChangeAspect="1"/>
          </p:cNvPicPr>
          <p:nvPr>
            <a:videoFile r:link="rId1"/>
          </p:nvPr>
        </p:nvPicPr>
        <p:blipFill>
          <a:blip r:embed="rId7"/>
          <a:stretch>
            <a:fillRect/>
          </a:stretch>
        </p:blipFill>
        <p:spPr>
          <a:xfrm>
            <a:off x="3271359" y="2621823"/>
            <a:ext cx="10972800" cy="6172199"/>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grpSp>
        <p:nvGrpSpPr>
          <p:cNvPr id="2" name="Group 2"/>
          <p:cNvGrpSpPr/>
          <p:nvPr/>
        </p:nvGrpSpPr>
        <p:grpSpPr>
          <a:xfrm>
            <a:off x="16559131" y="3814080"/>
            <a:ext cx="1728869" cy="2767274"/>
            <a:chOff x="0" y="0"/>
            <a:chExt cx="630696" cy="1009509"/>
          </a:xfrm>
        </p:grpSpPr>
        <p:sp>
          <p:nvSpPr>
            <p:cNvPr id="3" name="Freeform 3"/>
            <p:cNvSpPr/>
            <p:nvPr/>
          </p:nvSpPr>
          <p:spPr>
            <a:xfrm>
              <a:off x="0" y="0"/>
              <a:ext cx="630696" cy="1009509"/>
            </a:xfrm>
            <a:custGeom>
              <a:avLst/>
              <a:gdLst/>
              <a:ahLst/>
              <a:cxnLst/>
              <a:rect l="l" t="t" r="r" b="b"/>
              <a:pathLst>
                <a:path w="630696" h="1009509">
                  <a:moveTo>
                    <a:pt x="0" y="0"/>
                  </a:moveTo>
                  <a:lnTo>
                    <a:pt x="630696" y="0"/>
                  </a:lnTo>
                  <a:lnTo>
                    <a:pt x="630696" y="1009509"/>
                  </a:lnTo>
                  <a:lnTo>
                    <a:pt x="0" y="1009509"/>
                  </a:lnTo>
                  <a:close/>
                </a:path>
              </a:pathLst>
            </a:custGeom>
            <a:solidFill>
              <a:srgbClr val="FF1616"/>
            </a:solidFill>
          </p:spPr>
        </p:sp>
      </p:grpSp>
      <p:pic>
        <p:nvPicPr>
          <p:cNvPr id="4" name="Picture 4"/>
          <p:cNvPicPr>
            <a:picLocks noChangeAspect="1"/>
          </p:cNvPicPr>
          <p:nvPr/>
        </p:nvPicPr>
        <p:blipFill>
          <a:blip r:embed="rId2" cstate="print">
            <a:alphaModFix amt="26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0800000" flipH="1">
            <a:off x="-1062719" y="-1422191"/>
            <a:ext cx="4806532" cy="4806532"/>
          </a:xfrm>
          <a:prstGeom prst="rect">
            <a:avLst/>
          </a:prstGeom>
        </p:spPr>
      </p:pic>
      <p:pic>
        <p:nvPicPr>
          <p:cNvPr id="5" name="Picture 5"/>
          <p:cNvPicPr>
            <a:picLocks noChangeAspect="1"/>
          </p:cNvPicPr>
          <p:nvPr/>
        </p:nvPicPr>
        <p:blipFill>
          <a:blip r:embed="rId4"/>
          <a:srcRect t="4404" b="4404"/>
          <a:stretch>
            <a:fillRect/>
          </a:stretch>
        </p:blipFill>
        <p:spPr>
          <a:xfrm>
            <a:off x="1961099" y="-496336"/>
            <a:ext cx="14262478" cy="9754636"/>
          </a:xfrm>
          <a:prstGeom prst="rect">
            <a:avLst/>
          </a:prstGeom>
        </p:spPr>
      </p:pic>
      <p:sp>
        <p:nvSpPr>
          <p:cNvPr id="6" name="TextBox 6"/>
          <p:cNvSpPr txBox="1"/>
          <p:nvPr/>
        </p:nvSpPr>
        <p:spPr>
          <a:xfrm>
            <a:off x="3543792" y="8699440"/>
            <a:ext cx="11562159" cy="1259830"/>
          </a:xfrm>
          <a:prstGeom prst="rect">
            <a:avLst/>
          </a:prstGeom>
        </p:spPr>
        <p:txBody>
          <a:bodyPr lIns="0" tIns="0" rIns="0" bIns="0" rtlCol="0" anchor="t">
            <a:spAutoFit/>
          </a:bodyPr>
          <a:lstStyle/>
          <a:p>
            <a:pPr algn="ctr">
              <a:lnSpc>
                <a:spcPts val="10360"/>
              </a:lnSpc>
            </a:pPr>
            <a:r>
              <a:rPr lang="en-US" sz="7400">
                <a:solidFill>
                  <a:srgbClr val="004AAD"/>
                </a:solidFill>
                <a:latin typeface="Open Sans Extra Bold"/>
              </a:rPr>
              <a:t>Did You Know That.........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grpSp>
        <p:nvGrpSpPr>
          <p:cNvPr id="2" name="Group 2"/>
          <p:cNvGrpSpPr/>
          <p:nvPr/>
        </p:nvGrpSpPr>
        <p:grpSpPr>
          <a:xfrm>
            <a:off x="825252" y="349435"/>
            <a:ext cx="16935939" cy="9947090"/>
            <a:chOff x="0" y="0"/>
            <a:chExt cx="26329538" cy="15464290"/>
          </a:xfrm>
        </p:grpSpPr>
        <p:sp>
          <p:nvSpPr>
            <p:cNvPr id="3" name="Freeform 3"/>
            <p:cNvSpPr/>
            <p:nvPr/>
          </p:nvSpPr>
          <p:spPr>
            <a:xfrm>
              <a:off x="0" y="0"/>
              <a:ext cx="26329537" cy="15464290"/>
            </a:xfrm>
            <a:custGeom>
              <a:avLst/>
              <a:gdLst/>
              <a:ahLst/>
              <a:cxnLst/>
              <a:rect l="l" t="t" r="r" b="b"/>
              <a:pathLst>
                <a:path w="26329537" h="15464290">
                  <a:moveTo>
                    <a:pt x="66040" y="4490819"/>
                  </a:moveTo>
                  <a:lnTo>
                    <a:pt x="63500" y="3688080"/>
                  </a:lnTo>
                  <a:lnTo>
                    <a:pt x="63500" y="792480"/>
                  </a:lnTo>
                  <a:lnTo>
                    <a:pt x="361950" y="792480"/>
                  </a:lnTo>
                  <a:lnTo>
                    <a:pt x="361950" y="728980"/>
                  </a:lnTo>
                  <a:lnTo>
                    <a:pt x="0" y="728980"/>
                  </a:lnTo>
                  <a:lnTo>
                    <a:pt x="0" y="3688080"/>
                  </a:lnTo>
                  <a:lnTo>
                    <a:pt x="2540" y="4490819"/>
                  </a:lnTo>
                  <a:lnTo>
                    <a:pt x="66040" y="4490819"/>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5441528" y="63500"/>
                  </a:lnTo>
                  <a:lnTo>
                    <a:pt x="5441528"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5441528" y="429260"/>
                  </a:lnTo>
                  <a:lnTo>
                    <a:pt x="5441528"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490819"/>
                  </a:lnTo>
                  <a:lnTo>
                    <a:pt x="429260" y="4490819"/>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5441528" y="0"/>
                  </a:moveTo>
                  <a:lnTo>
                    <a:pt x="21057586" y="0"/>
                  </a:lnTo>
                  <a:lnTo>
                    <a:pt x="21057586" y="63500"/>
                  </a:lnTo>
                  <a:lnTo>
                    <a:pt x="5441528" y="63500"/>
                  </a:lnTo>
                  <a:lnTo>
                    <a:pt x="5441528" y="0"/>
                  </a:lnTo>
                  <a:close/>
                  <a:moveTo>
                    <a:pt x="5441528" y="364490"/>
                  </a:moveTo>
                  <a:lnTo>
                    <a:pt x="21057586" y="364490"/>
                  </a:lnTo>
                  <a:lnTo>
                    <a:pt x="21057586" y="427990"/>
                  </a:lnTo>
                  <a:lnTo>
                    <a:pt x="5441528" y="427990"/>
                  </a:lnTo>
                  <a:lnTo>
                    <a:pt x="5441528" y="364490"/>
                  </a:lnTo>
                  <a:close/>
                  <a:moveTo>
                    <a:pt x="25537058" y="63500"/>
                  </a:moveTo>
                  <a:lnTo>
                    <a:pt x="25537058" y="361950"/>
                  </a:lnTo>
                  <a:lnTo>
                    <a:pt x="25600558" y="361950"/>
                  </a:lnTo>
                  <a:lnTo>
                    <a:pt x="25600558" y="0"/>
                  </a:lnTo>
                  <a:lnTo>
                    <a:pt x="21057586" y="0"/>
                  </a:lnTo>
                  <a:lnTo>
                    <a:pt x="21057586" y="63500"/>
                  </a:lnTo>
                  <a:lnTo>
                    <a:pt x="25537058" y="63500"/>
                  </a:lnTo>
                  <a:close/>
                  <a:moveTo>
                    <a:pt x="25537058" y="1460500"/>
                  </a:moveTo>
                  <a:lnTo>
                    <a:pt x="25225908" y="1460500"/>
                  </a:lnTo>
                  <a:lnTo>
                    <a:pt x="25225908" y="1524000"/>
                  </a:lnTo>
                  <a:lnTo>
                    <a:pt x="25537058" y="1524000"/>
                  </a:lnTo>
                  <a:lnTo>
                    <a:pt x="25537058" y="1889760"/>
                  </a:lnTo>
                  <a:lnTo>
                    <a:pt x="25939648" y="1889760"/>
                  </a:lnTo>
                  <a:lnTo>
                    <a:pt x="25939648" y="1460500"/>
                  </a:lnTo>
                  <a:lnTo>
                    <a:pt x="25600558" y="1460500"/>
                  </a:lnTo>
                  <a:lnTo>
                    <a:pt x="25600558" y="1153160"/>
                  </a:lnTo>
                  <a:lnTo>
                    <a:pt x="25537058" y="1153160"/>
                  </a:lnTo>
                  <a:lnTo>
                    <a:pt x="25537058" y="1460500"/>
                  </a:lnTo>
                  <a:close/>
                  <a:moveTo>
                    <a:pt x="25876148" y="1524000"/>
                  </a:moveTo>
                  <a:lnTo>
                    <a:pt x="25876148" y="1826260"/>
                  </a:lnTo>
                  <a:lnTo>
                    <a:pt x="25600558" y="1826260"/>
                  </a:lnTo>
                  <a:lnTo>
                    <a:pt x="25600558" y="1524000"/>
                  </a:lnTo>
                  <a:lnTo>
                    <a:pt x="25876148" y="1524000"/>
                  </a:lnTo>
                  <a:close/>
                  <a:moveTo>
                    <a:pt x="24867767" y="792480"/>
                  </a:moveTo>
                  <a:lnTo>
                    <a:pt x="25162408" y="792480"/>
                  </a:lnTo>
                  <a:lnTo>
                    <a:pt x="25162408" y="728980"/>
                  </a:lnTo>
                  <a:lnTo>
                    <a:pt x="24867767" y="728980"/>
                  </a:lnTo>
                  <a:lnTo>
                    <a:pt x="24867767" y="368300"/>
                  </a:lnTo>
                  <a:lnTo>
                    <a:pt x="24435967" y="368300"/>
                  </a:lnTo>
                  <a:lnTo>
                    <a:pt x="24435967" y="792480"/>
                  </a:lnTo>
                  <a:lnTo>
                    <a:pt x="24804267" y="792480"/>
                  </a:lnTo>
                  <a:lnTo>
                    <a:pt x="24804267" y="1089660"/>
                  </a:lnTo>
                  <a:lnTo>
                    <a:pt x="24867767" y="1089660"/>
                  </a:lnTo>
                  <a:lnTo>
                    <a:pt x="24867767" y="792480"/>
                  </a:lnTo>
                  <a:close/>
                  <a:moveTo>
                    <a:pt x="24499467" y="728980"/>
                  </a:moveTo>
                  <a:lnTo>
                    <a:pt x="24499467" y="431800"/>
                  </a:lnTo>
                  <a:lnTo>
                    <a:pt x="24804267" y="431800"/>
                  </a:lnTo>
                  <a:lnTo>
                    <a:pt x="24804267" y="728980"/>
                  </a:lnTo>
                  <a:lnTo>
                    <a:pt x="24499467" y="728980"/>
                  </a:lnTo>
                  <a:close/>
                  <a:moveTo>
                    <a:pt x="25537058" y="728980"/>
                  </a:moveTo>
                  <a:lnTo>
                    <a:pt x="25225908" y="728980"/>
                  </a:lnTo>
                  <a:lnTo>
                    <a:pt x="25225908" y="792480"/>
                  </a:lnTo>
                  <a:lnTo>
                    <a:pt x="25537058" y="792480"/>
                  </a:lnTo>
                  <a:lnTo>
                    <a:pt x="25537058" y="1089660"/>
                  </a:lnTo>
                  <a:lnTo>
                    <a:pt x="25600558" y="1089660"/>
                  </a:lnTo>
                  <a:lnTo>
                    <a:pt x="25600558" y="792480"/>
                  </a:lnTo>
                  <a:lnTo>
                    <a:pt x="25905358" y="792480"/>
                  </a:lnTo>
                  <a:lnTo>
                    <a:pt x="25905358" y="728980"/>
                  </a:lnTo>
                  <a:lnTo>
                    <a:pt x="25600558" y="728980"/>
                  </a:lnTo>
                  <a:lnTo>
                    <a:pt x="25600558" y="425450"/>
                  </a:lnTo>
                  <a:lnTo>
                    <a:pt x="25537058" y="425450"/>
                  </a:lnTo>
                  <a:lnTo>
                    <a:pt x="25537058" y="728980"/>
                  </a:lnTo>
                  <a:close/>
                  <a:moveTo>
                    <a:pt x="25968858" y="792480"/>
                  </a:moveTo>
                  <a:lnTo>
                    <a:pt x="26266037" y="792480"/>
                  </a:lnTo>
                  <a:lnTo>
                    <a:pt x="26266037" y="4490819"/>
                  </a:lnTo>
                  <a:lnTo>
                    <a:pt x="26329537" y="4490819"/>
                  </a:lnTo>
                  <a:lnTo>
                    <a:pt x="26329537" y="728980"/>
                  </a:lnTo>
                  <a:lnTo>
                    <a:pt x="25968858" y="728980"/>
                  </a:lnTo>
                  <a:lnTo>
                    <a:pt x="25968858" y="792480"/>
                  </a:lnTo>
                  <a:close/>
                  <a:moveTo>
                    <a:pt x="24804269" y="1524000"/>
                  </a:moveTo>
                  <a:lnTo>
                    <a:pt x="25162408" y="1524000"/>
                  </a:lnTo>
                  <a:lnTo>
                    <a:pt x="25162408" y="1460500"/>
                  </a:lnTo>
                  <a:lnTo>
                    <a:pt x="24867769" y="1460500"/>
                  </a:lnTo>
                  <a:lnTo>
                    <a:pt x="24867769" y="1153160"/>
                  </a:lnTo>
                  <a:lnTo>
                    <a:pt x="24804269" y="1153160"/>
                  </a:lnTo>
                  <a:lnTo>
                    <a:pt x="24804269" y="1524000"/>
                  </a:lnTo>
                  <a:close/>
                  <a:moveTo>
                    <a:pt x="25905358" y="0"/>
                  </a:moveTo>
                  <a:lnTo>
                    <a:pt x="25905358" y="361950"/>
                  </a:lnTo>
                  <a:lnTo>
                    <a:pt x="25600558" y="361950"/>
                  </a:lnTo>
                  <a:lnTo>
                    <a:pt x="25600558" y="425450"/>
                  </a:lnTo>
                  <a:lnTo>
                    <a:pt x="25905358" y="425450"/>
                  </a:lnTo>
                  <a:lnTo>
                    <a:pt x="25905358" y="727710"/>
                  </a:lnTo>
                  <a:lnTo>
                    <a:pt x="25968858" y="727710"/>
                  </a:lnTo>
                  <a:lnTo>
                    <a:pt x="25968858" y="425450"/>
                  </a:lnTo>
                  <a:lnTo>
                    <a:pt x="26329537" y="425450"/>
                  </a:lnTo>
                  <a:lnTo>
                    <a:pt x="26329537" y="0"/>
                  </a:lnTo>
                  <a:lnTo>
                    <a:pt x="25905358" y="0"/>
                  </a:lnTo>
                  <a:close/>
                  <a:moveTo>
                    <a:pt x="26266037" y="361950"/>
                  </a:moveTo>
                  <a:lnTo>
                    <a:pt x="25968858" y="361950"/>
                  </a:lnTo>
                  <a:lnTo>
                    <a:pt x="25968858" y="63500"/>
                  </a:lnTo>
                  <a:lnTo>
                    <a:pt x="26266037" y="63500"/>
                  </a:lnTo>
                  <a:lnTo>
                    <a:pt x="26266037" y="361950"/>
                  </a:lnTo>
                  <a:close/>
                  <a:moveTo>
                    <a:pt x="25905358" y="1089660"/>
                  </a:moveTo>
                  <a:lnTo>
                    <a:pt x="25600558" y="1089660"/>
                  </a:lnTo>
                  <a:lnTo>
                    <a:pt x="25600558" y="1153160"/>
                  </a:lnTo>
                  <a:lnTo>
                    <a:pt x="25968858" y="1153160"/>
                  </a:lnTo>
                  <a:lnTo>
                    <a:pt x="25968858" y="792480"/>
                  </a:lnTo>
                  <a:lnTo>
                    <a:pt x="25905358" y="792480"/>
                  </a:lnTo>
                  <a:lnTo>
                    <a:pt x="25905358" y="1089660"/>
                  </a:lnTo>
                  <a:close/>
                  <a:moveTo>
                    <a:pt x="25162408" y="1089660"/>
                  </a:moveTo>
                  <a:lnTo>
                    <a:pt x="24867767" y="1089660"/>
                  </a:lnTo>
                  <a:lnTo>
                    <a:pt x="24867767" y="1153160"/>
                  </a:lnTo>
                  <a:lnTo>
                    <a:pt x="25162408" y="1153160"/>
                  </a:lnTo>
                  <a:lnTo>
                    <a:pt x="25162408" y="1460500"/>
                  </a:lnTo>
                  <a:lnTo>
                    <a:pt x="25225908" y="1460500"/>
                  </a:lnTo>
                  <a:lnTo>
                    <a:pt x="25225908" y="1153160"/>
                  </a:lnTo>
                  <a:lnTo>
                    <a:pt x="25537058" y="1153160"/>
                  </a:lnTo>
                  <a:lnTo>
                    <a:pt x="25537058" y="1089660"/>
                  </a:lnTo>
                  <a:lnTo>
                    <a:pt x="25225908" y="1089660"/>
                  </a:lnTo>
                  <a:lnTo>
                    <a:pt x="25225908" y="792480"/>
                  </a:lnTo>
                  <a:lnTo>
                    <a:pt x="25162408" y="792480"/>
                  </a:lnTo>
                  <a:lnTo>
                    <a:pt x="25162408" y="1089660"/>
                  </a:lnTo>
                  <a:close/>
                  <a:moveTo>
                    <a:pt x="22641458" y="425450"/>
                  </a:moveTo>
                  <a:lnTo>
                    <a:pt x="24075287" y="425450"/>
                  </a:lnTo>
                  <a:lnTo>
                    <a:pt x="24075287" y="1153160"/>
                  </a:lnTo>
                  <a:lnTo>
                    <a:pt x="24804267" y="1153160"/>
                  </a:lnTo>
                  <a:lnTo>
                    <a:pt x="24804267" y="1089660"/>
                  </a:lnTo>
                  <a:lnTo>
                    <a:pt x="24138787" y="1089660"/>
                  </a:lnTo>
                  <a:lnTo>
                    <a:pt x="24138787" y="361950"/>
                  </a:lnTo>
                  <a:lnTo>
                    <a:pt x="22641458" y="361950"/>
                  </a:lnTo>
                  <a:lnTo>
                    <a:pt x="21057584" y="363220"/>
                  </a:lnTo>
                  <a:lnTo>
                    <a:pt x="21057584" y="426720"/>
                  </a:lnTo>
                  <a:lnTo>
                    <a:pt x="22641458" y="425450"/>
                  </a:lnTo>
                  <a:close/>
                  <a:moveTo>
                    <a:pt x="25162408" y="728980"/>
                  </a:moveTo>
                  <a:lnTo>
                    <a:pt x="25225908" y="728980"/>
                  </a:lnTo>
                  <a:lnTo>
                    <a:pt x="25225908" y="425450"/>
                  </a:lnTo>
                  <a:lnTo>
                    <a:pt x="25537058" y="425450"/>
                  </a:lnTo>
                  <a:lnTo>
                    <a:pt x="25537058" y="361950"/>
                  </a:lnTo>
                  <a:lnTo>
                    <a:pt x="25162408" y="361950"/>
                  </a:lnTo>
                  <a:lnTo>
                    <a:pt x="25162408" y="728980"/>
                  </a:lnTo>
                  <a:close/>
                  <a:moveTo>
                    <a:pt x="25162408" y="2255520"/>
                  </a:moveTo>
                  <a:lnTo>
                    <a:pt x="25900278" y="2255520"/>
                  </a:lnTo>
                  <a:lnTo>
                    <a:pt x="25900278" y="4490819"/>
                  </a:lnTo>
                  <a:lnTo>
                    <a:pt x="25963778" y="4490819"/>
                  </a:lnTo>
                  <a:lnTo>
                    <a:pt x="25963778" y="2192020"/>
                  </a:lnTo>
                  <a:lnTo>
                    <a:pt x="25225908" y="2192020"/>
                  </a:lnTo>
                  <a:lnTo>
                    <a:pt x="25225908" y="1524000"/>
                  </a:lnTo>
                  <a:lnTo>
                    <a:pt x="25162408" y="1524000"/>
                  </a:lnTo>
                  <a:lnTo>
                    <a:pt x="25162408" y="2255520"/>
                  </a:lnTo>
                  <a:close/>
                  <a:moveTo>
                    <a:pt x="25537058" y="1089660"/>
                  </a:moveTo>
                  <a:lnTo>
                    <a:pt x="25600558" y="1089660"/>
                  </a:lnTo>
                  <a:lnTo>
                    <a:pt x="25600558" y="1153160"/>
                  </a:lnTo>
                  <a:lnTo>
                    <a:pt x="25537058" y="1153160"/>
                  </a:lnTo>
                  <a:lnTo>
                    <a:pt x="25537058" y="1089660"/>
                  </a:lnTo>
                  <a:close/>
                  <a:moveTo>
                    <a:pt x="25162408" y="1460500"/>
                  </a:moveTo>
                  <a:lnTo>
                    <a:pt x="25225908" y="1460500"/>
                  </a:lnTo>
                  <a:lnTo>
                    <a:pt x="25225908" y="1524000"/>
                  </a:lnTo>
                  <a:lnTo>
                    <a:pt x="25162408" y="1524000"/>
                  </a:lnTo>
                  <a:lnTo>
                    <a:pt x="25162408" y="1460500"/>
                  </a:lnTo>
                  <a:close/>
                  <a:moveTo>
                    <a:pt x="25537058" y="361950"/>
                  </a:moveTo>
                  <a:lnTo>
                    <a:pt x="25600558" y="361950"/>
                  </a:lnTo>
                  <a:lnTo>
                    <a:pt x="25600558" y="425450"/>
                  </a:lnTo>
                  <a:lnTo>
                    <a:pt x="25537058" y="425450"/>
                  </a:lnTo>
                  <a:lnTo>
                    <a:pt x="25537058" y="361950"/>
                  </a:lnTo>
                  <a:close/>
                  <a:moveTo>
                    <a:pt x="25905358" y="728980"/>
                  </a:moveTo>
                  <a:lnTo>
                    <a:pt x="25968858" y="728980"/>
                  </a:lnTo>
                  <a:lnTo>
                    <a:pt x="25968858" y="792480"/>
                  </a:lnTo>
                  <a:lnTo>
                    <a:pt x="25905358" y="792480"/>
                  </a:lnTo>
                  <a:lnTo>
                    <a:pt x="25905358" y="728980"/>
                  </a:lnTo>
                  <a:close/>
                  <a:moveTo>
                    <a:pt x="24804267" y="1089660"/>
                  </a:moveTo>
                  <a:lnTo>
                    <a:pt x="24867767" y="1089660"/>
                  </a:lnTo>
                  <a:lnTo>
                    <a:pt x="24867767" y="1153160"/>
                  </a:lnTo>
                  <a:lnTo>
                    <a:pt x="24804267" y="1153160"/>
                  </a:lnTo>
                  <a:lnTo>
                    <a:pt x="24804267" y="1089660"/>
                  </a:lnTo>
                  <a:close/>
                  <a:moveTo>
                    <a:pt x="25162408" y="728980"/>
                  </a:moveTo>
                  <a:lnTo>
                    <a:pt x="25225908" y="728980"/>
                  </a:lnTo>
                  <a:lnTo>
                    <a:pt x="25225908" y="792480"/>
                  </a:lnTo>
                  <a:lnTo>
                    <a:pt x="25162408" y="792480"/>
                  </a:lnTo>
                  <a:lnTo>
                    <a:pt x="25162408" y="728980"/>
                  </a:lnTo>
                  <a:close/>
                  <a:moveTo>
                    <a:pt x="66040" y="4490819"/>
                  </a:moveTo>
                  <a:lnTo>
                    <a:pt x="2540" y="4490819"/>
                  </a:lnTo>
                  <a:lnTo>
                    <a:pt x="24130" y="11007231"/>
                  </a:lnTo>
                  <a:lnTo>
                    <a:pt x="87630" y="11007231"/>
                  </a:lnTo>
                  <a:lnTo>
                    <a:pt x="66040" y="4490819"/>
                  </a:lnTo>
                  <a:close/>
                  <a:moveTo>
                    <a:pt x="429260" y="4490819"/>
                  </a:moveTo>
                  <a:lnTo>
                    <a:pt x="365760" y="4490819"/>
                  </a:lnTo>
                  <a:lnTo>
                    <a:pt x="388620" y="11007231"/>
                  </a:lnTo>
                  <a:lnTo>
                    <a:pt x="452120" y="11007231"/>
                  </a:lnTo>
                  <a:lnTo>
                    <a:pt x="429260" y="4490819"/>
                  </a:lnTo>
                  <a:close/>
                  <a:moveTo>
                    <a:pt x="26266037" y="4490819"/>
                  </a:moveTo>
                  <a:lnTo>
                    <a:pt x="26329537" y="4490819"/>
                  </a:lnTo>
                  <a:lnTo>
                    <a:pt x="26329537" y="11007231"/>
                  </a:lnTo>
                  <a:lnTo>
                    <a:pt x="26266037" y="11007231"/>
                  </a:lnTo>
                  <a:lnTo>
                    <a:pt x="26266037" y="4490819"/>
                  </a:lnTo>
                  <a:close/>
                  <a:moveTo>
                    <a:pt x="25901548" y="4490819"/>
                  </a:moveTo>
                  <a:lnTo>
                    <a:pt x="25965048" y="4490819"/>
                  </a:lnTo>
                  <a:lnTo>
                    <a:pt x="25965048" y="11007231"/>
                  </a:lnTo>
                  <a:lnTo>
                    <a:pt x="25901548" y="11007231"/>
                  </a:lnTo>
                  <a:lnTo>
                    <a:pt x="25901548" y="4490819"/>
                  </a:lnTo>
                  <a:close/>
                  <a:moveTo>
                    <a:pt x="817880" y="15400790"/>
                  </a:moveTo>
                  <a:lnTo>
                    <a:pt x="817880" y="15102340"/>
                  </a:lnTo>
                  <a:lnTo>
                    <a:pt x="754380" y="15102340"/>
                  </a:lnTo>
                  <a:lnTo>
                    <a:pt x="754380" y="15464290"/>
                  </a:lnTo>
                  <a:lnTo>
                    <a:pt x="5441528" y="15464290"/>
                  </a:lnTo>
                  <a:lnTo>
                    <a:pt x="5441528" y="15400790"/>
                  </a:lnTo>
                  <a:lnTo>
                    <a:pt x="817880" y="15400790"/>
                  </a:lnTo>
                  <a:close/>
                  <a:moveTo>
                    <a:pt x="88900" y="14671810"/>
                  </a:moveTo>
                  <a:lnTo>
                    <a:pt x="88900" y="11724140"/>
                  </a:lnTo>
                  <a:lnTo>
                    <a:pt x="87630" y="11007231"/>
                  </a:lnTo>
                  <a:lnTo>
                    <a:pt x="24130" y="11007231"/>
                  </a:lnTo>
                  <a:lnTo>
                    <a:pt x="25400" y="11724140"/>
                  </a:lnTo>
                  <a:lnTo>
                    <a:pt x="25400" y="14735310"/>
                  </a:lnTo>
                  <a:lnTo>
                    <a:pt x="387350" y="14735310"/>
                  </a:lnTo>
                  <a:lnTo>
                    <a:pt x="387350" y="14671810"/>
                  </a:lnTo>
                  <a:lnTo>
                    <a:pt x="88900" y="14671810"/>
                  </a:lnTo>
                  <a:close/>
                  <a:moveTo>
                    <a:pt x="817880" y="13940290"/>
                  </a:moveTo>
                  <a:lnTo>
                    <a:pt x="817880" y="13574530"/>
                  </a:lnTo>
                  <a:lnTo>
                    <a:pt x="415290" y="13574530"/>
                  </a:lnTo>
                  <a:lnTo>
                    <a:pt x="415290" y="14003790"/>
                  </a:lnTo>
                  <a:lnTo>
                    <a:pt x="754380" y="14003790"/>
                  </a:lnTo>
                  <a:lnTo>
                    <a:pt x="754380" y="14311130"/>
                  </a:lnTo>
                  <a:lnTo>
                    <a:pt x="817880" y="14311130"/>
                  </a:lnTo>
                  <a:lnTo>
                    <a:pt x="817880" y="14003790"/>
                  </a:lnTo>
                  <a:lnTo>
                    <a:pt x="1129030" y="14003790"/>
                  </a:lnTo>
                  <a:lnTo>
                    <a:pt x="1129030" y="13940290"/>
                  </a:lnTo>
                  <a:lnTo>
                    <a:pt x="817880" y="13940290"/>
                  </a:lnTo>
                  <a:close/>
                  <a:moveTo>
                    <a:pt x="754380" y="13940290"/>
                  </a:moveTo>
                  <a:lnTo>
                    <a:pt x="478790" y="13940290"/>
                  </a:lnTo>
                  <a:lnTo>
                    <a:pt x="478790" y="13638030"/>
                  </a:lnTo>
                  <a:lnTo>
                    <a:pt x="754380" y="13638030"/>
                  </a:lnTo>
                  <a:lnTo>
                    <a:pt x="754380" y="13940290"/>
                  </a:lnTo>
                  <a:close/>
                  <a:moveTo>
                    <a:pt x="817880" y="14735310"/>
                  </a:moveTo>
                  <a:lnTo>
                    <a:pt x="1129030" y="14735310"/>
                  </a:lnTo>
                  <a:lnTo>
                    <a:pt x="1129030" y="14671810"/>
                  </a:lnTo>
                  <a:lnTo>
                    <a:pt x="817880" y="14671810"/>
                  </a:lnTo>
                  <a:lnTo>
                    <a:pt x="817880" y="14374630"/>
                  </a:lnTo>
                  <a:lnTo>
                    <a:pt x="754380" y="14374630"/>
                  </a:lnTo>
                  <a:lnTo>
                    <a:pt x="754380" y="14671810"/>
                  </a:lnTo>
                  <a:lnTo>
                    <a:pt x="450850" y="14671810"/>
                  </a:lnTo>
                  <a:lnTo>
                    <a:pt x="450850" y="14735310"/>
                  </a:lnTo>
                  <a:lnTo>
                    <a:pt x="754380" y="14735310"/>
                  </a:lnTo>
                  <a:lnTo>
                    <a:pt x="754380" y="15038840"/>
                  </a:lnTo>
                  <a:lnTo>
                    <a:pt x="817880" y="15038840"/>
                  </a:lnTo>
                  <a:lnTo>
                    <a:pt x="817880" y="14735310"/>
                  </a:lnTo>
                  <a:close/>
                  <a:moveTo>
                    <a:pt x="1487170" y="14671810"/>
                  </a:moveTo>
                  <a:lnTo>
                    <a:pt x="1192530" y="14671810"/>
                  </a:lnTo>
                  <a:lnTo>
                    <a:pt x="1192530" y="14735310"/>
                  </a:lnTo>
                  <a:lnTo>
                    <a:pt x="1487170" y="14735310"/>
                  </a:lnTo>
                  <a:lnTo>
                    <a:pt x="1487170" y="15095990"/>
                  </a:lnTo>
                  <a:lnTo>
                    <a:pt x="1918970" y="15095990"/>
                  </a:lnTo>
                  <a:lnTo>
                    <a:pt x="1918970" y="14671810"/>
                  </a:lnTo>
                  <a:lnTo>
                    <a:pt x="1550670" y="14671810"/>
                  </a:lnTo>
                  <a:lnTo>
                    <a:pt x="1550670" y="14374630"/>
                  </a:lnTo>
                  <a:lnTo>
                    <a:pt x="1487170" y="14374630"/>
                  </a:lnTo>
                  <a:lnTo>
                    <a:pt x="1487170" y="14671810"/>
                  </a:lnTo>
                  <a:close/>
                  <a:moveTo>
                    <a:pt x="1855470" y="14735310"/>
                  </a:moveTo>
                  <a:lnTo>
                    <a:pt x="1855470" y="15032490"/>
                  </a:lnTo>
                  <a:lnTo>
                    <a:pt x="1550670" y="15032490"/>
                  </a:lnTo>
                  <a:lnTo>
                    <a:pt x="1550670" y="14735310"/>
                  </a:lnTo>
                  <a:lnTo>
                    <a:pt x="1855470" y="14735310"/>
                  </a:lnTo>
                  <a:close/>
                  <a:moveTo>
                    <a:pt x="1192530" y="13940290"/>
                  </a:moveTo>
                  <a:lnTo>
                    <a:pt x="1192530" y="14003790"/>
                  </a:lnTo>
                  <a:lnTo>
                    <a:pt x="1487170" y="14003790"/>
                  </a:lnTo>
                  <a:lnTo>
                    <a:pt x="1487170" y="14311130"/>
                  </a:lnTo>
                  <a:lnTo>
                    <a:pt x="1550670" y="14311130"/>
                  </a:lnTo>
                  <a:lnTo>
                    <a:pt x="1550670" y="13940290"/>
                  </a:lnTo>
                  <a:lnTo>
                    <a:pt x="1192530" y="13940290"/>
                  </a:lnTo>
                  <a:close/>
                  <a:moveTo>
                    <a:pt x="1192530" y="14735310"/>
                  </a:moveTo>
                  <a:lnTo>
                    <a:pt x="1129030" y="14735310"/>
                  </a:lnTo>
                  <a:lnTo>
                    <a:pt x="1129030" y="15038840"/>
                  </a:lnTo>
                  <a:lnTo>
                    <a:pt x="817880" y="15038840"/>
                  </a:lnTo>
                  <a:lnTo>
                    <a:pt x="817880" y="15102340"/>
                  </a:lnTo>
                  <a:lnTo>
                    <a:pt x="1192530" y="15102340"/>
                  </a:lnTo>
                  <a:lnTo>
                    <a:pt x="1192530" y="14735310"/>
                  </a:lnTo>
                  <a:close/>
                  <a:moveTo>
                    <a:pt x="387350" y="14311130"/>
                  </a:moveTo>
                  <a:lnTo>
                    <a:pt x="387350" y="14671810"/>
                  </a:lnTo>
                  <a:lnTo>
                    <a:pt x="450850" y="14671810"/>
                  </a:lnTo>
                  <a:lnTo>
                    <a:pt x="450850" y="14374630"/>
                  </a:lnTo>
                  <a:lnTo>
                    <a:pt x="754380" y="14374630"/>
                  </a:lnTo>
                  <a:lnTo>
                    <a:pt x="754380" y="14311130"/>
                  </a:lnTo>
                  <a:lnTo>
                    <a:pt x="387350" y="14311130"/>
                  </a:lnTo>
                  <a:close/>
                  <a:moveTo>
                    <a:pt x="754380" y="15102340"/>
                  </a:moveTo>
                  <a:lnTo>
                    <a:pt x="754380" y="15038840"/>
                  </a:lnTo>
                  <a:lnTo>
                    <a:pt x="449580" y="15038840"/>
                  </a:lnTo>
                  <a:lnTo>
                    <a:pt x="449580" y="14736580"/>
                  </a:lnTo>
                  <a:lnTo>
                    <a:pt x="386080" y="14736580"/>
                  </a:lnTo>
                  <a:lnTo>
                    <a:pt x="386080" y="15038840"/>
                  </a:lnTo>
                  <a:lnTo>
                    <a:pt x="25400" y="15038840"/>
                  </a:lnTo>
                  <a:lnTo>
                    <a:pt x="25400" y="15464290"/>
                  </a:lnTo>
                  <a:lnTo>
                    <a:pt x="449580" y="15464290"/>
                  </a:lnTo>
                  <a:lnTo>
                    <a:pt x="449580" y="15102340"/>
                  </a:lnTo>
                  <a:lnTo>
                    <a:pt x="754380" y="15102340"/>
                  </a:lnTo>
                  <a:close/>
                  <a:moveTo>
                    <a:pt x="387350" y="15400790"/>
                  </a:moveTo>
                  <a:lnTo>
                    <a:pt x="88900" y="15400790"/>
                  </a:lnTo>
                  <a:lnTo>
                    <a:pt x="88900" y="15102340"/>
                  </a:lnTo>
                  <a:lnTo>
                    <a:pt x="386080" y="15102340"/>
                  </a:lnTo>
                  <a:lnTo>
                    <a:pt x="386080" y="15400790"/>
                  </a:lnTo>
                  <a:lnTo>
                    <a:pt x="387350" y="15400790"/>
                  </a:lnTo>
                  <a:close/>
                  <a:moveTo>
                    <a:pt x="392430" y="13272270"/>
                  </a:moveTo>
                  <a:lnTo>
                    <a:pt x="1129030" y="13272270"/>
                  </a:lnTo>
                  <a:lnTo>
                    <a:pt x="1129030" y="13940290"/>
                  </a:lnTo>
                  <a:lnTo>
                    <a:pt x="1192530" y="13940290"/>
                  </a:lnTo>
                  <a:lnTo>
                    <a:pt x="1192530" y="13208770"/>
                  </a:lnTo>
                  <a:lnTo>
                    <a:pt x="455930" y="13208770"/>
                  </a:lnTo>
                  <a:lnTo>
                    <a:pt x="455930" y="11724140"/>
                  </a:lnTo>
                  <a:lnTo>
                    <a:pt x="452120" y="11007231"/>
                  </a:lnTo>
                  <a:lnTo>
                    <a:pt x="388620" y="11007231"/>
                  </a:lnTo>
                  <a:lnTo>
                    <a:pt x="392430" y="11724140"/>
                  </a:lnTo>
                  <a:lnTo>
                    <a:pt x="392430" y="13272270"/>
                  </a:lnTo>
                  <a:close/>
                  <a:moveTo>
                    <a:pt x="1192530" y="14374630"/>
                  </a:moveTo>
                  <a:lnTo>
                    <a:pt x="1487170" y="14374630"/>
                  </a:lnTo>
                  <a:lnTo>
                    <a:pt x="1487170" y="14311130"/>
                  </a:lnTo>
                  <a:lnTo>
                    <a:pt x="1192530" y="14311130"/>
                  </a:lnTo>
                  <a:lnTo>
                    <a:pt x="1192530" y="14003790"/>
                  </a:lnTo>
                  <a:lnTo>
                    <a:pt x="1129030" y="14003790"/>
                  </a:lnTo>
                  <a:lnTo>
                    <a:pt x="1129030" y="14311130"/>
                  </a:lnTo>
                  <a:lnTo>
                    <a:pt x="817880" y="14311130"/>
                  </a:lnTo>
                  <a:lnTo>
                    <a:pt x="817880" y="14374630"/>
                  </a:lnTo>
                  <a:lnTo>
                    <a:pt x="1129030" y="14374630"/>
                  </a:lnTo>
                  <a:lnTo>
                    <a:pt x="1129030" y="14671810"/>
                  </a:lnTo>
                  <a:lnTo>
                    <a:pt x="1192530" y="14671810"/>
                  </a:lnTo>
                  <a:lnTo>
                    <a:pt x="1192530" y="14374630"/>
                  </a:lnTo>
                  <a:close/>
                  <a:moveTo>
                    <a:pt x="3713480" y="15038840"/>
                  </a:moveTo>
                  <a:lnTo>
                    <a:pt x="3714750" y="15038840"/>
                  </a:lnTo>
                  <a:lnTo>
                    <a:pt x="2279650" y="15038840"/>
                  </a:lnTo>
                  <a:lnTo>
                    <a:pt x="2279650" y="14311130"/>
                  </a:lnTo>
                  <a:lnTo>
                    <a:pt x="1550670" y="14311130"/>
                  </a:lnTo>
                  <a:lnTo>
                    <a:pt x="1550670" y="14374630"/>
                  </a:lnTo>
                  <a:lnTo>
                    <a:pt x="2216150" y="14374630"/>
                  </a:lnTo>
                  <a:lnTo>
                    <a:pt x="2216150" y="15102340"/>
                  </a:lnTo>
                  <a:lnTo>
                    <a:pt x="3714750" y="15102340"/>
                  </a:lnTo>
                  <a:lnTo>
                    <a:pt x="5441528" y="15101070"/>
                  </a:lnTo>
                  <a:lnTo>
                    <a:pt x="5441528" y="15037570"/>
                  </a:lnTo>
                  <a:lnTo>
                    <a:pt x="3713480" y="15038840"/>
                  </a:lnTo>
                  <a:close/>
                  <a:moveTo>
                    <a:pt x="754380" y="15038840"/>
                  </a:moveTo>
                  <a:lnTo>
                    <a:pt x="817880" y="15038840"/>
                  </a:lnTo>
                  <a:lnTo>
                    <a:pt x="817880" y="15102340"/>
                  </a:lnTo>
                  <a:lnTo>
                    <a:pt x="754380" y="15102340"/>
                  </a:lnTo>
                  <a:lnTo>
                    <a:pt x="754380" y="15038840"/>
                  </a:lnTo>
                  <a:close/>
                  <a:moveTo>
                    <a:pt x="754380" y="14311130"/>
                  </a:moveTo>
                  <a:lnTo>
                    <a:pt x="817880" y="14311130"/>
                  </a:lnTo>
                  <a:lnTo>
                    <a:pt x="817880" y="14374630"/>
                  </a:lnTo>
                  <a:lnTo>
                    <a:pt x="754380" y="14374630"/>
                  </a:lnTo>
                  <a:lnTo>
                    <a:pt x="754380" y="14311130"/>
                  </a:lnTo>
                  <a:close/>
                  <a:moveTo>
                    <a:pt x="387350" y="14671810"/>
                  </a:moveTo>
                  <a:lnTo>
                    <a:pt x="450850" y="14671810"/>
                  </a:lnTo>
                  <a:lnTo>
                    <a:pt x="450850" y="14735310"/>
                  </a:lnTo>
                  <a:lnTo>
                    <a:pt x="387350" y="14735310"/>
                  </a:lnTo>
                  <a:lnTo>
                    <a:pt x="387350" y="14671810"/>
                  </a:lnTo>
                  <a:close/>
                  <a:moveTo>
                    <a:pt x="1487170" y="14311130"/>
                  </a:moveTo>
                  <a:lnTo>
                    <a:pt x="1550670" y="14311130"/>
                  </a:lnTo>
                  <a:lnTo>
                    <a:pt x="1550670" y="14374630"/>
                  </a:lnTo>
                  <a:lnTo>
                    <a:pt x="1487170" y="14374630"/>
                  </a:lnTo>
                  <a:lnTo>
                    <a:pt x="1487170" y="14311130"/>
                  </a:lnTo>
                  <a:close/>
                  <a:moveTo>
                    <a:pt x="1129030" y="13940290"/>
                  </a:moveTo>
                  <a:lnTo>
                    <a:pt x="1192530" y="13940290"/>
                  </a:lnTo>
                  <a:lnTo>
                    <a:pt x="1192530" y="14003790"/>
                  </a:lnTo>
                  <a:lnTo>
                    <a:pt x="1129030" y="14003790"/>
                  </a:lnTo>
                  <a:lnTo>
                    <a:pt x="1129030" y="13940290"/>
                  </a:lnTo>
                  <a:close/>
                  <a:moveTo>
                    <a:pt x="1129030" y="14671810"/>
                  </a:moveTo>
                  <a:lnTo>
                    <a:pt x="1192530" y="14671810"/>
                  </a:lnTo>
                  <a:lnTo>
                    <a:pt x="1192530" y="14735310"/>
                  </a:lnTo>
                  <a:lnTo>
                    <a:pt x="1129030" y="14735310"/>
                  </a:lnTo>
                  <a:lnTo>
                    <a:pt x="1129030" y="14671810"/>
                  </a:lnTo>
                  <a:close/>
                  <a:moveTo>
                    <a:pt x="5441528" y="15400790"/>
                  </a:moveTo>
                  <a:lnTo>
                    <a:pt x="21057586" y="15400790"/>
                  </a:lnTo>
                  <a:lnTo>
                    <a:pt x="21057586" y="15464290"/>
                  </a:lnTo>
                  <a:lnTo>
                    <a:pt x="5441528" y="15464290"/>
                  </a:lnTo>
                  <a:lnTo>
                    <a:pt x="5441528" y="15400790"/>
                  </a:lnTo>
                  <a:close/>
                  <a:moveTo>
                    <a:pt x="5441528" y="15036301"/>
                  </a:moveTo>
                  <a:lnTo>
                    <a:pt x="21057586" y="15036301"/>
                  </a:lnTo>
                  <a:lnTo>
                    <a:pt x="21057586" y="15099801"/>
                  </a:lnTo>
                  <a:lnTo>
                    <a:pt x="5441528" y="15099801"/>
                  </a:lnTo>
                  <a:lnTo>
                    <a:pt x="5441528" y="15036301"/>
                  </a:lnTo>
                  <a:close/>
                  <a:moveTo>
                    <a:pt x="25537058" y="15103610"/>
                  </a:moveTo>
                  <a:lnTo>
                    <a:pt x="25537058" y="15400790"/>
                  </a:lnTo>
                  <a:lnTo>
                    <a:pt x="21057586" y="15400790"/>
                  </a:lnTo>
                  <a:lnTo>
                    <a:pt x="21057586" y="15464290"/>
                  </a:lnTo>
                  <a:lnTo>
                    <a:pt x="25600558" y="15464290"/>
                  </a:lnTo>
                  <a:lnTo>
                    <a:pt x="25600558" y="15103610"/>
                  </a:lnTo>
                  <a:lnTo>
                    <a:pt x="25537058" y="15103610"/>
                  </a:lnTo>
                  <a:close/>
                  <a:moveTo>
                    <a:pt x="24869037" y="14671810"/>
                  </a:moveTo>
                  <a:lnTo>
                    <a:pt x="24869037" y="14360660"/>
                  </a:lnTo>
                  <a:lnTo>
                    <a:pt x="24805537" y="14360660"/>
                  </a:lnTo>
                  <a:lnTo>
                    <a:pt x="24805537" y="14671810"/>
                  </a:lnTo>
                  <a:lnTo>
                    <a:pt x="24439778" y="14671810"/>
                  </a:lnTo>
                  <a:lnTo>
                    <a:pt x="24439778" y="15074401"/>
                  </a:lnTo>
                  <a:lnTo>
                    <a:pt x="24869039" y="15074401"/>
                  </a:lnTo>
                  <a:lnTo>
                    <a:pt x="24869039" y="14735310"/>
                  </a:lnTo>
                  <a:lnTo>
                    <a:pt x="25176378" y="14735310"/>
                  </a:lnTo>
                  <a:lnTo>
                    <a:pt x="25176378" y="14671810"/>
                  </a:lnTo>
                  <a:lnTo>
                    <a:pt x="24869039" y="14671810"/>
                  </a:lnTo>
                  <a:close/>
                  <a:moveTo>
                    <a:pt x="24805537" y="15010901"/>
                  </a:moveTo>
                  <a:lnTo>
                    <a:pt x="24503278" y="15010901"/>
                  </a:lnTo>
                  <a:lnTo>
                    <a:pt x="24503278" y="14735310"/>
                  </a:lnTo>
                  <a:lnTo>
                    <a:pt x="24805539" y="14735310"/>
                  </a:lnTo>
                  <a:lnTo>
                    <a:pt x="24805539" y="15010901"/>
                  </a:lnTo>
                  <a:close/>
                  <a:moveTo>
                    <a:pt x="24805537" y="14297160"/>
                  </a:moveTo>
                  <a:lnTo>
                    <a:pt x="24869037" y="14297160"/>
                  </a:lnTo>
                  <a:lnTo>
                    <a:pt x="24869037" y="14002520"/>
                  </a:lnTo>
                  <a:lnTo>
                    <a:pt x="25176378" y="14002520"/>
                  </a:lnTo>
                  <a:lnTo>
                    <a:pt x="25176378" y="13939020"/>
                  </a:lnTo>
                  <a:lnTo>
                    <a:pt x="24805539" y="13939020"/>
                  </a:lnTo>
                  <a:lnTo>
                    <a:pt x="24805539" y="14297160"/>
                  </a:lnTo>
                  <a:close/>
                  <a:moveTo>
                    <a:pt x="25600558" y="14671810"/>
                  </a:moveTo>
                  <a:lnTo>
                    <a:pt x="25600558" y="14360660"/>
                  </a:lnTo>
                  <a:lnTo>
                    <a:pt x="25537058" y="14360660"/>
                  </a:lnTo>
                  <a:lnTo>
                    <a:pt x="25537058" y="14671810"/>
                  </a:lnTo>
                  <a:lnTo>
                    <a:pt x="25239878" y="14671810"/>
                  </a:lnTo>
                  <a:lnTo>
                    <a:pt x="25239878" y="14735310"/>
                  </a:lnTo>
                  <a:lnTo>
                    <a:pt x="25537058" y="14735310"/>
                  </a:lnTo>
                  <a:lnTo>
                    <a:pt x="25537058" y="15040110"/>
                  </a:lnTo>
                  <a:lnTo>
                    <a:pt x="25600558" y="15040110"/>
                  </a:lnTo>
                  <a:lnTo>
                    <a:pt x="25600558" y="14735310"/>
                  </a:lnTo>
                  <a:lnTo>
                    <a:pt x="25904087" y="14735310"/>
                  </a:lnTo>
                  <a:lnTo>
                    <a:pt x="25904087" y="14671810"/>
                  </a:lnTo>
                  <a:lnTo>
                    <a:pt x="25600558" y="14671810"/>
                  </a:lnTo>
                  <a:close/>
                  <a:moveTo>
                    <a:pt x="26266037" y="14671810"/>
                  </a:moveTo>
                  <a:lnTo>
                    <a:pt x="25967587" y="14671810"/>
                  </a:lnTo>
                  <a:lnTo>
                    <a:pt x="25967587" y="14735310"/>
                  </a:lnTo>
                  <a:lnTo>
                    <a:pt x="26329537" y="14735310"/>
                  </a:lnTo>
                  <a:lnTo>
                    <a:pt x="26329537" y="11007231"/>
                  </a:lnTo>
                  <a:lnTo>
                    <a:pt x="26266037" y="11007231"/>
                  </a:lnTo>
                  <a:lnTo>
                    <a:pt x="26266037" y="14671810"/>
                  </a:lnTo>
                  <a:close/>
                  <a:moveTo>
                    <a:pt x="25537058" y="14002520"/>
                  </a:moveTo>
                  <a:lnTo>
                    <a:pt x="25537058" y="14297160"/>
                  </a:lnTo>
                  <a:lnTo>
                    <a:pt x="25600558" y="14297160"/>
                  </a:lnTo>
                  <a:lnTo>
                    <a:pt x="25600558" y="14002520"/>
                  </a:lnTo>
                  <a:lnTo>
                    <a:pt x="25961239" y="14002520"/>
                  </a:lnTo>
                  <a:lnTo>
                    <a:pt x="25961239" y="13570720"/>
                  </a:lnTo>
                  <a:lnTo>
                    <a:pt x="25537058" y="13570720"/>
                  </a:lnTo>
                  <a:lnTo>
                    <a:pt x="25537058" y="13939020"/>
                  </a:lnTo>
                  <a:lnTo>
                    <a:pt x="25239878" y="13939020"/>
                  </a:lnTo>
                  <a:lnTo>
                    <a:pt x="25239878" y="14002520"/>
                  </a:lnTo>
                  <a:lnTo>
                    <a:pt x="25537058" y="14002520"/>
                  </a:lnTo>
                  <a:close/>
                  <a:moveTo>
                    <a:pt x="25600558" y="13634220"/>
                  </a:moveTo>
                  <a:lnTo>
                    <a:pt x="25897739" y="13634220"/>
                  </a:lnTo>
                  <a:lnTo>
                    <a:pt x="25897739" y="13939020"/>
                  </a:lnTo>
                  <a:lnTo>
                    <a:pt x="25600558" y="13939020"/>
                  </a:lnTo>
                  <a:lnTo>
                    <a:pt x="25600558" y="13634220"/>
                  </a:lnTo>
                  <a:close/>
                  <a:moveTo>
                    <a:pt x="25967587" y="14735310"/>
                  </a:moveTo>
                  <a:lnTo>
                    <a:pt x="25904087" y="14735310"/>
                  </a:lnTo>
                  <a:lnTo>
                    <a:pt x="25904087" y="15040110"/>
                  </a:lnTo>
                  <a:lnTo>
                    <a:pt x="25601828" y="15040110"/>
                  </a:lnTo>
                  <a:lnTo>
                    <a:pt x="25601828" y="15103610"/>
                  </a:lnTo>
                  <a:lnTo>
                    <a:pt x="25904087" y="15103610"/>
                  </a:lnTo>
                  <a:lnTo>
                    <a:pt x="25904087" y="15464290"/>
                  </a:lnTo>
                  <a:lnTo>
                    <a:pt x="26329537" y="15464290"/>
                  </a:lnTo>
                  <a:lnTo>
                    <a:pt x="26329537" y="15040110"/>
                  </a:lnTo>
                  <a:lnTo>
                    <a:pt x="25967587" y="15040110"/>
                  </a:lnTo>
                  <a:lnTo>
                    <a:pt x="25967587" y="14735310"/>
                  </a:lnTo>
                  <a:close/>
                  <a:moveTo>
                    <a:pt x="26266037" y="15103610"/>
                  </a:moveTo>
                  <a:lnTo>
                    <a:pt x="26266037" y="15400790"/>
                  </a:lnTo>
                  <a:lnTo>
                    <a:pt x="25967587" y="15400790"/>
                  </a:lnTo>
                  <a:lnTo>
                    <a:pt x="25967587" y="15103610"/>
                  </a:lnTo>
                  <a:lnTo>
                    <a:pt x="26266037" y="15103610"/>
                  </a:lnTo>
                  <a:close/>
                  <a:moveTo>
                    <a:pt x="25600558" y="14297160"/>
                  </a:moveTo>
                  <a:lnTo>
                    <a:pt x="25600558" y="14360660"/>
                  </a:lnTo>
                  <a:lnTo>
                    <a:pt x="25904087" y="14360660"/>
                  </a:lnTo>
                  <a:lnTo>
                    <a:pt x="25904087" y="14671810"/>
                  </a:lnTo>
                  <a:lnTo>
                    <a:pt x="25967587" y="14671810"/>
                  </a:lnTo>
                  <a:lnTo>
                    <a:pt x="25967587" y="14297160"/>
                  </a:lnTo>
                  <a:lnTo>
                    <a:pt x="25600558" y="14297160"/>
                  </a:lnTo>
                  <a:close/>
                  <a:moveTo>
                    <a:pt x="24074017" y="14297160"/>
                  </a:moveTo>
                  <a:lnTo>
                    <a:pt x="24074017" y="15035030"/>
                  </a:lnTo>
                  <a:lnTo>
                    <a:pt x="21057586" y="15035030"/>
                  </a:lnTo>
                  <a:lnTo>
                    <a:pt x="21057586" y="15098530"/>
                  </a:lnTo>
                  <a:lnTo>
                    <a:pt x="24137517" y="15098530"/>
                  </a:lnTo>
                  <a:lnTo>
                    <a:pt x="24137517" y="14360660"/>
                  </a:lnTo>
                  <a:lnTo>
                    <a:pt x="24805539" y="14360660"/>
                  </a:lnTo>
                  <a:lnTo>
                    <a:pt x="24805539" y="14297160"/>
                  </a:lnTo>
                  <a:lnTo>
                    <a:pt x="24074019" y="14297160"/>
                  </a:lnTo>
                  <a:close/>
                  <a:moveTo>
                    <a:pt x="25239878" y="14297160"/>
                  </a:moveTo>
                  <a:lnTo>
                    <a:pt x="25239878" y="14002520"/>
                  </a:lnTo>
                  <a:lnTo>
                    <a:pt x="25176378" y="14002520"/>
                  </a:lnTo>
                  <a:lnTo>
                    <a:pt x="25176378" y="14297160"/>
                  </a:lnTo>
                  <a:lnTo>
                    <a:pt x="24869039" y="14297160"/>
                  </a:lnTo>
                  <a:lnTo>
                    <a:pt x="24869039" y="14360660"/>
                  </a:lnTo>
                  <a:lnTo>
                    <a:pt x="25176378" y="14360660"/>
                  </a:lnTo>
                  <a:lnTo>
                    <a:pt x="25176378" y="14671810"/>
                  </a:lnTo>
                  <a:lnTo>
                    <a:pt x="25239878" y="14671810"/>
                  </a:lnTo>
                  <a:lnTo>
                    <a:pt x="25239878" y="14360660"/>
                  </a:lnTo>
                  <a:lnTo>
                    <a:pt x="25537058" y="14360660"/>
                  </a:lnTo>
                  <a:lnTo>
                    <a:pt x="25537058" y="14297160"/>
                  </a:lnTo>
                  <a:lnTo>
                    <a:pt x="25239878" y="14297160"/>
                  </a:lnTo>
                  <a:close/>
                  <a:moveTo>
                    <a:pt x="25239878" y="15040110"/>
                  </a:moveTo>
                  <a:lnTo>
                    <a:pt x="25239878" y="14735310"/>
                  </a:lnTo>
                  <a:lnTo>
                    <a:pt x="25176378" y="14735310"/>
                  </a:lnTo>
                  <a:lnTo>
                    <a:pt x="25176378" y="15103610"/>
                  </a:lnTo>
                  <a:lnTo>
                    <a:pt x="25537058" y="15103610"/>
                  </a:lnTo>
                  <a:lnTo>
                    <a:pt x="25537058" y="15040110"/>
                  </a:lnTo>
                  <a:lnTo>
                    <a:pt x="25239878" y="15040110"/>
                  </a:lnTo>
                  <a:close/>
                  <a:moveTo>
                    <a:pt x="25904087" y="11776210"/>
                  </a:moveTo>
                  <a:lnTo>
                    <a:pt x="25904087" y="13210040"/>
                  </a:lnTo>
                  <a:lnTo>
                    <a:pt x="25176378" y="13210040"/>
                  </a:lnTo>
                  <a:lnTo>
                    <a:pt x="25176378" y="13939020"/>
                  </a:lnTo>
                  <a:lnTo>
                    <a:pt x="25239878" y="13939020"/>
                  </a:lnTo>
                  <a:lnTo>
                    <a:pt x="25239878" y="13273540"/>
                  </a:lnTo>
                  <a:lnTo>
                    <a:pt x="25967587" y="13273540"/>
                  </a:lnTo>
                  <a:lnTo>
                    <a:pt x="25967587" y="11776210"/>
                  </a:lnTo>
                  <a:lnTo>
                    <a:pt x="25966317" y="11007230"/>
                  </a:lnTo>
                  <a:lnTo>
                    <a:pt x="25902817" y="11007230"/>
                  </a:lnTo>
                  <a:lnTo>
                    <a:pt x="25904087" y="11776210"/>
                  </a:lnTo>
                  <a:close/>
                  <a:moveTo>
                    <a:pt x="25176378" y="14671810"/>
                  </a:moveTo>
                  <a:lnTo>
                    <a:pt x="25239878" y="14671810"/>
                  </a:lnTo>
                  <a:lnTo>
                    <a:pt x="25239878" y="14735310"/>
                  </a:lnTo>
                  <a:lnTo>
                    <a:pt x="25176378" y="14735310"/>
                  </a:lnTo>
                  <a:lnTo>
                    <a:pt x="25176378" y="14671810"/>
                  </a:lnTo>
                  <a:close/>
                  <a:moveTo>
                    <a:pt x="24805539" y="14297160"/>
                  </a:moveTo>
                  <a:lnTo>
                    <a:pt x="24869039" y="14297160"/>
                  </a:lnTo>
                  <a:lnTo>
                    <a:pt x="24869039" y="14360660"/>
                  </a:lnTo>
                  <a:lnTo>
                    <a:pt x="24805539" y="14360660"/>
                  </a:lnTo>
                  <a:lnTo>
                    <a:pt x="24805539" y="14297160"/>
                  </a:lnTo>
                  <a:close/>
                  <a:moveTo>
                    <a:pt x="25537058" y="15040110"/>
                  </a:moveTo>
                  <a:lnTo>
                    <a:pt x="25600558" y="15040110"/>
                  </a:lnTo>
                  <a:lnTo>
                    <a:pt x="25600558" y="15103610"/>
                  </a:lnTo>
                  <a:lnTo>
                    <a:pt x="25537058" y="15103610"/>
                  </a:lnTo>
                  <a:lnTo>
                    <a:pt x="25537058" y="15040110"/>
                  </a:lnTo>
                  <a:close/>
                  <a:moveTo>
                    <a:pt x="25904089" y="14671810"/>
                  </a:moveTo>
                  <a:lnTo>
                    <a:pt x="25967589" y="14671810"/>
                  </a:lnTo>
                  <a:lnTo>
                    <a:pt x="25967589" y="14735310"/>
                  </a:lnTo>
                  <a:lnTo>
                    <a:pt x="25904089" y="14735310"/>
                  </a:lnTo>
                  <a:lnTo>
                    <a:pt x="25904089" y="14671810"/>
                  </a:lnTo>
                  <a:close/>
                  <a:moveTo>
                    <a:pt x="25537058" y="14297160"/>
                  </a:moveTo>
                  <a:lnTo>
                    <a:pt x="25600558" y="14297160"/>
                  </a:lnTo>
                  <a:lnTo>
                    <a:pt x="25600558" y="14360660"/>
                  </a:lnTo>
                  <a:lnTo>
                    <a:pt x="25537058" y="14360660"/>
                  </a:lnTo>
                  <a:lnTo>
                    <a:pt x="25537058" y="14297160"/>
                  </a:lnTo>
                  <a:close/>
                  <a:moveTo>
                    <a:pt x="25176378" y="13939020"/>
                  </a:moveTo>
                  <a:lnTo>
                    <a:pt x="25239878" y="13939020"/>
                  </a:lnTo>
                  <a:lnTo>
                    <a:pt x="25239878" y="14002520"/>
                  </a:lnTo>
                  <a:lnTo>
                    <a:pt x="25176378" y="14002520"/>
                  </a:lnTo>
                  <a:lnTo>
                    <a:pt x="25176378" y="13939020"/>
                  </a:lnTo>
                  <a:close/>
                </a:path>
              </a:pathLst>
            </a:custGeom>
            <a:solidFill>
              <a:srgbClr val="FAFAFA"/>
            </a:solidFill>
          </p:spPr>
        </p:sp>
      </p:grpSp>
      <p:sp>
        <p:nvSpPr>
          <p:cNvPr id="4" name="TextBox 4"/>
          <p:cNvSpPr txBox="1"/>
          <p:nvPr/>
        </p:nvSpPr>
        <p:spPr>
          <a:xfrm>
            <a:off x="9139238" y="4680902"/>
            <a:ext cx="9525" cy="580389"/>
          </a:xfrm>
          <a:prstGeom prst="rect">
            <a:avLst/>
          </a:prstGeom>
        </p:spPr>
        <p:txBody>
          <a:bodyPr lIns="0" tIns="0" rIns="0" bIns="0" rtlCol="0" anchor="t">
            <a:spAutoFit/>
          </a:bodyPr>
          <a:lstStyle/>
          <a:p>
            <a:pPr algn="ctr">
              <a:lnSpc>
                <a:spcPts val="4760"/>
              </a:lnSpc>
            </a:pPr>
            <a:endParaRPr/>
          </a:p>
        </p:txBody>
      </p:sp>
      <p:sp>
        <p:nvSpPr>
          <p:cNvPr id="5" name="TextBox 5"/>
          <p:cNvSpPr txBox="1"/>
          <p:nvPr/>
        </p:nvSpPr>
        <p:spPr>
          <a:xfrm>
            <a:off x="1205529" y="2240547"/>
            <a:ext cx="16137285" cy="3072908"/>
          </a:xfrm>
          <a:prstGeom prst="rect">
            <a:avLst/>
          </a:prstGeom>
        </p:spPr>
        <p:txBody>
          <a:bodyPr lIns="0" tIns="0" rIns="0" bIns="0" rtlCol="0" anchor="t">
            <a:spAutoFit/>
          </a:bodyPr>
          <a:lstStyle/>
          <a:p>
            <a:pPr marL="759831" lvl="1" indent="-379916" algn="ctr">
              <a:lnSpc>
                <a:spcPts val="4927"/>
              </a:lnSpc>
              <a:buFont typeface="Arial"/>
              <a:buChar char="•"/>
            </a:pPr>
            <a:r>
              <a:rPr lang="en-US" sz="3519">
                <a:solidFill>
                  <a:srgbClr val="FFFFFF"/>
                </a:solidFill>
                <a:latin typeface="Open Sans"/>
              </a:rPr>
              <a:t>Has </a:t>
            </a:r>
            <a:r>
              <a:rPr lang="en-US" sz="3519">
                <a:solidFill>
                  <a:srgbClr val="FF1616"/>
                </a:solidFill>
                <a:latin typeface="Open Sans Bold Italics"/>
              </a:rPr>
              <a:t>4,000</a:t>
            </a:r>
            <a:r>
              <a:rPr lang="en-US" sz="3519">
                <a:solidFill>
                  <a:srgbClr val="FFFFFF"/>
                </a:solidFill>
                <a:latin typeface="Open Sans"/>
              </a:rPr>
              <a:t> shops in the UK, and approximately </a:t>
            </a:r>
            <a:r>
              <a:rPr lang="en-US" sz="3519">
                <a:solidFill>
                  <a:srgbClr val="FF1616"/>
                </a:solidFill>
                <a:latin typeface="Open Sans Bold Italics"/>
              </a:rPr>
              <a:t>7,000</a:t>
            </a:r>
            <a:r>
              <a:rPr lang="en-US" sz="3519">
                <a:solidFill>
                  <a:srgbClr val="FFFFFF"/>
                </a:solidFill>
                <a:latin typeface="Open Sans Bold Italics"/>
              </a:rPr>
              <a:t> </a:t>
            </a:r>
            <a:r>
              <a:rPr lang="en-US" sz="3519">
                <a:solidFill>
                  <a:srgbClr val="FFFFFF"/>
                </a:solidFill>
                <a:latin typeface="Open Sans"/>
              </a:rPr>
              <a:t>shops internationally;</a:t>
            </a:r>
          </a:p>
          <a:p>
            <a:pPr marL="759831" lvl="1" indent="-379916">
              <a:lnSpc>
                <a:spcPts val="4927"/>
              </a:lnSpc>
              <a:buFont typeface="Arial"/>
              <a:buChar char="•"/>
            </a:pPr>
            <a:r>
              <a:rPr lang="en-US" sz="3519">
                <a:solidFill>
                  <a:srgbClr val="FF1616"/>
                </a:solidFill>
                <a:latin typeface="Open Sans Bold Italics"/>
              </a:rPr>
              <a:t>420,000</a:t>
            </a:r>
            <a:r>
              <a:rPr lang="en-US" sz="3519">
                <a:solidFill>
                  <a:srgbClr val="FFFFFF"/>
                </a:solidFill>
                <a:latin typeface="Open Sans"/>
              </a:rPr>
              <a:t> people worldwide are employed by Tesco;</a:t>
            </a:r>
          </a:p>
          <a:p>
            <a:pPr marL="759831" lvl="1" indent="-379916">
              <a:lnSpc>
                <a:spcPts val="4927"/>
              </a:lnSpc>
              <a:buFont typeface="Arial"/>
              <a:buChar char="•"/>
            </a:pPr>
            <a:r>
              <a:rPr lang="en-US" sz="3519">
                <a:solidFill>
                  <a:srgbClr val="FFFFFF"/>
                </a:solidFill>
                <a:latin typeface="Open Sans"/>
              </a:rPr>
              <a:t> Tesco's internet sales  have increased by </a:t>
            </a:r>
            <a:r>
              <a:rPr lang="en-US" sz="3519">
                <a:solidFill>
                  <a:srgbClr val="FF1616"/>
                </a:solidFill>
                <a:latin typeface="Open Sans Bold Italics"/>
              </a:rPr>
              <a:t>48%</a:t>
            </a:r>
            <a:r>
              <a:rPr lang="en-US" sz="3519">
                <a:solidFill>
                  <a:srgbClr val="FFFFFF"/>
                </a:solidFill>
                <a:latin typeface="Open Sans"/>
              </a:rPr>
              <a:t> by 2022;</a:t>
            </a:r>
          </a:p>
          <a:p>
            <a:pPr marL="759831" lvl="1" indent="-379916">
              <a:lnSpc>
                <a:spcPts val="4927"/>
              </a:lnSpc>
              <a:buFont typeface="Arial"/>
              <a:buChar char="•"/>
            </a:pPr>
            <a:r>
              <a:rPr lang="en-US" sz="3519">
                <a:solidFill>
                  <a:srgbClr val="FFFFFF"/>
                </a:solidFill>
                <a:latin typeface="Open Sans"/>
              </a:rPr>
              <a:t>Tesco's sales increased </a:t>
            </a:r>
            <a:r>
              <a:rPr lang="en-US" sz="3519">
                <a:solidFill>
                  <a:srgbClr val="FF1616"/>
                </a:solidFill>
                <a:latin typeface="Open Sans Bold Italics"/>
              </a:rPr>
              <a:t>1.3 billion</a:t>
            </a:r>
            <a:r>
              <a:rPr lang="en-US" sz="3519">
                <a:solidFill>
                  <a:srgbClr val="FFFFFF"/>
                </a:solidFill>
                <a:latin typeface="Open Sans"/>
              </a:rPr>
              <a:t> over the last fiscal year;</a:t>
            </a:r>
          </a:p>
          <a:p>
            <a:pPr marL="759831" lvl="1" indent="-379916">
              <a:lnSpc>
                <a:spcPts val="4927"/>
              </a:lnSpc>
              <a:buFont typeface="Arial"/>
              <a:buChar char="•"/>
            </a:pPr>
            <a:r>
              <a:rPr lang="en-US" sz="3519">
                <a:solidFill>
                  <a:srgbClr val="FFFFFF"/>
                </a:solidFill>
                <a:latin typeface="Open Sans"/>
              </a:rPr>
              <a:t>Tesco is the </a:t>
            </a:r>
            <a:r>
              <a:rPr lang="en-US" sz="3519">
                <a:solidFill>
                  <a:srgbClr val="FF1616"/>
                </a:solidFill>
                <a:latin typeface="Open Sans Bold Italics"/>
              </a:rPr>
              <a:t>15th</a:t>
            </a:r>
            <a:r>
              <a:rPr lang="en-US" sz="3519">
                <a:solidFill>
                  <a:srgbClr val="FFFFFF"/>
                </a:solidFill>
                <a:latin typeface="Open Sans"/>
              </a:rPr>
              <a:t> most profitable retailer in the world.</a:t>
            </a:r>
          </a:p>
        </p:txBody>
      </p:sp>
      <p:pic>
        <p:nvPicPr>
          <p:cNvPr id="6" name="Picture 6"/>
          <p:cNvPicPr>
            <a:picLocks noChangeAspect="1"/>
          </p:cNvPicPr>
          <p:nvPr/>
        </p:nvPicPr>
        <p:blipFill>
          <a:blip r:embed="rId2"/>
          <a:srcRect/>
          <a:stretch>
            <a:fillRect/>
          </a:stretch>
        </p:blipFill>
        <p:spPr>
          <a:xfrm>
            <a:off x="5020183" y="6311613"/>
            <a:ext cx="7873964" cy="359864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grpSp>
        <p:nvGrpSpPr>
          <p:cNvPr id="2" name="Group 2"/>
          <p:cNvGrpSpPr/>
          <p:nvPr/>
        </p:nvGrpSpPr>
        <p:grpSpPr>
          <a:xfrm>
            <a:off x="9592504" y="3937452"/>
            <a:ext cx="7377865" cy="3979445"/>
            <a:chOff x="0" y="0"/>
            <a:chExt cx="2691465" cy="1451712"/>
          </a:xfrm>
        </p:grpSpPr>
        <p:sp>
          <p:nvSpPr>
            <p:cNvPr id="3" name="Freeform 3"/>
            <p:cNvSpPr/>
            <p:nvPr/>
          </p:nvSpPr>
          <p:spPr>
            <a:xfrm>
              <a:off x="0" y="0"/>
              <a:ext cx="2691465" cy="1451712"/>
            </a:xfrm>
            <a:custGeom>
              <a:avLst/>
              <a:gdLst/>
              <a:ahLst/>
              <a:cxnLst/>
              <a:rect l="l" t="t" r="r" b="b"/>
              <a:pathLst>
                <a:path w="2691465" h="1451712">
                  <a:moveTo>
                    <a:pt x="0" y="0"/>
                  </a:moveTo>
                  <a:lnTo>
                    <a:pt x="2691465" y="0"/>
                  </a:lnTo>
                  <a:lnTo>
                    <a:pt x="2691465" y="1451712"/>
                  </a:lnTo>
                  <a:lnTo>
                    <a:pt x="0" y="1451712"/>
                  </a:lnTo>
                  <a:close/>
                </a:path>
              </a:pathLst>
            </a:custGeom>
            <a:solidFill>
              <a:srgbClr val="E8E8E8"/>
            </a:solidFill>
          </p:spPr>
        </p:sp>
      </p:grpSp>
      <p:grpSp>
        <p:nvGrpSpPr>
          <p:cNvPr id="4" name="Group 4"/>
          <p:cNvGrpSpPr/>
          <p:nvPr/>
        </p:nvGrpSpPr>
        <p:grpSpPr>
          <a:xfrm>
            <a:off x="1047750" y="0"/>
            <a:ext cx="7716755" cy="10287000"/>
            <a:chOff x="0" y="0"/>
            <a:chExt cx="23940575" cy="31914543"/>
          </a:xfrm>
        </p:grpSpPr>
        <p:sp>
          <p:nvSpPr>
            <p:cNvPr id="5" name="Freeform 5"/>
            <p:cNvSpPr/>
            <p:nvPr/>
          </p:nvSpPr>
          <p:spPr>
            <a:xfrm>
              <a:off x="0" y="0"/>
              <a:ext cx="23940574" cy="31914542"/>
            </a:xfrm>
            <a:custGeom>
              <a:avLst/>
              <a:gdLst/>
              <a:ahLst/>
              <a:cxnLst/>
              <a:rect l="l" t="t" r="r" b="b"/>
              <a:pathLst>
                <a:path w="23940574" h="31914542">
                  <a:moveTo>
                    <a:pt x="0" y="0"/>
                  </a:moveTo>
                  <a:lnTo>
                    <a:pt x="23940574" y="0"/>
                  </a:lnTo>
                  <a:lnTo>
                    <a:pt x="23940574" y="31914542"/>
                  </a:lnTo>
                  <a:lnTo>
                    <a:pt x="0" y="31914542"/>
                  </a:lnTo>
                  <a:close/>
                </a:path>
              </a:pathLst>
            </a:custGeom>
            <a:solidFill>
              <a:srgbClr val="FFFFFF"/>
            </a:solidFill>
          </p:spPr>
        </p:sp>
      </p:grpSp>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9881435" y="1028700"/>
            <a:ext cx="1286735" cy="321684"/>
          </a:xfrm>
          <a:prstGeom prst="rect">
            <a:avLst/>
          </a:prstGeom>
        </p:spPr>
      </p:pic>
      <p:pic>
        <p:nvPicPr>
          <p:cNvPr id="7" name="Picture 7"/>
          <p:cNvPicPr>
            <a:picLocks noChangeAspect="1"/>
          </p:cNvPicPr>
          <p:nvPr/>
        </p:nvPicPr>
        <p:blipFill>
          <a:blip r:embed="rId4"/>
          <a:srcRect/>
          <a:stretch>
            <a:fillRect/>
          </a:stretch>
        </p:blipFill>
        <p:spPr>
          <a:xfrm>
            <a:off x="8889509" y="2432533"/>
            <a:ext cx="9398491" cy="6261744"/>
          </a:xfrm>
          <a:prstGeom prst="rect">
            <a:avLst/>
          </a:prstGeom>
        </p:spPr>
      </p:pic>
      <p:sp>
        <p:nvSpPr>
          <p:cNvPr id="8" name="TextBox 8"/>
          <p:cNvSpPr txBox="1"/>
          <p:nvPr/>
        </p:nvSpPr>
        <p:spPr>
          <a:xfrm>
            <a:off x="9881435" y="1819304"/>
            <a:ext cx="7088934" cy="535972"/>
          </a:xfrm>
          <a:prstGeom prst="rect">
            <a:avLst/>
          </a:prstGeom>
        </p:spPr>
        <p:txBody>
          <a:bodyPr lIns="0" tIns="0" rIns="0" bIns="0" rtlCol="0" anchor="t">
            <a:spAutoFit/>
          </a:bodyPr>
          <a:lstStyle/>
          <a:p>
            <a:pPr>
              <a:lnSpc>
                <a:spcPts val="4128"/>
              </a:lnSpc>
            </a:pPr>
            <a:r>
              <a:rPr lang="en-US" sz="3894">
                <a:solidFill>
                  <a:srgbClr val="FDFDFD"/>
                </a:solidFill>
                <a:latin typeface="League Spartan Bold"/>
              </a:rPr>
              <a:t>OVERVIEW OF COMPANY</a:t>
            </a:r>
          </a:p>
        </p:txBody>
      </p:sp>
      <p:sp>
        <p:nvSpPr>
          <p:cNvPr id="9" name="TextBox 9"/>
          <p:cNvSpPr txBox="1"/>
          <p:nvPr/>
        </p:nvSpPr>
        <p:spPr>
          <a:xfrm>
            <a:off x="1028700" y="1579934"/>
            <a:ext cx="7352332" cy="7662616"/>
          </a:xfrm>
          <a:prstGeom prst="rect">
            <a:avLst/>
          </a:prstGeom>
        </p:spPr>
        <p:txBody>
          <a:bodyPr lIns="0" tIns="0" rIns="0" bIns="0" rtlCol="0" anchor="t">
            <a:spAutoFit/>
          </a:bodyPr>
          <a:lstStyle/>
          <a:p>
            <a:pPr marL="678919" lvl="1" indent="-339459" algn="just">
              <a:lnSpc>
                <a:spcPts val="4402"/>
              </a:lnSpc>
              <a:buFont typeface="Arial"/>
              <a:buChar char="•"/>
            </a:pPr>
            <a:r>
              <a:rPr lang="en-US" sz="3144">
                <a:solidFill>
                  <a:srgbClr val="000000"/>
                </a:solidFill>
                <a:latin typeface="Source Sans Pro"/>
              </a:rPr>
              <a:t>Tesco is mainly recognised as a multinational retailer established  to serve a wide range of products at very competitive prices and services to consumers while operating in the dynamic market; </a:t>
            </a:r>
          </a:p>
          <a:p>
            <a:pPr algn="just">
              <a:lnSpc>
                <a:spcPts val="4402"/>
              </a:lnSpc>
            </a:pPr>
            <a:endParaRPr lang="en-US" sz="3144">
              <a:solidFill>
                <a:srgbClr val="000000"/>
              </a:solidFill>
              <a:latin typeface="Source Sans Pro"/>
            </a:endParaRPr>
          </a:p>
          <a:p>
            <a:pPr marL="678919" lvl="1" indent="-339459" algn="just">
              <a:lnSpc>
                <a:spcPts val="4402"/>
              </a:lnSpc>
              <a:buFont typeface="Arial"/>
              <a:buChar char="•"/>
            </a:pPr>
            <a:r>
              <a:rPr lang="en-US" sz="3144">
                <a:solidFill>
                  <a:srgbClr val="000000"/>
                </a:solidFill>
                <a:latin typeface="Source Sans Pro"/>
              </a:rPr>
              <a:t>With more than 330,000 employees in 3,146 stores, it is the UK's largest retailer in terms of sales and the country's largest private employer.</a:t>
            </a:r>
          </a:p>
          <a:p>
            <a:pPr algn="just">
              <a:lnSpc>
                <a:spcPts val="4402"/>
              </a:lnSpc>
            </a:pPr>
            <a:endParaRPr lang="en-US" sz="3144">
              <a:solidFill>
                <a:srgbClr val="000000"/>
              </a:solidFill>
              <a:latin typeface="Source Sans Pro"/>
            </a:endParaRPr>
          </a:p>
          <a:p>
            <a:pPr algn="just">
              <a:lnSpc>
                <a:spcPts val="4402"/>
              </a:lnSpc>
            </a:pPr>
            <a:endParaRPr lang="en-US" sz="3144">
              <a:solidFill>
                <a:srgbClr val="000000"/>
              </a:solidFill>
              <a:latin typeface="Source Sans Pro"/>
            </a:endParaRPr>
          </a:p>
          <a:p>
            <a:pPr algn="just">
              <a:lnSpc>
                <a:spcPts val="4402"/>
              </a:lnSpc>
            </a:pPr>
            <a:r>
              <a:rPr lang="en-US" sz="3144">
                <a:solidFill>
                  <a:srgbClr val="000000"/>
                </a:solidFill>
                <a:latin typeface="Source Sans Pro"/>
              </a:rPr>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grpSp>
        <p:nvGrpSpPr>
          <p:cNvPr id="2" name="Group 2"/>
          <p:cNvGrpSpPr/>
          <p:nvPr/>
        </p:nvGrpSpPr>
        <p:grpSpPr>
          <a:xfrm>
            <a:off x="-206247" y="1162685"/>
            <a:ext cx="18513297" cy="7183993"/>
            <a:chOff x="0" y="0"/>
            <a:chExt cx="4875930" cy="1892080"/>
          </a:xfrm>
        </p:grpSpPr>
        <p:sp>
          <p:nvSpPr>
            <p:cNvPr id="3" name="Freeform 3"/>
            <p:cNvSpPr/>
            <p:nvPr/>
          </p:nvSpPr>
          <p:spPr>
            <a:xfrm>
              <a:off x="0" y="0"/>
              <a:ext cx="4875930" cy="1892080"/>
            </a:xfrm>
            <a:custGeom>
              <a:avLst/>
              <a:gdLst/>
              <a:ahLst/>
              <a:cxnLst/>
              <a:rect l="l" t="t" r="r" b="b"/>
              <a:pathLst>
                <a:path w="4875930" h="1892080">
                  <a:moveTo>
                    <a:pt x="0" y="0"/>
                  </a:moveTo>
                  <a:lnTo>
                    <a:pt x="4875930" y="0"/>
                  </a:lnTo>
                  <a:lnTo>
                    <a:pt x="4875930" y="1892080"/>
                  </a:lnTo>
                  <a:lnTo>
                    <a:pt x="0" y="1892080"/>
                  </a:lnTo>
                  <a:close/>
                </a:path>
              </a:pathLst>
            </a:custGeom>
            <a:solidFill>
              <a:srgbClr val="FAFAFA"/>
            </a:solidFill>
          </p:spPr>
        </p:sp>
        <p:sp>
          <p:nvSpPr>
            <p:cNvPr id="4" name="TextBox 4"/>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pic>
        <p:nvPicPr>
          <p:cNvPr id="5" name="Picture 5"/>
          <p:cNvPicPr>
            <a:picLocks noChangeAspect="1"/>
          </p:cNvPicPr>
          <p:nvPr/>
        </p:nvPicPr>
        <p:blipFill>
          <a:blip r:embed="rId2"/>
          <a:srcRect/>
          <a:stretch>
            <a:fillRect/>
          </a:stretch>
        </p:blipFill>
        <p:spPr>
          <a:xfrm>
            <a:off x="5647909" y="5960290"/>
            <a:ext cx="7873964" cy="3598648"/>
          </a:xfrm>
          <a:prstGeom prst="rect">
            <a:avLst/>
          </a:prstGeom>
        </p:spPr>
      </p:pic>
      <p:sp>
        <p:nvSpPr>
          <p:cNvPr id="6" name="TextBox 6"/>
          <p:cNvSpPr txBox="1"/>
          <p:nvPr/>
        </p:nvSpPr>
        <p:spPr>
          <a:xfrm>
            <a:off x="2342454" y="-104775"/>
            <a:ext cx="12166344" cy="1002654"/>
          </a:xfrm>
          <a:prstGeom prst="rect">
            <a:avLst/>
          </a:prstGeom>
        </p:spPr>
        <p:txBody>
          <a:bodyPr lIns="0" tIns="0" rIns="0" bIns="0" rtlCol="0" anchor="t">
            <a:spAutoFit/>
          </a:bodyPr>
          <a:lstStyle/>
          <a:p>
            <a:pPr algn="ctr">
              <a:lnSpc>
                <a:spcPts val="8260"/>
              </a:lnSpc>
            </a:pPr>
            <a:r>
              <a:rPr lang="en-US" sz="5900">
                <a:solidFill>
                  <a:srgbClr val="FAFAFA"/>
                </a:solidFill>
                <a:latin typeface="Open Sans Extra Bold"/>
              </a:rPr>
              <a:t>Core Purpose Of The Company </a:t>
            </a:r>
          </a:p>
        </p:txBody>
      </p:sp>
      <p:sp>
        <p:nvSpPr>
          <p:cNvPr id="7" name="TextBox 7"/>
          <p:cNvSpPr txBox="1"/>
          <p:nvPr/>
        </p:nvSpPr>
        <p:spPr>
          <a:xfrm>
            <a:off x="674716" y="1048385"/>
            <a:ext cx="16230600" cy="4911905"/>
          </a:xfrm>
          <a:prstGeom prst="rect">
            <a:avLst/>
          </a:prstGeom>
        </p:spPr>
        <p:txBody>
          <a:bodyPr lIns="0" tIns="0" rIns="0" bIns="0" rtlCol="0" anchor="t">
            <a:spAutoFit/>
          </a:bodyPr>
          <a:lstStyle/>
          <a:p>
            <a:pPr algn="ctr">
              <a:lnSpc>
                <a:spcPts val="4894"/>
              </a:lnSpc>
              <a:spcBef>
                <a:spcPct val="0"/>
              </a:spcBef>
            </a:pPr>
            <a:endParaRPr/>
          </a:p>
          <a:p>
            <a:pPr algn="ctr">
              <a:lnSpc>
                <a:spcPts val="4894"/>
              </a:lnSpc>
              <a:spcBef>
                <a:spcPct val="0"/>
              </a:spcBef>
            </a:pPr>
            <a:r>
              <a:rPr lang="en-US" sz="3058">
                <a:solidFill>
                  <a:srgbClr val="000000"/>
                </a:solidFill>
                <a:latin typeface="Montserrat"/>
              </a:rPr>
              <a:t>"Serving our customers, communities and planet a little better every day.</a:t>
            </a:r>
          </a:p>
          <a:p>
            <a:pPr algn="ctr">
              <a:lnSpc>
                <a:spcPts val="4894"/>
              </a:lnSpc>
              <a:spcBef>
                <a:spcPct val="0"/>
              </a:spcBef>
            </a:pPr>
            <a:endParaRPr lang="en-US" sz="3058">
              <a:solidFill>
                <a:srgbClr val="000000"/>
              </a:solidFill>
              <a:latin typeface="Montserrat"/>
            </a:endParaRPr>
          </a:p>
          <a:p>
            <a:pPr algn="ctr">
              <a:lnSpc>
                <a:spcPts val="4894"/>
              </a:lnSpc>
              <a:spcBef>
                <a:spcPct val="0"/>
              </a:spcBef>
            </a:pPr>
            <a:r>
              <a:rPr lang="en-US" sz="3058">
                <a:solidFill>
                  <a:srgbClr val="000000"/>
                </a:solidFill>
                <a:latin typeface="Montserrat"/>
              </a:rPr>
              <a:t>Serving our customers, communities and planet a little better every day means we always keep customers at the heart of what we do, while also reflecting our responsibilities to the communities we serve and to society more broadly."</a:t>
            </a:r>
          </a:p>
          <a:p>
            <a:pPr algn="ctr">
              <a:lnSpc>
                <a:spcPts val="4894"/>
              </a:lnSpc>
              <a:spcBef>
                <a:spcPct val="0"/>
              </a:spcBef>
            </a:pPr>
            <a:endParaRPr lang="en-US" sz="3058">
              <a:solidFill>
                <a:srgbClr val="000000"/>
              </a:solidFill>
              <a:latin typeface="Montserrat"/>
            </a:endParaRPr>
          </a:p>
          <a:p>
            <a:pPr algn="ctr">
              <a:lnSpc>
                <a:spcPts val="4894"/>
              </a:lnSpc>
              <a:spcBef>
                <a:spcPct val="0"/>
              </a:spcBef>
            </a:pPr>
            <a:r>
              <a:rPr lang="en-US" sz="3058">
                <a:solidFill>
                  <a:srgbClr val="000000"/>
                </a:solidFill>
                <a:latin typeface="Montserrat"/>
              </a:rPr>
              <a:t>Source:www.tesco.com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alphaModFix amt="65999"/>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a:off x="-2146592" y="-2430798"/>
            <a:ext cx="6367816" cy="6367816"/>
          </a:xfrm>
          <a:prstGeom prst="rect">
            <a:avLst/>
          </a:prstGeom>
        </p:spPr>
      </p:pic>
      <p:pic>
        <p:nvPicPr>
          <p:cNvPr id="3" name="Picture 3"/>
          <p:cNvPicPr>
            <a:picLocks noChangeAspect="1"/>
          </p:cNvPicPr>
          <p:nvPr/>
        </p:nvPicPr>
        <p:blipFill>
          <a:blip r:embed="rId4"/>
          <a:srcRect/>
          <a:stretch>
            <a:fillRect/>
          </a:stretch>
        </p:blipFill>
        <p:spPr>
          <a:xfrm>
            <a:off x="9385336" y="2811578"/>
            <a:ext cx="7873964" cy="3598648"/>
          </a:xfrm>
          <a:prstGeom prst="rect">
            <a:avLst/>
          </a:prstGeom>
        </p:spPr>
      </p:pic>
      <p:sp>
        <p:nvSpPr>
          <p:cNvPr id="4" name="TextBox 4"/>
          <p:cNvSpPr txBox="1"/>
          <p:nvPr/>
        </p:nvSpPr>
        <p:spPr>
          <a:xfrm>
            <a:off x="1028700" y="3220193"/>
            <a:ext cx="6433982" cy="1175619"/>
          </a:xfrm>
          <a:prstGeom prst="rect">
            <a:avLst/>
          </a:prstGeom>
        </p:spPr>
        <p:txBody>
          <a:bodyPr lIns="0" tIns="0" rIns="0" bIns="0" rtlCol="0" anchor="t">
            <a:spAutoFit/>
          </a:bodyPr>
          <a:lstStyle/>
          <a:p>
            <a:pPr>
              <a:lnSpc>
                <a:spcPts val="8784"/>
              </a:lnSpc>
            </a:pPr>
            <a:r>
              <a:rPr lang="en-US" sz="8784">
                <a:solidFill>
                  <a:srgbClr val="FFFFFF"/>
                </a:solidFill>
                <a:latin typeface="Open Sauce SemiBold Bold"/>
              </a:rPr>
              <a:t>TESCO</a:t>
            </a:r>
          </a:p>
        </p:txBody>
      </p:sp>
      <p:sp>
        <p:nvSpPr>
          <p:cNvPr id="5" name="TextBox 5"/>
          <p:cNvSpPr txBox="1"/>
          <p:nvPr/>
        </p:nvSpPr>
        <p:spPr>
          <a:xfrm>
            <a:off x="1037317" y="4685392"/>
            <a:ext cx="6433982" cy="2878456"/>
          </a:xfrm>
          <a:prstGeom prst="rect">
            <a:avLst/>
          </a:prstGeom>
        </p:spPr>
        <p:txBody>
          <a:bodyPr lIns="0" tIns="0" rIns="0" bIns="0" rtlCol="0" anchor="t">
            <a:spAutoFit/>
          </a:bodyPr>
          <a:lstStyle/>
          <a:p>
            <a:pPr>
              <a:lnSpc>
                <a:spcPts val="3839"/>
              </a:lnSpc>
            </a:pPr>
            <a:r>
              <a:rPr lang="en-US" sz="2399">
                <a:solidFill>
                  <a:srgbClr val="EFECE7"/>
                </a:solidFill>
                <a:latin typeface="Montserrat Bold"/>
              </a:rPr>
              <a:t>Tesco's core value is to always specify the highest quality products to satisfy consumers and achieve long-term goals. We also provide the best products with reasonable value to maintain consumer loyalty.</a:t>
            </a:r>
          </a:p>
        </p:txBody>
      </p:sp>
      <p:sp>
        <p:nvSpPr>
          <p:cNvPr id="6" name="TextBox 6"/>
          <p:cNvSpPr txBox="1"/>
          <p:nvPr/>
        </p:nvSpPr>
        <p:spPr>
          <a:xfrm>
            <a:off x="1028700" y="2249757"/>
            <a:ext cx="6832190" cy="787683"/>
          </a:xfrm>
          <a:prstGeom prst="rect">
            <a:avLst/>
          </a:prstGeom>
        </p:spPr>
        <p:txBody>
          <a:bodyPr lIns="0" tIns="0" rIns="0" bIns="0" rtlCol="0" anchor="t">
            <a:spAutoFit/>
          </a:bodyPr>
          <a:lstStyle/>
          <a:p>
            <a:pPr>
              <a:lnSpc>
                <a:spcPts val="6074"/>
              </a:lnSpc>
            </a:pPr>
            <a:r>
              <a:rPr lang="en-US" sz="5730">
                <a:solidFill>
                  <a:srgbClr val="FFFFFF"/>
                </a:solidFill>
                <a:latin typeface="Montserrat Bold"/>
              </a:rPr>
              <a:t>Core Purpose Of </a:t>
            </a:r>
          </a:p>
        </p:txBody>
      </p:sp>
      <p:grpSp>
        <p:nvGrpSpPr>
          <p:cNvPr id="7" name="Group 7"/>
          <p:cNvGrpSpPr/>
          <p:nvPr/>
        </p:nvGrpSpPr>
        <p:grpSpPr>
          <a:xfrm>
            <a:off x="1028700" y="8164200"/>
            <a:ext cx="1859272" cy="602574"/>
            <a:chOff x="0" y="0"/>
            <a:chExt cx="8070468" cy="2615569"/>
          </a:xfrm>
        </p:grpSpPr>
        <p:sp>
          <p:nvSpPr>
            <p:cNvPr id="8" name="Freeform 8"/>
            <p:cNvSpPr/>
            <p:nvPr/>
          </p:nvSpPr>
          <p:spPr>
            <a:xfrm>
              <a:off x="0" y="0"/>
              <a:ext cx="8070468" cy="2615569"/>
            </a:xfrm>
            <a:custGeom>
              <a:avLst/>
              <a:gdLst/>
              <a:ahLst/>
              <a:cxnLst/>
              <a:rect l="l" t="t" r="r" b="b"/>
              <a:pathLst>
                <a:path w="8070468" h="2615569">
                  <a:moveTo>
                    <a:pt x="7765668" y="0"/>
                  </a:moveTo>
                  <a:lnTo>
                    <a:pt x="304800" y="0"/>
                  </a:lnTo>
                  <a:cubicBezTo>
                    <a:pt x="135890" y="0"/>
                    <a:pt x="0" y="135890"/>
                    <a:pt x="0" y="304800"/>
                  </a:cubicBezTo>
                  <a:lnTo>
                    <a:pt x="0" y="2310769"/>
                  </a:lnTo>
                  <a:cubicBezTo>
                    <a:pt x="0" y="2479679"/>
                    <a:pt x="135890" y="2615569"/>
                    <a:pt x="304800" y="2615569"/>
                  </a:cubicBezTo>
                  <a:lnTo>
                    <a:pt x="7765668" y="2615569"/>
                  </a:lnTo>
                  <a:cubicBezTo>
                    <a:pt x="7934578" y="2615569"/>
                    <a:pt x="8070468" y="2479679"/>
                    <a:pt x="8070468" y="2310769"/>
                  </a:cubicBezTo>
                  <a:lnTo>
                    <a:pt x="8070468" y="304800"/>
                  </a:lnTo>
                  <a:cubicBezTo>
                    <a:pt x="8070468" y="135890"/>
                    <a:pt x="7934578" y="0"/>
                    <a:pt x="7765668" y="0"/>
                  </a:cubicBezTo>
                  <a:close/>
                </a:path>
              </a:pathLst>
            </a:custGeom>
            <a:solidFill>
              <a:srgbClr val="FF1616"/>
            </a:solidFill>
          </p:spPr>
        </p:sp>
      </p:grpSp>
      <p:sp>
        <p:nvSpPr>
          <p:cNvPr id="9" name="TextBox 9"/>
          <p:cNvSpPr txBox="1"/>
          <p:nvPr/>
        </p:nvSpPr>
        <p:spPr>
          <a:xfrm>
            <a:off x="1037317" y="8286099"/>
            <a:ext cx="1859272" cy="330200"/>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Montserrat"/>
              </a:rPr>
              <a:t>Read More</a:t>
            </a:r>
          </a:p>
        </p:txBody>
      </p:sp>
      <p:sp>
        <p:nvSpPr>
          <p:cNvPr id="10" name="TextBox 10"/>
          <p:cNvSpPr txBox="1"/>
          <p:nvPr/>
        </p:nvSpPr>
        <p:spPr>
          <a:xfrm>
            <a:off x="612421" y="9078912"/>
            <a:ext cx="4077715" cy="330200"/>
          </a:xfrm>
          <a:prstGeom prst="rect">
            <a:avLst/>
          </a:prstGeom>
        </p:spPr>
        <p:txBody>
          <a:bodyPr lIns="0" tIns="0" rIns="0" bIns="0" rtlCol="0" anchor="t">
            <a:spAutoFit/>
          </a:bodyPr>
          <a:lstStyle/>
          <a:p>
            <a:pPr algn="ctr">
              <a:lnSpc>
                <a:spcPts val="2799"/>
              </a:lnSpc>
              <a:spcBef>
                <a:spcPct val="0"/>
              </a:spcBef>
            </a:pPr>
            <a:r>
              <a:rPr lang="en-US" sz="1999">
                <a:solidFill>
                  <a:srgbClr val="FFFFFF"/>
                </a:solidFill>
                <a:latin typeface="Montserrat"/>
              </a:rPr>
              <a:t>https://www.uwtsd.ac.uk/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alphaModFix amt="65999"/>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a:off x="-2146592" y="-2430798"/>
            <a:ext cx="5482085" cy="5482085"/>
          </a:xfrm>
          <a:prstGeom prst="rect">
            <a:avLst/>
          </a:prstGeom>
        </p:spPr>
      </p:pic>
      <p:pic>
        <p:nvPicPr>
          <p:cNvPr id="3" name="Picture 3"/>
          <p:cNvPicPr>
            <a:picLocks noChangeAspect="1"/>
          </p:cNvPicPr>
          <p:nvPr/>
        </p:nvPicPr>
        <p:blipFill>
          <a:blip r:embed="rId4"/>
          <a:srcRect t="7898" b="1705"/>
          <a:stretch>
            <a:fillRect/>
          </a:stretch>
        </p:blipFill>
        <p:spPr>
          <a:xfrm>
            <a:off x="2474690" y="3467287"/>
            <a:ext cx="14127029" cy="6637641"/>
          </a:xfrm>
          <a:prstGeom prst="rect">
            <a:avLst/>
          </a:prstGeom>
        </p:spPr>
      </p:pic>
      <p:grpSp>
        <p:nvGrpSpPr>
          <p:cNvPr id="4" name="Group 4"/>
          <p:cNvGrpSpPr/>
          <p:nvPr/>
        </p:nvGrpSpPr>
        <p:grpSpPr>
          <a:xfrm>
            <a:off x="3671584" y="1561584"/>
            <a:ext cx="12572054" cy="3086100"/>
            <a:chOff x="0" y="0"/>
            <a:chExt cx="3311158" cy="812800"/>
          </a:xfrm>
        </p:grpSpPr>
        <p:sp>
          <p:nvSpPr>
            <p:cNvPr id="5" name="Freeform 5"/>
            <p:cNvSpPr/>
            <p:nvPr/>
          </p:nvSpPr>
          <p:spPr>
            <a:xfrm>
              <a:off x="0" y="0"/>
              <a:ext cx="3311158" cy="812800"/>
            </a:xfrm>
            <a:custGeom>
              <a:avLst/>
              <a:gdLst/>
              <a:ahLst/>
              <a:cxnLst/>
              <a:rect l="l" t="t" r="r" b="b"/>
              <a:pathLst>
                <a:path w="3311158" h="812800">
                  <a:moveTo>
                    <a:pt x="3311158" y="0"/>
                  </a:moveTo>
                  <a:lnTo>
                    <a:pt x="0" y="0"/>
                  </a:lnTo>
                  <a:lnTo>
                    <a:pt x="0" y="624840"/>
                  </a:lnTo>
                  <a:lnTo>
                    <a:pt x="157480" y="624840"/>
                  </a:lnTo>
                  <a:lnTo>
                    <a:pt x="157480" y="812800"/>
                  </a:lnTo>
                  <a:lnTo>
                    <a:pt x="463550" y="624840"/>
                  </a:lnTo>
                  <a:lnTo>
                    <a:pt x="3311158" y="624840"/>
                  </a:lnTo>
                  <a:lnTo>
                    <a:pt x="3311158" y="0"/>
                  </a:lnTo>
                  <a:close/>
                </a:path>
              </a:pathLst>
            </a:custGeom>
            <a:solidFill>
              <a:srgbClr val="0072FF"/>
            </a:solidFill>
          </p:spPr>
        </p:sp>
        <p:sp>
          <p:nvSpPr>
            <p:cNvPr id="6" name="TextBox 6"/>
            <p:cNvSpPr txBox="1"/>
            <p:nvPr/>
          </p:nvSpPr>
          <p:spPr>
            <a:xfrm>
              <a:off x="0" y="-28575"/>
              <a:ext cx="812800" cy="650875"/>
            </a:xfrm>
            <a:prstGeom prst="rect">
              <a:avLst/>
            </a:prstGeom>
          </p:spPr>
          <p:txBody>
            <a:bodyPr lIns="50800" tIns="50800" rIns="50800" bIns="50800" rtlCol="0" anchor="ctr"/>
            <a:lstStyle/>
            <a:p>
              <a:pPr algn="ctr">
                <a:lnSpc>
                  <a:spcPts val="2799"/>
                </a:lnSpc>
              </a:pPr>
              <a:endParaRPr/>
            </a:p>
          </p:txBody>
        </p:sp>
      </p:grpSp>
      <p:sp>
        <p:nvSpPr>
          <p:cNvPr id="7" name="TextBox 7"/>
          <p:cNvSpPr txBox="1"/>
          <p:nvPr/>
        </p:nvSpPr>
        <p:spPr>
          <a:xfrm>
            <a:off x="4573583" y="364335"/>
            <a:ext cx="10364343" cy="1925579"/>
          </a:xfrm>
          <a:prstGeom prst="rect">
            <a:avLst/>
          </a:prstGeom>
        </p:spPr>
        <p:txBody>
          <a:bodyPr lIns="0" tIns="0" rIns="0" bIns="0" rtlCol="0" anchor="t">
            <a:spAutoFit/>
          </a:bodyPr>
          <a:lstStyle/>
          <a:p>
            <a:pPr>
              <a:lnSpc>
                <a:spcPts val="7790"/>
              </a:lnSpc>
            </a:pPr>
            <a:r>
              <a:rPr lang="en-US" sz="5564">
                <a:solidFill>
                  <a:srgbClr val="010101"/>
                </a:solidFill>
                <a:latin typeface="Open Sauce SemiBold Bold"/>
              </a:rPr>
              <a:t>Current business situation</a:t>
            </a:r>
          </a:p>
          <a:p>
            <a:pPr>
              <a:lnSpc>
                <a:spcPts val="7790"/>
              </a:lnSpc>
              <a:spcBef>
                <a:spcPct val="0"/>
              </a:spcBef>
            </a:pPr>
            <a:endParaRPr lang="en-US" sz="5564">
              <a:solidFill>
                <a:srgbClr val="010101"/>
              </a:solidFill>
              <a:latin typeface="Open Sauce SemiBold Bold"/>
            </a:endParaRPr>
          </a:p>
        </p:txBody>
      </p:sp>
      <p:sp>
        <p:nvSpPr>
          <p:cNvPr id="8" name="TextBox 8"/>
          <p:cNvSpPr txBox="1"/>
          <p:nvPr/>
        </p:nvSpPr>
        <p:spPr>
          <a:xfrm>
            <a:off x="4246924" y="1760992"/>
            <a:ext cx="11017662" cy="2325340"/>
          </a:xfrm>
          <a:prstGeom prst="rect">
            <a:avLst/>
          </a:prstGeom>
        </p:spPr>
        <p:txBody>
          <a:bodyPr lIns="0" tIns="0" rIns="0" bIns="0" rtlCol="0" anchor="t">
            <a:spAutoFit/>
          </a:bodyPr>
          <a:lstStyle/>
          <a:p>
            <a:pPr marL="475237" lvl="1" indent="-237618">
              <a:lnSpc>
                <a:spcPts val="3081"/>
              </a:lnSpc>
              <a:buFont typeface="Arial"/>
              <a:buChar char="•"/>
            </a:pPr>
            <a:r>
              <a:rPr lang="en-US" sz="2201">
                <a:solidFill>
                  <a:srgbClr val="FDFDFD"/>
                </a:solidFill>
                <a:latin typeface="Open Sans"/>
              </a:rPr>
              <a:t>Currently the company is operating at high-level providing the customers with products at low- prices. This allows them to remain competitive while operating in the dynamic environment.</a:t>
            </a:r>
          </a:p>
          <a:p>
            <a:pPr marL="475237" lvl="1" indent="-237618">
              <a:lnSpc>
                <a:spcPts val="3081"/>
              </a:lnSpc>
              <a:buFont typeface="Arial"/>
              <a:buChar char="•"/>
            </a:pPr>
            <a:r>
              <a:rPr lang="en-US" sz="2201">
                <a:solidFill>
                  <a:srgbClr val="FDFDFD"/>
                </a:solidFill>
                <a:latin typeface="Open Sans"/>
              </a:rPr>
              <a:t>During 2021-2022 the annual revenue earned by the company was around 56 billion British pounds. </a:t>
            </a:r>
          </a:p>
          <a:p>
            <a:pPr algn="ctr">
              <a:lnSpc>
                <a:spcPts val="3081"/>
              </a:lnSpc>
            </a:pPr>
            <a:endParaRPr lang="en-US" sz="2201">
              <a:solidFill>
                <a:srgbClr val="FDFDFD"/>
              </a:solidFill>
              <a:latin typeface="Open San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176888" y="578075"/>
            <a:ext cx="14808170" cy="9130850"/>
            <a:chOff x="0" y="0"/>
            <a:chExt cx="3311158" cy="2041690"/>
          </a:xfrm>
        </p:grpSpPr>
        <p:sp>
          <p:nvSpPr>
            <p:cNvPr id="3" name="Freeform 3"/>
            <p:cNvSpPr/>
            <p:nvPr/>
          </p:nvSpPr>
          <p:spPr>
            <a:xfrm>
              <a:off x="0" y="0"/>
              <a:ext cx="3311158" cy="2041690"/>
            </a:xfrm>
            <a:custGeom>
              <a:avLst/>
              <a:gdLst/>
              <a:ahLst/>
              <a:cxnLst/>
              <a:rect l="l" t="t" r="r" b="b"/>
              <a:pathLst>
                <a:path w="3311158" h="2041690">
                  <a:moveTo>
                    <a:pt x="3311158" y="0"/>
                  </a:moveTo>
                  <a:lnTo>
                    <a:pt x="0" y="0"/>
                  </a:lnTo>
                  <a:lnTo>
                    <a:pt x="0" y="1853730"/>
                  </a:lnTo>
                  <a:lnTo>
                    <a:pt x="157480" y="1853730"/>
                  </a:lnTo>
                  <a:lnTo>
                    <a:pt x="157480" y="2041690"/>
                  </a:lnTo>
                  <a:lnTo>
                    <a:pt x="463550" y="1853730"/>
                  </a:lnTo>
                  <a:lnTo>
                    <a:pt x="3311158" y="1853730"/>
                  </a:lnTo>
                  <a:lnTo>
                    <a:pt x="3311158" y="0"/>
                  </a:lnTo>
                  <a:close/>
                </a:path>
              </a:pathLst>
            </a:custGeom>
            <a:solidFill>
              <a:srgbClr val="0072FF"/>
            </a:solidFill>
          </p:spPr>
        </p:sp>
        <p:sp>
          <p:nvSpPr>
            <p:cNvPr id="4" name="TextBox 4"/>
            <p:cNvSpPr txBox="1"/>
            <p:nvPr/>
          </p:nvSpPr>
          <p:spPr>
            <a:xfrm>
              <a:off x="0" y="-28575"/>
              <a:ext cx="812800" cy="650875"/>
            </a:xfrm>
            <a:prstGeom prst="rect">
              <a:avLst/>
            </a:prstGeom>
          </p:spPr>
          <p:txBody>
            <a:bodyPr lIns="50800" tIns="50800" rIns="50800" bIns="50800" rtlCol="0" anchor="ctr"/>
            <a:lstStyle/>
            <a:p>
              <a:pPr algn="ctr">
                <a:lnSpc>
                  <a:spcPts val="2799"/>
                </a:lnSpc>
              </a:pPr>
              <a:endParaRPr/>
            </a:p>
          </p:txBody>
        </p:sp>
      </p:grpSp>
      <p:sp>
        <p:nvSpPr>
          <p:cNvPr id="5" name="TextBox 5"/>
          <p:cNvSpPr txBox="1"/>
          <p:nvPr/>
        </p:nvSpPr>
        <p:spPr>
          <a:xfrm>
            <a:off x="4398801" y="923925"/>
            <a:ext cx="10364343" cy="1925579"/>
          </a:xfrm>
          <a:prstGeom prst="rect">
            <a:avLst/>
          </a:prstGeom>
        </p:spPr>
        <p:txBody>
          <a:bodyPr lIns="0" tIns="0" rIns="0" bIns="0" rtlCol="0" anchor="t">
            <a:spAutoFit/>
          </a:bodyPr>
          <a:lstStyle/>
          <a:p>
            <a:pPr>
              <a:lnSpc>
                <a:spcPts val="7790"/>
              </a:lnSpc>
            </a:pPr>
            <a:r>
              <a:rPr lang="en-US" sz="5564">
                <a:solidFill>
                  <a:srgbClr val="FFFFFF"/>
                </a:solidFill>
                <a:latin typeface="Open Sauce SemiBold Bold"/>
              </a:rPr>
              <a:t>Current business situation</a:t>
            </a:r>
          </a:p>
          <a:p>
            <a:pPr>
              <a:lnSpc>
                <a:spcPts val="7790"/>
              </a:lnSpc>
              <a:spcBef>
                <a:spcPct val="0"/>
              </a:spcBef>
            </a:pPr>
            <a:endParaRPr lang="en-US" sz="5564">
              <a:solidFill>
                <a:srgbClr val="FFFFFF"/>
              </a:solidFill>
              <a:latin typeface="Open Sauce SemiBold Bold"/>
            </a:endParaRPr>
          </a:p>
        </p:txBody>
      </p:sp>
      <p:sp>
        <p:nvSpPr>
          <p:cNvPr id="6" name="TextBox 6"/>
          <p:cNvSpPr txBox="1"/>
          <p:nvPr/>
        </p:nvSpPr>
        <p:spPr>
          <a:xfrm>
            <a:off x="3012296" y="3172670"/>
            <a:ext cx="13344469" cy="3003020"/>
          </a:xfrm>
          <a:prstGeom prst="rect">
            <a:avLst/>
          </a:prstGeom>
        </p:spPr>
        <p:txBody>
          <a:bodyPr lIns="0" tIns="0" rIns="0" bIns="0" rtlCol="0" anchor="t">
            <a:spAutoFit/>
          </a:bodyPr>
          <a:lstStyle/>
          <a:p>
            <a:pPr marL="618640" lvl="1" indent="-309320">
              <a:lnSpc>
                <a:spcPts val="4011"/>
              </a:lnSpc>
              <a:buFont typeface="Arial"/>
              <a:buChar char="•"/>
            </a:pPr>
            <a:r>
              <a:rPr lang="en-US" sz="2865">
                <a:solidFill>
                  <a:srgbClr val="FFFFFF"/>
                </a:solidFill>
                <a:latin typeface="Open Sans"/>
              </a:rPr>
              <a:t>Since Covid19 pandemic the revenue has risen from 53 to 56 billion pounds;</a:t>
            </a:r>
          </a:p>
          <a:p>
            <a:pPr marL="618640" lvl="1" indent="-309320">
              <a:lnSpc>
                <a:spcPts val="4011"/>
              </a:lnSpc>
              <a:buFont typeface="Arial"/>
              <a:buChar char="•"/>
            </a:pPr>
            <a:r>
              <a:rPr lang="en-US" sz="2865">
                <a:solidFill>
                  <a:srgbClr val="FFFFFF"/>
                </a:solidFill>
                <a:latin typeface="Open Sans"/>
              </a:rPr>
              <a:t>Also expanding its range of products helps in retaining the loyal consumer market hence more profits and keeping high the competitiveness with the other supermarkets. </a:t>
            </a:r>
          </a:p>
          <a:p>
            <a:pPr marL="618640" lvl="1" indent="-309320">
              <a:lnSpc>
                <a:spcPts val="4011"/>
              </a:lnSpc>
              <a:buFont typeface="Arial"/>
              <a:buChar char="•"/>
            </a:pPr>
            <a:r>
              <a:rPr lang="en-US" sz="2865">
                <a:solidFill>
                  <a:srgbClr val="FFFFFF"/>
                </a:solidFill>
                <a:latin typeface="Open Sans"/>
              </a:rPr>
              <a:t>From 2021 to 2022 the company had an increase in ROI with 3.6%.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grpSp>
        <p:nvGrpSpPr>
          <p:cNvPr id="2" name="Group 2"/>
          <p:cNvGrpSpPr/>
          <p:nvPr/>
        </p:nvGrpSpPr>
        <p:grpSpPr>
          <a:xfrm>
            <a:off x="1028700" y="8178640"/>
            <a:ext cx="2484238" cy="615427"/>
            <a:chOff x="0" y="0"/>
            <a:chExt cx="2665778" cy="660400"/>
          </a:xfrm>
        </p:grpSpPr>
        <p:sp>
          <p:nvSpPr>
            <p:cNvPr id="3" name="Freeform 3"/>
            <p:cNvSpPr/>
            <p:nvPr/>
          </p:nvSpPr>
          <p:spPr>
            <a:xfrm>
              <a:off x="0" y="0"/>
              <a:ext cx="2665778" cy="660400"/>
            </a:xfrm>
            <a:custGeom>
              <a:avLst/>
              <a:gdLst/>
              <a:ahLst/>
              <a:cxnLst/>
              <a:rect l="l" t="t" r="r" b="b"/>
              <a:pathLst>
                <a:path w="2665778" h="660400">
                  <a:moveTo>
                    <a:pt x="2541318" y="660400"/>
                  </a:moveTo>
                  <a:lnTo>
                    <a:pt x="124460" y="660400"/>
                  </a:lnTo>
                  <a:cubicBezTo>
                    <a:pt x="55880" y="660400"/>
                    <a:pt x="0" y="604520"/>
                    <a:pt x="0" y="535940"/>
                  </a:cubicBezTo>
                  <a:lnTo>
                    <a:pt x="0" y="124460"/>
                  </a:lnTo>
                  <a:cubicBezTo>
                    <a:pt x="0" y="55880"/>
                    <a:pt x="55880" y="0"/>
                    <a:pt x="124460" y="0"/>
                  </a:cubicBezTo>
                  <a:lnTo>
                    <a:pt x="2541318" y="0"/>
                  </a:lnTo>
                  <a:cubicBezTo>
                    <a:pt x="2609898" y="0"/>
                    <a:pt x="2665778" y="55880"/>
                    <a:pt x="2665778" y="124460"/>
                  </a:cubicBezTo>
                  <a:lnTo>
                    <a:pt x="2665778" y="535940"/>
                  </a:lnTo>
                  <a:cubicBezTo>
                    <a:pt x="2665778" y="604520"/>
                    <a:pt x="2609898" y="660400"/>
                    <a:pt x="2541318" y="660400"/>
                  </a:cubicBezTo>
                  <a:close/>
                </a:path>
              </a:pathLst>
            </a:custGeom>
            <a:solidFill>
              <a:srgbClr val="FF1616"/>
            </a:solidFill>
          </p:spPr>
        </p:sp>
      </p:grpSp>
      <p:grpSp>
        <p:nvGrpSpPr>
          <p:cNvPr id="4" name="Group 4"/>
          <p:cNvGrpSpPr/>
          <p:nvPr/>
        </p:nvGrpSpPr>
        <p:grpSpPr>
          <a:xfrm>
            <a:off x="602919" y="2655917"/>
            <a:ext cx="7755611" cy="4997631"/>
            <a:chOff x="0" y="0"/>
            <a:chExt cx="2042630" cy="1316248"/>
          </a:xfrm>
        </p:grpSpPr>
        <p:sp>
          <p:nvSpPr>
            <p:cNvPr id="5" name="Freeform 5"/>
            <p:cNvSpPr/>
            <p:nvPr/>
          </p:nvSpPr>
          <p:spPr>
            <a:xfrm>
              <a:off x="0" y="0"/>
              <a:ext cx="2042630" cy="1316248"/>
            </a:xfrm>
            <a:custGeom>
              <a:avLst/>
              <a:gdLst/>
              <a:ahLst/>
              <a:cxnLst/>
              <a:rect l="l" t="t" r="r" b="b"/>
              <a:pathLst>
                <a:path w="2042630" h="1316248">
                  <a:moveTo>
                    <a:pt x="50910" y="0"/>
                  </a:moveTo>
                  <a:lnTo>
                    <a:pt x="1991720" y="0"/>
                  </a:lnTo>
                  <a:cubicBezTo>
                    <a:pt x="2019837" y="0"/>
                    <a:pt x="2042630" y="22793"/>
                    <a:pt x="2042630" y="50910"/>
                  </a:cubicBezTo>
                  <a:lnTo>
                    <a:pt x="2042630" y="1265338"/>
                  </a:lnTo>
                  <a:cubicBezTo>
                    <a:pt x="2042630" y="1278841"/>
                    <a:pt x="2037267" y="1291790"/>
                    <a:pt x="2027719" y="1301337"/>
                  </a:cubicBezTo>
                  <a:cubicBezTo>
                    <a:pt x="2018172" y="1310885"/>
                    <a:pt x="2005222" y="1316248"/>
                    <a:pt x="1991720" y="1316248"/>
                  </a:cubicBezTo>
                  <a:lnTo>
                    <a:pt x="50910" y="1316248"/>
                  </a:lnTo>
                  <a:cubicBezTo>
                    <a:pt x="37408" y="1316248"/>
                    <a:pt x="24459" y="1310885"/>
                    <a:pt x="14911" y="1301337"/>
                  </a:cubicBezTo>
                  <a:cubicBezTo>
                    <a:pt x="5364" y="1291790"/>
                    <a:pt x="0" y="1278841"/>
                    <a:pt x="0" y="1265338"/>
                  </a:cubicBezTo>
                  <a:lnTo>
                    <a:pt x="0" y="50910"/>
                  </a:lnTo>
                  <a:cubicBezTo>
                    <a:pt x="0" y="37408"/>
                    <a:pt x="5364" y="24459"/>
                    <a:pt x="14911" y="14911"/>
                  </a:cubicBezTo>
                  <a:cubicBezTo>
                    <a:pt x="24459" y="5364"/>
                    <a:pt x="37408" y="0"/>
                    <a:pt x="50910" y="0"/>
                  </a:cubicBezTo>
                  <a:close/>
                </a:path>
              </a:pathLst>
            </a:custGeom>
            <a:solidFill>
              <a:srgbClr val="FFFFFF"/>
            </a:solidFill>
          </p:spPr>
        </p:sp>
        <p:sp>
          <p:nvSpPr>
            <p:cNvPr id="6" name="TextBox 6"/>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pic>
        <p:nvPicPr>
          <p:cNvPr id="7" name="Picture 7"/>
          <p:cNvPicPr>
            <a:picLocks noChangeAspect="1"/>
          </p:cNvPicPr>
          <p:nvPr/>
        </p:nvPicPr>
        <p:blipFill>
          <a:blip r:embed="rId2"/>
          <a:srcRect/>
          <a:stretch>
            <a:fillRect/>
          </a:stretch>
        </p:blipFill>
        <p:spPr>
          <a:xfrm>
            <a:off x="8784311" y="2553473"/>
            <a:ext cx="9189899" cy="6077706"/>
          </a:xfrm>
          <a:prstGeom prst="rect">
            <a:avLst/>
          </a:prstGeom>
        </p:spPr>
      </p:pic>
      <p:sp>
        <p:nvSpPr>
          <p:cNvPr id="8" name="TextBox 8"/>
          <p:cNvSpPr txBox="1"/>
          <p:nvPr/>
        </p:nvSpPr>
        <p:spPr>
          <a:xfrm>
            <a:off x="434901" y="2775487"/>
            <a:ext cx="7796819" cy="5829732"/>
          </a:xfrm>
          <a:prstGeom prst="rect">
            <a:avLst/>
          </a:prstGeom>
        </p:spPr>
        <p:txBody>
          <a:bodyPr lIns="0" tIns="0" rIns="0" bIns="0" rtlCol="0" anchor="t">
            <a:spAutoFit/>
          </a:bodyPr>
          <a:lstStyle/>
          <a:p>
            <a:pPr algn="just">
              <a:lnSpc>
                <a:spcPts val="2686"/>
              </a:lnSpc>
            </a:pPr>
            <a:endParaRPr/>
          </a:p>
          <a:p>
            <a:pPr marL="513623" lvl="1" indent="-256811" algn="just">
              <a:lnSpc>
                <a:spcPts val="3806"/>
              </a:lnSpc>
              <a:buFont typeface="Arial"/>
              <a:buChar char="•"/>
            </a:pPr>
            <a:r>
              <a:rPr lang="en-US" sz="2378">
                <a:solidFill>
                  <a:srgbClr val="000000"/>
                </a:solidFill>
                <a:latin typeface="Montserrat"/>
              </a:rPr>
              <a:t>During pandemic the company gained revenue of around 53 billion British pounds.</a:t>
            </a:r>
          </a:p>
          <a:p>
            <a:pPr marL="513623" lvl="1" indent="-256811" algn="just">
              <a:lnSpc>
                <a:spcPts val="3806"/>
              </a:lnSpc>
              <a:buFont typeface="Arial"/>
              <a:buChar char="•"/>
            </a:pPr>
            <a:r>
              <a:rPr lang="en-US" sz="2378">
                <a:solidFill>
                  <a:srgbClr val="000000"/>
                </a:solidFill>
                <a:latin typeface="Montserrat"/>
              </a:rPr>
              <a:t>While working to keep consumers satisfied during the  pandemic, the company raised around 77% from the online sales of groceries delivered to customers at home.</a:t>
            </a:r>
          </a:p>
          <a:p>
            <a:pPr algn="just">
              <a:lnSpc>
                <a:spcPts val="2686"/>
              </a:lnSpc>
            </a:pPr>
            <a:endParaRPr lang="en-US" sz="2378">
              <a:solidFill>
                <a:srgbClr val="000000"/>
              </a:solidFill>
              <a:latin typeface="Montserrat"/>
            </a:endParaRPr>
          </a:p>
          <a:p>
            <a:pPr algn="just">
              <a:lnSpc>
                <a:spcPts val="2686"/>
              </a:lnSpc>
            </a:pPr>
            <a:endParaRPr lang="en-US" sz="2378">
              <a:solidFill>
                <a:srgbClr val="000000"/>
              </a:solidFill>
              <a:latin typeface="Montserrat"/>
            </a:endParaRPr>
          </a:p>
          <a:p>
            <a:pPr algn="just">
              <a:lnSpc>
                <a:spcPts val="2686"/>
              </a:lnSpc>
            </a:pPr>
            <a:endParaRPr lang="en-US" sz="2378">
              <a:solidFill>
                <a:srgbClr val="000000"/>
              </a:solidFill>
              <a:latin typeface="Montserrat"/>
            </a:endParaRPr>
          </a:p>
          <a:p>
            <a:pPr algn="just">
              <a:lnSpc>
                <a:spcPts val="2686"/>
              </a:lnSpc>
            </a:pPr>
            <a:endParaRPr lang="en-US" sz="2378">
              <a:solidFill>
                <a:srgbClr val="000000"/>
              </a:solidFill>
              <a:latin typeface="Montserrat"/>
            </a:endParaRPr>
          </a:p>
          <a:p>
            <a:pPr algn="just">
              <a:lnSpc>
                <a:spcPts val="2686"/>
              </a:lnSpc>
            </a:pPr>
            <a:endParaRPr lang="en-US" sz="2378">
              <a:solidFill>
                <a:srgbClr val="000000"/>
              </a:solidFill>
              <a:latin typeface="Montserrat"/>
            </a:endParaRPr>
          </a:p>
          <a:p>
            <a:pPr algn="just">
              <a:lnSpc>
                <a:spcPts val="2686"/>
              </a:lnSpc>
            </a:pPr>
            <a:endParaRPr lang="en-US" sz="2378">
              <a:solidFill>
                <a:srgbClr val="000000"/>
              </a:solidFill>
              <a:latin typeface="Montserrat"/>
            </a:endParaRPr>
          </a:p>
          <a:p>
            <a:pPr algn="just">
              <a:lnSpc>
                <a:spcPts val="2686"/>
              </a:lnSpc>
            </a:pPr>
            <a:endParaRPr lang="en-US" sz="2378">
              <a:solidFill>
                <a:srgbClr val="000000"/>
              </a:solidFill>
              <a:latin typeface="Montserrat"/>
            </a:endParaRPr>
          </a:p>
          <a:p>
            <a:pPr algn="just">
              <a:lnSpc>
                <a:spcPts val="2686"/>
              </a:lnSpc>
            </a:pPr>
            <a:endParaRPr lang="en-US" sz="2378">
              <a:solidFill>
                <a:srgbClr val="000000"/>
              </a:solidFill>
              <a:latin typeface="Montserrat"/>
            </a:endParaRPr>
          </a:p>
        </p:txBody>
      </p:sp>
      <p:sp>
        <p:nvSpPr>
          <p:cNvPr id="9" name="TextBox 9"/>
          <p:cNvSpPr txBox="1"/>
          <p:nvPr/>
        </p:nvSpPr>
        <p:spPr>
          <a:xfrm>
            <a:off x="1028700" y="8909950"/>
            <a:ext cx="3694392" cy="304937"/>
          </a:xfrm>
          <a:prstGeom prst="rect">
            <a:avLst/>
          </a:prstGeom>
        </p:spPr>
        <p:txBody>
          <a:bodyPr lIns="0" tIns="0" rIns="0" bIns="0" rtlCol="0" anchor="t">
            <a:spAutoFit/>
          </a:bodyPr>
          <a:lstStyle/>
          <a:p>
            <a:pPr>
              <a:lnSpc>
                <a:spcPts val="2536"/>
              </a:lnSpc>
            </a:pPr>
            <a:r>
              <a:rPr lang="en-US" sz="1811">
                <a:solidFill>
                  <a:srgbClr val="FDFDFD"/>
                </a:solidFill>
                <a:latin typeface="Montserrat"/>
              </a:rPr>
              <a:t>https://www.uwtsd.ac.uk/ </a:t>
            </a:r>
          </a:p>
        </p:txBody>
      </p:sp>
      <p:sp>
        <p:nvSpPr>
          <p:cNvPr id="10" name="TextBox 10"/>
          <p:cNvSpPr txBox="1"/>
          <p:nvPr/>
        </p:nvSpPr>
        <p:spPr>
          <a:xfrm>
            <a:off x="4214963" y="1133475"/>
            <a:ext cx="8287133" cy="707699"/>
          </a:xfrm>
          <a:prstGeom prst="rect">
            <a:avLst/>
          </a:prstGeom>
        </p:spPr>
        <p:txBody>
          <a:bodyPr lIns="0" tIns="0" rIns="0" bIns="0" rtlCol="0" anchor="t">
            <a:spAutoFit/>
          </a:bodyPr>
          <a:lstStyle/>
          <a:p>
            <a:pPr>
              <a:lnSpc>
                <a:spcPts val="5362"/>
              </a:lnSpc>
            </a:pPr>
            <a:r>
              <a:rPr lang="en-US" sz="5362">
                <a:solidFill>
                  <a:srgbClr val="FAFAFA"/>
                </a:solidFill>
                <a:latin typeface="League Spartan Bold"/>
              </a:rPr>
              <a:t>PANDEMIC SITUATION </a:t>
            </a:r>
          </a:p>
        </p:txBody>
      </p:sp>
      <p:sp>
        <p:nvSpPr>
          <p:cNvPr id="11" name="TextBox 11"/>
          <p:cNvSpPr txBox="1"/>
          <p:nvPr/>
        </p:nvSpPr>
        <p:spPr>
          <a:xfrm>
            <a:off x="1214744" y="8411141"/>
            <a:ext cx="2112150" cy="382925"/>
          </a:xfrm>
          <a:prstGeom prst="rect">
            <a:avLst/>
          </a:prstGeom>
        </p:spPr>
        <p:txBody>
          <a:bodyPr lIns="0" tIns="0" rIns="0" bIns="0" rtlCol="0" anchor="t">
            <a:spAutoFit/>
          </a:bodyPr>
          <a:lstStyle/>
          <a:p>
            <a:pPr algn="ctr">
              <a:lnSpc>
                <a:spcPts val="3060"/>
              </a:lnSpc>
            </a:pPr>
            <a:r>
              <a:rPr lang="en-US" sz="2185">
                <a:solidFill>
                  <a:srgbClr val="000000"/>
                </a:solidFill>
                <a:latin typeface="Arimo Bold"/>
              </a:rPr>
              <a:t>READ MORE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grpSp>
        <p:nvGrpSpPr>
          <p:cNvPr id="2" name="Group 2"/>
          <p:cNvGrpSpPr/>
          <p:nvPr/>
        </p:nvGrpSpPr>
        <p:grpSpPr>
          <a:xfrm>
            <a:off x="2229824" y="6172200"/>
            <a:ext cx="14520225" cy="3086100"/>
            <a:chOff x="0" y="0"/>
            <a:chExt cx="3824257" cy="812800"/>
          </a:xfrm>
        </p:grpSpPr>
        <p:sp>
          <p:nvSpPr>
            <p:cNvPr id="3" name="Freeform 3"/>
            <p:cNvSpPr/>
            <p:nvPr/>
          </p:nvSpPr>
          <p:spPr>
            <a:xfrm>
              <a:off x="0" y="0"/>
              <a:ext cx="3824257" cy="812800"/>
            </a:xfrm>
            <a:custGeom>
              <a:avLst/>
              <a:gdLst/>
              <a:ahLst/>
              <a:cxnLst/>
              <a:rect l="l" t="t" r="r" b="b"/>
              <a:pathLst>
                <a:path w="3824257" h="812800">
                  <a:moveTo>
                    <a:pt x="0" y="0"/>
                  </a:moveTo>
                  <a:lnTo>
                    <a:pt x="3824257" y="0"/>
                  </a:lnTo>
                  <a:lnTo>
                    <a:pt x="3824257" y="812800"/>
                  </a:lnTo>
                  <a:lnTo>
                    <a:pt x="0" y="812800"/>
                  </a:lnTo>
                  <a:close/>
                </a:path>
              </a:pathLst>
            </a:custGeom>
            <a:solidFill>
              <a:srgbClr val="004AAD"/>
            </a:solidFill>
          </p:spPr>
        </p:sp>
        <p:sp>
          <p:nvSpPr>
            <p:cNvPr id="4" name="TextBox 4"/>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4292077" y="8556610"/>
            <a:ext cx="1537951" cy="701690"/>
          </a:xfrm>
          <a:prstGeom prst="rect">
            <a:avLst/>
          </a:prstGeom>
        </p:spPr>
      </p:pic>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2978086" y="3217177"/>
            <a:ext cx="4281214" cy="3852647"/>
          </a:xfrm>
          <a:prstGeom prst="rect">
            <a:avLst/>
          </a:prstGeom>
        </p:spPr>
      </p:pic>
      <p:sp>
        <p:nvSpPr>
          <p:cNvPr id="7" name="TextBox 7"/>
          <p:cNvSpPr txBox="1"/>
          <p:nvPr/>
        </p:nvSpPr>
        <p:spPr>
          <a:xfrm>
            <a:off x="0" y="1856852"/>
            <a:ext cx="17705369" cy="2635876"/>
          </a:xfrm>
          <a:prstGeom prst="rect">
            <a:avLst/>
          </a:prstGeom>
        </p:spPr>
        <p:txBody>
          <a:bodyPr lIns="0" tIns="0" rIns="0" bIns="0" rtlCol="0" anchor="t">
            <a:spAutoFit/>
          </a:bodyPr>
          <a:lstStyle/>
          <a:p>
            <a:pPr algn="ctr">
              <a:lnSpc>
                <a:spcPts val="10640"/>
              </a:lnSpc>
            </a:pPr>
            <a:r>
              <a:rPr lang="en-US" sz="7600">
                <a:solidFill>
                  <a:srgbClr val="004AAD"/>
                </a:solidFill>
                <a:latin typeface="Open Sans Extra Bold"/>
              </a:rPr>
              <a:t>There is always room for improvement...:) </a:t>
            </a:r>
          </a:p>
        </p:txBody>
      </p:sp>
      <p:sp>
        <p:nvSpPr>
          <p:cNvPr id="8" name="TextBox 8"/>
          <p:cNvSpPr txBox="1"/>
          <p:nvPr/>
        </p:nvSpPr>
        <p:spPr>
          <a:xfrm>
            <a:off x="2229824" y="7150224"/>
            <a:ext cx="14965925" cy="764578"/>
          </a:xfrm>
          <a:prstGeom prst="rect">
            <a:avLst/>
          </a:prstGeom>
        </p:spPr>
        <p:txBody>
          <a:bodyPr lIns="0" tIns="0" rIns="0" bIns="0" rtlCol="0" anchor="t">
            <a:spAutoFit/>
          </a:bodyPr>
          <a:lstStyle/>
          <a:p>
            <a:pPr algn="ctr">
              <a:lnSpc>
                <a:spcPts val="6153"/>
              </a:lnSpc>
            </a:pPr>
            <a:r>
              <a:rPr lang="en-US" sz="4395">
                <a:solidFill>
                  <a:srgbClr val="FDFDFD"/>
                </a:solidFill>
                <a:latin typeface="Open Sans"/>
              </a:rPr>
              <a:t>Two Potential Strategies To Increase Sales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AutoShape 2"/>
          <p:cNvSpPr/>
          <p:nvPr/>
        </p:nvSpPr>
        <p:spPr>
          <a:xfrm>
            <a:off x="2149560" y="4030715"/>
            <a:ext cx="4433019" cy="0"/>
          </a:xfrm>
          <a:prstGeom prst="line">
            <a:avLst/>
          </a:prstGeom>
          <a:ln w="19050" cap="rnd">
            <a:solidFill>
              <a:srgbClr val="F9C041"/>
            </a:solidFill>
            <a:prstDash val="solid"/>
            <a:headEnd type="none" w="sm" len="sm"/>
            <a:tailEnd type="none" w="sm" len="sm"/>
          </a:ln>
        </p:spPr>
      </p:sp>
      <p:sp>
        <p:nvSpPr>
          <p:cNvPr id="3" name="AutoShape 3"/>
          <p:cNvSpPr/>
          <p:nvPr/>
        </p:nvSpPr>
        <p:spPr>
          <a:xfrm>
            <a:off x="12557316" y="4007755"/>
            <a:ext cx="4433019" cy="0"/>
          </a:xfrm>
          <a:prstGeom prst="line">
            <a:avLst/>
          </a:prstGeom>
          <a:ln w="19050" cap="rnd">
            <a:solidFill>
              <a:srgbClr val="F1C024"/>
            </a:solidFill>
            <a:prstDash val="solid"/>
            <a:headEnd type="none" w="sm" len="sm"/>
            <a:tailEnd type="none" w="sm" len="sm"/>
          </a:ln>
        </p:spPr>
      </p:sp>
      <p:grpSp>
        <p:nvGrpSpPr>
          <p:cNvPr id="4" name="Group 4"/>
          <p:cNvGrpSpPr/>
          <p:nvPr/>
        </p:nvGrpSpPr>
        <p:grpSpPr>
          <a:xfrm rot="-3373148">
            <a:off x="-1196921" y="-580211"/>
            <a:ext cx="4305786" cy="2744129"/>
            <a:chOff x="0" y="0"/>
            <a:chExt cx="2354580" cy="1500602"/>
          </a:xfrm>
        </p:grpSpPr>
        <p:sp>
          <p:nvSpPr>
            <p:cNvPr id="5" name="Freeform 5"/>
            <p:cNvSpPr/>
            <p:nvPr/>
          </p:nvSpPr>
          <p:spPr>
            <a:xfrm>
              <a:off x="0" y="0"/>
              <a:ext cx="2353310" cy="1500602"/>
            </a:xfrm>
            <a:custGeom>
              <a:avLst/>
              <a:gdLst/>
              <a:ahLst/>
              <a:cxnLst/>
              <a:rect l="l" t="t" r="r" b="b"/>
              <a:pathLst>
                <a:path w="2353310" h="1500602">
                  <a:moveTo>
                    <a:pt x="784860" y="1433292"/>
                  </a:moveTo>
                  <a:cubicBezTo>
                    <a:pt x="905510" y="1473932"/>
                    <a:pt x="1042670" y="1500602"/>
                    <a:pt x="1177290" y="1500602"/>
                  </a:cubicBezTo>
                  <a:cubicBezTo>
                    <a:pt x="1311910" y="1500602"/>
                    <a:pt x="1441450" y="1477742"/>
                    <a:pt x="1560830" y="1437102"/>
                  </a:cubicBezTo>
                  <a:cubicBezTo>
                    <a:pt x="1563370" y="1435832"/>
                    <a:pt x="1565910" y="1435832"/>
                    <a:pt x="1568450" y="1434562"/>
                  </a:cubicBezTo>
                  <a:cubicBezTo>
                    <a:pt x="2016760" y="1272002"/>
                    <a:pt x="2346960" y="842742"/>
                    <a:pt x="2353310" y="345303"/>
                  </a:cubicBezTo>
                  <a:lnTo>
                    <a:pt x="2353310" y="0"/>
                  </a:lnTo>
                  <a:lnTo>
                    <a:pt x="0" y="0"/>
                  </a:lnTo>
                  <a:lnTo>
                    <a:pt x="0" y="345085"/>
                  </a:lnTo>
                  <a:cubicBezTo>
                    <a:pt x="6350" y="845282"/>
                    <a:pt x="331470" y="1274542"/>
                    <a:pt x="784860" y="1433292"/>
                  </a:cubicBezTo>
                  <a:close/>
                </a:path>
              </a:pathLst>
            </a:custGeom>
            <a:solidFill>
              <a:srgbClr val="FF1616"/>
            </a:solidFill>
          </p:spPr>
        </p:sp>
      </p:grpSp>
      <p:grpSp>
        <p:nvGrpSpPr>
          <p:cNvPr id="6" name="Group 6"/>
          <p:cNvGrpSpPr/>
          <p:nvPr/>
        </p:nvGrpSpPr>
        <p:grpSpPr>
          <a:xfrm rot="3292812">
            <a:off x="15373446" y="-486273"/>
            <a:ext cx="4305786" cy="2744129"/>
            <a:chOff x="0" y="0"/>
            <a:chExt cx="2354580" cy="1500602"/>
          </a:xfrm>
        </p:grpSpPr>
        <p:sp>
          <p:nvSpPr>
            <p:cNvPr id="7" name="Freeform 7"/>
            <p:cNvSpPr/>
            <p:nvPr/>
          </p:nvSpPr>
          <p:spPr>
            <a:xfrm>
              <a:off x="0" y="0"/>
              <a:ext cx="2353310" cy="1500602"/>
            </a:xfrm>
            <a:custGeom>
              <a:avLst/>
              <a:gdLst/>
              <a:ahLst/>
              <a:cxnLst/>
              <a:rect l="l" t="t" r="r" b="b"/>
              <a:pathLst>
                <a:path w="2353310" h="1500602">
                  <a:moveTo>
                    <a:pt x="784860" y="1433292"/>
                  </a:moveTo>
                  <a:cubicBezTo>
                    <a:pt x="905510" y="1473932"/>
                    <a:pt x="1042670" y="1500602"/>
                    <a:pt x="1177290" y="1500602"/>
                  </a:cubicBezTo>
                  <a:cubicBezTo>
                    <a:pt x="1311910" y="1500602"/>
                    <a:pt x="1441450" y="1477742"/>
                    <a:pt x="1560830" y="1437102"/>
                  </a:cubicBezTo>
                  <a:cubicBezTo>
                    <a:pt x="1563370" y="1435832"/>
                    <a:pt x="1565910" y="1435832"/>
                    <a:pt x="1568450" y="1434562"/>
                  </a:cubicBezTo>
                  <a:cubicBezTo>
                    <a:pt x="2016760" y="1272002"/>
                    <a:pt x="2346960" y="842742"/>
                    <a:pt x="2353310" y="345303"/>
                  </a:cubicBezTo>
                  <a:lnTo>
                    <a:pt x="2353310" y="0"/>
                  </a:lnTo>
                  <a:lnTo>
                    <a:pt x="0" y="0"/>
                  </a:lnTo>
                  <a:lnTo>
                    <a:pt x="0" y="345085"/>
                  </a:lnTo>
                  <a:cubicBezTo>
                    <a:pt x="6350" y="845282"/>
                    <a:pt x="331470" y="1274542"/>
                    <a:pt x="784860" y="1433292"/>
                  </a:cubicBezTo>
                  <a:close/>
                </a:path>
              </a:pathLst>
            </a:custGeom>
            <a:solidFill>
              <a:srgbClr val="FF1616"/>
            </a:solidFill>
          </p:spPr>
        </p:sp>
      </p:grpSp>
      <p:grpSp>
        <p:nvGrpSpPr>
          <p:cNvPr id="8" name="Group 8"/>
          <p:cNvGrpSpPr/>
          <p:nvPr/>
        </p:nvGrpSpPr>
        <p:grpSpPr>
          <a:xfrm>
            <a:off x="6854455" y="791853"/>
            <a:ext cx="5086880" cy="1120231"/>
            <a:chOff x="0" y="0"/>
            <a:chExt cx="1339754" cy="295040"/>
          </a:xfrm>
        </p:grpSpPr>
        <p:sp>
          <p:nvSpPr>
            <p:cNvPr id="9" name="Freeform 9"/>
            <p:cNvSpPr/>
            <p:nvPr/>
          </p:nvSpPr>
          <p:spPr>
            <a:xfrm>
              <a:off x="0" y="0"/>
              <a:ext cx="1339754" cy="295040"/>
            </a:xfrm>
            <a:custGeom>
              <a:avLst/>
              <a:gdLst/>
              <a:ahLst/>
              <a:cxnLst/>
              <a:rect l="l" t="t" r="r" b="b"/>
              <a:pathLst>
                <a:path w="1339754" h="295040">
                  <a:moveTo>
                    <a:pt x="77619" y="0"/>
                  </a:moveTo>
                  <a:lnTo>
                    <a:pt x="1262135" y="0"/>
                  </a:lnTo>
                  <a:cubicBezTo>
                    <a:pt x="1282721" y="0"/>
                    <a:pt x="1302464" y="8178"/>
                    <a:pt x="1317020" y="22734"/>
                  </a:cubicBezTo>
                  <a:cubicBezTo>
                    <a:pt x="1331577" y="37290"/>
                    <a:pt x="1339754" y="57033"/>
                    <a:pt x="1339754" y="77619"/>
                  </a:cubicBezTo>
                  <a:lnTo>
                    <a:pt x="1339754" y="217421"/>
                  </a:lnTo>
                  <a:cubicBezTo>
                    <a:pt x="1339754" y="260289"/>
                    <a:pt x="1305003" y="295040"/>
                    <a:pt x="1262135" y="295040"/>
                  </a:cubicBezTo>
                  <a:lnTo>
                    <a:pt x="77619" y="295040"/>
                  </a:lnTo>
                  <a:cubicBezTo>
                    <a:pt x="57033" y="295040"/>
                    <a:pt x="37290" y="286863"/>
                    <a:pt x="22734" y="272306"/>
                  </a:cubicBezTo>
                  <a:cubicBezTo>
                    <a:pt x="8178" y="257750"/>
                    <a:pt x="0" y="238007"/>
                    <a:pt x="0" y="217421"/>
                  </a:cubicBezTo>
                  <a:lnTo>
                    <a:pt x="0" y="77619"/>
                  </a:lnTo>
                  <a:cubicBezTo>
                    <a:pt x="0" y="57033"/>
                    <a:pt x="8178" y="37290"/>
                    <a:pt x="22734" y="22734"/>
                  </a:cubicBezTo>
                  <a:cubicBezTo>
                    <a:pt x="37290" y="8178"/>
                    <a:pt x="57033" y="0"/>
                    <a:pt x="77619" y="0"/>
                  </a:cubicBezTo>
                  <a:close/>
                </a:path>
              </a:pathLst>
            </a:custGeom>
            <a:solidFill>
              <a:srgbClr val="FF1616"/>
            </a:solidFill>
          </p:spPr>
        </p:sp>
        <p:sp>
          <p:nvSpPr>
            <p:cNvPr id="10" name="TextBox 10"/>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pic>
        <p:nvPicPr>
          <p:cNvPr id="11" name="Picture 11"/>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7547968" y="4602215"/>
            <a:ext cx="3699852" cy="3269744"/>
          </a:xfrm>
          <a:prstGeom prst="rect">
            <a:avLst/>
          </a:prstGeom>
        </p:spPr>
      </p:pic>
      <p:sp>
        <p:nvSpPr>
          <p:cNvPr id="12" name="TextBox 12"/>
          <p:cNvSpPr txBox="1"/>
          <p:nvPr/>
        </p:nvSpPr>
        <p:spPr>
          <a:xfrm>
            <a:off x="6499228" y="972282"/>
            <a:ext cx="5289543" cy="854077"/>
          </a:xfrm>
          <a:prstGeom prst="rect">
            <a:avLst/>
          </a:prstGeom>
        </p:spPr>
        <p:txBody>
          <a:bodyPr lIns="0" tIns="0" rIns="0" bIns="0" rtlCol="0" anchor="t">
            <a:spAutoFit/>
          </a:bodyPr>
          <a:lstStyle/>
          <a:p>
            <a:pPr algn="ctr">
              <a:lnSpc>
                <a:spcPts val="6999"/>
              </a:lnSpc>
              <a:spcBef>
                <a:spcPct val="0"/>
              </a:spcBef>
            </a:pPr>
            <a:r>
              <a:rPr lang="en-US" sz="4999">
                <a:solidFill>
                  <a:srgbClr val="FDFDFD"/>
                </a:solidFill>
                <a:latin typeface="DM Sans"/>
              </a:rPr>
              <a:t>Strategies:</a:t>
            </a:r>
          </a:p>
        </p:txBody>
      </p:sp>
      <p:sp>
        <p:nvSpPr>
          <p:cNvPr id="13" name="TextBox 13"/>
          <p:cNvSpPr txBox="1"/>
          <p:nvPr/>
        </p:nvSpPr>
        <p:spPr>
          <a:xfrm>
            <a:off x="473802" y="3229866"/>
            <a:ext cx="1394078" cy="986688"/>
          </a:xfrm>
          <a:prstGeom prst="rect">
            <a:avLst/>
          </a:prstGeom>
        </p:spPr>
        <p:txBody>
          <a:bodyPr lIns="0" tIns="0" rIns="0" bIns="0" rtlCol="0" anchor="t">
            <a:spAutoFit/>
          </a:bodyPr>
          <a:lstStyle/>
          <a:p>
            <a:pPr algn="ctr">
              <a:lnSpc>
                <a:spcPts val="8090"/>
              </a:lnSpc>
              <a:spcBef>
                <a:spcPct val="0"/>
              </a:spcBef>
            </a:pPr>
            <a:r>
              <a:rPr lang="en-US" sz="5779">
                <a:solidFill>
                  <a:srgbClr val="F1C024"/>
                </a:solidFill>
                <a:latin typeface="Open Sauce SemiBold"/>
              </a:rPr>
              <a:t>01</a:t>
            </a:r>
          </a:p>
        </p:txBody>
      </p:sp>
      <p:sp>
        <p:nvSpPr>
          <p:cNvPr id="14" name="TextBox 14"/>
          <p:cNvSpPr txBox="1"/>
          <p:nvPr/>
        </p:nvSpPr>
        <p:spPr>
          <a:xfrm>
            <a:off x="2149560" y="3388459"/>
            <a:ext cx="5614707" cy="422558"/>
          </a:xfrm>
          <a:prstGeom prst="rect">
            <a:avLst/>
          </a:prstGeom>
        </p:spPr>
        <p:txBody>
          <a:bodyPr lIns="0" tIns="0" rIns="0" bIns="0" rtlCol="0" anchor="t">
            <a:spAutoFit/>
          </a:bodyPr>
          <a:lstStyle/>
          <a:p>
            <a:pPr marL="0" lvl="0" indent="0" algn="l">
              <a:lnSpc>
                <a:spcPts val="3484"/>
              </a:lnSpc>
              <a:spcBef>
                <a:spcPct val="0"/>
              </a:spcBef>
            </a:pPr>
            <a:r>
              <a:rPr lang="en-US" sz="2488">
                <a:solidFill>
                  <a:srgbClr val="F1C024"/>
                </a:solidFill>
                <a:latin typeface="DM Sans Bold"/>
              </a:rPr>
              <a:t>CONNECT WITH CONSUMERS  </a:t>
            </a:r>
          </a:p>
        </p:txBody>
      </p:sp>
      <p:sp>
        <p:nvSpPr>
          <p:cNvPr id="15" name="TextBox 15"/>
          <p:cNvSpPr txBox="1"/>
          <p:nvPr/>
        </p:nvSpPr>
        <p:spPr>
          <a:xfrm>
            <a:off x="10688044" y="3229866"/>
            <a:ext cx="1394078" cy="986688"/>
          </a:xfrm>
          <a:prstGeom prst="rect">
            <a:avLst/>
          </a:prstGeom>
        </p:spPr>
        <p:txBody>
          <a:bodyPr lIns="0" tIns="0" rIns="0" bIns="0" rtlCol="0" anchor="t">
            <a:spAutoFit/>
          </a:bodyPr>
          <a:lstStyle/>
          <a:p>
            <a:pPr algn="ctr">
              <a:lnSpc>
                <a:spcPts val="8090"/>
              </a:lnSpc>
              <a:spcBef>
                <a:spcPct val="0"/>
              </a:spcBef>
            </a:pPr>
            <a:r>
              <a:rPr lang="en-US" sz="5779">
                <a:solidFill>
                  <a:srgbClr val="F1C024"/>
                </a:solidFill>
                <a:latin typeface="Open Sauce SemiBold"/>
              </a:rPr>
              <a:t>02</a:t>
            </a:r>
          </a:p>
        </p:txBody>
      </p:sp>
      <p:sp>
        <p:nvSpPr>
          <p:cNvPr id="16" name="TextBox 16"/>
          <p:cNvSpPr txBox="1"/>
          <p:nvPr/>
        </p:nvSpPr>
        <p:spPr>
          <a:xfrm>
            <a:off x="12557316" y="3388459"/>
            <a:ext cx="5216417" cy="422558"/>
          </a:xfrm>
          <a:prstGeom prst="rect">
            <a:avLst/>
          </a:prstGeom>
        </p:spPr>
        <p:txBody>
          <a:bodyPr lIns="0" tIns="0" rIns="0" bIns="0" rtlCol="0" anchor="t">
            <a:spAutoFit/>
          </a:bodyPr>
          <a:lstStyle/>
          <a:p>
            <a:pPr>
              <a:lnSpc>
                <a:spcPts val="3484"/>
              </a:lnSpc>
              <a:spcBef>
                <a:spcPct val="0"/>
              </a:spcBef>
            </a:pPr>
            <a:r>
              <a:rPr lang="en-US" sz="2488">
                <a:solidFill>
                  <a:srgbClr val="F1C024"/>
                </a:solidFill>
                <a:latin typeface="DM Sans Bold"/>
              </a:rPr>
              <a:t>HIRE THE RIGHT PEOPLE</a:t>
            </a:r>
          </a:p>
        </p:txBody>
      </p:sp>
      <p:sp>
        <p:nvSpPr>
          <p:cNvPr id="17" name="TextBox 17"/>
          <p:cNvSpPr txBox="1"/>
          <p:nvPr/>
        </p:nvSpPr>
        <p:spPr>
          <a:xfrm>
            <a:off x="1730794" y="4273704"/>
            <a:ext cx="5614707" cy="4813067"/>
          </a:xfrm>
          <a:prstGeom prst="rect">
            <a:avLst/>
          </a:prstGeom>
        </p:spPr>
        <p:txBody>
          <a:bodyPr lIns="0" tIns="0" rIns="0" bIns="0" rtlCol="0" anchor="t">
            <a:spAutoFit/>
          </a:bodyPr>
          <a:lstStyle/>
          <a:p>
            <a:pPr algn="just">
              <a:lnSpc>
                <a:spcPts val="2987"/>
              </a:lnSpc>
            </a:pPr>
            <a:r>
              <a:rPr lang="en-US" sz="2134">
                <a:solidFill>
                  <a:srgbClr val="EFECE7"/>
                </a:solidFill>
                <a:latin typeface="DM Sans"/>
              </a:rPr>
              <a:t>Customers drive the success of any business, which is why it's so important to observe how they interact with your brand, what their needs are and therefore find options to improve your service/products and align with their expectations. </a:t>
            </a:r>
          </a:p>
          <a:p>
            <a:pPr algn="just">
              <a:lnSpc>
                <a:spcPts val="2987"/>
              </a:lnSpc>
            </a:pPr>
            <a:endParaRPr lang="en-US" sz="2134">
              <a:solidFill>
                <a:srgbClr val="EFECE7"/>
              </a:solidFill>
              <a:latin typeface="DM Sans"/>
            </a:endParaRPr>
          </a:p>
          <a:p>
            <a:pPr algn="just">
              <a:lnSpc>
                <a:spcPts val="2987"/>
              </a:lnSpc>
            </a:pPr>
            <a:r>
              <a:rPr lang="en-US" sz="2134">
                <a:solidFill>
                  <a:srgbClr val="EFECE7"/>
                </a:solidFill>
                <a:latin typeface="DM Sans"/>
              </a:rPr>
              <a:t>Organisations must collect feedback from its consumers and gain knowledge about their needs; </a:t>
            </a:r>
          </a:p>
          <a:p>
            <a:pPr algn="just">
              <a:lnSpc>
                <a:spcPts val="2987"/>
              </a:lnSpc>
            </a:pPr>
            <a:r>
              <a:rPr lang="en-US" sz="2134">
                <a:solidFill>
                  <a:srgbClr val="EFECE7"/>
                </a:solidFill>
                <a:latin typeface="DM Sans"/>
              </a:rPr>
              <a:t>Find a way to continuously show you value their opinion.</a:t>
            </a:r>
          </a:p>
          <a:p>
            <a:pPr algn="just">
              <a:lnSpc>
                <a:spcPts val="2987"/>
              </a:lnSpc>
              <a:spcBef>
                <a:spcPct val="0"/>
              </a:spcBef>
            </a:pPr>
            <a:endParaRPr lang="en-US" sz="2134">
              <a:solidFill>
                <a:srgbClr val="EFECE7"/>
              </a:solidFill>
              <a:latin typeface="DM Sans"/>
            </a:endParaRPr>
          </a:p>
        </p:txBody>
      </p:sp>
      <p:sp>
        <p:nvSpPr>
          <p:cNvPr id="18" name="TextBox 18"/>
          <p:cNvSpPr txBox="1"/>
          <p:nvPr/>
        </p:nvSpPr>
        <p:spPr>
          <a:xfrm>
            <a:off x="12082122" y="4168929"/>
            <a:ext cx="5500485" cy="5089371"/>
          </a:xfrm>
          <a:prstGeom prst="rect">
            <a:avLst/>
          </a:prstGeom>
        </p:spPr>
        <p:txBody>
          <a:bodyPr lIns="0" tIns="0" rIns="0" bIns="0" rtlCol="0" anchor="t">
            <a:spAutoFit/>
          </a:bodyPr>
          <a:lstStyle/>
          <a:p>
            <a:pPr algn="just">
              <a:lnSpc>
                <a:spcPts val="2927"/>
              </a:lnSpc>
              <a:spcBef>
                <a:spcPct val="0"/>
              </a:spcBef>
            </a:pPr>
            <a:r>
              <a:rPr lang="en-US" sz="2090">
                <a:solidFill>
                  <a:srgbClr val="EFECE7"/>
                </a:solidFill>
                <a:latin typeface="DM Sans"/>
              </a:rPr>
              <a:t>Attitude is the most important. Traditionally, companies have been hiring from the perspective of hiring talented people. However, it is important for salespeople to recognise that good people are the result of good education. Therefore, when considering hiring a team, it is important to look for skills and personality traits that will allow someone to embrace your training and coaching efforts. This can include high emotional intelligence, a “capable” attitude, or a deep love for collaboration. Allow some extra time when building the ideal candidate persona.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00419" y="1028700"/>
            <a:ext cx="16814346" cy="8930613"/>
            <a:chOff x="0" y="0"/>
            <a:chExt cx="4428470" cy="2352096"/>
          </a:xfrm>
        </p:grpSpPr>
        <p:sp>
          <p:nvSpPr>
            <p:cNvPr id="3" name="Freeform 3"/>
            <p:cNvSpPr/>
            <p:nvPr/>
          </p:nvSpPr>
          <p:spPr>
            <a:xfrm>
              <a:off x="0" y="0"/>
              <a:ext cx="4428470" cy="2352096"/>
            </a:xfrm>
            <a:custGeom>
              <a:avLst/>
              <a:gdLst/>
              <a:ahLst/>
              <a:cxnLst/>
              <a:rect l="l" t="t" r="r" b="b"/>
              <a:pathLst>
                <a:path w="4428470" h="2352096">
                  <a:moveTo>
                    <a:pt x="0" y="0"/>
                  </a:moveTo>
                  <a:lnTo>
                    <a:pt x="4428470" y="0"/>
                  </a:lnTo>
                  <a:lnTo>
                    <a:pt x="4428470" y="2352096"/>
                  </a:lnTo>
                  <a:lnTo>
                    <a:pt x="0" y="2352096"/>
                  </a:lnTo>
                  <a:close/>
                </a:path>
              </a:pathLst>
            </a:custGeom>
            <a:solidFill>
              <a:srgbClr val="004AAD"/>
            </a:solidFill>
          </p:spPr>
        </p:sp>
        <p:sp>
          <p:nvSpPr>
            <p:cNvPr id="4" name="TextBox 4"/>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grpSp>
        <p:nvGrpSpPr>
          <p:cNvPr id="5" name="Group 5"/>
          <p:cNvGrpSpPr/>
          <p:nvPr/>
        </p:nvGrpSpPr>
        <p:grpSpPr>
          <a:xfrm>
            <a:off x="1112923" y="2151473"/>
            <a:ext cx="15989338" cy="7607686"/>
            <a:chOff x="0" y="0"/>
            <a:chExt cx="4211184" cy="2003670"/>
          </a:xfrm>
        </p:grpSpPr>
        <p:sp>
          <p:nvSpPr>
            <p:cNvPr id="6" name="Freeform 6"/>
            <p:cNvSpPr/>
            <p:nvPr/>
          </p:nvSpPr>
          <p:spPr>
            <a:xfrm>
              <a:off x="0" y="0"/>
              <a:ext cx="4211184" cy="2003670"/>
            </a:xfrm>
            <a:custGeom>
              <a:avLst/>
              <a:gdLst/>
              <a:ahLst/>
              <a:cxnLst/>
              <a:rect l="l" t="t" r="r" b="b"/>
              <a:pathLst>
                <a:path w="4211184" h="2003670">
                  <a:moveTo>
                    <a:pt x="0" y="0"/>
                  </a:moveTo>
                  <a:lnTo>
                    <a:pt x="4211184" y="0"/>
                  </a:lnTo>
                  <a:lnTo>
                    <a:pt x="4211184" y="2003670"/>
                  </a:lnTo>
                  <a:lnTo>
                    <a:pt x="0" y="2003670"/>
                  </a:lnTo>
                  <a:close/>
                </a:path>
              </a:pathLst>
            </a:custGeom>
            <a:solidFill>
              <a:srgbClr val="FF1616"/>
            </a:solidFill>
          </p:spPr>
        </p:sp>
        <p:sp>
          <p:nvSpPr>
            <p:cNvPr id="7" name="TextBox 7"/>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grpSp>
        <p:nvGrpSpPr>
          <p:cNvPr id="8" name="Group 8"/>
          <p:cNvGrpSpPr/>
          <p:nvPr/>
        </p:nvGrpSpPr>
        <p:grpSpPr>
          <a:xfrm>
            <a:off x="1337671" y="2398774"/>
            <a:ext cx="15539829" cy="7037064"/>
            <a:chOff x="0" y="0"/>
            <a:chExt cx="4092794" cy="1853383"/>
          </a:xfrm>
        </p:grpSpPr>
        <p:sp>
          <p:nvSpPr>
            <p:cNvPr id="9" name="Freeform 9"/>
            <p:cNvSpPr/>
            <p:nvPr/>
          </p:nvSpPr>
          <p:spPr>
            <a:xfrm>
              <a:off x="0" y="0"/>
              <a:ext cx="4092794" cy="1853383"/>
            </a:xfrm>
            <a:custGeom>
              <a:avLst/>
              <a:gdLst/>
              <a:ahLst/>
              <a:cxnLst/>
              <a:rect l="l" t="t" r="r" b="b"/>
              <a:pathLst>
                <a:path w="4092794" h="1853383">
                  <a:moveTo>
                    <a:pt x="0" y="0"/>
                  </a:moveTo>
                  <a:lnTo>
                    <a:pt x="4092794" y="0"/>
                  </a:lnTo>
                  <a:lnTo>
                    <a:pt x="4092794" y="1853383"/>
                  </a:lnTo>
                  <a:lnTo>
                    <a:pt x="0" y="1853383"/>
                  </a:lnTo>
                  <a:close/>
                </a:path>
              </a:pathLst>
            </a:custGeom>
            <a:solidFill>
              <a:srgbClr val="E8E8E8"/>
            </a:solidFill>
          </p:spPr>
        </p:sp>
        <p:sp>
          <p:nvSpPr>
            <p:cNvPr id="10" name="TextBox 10"/>
            <p:cNvSpPr txBox="1"/>
            <p:nvPr/>
          </p:nvSpPr>
          <p:spPr>
            <a:xfrm>
              <a:off x="0" y="-28575"/>
              <a:ext cx="812800" cy="841375"/>
            </a:xfrm>
            <a:prstGeom prst="rect">
              <a:avLst/>
            </a:prstGeom>
          </p:spPr>
          <p:txBody>
            <a:bodyPr lIns="50800" tIns="50800" rIns="50800" bIns="50800" rtlCol="0" anchor="ctr"/>
            <a:lstStyle/>
            <a:p>
              <a:pPr algn="ctr">
                <a:lnSpc>
                  <a:spcPts val="2799"/>
                </a:lnSpc>
              </a:pPr>
              <a:endParaRPr/>
            </a:p>
          </p:txBody>
        </p:sp>
      </p:grpSp>
      <p:sp>
        <p:nvSpPr>
          <p:cNvPr id="11" name="TextBox 11"/>
          <p:cNvSpPr txBox="1"/>
          <p:nvPr/>
        </p:nvSpPr>
        <p:spPr>
          <a:xfrm>
            <a:off x="5358025" y="627473"/>
            <a:ext cx="5887789" cy="1401440"/>
          </a:xfrm>
          <a:prstGeom prst="rect">
            <a:avLst/>
          </a:prstGeom>
        </p:spPr>
        <p:txBody>
          <a:bodyPr lIns="0" tIns="0" rIns="0" bIns="0" rtlCol="0" anchor="t">
            <a:spAutoFit/>
          </a:bodyPr>
          <a:lstStyle/>
          <a:p>
            <a:pPr algn="ctr">
              <a:lnSpc>
                <a:spcPts val="11480"/>
              </a:lnSpc>
            </a:pPr>
            <a:r>
              <a:rPr lang="en-US" sz="8200">
                <a:solidFill>
                  <a:srgbClr val="FFFFFF"/>
                </a:solidFill>
                <a:latin typeface="Open Sans Extra Bold"/>
              </a:rPr>
              <a:t>Conclusion</a:t>
            </a:r>
          </a:p>
        </p:txBody>
      </p:sp>
      <p:sp>
        <p:nvSpPr>
          <p:cNvPr id="12" name="TextBox 12"/>
          <p:cNvSpPr txBox="1"/>
          <p:nvPr/>
        </p:nvSpPr>
        <p:spPr>
          <a:xfrm>
            <a:off x="1574365" y="3493511"/>
            <a:ext cx="15303135" cy="4780915"/>
          </a:xfrm>
          <a:prstGeom prst="rect">
            <a:avLst/>
          </a:prstGeom>
        </p:spPr>
        <p:txBody>
          <a:bodyPr lIns="0" tIns="0" rIns="0" bIns="0" rtlCol="0" anchor="t">
            <a:spAutoFit/>
          </a:bodyPr>
          <a:lstStyle/>
          <a:p>
            <a:pPr>
              <a:lnSpc>
                <a:spcPts val="4759"/>
              </a:lnSpc>
            </a:pPr>
            <a:r>
              <a:rPr lang="en-US" sz="3399">
                <a:solidFill>
                  <a:srgbClr val="010101"/>
                </a:solidFill>
                <a:latin typeface="Open Sans Light"/>
              </a:rPr>
              <a:t>In conclusion, Tesco is on a continuous rise and pays close attention to consumers to ensure they sell a wide range of products that meet their needs and requirements.</a:t>
            </a:r>
          </a:p>
          <a:p>
            <a:pPr>
              <a:lnSpc>
                <a:spcPts val="4759"/>
              </a:lnSpc>
            </a:pPr>
            <a:r>
              <a:rPr lang="en-US" sz="3399">
                <a:solidFill>
                  <a:srgbClr val="010101"/>
                </a:solidFill>
                <a:latin typeface="Open Sans Light"/>
              </a:rPr>
              <a:t>Tesco also proves that it can easily adapt to new changes in the fast-paced environment during difficult times by maintaining the same high-quality products and highly competitive prices compared to other supermarkets.</a:t>
            </a:r>
          </a:p>
          <a:p>
            <a:pPr>
              <a:lnSpc>
                <a:spcPts val="4759"/>
              </a:lnSpc>
            </a:pPr>
            <a:endParaRPr lang="en-US" sz="3399">
              <a:solidFill>
                <a:srgbClr val="010101"/>
              </a:solidFill>
              <a:latin typeface="Open Sans Light"/>
            </a:endParaRPr>
          </a:p>
          <a:p>
            <a:pPr>
              <a:lnSpc>
                <a:spcPts val="4759"/>
              </a:lnSpc>
            </a:pPr>
            <a:endParaRPr lang="en-US" sz="3399">
              <a:solidFill>
                <a:srgbClr val="010101"/>
              </a:solidFill>
              <a:latin typeface="Open Sans Ligh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72FF"/>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1028700" y="3155252"/>
            <a:ext cx="16230600" cy="3976497"/>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D4E4D0-D8B0-4778-AB31-044825F2B974}"/>
              </a:ext>
            </a:extLst>
          </p:cNvPr>
          <p:cNvSpPr txBox="1"/>
          <p:nvPr/>
        </p:nvSpPr>
        <p:spPr>
          <a:xfrm>
            <a:off x="3657600" y="1257300"/>
            <a:ext cx="9144000" cy="1631216"/>
          </a:xfrm>
          <a:prstGeom prst="rect">
            <a:avLst/>
          </a:prstGeom>
          <a:noFill/>
        </p:spPr>
        <p:txBody>
          <a:bodyPr wrap="square">
            <a:spAutoFit/>
          </a:bodyPr>
          <a:lstStyle/>
          <a:p>
            <a:r>
              <a:rPr lang="en-GB" altLang="en-US" sz="4000" b="1" dirty="0">
                <a:solidFill>
                  <a:srgbClr val="000000"/>
                </a:solidFill>
                <a:latin typeface="Times New Roman" panose="02020603050405020304" pitchFamily="18" charset="0"/>
                <a:ea typeface="DejaVu Sans Mono"/>
                <a:cs typeface="Times New Roman" panose="02020603050405020304" pitchFamily="18" charset="0"/>
              </a:rPr>
              <a:t>REFERENCES</a:t>
            </a:r>
            <a:br>
              <a:rPr lang="en-GB" altLang="en-US" sz="1200" b="1" dirty="0">
                <a:solidFill>
                  <a:srgbClr val="000000"/>
                </a:solidFill>
                <a:latin typeface="Times New Roman" panose="02020603050405020304" pitchFamily="18" charset="0"/>
                <a:ea typeface="DejaVu Sans Mono"/>
                <a:cs typeface="Times New Roman" panose="02020603050405020304" pitchFamily="18" charset="0"/>
              </a:rPr>
            </a:br>
            <a:endParaRPr lang="en-GB" altLang="en-US" sz="1200" b="1" dirty="0">
              <a:solidFill>
                <a:srgbClr val="000000"/>
              </a:solidFill>
              <a:latin typeface="Times New Roman" panose="02020603050405020304" pitchFamily="18" charset="0"/>
              <a:ea typeface="DejaVu Sans Mono"/>
              <a:cs typeface="Times New Roman" panose="02020603050405020304" pitchFamily="18" charset="0"/>
            </a:endParaRPr>
          </a:p>
          <a:p>
            <a:endParaRPr lang="en-GB" sz="1200" b="1" dirty="0">
              <a:solidFill>
                <a:srgbClr val="000000"/>
              </a:solidFill>
              <a:latin typeface="Times New Roman" panose="02020603050405020304" pitchFamily="18" charset="0"/>
              <a:cs typeface="Times New Roman" panose="02020603050405020304" pitchFamily="18" charset="0"/>
            </a:endParaRPr>
          </a:p>
          <a:p>
            <a:endParaRPr lang="en-GB" sz="1200" b="1" dirty="0">
              <a:solidFill>
                <a:srgbClr val="000000"/>
              </a:solidFill>
              <a:latin typeface="Times New Roman" panose="02020603050405020304" pitchFamily="18" charset="0"/>
              <a:cs typeface="Times New Roman" panose="02020603050405020304" pitchFamily="18" charset="0"/>
            </a:endParaRPr>
          </a:p>
          <a:p>
            <a:endParaRPr lang="en-GB" sz="1200" b="1" dirty="0">
              <a:solidFill>
                <a:srgbClr val="000000"/>
              </a:solidFill>
              <a:latin typeface="Times New Roman" panose="02020603050405020304" pitchFamily="18" charset="0"/>
              <a:cs typeface="Times New Roman" panose="02020603050405020304" pitchFamily="18" charset="0"/>
            </a:endParaRPr>
          </a:p>
          <a:p>
            <a:endParaRPr lang="en-GB" sz="1200" dirty="0"/>
          </a:p>
        </p:txBody>
      </p:sp>
      <p:sp>
        <p:nvSpPr>
          <p:cNvPr id="4" name="TextBox 3">
            <a:extLst>
              <a:ext uri="{FF2B5EF4-FFF2-40B4-BE49-F238E27FC236}">
                <a16:creationId xmlns:a16="http://schemas.microsoft.com/office/drawing/2014/main" id="{71C6B6E6-0053-499C-9980-DC3C3174076C}"/>
              </a:ext>
            </a:extLst>
          </p:cNvPr>
          <p:cNvSpPr txBox="1"/>
          <p:nvPr/>
        </p:nvSpPr>
        <p:spPr>
          <a:xfrm>
            <a:off x="3429000" y="2476500"/>
            <a:ext cx="9144000" cy="3985706"/>
          </a:xfrm>
          <a:prstGeom prst="rect">
            <a:avLst/>
          </a:prstGeom>
          <a:noFill/>
        </p:spPr>
        <p:txBody>
          <a:bodyPr wrap="square">
            <a:spAutoFit/>
          </a:bodyPr>
          <a:lstStyle/>
          <a:p>
            <a:pPr algn="just" eaLnBrk="1" hangingPunct="1">
              <a:lnSpc>
                <a:spcPct val="150000"/>
              </a:lnSpc>
              <a:spcBef>
                <a:spcPts val="1000"/>
              </a:spcBef>
              <a:spcAft>
                <a:spcPct val="0"/>
              </a:spcAft>
              <a:buClr>
                <a:srgbClr val="000000"/>
              </a:buClr>
              <a:buSzPct val="80000"/>
              <a:buFont typeface="Wingdings 3" panose="05040102010807070707" pitchFamily="18" charset="2"/>
              <a:buChar char=""/>
            </a:pPr>
            <a:r>
              <a:rPr lang="en-GB" altLang="en-US" sz="1200" dirty="0">
                <a:latin typeface="Times New Roman" panose="02020603050405020304" pitchFamily="18" charset="0"/>
                <a:ea typeface="DejaVu Sans Mono"/>
                <a:cs typeface="Times New Roman" panose="02020603050405020304" pitchFamily="18" charset="0"/>
              </a:rPr>
              <a:t>Beaton-Wells, C. and Paul-Taylor, J., 2018. A code of conduct for supermarket-supplier relations: has it worked?. Australian Business Law Review, 46(1). pp.6-31.</a:t>
            </a:r>
          </a:p>
          <a:p>
            <a:pPr algn="just" eaLnBrk="1" hangingPunct="1">
              <a:lnSpc>
                <a:spcPct val="150000"/>
              </a:lnSpc>
              <a:spcBef>
                <a:spcPts val="1000"/>
              </a:spcBef>
              <a:spcAft>
                <a:spcPct val="0"/>
              </a:spcAft>
              <a:buClr>
                <a:srgbClr val="000000"/>
              </a:buClr>
              <a:buSzPct val="80000"/>
              <a:buFont typeface="Wingdings 3" panose="05040102010807070707" pitchFamily="18" charset="2"/>
              <a:buChar char=""/>
            </a:pPr>
            <a:r>
              <a:rPr lang="en-GB" altLang="en-US" sz="1200" dirty="0">
                <a:latin typeface="Times New Roman" panose="02020603050405020304" pitchFamily="18" charset="0"/>
                <a:ea typeface="DejaVu Sans Mono"/>
                <a:cs typeface="Times New Roman" panose="02020603050405020304" pitchFamily="18" charset="0"/>
              </a:rPr>
              <a:t>Das Nair, R. and </a:t>
            </a:r>
            <a:r>
              <a:rPr lang="en-GB" altLang="en-US" sz="1200" dirty="0" err="1">
                <a:latin typeface="Times New Roman" panose="02020603050405020304" pitchFamily="18" charset="0"/>
                <a:ea typeface="DejaVu Sans Mono"/>
                <a:cs typeface="Times New Roman" panose="02020603050405020304" pitchFamily="18" charset="0"/>
              </a:rPr>
              <a:t>Landani</a:t>
            </a:r>
            <a:r>
              <a:rPr lang="en-GB" altLang="en-US" sz="1200" dirty="0">
                <a:latin typeface="Times New Roman" panose="02020603050405020304" pitchFamily="18" charset="0"/>
                <a:ea typeface="DejaVu Sans Mono"/>
                <a:cs typeface="Times New Roman" panose="02020603050405020304" pitchFamily="18" charset="0"/>
              </a:rPr>
              <a:t>, N., 2021. New approaches to supermarket supplier development programmes in Southern Africa. </a:t>
            </a:r>
            <a:r>
              <a:rPr lang="en-GB" altLang="en-US" sz="1200" i="1" dirty="0">
                <a:latin typeface="Times New Roman" panose="02020603050405020304" pitchFamily="18" charset="0"/>
                <a:ea typeface="DejaVu Sans Mono"/>
                <a:cs typeface="Times New Roman" panose="02020603050405020304" pitchFamily="18" charset="0"/>
              </a:rPr>
              <a:t>Development Southern Africa</a:t>
            </a:r>
            <a:r>
              <a:rPr lang="en-GB" altLang="en-US" sz="1200" dirty="0">
                <a:latin typeface="Times New Roman" panose="02020603050405020304" pitchFamily="18" charset="0"/>
                <a:ea typeface="DejaVu Sans Mono"/>
                <a:cs typeface="Times New Roman" panose="02020603050405020304" pitchFamily="18" charset="0"/>
              </a:rPr>
              <a:t> .38(1). pp.4-20.</a:t>
            </a:r>
          </a:p>
          <a:p>
            <a:pPr algn="just" eaLnBrk="1" hangingPunct="1">
              <a:lnSpc>
                <a:spcPct val="150000"/>
              </a:lnSpc>
              <a:spcBef>
                <a:spcPts val="1000"/>
              </a:spcBef>
              <a:spcAft>
                <a:spcPct val="0"/>
              </a:spcAft>
              <a:buClr>
                <a:srgbClr val="000000"/>
              </a:buClr>
              <a:buSzPct val="80000"/>
              <a:buFont typeface="Wingdings 3" panose="05040102010807070707" pitchFamily="18" charset="2"/>
              <a:buChar char=""/>
            </a:pPr>
            <a:r>
              <a:rPr lang="en-GB" altLang="en-US" sz="1200" dirty="0" err="1">
                <a:latin typeface="Times New Roman" panose="02020603050405020304" pitchFamily="18" charset="0"/>
                <a:ea typeface="DejaVu Sans Mono"/>
                <a:cs typeface="Times New Roman" panose="02020603050405020304" pitchFamily="18" charset="0"/>
              </a:rPr>
              <a:t>Sattlegger</a:t>
            </a:r>
            <a:r>
              <a:rPr lang="en-GB" altLang="en-US" sz="1200" dirty="0">
                <a:latin typeface="Times New Roman" panose="02020603050405020304" pitchFamily="18" charset="0"/>
                <a:ea typeface="DejaVu Sans Mono"/>
                <a:cs typeface="Times New Roman" panose="02020603050405020304" pitchFamily="18" charset="0"/>
              </a:rPr>
              <a:t>, L., 2021. Making food manageable–Packaging as a code of practice for work practices at the supermarket. </a:t>
            </a:r>
            <a:r>
              <a:rPr lang="en-GB" altLang="en-US" sz="1200" i="1" dirty="0">
                <a:latin typeface="Times New Roman" panose="02020603050405020304" pitchFamily="18" charset="0"/>
                <a:ea typeface="DejaVu Sans Mono"/>
                <a:cs typeface="Times New Roman" panose="02020603050405020304" pitchFamily="18" charset="0"/>
              </a:rPr>
              <a:t>Journal of Contemporary Ethnography</a:t>
            </a:r>
            <a:r>
              <a:rPr lang="en-GB" altLang="en-US" sz="1200" dirty="0">
                <a:latin typeface="Times New Roman" panose="02020603050405020304" pitchFamily="18" charset="0"/>
                <a:ea typeface="DejaVu Sans Mono"/>
                <a:cs typeface="Times New Roman" panose="02020603050405020304" pitchFamily="18" charset="0"/>
              </a:rPr>
              <a:t>. 50(3). pp.341-367.</a:t>
            </a:r>
          </a:p>
          <a:p>
            <a:pPr algn="just" eaLnBrk="1" hangingPunct="1">
              <a:lnSpc>
                <a:spcPct val="150000"/>
              </a:lnSpc>
              <a:spcBef>
                <a:spcPts val="1000"/>
              </a:spcBef>
              <a:spcAft>
                <a:spcPct val="0"/>
              </a:spcAft>
              <a:buClr>
                <a:srgbClr val="000000"/>
              </a:buClr>
              <a:buSzPct val="80000"/>
              <a:buFont typeface="Wingdings 3" panose="05040102010807070707" pitchFamily="18" charset="2"/>
              <a:buChar char=""/>
            </a:pPr>
            <a:r>
              <a:rPr lang="en-GB" altLang="en-US" sz="1200" dirty="0">
                <a:latin typeface="Times New Roman" panose="02020603050405020304" pitchFamily="18" charset="0"/>
                <a:ea typeface="DejaVu Sans Mono"/>
                <a:cs typeface="Times New Roman" panose="02020603050405020304" pitchFamily="18" charset="0"/>
              </a:rPr>
              <a:t>Cai, M., Tindal, S., </a:t>
            </a:r>
            <a:r>
              <a:rPr lang="en-GB" altLang="en-US" sz="1200" dirty="0" err="1">
                <a:latin typeface="Times New Roman" panose="02020603050405020304" pitchFamily="18" charset="0"/>
                <a:ea typeface="DejaVu Sans Mono"/>
                <a:cs typeface="Times New Roman" panose="02020603050405020304" pitchFamily="18" charset="0"/>
              </a:rPr>
              <a:t>Tartanoglu</a:t>
            </a:r>
            <a:r>
              <a:rPr lang="en-GB" altLang="en-US" sz="1200" dirty="0">
                <a:latin typeface="Times New Roman" panose="02020603050405020304" pitchFamily="18" charset="0"/>
                <a:ea typeface="DejaVu Sans Mono"/>
                <a:cs typeface="Times New Roman" panose="02020603050405020304" pitchFamily="18" charset="0"/>
              </a:rPr>
              <a:t> Bennett, S. and </a:t>
            </a:r>
            <a:r>
              <a:rPr lang="en-GB" altLang="en-US" sz="1200" dirty="0" err="1">
                <a:latin typeface="Times New Roman" panose="02020603050405020304" pitchFamily="18" charset="0"/>
                <a:ea typeface="DejaVu Sans Mono"/>
                <a:cs typeface="Times New Roman" panose="02020603050405020304" pitchFamily="18" charset="0"/>
              </a:rPr>
              <a:t>Velu</a:t>
            </a:r>
            <a:r>
              <a:rPr lang="en-GB" altLang="en-US" sz="1200" dirty="0">
                <a:latin typeface="Times New Roman" panose="02020603050405020304" pitchFamily="18" charset="0"/>
                <a:ea typeface="DejaVu Sans Mono"/>
                <a:cs typeface="Times New Roman" panose="02020603050405020304" pitchFamily="18" charset="0"/>
              </a:rPr>
              <a:t>, J., 2021. ‘It’s like a war zone’: Jay’s liminal experience of normal and extreme work in a UK supermarket during the COVID-19 pandemic. </a:t>
            </a:r>
            <a:r>
              <a:rPr lang="en-GB" altLang="en-US" sz="1200" i="1" dirty="0">
                <a:latin typeface="Times New Roman" panose="02020603050405020304" pitchFamily="18" charset="0"/>
                <a:ea typeface="DejaVu Sans Mono"/>
                <a:cs typeface="Times New Roman" panose="02020603050405020304" pitchFamily="18" charset="0"/>
              </a:rPr>
              <a:t>Work, Employment and Society</a:t>
            </a:r>
            <a:r>
              <a:rPr lang="en-GB" altLang="en-US" sz="1200" dirty="0">
                <a:latin typeface="Times New Roman" panose="02020603050405020304" pitchFamily="18" charset="0"/>
                <a:ea typeface="DejaVu Sans Mono"/>
                <a:cs typeface="Times New Roman" panose="02020603050405020304" pitchFamily="18" charset="0"/>
              </a:rPr>
              <a:t>.35(2). pp.386-395.</a:t>
            </a:r>
          </a:p>
          <a:p>
            <a:endParaRPr lang="en-GB" sz="1200" b="1" dirty="0">
              <a:solidFill>
                <a:srgbClr val="000000"/>
              </a:solidFill>
              <a:latin typeface="Times New Roman" panose="02020603050405020304" pitchFamily="18" charset="0"/>
              <a:cs typeface="Times New Roman" panose="02020603050405020304" pitchFamily="18" charset="0"/>
            </a:endParaRPr>
          </a:p>
          <a:p>
            <a:endParaRPr lang="en-GB" sz="1200" b="1" dirty="0">
              <a:solidFill>
                <a:srgbClr val="000000"/>
              </a:solidFill>
              <a:latin typeface="Times New Roman" panose="02020603050405020304" pitchFamily="18" charset="0"/>
              <a:cs typeface="Times New Roman" panose="02020603050405020304" pitchFamily="18" charset="0"/>
            </a:endParaRPr>
          </a:p>
          <a:p>
            <a:endParaRPr lang="en-GB" sz="1200" b="1" dirty="0">
              <a:solidFill>
                <a:srgbClr val="000000"/>
              </a:solidFill>
              <a:latin typeface="Times New Roman" panose="02020603050405020304" pitchFamily="18" charset="0"/>
              <a:cs typeface="Times New Roman" panose="02020603050405020304" pitchFamily="18" charset="0"/>
            </a:endParaRPr>
          </a:p>
          <a:p>
            <a:endParaRPr lang="en-GB" sz="1200" b="1" dirty="0">
              <a:solidFill>
                <a:srgbClr val="000000"/>
              </a:solidFill>
              <a:latin typeface="Times New Roman" panose="02020603050405020304" pitchFamily="18" charset="0"/>
              <a:cs typeface="Times New Roman" panose="02020603050405020304" pitchFamily="18" charset="0"/>
            </a:endParaRPr>
          </a:p>
          <a:p>
            <a:endParaRPr lang="en-GB" sz="1200" b="1" dirty="0">
              <a:solidFill>
                <a:srgbClr val="000000"/>
              </a:solidFill>
              <a:latin typeface="Times New Roman" panose="02020603050405020304" pitchFamily="18" charset="0"/>
              <a:cs typeface="Times New Roman" panose="02020603050405020304" pitchFamily="18" charset="0"/>
            </a:endParaRPr>
          </a:p>
          <a:p>
            <a:endParaRPr lang="en-GB" sz="1200" b="1" dirty="0">
              <a:solidFill>
                <a:srgbClr val="000000"/>
              </a:solidFill>
              <a:latin typeface="Times New Roman" panose="02020603050405020304" pitchFamily="18" charset="0"/>
              <a:cs typeface="Times New Roman" panose="02020603050405020304" pitchFamily="18" charset="0"/>
            </a:endParaRPr>
          </a:p>
          <a:p>
            <a:endParaRPr lang="en-GB" sz="1200" dirty="0"/>
          </a:p>
        </p:txBody>
      </p:sp>
    </p:spTree>
    <p:extLst>
      <p:ext uri="{BB962C8B-B14F-4D97-AF65-F5344CB8AC3E}">
        <p14:creationId xmlns:p14="http://schemas.microsoft.com/office/powerpoint/2010/main" val="25776533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1133</Words>
  <Application>Microsoft Office PowerPoint</Application>
  <PresentationFormat>Custom</PresentationFormat>
  <Paragraphs>130</Paragraphs>
  <Slides>22</Slides>
  <Notes>0</Notes>
  <HiddenSlides>0</HiddenSlides>
  <MMClips>1</MMClips>
  <ScaleCrop>false</ScaleCrop>
  <HeadingPairs>
    <vt:vector size="6" baseType="variant">
      <vt:variant>
        <vt:lpstr>Fonts Used</vt:lpstr>
      </vt:variant>
      <vt:variant>
        <vt:i4>19</vt:i4>
      </vt:variant>
      <vt:variant>
        <vt:lpstr>Theme</vt:lpstr>
      </vt:variant>
      <vt:variant>
        <vt:i4>1</vt:i4>
      </vt:variant>
      <vt:variant>
        <vt:lpstr>Slide Titles</vt:lpstr>
      </vt:variant>
      <vt:variant>
        <vt:i4>22</vt:i4>
      </vt:variant>
    </vt:vector>
  </HeadingPairs>
  <TitlesOfParts>
    <vt:vector size="42" baseType="lpstr">
      <vt:lpstr>Open Sans</vt:lpstr>
      <vt:lpstr>Wingdings 3</vt:lpstr>
      <vt:lpstr>Open Sauce SemiBold</vt:lpstr>
      <vt:lpstr>DM Sans</vt:lpstr>
      <vt:lpstr>Open Sauce SemiBold Bold</vt:lpstr>
      <vt:lpstr>Arial</vt:lpstr>
      <vt:lpstr>Open Sans Extra Bold</vt:lpstr>
      <vt:lpstr>League Spartan</vt:lpstr>
      <vt:lpstr>League Spartan Bold</vt:lpstr>
      <vt:lpstr>Montserrat Bold</vt:lpstr>
      <vt:lpstr>Poppins Medium</vt:lpstr>
      <vt:lpstr>Open Sans Light</vt:lpstr>
      <vt:lpstr>Open Sans Bold Italics</vt:lpstr>
      <vt:lpstr>Montserrat</vt:lpstr>
      <vt:lpstr>Source Sans Pro</vt:lpstr>
      <vt:lpstr>DM Sans Bold</vt:lpstr>
      <vt:lpstr>Times New Roman</vt:lpstr>
      <vt:lpstr>Arimo 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Yellow &amp; Black Modern Company Profile Presentation</dc:title>
  <dc:creator>Ionica Toader</dc:creator>
  <cp:lastModifiedBy>Ionica Toader</cp:lastModifiedBy>
  <cp:revision>2</cp:revision>
  <dcterms:created xsi:type="dcterms:W3CDTF">2006-08-16T00:00:00Z</dcterms:created>
  <dcterms:modified xsi:type="dcterms:W3CDTF">2022-07-29T13:40:39Z</dcterms:modified>
  <dc:identifier>DAFHuxY7Euo</dc:identifier>
</cp:coreProperties>
</file>