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66" r:id="rId3"/>
    <p:sldId id="268" r:id="rId4"/>
    <p:sldId id="259" r:id="rId5"/>
    <p:sldId id="260" r:id="rId6"/>
    <p:sldId id="261" r:id="rId7"/>
    <p:sldId id="262" r:id="rId8"/>
    <p:sldId id="263" r:id="rId9"/>
    <p:sldId id="264" r:id="rId10"/>
    <p:sldId id="265" r:id="rId11"/>
    <p:sldId id="26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83" d="100"/>
          <a:sy n="83" d="100"/>
        </p:scale>
        <p:origin x="45"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D8CF0-7869-5B69-0345-5F1E438AC12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6D749C2-DD6D-C275-3337-C1219A62D7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A4AD393-9A72-FC5B-D321-0C109007BB61}"/>
              </a:ext>
            </a:extLst>
          </p:cNvPr>
          <p:cNvSpPr>
            <a:spLocks noGrp="1"/>
          </p:cNvSpPr>
          <p:nvPr>
            <p:ph type="dt" sz="half" idx="10"/>
          </p:nvPr>
        </p:nvSpPr>
        <p:spPr/>
        <p:txBody>
          <a:bodyPr/>
          <a:lstStyle/>
          <a:p>
            <a:fld id="{57EE1244-CEE9-48BD-B014-E7AB7494E899}" type="datetimeFigureOut">
              <a:rPr lang="en-GB" smtClean="0"/>
              <a:t>29/11/2024</a:t>
            </a:fld>
            <a:endParaRPr lang="en-GB"/>
          </a:p>
        </p:txBody>
      </p:sp>
      <p:sp>
        <p:nvSpPr>
          <p:cNvPr id="5" name="Footer Placeholder 4">
            <a:extLst>
              <a:ext uri="{FF2B5EF4-FFF2-40B4-BE49-F238E27FC236}">
                <a16:creationId xmlns:a16="http://schemas.microsoft.com/office/drawing/2014/main" id="{EB848DB3-B6F2-C73E-796B-099E3C1EF3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442948-FD53-6655-E83F-81AB921D630D}"/>
              </a:ext>
            </a:extLst>
          </p:cNvPr>
          <p:cNvSpPr>
            <a:spLocks noGrp="1"/>
          </p:cNvSpPr>
          <p:nvPr>
            <p:ph type="sldNum" sz="quarter" idx="12"/>
          </p:nvPr>
        </p:nvSpPr>
        <p:spPr/>
        <p:txBody>
          <a:bodyPr/>
          <a:lstStyle/>
          <a:p>
            <a:fld id="{4C5CFC8A-504B-4E2C-9441-1F76E189FE63}" type="slidenum">
              <a:rPr lang="en-GB" smtClean="0"/>
              <a:t>‹#›</a:t>
            </a:fld>
            <a:endParaRPr lang="en-GB"/>
          </a:p>
        </p:txBody>
      </p:sp>
    </p:spTree>
    <p:extLst>
      <p:ext uri="{BB962C8B-B14F-4D97-AF65-F5344CB8AC3E}">
        <p14:creationId xmlns:p14="http://schemas.microsoft.com/office/powerpoint/2010/main" val="1547772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E3118-8533-4505-5B5B-8F41EDD4DB6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9018FE-9FB7-901E-44D1-A29EFAA4C7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E53ED2-4CF6-D37C-ECD9-CE24230050F2}"/>
              </a:ext>
            </a:extLst>
          </p:cNvPr>
          <p:cNvSpPr>
            <a:spLocks noGrp="1"/>
          </p:cNvSpPr>
          <p:nvPr>
            <p:ph type="dt" sz="half" idx="10"/>
          </p:nvPr>
        </p:nvSpPr>
        <p:spPr/>
        <p:txBody>
          <a:bodyPr/>
          <a:lstStyle/>
          <a:p>
            <a:fld id="{57EE1244-CEE9-48BD-B014-E7AB7494E899}" type="datetimeFigureOut">
              <a:rPr lang="en-GB" smtClean="0"/>
              <a:t>29/11/2024</a:t>
            </a:fld>
            <a:endParaRPr lang="en-GB"/>
          </a:p>
        </p:txBody>
      </p:sp>
      <p:sp>
        <p:nvSpPr>
          <p:cNvPr id="5" name="Footer Placeholder 4">
            <a:extLst>
              <a:ext uri="{FF2B5EF4-FFF2-40B4-BE49-F238E27FC236}">
                <a16:creationId xmlns:a16="http://schemas.microsoft.com/office/drawing/2014/main" id="{3B21FE6A-AA20-254A-ADCE-2CAF61C907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E1AC3F-F608-51ED-E332-A3448D7D48B4}"/>
              </a:ext>
            </a:extLst>
          </p:cNvPr>
          <p:cNvSpPr>
            <a:spLocks noGrp="1"/>
          </p:cNvSpPr>
          <p:nvPr>
            <p:ph type="sldNum" sz="quarter" idx="12"/>
          </p:nvPr>
        </p:nvSpPr>
        <p:spPr/>
        <p:txBody>
          <a:bodyPr/>
          <a:lstStyle/>
          <a:p>
            <a:fld id="{4C5CFC8A-504B-4E2C-9441-1F76E189FE63}" type="slidenum">
              <a:rPr lang="en-GB" smtClean="0"/>
              <a:t>‹#›</a:t>
            </a:fld>
            <a:endParaRPr lang="en-GB"/>
          </a:p>
        </p:txBody>
      </p:sp>
    </p:spTree>
    <p:extLst>
      <p:ext uri="{BB962C8B-B14F-4D97-AF65-F5344CB8AC3E}">
        <p14:creationId xmlns:p14="http://schemas.microsoft.com/office/powerpoint/2010/main" val="5600452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2D845-840E-7F89-2F2A-A4234CF522E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1F21546-FE5C-C0AD-EA6E-0FB4C7B8D2B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4A655D3-EE30-89C2-30A7-F3A7E3F8119F}"/>
              </a:ext>
            </a:extLst>
          </p:cNvPr>
          <p:cNvSpPr>
            <a:spLocks noGrp="1"/>
          </p:cNvSpPr>
          <p:nvPr>
            <p:ph type="dt" sz="half" idx="10"/>
          </p:nvPr>
        </p:nvSpPr>
        <p:spPr/>
        <p:txBody>
          <a:bodyPr/>
          <a:lstStyle/>
          <a:p>
            <a:fld id="{57EE1244-CEE9-48BD-B014-E7AB7494E899}" type="datetimeFigureOut">
              <a:rPr lang="en-GB" smtClean="0"/>
              <a:t>29/11/2024</a:t>
            </a:fld>
            <a:endParaRPr lang="en-GB"/>
          </a:p>
        </p:txBody>
      </p:sp>
      <p:sp>
        <p:nvSpPr>
          <p:cNvPr id="5" name="Footer Placeholder 4">
            <a:extLst>
              <a:ext uri="{FF2B5EF4-FFF2-40B4-BE49-F238E27FC236}">
                <a16:creationId xmlns:a16="http://schemas.microsoft.com/office/drawing/2014/main" id="{4166040A-29DF-AB2D-0AC1-AAD06FDBFD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A8B586-7C6D-D051-0054-DC80B50302FA}"/>
              </a:ext>
            </a:extLst>
          </p:cNvPr>
          <p:cNvSpPr>
            <a:spLocks noGrp="1"/>
          </p:cNvSpPr>
          <p:nvPr>
            <p:ph type="sldNum" sz="quarter" idx="12"/>
          </p:nvPr>
        </p:nvSpPr>
        <p:spPr/>
        <p:txBody>
          <a:bodyPr/>
          <a:lstStyle/>
          <a:p>
            <a:fld id="{4C5CFC8A-504B-4E2C-9441-1F76E189FE63}" type="slidenum">
              <a:rPr lang="en-GB" smtClean="0"/>
              <a:t>‹#›</a:t>
            </a:fld>
            <a:endParaRPr lang="en-GB"/>
          </a:p>
        </p:txBody>
      </p:sp>
    </p:spTree>
    <p:extLst>
      <p:ext uri="{BB962C8B-B14F-4D97-AF65-F5344CB8AC3E}">
        <p14:creationId xmlns:p14="http://schemas.microsoft.com/office/powerpoint/2010/main" val="11277570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F3530-42A1-5EE2-8A1A-3DD6056669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918AB2-AD4E-A89A-95D0-BAC47CF0696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E5FFC60-9AA6-A40F-4532-C5AE0AE7519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8534828-F70F-6F27-49B6-830273E0CF74}"/>
              </a:ext>
            </a:extLst>
          </p:cNvPr>
          <p:cNvSpPr>
            <a:spLocks noGrp="1"/>
          </p:cNvSpPr>
          <p:nvPr>
            <p:ph type="dt" sz="half" idx="10"/>
          </p:nvPr>
        </p:nvSpPr>
        <p:spPr/>
        <p:txBody>
          <a:bodyPr/>
          <a:lstStyle/>
          <a:p>
            <a:fld id="{57EE1244-CEE9-48BD-B014-E7AB7494E899}" type="datetimeFigureOut">
              <a:rPr lang="en-GB" smtClean="0"/>
              <a:t>29/11/2024</a:t>
            </a:fld>
            <a:endParaRPr lang="en-GB"/>
          </a:p>
        </p:txBody>
      </p:sp>
      <p:sp>
        <p:nvSpPr>
          <p:cNvPr id="6" name="Footer Placeholder 5">
            <a:extLst>
              <a:ext uri="{FF2B5EF4-FFF2-40B4-BE49-F238E27FC236}">
                <a16:creationId xmlns:a16="http://schemas.microsoft.com/office/drawing/2014/main" id="{83CF6A32-BD74-9AFE-BE57-894620912B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B535E5-DAB9-0365-4BB7-48D361EC041E}"/>
              </a:ext>
            </a:extLst>
          </p:cNvPr>
          <p:cNvSpPr>
            <a:spLocks noGrp="1"/>
          </p:cNvSpPr>
          <p:nvPr>
            <p:ph type="sldNum" sz="quarter" idx="12"/>
          </p:nvPr>
        </p:nvSpPr>
        <p:spPr/>
        <p:txBody>
          <a:bodyPr/>
          <a:lstStyle/>
          <a:p>
            <a:fld id="{4C5CFC8A-504B-4E2C-9441-1F76E189FE63}" type="slidenum">
              <a:rPr lang="en-GB" smtClean="0"/>
              <a:t>‹#›</a:t>
            </a:fld>
            <a:endParaRPr lang="en-GB"/>
          </a:p>
        </p:txBody>
      </p:sp>
    </p:spTree>
    <p:extLst>
      <p:ext uri="{BB962C8B-B14F-4D97-AF65-F5344CB8AC3E}">
        <p14:creationId xmlns:p14="http://schemas.microsoft.com/office/powerpoint/2010/main" val="27724663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AC646-8022-5B2B-4142-6A473DEFB37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226E23-986B-A8D6-9D9B-8603C807512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9F69CC-E448-BBB7-CF2D-BA01177BDAB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F02E59-FBE6-7388-E83F-B674746705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6B7A73-3D97-2F26-47A7-BC2780AEA75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E81C52E-28B6-3D9C-D2CA-CE3989A845C3}"/>
              </a:ext>
            </a:extLst>
          </p:cNvPr>
          <p:cNvSpPr>
            <a:spLocks noGrp="1"/>
          </p:cNvSpPr>
          <p:nvPr>
            <p:ph type="dt" sz="half" idx="10"/>
          </p:nvPr>
        </p:nvSpPr>
        <p:spPr/>
        <p:txBody>
          <a:bodyPr/>
          <a:lstStyle/>
          <a:p>
            <a:fld id="{57EE1244-CEE9-48BD-B014-E7AB7494E899}" type="datetimeFigureOut">
              <a:rPr lang="en-GB" smtClean="0"/>
              <a:t>29/11/2024</a:t>
            </a:fld>
            <a:endParaRPr lang="en-GB"/>
          </a:p>
        </p:txBody>
      </p:sp>
      <p:sp>
        <p:nvSpPr>
          <p:cNvPr id="8" name="Footer Placeholder 7">
            <a:extLst>
              <a:ext uri="{FF2B5EF4-FFF2-40B4-BE49-F238E27FC236}">
                <a16:creationId xmlns:a16="http://schemas.microsoft.com/office/drawing/2014/main" id="{A2E9F70E-E951-A859-4F85-1991BE4EB7B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39733BF-2951-9AC7-9ABC-A77F712D2B8A}"/>
              </a:ext>
            </a:extLst>
          </p:cNvPr>
          <p:cNvSpPr>
            <a:spLocks noGrp="1"/>
          </p:cNvSpPr>
          <p:nvPr>
            <p:ph type="sldNum" sz="quarter" idx="12"/>
          </p:nvPr>
        </p:nvSpPr>
        <p:spPr/>
        <p:txBody>
          <a:bodyPr/>
          <a:lstStyle/>
          <a:p>
            <a:fld id="{4C5CFC8A-504B-4E2C-9441-1F76E189FE63}" type="slidenum">
              <a:rPr lang="en-GB" smtClean="0"/>
              <a:t>‹#›</a:t>
            </a:fld>
            <a:endParaRPr lang="en-GB"/>
          </a:p>
        </p:txBody>
      </p:sp>
    </p:spTree>
    <p:extLst>
      <p:ext uri="{BB962C8B-B14F-4D97-AF65-F5344CB8AC3E}">
        <p14:creationId xmlns:p14="http://schemas.microsoft.com/office/powerpoint/2010/main" val="16483461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81E09-7FF5-6C2D-F396-607E1AA851E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8018604-92C4-B307-6D81-8CD234BFB20F}"/>
              </a:ext>
            </a:extLst>
          </p:cNvPr>
          <p:cNvSpPr>
            <a:spLocks noGrp="1"/>
          </p:cNvSpPr>
          <p:nvPr>
            <p:ph type="dt" sz="half" idx="10"/>
          </p:nvPr>
        </p:nvSpPr>
        <p:spPr/>
        <p:txBody>
          <a:bodyPr/>
          <a:lstStyle/>
          <a:p>
            <a:fld id="{57EE1244-CEE9-48BD-B014-E7AB7494E899}" type="datetimeFigureOut">
              <a:rPr lang="en-GB" smtClean="0"/>
              <a:t>29/11/2024</a:t>
            </a:fld>
            <a:endParaRPr lang="en-GB"/>
          </a:p>
        </p:txBody>
      </p:sp>
      <p:sp>
        <p:nvSpPr>
          <p:cNvPr id="4" name="Footer Placeholder 3">
            <a:extLst>
              <a:ext uri="{FF2B5EF4-FFF2-40B4-BE49-F238E27FC236}">
                <a16:creationId xmlns:a16="http://schemas.microsoft.com/office/drawing/2014/main" id="{AD6FD2E3-98AF-844D-2681-0256DDD2301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D754846-9405-472C-7F9E-3AF35C807FFF}"/>
              </a:ext>
            </a:extLst>
          </p:cNvPr>
          <p:cNvSpPr>
            <a:spLocks noGrp="1"/>
          </p:cNvSpPr>
          <p:nvPr>
            <p:ph type="sldNum" sz="quarter" idx="12"/>
          </p:nvPr>
        </p:nvSpPr>
        <p:spPr/>
        <p:txBody>
          <a:bodyPr/>
          <a:lstStyle/>
          <a:p>
            <a:fld id="{4C5CFC8A-504B-4E2C-9441-1F76E189FE63}" type="slidenum">
              <a:rPr lang="en-GB" smtClean="0"/>
              <a:t>‹#›</a:t>
            </a:fld>
            <a:endParaRPr lang="en-GB"/>
          </a:p>
        </p:txBody>
      </p:sp>
    </p:spTree>
    <p:extLst>
      <p:ext uri="{BB962C8B-B14F-4D97-AF65-F5344CB8AC3E}">
        <p14:creationId xmlns:p14="http://schemas.microsoft.com/office/powerpoint/2010/main" val="4745732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D2052A-B425-632F-EE4B-8B8241EE7EA3}"/>
              </a:ext>
            </a:extLst>
          </p:cNvPr>
          <p:cNvSpPr>
            <a:spLocks noGrp="1"/>
          </p:cNvSpPr>
          <p:nvPr>
            <p:ph type="dt" sz="half" idx="10"/>
          </p:nvPr>
        </p:nvSpPr>
        <p:spPr/>
        <p:txBody>
          <a:bodyPr/>
          <a:lstStyle/>
          <a:p>
            <a:fld id="{57EE1244-CEE9-48BD-B014-E7AB7494E899}" type="datetimeFigureOut">
              <a:rPr lang="en-GB" smtClean="0"/>
              <a:t>29/11/2024</a:t>
            </a:fld>
            <a:endParaRPr lang="en-GB"/>
          </a:p>
        </p:txBody>
      </p:sp>
      <p:sp>
        <p:nvSpPr>
          <p:cNvPr id="3" name="Footer Placeholder 2">
            <a:extLst>
              <a:ext uri="{FF2B5EF4-FFF2-40B4-BE49-F238E27FC236}">
                <a16:creationId xmlns:a16="http://schemas.microsoft.com/office/drawing/2014/main" id="{C4E67BF9-72A6-BC8D-09FA-9415993FE6E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504AE90-3302-A617-A374-368BE8EA6A4E}"/>
              </a:ext>
            </a:extLst>
          </p:cNvPr>
          <p:cNvSpPr>
            <a:spLocks noGrp="1"/>
          </p:cNvSpPr>
          <p:nvPr>
            <p:ph type="sldNum" sz="quarter" idx="12"/>
          </p:nvPr>
        </p:nvSpPr>
        <p:spPr/>
        <p:txBody>
          <a:bodyPr/>
          <a:lstStyle/>
          <a:p>
            <a:fld id="{4C5CFC8A-504B-4E2C-9441-1F76E189FE63}" type="slidenum">
              <a:rPr lang="en-GB" smtClean="0"/>
              <a:t>‹#›</a:t>
            </a:fld>
            <a:endParaRPr lang="en-GB"/>
          </a:p>
        </p:txBody>
      </p:sp>
    </p:spTree>
    <p:extLst>
      <p:ext uri="{BB962C8B-B14F-4D97-AF65-F5344CB8AC3E}">
        <p14:creationId xmlns:p14="http://schemas.microsoft.com/office/powerpoint/2010/main" val="9430916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DD409-0558-E78E-C6B0-2027482387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CF85D0-D7ED-F2EE-1104-28514C8A62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2B211D1-F452-B420-52D2-94074F8222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C7039E-0267-3D9F-1CA7-E1C3770EB045}"/>
              </a:ext>
            </a:extLst>
          </p:cNvPr>
          <p:cNvSpPr>
            <a:spLocks noGrp="1"/>
          </p:cNvSpPr>
          <p:nvPr>
            <p:ph type="dt" sz="half" idx="10"/>
          </p:nvPr>
        </p:nvSpPr>
        <p:spPr/>
        <p:txBody>
          <a:bodyPr/>
          <a:lstStyle/>
          <a:p>
            <a:fld id="{57EE1244-CEE9-48BD-B014-E7AB7494E899}" type="datetimeFigureOut">
              <a:rPr lang="en-GB" smtClean="0"/>
              <a:t>29/11/2024</a:t>
            </a:fld>
            <a:endParaRPr lang="en-GB"/>
          </a:p>
        </p:txBody>
      </p:sp>
      <p:sp>
        <p:nvSpPr>
          <p:cNvPr id="6" name="Footer Placeholder 5">
            <a:extLst>
              <a:ext uri="{FF2B5EF4-FFF2-40B4-BE49-F238E27FC236}">
                <a16:creationId xmlns:a16="http://schemas.microsoft.com/office/drawing/2014/main" id="{A96A44A0-4BE1-28D4-E0B3-C65BF779A0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E48A03-AE64-5DBA-C537-F9C621D1CD16}"/>
              </a:ext>
            </a:extLst>
          </p:cNvPr>
          <p:cNvSpPr>
            <a:spLocks noGrp="1"/>
          </p:cNvSpPr>
          <p:nvPr>
            <p:ph type="sldNum" sz="quarter" idx="12"/>
          </p:nvPr>
        </p:nvSpPr>
        <p:spPr/>
        <p:txBody>
          <a:bodyPr/>
          <a:lstStyle/>
          <a:p>
            <a:fld id="{4C5CFC8A-504B-4E2C-9441-1F76E189FE63}" type="slidenum">
              <a:rPr lang="en-GB" smtClean="0"/>
              <a:t>‹#›</a:t>
            </a:fld>
            <a:endParaRPr lang="en-GB"/>
          </a:p>
        </p:txBody>
      </p:sp>
    </p:spTree>
    <p:extLst>
      <p:ext uri="{BB962C8B-B14F-4D97-AF65-F5344CB8AC3E}">
        <p14:creationId xmlns:p14="http://schemas.microsoft.com/office/powerpoint/2010/main" val="3354169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8C501-0D8F-2D17-E79E-FB29C91020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335778C-FFFD-EE57-BEC9-48050445C9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4C6480D-4C75-D54B-009B-9F535705CC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86FE16-4B11-727C-3DD9-A36119308C7E}"/>
              </a:ext>
            </a:extLst>
          </p:cNvPr>
          <p:cNvSpPr>
            <a:spLocks noGrp="1"/>
          </p:cNvSpPr>
          <p:nvPr>
            <p:ph type="dt" sz="half" idx="10"/>
          </p:nvPr>
        </p:nvSpPr>
        <p:spPr/>
        <p:txBody>
          <a:bodyPr/>
          <a:lstStyle/>
          <a:p>
            <a:fld id="{57EE1244-CEE9-48BD-B014-E7AB7494E899}" type="datetimeFigureOut">
              <a:rPr lang="en-GB" smtClean="0"/>
              <a:t>29/11/2024</a:t>
            </a:fld>
            <a:endParaRPr lang="en-GB"/>
          </a:p>
        </p:txBody>
      </p:sp>
      <p:sp>
        <p:nvSpPr>
          <p:cNvPr id="6" name="Footer Placeholder 5">
            <a:extLst>
              <a:ext uri="{FF2B5EF4-FFF2-40B4-BE49-F238E27FC236}">
                <a16:creationId xmlns:a16="http://schemas.microsoft.com/office/drawing/2014/main" id="{4AAAF137-42D8-2F27-8076-2047EBA8A7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E2FEE9-1CE6-928B-535B-1B3B925DB954}"/>
              </a:ext>
            </a:extLst>
          </p:cNvPr>
          <p:cNvSpPr>
            <a:spLocks noGrp="1"/>
          </p:cNvSpPr>
          <p:nvPr>
            <p:ph type="sldNum" sz="quarter" idx="12"/>
          </p:nvPr>
        </p:nvSpPr>
        <p:spPr/>
        <p:txBody>
          <a:bodyPr/>
          <a:lstStyle/>
          <a:p>
            <a:fld id="{4C5CFC8A-504B-4E2C-9441-1F76E189FE63}" type="slidenum">
              <a:rPr lang="en-GB" smtClean="0"/>
              <a:t>‹#›</a:t>
            </a:fld>
            <a:endParaRPr lang="en-GB"/>
          </a:p>
        </p:txBody>
      </p:sp>
    </p:spTree>
    <p:extLst>
      <p:ext uri="{BB962C8B-B14F-4D97-AF65-F5344CB8AC3E}">
        <p14:creationId xmlns:p14="http://schemas.microsoft.com/office/powerpoint/2010/main" val="2609603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0419D-2AEC-6B3D-EDD2-E44ED288D1E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6971B9-8407-7C35-BCE6-DCBD3260EAE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9298D1-C1D1-8A60-7737-363035E785ED}"/>
              </a:ext>
            </a:extLst>
          </p:cNvPr>
          <p:cNvSpPr>
            <a:spLocks noGrp="1"/>
          </p:cNvSpPr>
          <p:nvPr>
            <p:ph type="dt" sz="half" idx="10"/>
          </p:nvPr>
        </p:nvSpPr>
        <p:spPr/>
        <p:txBody>
          <a:bodyPr/>
          <a:lstStyle/>
          <a:p>
            <a:fld id="{57EE1244-CEE9-48BD-B014-E7AB7494E899}" type="datetimeFigureOut">
              <a:rPr lang="en-GB" smtClean="0"/>
              <a:t>29/11/2024</a:t>
            </a:fld>
            <a:endParaRPr lang="en-GB"/>
          </a:p>
        </p:txBody>
      </p:sp>
      <p:sp>
        <p:nvSpPr>
          <p:cNvPr id="5" name="Footer Placeholder 4">
            <a:extLst>
              <a:ext uri="{FF2B5EF4-FFF2-40B4-BE49-F238E27FC236}">
                <a16:creationId xmlns:a16="http://schemas.microsoft.com/office/drawing/2014/main" id="{0A6B0680-EBA0-B890-3BF3-39AA45E02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BC9C59-2CF8-7013-93CC-8445E09E504A}"/>
              </a:ext>
            </a:extLst>
          </p:cNvPr>
          <p:cNvSpPr>
            <a:spLocks noGrp="1"/>
          </p:cNvSpPr>
          <p:nvPr>
            <p:ph type="sldNum" sz="quarter" idx="12"/>
          </p:nvPr>
        </p:nvSpPr>
        <p:spPr/>
        <p:txBody>
          <a:bodyPr/>
          <a:lstStyle/>
          <a:p>
            <a:fld id="{4C5CFC8A-504B-4E2C-9441-1F76E189FE63}" type="slidenum">
              <a:rPr lang="en-GB" smtClean="0"/>
              <a:t>‹#›</a:t>
            </a:fld>
            <a:endParaRPr lang="en-GB"/>
          </a:p>
        </p:txBody>
      </p:sp>
    </p:spTree>
    <p:extLst>
      <p:ext uri="{BB962C8B-B14F-4D97-AF65-F5344CB8AC3E}">
        <p14:creationId xmlns:p14="http://schemas.microsoft.com/office/powerpoint/2010/main" val="20783843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1542A5-E488-72CC-4181-AF0C3C1B2E8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056298-C7C2-CBE5-6845-65F1DBDA60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F8F19C-EC5E-3C78-544F-0C9C5E8B4391}"/>
              </a:ext>
            </a:extLst>
          </p:cNvPr>
          <p:cNvSpPr>
            <a:spLocks noGrp="1"/>
          </p:cNvSpPr>
          <p:nvPr>
            <p:ph type="dt" sz="half" idx="10"/>
          </p:nvPr>
        </p:nvSpPr>
        <p:spPr/>
        <p:txBody>
          <a:bodyPr/>
          <a:lstStyle/>
          <a:p>
            <a:fld id="{57EE1244-CEE9-48BD-B014-E7AB7494E899}" type="datetimeFigureOut">
              <a:rPr lang="en-GB" smtClean="0"/>
              <a:t>29/11/2024</a:t>
            </a:fld>
            <a:endParaRPr lang="en-GB"/>
          </a:p>
        </p:txBody>
      </p:sp>
      <p:sp>
        <p:nvSpPr>
          <p:cNvPr id="5" name="Footer Placeholder 4">
            <a:extLst>
              <a:ext uri="{FF2B5EF4-FFF2-40B4-BE49-F238E27FC236}">
                <a16:creationId xmlns:a16="http://schemas.microsoft.com/office/drawing/2014/main" id="{726FE5A4-867E-E47F-8BB4-0A0D83A684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D00ACB-E931-509D-146F-BC70541689B3}"/>
              </a:ext>
            </a:extLst>
          </p:cNvPr>
          <p:cNvSpPr>
            <a:spLocks noGrp="1"/>
          </p:cNvSpPr>
          <p:nvPr>
            <p:ph type="sldNum" sz="quarter" idx="12"/>
          </p:nvPr>
        </p:nvSpPr>
        <p:spPr/>
        <p:txBody>
          <a:bodyPr/>
          <a:lstStyle/>
          <a:p>
            <a:fld id="{4C5CFC8A-504B-4E2C-9441-1F76E189FE63}" type="slidenum">
              <a:rPr lang="en-GB" smtClean="0"/>
              <a:t>‹#›</a:t>
            </a:fld>
            <a:endParaRPr lang="en-GB"/>
          </a:p>
        </p:txBody>
      </p:sp>
    </p:spTree>
    <p:extLst>
      <p:ext uri="{BB962C8B-B14F-4D97-AF65-F5344CB8AC3E}">
        <p14:creationId xmlns:p14="http://schemas.microsoft.com/office/powerpoint/2010/main" val="3493910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115DFF0-DFE8-0C8E-FDE0-891A8701DBB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D7BF41E-28A5-A083-12E4-BE881837A6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4BBF4F-629D-5221-07EC-70940FFDD9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7EE1244-CEE9-48BD-B014-E7AB7494E899}" type="datetimeFigureOut">
              <a:rPr lang="en-GB" smtClean="0"/>
              <a:t>29/11/2024</a:t>
            </a:fld>
            <a:endParaRPr lang="en-GB"/>
          </a:p>
        </p:txBody>
      </p:sp>
      <p:sp>
        <p:nvSpPr>
          <p:cNvPr id="5" name="Footer Placeholder 4">
            <a:extLst>
              <a:ext uri="{FF2B5EF4-FFF2-40B4-BE49-F238E27FC236}">
                <a16:creationId xmlns:a16="http://schemas.microsoft.com/office/drawing/2014/main" id="{188005CF-A9A9-E365-95B1-14145A72958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4E4B257-B167-9135-815D-8A0BC1E9917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C5CFC8A-504B-4E2C-9441-1F76E189FE63}" type="slidenum">
              <a:rPr lang="en-GB" smtClean="0"/>
              <a:t>‹#›</a:t>
            </a:fld>
            <a:endParaRPr lang="en-GB"/>
          </a:p>
        </p:txBody>
      </p:sp>
    </p:spTree>
    <p:extLst>
      <p:ext uri="{BB962C8B-B14F-4D97-AF65-F5344CB8AC3E}">
        <p14:creationId xmlns:p14="http://schemas.microsoft.com/office/powerpoint/2010/main" val="19601802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8AF44-4873-A0FD-281F-95AD0AD7EE4C}"/>
              </a:ext>
            </a:extLst>
          </p:cNvPr>
          <p:cNvSpPr>
            <a:spLocks noGrp="1"/>
          </p:cNvSpPr>
          <p:nvPr>
            <p:ph type="ctrTitle"/>
          </p:nvPr>
        </p:nvSpPr>
        <p:spPr/>
        <p:txBody>
          <a:bodyPr/>
          <a:lstStyle/>
          <a:p>
            <a:r>
              <a:rPr lang="en-GB" dirty="0"/>
              <a:t>Strategic and Agile </a:t>
            </a:r>
            <a:br>
              <a:rPr lang="en-GB" dirty="0"/>
            </a:br>
            <a:r>
              <a:rPr lang="en-GB" dirty="0"/>
              <a:t>Business Management</a:t>
            </a:r>
          </a:p>
        </p:txBody>
      </p:sp>
      <p:sp>
        <p:nvSpPr>
          <p:cNvPr id="3" name="Subtitle 2">
            <a:extLst>
              <a:ext uri="{FF2B5EF4-FFF2-40B4-BE49-F238E27FC236}">
                <a16:creationId xmlns:a16="http://schemas.microsoft.com/office/drawing/2014/main" id="{4A62FC91-17EC-2365-B338-71864FDEF14B}"/>
              </a:ext>
            </a:extLst>
          </p:cNvPr>
          <p:cNvSpPr>
            <a:spLocks noGrp="1"/>
          </p:cNvSpPr>
          <p:nvPr>
            <p:ph type="subTitle" idx="1"/>
          </p:nvPr>
        </p:nvSpPr>
        <p:spPr>
          <a:xfrm>
            <a:off x="1972574" y="3886200"/>
            <a:ext cx="8315864" cy="1752600"/>
          </a:xfrm>
        </p:spPr>
        <p:txBody>
          <a:bodyPr>
            <a:normAutofit/>
          </a:bodyPr>
          <a:lstStyle/>
          <a:p>
            <a:r>
              <a:rPr lang="en-GB" b="0" i="0" dirty="0">
                <a:solidFill>
                  <a:srgbClr val="1D2125"/>
                </a:solidFill>
                <a:effectLst/>
                <a:latin typeface="Segoe UI" panose="020B0502040204020203" pitchFamily="34" charset="0"/>
              </a:rPr>
              <a:t>A dynamic and adaptable approach that leverages the strengths of both methodologies, but there are challenges.</a:t>
            </a:r>
            <a:endParaRPr lang="en-GB" dirty="0"/>
          </a:p>
        </p:txBody>
      </p:sp>
    </p:spTree>
    <p:extLst>
      <p:ext uri="{BB962C8B-B14F-4D97-AF65-F5344CB8AC3E}">
        <p14:creationId xmlns:p14="http://schemas.microsoft.com/office/powerpoint/2010/main" val="2144906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B1627-2B3F-FF00-29BC-25B19FB4CFF5}"/>
              </a:ext>
            </a:extLst>
          </p:cNvPr>
          <p:cNvSpPr>
            <a:spLocks noGrp="1"/>
          </p:cNvSpPr>
          <p:nvPr>
            <p:ph type="title"/>
          </p:nvPr>
        </p:nvSpPr>
        <p:spPr/>
        <p:txBody>
          <a:bodyPr>
            <a:normAutofit/>
          </a:bodyPr>
          <a:lstStyle/>
          <a:p>
            <a:r>
              <a:rPr lang="en-GB" dirty="0"/>
              <a:t>Strategic and Agile </a:t>
            </a:r>
            <a:br>
              <a:rPr lang="en-GB" dirty="0"/>
            </a:br>
            <a:r>
              <a:rPr lang="en-GB" dirty="0"/>
              <a:t>Business Management</a:t>
            </a:r>
          </a:p>
        </p:txBody>
      </p:sp>
      <p:sp>
        <p:nvSpPr>
          <p:cNvPr id="3" name="Content Placeholder 2">
            <a:extLst>
              <a:ext uri="{FF2B5EF4-FFF2-40B4-BE49-F238E27FC236}">
                <a16:creationId xmlns:a16="http://schemas.microsoft.com/office/drawing/2014/main" id="{BAF83F4C-F1CE-487C-B4AE-DFE1B119FEC0}"/>
              </a:ext>
            </a:extLst>
          </p:cNvPr>
          <p:cNvSpPr>
            <a:spLocks noGrp="1"/>
          </p:cNvSpPr>
          <p:nvPr>
            <p:ph idx="1"/>
          </p:nvPr>
        </p:nvSpPr>
        <p:spPr>
          <a:xfrm>
            <a:off x="1981200" y="1886553"/>
            <a:ext cx="8229600" cy="4239611"/>
          </a:xfrm>
        </p:spPr>
        <p:txBody>
          <a:bodyPr>
            <a:normAutofit lnSpcReduction="10000"/>
          </a:bodyPr>
          <a:lstStyle/>
          <a:p>
            <a:pPr algn="l"/>
            <a:r>
              <a:rPr lang="en-GB" dirty="0">
                <a:solidFill>
                  <a:srgbClr val="1D2125"/>
                </a:solidFill>
                <a:latin typeface="Segoe UI" panose="020B0502040204020203" pitchFamily="34" charset="0"/>
              </a:rPr>
              <a:t>Integrating strategic and agile business management can potentially create a dynamic and adaptable approach that leverages the strengths of both methodologies.</a:t>
            </a:r>
          </a:p>
          <a:p>
            <a:pPr algn="l"/>
            <a:endParaRPr lang="en-GB" dirty="0">
              <a:solidFill>
                <a:srgbClr val="1D2125"/>
              </a:solidFill>
              <a:latin typeface="Segoe UI" panose="020B0502040204020203" pitchFamily="34" charset="0"/>
            </a:endParaRPr>
          </a:p>
          <a:p>
            <a:pPr algn="l"/>
            <a:r>
              <a:rPr lang="en-GB" dirty="0">
                <a:solidFill>
                  <a:srgbClr val="1D2125"/>
                </a:solidFill>
                <a:latin typeface="Segoe UI" panose="020B0502040204020203" pitchFamily="34" charset="0"/>
              </a:rPr>
              <a:t>However, there may be a range of challenges:</a:t>
            </a:r>
          </a:p>
          <a:p>
            <a:pPr algn="l"/>
            <a:endParaRPr lang="en-GB" dirty="0">
              <a:solidFill>
                <a:srgbClr val="1D2125"/>
              </a:solidFill>
              <a:latin typeface="Segoe UI" panose="020B0502040204020203" pitchFamily="34" charset="0"/>
            </a:endParaRPr>
          </a:p>
          <a:p>
            <a:pPr algn="l"/>
            <a:r>
              <a:rPr lang="en-GB" dirty="0">
                <a:solidFill>
                  <a:srgbClr val="1D2125"/>
                </a:solidFill>
                <a:latin typeface="Segoe UI" panose="020B0502040204020203" pitchFamily="34" charset="0"/>
              </a:rPr>
              <a:t>Working in small groups, please seek to identify some of the potential challenges that may arise following the advice on my next slide.</a:t>
            </a:r>
            <a:endParaRPr lang="en-GB" dirty="0">
              <a:solidFill>
                <a:srgbClr val="1D2125"/>
              </a:solidFill>
              <a:latin typeface="-apple-system"/>
            </a:endParaRPr>
          </a:p>
        </p:txBody>
      </p:sp>
    </p:spTree>
    <p:extLst>
      <p:ext uri="{BB962C8B-B14F-4D97-AF65-F5344CB8AC3E}">
        <p14:creationId xmlns:p14="http://schemas.microsoft.com/office/powerpoint/2010/main" val="795305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B1627-2B3F-FF00-29BC-25B19FB4CFF5}"/>
              </a:ext>
            </a:extLst>
          </p:cNvPr>
          <p:cNvSpPr>
            <a:spLocks noGrp="1"/>
          </p:cNvSpPr>
          <p:nvPr>
            <p:ph type="title"/>
          </p:nvPr>
        </p:nvSpPr>
        <p:spPr>
          <a:xfrm>
            <a:off x="1981200" y="274638"/>
            <a:ext cx="8229600" cy="697514"/>
          </a:xfrm>
        </p:spPr>
        <p:txBody>
          <a:bodyPr>
            <a:normAutofit fontScale="90000"/>
          </a:bodyPr>
          <a:lstStyle/>
          <a:p>
            <a:r>
              <a:rPr lang="en-GB" dirty="0"/>
              <a:t>Strategic and Agile </a:t>
            </a:r>
            <a:br>
              <a:rPr lang="en-GB" dirty="0"/>
            </a:br>
            <a:r>
              <a:rPr lang="en-GB" dirty="0"/>
              <a:t>Business Management</a:t>
            </a:r>
          </a:p>
        </p:txBody>
      </p:sp>
      <p:sp>
        <p:nvSpPr>
          <p:cNvPr id="3" name="Content Placeholder 2">
            <a:extLst>
              <a:ext uri="{FF2B5EF4-FFF2-40B4-BE49-F238E27FC236}">
                <a16:creationId xmlns:a16="http://schemas.microsoft.com/office/drawing/2014/main" id="{BAF83F4C-F1CE-487C-B4AE-DFE1B119FEC0}"/>
              </a:ext>
            </a:extLst>
          </p:cNvPr>
          <p:cNvSpPr>
            <a:spLocks noGrp="1"/>
          </p:cNvSpPr>
          <p:nvPr>
            <p:ph idx="1"/>
          </p:nvPr>
        </p:nvSpPr>
        <p:spPr>
          <a:xfrm>
            <a:off x="1981200" y="1602607"/>
            <a:ext cx="8229600" cy="5096577"/>
          </a:xfrm>
        </p:spPr>
        <p:txBody>
          <a:bodyPr>
            <a:normAutofit/>
          </a:bodyPr>
          <a:lstStyle/>
          <a:p>
            <a:pPr algn="l"/>
            <a:r>
              <a:rPr lang="en-GB" sz="2000" b="1" dirty="0">
                <a:solidFill>
                  <a:srgbClr val="1D2125"/>
                </a:solidFill>
                <a:latin typeface="Segoe UI" panose="020B0502040204020203" pitchFamily="34" charset="0"/>
              </a:rPr>
              <a:t>Working in small groups as shown below, please seek to identify some of the potential challenges that may arise when organisations seek to integrate strategic and agile business management approaches.</a:t>
            </a:r>
          </a:p>
          <a:p>
            <a:pPr algn="l"/>
            <a:r>
              <a:rPr lang="en-GB" sz="2000" b="1" dirty="0">
                <a:solidFill>
                  <a:srgbClr val="1D2125"/>
                </a:solidFill>
                <a:latin typeface="Segoe UI" panose="020B0502040204020203" pitchFamily="34" charset="0"/>
              </a:rPr>
              <a:t>You have 20 minutes for this small group activity.</a:t>
            </a:r>
          </a:p>
          <a:p>
            <a:pPr algn="l"/>
            <a:r>
              <a:rPr lang="en-GB" sz="2000" b="1" dirty="0">
                <a:solidFill>
                  <a:srgbClr val="1D2125"/>
                </a:solidFill>
                <a:latin typeface="Segoe UI" panose="020B0502040204020203" pitchFamily="34" charset="0"/>
              </a:rPr>
              <a:t>Here are some helpful clues:</a:t>
            </a:r>
          </a:p>
          <a:p>
            <a:pPr algn="l"/>
            <a:r>
              <a:rPr lang="en-GB" sz="2000" b="1" dirty="0">
                <a:solidFill>
                  <a:srgbClr val="1D2125"/>
                </a:solidFill>
                <a:latin typeface="Segoe UI" panose="020B0502040204020203" pitchFamily="34" charset="0"/>
              </a:rPr>
              <a:t>Group 1:</a:t>
            </a:r>
            <a:r>
              <a:rPr lang="en-GB" sz="2000" dirty="0">
                <a:solidFill>
                  <a:srgbClr val="1D2125"/>
                </a:solidFill>
                <a:latin typeface="Segoe UI" panose="020B0502040204020203" pitchFamily="34" charset="0"/>
              </a:rPr>
              <a:t> Think about challenges such as the contrast between traditional approaches to strategy and approaches to Agility and the alignment of long-term strategy with short-term agile goals</a:t>
            </a:r>
          </a:p>
          <a:p>
            <a:pPr algn="l"/>
            <a:r>
              <a:rPr lang="en-GB" sz="2000" b="1" dirty="0">
                <a:solidFill>
                  <a:srgbClr val="1D2125"/>
                </a:solidFill>
                <a:latin typeface="Segoe UI" panose="020B0502040204020203" pitchFamily="34" charset="0"/>
              </a:rPr>
              <a:t>Group 2:</a:t>
            </a:r>
            <a:r>
              <a:rPr lang="en-GB" sz="2000" dirty="0">
                <a:solidFill>
                  <a:srgbClr val="1D2125"/>
                </a:solidFill>
                <a:latin typeface="Segoe UI" panose="020B0502040204020203" pitchFamily="34" charset="0"/>
              </a:rPr>
              <a:t> Think about challenges such as balancing flexibility with stability in organisational culture.</a:t>
            </a:r>
          </a:p>
          <a:p>
            <a:pPr algn="l"/>
            <a:r>
              <a:rPr lang="en-GB" sz="2000" b="1" dirty="0">
                <a:solidFill>
                  <a:srgbClr val="1D2125"/>
                </a:solidFill>
                <a:latin typeface="Segoe UI" panose="020B0502040204020203" pitchFamily="34" charset="0"/>
              </a:rPr>
              <a:t>Group 3:</a:t>
            </a:r>
            <a:r>
              <a:rPr lang="en-GB" sz="2000" dirty="0">
                <a:solidFill>
                  <a:srgbClr val="1D2125"/>
                </a:solidFill>
                <a:latin typeface="Segoe UI" panose="020B0502040204020203" pitchFamily="34" charset="0"/>
              </a:rPr>
              <a:t> Think about challenges such as the conflict between resource allocation and prioritisation</a:t>
            </a:r>
          </a:p>
          <a:p>
            <a:pPr algn="l"/>
            <a:r>
              <a:rPr lang="en-GB" sz="2000" b="1" dirty="0">
                <a:solidFill>
                  <a:srgbClr val="1D2125"/>
                </a:solidFill>
                <a:latin typeface="Segoe UI" panose="020B0502040204020203" pitchFamily="34" charset="0"/>
              </a:rPr>
              <a:t>Group 4:</a:t>
            </a:r>
            <a:r>
              <a:rPr lang="en-GB" sz="2000" dirty="0">
                <a:solidFill>
                  <a:srgbClr val="1D2125"/>
                </a:solidFill>
                <a:latin typeface="Segoe UI" panose="020B0502040204020203" pitchFamily="34" charset="0"/>
              </a:rPr>
              <a:t> Think about any other challenges you think are relevant.</a:t>
            </a:r>
            <a:endParaRPr lang="en-GB" sz="2000" dirty="0">
              <a:solidFill>
                <a:srgbClr val="1D2125"/>
              </a:solidFill>
              <a:latin typeface="-apple-system"/>
            </a:endParaRPr>
          </a:p>
        </p:txBody>
      </p:sp>
    </p:spTree>
    <p:extLst>
      <p:ext uri="{BB962C8B-B14F-4D97-AF65-F5344CB8AC3E}">
        <p14:creationId xmlns:p14="http://schemas.microsoft.com/office/powerpoint/2010/main" val="2937506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7B2E0-405F-1C2B-18BF-53C4AB84A8DC}"/>
              </a:ext>
            </a:extLst>
          </p:cNvPr>
          <p:cNvSpPr>
            <a:spLocks noGrp="1"/>
          </p:cNvSpPr>
          <p:nvPr>
            <p:ph type="title"/>
          </p:nvPr>
        </p:nvSpPr>
        <p:spPr>
          <a:xfrm>
            <a:off x="1981200" y="669277"/>
            <a:ext cx="8229600" cy="856330"/>
          </a:xfrm>
        </p:spPr>
        <p:txBody>
          <a:bodyPr>
            <a:normAutofit fontScale="90000"/>
          </a:bodyPr>
          <a:lstStyle/>
          <a:p>
            <a:r>
              <a:rPr lang="en-GB" b="1" i="0" dirty="0">
                <a:solidFill>
                  <a:srgbClr val="1D2125"/>
                </a:solidFill>
                <a:effectLst/>
                <a:latin typeface="-apple-system"/>
              </a:rPr>
              <a:t>Alignment of Long-Term Strategy with Short-Term Agile Goals</a:t>
            </a:r>
            <a:br>
              <a:rPr lang="en-GB" b="0" i="0" dirty="0">
                <a:solidFill>
                  <a:srgbClr val="1D2125"/>
                </a:solidFill>
                <a:effectLst/>
                <a:latin typeface="-apple-system"/>
              </a:rPr>
            </a:br>
            <a:endParaRPr lang="en-GB" dirty="0"/>
          </a:p>
        </p:txBody>
      </p:sp>
      <p:sp>
        <p:nvSpPr>
          <p:cNvPr id="3" name="Content Placeholder 2">
            <a:extLst>
              <a:ext uri="{FF2B5EF4-FFF2-40B4-BE49-F238E27FC236}">
                <a16:creationId xmlns:a16="http://schemas.microsoft.com/office/drawing/2014/main" id="{8A9D2DAB-3536-B2DD-027A-A3FCA7740E44}"/>
              </a:ext>
            </a:extLst>
          </p:cNvPr>
          <p:cNvSpPr>
            <a:spLocks noGrp="1"/>
          </p:cNvSpPr>
          <p:nvPr>
            <p:ph idx="1"/>
          </p:nvPr>
        </p:nvSpPr>
        <p:spPr>
          <a:xfrm>
            <a:off x="1981200" y="1893775"/>
            <a:ext cx="8229600" cy="4525963"/>
          </a:xfrm>
        </p:spPr>
        <p:txBody>
          <a:bodyPr>
            <a:normAutofit fontScale="85000" lnSpcReduction="20000"/>
          </a:bodyPr>
          <a:lstStyle/>
          <a:p>
            <a:pPr algn="l">
              <a:buFont typeface="Arial" panose="020B0604020202020204" pitchFamily="34" charset="0"/>
              <a:buChar char="•"/>
            </a:pPr>
            <a:r>
              <a:rPr lang="en-GB" b="1" i="0" dirty="0">
                <a:solidFill>
                  <a:srgbClr val="1D2125"/>
                </a:solidFill>
                <a:effectLst/>
                <a:latin typeface="-apple-system"/>
              </a:rPr>
              <a:t>Challenge</a:t>
            </a:r>
            <a:r>
              <a:rPr lang="en-GB" b="0" i="0" dirty="0">
                <a:solidFill>
                  <a:srgbClr val="1D2125"/>
                </a:solidFill>
                <a:effectLst/>
                <a:latin typeface="-apple-system"/>
              </a:rPr>
              <a:t>: Strategic management traditionally focuses on long-term goals, requiring stable planning to achieve overarching organisational objectives. In contrast, Agile methodologies emphasise short-term, iterative cycles, focusing on immediate deliverables and quick adjustments based on feedback.</a:t>
            </a:r>
          </a:p>
          <a:p>
            <a:pPr algn="l">
              <a:buFont typeface="Arial" panose="020B0604020202020204" pitchFamily="34" charset="0"/>
              <a:buChar char="•"/>
            </a:pPr>
            <a:r>
              <a:rPr lang="en-GB" b="1" i="0" dirty="0">
                <a:solidFill>
                  <a:srgbClr val="1D2125"/>
                </a:solidFill>
                <a:effectLst/>
                <a:latin typeface="-apple-system"/>
              </a:rPr>
              <a:t>Impact</a:t>
            </a:r>
            <a:r>
              <a:rPr lang="en-GB" b="0" i="0" dirty="0">
                <a:solidFill>
                  <a:srgbClr val="1D2125"/>
                </a:solidFill>
                <a:effectLst/>
                <a:latin typeface="-apple-system"/>
              </a:rPr>
              <a:t>: This discrepancy can lead to misalignment, where Agile teams prioritise short-term goals at the expense of long-term strategic objectives. As a result, efforts may become fragmented, and Agile projects might deviate from the organisation’s overall strategic direction (Rigby, Sutherland &amp; Takeuchi, 2016).</a:t>
            </a:r>
          </a:p>
          <a:p>
            <a:pPr algn="l">
              <a:buFont typeface="Arial" panose="020B0604020202020204" pitchFamily="34" charset="0"/>
              <a:buChar char="•"/>
            </a:pPr>
            <a:r>
              <a:rPr lang="en-GB" b="1" i="0" dirty="0">
                <a:solidFill>
                  <a:srgbClr val="1D2125"/>
                </a:solidFill>
                <a:effectLst/>
                <a:latin typeface="-apple-system"/>
              </a:rPr>
              <a:t>Solution</a:t>
            </a:r>
            <a:r>
              <a:rPr lang="en-GB" b="0" i="0" dirty="0">
                <a:solidFill>
                  <a:srgbClr val="1D2125"/>
                </a:solidFill>
                <a:effectLst/>
                <a:latin typeface="-apple-system"/>
              </a:rPr>
              <a:t>: To mitigate this, organisations can adopt Agile Portfolio Management, aligning Agile project goals with strategic priorities through regular re-evaluation and adjustment of long-term and short-term objectives.</a:t>
            </a:r>
          </a:p>
        </p:txBody>
      </p:sp>
    </p:spTree>
    <p:extLst>
      <p:ext uri="{BB962C8B-B14F-4D97-AF65-F5344CB8AC3E}">
        <p14:creationId xmlns:p14="http://schemas.microsoft.com/office/powerpoint/2010/main" val="12977117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70B99-8812-BEE6-62E9-8639EA720591}"/>
              </a:ext>
            </a:extLst>
          </p:cNvPr>
          <p:cNvSpPr>
            <a:spLocks noGrp="1"/>
          </p:cNvSpPr>
          <p:nvPr>
            <p:ph type="title"/>
          </p:nvPr>
        </p:nvSpPr>
        <p:spPr>
          <a:xfrm>
            <a:off x="1981200" y="828092"/>
            <a:ext cx="8229600" cy="832267"/>
          </a:xfrm>
        </p:spPr>
        <p:txBody>
          <a:bodyPr>
            <a:normAutofit fontScale="90000"/>
          </a:bodyPr>
          <a:lstStyle/>
          <a:p>
            <a:r>
              <a:rPr lang="en-GB" b="1" i="0" dirty="0">
                <a:solidFill>
                  <a:srgbClr val="1D2125"/>
                </a:solidFill>
                <a:effectLst/>
                <a:latin typeface="-apple-system"/>
              </a:rPr>
              <a:t>Balancing Flexibility with Stability in Organisational Culture</a:t>
            </a:r>
            <a:br>
              <a:rPr lang="en-GB" b="0" i="0" dirty="0">
                <a:solidFill>
                  <a:srgbClr val="1D2125"/>
                </a:solidFill>
                <a:effectLst/>
                <a:latin typeface="-apple-system"/>
              </a:rPr>
            </a:br>
            <a:endParaRPr lang="en-GB" dirty="0"/>
          </a:p>
        </p:txBody>
      </p:sp>
      <p:sp>
        <p:nvSpPr>
          <p:cNvPr id="3" name="Content Placeholder 2">
            <a:extLst>
              <a:ext uri="{FF2B5EF4-FFF2-40B4-BE49-F238E27FC236}">
                <a16:creationId xmlns:a16="http://schemas.microsoft.com/office/drawing/2014/main" id="{6C9FD2E0-5420-9E96-8470-8F4AA215DF76}"/>
              </a:ext>
            </a:extLst>
          </p:cNvPr>
          <p:cNvSpPr>
            <a:spLocks noGrp="1"/>
          </p:cNvSpPr>
          <p:nvPr>
            <p:ph idx="1"/>
          </p:nvPr>
        </p:nvSpPr>
        <p:spPr>
          <a:xfrm>
            <a:off x="1981200" y="1908212"/>
            <a:ext cx="8229600" cy="4525963"/>
          </a:xfrm>
        </p:spPr>
        <p:txBody>
          <a:bodyPr>
            <a:normAutofit fontScale="85000" lnSpcReduction="20000"/>
          </a:bodyPr>
          <a:lstStyle/>
          <a:p>
            <a:pPr algn="l">
              <a:buFont typeface="Arial" panose="020B0604020202020204" pitchFamily="34" charset="0"/>
              <a:buChar char="•"/>
            </a:pPr>
            <a:r>
              <a:rPr lang="en-GB" b="1" i="0" dirty="0">
                <a:solidFill>
                  <a:srgbClr val="1D2125"/>
                </a:solidFill>
                <a:effectLst/>
                <a:latin typeface="-apple-system"/>
              </a:rPr>
              <a:t>Challenge</a:t>
            </a:r>
            <a:r>
              <a:rPr lang="en-GB" b="0" i="0" dirty="0">
                <a:solidFill>
                  <a:srgbClr val="1D2125"/>
                </a:solidFill>
                <a:effectLst/>
                <a:latin typeface="-apple-system"/>
              </a:rPr>
              <a:t>: Agile methodologies foster a culture of flexibility, experimentation, and responsiveness to change. In contrast, strategic management often values stability, consistency, and a more top-down, structured approach. Integrating these cultural aspects can be challenging, as teams might experience tension between innovating and adhering to long-term plans.</a:t>
            </a:r>
          </a:p>
          <a:p>
            <a:pPr algn="l">
              <a:buFont typeface="Arial" panose="020B0604020202020204" pitchFamily="34" charset="0"/>
              <a:buChar char="•"/>
            </a:pPr>
            <a:r>
              <a:rPr lang="en-GB" b="1" i="0" dirty="0">
                <a:solidFill>
                  <a:srgbClr val="1D2125"/>
                </a:solidFill>
                <a:effectLst/>
                <a:latin typeface="-apple-system"/>
              </a:rPr>
              <a:t>Impact</a:t>
            </a:r>
            <a:r>
              <a:rPr lang="en-GB" b="0" i="0" dirty="0">
                <a:solidFill>
                  <a:srgbClr val="1D2125"/>
                </a:solidFill>
                <a:effectLst/>
                <a:latin typeface="-apple-system"/>
              </a:rPr>
              <a:t>: This cultural clash can create confusion or resistance among employees, leading to a lack of cohesion. Departments aligned with traditional strategic goals may struggle to adapt to the fast-paced, iterative nature of Agile, creating silos within the organisation (Denning, 2016).</a:t>
            </a:r>
          </a:p>
          <a:p>
            <a:pPr algn="l">
              <a:buFont typeface="Arial" panose="020B0604020202020204" pitchFamily="34" charset="0"/>
              <a:buChar char="•"/>
            </a:pPr>
            <a:r>
              <a:rPr lang="en-GB" b="1" i="0" dirty="0">
                <a:solidFill>
                  <a:srgbClr val="1D2125"/>
                </a:solidFill>
                <a:effectLst/>
                <a:latin typeface="-apple-system"/>
              </a:rPr>
              <a:t>Solution</a:t>
            </a:r>
            <a:r>
              <a:rPr lang="en-GB" b="0" i="0" dirty="0">
                <a:solidFill>
                  <a:srgbClr val="1D2125"/>
                </a:solidFill>
                <a:effectLst/>
                <a:latin typeface="-apple-system"/>
              </a:rPr>
              <a:t>: Leaders can bridge this gap by promoting a culture that values innovation and strategic alignment, with clear communication that Agile practices are tools for achieving long-term goals rather than competing priorities.</a:t>
            </a:r>
          </a:p>
          <a:p>
            <a:endParaRPr lang="en-GB" dirty="0"/>
          </a:p>
        </p:txBody>
      </p:sp>
    </p:spTree>
    <p:extLst>
      <p:ext uri="{BB962C8B-B14F-4D97-AF65-F5344CB8AC3E}">
        <p14:creationId xmlns:p14="http://schemas.microsoft.com/office/powerpoint/2010/main" val="7545341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CB8E3-DE3F-B232-A342-B3CB6E96D9C1}"/>
              </a:ext>
            </a:extLst>
          </p:cNvPr>
          <p:cNvSpPr>
            <a:spLocks noGrp="1"/>
          </p:cNvSpPr>
          <p:nvPr>
            <p:ph type="title"/>
          </p:nvPr>
        </p:nvSpPr>
        <p:spPr>
          <a:xfrm>
            <a:off x="1981200" y="799217"/>
            <a:ext cx="8229600" cy="755265"/>
          </a:xfrm>
        </p:spPr>
        <p:txBody>
          <a:bodyPr>
            <a:normAutofit fontScale="90000"/>
          </a:bodyPr>
          <a:lstStyle/>
          <a:p>
            <a:r>
              <a:rPr lang="en-GB" b="1" i="0" dirty="0">
                <a:solidFill>
                  <a:srgbClr val="1D2125"/>
                </a:solidFill>
                <a:effectLst/>
                <a:latin typeface="-apple-system"/>
              </a:rPr>
              <a:t>Resource Allocation and Prioritisation Conflicts</a:t>
            </a:r>
            <a:br>
              <a:rPr lang="en-GB" b="0" i="0" dirty="0">
                <a:solidFill>
                  <a:srgbClr val="1D2125"/>
                </a:solidFill>
                <a:effectLst/>
                <a:latin typeface="-apple-system"/>
              </a:rPr>
            </a:br>
            <a:endParaRPr lang="en-GB" dirty="0"/>
          </a:p>
        </p:txBody>
      </p:sp>
      <p:sp>
        <p:nvSpPr>
          <p:cNvPr id="3" name="Content Placeholder 2">
            <a:extLst>
              <a:ext uri="{FF2B5EF4-FFF2-40B4-BE49-F238E27FC236}">
                <a16:creationId xmlns:a16="http://schemas.microsoft.com/office/drawing/2014/main" id="{83EDF9C9-DC4A-A5BA-9174-FE0DBA3B84AA}"/>
              </a:ext>
            </a:extLst>
          </p:cNvPr>
          <p:cNvSpPr>
            <a:spLocks noGrp="1"/>
          </p:cNvSpPr>
          <p:nvPr>
            <p:ph idx="1"/>
          </p:nvPr>
        </p:nvSpPr>
        <p:spPr>
          <a:xfrm>
            <a:off x="1981200" y="1999653"/>
            <a:ext cx="8229600" cy="4525963"/>
          </a:xfrm>
        </p:spPr>
        <p:txBody>
          <a:bodyPr>
            <a:normAutofit fontScale="85000" lnSpcReduction="20000"/>
          </a:bodyPr>
          <a:lstStyle/>
          <a:p>
            <a:pPr algn="l">
              <a:buFont typeface="Arial" panose="020B0604020202020204" pitchFamily="34" charset="0"/>
              <a:buChar char="•"/>
            </a:pPr>
            <a:r>
              <a:rPr lang="en-GB" b="1" i="0" dirty="0">
                <a:solidFill>
                  <a:srgbClr val="1D2125"/>
                </a:solidFill>
                <a:effectLst/>
                <a:latin typeface="-apple-system"/>
              </a:rPr>
              <a:t>Challenge</a:t>
            </a:r>
            <a:r>
              <a:rPr lang="en-GB" b="0" i="0" dirty="0">
                <a:solidFill>
                  <a:srgbClr val="1D2125"/>
                </a:solidFill>
                <a:effectLst/>
                <a:latin typeface="-apple-system"/>
              </a:rPr>
              <a:t>: Strategic management requires planned resource allocation to achieve objectives over the long term. However, </a:t>
            </a:r>
            <a:r>
              <a:rPr lang="en-GB" b="0" i="0" dirty="0" err="1">
                <a:solidFill>
                  <a:srgbClr val="1D2125"/>
                </a:solidFill>
                <a:effectLst/>
                <a:latin typeface="-apple-system"/>
              </a:rPr>
              <a:t>Agile’s</a:t>
            </a:r>
            <a:r>
              <a:rPr lang="en-GB" b="0" i="0" dirty="0">
                <a:solidFill>
                  <a:srgbClr val="1D2125"/>
                </a:solidFill>
                <a:effectLst/>
                <a:latin typeface="-apple-system"/>
              </a:rPr>
              <a:t> iterative approach often demands reallocation of resources based on short-term needs and feedback, which can lead to prioritisation conflicts between strategic projects and Agile initiatives.</a:t>
            </a:r>
          </a:p>
          <a:p>
            <a:pPr algn="l">
              <a:buFont typeface="Arial" panose="020B0604020202020204" pitchFamily="34" charset="0"/>
              <a:buChar char="•"/>
            </a:pPr>
            <a:r>
              <a:rPr lang="en-GB" b="1" i="0" dirty="0">
                <a:solidFill>
                  <a:srgbClr val="1D2125"/>
                </a:solidFill>
                <a:effectLst/>
                <a:latin typeface="-apple-system"/>
              </a:rPr>
              <a:t>Impact</a:t>
            </a:r>
            <a:r>
              <a:rPr lang="en-GB" b="0" i="0" dirty="0">
                <a:solidFill>
                  <a:srgbClr val="1D2125"/>
                </a:solidFill>
                <a:effectLst/>
                <a:latin typeface="-apple-system"/>
              </a:rPr>
              <a:t>: Competing priorities for resources can lead to inefficiencies, as Agile teams may need to shift resources frequently, potentially pulling them away from critical strategic projects. This can result in delays or a lack of progress towards strategic objectives (McKinsey &amp; Company, 2015).</a:t>
            </a:r>
          </a:p>
          <a:p>
            <a:pPr algn="l">
              <a:buFont typeface="Arial" panose="020B0604020202020204" pitchFamily="34" charset="0"/>
              <a:buChar char="•"/>
            </a:pPr>
            <a:r>
              <a:rPr lang="en-GB" b="1" i="0" dirty="0">
                <a:solidFill>
                  <a:srgbClr val="1D2125"/>
                </a:solidFill>
                <a:effectLst/>
                <a:latin typeface="-apple-system"/>
              </a:rPr>
              <a:t>Solution</a:t>
            </a:r>
            <a:r>
              <a:rPr lang="en-GB" b="0" i="0" dirty="0">
                <a:solidFill>
                  <a:srgbClr val="1D2125"/>
                </a:solidFill>
                <a:effectLst/>
                <a:latin typeface="-apple-system"/>
              </a:rPr>
              <a:t>: Organisations may benefit from a hybrid resource allocation model, where resources are allocated for short-term Agile projects and longer-term strategic initiatives, with a process for reallocating resources based on evolving priorities.</a:t>
            </a:r>
          </a:p>
          <a:p>
            <a:endParaRPr lang="en-GB" dirty="0"/>
          </a:p>
        </p:txBody>
      </p:sp>
    </p:spTree>
    <p:extLst>
      <p:ext uri="{BB962C8B-B14F-4D97-AF65-F5344CB8AC3E}">
        <p14:creationId xmlns:p14="http://schemas.microsoft.com/office/powerpoint/2010/main" val="35021027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1196C-4A80-7ACC-B626-5A74165764EF}"/>
              </a:ext>
            </a:extLst>
          </p:cNvPr>
          <p:cNvSpPr>
            <a:spLocks noGrp="1"/>
          </p:cNvSpPr>
          <p:nvPr>
            <p:ph type="title"/>
          </p:nvPr>
        </p:nvSpPr>
        <p:spPr>
          <a:xfrm>
            <a:off x="1981200" y="673768"/>
            <a:ext cx="8229600" cy="683394"/>
          </a:xfrm>
        </p:spPr>
        <p:txBody>
          <a:bodyPr>
            <a:normAutofit fontScale="90000"/>
          </a:bodyPr>
          <a:lstStyle/>
          <a:p>
            <a:r>
              <a:rPr lang="en-GB" b="1" i="0" dirty="0">
                <a:solidFill>
                  <a:srgbClr val="1D2125"/>
                </a:solidFill>
                <a:effectLst/>
                <a:latin typeface="-apple-system"/>
              </a:rPr>
              <a:t>Managing Stakeholder Expectations</a:t>
            </a:r>
            <a:br>
              <a:rPr lang="en-GB" b="0" i="0" dirty="0">
                <a:solidFill>
                  <a:srgbClr val="1D2125"/>
                </a:solidFill>
                <a:effectLst/>
                <a:latin typeface="-apple-system"/>
              </a:rPr>
            </a:br>
            <a:endParaRPr lang="en-GB" dirty="0"/>
          </a:p>
        </p:txBody>
      </p:sp>
      <p:sp>
        <p:nvSpPr>
          <p:cNvPr id="3" name="Content Placeholder 2">
            <a:extLst>
              <a:ext uri="{FF2B5EF4-FFF2-40B4-BE49-F238E27FC236}">
                <a16:creationId xmlns:a16="http://schemas.microsoft.com/office/drawing/2014/main" id="{3FE3B7A0-A40B-6218-CF70-68130DC1B167}"/>
              </a:ext>
            </a:extLst>
          </p:cNvPr>
          <p:cNvSpPr>
            <a:spLocks noGrp="1"/>
          </p:cNvSpPr>
          <p:nvPr>
            <p:ph idx="1"/>
          </p:nvPr>
        </p:nvSpPr>
        <p:spPr>
          <a:xfrm>
            <a:off x="1981200" y="1773458"/>
            <a:ext cx="8229600" cy="4525963"/>
          </a:xfrm>
        </p:spPr>
        <p:txBody>
          <a:bodyPr>
            <a:normAutofit fontScale="85000" lnSpcReduction="20000"/>
          </a:bodyPr>
          <a:lstStyle/>
          <a:p>
            <a:pPr algn="l">
              <a:buFont typeface="Arial" panose="020B0604020202020204" pitchFamily="34" charset="0"/>
              <a:buChar char="•"/>
            </a:pPr>
            <a:r>
              <a:rPr lang="en-GB" b="1" i="0" dirty="0">
                <a:solidFill>
                  <a:srgbClr val="1D2125"/>
                </a:solidFill>
                <a:effectLst/>
                <a:latin typeface="-apple-system"/>
              </a:rPr>
              <a:t>Challenge</a:t>
            </a:r>
            <a:r>
              <a:rPr lang="en-GB" b="0" i="0" dirty="0">
                <a:solidFill>
                  <a:srgbClr val="1D2125"/>
                </a:solidFill>
                <a:effectLst/>
                <a:latin typeface="-apple-system"/>
              </a:rPr>
              <a:t>: Agile promotes frequent changes and iterative improvements, which can be difficult for stakeholders accustomed to traditional strategic planning and predictable timelines. Stakeholders may expect steady, linear progress towards strategic goals, whereas </a:t>
            </a:r>
            <a:r>
              <a:rPr lang="en-GB" b="0" i="0" dirty="0" err="1">
                <a:solidFill>
                  <a:srgbClr val="1D2125"/>
                </a:solidFill>
                <a:effectLst/>
                <a:latin typeface="-apple-system"/>
              </a:rPr>
              <a:t>Agile’s</a:t>
            </a:r>
            <a:r>
              <a:rPr lang="en-GB" b="0" i="0" dirty="0">
                <a:solidFill>
                  <a:srgbClr val="1D2125"/>
                </a:solidFill>
                <a:effectLst/>
                <a:latin typeface="-apple-system"/>
              </a:rPr>
              <a:t> flexibility often means changing course based on feedback.</a:t>
            </a:r>
          </a:p>
          <a:p>
            <a:pPr algn="l">
              <a:buFont typeface="Arial" panose="020B0604020202020204" pitchFamily="34" charset="0"/>
              <a:buChar char="•"/>
            </a:pPr>
            <a:r>
              <a:rPr lang="en-GB" b="1" i="0" dirty="0">
                <a:solidFill>
                  <a:srgbClr val="1D2125"/>
                </a:solidFill>
                <a:effectLst/>
                <a:latin typeface="-apple-system"/>
              </a:rPr>
              <a:t>Impact</a:t>
            </a:r>
            <a:r>
              <a:rPr lang="en-GB" b="0" i="0" dirty="0">
                <a:solidFill>
                  <a:srgbClr val="1D2125"/>
                </a:solidFill>
                <a:effectLst/>
                <a:latin typeface="-apple-system"/>
              </a:rPr>
              <a:t>: Misaligned expectations can lead to frustration among stakeholders, who may perceive </a:t>
            </a:r>
            <a:r>
              <a:rPr lang="en-GB" b="0" i="0" dirty="0" err="1">
                <a:solidFill>
                  <a:srgbClr val="1D2125"/>
                </a:solidFill>
                <a:effectLst/>
                <a:latin typeface="-apple-system"/>
              </a:rPr>
              <a:t>Agile’s</a:t>
            </a:r>
            <a:r>
              <a:rPr lang="en-GB" b="0" i="0" dirty="0">
                <a:solidFill>
                  <a:srgbClr val="1D2125"/>
                </a:solidFill>
                <a:effectLst/>
                <a:latin typeface="-apple-system"/>
              </a:rPr>
              <a:t> iterative adjustments as signs of indecision or lack of direction. This misunderstanding can reduce stakeholder confidence in Agile and strategic processes (</a:t>
            </a:r>
            <a:r>
              <a:rPr lang="en-GB" b="0" i="0" dirty="0" err="1">
                <a:solidFill>
                  <a:srgbClr val="1D2125"/>
                </a:solidFill>
                <a:effectLst/>
                <a:latin typeface="-apple-system"/>
              </a:rPr>
              <a:t>Conforto</a:t>
            </a:r>
            <a:r>
              <a:rPr lang="en-GB" b="0" i="0" dirty="0">
                <a:solidFill>
                  <a:srgbClr val="1D2125"/>
                </a:solidFill>
                <a:effectLst/>
                <a:latin typeface="-apple-system"/>
              </a:rPr>
              <a:t> &amp; Amaral, 2016).</a:t>
            </a:r>
          </a:p>
          <a:p>
            <a:pPr algn="l">
              <a:buFont typeface="Arial" panose="020B0604020202020204" pitchFamily="34" charset="0"/>
              <a:buChar char="•"/>
            </a:pPr>
            <a:r>
              <a:rPr lang="en-GB" b="1" i="0" dirty="0">
                <a:solidFill>
                  <a:srgbClr val="1D2125"/>
                </a:solidFill>
                <a:effectLst/>
                <a:latin typeface="-apple-system"/>
              </a:rPr>
              <a:t>Solution</a:t>
            </a:r>
            <a:r>
              <a:rPr lang="en-GB" b="0" i="0" dirty="0">
                <a:solidFill>
                  <a:srgbClr val="1D2125"/>
                </a:solidFill>
                <a:effectLst/>
                <a:latin typeface="-apple-system"/>
              </a:rPr>
              <a:t>: Clear and consistent communication with stakeholders is crucial. Setting expectations around </a:t>
            </a:r>
            <a:r>
              <a:rPr lang="en-GB" b="0" i="0" dirty="0" err="1">
                <a:solidFill>
                  <a:srgbClr val="1D2125"/>
                </a:solidFill>
                <a:effectLst/>
                <a:latin typeface="-apple-system"/>
              </a:rPr>
              <a:t>Agile’s</a:t>
            </a:r>
            <a:r>
              <a:rPr lang="en-GB" b="0" i="0" dirty="0">
                <a:solidFill>
                  <a:srgbClr val="1D2125"/>
                </a:solidFill>
                <a:effectLst/>
                <a:latin typeface="-apple-system"/>
              </a:rPr>
              <a:t> iterative nature and how it aligns with the broader strategic vision can help stakeholders understand the benefits of adaptability and incremental progress.</a:t>
            </a:r>
          </a:p>
          <a:p>
            <a:endParaRPr lang="en-GB" dirty="0"/>
          </a:p>
        </p:txBody>
      </p:sp>
    </p:spTree>
    <p:extLst>
      <p:ext uri="{BB962C8B-B14F-4D97-AF65-F5344CB8AC3E}">
        <p14:creationId xmlns:p14="http://schemas.microsoft.com/office/powerpoint/2010/main" val="29543667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90EEF-B96E-6288-A577-FE06DF945880}"/>
              </a:ext>
            </a:extLst>
          </p:cNvPr>
          <p:cNvSpPr>
            <a:spLocks noGrp="1"/>
          </p:cNvSpPr>
          <p:nvPr>
            <p:ph type="title"/>
          </p:nvPr>
        </p:nvSpPr>
        <p:spPr>
          <a:xfrm>
            <a:off x="1981200" y="741464"/>
            <a:ext cx="8229600" cy="846705"/>
          </a:xfrm>
        </p:spPr>
        <p:txBody>
          <a:bodyPr>
            <a:normAutofit fontScale="90000"/>
          </a:bodyPr>
          <a:lstStyle/>
          <a:p>
            <a:r>
              <a:rPr lang="en-GB" b="1" i="0" dirty="0">
                <a:solidFill>
                  <a:srgbClr val="1D2125"/>
                </a:solidFill>
                <a:effectLst/>
                <a:latin typeface="-apple-system"/>
              </a:rPr>
              <a:t>Risk of Scope Creep and Lack of Focus</a:t>
            </a:r>
            <a:br>
              <a:rPr lang="en-GB" b="0" i="0" dirty="0">
                <a:solidFill>
                  <a:srgbClr val="1D2125"/>
                </a:solidFill>
                <a:effectLst/>
                <a:latin typeface="-apple-system"/>
              </a:rPr>
            </a:br>
            <a:endParaRPr lang="en-GB" dirty="0"/>
          </a:p>
        </p:txBody>
      </p:sp>
      <p:sp>
        <p:nvSpPr>
          <p:cNvPr id="3" name="Content Placeholder 2">
            <a:extLst>
              <a:ext uri="{FF2B5EF4-FFF2-40B4-BE49-F238E27FC236}">
                <a16:creationId xmlns:a16="http://schemas.microsoft.com/office/drawing/2014/main" id="{3C9F6D19-09EF-C0C4-F5A7-9ADAFAEE2A63}"/>
              </a:ext>
            </a:extLst>
          </p:cNvPr>
          <p:cNvSpPr>
            <a:spLocks noGrp="1"/>
          </p:cNvSpPr>
          <p:nvPr>
            <p:ph idx="1"/>
          </p:nvPr>
        </p:nvSpPr>
        <p:spPr>
          <a:xfrm>
            <a:off x="1981200" y="1908212"/>
            <a:ext cx="8229600" cy="4525963"/>
          </a:xfrm>
        </p:spPr>
        <p:txBody>
          <a:bodyPr>
            <a:normAutofit fontScale="85000" lnSpcReduction="20000"/>
          </a:bodyPr>
          <a:lstStyle/>
          <a:p>
            <a:pPr algn="l">
              <a:buFont typeface="Arial" panose="020B0604020202020204" pitchFamily="34" charset="0"/>
              <a:buChar char="•"/>
            </a:pPr>
            <a:r>
              <a:rPr lang="en-GB" b="1" i="0" dirty="0">
                <a:solidFill>
                  <a:srgbClr val="1D2125"/>
                </a:solidFill>
                <a:effectLst/>
                <a:latin typeface="-apple-system"/>
              </a:rPr>
              <a:t>Challenge</a:t>
            </a:r>
            <a:r>
              <a:rPr lang="en-GB" b="0" i="0" dirty="0">
                <a:solidFill>
                  <a:srgbClr val="1D2125"/>
                </a:solidFill>
                <a:effectLst/>
                <a:latin typeface="-apple-system"/>
              </a:rPr>
              <a:t>: Agile methodologies’ flexibility allows for adjustments, but this adaptability can lead to scope creep without clear boundaries. In strategic management, where focused progression towards defined goals is essential, scope creep can dilute strategic priorities.</a:t>
            </a:r>
          </a:p>
          <a:p>
            <a:pPr algn="l">
              <a:buFont typeface="Arial" panose="020B0604020202020204" pitchFamily="34" charset="0"/>
              <a:buChar char="•"/>
            </a:pPr>
            <a:r>
              <a:rPr lang="en-GB" b="1" i="0" dirty="0">
                <a:solidFill>
                  <a:srgbClr val="1D2125"/>
                </a:solidFill>
                <a:effectLst/>
                <a:latin typeface="-apple-system"/>
              </a:rPr>
              <a:t>Impact</a:t>
            </a:r>
            <a:r>
              <a:rPr lang="en-GB" b="0" i="0" dirty="0">
                <a:solidFill>
                  <a:srgbClr val="1D2125"/>
                </a:solidFill>
                <a:effectLst/>
                <a:latin typeface="-apple-system"/>
              </a:rPr>
              <a:t>: Scope creep can lead Agile projects to expand beyond their intended objectives, consuming more resources and time, which can delay progress on strategic goals. This lack of focus can undermine the achievement of both short-term and long-term objectives (Rigby, Sutherland &amp; Takeuchi, 2016).</a:t>
            </a:r>
          </a:p>
          <a:p>
            <a:pPr algn="l">
              <a:buFont typeface="Arial" panose="020B0604020202020204" pitchFamily="34" charset="0"/>
              <a:buChar char="•"/>
            </a:pPr>
            <a:r>
              <a:rPr lang="en-GB" b="1" i="0" dirty="0">
                <a:solidFill>
                  <a:srgbClr val="1D2125"/>
                </a:solidFill>
                <a:effectLst/>
                <a:latin typeface="-apple-system"/>
              </a:rPr>
              <a:t>Solution</a:t>
            </a:r>
            <a:r>
              <a:rPr lang="en-GB" b="0" i="0" dirty="0">
                <a:solidFill>
                  <a:srgbClr val="1D2125"/>
                </a:solidFill>
                <a:effectLst/>
                <a:latin typeface="-apple-system"/>
              </a:rPr>
              <a:t>: Defining clear objectives and boundaries for Agile projects can help manage scope, ensuring that Agile initiatives stay aligned with strategic priorities. Regular check-ins between Agile teams and strategic managers can also reinforce focus.</a:t>
            </a:r>
          </a:p>
          <a:p>
            <a:endParaRPr lang="en-GB" dirty="0"/>
          </a:p>
        </p:txBody>
      </p:sp>
    </p:spTree>
    <p:extLst>
      <p:ext uri="{BB962C8B-B14F-4D97-AF65-F5344CB8AC3E}">
        <p14:creationId xmlns:p14="http://schemas.microsoft.com/office/powerpoint/2010/main" val="5278630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4B49E-AFDD-A9B0-9456-9BA88DDBED17}"/>
              </a:ext>
            </a:extLst>
          </p:cNvPr>
          <p:cNvSpPr>
            <a:spLocks noGrp="1"/>
          </p:cNvSpPr>
          <p:nvPr>
            <p:ph type="title"/>
          </p:nvPr>
        </p:nvSpPr>
        <p:spPr>
          <a:xfrm>
            <a:off x="1981200" y="972469"/>
            <a:ext cx="8229600" cy="870768"/>
          </a:xfrm>
        </p:spPr>
        <p:txBody>
          <a:bodyPr>
            <a:normAutofit fontScale="90000"/>
          </a:bodyPr>
          <a:lstStyle/>
          <a:p>
            <a:r>
              <a:rPr lang="en-GB" b="1" i="0" dirty="0">
                <a:solidFill>
                  <a:srgbClr val="1D2125"/>
                </a:solidFill>
                <a:effectLst/>
                <a:latin typeface="-apple-system"/>
              </a:rPr>
              <a:t>Difficulty in Measuring Long-Term Strategic Impact</a:t>
            </a:r>
            <a:br>
              <a:rPr lang="en-GB" b="0" i="0" dirty="0">
                <a:solidFill>
                  <a:srgbClr val="1D2125"/>
                </a:solidFill>
                <a:effectLst/>
                <a:latin typeface="-apple-system"/>
              </a:rPr>
            </a:br>
            <a:endParaRPr lang="en-GB" dirty="0"/>
          </a:p>
        </p:txBody>
      </p:sp>
      <p:sp>
        <p:nvSpPr>
          <p:cNvPr id="3" name="Content Placeholder 2">
            <a:extLst>
              <a:ext uri="{FF2B5EF4-FFF2-40B4-BE49-F238E27FC236}">
                <a16:creationId xmlns:a16="http://schemas.microsoft.com/office/drawing/2014/main" id="{17540A61-E455-2FE9-1260-DC005B0BC401}"/>
              </a:ext>
            </a:extLst>
          </p:cNvPr>
          <p:cNvSpPr>
            <a:spLocks noGrp="1"/>
          </p:cNvSpPr>
          <p:nvPr>
            <p:ph idx="1"/>
          </p:nvPr>
        </p:nvSpPr>
        <p:spPr>
          <a:xfrm>
            <a:off x="1981200" y="1975588"/>
            <a:ext cx="8229600" cy="4525963"/>
          </a:xfrm>
        </p:spPr>
        <p:txBody>
          <a:bodyPr>
            <a:normAutofit fontScale="77500" lnSpcReduction="20000"/>
          </a:bodyPr>
          <a:lstStyle/>
          <a:p>
            <a:pPr algn="l">
              <a:buFont typeface="Arial" panose="020B0604020202020204" pitchFamily="34" charset="0"/>
              <a:buChar char="•"/>
            </a:pPr>
            <a:r>
              <a:rPr lang="en-GB" b="1" i="0" dirty="0">
                <a:solidFill>
                  <a:srgbClr val="1D2125"/>
                </a:solidFill>
                <a:effectLst/>
                <a:latin typeface="-apple-system"/>
              </a:rPr>
              <a:t>Challenge</a:t>
            </a:r>
            <a:r>
              <a:rPr lang="en-GB" b="0" i="0" dirty="0">
                <a:solidFill>
                  <a:srgbClr val="1D2125"/>
                </a:solidFill>
                <a:effectLst/>
                <a:latin typeface="-apple-system"/>
              </a:rPr>
              <a:t>: Agile typically uses metrics like sprint velocity and customer satisfaction to measure short-term progress, but these metrics may not align with strategic performance indicators like market share growth, ROI, or long-term innovation. Measuring </a:t>
            </a:r>
            <a:r>
              <a:rPr lang="en-GB" b="0" i="0" dirty="0" err="1">
                <a:solidFill>
                  <a:srgbClr val="1D2125"/>
                </a:solidFill>
                <a:effectLst/>
                <a:latin typeface="-apple-system"/>
              </a:rPr>
              <a:t>Agile’s</a:t>
            </a:r>
            <a:r>
              <a:rPr lang="en-GB" b="0" i="0" dirty="0">
                <a:solidFill>
                  <a:srgbClr val="1D2125"/>
                </a:solidFill>
                <a:effectLst/>
                <a:latin typeface="-apple-system"/>
              </a:rPr>
              <a:t> impact on strategic success can be challenging, as the metrics often reflect different timeframes and outcomes.</a:t>
            </a:r>
          </a:p>
          <a:p>
            <a:pPr algn="l">
              <a:buFont typeface="Arial" panose="020B0604020202020204" pitchFamily="34" charset="0"/>
              <a:buChar char="•"/>
            </a:pPr>
            <a:r>
              <a:rPr lang="en-GB" b="1" i="0" dirty="0">
                <a:solidFill>
                  <a:srgbClr val="1D2125"/>
                </a:solidFill>
                <a:effectLst/>
                <a:latin typeface="-apple-system"/>
              </a:rPr>
              <a:t>Impact: </a:t>
            </a:r>
            <a:r>
              <a:rPr lang="en-GB" b="0" i="0" dirty="0">
                <a:solidFill>
                  <a:srgbClr val="1D2125"/>
                </a:solidFill>
                <a:effectLst/>
                <a:latin typeface="-apple-system"/>
              </a:rPr>
              <a:t>The difference between Agile and strategic metrics can make it hard to judge how well Agile projects are meeting long-term goals. This could cause people to not invest in Agile methods because they think they are not aligned with strategic outcomes (Hoda, Noble &amp; Marshall, 2013).</a:t>
            </a:r>
          </a:p>
          <a:p>
            <a:pPr algn="l">
              <a:buFont typeface="Arial" panose="020B0604020202020204" pitchFamily="34" charset="0"/>
              <a:buChar char="•"/>
            </a:pPr>
            <a:r>
              <a:rPr lang="en-GB" b="1" i="0" dirty="0">
                <a:solidFill>
                  <a:srgbClr val="1D2125"/>
                </a:solidFill>
                <a:effectLst/>
                <a:latin typeface="-apple-system"/>
              </a:rPr>
              <a:t>Solution</a:t>
            </a:r>
            <a:r>
              <a:rPr lang="en-GB" b="0" i="0" dirty="0">
                <a:solidFill>
                  <a:srgbClr val="1D2125"/>
                </a:solidFill>
                <a:effectLst/>
                <a:latin typeface="-apple-system"/>
              </a:rPr>
              <a:t>: Establishing hybrid performance metrics incorporating Agile and strategic indicators can help bridge this gap. Tracking short-term Agile achievements and their contributions to long-term strategic metrics can provide a comprehensive view of success.</a:t>
            </a:r>
          </a:p>
          <a:p>
            <a:endParaRPr lang="en-GB" dirty="0"/>
          </a:p>
        </p:txBody>
      </p:sp>
    </p:spTree>
    <p:extLst>
      <p:ext uri="{BB962C8B-B14F-4D97-AF65-F5344CB8AC3E}">
        <p14:creationId xmlns:p14="http://schemas.microsoft.com/office/powerpoint/2010/main" val="25151108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75363-6E80-4B4B-068E-B9D27E958686}"/>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8C5DF4B5-CF4E-277E-814B-B767FC13FCBB}"/>
              </a:ext>
            </a:extLst>
          </p:cNvPr>
          <p:cNvSpPr>
            <a:spLocks noGrp="1"/>
          </p:cNvSpPr>
          <p:nvPr>
            <p:ph idx="1"/>
          </p:nvPr>
        </p:nvSpPr>
        <p:spPr/>
        <p:txBody>
          <a:bodyPr>
            <a:normAutofit/>
          </a:bodyPr>
          <a:lstStyle/>
          <a:p>
            <a:r>
              <a:rPr lang="en-GB" b="0" i="0" dirty="0">
                <a:solidFill>
                  <a:srgbClr val="1D2125"/>
                </a:solidFill>
                <a:effectLst/>
                <a:latin typeface="-apple-system"/>
              </a:rPr>
              <a:t>Integrating Agile and strategic management presents challenges in aligning goals, managing cultural differences, and allocating resources.</a:t>
            </a:r>
          </a:p>
          <a:p>
            <a:r>
              <a:rPr lang="en-GB" b="0" i="0" dirty="0">
                <a:solidFill>
                  <a:srgbClr val="1D2125"/>
                </a:solidFill>
                <a:effectLst/>
                <a:latin typeface="-apple-system"/>
              </a:rPr>
              <a:t>However, with careful alignment of priorities, communication, and adaptable metrics, organisations can leverage the strengths of both methodologies to create a responsive, strategically aligned organisation. </a:t>
            </a:r>
          </a:p>
          <a:p>
            <a:r>
              <a:rPr lang="en-GB" b="0" i="0" dirty="0" err="1">
                <a:solidFill>
                  <a:srgbClr val="1D2125"/>
                </a:solidFill>
                <a:effectLst/>
                <a:latin typeface="-apple-system"/>
              </a:rPr>
              <a:t>Agile’s</a:t>
            </a:r>
            <a:r>
              <a:rPr lang="en-GB" b="0" i="0" dirty="0">
                <a:solidFill>
                  <a:srgbClr val="1D2125"/>
                </a:solidFill>
                <a:effectLst/>
                <a:latin typeface="-apple-system"/>
              </a:rPr>
              <a:t> adaptability and strategic direction can enhance an organisation’s ability to effectively navigate complex, evolving market landscapes.</a:t>
            </a:r>
            <a:endParaRPr lang="en-GB" dirty="0"/>
          </a:p>
        </p:txBody>
      </p:sp>
    </p:spTree>
    <p:extLst>
      <p:ext uri="{BB962C8B-B14F-4D97-AF65-F5344CB8AC3E}">
        <p14:creationId xmlns:p14="http://schemas.microsoft.com/office/powerpoint/2010/main" val="6562976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a:t>
            </a:r>
          </a:p>
        </p:txBody>
      </p:sp>
      <p:sp>
        <p:nvSpPr>
          <p:cNvPr id="3" name="Content Placeholder 2"/>
          <p:cNvSpPr>
            <a:spLocks noGrp="1"/>
          </p:cNvSpPr>
          <p:nvPr>
            <p:ph idx="1"/>
          </p:nvPr>
        </p:nvSpPr>
        <p:spPr/>
        <p:txBody>
          <a:bodyPr>
            <a:noAutofit/>
          </a:bodyPr>
          <a:lstStyle/>
          <a:p>
            <a:r>
              <a:rPr sz="1200" dirty="0" err="1"/>
              <a:t>Conforto</a:t>
            </a:r>
            <a:r>
              <a:rPr sz="1200" dirty="0"/>
              <a:t>, E.C. &amp; Amaral, D.C., 2016. Agile project management and stage-gate model—A hybrid framework for technology-based companies. Journal of Engineering and Technology Management, 40, pp.1-14.</a:t>
            </a:r>
          </a:p>
          <a:p>
            <a:r>
              <a:rPr sz="1200" dirty="0"/>
              <a:t>Denning, S., 2016. How to make the whole </a:t>
            </a:r>
            <a:r>
              <a:rPr sz="1200" dirty="0" err="1"/>
              <a:t>organisation</a:t>
            </a:r>
            <a:r>
              <a:rPr sz="1200" dirty="0"/>
              <a:t> 'Agile'. Strategy &amp; Leadership, 44(4), pp.10-17.</a:t>
            </a:r>
          </a:p>
          <a:p>
            <a:r>
              <a:rPr sz="1200" dirty="0"/>
              <a:t>Hoda, R., Noble, J. &amp; Marshall, S., 2013. Self-</a:t>
            </a:r>
            <a:r>
              <a:rPr sz="1200" dirty="0" err="1"/>
              <a:t>organising</a:t>
            </a:r>
            <a:r>
              <a:rPr sz="1200" dirty="0"/>
              <a:t> roles on Agile software development teams. IEEE Transactions on Software Engineering, 39(3), pp.422-444.</a:t>
            </a:r>
          </a:p>
          <a:p>
            <a:r>
              <a:rPr sz="1200" dirty="0"/>
              <a:t>McKinsey &amp; Company, 2015. How to create an Agile </a:t>
            </a:r>
            <a:r>
              <a:rPr sz="1200" dirty="0" err="1"/>
              <a:t>organisation</a:t>
            </a:r>
            <a:r>
              <a:rPr sz="1200" dirty="0"/>
              <a:t>. Available at: https://www.mckinsey.com [Accessed 16 November 2024].</a:t>
            </a:r>
          </a:p>
          <a:p>
            <a:r>
              <a:rPr sz="1200" dirty="0"/>
              <a:t>Rigby, D., Sutherland, J. &amp; Takeuchi, H., 2016. Embracing Agile. Harvard Business Review, 94(5), pp.40-50.</a:t>
            </a:r>
          </a:p>
          <a:p>
            <a:r>
              <a:rPr sz="1200" dirty="0"/>
              <a:t>Block, S. 2023. Challenges in Establishing a Large-Scale Agile Framework in the Enterprise. In: Large-Scale Agile Frameworks. Berlin, Heidelberg: Springer Berlin Heidelberg, pp. 197–218. Available at: http://dx.doi.org/10.1007/978-3-662-67782-7_6 [Accessed: 16 November 2024].</a:t>
            </a:r>
          </a:p>
          <a:p>
            <a:r>
              <a:rPr sz="1200" dirty="0"/>
              <a:t>Cooper, R.G. and Sommer, A.F. 2019. New-Product Portfolio Management with Agile. Research-Technology Management 63(1), pp. 29–38. </a:t>
            </a:r>
            <a:r>
              <a:rPr sz="1200" dirty="0" err="1"/>
              <a:t>doi</a:t>
            </a:r>
            <a:r>
              <a:rPr sz="1200" dirty="0"/>
              <a:t>: 10.1080/08956308.2020.1686291.</a:t>
            </a:r>
          </a:p>
          <a:p>
            <a:r>
              <a:rPr sz="1200" dirty="0" err="1"/>
              <a:t>Dumitriu</a:t>
            </a:r>
            <a:r>
              <a:rPr sz="1200" dirty="0"/>
              <a:t>, F., </a:t>
            </a:r>
            <a:r>
              <a:rPr sz="1200" dirty="0" err="1"/>
              <a:t>Mesnita</a:t>
            </a:r>
            <a:r>
              <a:rPr sz="1200" dirty="0"/>
              <a:t>, G. and Radu, L.D. 2019. Challenges and Solutions of Applying Large-Scale Agile at Organizational Level. Informatica </a:t>
            </a:r>
            <a:r>
              <a:rPr sz="1200" dirty="0" err="1"/>
              <a:t>Economica</a:t>
            </a:r>
            <a:r>
              <a:rPr sz="1200" dirty="0"/>
              <a:t> 23(3/2019), pp. 61–71. </a:t>
            </a:r>
            <a:r>
              <a:rPr sz="1200" dirty="0" err="1"/>
              <a:t>doi</a:t>
            </a:r>
            <a:r>
              <a:rPr sz="1200" dirty="0"/>
              <a:t>: 10.12948/issn14531305/23.3.2019.06.</a:t>
            </a:r>
          </a:p>
          <a:p>
            <a:r>
              <a:rPr sz="1200" dirty="0"/>
              <a:t>Panel®, E. 2023. 20 Common Challenges When Introducing Agile (And How To Overcome Them). Forbes. 6 December. Available at: https://www.forbes.com/councils/forbestechcouncil/2023/12/06/20-common-challenges-when-introducing-agile-and-how-to-overcome-them/ [Accessed: 16 November 2024].</a:t>
            </a:r>
          </a:p>
          <a:p>
            <a:r>
              <a:rPr sz="1200" dirty="0" err="1"/>
              <a:t>SoluteLabs</a:t>
            </a:r>
            <a:r>
              <a:rPr sz="1200" dirty="0"/>
              <a:t>. 2023. Top 10 agile transformation challenges and their solutions. Available at: https://www.solutelabs.com/blog/agile-transformation-challenges-solutions [Accessed: 16 November 2024].</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TotalTime>
  <Words>1502</Words>
  <Application>Microsoft Office PowerPoint</Application>
  <PresentationFormat>Widescreen</PresentationFormat>
  <Paragraphs>55</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-apple-system</vt:lpstr>
      <vt:lpstr>Aptos</vt:lpstr>
      <vt:lpstr>Aptos Display</vt:lpstr>
      <vt:lpstr>Arial</vt:lpstr>
      <vt:lpstr>Segoe UI</vt:lpstr>
      <vt:lpstr>Office Theme</vt:lpstr>
      <vt:lpstr>Strategic and Agile  Business Management</vt:lpstr>
      <vt:lpstr>Strategic and Agile  Business Management</vt:lpstr>
      <vt:lpstr>Strategic and Agile  Business Management</vt:lpstr>
      <vt:lpstr>Alignment of Long-Term Strategy with Short-Term Agile Goals </vt:lpstr>
      <vt:lpstr>Balancing Flexibility with Stability in Organisational Culture </vt:lpstr>
      <vt:lpstr>Resource Allocation and Prioritisation Conflicts </vt:lpstr>
      <vt:lpstr>Managing Stakeholder Expectations </vt:lpstr>
      <vt:lpstr>Risk of Scope Creep and Lack of Focus </vt:lpstr>
      <vt:lpstr>Difficulty in Measuring Long-Term Strategic Impact </vt:lpstr>
      <vt:lpstr>Summary</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Glenn Behenna</dc:creator>
  <cp:lastModifiedBy>Glenn Behenna</cp:lastModifiedBy>
  <cp:revision>1</cp:revision>
  <dcterms:created xsi:type="dcterms:W3CDTF">2024-11-29T15:55:13Z</dcterms:created>
  <dcterms:modified xsi:type="dcterms:W3CDTF">2024-11-29T15:56:39Z</dcterms:modified>
</cp:coreProperties>
</file>