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57" r:id="rId4"/>
    <p:sldId id="259" r:id="rId5"/>
    <p:sldId id="260" r:id="rId6"/>
    <p:sldId id="261" r:id="rId7"/>
    <p:sldId id="263" r:id="rId8"/>
    <p:sldId id="265" r:id="rId9"/>
    <p:sldId id="266" r:id="rId10"/>
    <p:sldId id="267" r:id="rId11"/>
    <p:sldId id="272" r:id="rId12"/>
    <p:sldId id="273" r:id="rId13"/>
    <p:sldId id="274" r:id="rId14"/>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85" autoAdjust="0"/>
    <p:restoredTop sz="94660"/>
  </p:normalViewPr>
  <p:slideViewPr>
    <p:cSldViewPr snapToGrid="0">
      <p:cViewPr varScale="1">
        <p:scale>
          <a:sx n="64" d="100"/>
          <a:sy n="64" d="100"/>
        </p:scale>
        <p:origin x="100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9681B7-E701-4C67-8CE7-8F486BB27DBB}"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PK"/>
        </a:p>
      </dgm:t>
    </dgm:pt>
    <dgm:pt modelId="{2A2F9A74-379B-42FB-88FD-AF3776AAF612}">
      <dgm:prSet/>
      <dgm:spPr/>
      <dgm:t>
        <a:bodyPr/>
        <a:lstStyle/>
        <a:p>
          <a:r>
            <a:rPr lang="en-US" dirty="0"/>
            <a:t>Introduction and Background of Air India</a:t>
          </a:r>
          <a:endParaRPr lang="en-PK" dirty="0"/>
        </a:p>
      </dgm:t>
    </dgm:pt>
    <dgm:pt modelId="{DFA944DB-F874-4E95-8BB8-CA304A8EC61B}" type="parTrans" cxnId="{E6DA4EE6-1A26-4528-9682-23D94FBA5E26}">
      <dgm:prSet/>
      <dgm:spPr/>
      <dgm:t>
        <a:bodyPr/>
        <a:lstStyle/>
        <a:p>
          <a:endParaRPr lang="en-PK"/>
        </a:p>
      </dgm:t>
    </dgm:pt>
    <dgm:pt modelId="{1B329E98-0324-4B63-AA69-C418B4924EEF}" type="sibTrans" cxnId="{E6DA4EE6-1A26-4528-9682-23D94FBA5E26}">
      <dgm:prSet/>
      <dgm:spPr/>
      <dgm:t>
        <a:bodyPr/>
        <a:lstStyle/>
        <a:p>
          <a:endParaRPr lang="en-PK"/>
        </a:p>
      </dgm:t>
    </dgm:pt>
    <dgm:pt modelId="{F71EDEBE-B710-4230-A2C2-44F440D9BDC6}">
      <dgm:prSet/>
      <dgm:spPr/>
      <dgm:t>
        <a:bodyPr/>
        <a:lstStyle/>
        <a:p>
          <a:r>
            <a:rPr lang="en-US"/>
            <a:t>Reasons for Change</a:t>
          </a:r>
          <a:endParaRPr lang="en-PK"/>
        </a:p>
      </dgm:t>
    </dgm:pt>
    <dgm:pt modelId="{0D70E4CE-1BE2-44C7-8D8C-02FD096DE3C6}" type="parTrans" cxnId="{D8132693-D24E-47DA-8DF1-AAFA2A4E9EF4}">
      <dgm:prSet/>
      <dgm:spPr/>
      <dgm:t>
        <a:bodyPr/>
        <a:lstStyle/>
        <a:p>
          <a:endParaRPr lang="en-PK"/>
        </a:p>
      </dgm:t>
    </dgm:pt>
    <dgm:pt modelId="{3750F149-6785-4BA5-B965-53094A1ECC94}" type="sibTrans" cxnId="{D8132693-D24E-47DA-8DF1-AAFA2A4E9EF4}">
      <dgm:prSet/>
      <dgm:spPr/>
      <dgm:t>
        <a:bodyPr/>
        <a:lstStyle/>
        <a:p>
          <a:endParaRPr lang="en-PK"/>
        </a:p>
      </dgm:t>
    </dgm:pt>
    <dgm:pt modelId="{39E115C3-F2D8-4D09-A6DC-22FD5587A834}">
      <dgm:prSet/>
      <dgm:spPr/>
      <dgm:t>
        <a:bodyPr/>
        <a:lstStyle/>
        <a:p>
          <a:r>
            <a:rPr lang="en-US"/>
            <a:t>Key Change Management Models</a:t>
          </a:r>
          <a:endParaRPr lang="en-PK"/>
        </a:p>
      </dgm:t>
    </dgm:pt>
    <dgm:pt modelId="{F5CC911E-4970-4D15-A644-1FACDC63BA18}" type="parTrans" cxnId="{1FF15688-92FB-46C8-96EC-1F680B924A4A}">
      <dgm:prSet/>
      <dgm:spPr/>
      <dgm:t>
        <a:bodyPr/>
        <a:lstStyle/>
        <a:p>
          <a:endParaRPr lang="en-PK"/>
        </a:p>
      </dgm:t>
    </dgm:pt>
    <dgm:pt modelId="{57ABB891-DB9F-49A0-A98B-52FCBAC1B809}" type="sibTrans" cxnId="{1FF15688-92FB-46C8-96EC-1F680B924A4A}">
      <dgm:prSet/>
      <dgm:spPr/>
      <dgm:t>
        <a:bodyPr/>
        <a:lstStyle/>
        <a:p>
          <a:endParaRPr lang="en-PK"/>
        </a:p>
      </dgm:t>
    </dgm:pt>
    <dgm:pt modelId="{DEC81BA0-9635-412C-BC35-DF0FB4BE16FC}">
      <dgm:prSet/>
      <dgm:spPr/>
      <dgm:t>
        <a:bodyPr/>
        <a:lstStyle/>
        <a:p>
          <a:r>
            <a:rPr lang="en-US"/>
            <a:t>Incremental (Small Scale) Or A Large Scale Change Programme</a:t>
          </a:r>
          <a:endParaRPr lang="en-PK"/>
        </a:p>
      </dgm:t>
    </dgm:pt>
    <dgm:pt modelId="{054DA250-E0EB-4FCF-9C6D-225C31DC5BA6}" type="parTrans" cxnId="{E97722B5-86D4-49F9-98A1-6A53ADACB06F}">
      <dgm:prSet/>
      <dgm:spPr/>
      <dgm:t>
        <a:bodyPr/>
        <a:lstStyle/>
        <a:p>
          <a:endParaRPr lang="en-PK"/>
        </a:p>
      </dgm:t>
    </dgm:pt>
    <dgm:pt modelId="{7057437E-DCAF-48FF-964A-8F13652A61E5}" type="sibTrans" cxnId="{E97722B5-86D4-49F9-98A1-6A53ADACB06F}">
      <dgm:prSet/>
      <dgm:spPr/>
      <dgm:t>
        <a:bodyPr/>
        <a:lstStyle/>
        <a:p>
          <a:endParaRPr lang="en-PK"/>
        </a:p>
      </dgm:t>
    </dgm:pt>
    <dgm:pt modelId="{3B515819-6EC0-41BC-B19A-B65D71DD36D5}">
      <dgm:prSet/>
      <dgm:spPr/>
      <dgm:t>
        <a:bodyPr/>
        <a:lstStyle/>
        <a:p>
          <a:r>
            <a:rPr lang="en-US"/>
            <a:t>Driver Factors for Change</a:t>
          </a:r>
          <a:endParaRPr lang="en-PK"/>
        </a:p>
      </dgm:t>
    </dgm:pt>
    <dgm:pt modelId="{358C4BF8-B124-481F-AFE5-C88458EA0E5D}" type="parTrans" cxnId="{97E1592C-27BE-40EF-A464-F41FE84F9935}">
      <dgm:prSet/>
      <dgm:spPr/>
      <dgm:t>
        <a:bodyPr/>
        <a:lstStyle/>
        <a:p>
          <a:endParaRPr lang="en-PK"/>
        </a:p>
      </dgm:t>
    </dgm:pt>
    <dgm:pt modelId="{6E3C91BD-7C9F-4F4F-AA9F-334D0FCA15A3}" type="sibTrans" cxnId="{97E1592C-27BE-40EF-A464-F41FE84F9935}">
      <dgm:prSet/>
      <dgm:spPr/>
      <dgm:t>
        <a:bodyPr/>
        <a:lstStyle/>
        <a:p>
          <a:endParaRPr lang="en-PK"/>
        </a:p>
      </dgm:t>
    </dgm:pt>
    <dgm:pt modelId="{B4770696-080B-4E64-9428-4DBD595630E7}">
      <dgm:prSet/>
      <dgm:spPr/>
      <dgm:t>
        <a:bodyPr/>
        <a:lstStyle/>
        <a:p>
          <a:r>
            <a:rPr lang="en-US"/>
            <a:t>Resistance Factors to the Change</a:t>
          </a:r>
          <a:endParaRPr lang="en-PK"/>
        </a:p>
      </dgm:t>
    </dgm:pt>
    <dgm:pt modelId="{414CF4AA-1082-4CDF-9D4D-143C4E8BA246}" type="parTrans" cxnId="{5ACE104E-D1D4-49CB-A986-10C22390D91D}">
      <dgm:prSet/>
      <dgm:spPr/>
      <dgm:t>
        <a:bodyPr/>
        <a:lstStyle/>
        <a:p>
          <a:endParaRPr lang="en-PK"/>
        </a:p>
      </dgm:t>
    </dgm:pt>
    <dgm:pt modelId="{49F4B75F-42F1-4766-8514-31AB6B0FFA32}" type="sibTrans" cxnId="{5ACE104E-D1D4-49CB-A986-10C22390D91D}">
      <dgm:prSet/>
      <dgm:spPr/>
      <dgm:t>
        <a:bodyPr/>
        <a:lstStyle/>
        <a:p>
          <a:endParaRPr lang="en-PK"/>
        </a:p>
      </dgm:t>
    </dgm:pt>
    <dgm:pt modelId="{0E50F82D-2806-4558-9477-B2CF1FA28221}">
      <dgm:prSet/>
      <dgm:spPr/>
      <dgm:t>
        <a:bodyPr/>
        <a:lstStyle/>
        <a:p>
          <a:r>
            <a:rPr lang="en-US" dirty="0"/>
            <a:t>Assessing Effectiveness and Completeness of Change Management</a:t>
          </a:r>
        </a:p>
      </dgm:t>
    </dgm:pt>
    <dgm:pt modelId="{34448E33-9634-4296-8FE1-C8050F6BB497}" type="parTrans" cxnId="{FB4972B9-924C-4684-BD43-DD45E5FD2A10}">
      <dgm:prSet/>
      <dgm:spPr/>
      <dgm:t>
        <a:bodyPr/>
        <a:lstStyle/>
        <a:p>
          <a:endParaRPr lang="en-PK"/>
        </a:p>
      </dgm:t>
    </dgm:pt>
    <dgm:pt modelId="{E2A31D6C-F617-4EF2-99F9-FACB7B42D6E2}" type="sibTrans" cxnId="{FB4972B9-924C-4684-BD43-DD45E5FD2A10}">
      <dgm:prSet/>
      <dgm:spPr/>
      <dgm:t>
        <a:bodyPr/>
        <a:lstStyle/>
        <a:p>
          <a:endParaRPr lang="en-PK"/>
        </a:p>
      </dgm:t>
    </dgm:pt>
    <dgm:pt modelId="{0A0E6627-75B8-44F7-8E5A-2834B3862EF1}" type="pres">
      <dgm:prSet presAssocID="{389681B7-E701-4C67-8CE7-8F486BB27DBB}" presName="Name0" presStyleCnt="0">
        <dgm:presLayoutVars>
          <dgm:chMax val="7"/>
          <dgm:chPref val="7"/>
          <dgm:dir/>
        </dgm:presLayoutVars>
      </dgm:prSet>
      <dgm:spPr/>
    </dgm:pt>
    <dgm:pt modelId="{00010D2E-C52C-4156-A5F2-7B7B7F103348}" type="pres">
      <dgm:prSet presAssocID="{389681B7-E701-4C67-8CE7-8F486BB27DBB}" presName="Name1" presStyleCnt="0"/>
      <dgm:spPr/>
    </dgm:pt>
    <dgm:pt modelId="{44F08B1B-ABAF-47C5-B6B9-544D220717BF}" type="pres">
      <dgm:prSet presAssocID="{389681B7-E701-4C67-8CE7-8F486BB27DBB}" presName="cycle" presStyleCnt="0"/>
      <dgm:spPr/>
    </dgm:pt>
    <dgm:pt modelId="{C22DCA04-7FBF-4BBA-B8C5-02DD37A4EDA2}" type="pres">
      <dgm:prSet presAssocID="{389681B7-E701-4C67-8CE7-8F486BB27DBB}" presName="srcNode" presStyleLbl="node1" presStyleIdx="0" presStyleCnt="7"/>
      <dgm:spPr/>
    </dgm:pt>
    <dgm:pt modelId="{2550839E-0D07-4451-99D5-7A56E8838625}" type="pres">
      <dgm:prSet presAssocID="{389681B7-E701-4C67-8CE7-8F486BB27DBB}" presName="conn" presStyleLbl="parChTrans1D2" presStyleIdx="0" presStyleCnt="1"/>
      <dgm:spPr/>
    </dgm:pt>
    <dgm:pt modelId="{200DF174-EDD5-444E-B7B2-1F2C11BE163B}" type="pres">
      <dgm:prSet presAssocID="{389681B7-E701-4C67-8CE7-8F486BB27DBB}" presName="extraNode" presStyleLbl="node1" presStyleIdx="0" presStyleCnt="7"/>
      <dgm:spPr/>
    </dgm:pt>
    <dgm:pt modelId="{1BB59796-9784-47D3-BBE2-6369DCAD55BA}" type="pres">
      <dgm:prSet presAssocID="{389681B7-E701-4C67-8CE7-8F486BB27DBB}" presName="dstNode" presStyleLbl="node1" presStyleIdx="0" presStyleCnt="7"/>
      <dgm:spPr/>
    </dgm:pt>
    <dgm:pt modelId="{F9CAEE0E-D0F4-4026-AD04-DB454FC81BC4}" type="pres">
      <dgm:prSet presAssocID="{2A2F9A74-379B-42FB-88FD-AF3776AAF612}" presName="text_1" presStyleLbl="node1" presStyleIdx="0" presStyleCnt="7">
        <dgm:presLayoutVars>
          <dgm:bulletEnabled val="1"/>
        </dgm:presLayoutVars>
      </dgm:prSet>
      <dgm:spPr/>
    </dgm:pt>
    <dgm:pt modelId="{8F37F816-348C-47F8-BA15-7D2C010B8BE4}" type="pres">
      <dgm:prSet presAssocID="{2A2F9A74-379B-42FB-88FD-AF3776AAF612}" presName="accent_1" presStyleCnt="0"/>
      <dgm:spPr/>
    </dgm:pt>
    <dgm:pt modelId="{B59ABBE6-1620-460F-ADDD-577D158B7F82}" type="pres">
      <dgm:prSet presAssocID="{2A2F9A74-379B-42FB-88FD-AF3776AAF612}" presName="accentRepeatNode" presStyleLbl="solidFgAcc1" presStyleIdx="0" presStyleCnt="7"/>
      <dgm:spPr/>
    </dgm:pt>
    <dgm:pt modelId="{B3FA1F5D-ED8B-4291-B9CE-61DB30132112}" type="pres">
      <dgm:prSet presAssocID="{F71EDEBE-B710-4230-A2C2-44F440D9BDC6}" presName="text_2" presStyleLbl="node1" presStyleIdx="1" presStyleCnt="7">
        <dgm:presLayoutVars>
          <dgm:bulletEnabled val="1"/>
        </dgm:presLayoutVars>
      </dgm:prSet>
      <dgm:spPr/>
    </dgm:pt>
    <dgm:pt modelId="{91B5C906-B547-4F2E-93EC-15A01A42F046}" type="pres">
      <dgm:prSet presAssocID="{F71EDEBE-B710-4230-A2C2-44F440D9BDC6}" presName="accent_2" presStyleCnt="0"/>
      <dgm:spPr/>
    </dgm:pt>
    <dgm:pt modelId="{51471A4E-F45A-4918-A99B-63D463AD45DE}" type="pres">
      <dgm:prSet presAssocID="{F71EDEBE-B710-4230-A2C2-44F440D9BDC6}" presName="accentRepeatNode" presStyleLbl="solidFgAcc1" presStyleIdx="1" presStyleCnt="7"/>
      <dgm:spPr/>
    </dgm:pt>
    <dgm:pt modelId="{18114BEE-5CC0-4A79-A612-FA998660CA2D}" type="pres">
      <dgm:prSet presAssocID="{39E115C3-F2D8-4D09-A6DC-22FD5587A834}" presName="text_3" presStyleLbl="node1" presStyleIdx="2" presStyleCnt="7">
        <dgm:presLayoutVars>
          <dgm:bulletEnabled val="1"/>
        </dgm:presLayoutVars>
      </dgm:prSet>
      <dgm:spPr/>
    </dgm:pt>
    <dgm:pt modelId="{45C69E68-9359-4953-A5A3-BC143900016B}" type="pres">
      <dgm:prSet presAssocID="{39E115C3-F2D8-4D09-A6DC-22FD5587A834}" presName="accent_3" presStyleCnt="0"/>
      <dgm:spPr/>
    </dgm:pt>
    <dgm:pt modelId="{2B3D5EE6-1914-4E95-9BCF-FC3DDF1DEB59}" type="pres">
      <dgm:prSet presAssocID="{39E115C3-F2D8-4D09-A6DC-22FD5587A834}" presName="accentRepeatNode" presStyleLbl="solidFgAcc1" presStyleIdx="2" presStyleCnt="7"/>
      <dgm:spPr/>
    </dgm:pt>
    <dgm:pt modelId="{50AF837D-03F1-45BD-9747-3F524387BB1D}" type="pres">
      <dgm:prSet presAssocID="{DEC81BA0-9635-412C-BC35-DF0FB4BE16FC}" presName="text_4" presStyleLbl="node1" presStyleIdx="3" presStyleCnt="7">
        <dgm:presLayoutVars>
          <dgm:bulletEnabled val="1"/>
        </dgm:presLayoutVars>
      </dgm:prSet>
      <dgm:spPr/>
    </dgm:pt>
    <dgm:pt modelId="{3E874A91-BB67-4308-A85A-D748E578E3D0}" type="pres">
      <dgm:prSet presAssocID="{DEC81BA0-9635-412C-BC35-DF0FB4BE16FC}" presName="accent_4" presStyleCnt="0"/>
      <dgm:spPr/>
    </dgm:pt>
    <dgm:pt modelId="{5D98FDD5-EA3C-4F2C-BB80-341908E30D1C}" type="pres">
      <dgm:prSet presAssocID="{DEC81BA0-9635-412C-BC35-DF0FB4BE16FC}" presName="accentRepeatNode" presStyleLbl="solidFgAcc1" presStyleIdx="3" presStyleCnt="7"/>
      <dgm:spPr/>
    </dgm:pt>
    <dgm:pt modelId="{22A0DD3A-9B8B-400A-9126-E4DBBE033CD7}" type="pres">
      <dgm:prSet presAssocID="{3B515819-6EC0-41BC-B19A-B65D71DD36D5}" presName="text_5" presStyleLbl="node1" presStyleIdx="4" presStyleCnt="7">
        <dgm:presLayoutVars>
          <dgm:bulletEnabled val="1"/>
        </dgm:presLayoutVars>
      </dgm:prSet>
      <dgm:spPr/>
    </dgm:pt>
    <dgm:pt modelId="{B4618D8C-CD5D-4298-85FA-1CC676EE6787}" type="pres">
      <dgm:prSet presAssocID="{3B515819-6EC0-41BC-B19A-B65D71DD36D5}" presName="accent_5" presStyleCnt="0"/>
      <dgm:spPr/>
    </dgm:pt>
    <dgm:pt modelId="{FC895092-06A7-4126-984D-E26D01CC6EA2}" type="pres">
      <dgm:prSet presAssocID="{3B515819-6EC0-41BC-B19A-B65D71DD36D5}" presName="accentRepeatNode" presStyleLbl="solidFgAcc1" presStyleIdx="4" presStyleCnt="7"/>
      <dgm:spPr/>
    </dgm:pt>
    <dgm:pt modelId="{291C9583-1C5A-47F6-809E-B535F03A0EE7}" type="pres">
      <dgm:prSet presAssocID="{B4770696-080B-4E64-9428-4DBD595630E7}" presName="text_6" presStyleLbl="node1" presStyleIdx="5" presStyleCnt="7">
        <dgm:presLayoutVars>
          <dgm:bulletEnabled val="1"/>
        </dgm:presLayoutVars>
      </dgm:prSet>
      <dgm:spPr/>
    </dgm:pt>
    <dgm:pt modelId="{96A4CF9A-458A-419A-8449-997A148E204F}" type="pres">
      <dgm:prSet presAssocID="{B4770696-080B-4E64-9428-4DBD595630E7}" presName="accent_6" presStyleCnt="0"/>
      <dgm:spPr/>
    </dgm:pt>
    <dgm:pt modelId="{8865BBE6-9F65-4B0E-897E-1313EC48A57D}" type="pres">
      <dgm:prSet presAssocID="{B4770696-080B-4E64-9428-4DBD595630E7}" presName="accentRepeatNode" presStyleLbl="solidFgAcc1" presStyleIdx="5" presStyleCnt="7"/>
      <dgm:spPr/>
    </dgm:pt>
    <dgm:pt modelId="{01243EF0-0F89-4D3C-AE53-BB53E0B13D93}" type="pres">
      <dgm:prSet presAssocID="{0E50F82D-2806-4558-9477-B2CF1FA28221}" presName="text_7" presStyleLbl="node1" presStyleIdx="6" presStyleCnt="7" custLinFactNeighborX="-1217" custLinFactNeighborY="22744">
        <dgm:presLayoutVars>
          <dgm:bulletEnabled val="1"/>
        </dgm:presLayoutVars>
      </dgm:prSet>
      <dgm:spPr/>
    </dgm:pt>
    <dgm:pt modelId="{3316D000-D4CE-4063-B1A1-4D76D8596CEA}" type="pres">
      <dgm:prSet presAssocID="{0E50F82D-2806-4558-9477-B2CF1FA28221}" presName="accent_7" presStyleCnt="0"/>
      <dgm:spPr/>
    </dgm:pt>
    <dgm:pt modelId="{B5A4428A-4DCD-44DC-B6FF-2CEE88E5418A}" type="pres">
      <dgm:prSet presAssocID="{0E50F82D-2806-4558-9477-B2CF1FA28221}" presName="accentRepeatNode" presStyleLbl="solidFgAcc1" presStyleIdx="6" presStyleCnt="7"/>
      <dgm:spPr/>
    </dgm:pt>
  </dgm:ptLst>
  <dgm:cxnLst>
    <dgm:cxn modelId="{F57CFE14-E00C-4AEB-9EEA-B5C3E5A414E5}" type="presOf" srcId="{DEC81BA0-9635-412C-BC35-DF0FB4BE16FC}" destId="{50AF837D-03F1-45BD-9747-3F524387BB1D}" srcOrd="0" destOrd="0" presId="urn:microsoft.com/office/officeart/2008/layout/VerticalCurvedList"/>
    <dgm:cxn modelId="{6810E316-0791-4738-8E4E-982CBE392006}" type="presOf" srcId="{389681B7-E701-4C67-8CE7-8F486BB27DBB}" destId="{0A0E6627-75B8-44F7-8E5A-2834B3862EF1}" srcOrd="0" destOrd="0" presId="urn:microsoft.com/office/officeart/2008/layout/VerticalCurvedList"/>
    <dgm:cxn modelId="{97E1592C-27BE-40EF-A464-F41FE84F9935}" srcId="{389681B7-E701-4C67-8CE7-8F486BB27DBB}" destId="{3B515819-6EC0-41BC-B19A-B65D71DD36D5}" srcOrd="4" destOrd="0" parTransId="{358C4BF8-B124-481F-AFE5-C88458EA0E5D}" sibTransId="{6E3C91BD-7C9F-4F4F-AA9F-334D0FCA15A3}"/>
    <dgm:cxn modelId="{07D27A3F-D17C-4DAB-A5F3-9B0B7774E707}" type="presOf" srcId="{0E50F82D-2806-4558-9477-B2CF1FA28221}" destId="{01243EF0-0F89-4D3C-AE53-BB53E0B13D93}" srcOrd="0" destOrd="0" presId="urn:microsoft.com/office/officeart/2008/layout/VerticalCurvedList"/>
    <dgm:cxn modelId="{5ACE104E-D1D4-49CB-A986-10C22390D91D}" srcId="{389681B7-E701-4C67-8CE7-8F486BB27DBB}" destId="{B4770696-080B-4E64-9428-4DBD595630E7}" srcOrd="5" destOrd="0" parTransId="{414CF4AA-1082-4CDF-9D4D-143C4E8BA246}" sibTransId="{49F4B75F-42F1-4766-8514-31AB6B0FFA32}"/>
    <dgm:cxn modelId="{6B4AB953-541B-4C7B-BE45-F26809FEC890}" type="presOf" srcId="{2A2F9A74-379B-42FB-88FD-AF3776AAF612}" destId="{F9CAEE0E-D0F4-4026-AD04-DB454FC81BC4}" srcOrd="0" destOrd="0" presId="urn:microsoft.com/office/officeart/2008/layout/VerticalCurvedList"/>
    <dgm:cxn modelId="{1FF15688-92FB-46C8-96EC-1F680B924A4A}" srcId="{389681B7-E701-4C67-8CE7-8F486BB27DBB}" destId="{39E115C3-F2D8-4D09-A6DC-22FD5587A834}" srcOrd="2" destOrd="0" parTransId="{F5CC911E-4970-4D15-A644-1FACDC63BA18}" sibTransId="{57ABB891-DB9F-49A0-A98B-52FCBAC1B809}"/>
    <dgm:cxn modelId="{D8132693-D24E-47DA-8DF1-AAFA2A4E9EF4}" srcId="{389681B7-E701-4C67-8CE7-8F486BB27DBB}" destId="{F71EDEBE-B710-4230-A2C2-44F440D9BDC6}" srcOrd="1" destOrd="0" parTransId="{0D70E4CE-1BE2-44C7-8D8C-02FD096DE3C6}" sibTransId="{3750F149-6785-4BA5-B965-53094A1ECC94}"/>
    <dgm:cxn modelId="{DEC798B0-C399-47D5-943E-3847B684895C}" type="presOf" srcId="{1B329E98-0324-4B63-AA69-C418B4924EEF}" destId="{2550839E-0D07-4451-99D5-7A56E8838625}" srcOrd="0" destOrd="0" presId="urn:microsoft.com/office/officeart/2008/layout/VerticalCurvedList"/>
    <dgm:cxn modelId="{36A536B3-1A2F-4F86-B10B-23F504E28E7D}" type="presOf" srcId="{B4770696-080B-4E64-9428-4DBD595630E7}" destId="{291C9583-1C5A-47F6-809E-B535F03A0EE7}" srcOrd="0" destOrd="0" presId="urn:microsoft.com/office/officeart/2008/layout/VerticalCurvedList"/>
    <dgm:cxn modelId="{E97722B5-86D4-49F9-98A1-6A53ADACB06F}" srcId="{389681B7-E701-4C67-8CE7-8F486BB27DBB}" destId="{DEC81BA0-9635-412C-BC35-DF0FB4BE16FC}" srcOrd="3" destOrd="0" parTransId="{054DA250-E0EB-4FCF-9C6D-225C31DC5BA6}" sibTransId="{7057437E-DCAF-48FF-964A-8F13652A61E5}"/>
    <dgm:cxn modelId="{FB4972B9-924C-4684-BD43-DD45E5FD2A10}" srcId="{389681B7-E701-4C67-8CE7-8F486BB27DBB}" destId="{0E50F82D-2806-4558-9477-B2CF1FA28221}" srcOrd="6" destOrd="0" parTransId="{34448E33-9634-4296-8FE1-C8050F6BB497}" sibTransId="{E2A31D6C-F617-4EF2-99F9-FACB7B42D6E2}"/>
    <dgm:cxn modelId="{83F71DCC-43E4-4937-A659-54CDBE99AD8C}" type="presOf" srcId="{3B515819-6EC0-41BC-B19A-B65D71DD36D5}" destId="{22A0DD3A-9B8B-400A-9126-E4DBBE033CD7}" srcOrd="0" destOrd="0" presId="urn:microsoft.com/office/officeart/2008/layout/VerticalCurvedList"/>
    <dgm:cxn modelId="{393912D4-0E24-4828-8AE8-D8CEC3C4103A}" type="presOf" srcId="{39E115C3-F2D8-4D09-A6DC-22FD5587A834}" destId="{18114BEE-5CC0-4A79-A612-FA998660CA2D}" srcOrd="0" destOrd="0" presId="urn:microsoft.com/office/officeart/2008/layout/VerticalCurvedList"/>
    <dgm:cxn modelId="{952EA5E5-FC1E-485E-8A5C-77362CB4FA11}" type="presOf" srcId="{F71EDEBE-B710-4230-A2C2-44F440D9BDC6}" destId="{B3FA1F5D-ED8B-4291-B9CE-61DB30132112}" srcOrd="0" destOrd="0" presId="urn:microsoft.com/office/officeart/2008/layout/VerticalCurvedList"/>
    <dgm:cxn modelId="{E6DA4EE6-1A26-4528-9682-23D94FBA5E26}" srcId="{389681B7-E701-4C67-8CE7-8F486BB27DBB}" destId="{2A2F9A74-379B-42FB-88FD-AF3776AAF612}" srcOrd="0" destOrd="0" parTransId="{DFA944DB-F874-4E95-8BB8-CA304A8EC61B}" sibTransId="{1B329E98-0324-4B63-AA69-C418B4924EEF}"/>
    <dgm:cxn modelId="{7A3B7405-1106-43C2-ABCE-BEEF6DB1D3A9}" type="presParOf" srcId="{0A0E6627-75B8-44F7-8E5A-2834B3862EF1}" destId="{00010D2E-C52C-4156-A5F2-7B7B7F103348}" srcOrd="0" destOrd="0" presId="urn:microsoft.com/office/officeart/2008/layout/VerticalCurvedList"/>
    <dgm:cxn modelId="{B550CD89-2B21-49C2-9F0E-5700E5DCC491}" type="presParOf" srcId="{00010D2E-C52C-4156-A5F2-7B7B7F103348}" destId="{44F08B1B-ABAF-47C5-B6B9-544D220717BF}" srcOrd="0" destOrd="0" presId="urn:microsoft.com/office/officeart/2008/layout/VerticalCurvedList"/>
    <dgm:cxn modelId="{62D2B65A-45D6-4AC5-9A71-2A16C9455A12}" type="presParOf" srcId="{44F08B1B-ABAF-47C5-B6B9-544D220717BF}" destId="{C22DCA04-7FBF-4BBA-B8C5-02DD37A4EDA2}" srcOrd="0" destOrd="0" presId="urn:microsoft.com/office/officeart/2008/layout/VerticalCurvedList"/>
    <dgm:cxn modelId="{C1983BB7-CF0F-41E9-99B4-6131A770FEBE}" type="presParOf" srcId="{44F08B1B-ABAF-47C5-B6B9-544D220717BF}" destId="{2550839E-0D07-4451-99D5-7A56E8838625}" srcOrd="1" destOrd="0" presId="urn:microsoft.com/office/officeart/2008/layout/VerticalCurvedList"/>
    <dgm:cxn modelId="{6AE70693-E36F-43E8-8D27-553AE80B6EF7}" type="presParOf" srcId="{44F08B1B-ABAF-47C5-B6B9-544D220717BF}" destId="{200DF174-EDD5-444E-B7B2-1F2C11BE163B}" srcOrd="2" destOrd="0" presId="urn:microsoft.com/office/officeart/2008/layout/VerticalCurvedList"/>
    <dgm:cxn modelId="{31D43122-283E-4FEA-B757-1E198C5ED75A}" type="presParOf" srcId="{44F08B1B-ABAF-47C5-B6B9-544D220717BF}" destId="{1BB59796-9784-47D3-BBE2-6369DCAD55BA}" srcOrd="3" destOrd="0" presId="urn:microsoft.com/office/officeart/2008/layout/VerticalCurvedList"/>
    <dgm:cxn modelId="{4CBE0FE0-ED3B-415F-94D6-ABE7ACFC2D7F}" type="presParOf" srcId="{00010D2E-C52C-4156-A5F2-7B7B7F103348}" destId="{F9CAEE0E-D0F4-4026-AD04-DB454FC81BC4}" srcOrd="1" destOrd="0" presId="urn:microsoft.com/office/officeart/2008/layout/VerticalCurvedList"/>
    <dgm:cxn modelId="{2CAC8F1C-9109-4403-8764-381555F11CD0}" type="presParOf" srcId="{00010D2E-C52C-4156-A5F2-7B7B7F103348}" destId="{8F37F816-348C-47F8-BA15-7D2C010B8BE4}" srcOrd="2" destOrd="0" presId="urn:microsoft.com/office/officeart/2008/layout/VerticalCurvedList"/>
    <dgm:cxn modelId="{DBF69A2A-8548-43D7-99AF-275874810A41}" type="presParOf" srcId="{8F37F816-348C-47F8-BA15-7D2C010B8BE4}" destId="{B59ABBE6-1620-460F-ADDD-577D158B7F82}" srcOrd="0" destOrd="0" presId="urn:microsoft.com/office/officeart/2008/layout/VerticalCurvedList"/>
    <dgm:cxn modelId="{119BA302-1B7E-4231-BDD5-D3832C3F6A08}" type="presParOf" srcId="{00010D2E-C52C-4156-A5F2-7B7B7F103348}" destId="{B3FA1F5D-ED8B-4291-B9CE-61DB30132112}" srcOrd="3" destOrd="0" presId="urn:microsoft.com/office/officeart/2008/layout/VerticalCurvedList"/>
    <dgm:cxn modelId="{F4E6DE11-58A0-4C3F-B6C6-7BF69170CFC6}" type="presParOf" srcId="{00010D2E-C52C-4156-A5F2-7B7B7F103348}" destId="{91B5C906-B547-4F2E-93EC-15A01A42F046}" srcOrd="4" destOrd="0" presId="urn:microsoft.com/office/officeart/2008/layout/VerticalCurvedList"/>
    <dgm:cxn modelId="{55F4AAD3-4F93-470A-B8E7-3DC054EB3E43}" type="presParOf" srcId="{91B5C906-B547-4F2E-93EC-15A01A42F046}" destId="{51471A4E-F45A-4918-A99B-63D463AD45DE}" srcOrd="0" destOrd="0" presId="urn:microsoft.com/office/officeart/2008/layout/VerticalCurvedList"/>
    <dgm:cxn modelId="{EA1000A8-6B12-4166-8520-3EE4D72EDAF6}" type="presParOf" srcId="{00010D2E-C52C-4156-A5F2-7B7B7F103348}" destId="{18114BEE-5CC0-4A79-A612-FA998660CA2D}" srcOrd="5" destOrd="0" presId="urn:microsoft.com/office/officeart/2008/layout/VerticalCurvedList"/>
    <dgm:cxn modelId="{B9AC78D6-7464-42F8-8AAD-12C4687F5F35}" type="presParOf" srcId="{00010D2E-C52C-4156-A5F2-7B7B7F103348}" destId="{45C69E68-9359-4953-A5A3-BC143900016B}" srcOrd="6" destOrd="0" presId="urn:microsoft.com/office/officeart/2008/layout/VerticalCurvedList"/>
    <dgm:cxn modelId="{FC523DB1-1320-4052-BCBE-2EA8EAF0E9F6}" type="presParOf" srcId="{45C69E68-9359-4953-A5A3-BC143900016B}" destId="{2B3D5EE6-1914-4E95-9BCF-FC3DDF1DEB59}" srcOrd="0" destOrd="0" presId="urn:microsoft.com/office/officeart/2008/layout/VerticalCurvedList"/>
    <dgm:cxn modelId="{31D9BA34-FD39-4E3E-B4B3-D19A06CEC226}" type="presParOf" srcId="{00010D2E-C52C-4156-A5F2-7B7B7F103348}" destId="{50AF837D-03F1-45BD-9747-3F524387BB1D}" srcOrd="7" destOrd="0" presId="urn:microsoft.com/office/officeart/2008/layout/VerticalCurvedList"/>
    <dgm:cxn modelId="{9E2E1327-E74C-4434-B86F-1CF706B9BF71}" type="presParOf" srcId="{00010D2E-C52C-4156-A5F2-7B7B7F103348}" destId="{3E874A91-BB67-4308-A85A-D748E578E3D0}" srcOrd="8" destOrd="0" presId="urn:microsoft.com/office/officeart/2008/layout/VerticalCurvedList"/>
    <dgm:cxn modelId="{5F444B99-92AF-413D-8C6A-52903B10B19C}" type="presParOf" srcId="{3E874A91-BB67-4308-A85A-D748E578E3D0}" destId="{5D98FDD5-EA3C-4F2C-BB80-341908E30D1C}" srcOrd="0" destOrd="0" presId="urn:microsoft.com/office/officeart/2008/layout/VerticalCurvedList"/>
    <dgm:cxn modelId="{FE8989CA-BF72-4ED6-B842-690EE95D8B60}" type="presParOf" srcId="{00010D2E-C52C-4156-A5F2-7B7B7F103348}" destId="{22A0DD3A-9B8B-400A-9126-E4DBBE033CD7}" srcOrd="9" destOrd="0" presId="urn:microsoft.com/office/officeart/2008/layout/VerticalCurvedList"/>
    <dgm:cxn modelId="{F9CC1818-EBF5-4EB4-8013-5515050F8E2E}" type="presParOf" srcId="{00010D2E-C52C-4156-A5F2-7B7B7F103348}" destId="{B4618D8C-CD5D-4298-85FA-1CC676EE6787}" srcOrd="10" destOrd="0" presId="urn:microsoft.com/office/officeart/2008/layout/VerticalCurvedList"/>
    <dgm:cxn modelId="{87FA8490-4FA2-4966-956A-F6510162434E}" type="presParOf" srcId="{B4618D8C-CD5D-4298-85FA-1CC676EE6787}" destId="{FC895092-06A7-4126-984D-E26D01CC6EA2}" srcOrd="0" destOrd="0" presId="urn:microsoft.com/office/officeart/2008/layout/VerticalCurvedList"/>
    <dgm:cxn modelId="{406DE009-CEAC-4750-A442-5D55E9C93EDA}" type="presParOf" srcId="{00010D2E-C52C-4156-A5F2-7B7B7F103348}" destId="{291C9583-1C5A-47F6-809E-B535F03A0EE7}" srcOrd="11" destOrd="0" presId="urn:microsoft.com/office/officeart/2008/layout/VerticalCurvedList"/>
    <dgm:cxn modelId="{7E84E524-B2EB-4C74-A111-BE6F3F2506DB}" type="presParOf" srcId="{00010D2E-C52C-4156-A5F2-7B7B7F103348}" destId="{96A4CF9A-458A-419A-8449-997A148E204F}" srcOrd="12" destOrd="0" presId="urn:microsoft.com/office/officeart/2008/layout/VerticalCurvedList"/>
    <dgm:cxn modelId="{908E4092-8C6D-4ECF-BA4C-41D57EE00F04}" type="presParOf" srcId="{96A4CF9A-458A-419A-8449-997A148E204F}" destId="{8865BBE6-9F65-4B0E-897E-1313EC48A57D}" srcOrd="0" destOrd="0" presId="urn:microsoft.com/office/officeart/2008/layout/VerticalCurvedList"/>
    <dgm:cxn modelId="{18EF3DD7-552C-463E-98F6-4C01A1B334DB}" type="presParOf" srcId="{00010D2E-C52C-4156-A5F2-7B7B7F103348}" destId="{01243EF0-0F89-4D3C-AE53-BB53E0B13D93}" srcOrd="13" destOrd="0" presId="urn:microsoft.com/office/officeart/2008/layout/VerticalCurvedList"/>
    <dgm:cxn modelId="{4AE5B7A5-62DA-4260-990E-1DDCB7EF8790}" type="presParOf" srcId="{00010D2E-C52C-4156-A5F2-7B7B7F103348}" destId="{3316D000-D4CE-4063-B1A1-4D76D8596CEA}" srcOrd="14" destOrd="0" presId="urn:microsoft.com/office/officeart/2008/layout/VerticalCurvedList"/>
    <dgm:cxn modelId="{77A30878-3673-4CA5-B11E-2E2B2A723C76}" type="presParOf" srcId="{3316D000-D4CE-4063-B1A1-4D76D8596CEA}" destId="{B5A4428A-4DCD-44DC-B6FF-2CEE88E5418A}"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807545-ED92-4454-A01E-AB3CAEE47502}" type="doc">
      <dgm:prSet loTypeId="urn:microsoft.com/office/officeart/2018/5/layout/CenteredIconLabelDescriptionList" loCatId="icon" qsTypeId="urn:microsoft.com/office/officeart/2005/8/quickstyle/simple1" qsCatId="simple" csTypeId="urn:microsoft.com/office/officeart/2005/8/colors/colorful2" csCatId="colorful" phldr="1"/>
      <dgm:spPr/>
      <dgm:t>
        <a:bodyPr/>
        <a:lstStyle/>
        <a:p>
          <a:endParaRPr lang="en-PK"/>
        </a:p>
      </dgm:t>
    </dgm:pt>
    <dgm:pt modelId="{50E8D063-EAD1-4C2A-A9F6-C5D721050AEE}">
      <dgm:prSet phldrT="[Text]"/>
      <dgm:spPr/>
      <dgm:t>
        <a:bodyPr/>
        <a:lstStyle/>
        <a:p>
          <a:pPr>
            <a:lnSpc>
              <a:spcPct val="100000"/>
            </a:lnSpc>
            <a:defRPr b="1"/>
          </a:pPr>
          <a:r>
            <a:rPr lang="en-US" dirty="0"/>
            <a:t>Planned Change</a:t>
          </a:r>
          <a:endParaRPr lang="en-PK" dirty="0"/>
        </a:p>
      </dgm:t>
    </dgm:pt>
    <dgm:pt modelId="{055670A5-8877-4C90-BE42-D324FB6EBDD4}" type="parTrans" cxnId="{EA184210-16DC-4418-9AB6-DCA52907926C}">
      <dgm:prSet/>
      <dgm:spPr/>
      <dgm:t>
        <a:bodyPr/>
        <a:lstStyle/>
        <a:p>
          <a:endParaRPr lang="en-PK"/>
        </a:p>
      </dgm:t>
    </dgm:pt>
    <dgm:pt modelId="{1FB31F45-2150-4DE1-A921-1F4448A92A82}" type="sibTrans" cxnId="{EA184210-16DC-4418-9AB6-DCA52907926C}">
      <dgm:prSet/>
      <dgm:spPr/>
      <dgm:t>
        <a:bodyPr/>
        <a:lstStyle/>
        <a:p>
          <a:endParaRPr lang="en-PK"/>
        </a:p>
      </dgm:t>
    </dgm:pt>
    <dgm:pt modelId="{DFD7490F-1167-4A14-92ED-EA4933B86B0D}">
      <dgm:prSet phldrT="[Text]" custT="1"/>
      <dgm:spPr/>
      <dgm:t>
        <a:bodyPr/>
        <a:lstStyle/>
        <a:p>
          <a:pPr algn="just">
            <a:lnSpc>
              <a:spcPct val="100000"/>
            </a:lnSpc>
          </a:pPr>
          <a:r>
            <a:rPr lang="en-US" sz="1400" dirty="0"/>
            <a:t>Well-planned change that includes a clear goal, strategy, and leadership involvement.
Aligns stakeholders toward common goals by establishing precise goals and advancement directions.
Designed and implemented with precision, reducing disruptions and guaranteeing a more seamless changeover.
By streamlining processes, reducing expenses, and increasing operational effectiveness, planned enhancements raise competitiveness and productivity.
addresses changing customer preferences, market trends, and technological improvements to help Air India remain relevant and competitive (</a:t>
          </a:r>
          <a:r>
            <a:rPr lang="en-US" sz="1400" dirty="0" err="1"/>
            <a:t>Bakreen</a:t>
          </a:r>
          <a:r>
            <a:rPr lang="en-US" sz="1400" dirty="0"/>
            <a:t> et al., 2022).</a:t>
          </a:r>
          <a:endParaRPr lang="en-PK" sz="1400" dirty="0"/>
        </a:p>
      </dgm:t>
    </dgm:pt>
    <dgm:pt modelId="{E62B7C1C-2E08-4241-8ECD-6E8C5CD96B85}" type="parTrans" cxnId="{9320AD15-E3B2-4E21-991C-CAB8A996D213}">
      <dgm:prSet/>
      <dgm:spPr/>
      <dgm:t>
        <a:bodyPr/>
        <a:lstStyle/>
        <a:p>
          <a:endParaRPr lang="en-PK"/>
        </a:p>
      </dgm:t>
    </dgm:pt>
    <dgm:pt modelId="{6BE7191C-C059-4214-BA33-7403475F0443}" type="sibTrans" cxnId="{9320AD15-E3B2-4E21-991C-CAB8A996D213}">
      <dgm:prSet/>
      <dgm:spPr/>
      <dgm:t>
        <a:bodyPr/>
        <a:lstStyle/>
        <a:p>
          <a:endParaRPr lang="en-PK"/>
        </a:p>
      </dgm:t>
    </dgm:pt>
    <dgm:pt modelId="{16E5D53F-CDA6-405E-ACC9-527EB3D7E701}">
      <dgm:prSet phldrT="[Text]"/>
      <dgm:spPr/>
      <dgm:t>
        <a:bodyPr/>
        <a:lstStyle/>
        <a:p>
          <a:pPr>
            <a:lnSpc>
              <a:spcPct val="100000"/>
            </a:lnSpc>
            <a:defRPr b="1"/>
          </a:pPr>
          <a:r>
            <a:rPr lang="en-US" dirty="0"/>
            <a:t>Emergent Change</a:t>
          </a:r>
          <a:endParaRPr lang="en-PK" dirty="0"/>
        </a:p>
      </dgm:t>
    </dgm:pt>
    <dgm:pt modelId="{DFE50D10-08B6-44FD-AE78-27044E03E3B6}" type="parTrans" cxnId="{2F0BCBEB-0F6B-4DE5-B74D-346E9E681BDC}">
      <dgm:prSet/>
      <dgm:spPr/>
      <dgm:t>
        <a:bodyPr/>
        <a:lstStyle/>
        <a:p>
          <a:endParaRPr lang="en-PK"/>
        </a:p>
      </dgm:t>
    </dgm:pt>
    <dgm:pt modelId="{F6648F6F-600A-4161-B014-98C02FD64251}" type="sibTrans" cxnId="{2F0BCBEB-0F6B-4DE5-B74D-346E9E681BDC}">
      <dgm:prSet/>
      <dgm:spPr/>
      <dgm:t>
        <a:bodyPr/>
        <a:lstStyle/>
        <a:p>
          <a:endParaRPr lang="en-PK"/>
        </a:p>
      </dgm:t>
    </dgm:pt>
    <dgm:pt modelId="{3936567D-736E-4FE5-BDA9-AE87CA0C6AAE}">
      <dgm:prSet phldrT="[Text]" custT="1"/>
      <dgm:spPr/>
      <dgm:t>
        <a:bodyPr/>
        <a:lstStyle/>
        <a:p>
          <a:pPr algn="just">
            <a:lnSpc>
              <a:spcPct val="100000"/>
            </a:lnSpc>
          </a:pPr>
          <a:r>
            <a:rPr lang="en-US" sz="1400" dirty="0"/>
            <a:t>Unexpected changes include sudden shifts in the aviation sector, unforeseen budgetary difficulties, or new expectations from customers.
gives Air India the flexibility to react quickly to changing market conditions and to unanticipated events.
encourages trying out novel concepts, growing from errors, and cultivating an inventive culture.
helps manage complicated problems that weren't always obvious during the planning stages (A. </a:t>
          </a:r>
          <a:r>
            <a:rPr lang="en-US" sz="1400" dirty="0" err="1"/>
            <a:t>Burdina</a:t>
          </a:r>
          <a:r>
            <a:rPr lang="en-US" sz="1400" dirty="0"/>
            <a:t>, V. </a:t>
          </a:r>
          <a:r>
            <a:rPr lang="en-US" sz="1400" dirty="0" err="1"/>
            <a:t>Moskvicheva</a:t>
          </a:r>
          <a:r>
            <a:rPr lang="en-US" sz="1400" dirty="0"/>
            <a:t> and Melik-</a:t>
          </a:r>
          <a:r>
            <a:rPr lang="en-US" sz="1400" dirty="0" err="1"/>
            <a:t>Aslanova</a:t>
          </a:r>
          <a:r>
            <a:rPr lang="en-US" sz="1400" dirty="0"/>
            <a:t>, 2021).
aids Air India in navigating ambiguity and making prompt judgments in tumultuous and erratic environments.
</a:t>
          </a:r>
          <a:endParaRPr lang="en-PK" sz="1400" dirty="0"/>
        </a:p>
      </dgm:t>
    </dgm:pt>
    <dgm:pt modelId="{64149866-9735-40EE-8B39-ACFDFD0CAED1}" type="parTrans" cxnId="{A0D1CDD5-8771-43DB-8972-1234A2C8D970}">
      <dgm:prSet/>
      <dgm:spPr/>
      <dgm:t>
        <a:bodyPr/>
        <a:lstStyle/>
        <a:p>
          <a:endParaRPr lang="en-PK"/>
        </a:p>
      </dgm:t>
    </dgm:pt>
    <dgm:pt modelId="{352F7CBD-C731-4A56-B2B9-7F228E357FD6}" type="sibTrans" cxnId="{A0D1CDD5-8771-43DB-8972-1234A2C8D970}">
      <dgm:prSet/>
      <dgm:spPr/>
      <dgm:t>
        <a:bodyPr/>
        <a:lstStyle/>
        <a:p>
          <a:endParaRPr lang="en-PK"/>
        </a:p>
      </dgm:t>
    </dgm:pt>
    <dgm:pt modelId="{E7719B92-EAE4-4C40-A4F9-B8B043C7D4E8}" type="pres">
      <dgm:prSet presAssocID="{38807545-ED92-4454-A01E-AB3CAEE47502}" presName="root" presStyleCnt="0">
        <dgm:presLayoutVars>
          <dgm:dir/>
          <dgm:resizeHandles val="exact"/>
        </dgm:presLayoutVars>
      </dgm:prSet>
      <dgm:spPr/>
    </dgm:pt>
    <dgm:pt modelId="{6338ACA7-B5B5-4CDD-98AB-0E65BF5A98F0}" type="pres">
      <dgm:prSet presAssocID="{50E8D063-EAD1-4C2A-A9F6-C5D721050AEE}" presName="compNode" presStyleCnt="0"/>
      <dgm:spPr/>
    </dgm:pt>
    <dgm:pt modelId="{872E089B-F798-41A1-8F5D-2C6A2D5C4166}" type="pres">
      <dgm:prSet presAssocID="{50E8D063-EAD1-4C2A-A9F6-C5D721050AEE}" presName="iconRect" presStyleLbl="node1" presStyleIdx="0" presStyleCnt="2" custScaleX="75210" custScaleY="10053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sion chart"/>
        </a:ext>
      </dgm:extLst>
    </dgm:pt>
    <dgm:pt modelId="{770E9067-4375-4587-B9C9-F96F60FF011B}" type="pres">
      <dgm:prSet presAssocID="{50E8D063-EAD1-4C2A-A9F6-C5D721050AEE}" presName="iconSpace" presStyleCnt="0"/>
      <dgm:spPr/>
    </dgm:pt>
    <dgm:pt modelId="{0121C88E-04BC-4E3C-BE16-D028CCCCCC6F}" type="pres">
      <dgm:prSet presAssocID="{50E8D063-EAD1-4C2A-A9F6-C5D721050AEE}" presName="parTx" presStyleLbl="revTx" presStyleIdx="0" presStyleCnt="4" custScaleX="88109" custScaleY="69712" custLinFactNeighborX="4731" custLinFactNeighborY="-35471">
        <dgm:presLayoutVars>
          <dgm:chMax val="0"/>
          <dgm:chPref val="0"/>
        </dgm:presLayoutVars>
      </dgm:prSet>
      <dgm:spPr/>
    </dgm:pt>
    <dgm:pt modelId="{60063124-0F71-4BFD-93A8-A1ADABCBF590}" type="pres">
      <dgm:prSet presAssocID="{50E8D063-EAD1-4C2A-A9F6-C5D721050AEE}" presName="txSpace" presStyleCnt="0"/>
      <dgm:spPr/>
    </dgm:pt>
    <dgm:pt modelId="{DA013E1F-675A-43D1-9829-D133EEB27025}" type="pres">
      <dgm:prSet presAssocID="{50E8D063-EAD1-4C2A-A9F6-C5D721050AEE}" presName="desTx" presStyleLbl="revTx" presStyleIdx="1" presStyleCnt="4" custScaleX="98843" custScaleY="96006" custLinFactNeighborX="3706" custLinFactNeighborY="-3464">
        <dgm:presLayoutVars/>
      </dgm:prSet>
      <dgm:spPr/>
    </dgm:pt>
    <dgm:pt modelId="{14FD85C2-F0EE-49AE-975A-5F041655369B}" type="pres">
      <dgm:prSet presAssocID="{1FB31F45-2150-4DE1-A921-1F4448A92A82}" presName="sibTrans" presStyleCnt="0"/>
      <dgm:spPr/>
    </dgm:pt>
    <dgm:pt modelId="{D1C0B290-8A3D-48AF-B52F-AD271157DE6E}" type="pres">
      <dgm:prSet presAssocID="{16E5D53F-CDA6-405E-ACC9-527EB3D7E701}" presName="compNode" presStyleCnt="0"/>
      <dgm:spPr/>
    </dgm:pt>
    <dgm:pt modelId="{E544F819-A3B8-4675-96D0-CCEC974F8D55}" type="pres">
      <dgm:prSet presAssocID="{16E5D53F-CDA6-405E-ACC9-527EB3D7E70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ximize"/>
        </a:ext>
      </dgm:extLst>
    </dgm:pt>
    <dgm:pt modelId="{F50154D5-089E-4C73-A5DC-2809D042BE13}" type="pres">
      <dgm:prSet presAssocID="{16E5D53F-CDA6-405E-ACC9-527EB3D7E701}" presName="iconSpace" presStyleCnt="0"/>
      <dgm:spPr/>
    </dgm:pt>
    <dgm:pt modelId="{0798D392-0CFD-4E89-AD52-098F2E72AF0B}" type="pres">
      <dgm:prSet presAssocID="{16E5D53F-CDA6-405E-ACC9-527EB3D7E701}" presName="parTx" presStyleLbl="revTx" presStyleIdx="2" presStyleCnt="4" custLinFactNeighborX="-696" custLinFactNeighborY="-5911">
        <dgm:presLayoutVars>
          <dgm:chMax val="0"/>
          <dgm:chPref val="0"/>
        </dgm:presLayoutVars>
      </dgm:prSet>
      <dgm:spPr/>
    </dgm:pt>
    <dgm:pt modelId="{CF5F1FC3-FAC7-4EBB-A116-5FCF2447C37F}" type="pres">
      <dgm:prSet presAssocID="{16E5D53F-CDA6-405E-ACC9-527EB3D7E701}" presName="txSpace" presStyleCnt="0"/>
      <dgm:spPr/>
    </dgm:pt>
    <dgm:pt modelId="{DAB1B1AC-8B7B-4C05-A9E7-F568A6B646C8}" type="pres">
      <dgm:prSet presAssocID="{16E5D53F-CDA6-405E-ACC9-527EB3D7E701}" presName="desTx" presStyleLbl="revTx" presStyleIdx="3" presStyleCnt="4" custLinFactNeighborX="-348" custLinFactNeighborY="2792">
        <dgm:presLayoutVars/>
      </dgm:prSet>
      <dgm:spPr/>
    </dgm:pt>
  </dgm:ptLst>
  <dgm:cxnLst>
    <dgm:cxn modelId="{EA184210-16DC-4418-9AB6-DCA52907926C}" srcId="{38807545-ED92-4454-A01E-AB3CAEE47502}" destId="{50E8D063-EAD1-4C2A-A9F6-C5D721050AEE}" srcOrd="0" destOrd="0" parTransId="{055670A5-8877-4C90-BE42-D324FB6EBDD4}" sibTransId="{1FB31F45-2150-4DE1-A921-1F4448A92A82}"/>
    <dgm:cxn modelId="{9320AD15-E3B2-4E21-991C-CAB8A996D213}" srcId="{50E8D063-EAD1-4C2A-A9F6-C5D721050AEE}" destId="{DFD7490F-1167-4A14-92ED-EA4933B86B0D}" srcOrd="0" destOrd="0" parTransId="{E62B7C1C-2E08-4241-8ECD-6E8C5CD96B85}" sibTransId="{6BE7191C-C059-4214-BA33-7403475F0443}"/>
    <dgm:cxn modelId="{BF62735D-6DF8-436B-9752-88BA677291AD}" type="presOf" srcId="{DFD7490F-1167-4A14-92ED-EA4933B86B0D}" destId="{DA013E1F-675A-43D1-9829-D133EEB27025}" srcOrd="0" destOrd="0" presId="urn:microsoft.com/office/officeart/2018/5/layout/CenteredIconLabelDescriptionList"/>
    <dgm:cxn modelId="{9CD5C567-832E-4553-B307-76BF0FEADA5C}" type="presOf" srcId="{38807545-ED92-4454-A01E-AB3CAEE47502}" destId="{E7719B92-EAE4-4C40-A4F9-B8B043C7D4E8}" srcOrd="0" destOrd="0" presId="urn:microsoft.com/office/officeart/2018/5/layout/CenteredIconLabelDescriptionList"/>
    <dgm:cxn modelId="{DD6AAAAD-DCA9-472D-AC06-D233DB007228}" type="presOf" srcId="{3936567D-736E-4FE5-BDA9-AE87CA0C6AAE}" destId="{DAB1B1AC-8B7B-4C05-A9E7-F568A6B646C8}" srcOrd="0" destOrd="0" presId="urn:microsoft.com/office/officeart/2018/5/layout/CenteredIconLabelDescriptionList"/>
    <dgm:cxn modelId="{2F5B8ACF-7FF5-48B4-8195-69ACFBA14E0F}" type="presOf" srcId="{16E5D53F-CDA6-405E-ACC9-527EB3D7E701}" destId="{0798D392-0CFD-4E89-AD52-098F2E72AF0B}" srcOrd="0" destOrd="0" presId="urn:microsoft.com/office/officeart/2018/5/layout/CenteredIconLabelDescriptionList"/>
    <dgm:cxn modelId="{A0D1CDD5-8771-43DB-8972-1234A2C8D970}" srcId="{16E5D53F-CDA6-405E-ACC9-527EB3D7E701}" destId="{3936567D-736E-4FE5-BDA9-AE87CA0C6AAE}" srcOrd="0" destOrd="0" parTransId="{64149866-9735-40EE-8B39-ACFDFD0CAED1}" sibTransId="{352F7CBD-C731-4A56-B2B9-7F228E357FD6}"/>
    <dgm:cxn modelId="{41428CE3-BF88-4A24-875B-CC425E74C603}" type="presOf" srcId="{50E8D063-EAD1-4C2A-A9F6-C5D721050AEE}" destId="{0121C88E-04BC-4E3C-BE16-D028CCCCCC6F}" srcOrd="0" destOrd="0" presId="urn:microsoft.com/office/officeart/2018/5/layout/CenteredIconLabelDescriptionList"/>
    <dgm:cxn modelId="{2F0BCBEB-0F6B-4DE5-B74D-346E9E681BDC}" srcId="{38807545-ED92-4454-A01E-AB3CAEE47502}" destId="{16E5D53F-CDA6-405E-ACC9-527EB3D7E701}" srcOrd="1" destOrd="0" parTransId="{DFE50D10-08B6-44FD-AE78-27044E03E3B6}" sibTransId="{F6648F6F-600A-4161-B014-98C02FD64251}"/>
    <dgm:cxn modelId="{E390C4B1-FD78-420B-807B-7C7118436ACF}" type="presParOf" srcId="{E7719B92-EAE4-4C40-A4F9-B8B043C7D4E8}" destId="{6338ACA7-B5B5-4CDD-98AB-0E65BF5A98F0}" srcOrd="0" destOrd="0" presId="urn:microsoft.com/office/officeart/2018/5/layout/CenteredIconLabelDescriptionList"/>
    <dgm:cxn modelId="{62CF93DE-E7D7-4412-BE7E-2F1722DF2E7B}" type="presParOf" srcId="{6338ACA7-B5B5-4CDD-98AB-0E65BF5A98F0}" destId="{872E089B-F798-41A1-8F5D-2C6A2D5C4166}" srcOrd="0" destOrd="0" presId="urn:microsoft.com/office/officeart/2018/5/layout/CenteredIconLabelDescriptionList"/>
    <dgm:cxn modelId="{E5E9C44A-5D2A-4406-95F6-88166D4BF8B7}" type="presParOf" srcId="{6338ACA7-B5B5-4CDD-98AB-0E65BF5A98F0}" destId="{770E9067-4375-4587-B9C9-F96F60FF011B}" srcOrd="1" destOrd="0" presId="urn:microsoft.com/office/officeart/2018/5/layout/CenteredIconLabelDescriptionList"/>
    <dgm:cxn modelId="{8D59B40C-6FF0-427C-9FBA-9F1D0150D7CC}" type="presParOf" srcId="{6338ACA7-B5B5-4CDD-98AB-0E65BF5A98F0}" destId="{0121C88E-04BC-4E3C-BE16-D028CCCCCC6F}" srcOrd="2" destOrd="0" presId="urn:microsoft.com/office/officeart/2018/5/layout/CenteredIconLabelDescriptionList"/>
    <dgm:cxn modelId="{7EBD2BC3-2F7F-47E0-8AE3-4A5B7E4D4A00}" type="presParOf" srcId="{6338ACA7-B5B5-4CDD-98AB-0E65BF5A98F0}" destId="{60063124-0F71-4BFD-93A8-A1ADABCBF590}" srcOrd="3" destOrd="0" presId="urn:microsoft.com/office/officeart/2018/5/layout/CenteredIconLabelDescriptionList"/>
    <dgm:cxn modelId="{7DD5C46C-69D7-4808-A265-B3F9604E41A7}" type="presParOf" srcId="{6338ACA7-B5B5-4CDD-98AB-0E65BF5A98F0}" destId="{DA013E1F-675A-43D1-9829-D133EEB27025}" srcOrd="4" destOrd="0" presId="urn:microsoft.com/office/officeart/2018/5/layout/CenteredIconLabelDescriptionList"/>
    <dgm:cxn modelId="{2E06A49B-F0C0-4D69-A51F-601B5595F308}" type="presParOf" srcId="{E7719B92-EAE4-4C40-A4F9-B8B043C7D4E8}" destId="{14FD85C2-F0EE-49AE-975A-5F041655369B}" srcOrd="1" destOrd="0" presId="urn:microsoft.com/office/officeart/2018/5/layout/CenteredIconLabelDescriptionList"/>
    <dgm:cxn modelId="{DCA960C7-0FE3-4E23-9382-89670BD1F1EA}" type="presParOf" srcId="{E7719B92-EAE4-4C40-A4F9-B8B043C7D4E8}" destId="{D1C0B290-8A3D-48AF-B52F-AD271157DE6E}" srcOrd="2" destOrd="0" presId="urn:microsoft.com/office/officeart/2018/5/layout/CenteredIconLabelDescriptionList"/>
    <dgm:cxn modelId="{79DFBC83-DDDF-457A-9DD9-BC141711C4AB}" type="presParOf" srcId="{D1C0B290-8A3D-48AF-B52F-AD271157DE6E}" destId="{E544F819-A3B8-4675-96D0-CCEC974F8D55}" srcOrd="0" destOrd="0" presId="urn:microsoft.com/office/officeart/2018/5/layout/CenteredIconLabelDescriptionList"/>
    <dgm:cxn modelId="{2159CD24-6C53-4584-9C30-E04A91016FAE}" type="presParOf" srcId="{D1C0B290-8A3D-48AF-B52F-AD271157DE6E}" destId="{F50154D5-089E-4C73-A5DC-2809D042BE13}" srcOrd="1" destOrd="0" presId="urn:microsoft.com/office/officeart/2018/5/layout/CenteredIconLabelDescriptionList"/>
    <dgm:cxn modelId="{3FC610F5-0169-4AAF-A42C-98E6ADC1091D}" type="presParOf" srcId="{D1C0B290-8A3D-48AF-B52F-AD271157DE6E}" destId="{0798D392-0CFD-4E89-AD52-098F2E72AF0B}" srcOrd="2" destOrd="0" presId="urn:microsoft.com/office/officeart/2018/5/layout/CenteredIconLabelDescriptionList"/>
    <dgm:cxn modelId="{D7B22200-C1DB-4173-A18B-AF29468FF5BE}" type="presParOf" srcId="{D1C0B290-8A3D-48AF-B52F-AD271157DE6E}" destId="{CF5F1FC3-FAC7-4EBB-A116-5FCF2447C37F}" srcOrd="3" destOrd="0" presId="urn:microsoft.com/office/officeart/2018/5/layout/CenteredIconLabelDescriptionList"/>
    <dgm:cxn modelId="{3996F9A4-FDA1-4B88-8F3C-BF1982DE35A7}" type="presParOf" srcId="{D1C0B290-8A3D-48AF-B52F-AD271157DE6E}" destId="{DAB1B1AC-8B7B-4C05-A9E7-F568A6B646C8}"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A4A215-1461-4C18-B11E-8EB4BFA9810D}" type="doc">
      <dgm:prSet loTypeId="urn:microsoft.com/office/officeart/2005/8/layout/process4" loCatId="process" qsTypeId="urn:microsoft.com/office/officeart/2005/8/quickstyle/simple5" qsCatId="simple" csTypeId="urn:microsoft.com/office/officeart/2005/8/colors/colorful5" csCatId="colorful" phldr="1"/>
      <dgm:spPr/>
      <dgm:t>
        <a:bodyPr/>
        <a:lstStyle/>
        <a:p>
          <a:endParaRPr lang="en-PK"/>
        </a:p>
      </dgm:t>
    </dgm:pt>
    <dgm:pt modelId="{8C99FF45-829E-4DE8-99E5-2B50952DF426}">
      <dgm:prSet/>
      <dgm:spPr/>
      <dgm:t>
        <a:bodyPr/>
        <a:lstStyle/>
        <a:p>
          <a:r>
            <a:rPr lang="en-US" b="1" dirty="0"/>
            <a:t>Unfreezing: </a:t>
          </a:r>
          <a:r>
            <a:rPr lang="en-US" dirty="0"/>
            <a:t>Air India concentrates on unfreezing institutional impediments, customs, and norms in preparation for transformation during this transitional period. Leadership fosters staff support by communicating the need for change and resolving problems such as operational inefficiencies and financial constraints (</a:t>
          </a:r>
          <a:r>
            <a:rPr lang="en-US" dirty="0" err="1"/>
            <a:t>Mitcheltree</a:t>
          </a:r>
          <a:r>
            <a:rPr lang="en-US" dirty="0"/>
            <a:t>, 2023). Analyzing organizational culture, capabilities, and potential change-related obstacles is part of evaluating Air India's preparedness for suggested changes. </a:t>
          </a:r>
          <a:endParaRPr lang="en-PK" dirty="0"/>
        </a:p>
      </dgm:t>
    </dgm:pt>
    <dgm:pt modelId="{C622F8AD-DD5B-42B3-9B61-7BCA0C455524}" type="parTrans" cxnId="{D54F25E9-DEE7-4FCA-810E-6D6C16F8CCCA}">
      <dgm:prSet/>
      <dgm:spPr/>
      <dgm:t>
        <a:bodyPr/>
        <a:lstStyle/>
        <a:p>
          <a:endParaRPr lang="en-PK"/>
        </a:p>
      </dgm:t>
    </dgm:pt>
    <dgm:pt modelId="{A09CAD50-B6A3-4BDA-BBE8-1873E51CA492}" type="sibTrans" cxnId="{D54F25E9-DEE7-4FCA-810E-6D6C16F8CCCA}">
      <dgm:prSet/>
      <dgm:spPr/>
      <dgm:t>
        <a:bodyPr/>
        <a:lstStyle/>
        <a:p>
          <a:endParaRPr lang="en-PK"/>
        </a:p>
      </dgm:t>
    </dgm:pt>
    <dgm:pt modelId="{0D132D40-009B-4235-B5D9-9967F2C31474}">
      <dgm:prSet/>
      <dgm:spPr/>
      <dgm:t>
        <a:bodyPr/>
        <a:lstStyle/>
        <a:p>
          <a:r>
            <a:rPr lang="en-US" b="1" dirty="0"/>
            <a:t>Changing: </a:t>
          </a:r>
          <a:r>
            <a:rPr lang="en-US" dirty="0"/>
            <a:t>Air India introduces new operational procedures, organizational frameworks, and procedures in line with the real change during the implementation phase. carrying out planned modifications in line with the organization's strategic vision, such as fleet modernization, cost minimization, process enhancements, and improved customer service. Promoting opinions, suggestions, and involvement in the decision-making process are critical to Air India's success during this stage.</a:t>
          </a:r>
          <a:endParaRPr lang="en-PK" dirty="0"/>
        </a:p>
      </dgm:t>
    </dgm:pt>
    <dgm:pt modelId="{6173FCD1-F704-43F8-A9D5-D7122964CA63}" type="parTrans" cxnId="{C6CFF0D7-4F09-4427-A50B-CCBD30C975E3}">
      <dgm:prSet/>
      <dgm:spPr/>
      <dgm:t>
        <a:bodyPr/>
        <a:lstStyle/>
        <a:p>
          <a:endParaRPr lang="en-PK"/>
        </a:p>
      </dgm:t>
    </dgm:pt>
    <dgm:pt modelId="{80ECFA18-28A0-4C33-BB9F-958DAC78557D}" type="sibTrans" cxnId="{C6CFF0D7-4F09-4427-A50B-CCBD30C975E3}">
      <dgm:prSet/>
      <dgm:spPr/>
      <dgm:t>
        <a:bodyPr/>
        <a:lstStyle/>
        <a:p>
          <a:endParaRPr lang="en-PK"/>
        </a:p>
      </dgm:t>
    </dgm:pt>
    <dgm:pt modelId="{D644DEDE-E99A-477C-92FB-37169D528EA9}">
      <dgm:prSet/>
      <dgm:spPr/>
      <dgm:t>
        <a:bodyPr/>
        <a:lstStyle/>
        <a:p>
          <a:r>
            <a:rPr lang="en-US" b="1" dirty="0"/>
            <a:t>Refreezing: </a:t>
          </a:r>
          <a:r>
            <a:rPr lang="en-US" dirty="0"/>
            <a:t>Air India solidifies and incorporates changes into its operations and culture . For changes to be permanent, stability and consistency are essential (Dennis and </a:t>
          </a:r>
          <a:r>
            <a:rPr lang="en-US" dirty="0" err="1"/>
            <a:t>Pitfield</a:t>
          </a:r>
          <a:r>
            <a:rPr lang="en-US" dirty="0"/>
            <a:t>, 2018). Showcasing the results of the adjustments serves to reaffirm the advantages and favorable effects of the modification.)</a:t>
          </a:r>
          <a:endParaRPr lang="en-PK" dirty="0"/>
        </a:p>
      </dgm:t>
    </dgm:pt>
    <dgm:pt modelId="{C5ABD9F6-F762-42CB-B278-3BE95615BEDE}" type="parTrans" cxnId="{9A8F2DD1-30E2-48A1-97A9-5B06DFE97992}">
      <dgm:prSet/>
      <dgm:spPr/>
      <dgm:t>
        <a:bodyPr/>
        <a:lstStyle/>
        <a:p>
          <a:endParaRPr lang="en-PK"/>
        </a:p>
      </dgm:t>
    </dgm:pt>
    <dgm:pt modelId="{91DBA6F9-1266-4496-A104-BE60D4532BB4}" type="sibTrans" cxnId="{9A8F2DD1-30E2-48A1-97A9-5B06DFE97992}">
      <dgm:prSet/>
      <dgm:spPr/>
      <dgm:t>
        <a:bodyPr/>
        <a:lstStyle/>
        <a:p>
          <a:endParaRPr lang="en-PK"/>
        </a:p>
      </dgm:t>
    </dgm:pt>
    <dgm:pt modelId="{1909F932-9D2A-447B-AB6E-30B70F24E683}" type="pres">
      <dgm:prSet presAssocID="{89A4A215-1461-4C18-B11E-8EB4BFA9810D}" presName="Name0" presStyleCnt="0">
        <dgm:presLayoutVars>
          <dgm:dir/>
          <dgm:animLvl val="lvl"/>
          <dgm:resizeHandles val="exact"/>
        </dgm:presLayoutVars>
      </dgm:prSet>
      <dgm:spPr/>
    </dgm:pt>
    <dgm:pt modelId="{1F3BF769-AB76-434D-8D66-75005AFADA24}" type="pres">
      <dgm:prSet presAssocID="{D644DEDE-E99A-477C-92FB-37169D528EA9}" presName="boxAndChildren" presStyleCnt="0"/>
      <dgm:spPr/>
    </dgm:pt>
    <dgm:pt modelId="{A3FCC1CF-CDEA-47FB-ABC2-C1AAAAAE6BC1}" type="pres">
      <dgm:prSet presAssocID="{D644DEDE-E99A-477C-92FB-37169D528EA9}" presName="parentTextBox" presStyleLbl="node1" presStyleIdx="0" presStyleCnt="3"/>
      <dgm:spPr/>
    </dgm:pt>
    <dgm:pt modelId="{7718BF48-C269-4254-9C87-32C6546669E2}" type="pres">
      <dgm:prSet presAssocID="{80ECFA18-28A0-4C33-BB9F-958DAC78557D}" presName="sp" presStyleCnt="0"/>
      <dgm:spPr/>
    </dgm:pt>
    <dgm:pt modelId="{D7F89368-16CC-416E-A167-BAEE18FC4D3A}" type="pres">
      <dgm:prSet presAssocID="{0D132D40-009B-4235-B5D9-9967F2C31474}" presName="arrowAndChildren" presStyleCnt="0"/>
      <dgm:spPr/>
    </dgm:pt>
    <dgm:pt modelId="{90D4D6C6-B1DA-482D-AD54-26D50D205FA0}" type="pres">
      <dgm:prSet presAssocID="{0D132D40-009B-4235-B5D9-9967F2C31474}" presName="parentTextArrow" presStyleLbl="node1" presStyleIdx="1" presStyleCnt="3"/>
      <dgm:spPr/>
    </dgm:pt>
    <dgm:pt modelId="{D4F5E96B-FAF7-449E-A9A0-97F35378A316}" type="pres">
      <dgm:prSet presAssocID="{A09CAD50-B6A3-4BDA-BBE8-1873E51CA492}" presName="sp" presStyleCnt="0"/>
      <dgm:spPr/>
    </dgm:pt>
    <dgm:pt modelId="{77561A5F-D15E-4645-AD6E-B2B113151DAC}" type="pres">
      <dgm:prSet presAssocID="{8C99FF45-829E-4DE8-99E5-2B50952DF426}" presName="arrowAndChildren" presStyleCnt="0"/>
      <dgm:spPr/>
    </dgm:pt>
    <dgm:pt modelId="{40FBCEB3-C5F7-4EA3-97A7-2D8FB279CD5D}" type="pres">
      <dgm:prSet presAssocID="{8C99FF45-829E-4DE8-99E5-2B50952DF426}" presName="parentTextArrow" presStyleLbl="node1" presStyleIdx="2" presStyleCnt="3"/>
      <dgm:spPr/>
    </dgm:pt>
  </dgm:ptLst>
  <dgm:cxnLst>
    <dgm:cxn modelId="{79B6713B-490A-48AA-9A56-CD9BB3E9A85C}" type="presOf" srcId="{89A4A215-1461-4C18-B11E-8EB4BFA9810D}" destId="{1909F932-9D2A-447B-AB6E-30B70F24E683}" srcOrd="0" destOrd="0" presId="urn:microsoft.com/office/officeart/2005/8/layout/process4"/>
    <dgm:cxn modelId="{12E57F5C-8703-4232-8E2B-A4D71A1CD64C}" type="presOf" srcId="{D644DEDE-E99A-477C-92FB-37169D528EA9}" destId="{A3FCC1CF-CDEA-47FB-ABC2-C1AAAAAE6BC1}" srcOrd="0" destOrd="0" presId="urn:microsoft.com/office/officeart/2005/8/layout/process4"/>
    <dgm:cxn modelId="{6F94A147-5E55-4FBB-9A4D-1CC197FE3CFC}" type="presOf" srcId="{0D132D40-009B-4235-B5D9-9967F2C31474}" destId="{90D4D6C6-B1DA-482D-AD54-26D50D205FA0}" srcOrd="0" destOrd="0" presId="urn:microsoft.com/office/officeart/2005/8/layout/process4"/>
    <dgm:cxn modelId="{38AE29CE-A77B-4D97-AF60-9AC65F08FE00}" type="presOf" srcId="{8C99FF45-829E-4DE8-99E5-2B50952DF426}" destId="{40FBCEB3-C5F7-4EA3-97A7-2D8FB279CD5D}" srcOrd="0" destOrd="0" presId="urn:microsoft.com/office/officeart/2005/8/layout/process4"/>
    <dgm:cxn modelId="{9A8F2DD1-30E2-48A1-97A9-5B06DFE97992}" srcId="{89A4A215-1461-4C18-B11E-8EB4BFA9810D}" destId="{D644DEDE-E99A-477C-92FB-37169D528EA9}" srcOrd="2" destOrd="0" parTransId="{C5ABD9F6-F762-42CB-B278-3BE95615BEDE}" sibTransId="{91DBA6F9-1266-4496-A104-BE60D4532BB4}"/>
    <dgm:cxn modelId="{C6CFF0D7-4F09-4427-A50B-CCBD30C975E3}" srcId="{89A4A215-1461-4C18-B11E-8EB4BFA9810D}" destId="{0D132D40-009B-4235-B5D9-9967F2C31474}" srcOrd="1" destOrd="0" parTransId="{6173FCD1-F704-43F8-A9D5-D7122964CA63}" sibTransId="{80ECFA18-28A0-4C33-BB9F-958DAC78557D}"/>
    <dgm:cxn modelId="{D54F25E9-DEE7-4FCA-810E-6D6C16F8CCCA}" srcId="{89A4A215-1461-4C18-B11E-8EB4BFA9810D}" destId="{8C99FF45-829E-4DE8-99E5-2B50952DF426}" srcOrd="0" destOrd="0" parTransId="{C622F8AD-DD5B-42B3-9B61-7BCA0C455524}" sibTransId="{A09CAD50-B6A3-4BDA-BBE8-1873E51CA492}"/>
    <dgm:cxn modelId="{4D73CCA8-D33E-48A0-8067-134B7F3680FF}" type="presParOf" srcId="{1909F932-9D2A-447B-AB6E-30B70F24E683}" destId="{1F3BF769-AB76-434D-8D66-75005AFADA24}" srcOrd="0" destOrd="0" presId="urn:microsoft.com/office/officeart/2005/8/layout/process4"/>
    <dgm:cxn modelId="{3683E2CF-294D-40CA-B81B-14035B4E9043}" type="presParOf" srcId="{1F3BF769-AB76-434D-8D66-75005AFADA24}" destId="{A3FCC1CF-CDEA-47FB-ABC2-C1AAAAAE6BC1}" srcOrd="0" destOrd="0" presId="urn:microsoft.com/office/officeart/2005/8/layout/process4"/>
    <dgm:cxn modelId="{976E2F71-0358-4EA8-8861-B728EFFEC8BF}" type="presParOf" srcId="{1909F932-9D2A-447B-AB6E-30B70F24E683}" destId="{7718BF48-C269-4254-9C87-32C6546669E2}" srcOrd="1" destOrd="0" presId="urn:microsoft.com/office/officeart/2005/8/layout/process4"/>
    <dgm:cxn modelId="{4A0DD25E-C7DF-4FF4-9EEF-DFA49DD8EE67}" type="presParOf" srcId="{1909F932-9D2A-447B-AB6E-30B70F24E683}" destId="{D7F89368-16CC-416E-A167-BAEE18FC4D3A}" srcOrd="2" destOrd="0" presId="urn:microsoft.com/office/officeart/2005/8/layout/process4"/>
    <dgm:cxn modelId="{725C8F68-BF06-42C4-BEF5-21775C172CC1}" type="presParOf" srcId="{D7F89368-16CC-416E-A167-BAEE18FC4D3A}" destId="{90D4D6C6-B1DA-482D-AD54-26D50D205FA0}" srcOrd="0" destOrd="0" presId="urn:microsoft.com/office/officeart/2005/8/layout/process4"/>
    <dgm:cxn modelId="{CB476B05-654A-4215-BE49-EE082DD85210}" type="presParOf" srcId="{1909F932-9D2A-447B-AB6E-30B70F24E683}" destId="{D4F5E96B-FAF7-449E-A9A0-97F35378A316}" srcOrd="3" destOrd="0" presId="urn:microsoft.com/office/officeart/2005/8/layout/process4"/>
    <dgm:cxn modelId="{8F04ECF6-2687-4E2C-A689-5D8145DF3C55}" type="presParOf" srcId="{1909F932-9D2A-447B-AB6E-30B70F24E683}" destId="{77561A5F-D15E-4645-AD6E-B2B113151DAC}" srcOrd="4" destOrd="0" presId="urn:microsoft.com/office/officeart/2005/8/layout/process4"/>
    <dgm:cxn modelId="{77244E70-F44C-4F28-8841-EB8AE1C0683B}" type="presParOf" srcId="{77561A5F-D15E-4645-AD6E-B2B113151DAC}" destId="{40FBCEB3-C5F7-4EA3-97A7-2D8FB279CD5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5120E4-E45F-4A17-8C71-A7B99F31987C}" type="doc">
      <dgm:prSet loTypeId="urn:microsoft.com/office/officeart/2005/8/layout/vProcess5" loCatId="process" qsTypeId="urn:microsoft.com/office/officeart/2005/8/quickstyle/simple1" qsCatId="simple" csTypeId="urn:microsoft.com/office/officeart/2005/8/colors/colorful3" csCatId="colorful" phldr="1"/>
      <dgm:spPr/>
    </dgm:pt>
    <dgm:pt modelId="{1CB573D1-52D9-4791-BFE5-051DD7FD3F76}">
      <dgm:prSet phldrT="[Text]" custT="1"/>
      <dgm:spPr/>
      <dgm:t>
        <a:bodyPr/>
        <a:lstStyle/>
        <a:p>
          <a:r>
            <a:rPr lang="en-GB" sz="1200" b="1" dirty="0"/>
            <a:t>Culture</a:t>
          </a:r>
          <a:r>
            <a:rPr lang="en-GB" sz="1200" dirty="0"/>
            <a:t>: </a:t>
          </a:r>
          <a:r>
            <a:rPr lang="en-US" sz="1200" dirty="0"/>
            <a:t>Air India's performance and flexibility are significantly impacted by its organizational culture (</a:t>
          </a:r>
          <a:r>
            <a:rPr lang="en-US" sz="1200" dirty="0" err="1"/>
            <a:t>Gökalp</a:t>
          </a:r>
          <a:r>
            <a:rPr lang="en-US" sz="1200" dirty="0"/>
            <a:t> and </a:t>
          </a:r>
          <a:r>
            <a:rPr lang="en-US" sz="1200" dirty="0" err="1"/>
            <a:t>Soran</a:t>
          </a:r>
          <a:r>
            <a:rPr lang="en-US" sz="1200" dirty="0"/>
            <a:t>, 2022). Particularly, Air India's culture is influencing change through encouraging process and system changes that improve the overall </a:t>
          </a:r>
          <a:r>
            <a:rPr lang="en-US" sz="1200" dirty="0" err="1"/>
            <a:t>traveller</a:t>
          </a:r>
          <a:r>
            <a:rPr lang="en-US" sz="1200" dirty="0"/>
            <a:t> experience, as well as emphasizing customer satisfaction and high-quality service. Teamwork and employee involvement in change initiatives are encouraged by a cooperative and open culture. </a:t>
          </a:r>
          <a:endParaRPr lang="en-PK" sz="1200" dirty="0"/>
        </a:p>
      </dgm:t>
    </dgm:pt>
    <dgm:pt modelId="{EBDDD74B-C235-4F14-87EF-2702B6ED27E5}" type="parTrans" cxnId="{0452216C-2849-4E87-B381-F5A714A9519B}">
      <dgm:prSet/>
      <dgm:spPr/>
      <dgm:t>
        <a:bodyPr/>
        <a:lstStyle/>
        <a:p>
          <a:endParaRPr lang="en-PK" sz="1200"/>
        </a:p>
      </dgm:t>
    </dgm:pt>
    <dgm:pt modelId="{B55FD041-7D6B-4453-BB99-FB1BD0DFC27C}" type="sibTrans" cxnId="{0452216C-2849-4E87-B381-F5A714A9519B}">
      <dgm:prSet custT="1"/>
      <dgm:spPr/>
      <dgm:t>
        <a:bodyPr/>
        <a:lstStyle/>
        <a:p>
          <a:endParaRPr lang="en-PK" sz="1200"/>
        </a:p>
      </dgm:t>
    </dgm:pt>
    <dgm:pt modelId="{444D5588-7AEF-47DF-A941-E28342C92640}">
      <dgm:prSet custT="1"/>
      <dgm:spPr/>
      <dgm:t>
        <a:bodyPr/>
        <a:lstStyle/>
        <a:p>
          <a:r>
            <a:rPr lang="en-GB" sz="1200" b="1" dirty="0"/>
            <a:t>Leadership</a:t>
          </a:r>
          <a:r>
            <a:rPr lang="en-GB" sz="1200" dirty="0"/>
            <a:t>: </a:t>
          </a:r>
          <a:r>
            <a:rPr lang="en-US" sz="1200" dirty="0"/>
            <a:t>Leading with effectiveness is essential to bringing about change at Air India. Effective and forward-thinking leaders are able to set a clear path for the development of their organizations and inspire employees to welcome change (Bibliotekanauki.pl, 2023). Supportive executives who lead by example can foster a change-friendly environment and encourage active employee participation. Leadership with experience in change management is crucial for negotiating obstacles and dealing with resistance inside the company.</a:t>
          </a:r>
          <a:endParaRPr lang="en-PK" sz="1200" dirty="0"/>
        </a:p>
      </dgm:t>
    </dgm:pt>
    <dgm:pt modelId="{17FDE528-15A6-40BF-95AB-158A58149A9F}" type="parTrans" cxnId="{8A7396C8-B5DE-4C42-A03E-A6DEA83AC5BD}">
      <dgm:prSet/>
      <dgm:spPr/>
      <dgm:t>
        <a:bodyPr/>
        <a:lstStyle/>
        <a:p>
          <a:endParaRPr lang="en-PK" sz="1200"/>
        </a:p>
      </dgm:t>
    </dgm:pt>
    <dgm:pt modelId="{6731F5DA-4AE4-443B-99BD-E956C8C5D731}" type="sibTrans" cxnId="{8A7396C8-B5DE-4C42-A03E-A6DEA83AC5BD}">
      <dgm:prSet custT="1"/>
      <dgm:spPr/>
      <dgm:t>
        <a:bodyPr/>
        <a:lstStyle/>
        <a:p>
          <a:endParaRPr lang="en-PK" sz="1200"/>
        </a:p>
      </dgm:t>
    </dgm:pt>
    <dgm:pt modelId="{DC861D67-E532-4DC0-A871-0853AF45D16A}">
      <dgm:prSet custT="1"/>
      <dgm:spPr/>
      <dgm:t>
        <a:bodyPr/>
        <a:lstStyle/>
        <a:p>
          <a:r>
            <a:rPr lang="en-GB" sz="1200" b="1" dirty="0"/>
            <a:t>Power</a:t>
          </a:r>
          <a:r>
            <a:rPr lang="en-GB" sz="1200" dirty="0"/>
            <a:t>: </a:t>
          </a:r>
          <a:r>
            <a:rPr lang="en-US" sz="1200" dirty="0"/>
            <a:t>The power dynamics inside an organization have a significant impact on the speed and effectiveness of change initiatives. The division of decision-making power is essential to the organization's capacity to execute changes efficiently and quickly. Stakeholders, which include governments, labor unions, and investors, must be well understood in order to effectively manage power dynamics and support reform initiatives.</a:t>
          </a:r>
        </a:p>
      </dgm:t>
    </dgm:pt>
    <dgm:pt modelId="{DDC3C25B-CE26-4AE1-A452-74B2C77A2DBC}" type="parTrans" cxnId="{E3B61D7B-F4E9-40A7-B8BA-907DD992217E}">
      <dgm:prSet/>
      <dgm:spPr/>
      <dgm:t>
        <a:bodyPr/>
        <a:lstStyle/>
        <a:p>
          <a:endParaRPr lang="en-PK" sz="1200"/>
        </a:p>
      </dgm:t>
    </dgm:pt>
    <dgm:pt modelId="{3CB2A966-297E-4E4D-AB61-761EB4CFF5E6}" type="sibTrans" cxnId="{E3B61D7B-F4E9-40A7-B8BA-907DD992217E}">
      <dgm:prSet custT="1"/>
      <dgm:spPr/>
      <dgm:t>
        <a:bodyPr/>
        <a:lstStyle/>
        <a:p>
          <a:endParaRPr lang="en-PK" sz="1200"/>
        </a:p>
      </dgm:t>
    </dgm:pt>
    <dgm:pt modelId="{CE4B9C79-8E68-49F1-9044-B1B4569C2C01}">
      <dgm:prSet custT="1"/>
      <dgm:spPr/>
      <dgm:t>
        <a:bodyPr/>
        <a:lstStyle/>
        <a:p>
          <a:r>
            <a:rPr lang="en-GB" sz="1200" b="1" dirty="0"/>
            <a:t>Digitalization</a:t>
          </a:r>
          <a:r>
            <a:rPr lang="en-GB" sz="1200" dirty="0"/>
            <a:t>: </a:t>
          </a:r>
          <a:r>
            <a:rPr lang="en-US" sz="1200" dirty="0"/>
            <a:t>In the aviation industry, digitalization is a revolutionary force that has a significant effect on Air India. Adopting cutting-edge technologies like IoT, AI, and data analytics improves operational effectiveness and increases customer engagement. In addition to facilitating faster procedures, utilizing digital channels for ticket sales and distribution strengthens Air India's competitive advantage in the marketplace.</a:t>
          </a:r>
          <a:endParaRPr lang="en-PK" sz="1200" dirty="0"/>
        </a:p>
      </dgm:t>
    </dgm:pt>
    <dgm:pt modelId="{046991D5-2F84-4A0D-A7AD-1D54F7EB617D}" type="parTrans" cxnId="{0D3ECA1C-6397-490C-A096-780858405B3E}">
      <dgm:prSet/>
      <dgm:spPr/>
      <dgm:t>
        <a:bodyPr/>
        <a:lstStyle/>
        <a:p>
          <a:endParaRPr lang="en-PK" sz="1200"/>
        </a:p>
      </dgm:t>
    </dgm:pt>
    <dgm:pt modelId="{565D4446-3150-4CE7-B019-8F02D18335BC}" type="sibTrans" cxnId="{0D3ECA1C-6397-490C-A096-780858405B3E}">
      <dgm:prSet custT="1"/>
      <dgm:spPr/>
      <dgm:t>
        <a:bodyPr/>
        <a:lstStyle/>
        <a:p>
          <a:endParaRPr lang="en-PK" sz="1200"/>
        </a:p>
      </dgm:t>
    </dgm:pt>
    <dgm:pt modelId="{FCE272A5-ADF9-4BD7-8820-0BE6F2BAB8A0}">
      <dgm:prSet custT="1"/>
      <dgm:spPr/>
      <dgm:t>
        <a:bodyPr/>
        <a:lstStyle/>
        <a:p>
          <a:r>
            <a:rPr lang="en-GB" sz="1200" b="1" dirty="0"/>
            <a:t>Competition</a:t>
          </a:r>
          <a:r>
            <a:rPr lang="en-GB" sz="1200" dirty="0"/>
            <a:t>: </a:t>
          </a:r>
          <a:r>
            <a:rPr lang="en-US" sz="1200" dirty="0"/>
            <a:t>Air India must constantly adapt and develop in order to survive in the very competitive aviation sector. Route networks, customer services, and pricing strategies may change in response to competition from both domestic and international carriers. Air India needs to stand out in this competitive industry by continuously providing extraordinary and one-of-a-kind products and services that satisfy changing consumer needs.</a:t>
          </a:r>
          <a:endParaRPr lang="en-PK" sz="1200" dirty="0"/>
        </a:p>
      </dgm:t>
    </dgm:pt>
    <dgm:pt modelId="{32DB4D2C-B396-47CC-9EF6-3A4BBD1DC7D1}" type="parTrans" cxnId="{7EDC4329-B314-440F-8FC8-C730E06D8CF2}">
      <dgm:prSet/>
      <dgm:spPr/>
      <dgm:t>
        <a:bodyPr/>
        <a:lstStyle/>
        <a:p>
          <a:endParaRPr lang="en-PK" sz="1200"/>
        </a:p>
      </dgm:t>
    </dgm:pt>
    <dgm:pt modelId="{1C2C5C7F-F5D7-4948-A59A-75C52002E29C}" type="sibTrans" cxnId="{7EDC4329-B314-440F-8FC8-C730E06D8CF2}">
      <dgm:prSet/>
      <dgm:spPr/>
      <dgm:t>
        <a:bodyPr/>
        <a:lstStyle/>
        <a:p>
          <a:endParaRPr lang="en-PK" sz="1200"/>
        </a:p>
      </dgm:t>
    </dgm:pt>
    <dgm:pt modelId="{0B2EB62D-2512-4B09-9663-D76355F8C115}" type="pres">
      <dgm:prSet presAssocID="{F65120E4-E45F-4A17-8C71-A7B99F31987C}" presName="outerComposite" presStyleCnt="0">
        <dgm:presLayoutVars>
          <dgm:chMax val="5"/>
          <dgm:dir/>
          <dgm:resizeHandles val="exact"/>
        </dgm:presLayoutVars>
      </dgm:prSet>
      <dgm:spPr/>
    </dgm:pt>
    <dgm:pt modelId="{1F47A357-3E70-4BA8-AC15-9919FCC69C7E}" type="pres">
      <dgm:prSet presAssocID="{F65120E4-E45F-4A17-8C71-A7B99F31987C}" presName="dummyMaxCanvas" presStyleCnt="0">
        <dgm:presLayoutVars/>
      </dgm:prSet>
      <dgm:spPr/>
    </dgm:pt>
    <dgm:pt modelId="{682BD9B1-9478-4B88-B164-01BA16439C90}" type="pres">
      <dgm:prSet presAssocID="{F65120E4-E45F-4A17-8C71-A7B99F31987C}" presName="FiveNodes_1" presStyleLbl="node1" presStyleIdx="0" presStyleCnt="5">
        <dgm:presLayoutVars>
          <dgm:bulletEnabled val="1"/>
        </dgm:presLayoutVars>
      </dgm:prSet>
      <dgm:spPr/>
    </dgm:pt>
    <dgm:pt modelId="{5B4899BB-3110-4B92-95CD-57912C165197}" type="pres">
      <dgm:prSet presAssocID="{F65120E4-E45F-4A17-8C71-A7B99F31987C}" presName="FiveNodes_2" presStyleLbl="node1" presStyleIdx="1" presStyleCnt="5">
        <dgm:presLayoutVars>
          <dgm:bulletEnabled val="1"/>
        </dgm:presLayoutVars>
      </dgm:prSet>
      <dgm:spPr/>
    </dgm:pt>
    <dgm:pt modelId="{FA5EB599-DC41-4ADB-8EF9-1DC6BE31B1BC}" type="pres">
      <dgm:prSet presAssocID="{F65120E4-E45F-4A17-8C71-A7B99F31987C}" presName="FiveNodes_3" presStyleLbl="node1" presStyleIdx="2" presStyleCnt="5">
        <dgm:presLayoutVars>
          <dgm:bulletEnabled val="1"/>
        </dgm:presLayoutVars>
      </dgm:prSet>
      <dgm:spPr/>
    </dgm:pt>
    <dgm:pt modelId="{DE6A366A-6C3F-4FD8-96D8-CD185AE95A61}" type="pres">
      <dgm:prSet presAssocID="{F65120E4-E45F-4A17-8C71-A7B99F31987C}" presName="FiveNodes_4" presStyleLbl="node1" presStyleIdx="3" presStyleCnt="5">
        <dgm:presLayoutVars>
          <dgm:bulletEnabled val="1"/>
        </dgm:presLayoutVars>
      </dgm:prSet>
      <dgm:spPr/>
    </dgm:pt>
    <dgm:pt modelId="{CE872B4D-917F-4AB9-93A0-DCD5DA810FE6}" type="pres">
      <dgm:prSet presAssocID="{F65120E4-E45F-4A17-8C71-A7B99F31987C}" presName="FiveNodes_5" presStyleLbl="node1" presStyleIdx="4" presStyleCnt="5">
        <dgm:presLayoutVars>
          <dgm:bulletEnabled val="1"/>
        </dgm:presLayoutVars>
      </dgm:prSet>
      <dgm:spPr/>
    </dgm:pt>
    <dgm:pt modelId="{AE0EBC26-9B24-4D7E-95E6-8C5B0FFFA47C}" type="pres">
      <dgm:prSet presAssocID="{F65120E4-E45F-4A17-8C71-A7B99F31987C}" presName="FiveConn_1-2" presStyleLbl="fgAccFollowNode1" presStyleIdx="0" presStyleCnt="4">
        <dgm:presLayoutVars>
          <dgm:bulletEnabled val="1"/>
        </dgm:presLayoutVars>
      </dgm:prSet>
      <dgm:spPr/>
    </dgm:pt>
    <dgm:pt modelId="{DE89FAF5-2F28-4212-8C91-AE49C00EDF29}" type="pres">
      <dgm:prSet presAssocID="{F65120E4-E45F-4A17-8C71-A7B99F31987C}" presName="FiveConn_2-3" presStyleLbl="fgAccFollowNode1" presStyleIdx="1" presStyleCnt="4">
        <dgm:presLayoutVars>
          <dgm:bulletEnabled val="1"/>
        </dgm:presLayoutVars>
      </dgm:prSet>
      <dgm:spPr/>
    </dgm:pt>
    <dgm:pt modelId="{9E303321-687D-4F50-B6AF-B56B0E7C1E96}" type="pres">
      <dgm:prSet presAssocID="{F65120E4-E45F-4A17-8C71-A7B99F31987C}" presName="FiveConn_3-4" presStyleLbl="fgAccFollowNode1" presStyleIdx="2" presStyleCnt="4">
        <dgm:presLayoutVars>
          <dgm:bulletEnabled val="1"/>
        </dgm:presLayoutVars>
      </dgm:prSet>
      <dgm:spPr/>
    </dgm:pt>
    <dgm:pt modelId="{5929C32F-18F6-4354-9E96-815BD4381577}" type="pres">
      <dgm:prSet presAssocID="{F65120E4-E45F-4A17-8C71-A7B99F31987C}" presName="FiveConn_4-5" presStyleLbl="fgAccFollowNode1" presStyleIdx="3" presStyleCnt="4">
        <dgm:presLayoutVars>
          <dgm:bulletEnabled val="1"/>
        </dgm:presLayoutVars>
      </dgm:prSet>
      <dgm:spPr/>
    </dgm:pt>
    <dgm:pt modelId="{D9DACF25-7CF0-4FD1-84BD-3559A288DA89}" type="pres">
      <dgm:prSet presAssocID="{F65120E4-E45F-4A17-8C71-A7B99F31987C}" presName="FiveNodes_1_text" presStyleLbl="node1" presStyleIdx="4" presStyleCnt="5">
        <dgm:presLayoutVars>
          <dgm:bulletEnabled val="1"/>
        </dgm:presLayoutVars>
      </dgm:prSet>
      <dgm:spPr/>
    </dgm:pt>
    <dgm:pt modelId="{0F3D0789-7DAC-45D0-8B9F-43F7ADA6018D}" type="pres">
      <dgm:prSet presAssocID="{F65120E4-E45F-4A17-8C71-A7B99F31987C}" presName="FiveNodes_2_text" presStyleLbl="node1" presStyleIdx="4" presStyleCnt="5">
        <dgm:presLayoutVars>
          <dgm:bulletEnabled val="1"/>
        </dgm:presLayoutVars>
      </dgm:prSet>
      <dgm:spPr/>
    </dgm:pt>
    <dgm:pt modelId="{813135CE-6A27-4205-8304-D1BB1730C784}" type="pres">
      <dgm:prSet presAssocID="{F65120E4-E45F-4A17-8C71-A7B99F31987C}" presName="FiveNodes_3_text" presStyleLbl="node1" presStyleIdx="4" presStyleCnt="5">
        <dgm:presLayoutVars>
          <dgm:bulletEnabled val="1"/>
        </dgm:presLayoutVars>
      </dgm:prSet>
      <dgm:spPr/>
    </dgm:pt>
    <dgm:pt modelId="{06A75AC5-854D-4B77-8A01-FE21716AFB4E}" type="pres">
      <dgm:prSet presAssocID="{F65120E4-E45F-4A17-8C71-A7B99F31987C}" presName="FiveNodes_4_text" presStyleLbl="node1" presStyleIdx="4" presStyleCnt="5">
        <dgm:presLayoutVars>
          <dgm:bulletEnabled val="1"/>
        </dgm:presLayoutVars>
      </dgm:prSet>
      <dgm:spPr/>
    </dgm:pt>
    <dgm:pt modelId="{5EAC718A-D6C8-42B5-B1B9-586DCAB1F284}" type="pres">
      <dgm:prSet presAssocID="{F65120E4-E45F-4A17-8C71-A7B99F31987C}" presName="FiveNodes_5_text" presStyleLbl="node1" presStyleIdx="4" presStyleCnt="5">
        <dgm:presLayoutVars>
          <dgm:bulletEnabled val="1"/>
        </dgm:presLayoutVars>
      </dgm:prSet>
      <dgm:spPr/>
    </dgm:pt>
  </dgm:ptLst>
  <dgm:cxnLst>
    <dgm:cxn modelId="{5181640B-E007-4044-B7F0-ADCF3E5AA481}" type="presOf" srcId="{F65120E4-E45F-4A17-8C71-A7B99F31987C}" destId="{0B2EB62D-2512-4B09-9663-D76355F8C115}" srcOrd="0" destOrd="0" presId="urn:microsoft.com/office/officeart/2005/8/layout/vProcess5"/>
    <dgm:cxn modelId="{0D3ECA1C-6397-490C-A096-780858405B3E}" srcId="{F65120E4-E45F-4A17-8C71-A7B99F31987C}" destId="{CE4B9C79-8E68-49F1-9044-B1B4569C2C01}" srcOrd="3" destOrd="0" parTransId="{046991D5-2F84-4A0D-A7AD-1D54F7EB617D}" sibTransId="{565D4446-3150-4CE7-B019-8F02D18335BC}"/>
    <dgm:cxn modelId="{7EDC4329-B314-440F-8FC8-C730E06D8CF2}" srcId="{F65120E4-E45F-4A17-8C71-A7B99F31987C}" destId="{FCE272A5-ADF9-4BD7-8820-0BE6F2BAB8A0}" srcOrd="4" destOrd="0" parTransId="{32DB4D2C-B396-47CC-9EF6-3A4BBD1DC7D1}" sibTransId="{1C2C5C7F-F5D7-4948-A59A-75C52002E29C}"/>
    <dgm:cxn modelId="{E87DAA36-54FD-4612-BB65-D9EBD5F312F1}" type="presOf" srcId="{DC861D67-E532-4DC0-A871-0853AF45D16A}" destId="{813135CE-6A27-4205-8304-D1BB1730C784}" srcOrd="1" destOrd="0" presId="urn:microsoft.com/office/officeart/2005/8/layout/vProcess5"/>
    <dgm:cxn modelId="{7F79A23B-F7AF-4ECE-AB36-0D906325F882}" type="presOf" srcId="{FCE272A5-ADF9-4BD7-8820-0BE6F2BAB8A0}" destId="{5EAC718A-D6C8-42B5-B1B9-586DCAB1F284}" srcOrd="1" destOrd="0" presId="urn:microsoft.com/office/officeart/2005/8/layout/vProcess5"/>
    <dgm:cxn modelId="{8F06E65C-F1C4-4352-915C-A972059C35CE}" type="presOf" srcId="{565D4446-3150-4CE7-B019-8F02D18335BC}" destId="{5929C32F-18F6-4354-9E96-815BD4381577}" srcOrd="0" destOrd="0" presId="urn:microsoft.com/office/officeart/2005/8/layout/vProcess5"/>
    <dgm:cxn modelId="{01FA2C64-6E05-4ED9-B4A9-366413D97684}" type="presOf" srcId="{444D5588-7AEF-47DF-A941-E28342C92640}" destId="{0F3D0789-7DAC-45D0-8B9F-43F7ADA6018D}" srcOrd="1" destOrd="0" presId="urn:microsoft.com/office/officeart/2005/8/layout/vProcess5"/>
    <dgm:cxn modelId="{0452216C-2849-4E87-B381-F5A714A9519B}" srcId="{F65120E4-E45F-4A17-8C71-A7B99F31987C}" destId="{1CB573D1-52D9-4791-BFE5-051DD7FD3F76}" srcOrd="0" destOrd="0" parTransId="{EBDDD74B-C235-4F14-87EF-2702B6ED27E5}" sibTransId="{B55FD041-7D6B-4453-BB99-FB1BD0DFC27C}"/>
    <dgm:cxn modelId="{2DCC5171-37D0-425A-9E5A-F98A15225BE4}" type="presOf" srcId="{3CB2A966-297E-4E4D-AB61-761EB4CFF5E6}" destId="{9E303321-687D-4F50-B6AF-B56B0E7C1E96}" srcOrd="0" destOrd="0" presId="urn:microsoft.com/office/officeart/2005/8/layout/vProcess5"/>
    <dgm:cxn modelId="{E4907F74-DDBB-43BA-8112-583CF6A9F500}" type="presOf" srcId="{CE4B9C79-8E68-49F1-9044-B1B4569C2C01}" destId="{06A75AC5-854D-4B77-8A01-FE21716AFB4E}" srcOrd="1" destOrd="0" presId="urn:microsoft.com/office/officeart/2005/8/layout/vProcess5"/>
    <dgm:cxn modelId="{D7F4A375-9A42-4B9E-B2E4-CE9E7747AFCD}" type="presOf" srcId="{CE4B9C79-8E68-49F1-9044-B1B4569C2C01}" destId="{DE6A366A-6C3F-4FD8-96D8-CD185AE95A61}" srcOrd="0" destOrd="0" presId="urn:microsoft.com/office/officeart/2005/8/layout/vProcess5"/>
    <dgm:cxn modelId="{D4F0E955-1F97-4FD9-9124-6A5CA53C9EEE}" type="presOf" srcId="{6731F5DA-4AE4-443B-99BD-E956C8C5D731}" destId="{DE89FAF5-2F28-4212-8C91-AE49C00EDF29}" srcOrd="0" destOrd="0" presId="urn:microsoft.com/office/officeart/2005/8/layout/vProcess5"/>
    <dgm:cxn modelId="{55BAC357-622E-4368-841A-CC74F6CCE904}" type="presOf" srcId="{DC861D67-E532-4DC0-A871-0853AF45D16A}" destId="{FA5EB599-DC41-4ADB-8EF9-1DC6BE31B1BC}" srcOrd="0" destOrd="0" presId="urn:microsoft.com/office/officeart/2005/8/layout/vProcess5"/>
    <dgm:cxn modelId="{E3B61D7B-F4E9-40A7-B8BA-907DD992217E}" srcId="{F65120E4-E45F-4A17-8C71-A7B99F31987C}" destId="{DC861D67-E532-4DC0-A871-0853AF45D16A}" srcOrd="2" destOrd="0" parTransId="{DDC3C25B-CE26-4AE1-A452-74B2C77A2DBC}" sibTransId="{3CB2A966-297E-4E4D-AB61-761EB4CFF5E6}"/>
    <dgm:cxn modelId="{44D83589-C731-4D97-8426-AF38D6562C17}" type="presOf" srcId="{444D5588-7AEF-47DF-A941-E28342C92640}" destId="{5B4899BB-3110-4B92-95CD-57912C165197}" srcOrd="0" destOrd="0" presId="urn:microsoft.com/office/officeart/2005/8/layout/vProcess5"/>
    <dgm:cxn modelId="{FAF82995-BA56-46AF-BB2A-81C9E554C833}" type="presOf" srcId="{1CB573D1-52D9-4791-BFE5-051DD7FD3F76}" destId="{D9DACF25-7CF0-4FD1-84BD-3559A288DA89}" srcOrd="1" destOrd="0" presId="urn:microsoft.com/office/officeart/2005/8/layout/vProcess5"/>
    <dgm:cxn modelId="{C61AD59B-D98A-4C50-90CF-C18F420CDB37}" type="presOf" srcId="{1CB573D1-52D9-4791-BFE5-051DD7FD3F76}" destId="{682BD9B1-9478-4B88-B164-01BA16439C90}" srcOrd="0" destOrd="0" presId="urn:microsoft.com/office/officeart/2005/8/layout/vProcess5"/>
    <dgm:cxn modelId="{ED9BA39E-AA38-4B11-88DD-98533F7BA7E1}" type="presOf" srcId="{B55FD041-7D6B-4453-BB99-FB1BD0DFC27C}" destId="{AE0EBC26-9B24-4D7E-95E6-8C5B0FFFA47C}" srcOrd="0" destOrd="0" presId="urn:microsoft.com/office/officeart/2005/8/layout/vProcess5"/>
    <dgm:cxn modelId="{8A7396C8-B5DE-4C42-A03E-A6DEA83AC5BD}" srcId="{F65120E4-E45F-4A17-8C71-A7B99F31987C}" destId="{444D5588-7AEF-47DF-A941-E28342C92640}" srcOrd="1" destOrd="0" parTransId="{17FDE528-15A6-40BF-95AB-158A58149A9F}" sibTransId="{6731F5DA-4AE4-443B-99BD-E956C8C5D731}"/>
    <dgm:cxn modelId="{81FD0ACF-7CC0-44D0-A44B-BB5D1D3B5356}" type="presOf" srcId="{FCE272A5-ADF9-4BD7-8820-0BE6F2BAB8A0}" destId="{CE872B4D-917F-4AB9-93A0-DCD5DA810FE6}" srcOrd="0" destOrd="0" presId="urn:microsoft.com/office/officeart/2005/8/layout/vProcess5"/>
    <dgm:cxn modelId="{95E83262-CCFD-476B-B0D7-57522D118FC5}" type="presParOf" srcId="{0B2EB62D-2512-4B09-9663-D76355F8C115}" destId="{1F47A357-3E70-4BA8-AC15-9919FCC69C7E}" srcOrd="0" destOrd="0" presId="urn:microsoft.com/office/officeart/2005/8/layout/vProcess5"/>
    <dgm:cxn modelId="{E044ACF0-C70E-4E8C-9803-902925AEE7DA}" type="presParOf" srcId="{0B2EB62D-2512-4B09-9663-D76355F8C115}" destId="{682BD9B1-9478-4B88-B164-01BA16439C90}" srcOrd="1" destOrd="0" presId="urn:microsoft.com/office/officeart/2005/8/layout/vProcess5"/>
    <dgm:cxn modelId="{7CAB712D-2637-445D-BC5B-1BAE9D90F367}" type="presParOf" srcId="{0B2EB62D-2512-4B09-9663-D76355F8C115}" destId="{5B4899BB-3110-4B92-95CD-57912C165197}" srcOrd="2" destOrd="0" presId="urn:microsoft.com/office/officeart/2005/8/layout/vProcess5"/>
    <dgm:cxn modelId="{1AD55C8D-83DF-4674-A186-1B75004FCD24}" type="presParOf" srcId="{0B2EB62D-2512-4B09-9663-D76355F8C115}" destId="{FA5EB599-DC41-4ADB-8EF9-1DC6BE31B1BC}" srcOrd="3" destOrd="0" presId="urn:microsoft.com/office/officeart/2005/8/layout/vProcess5"/>
    <dgm:cxn modelId="{F0843B7E-3390-4DDA-B9F3-3A42753F72FA}" type="presParOf" srcId="{0B2EB62D-2512-4B09-9663-D76355F8C115}" destId="{DE6A366A-6C3F-4FD8-96D8-CD185AE95A61}" srcOrd="4" destOrd="0" presId="urn:microsoft.com/office/officeart/2005/8/layout/vProcess5"/>
    <dgm:cxn modelId="{E5BC2932-1B8E-463E-8A23-3AC5BBEFFE48}" type="presParOf" srcId="{0B2EB62D-2512-4B09-9663-D76355F8C115}" destId="{CE872B4D-917F-4AB9-93A0-DCD5DA810FE6}" srcOrd="5" destOrd="0" presId="urn:microsoft.com/office/officeart/2005/8/layout/vProcess5"/>
    <dgm:cxn modelId="{F147A586-DE21-4051-9579-1268B906F5C3}" type="presParOf" srcId="{0B2EB62D-2512-4B09-9663-D76355F8C115}" destId="{AE0EBC26-9B24-4D7E-95E6-8C5B0FFFA47C}" srcOrd="6" destOrd="0" presId="urn:microsoft.com/office/officeart/2005/8/layout/vProcess5"/>
    <dgm:cxn modelId="{35A970F0-9F88-4985-A5E0-DD44A1125BCC}" type="presParOf" srcId="{0B2EB62D-2512-4B09-9663-D76355F8C115}" destId="{DE89FAF5-2F28-4212-8C91-AE49C00EDF29}" srcOrd="7" destOrd="0" presId="urn:microsoft.com/office/officeart/2005/8/layout/vProcess5"/>
    <dgm:cxn modelId="{3EC4F4B4-A3DC-4D99-9E4F-C7A474A54AE6}" type="presParOf" srcId="{0B2EB62D-2512-4B09-9663-D76355F8C115}" destId="{9E303321-687D-4F50-B6AF-B56B0E7C1E96}" srcOrd="8" destOrd="0" presId="urn:microsoft.com/office/officeart/2005/8/layout/vProcess5"/>
    <dgm:cxn modelId="{5E13D548-78A2-4781-9669-365E5FE4FA03}" type="presParOf" srcId="{0B2EB62D-2512-4B09-9663-D76355F8C115}" destId="{5929C32F-18F6-4354-9E96-815BD4381577}" srcOrd="9" destOrd="0" presId="urn:microsoft.com/office/officeart/2005/8/layout/vProcess5"/>
    <dgm:cxn modelId="{603D26C3-64F8-4CCA-A80D-02BACEBDED6E}" type="presParOf" srcId="{0B2EB62D-2512-4B09-9663-D76355F8C115}" destId="{D9DACF25-7CF0-4FD1-84BD-3559A288DA89}" srcOrd="10" destOrd="0" presId="urn:microsoft.com/office/officeart/2005/8/layout/vProcess5"/>
    <dgm:cxn modelId="{951FC786-E05D-4829-930B-EEAFDC2994D1}" type="presParOf" srcId="{0B2EB62D-2512-4B09-9663-D76355F8C115}" destId="{0F3D0789-7DAC-45D0-8B9F-43F7ADA6018D}" srcOrd="11" destOrd="0" presId="urn:microsoft.com/office/officeart/2005/8/layout/vProcess5"/>
    <dgm:cxn modelId="{6D37A91C-DC39-49F0-B012-1FF5964D2554}" type="presParOf" srcId="{0B2EB62D-2512-4B09-9663-D76355F8C115}" destId="{813135CE-6A27-4205-8304-D1BB1730C784}" srcOrd="12" destOrd="0" presId="urn:microsoft.com/office/officeart/2005/8/layout/vProcess5"/>
    <dgm:cxn modelId="{88AF42B7-071A-4039-9278-5D896BE6D118}" type="presParOf" srcId="{0B2EB62D-2512-4B09-9663-D76355F8C115}" destId="{06A75AC5-854D-4B77-8A01-FE21716AFB4E}" srcOrd="13" destOrd="0" presId="urn:microsoft.com/office/officeart/2005/8/layout/vProcess5"/>
    <dgm:cxn modelId="{87641407-1707-4D48-99E1-6FF4FD9386CF}" type="presParOf" srcId="{0B2EB62D-2512-4B09-9663-D76355F8C115}" destId="{5EAC718A-D6C8-42B5-B1B9-586DCAB1F28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5EE422-4212-4BD9-8A45-70862D41C319}" type="doc">
      <dgm:prSet loTypeId="urn:microsoft.com/office/officeart/2005/8/layout/vList2" loCatId="list" qsTypeId="urn:microsoft.com/office/officeart/2005/8/quickstyle/3d1" qsCatId="3D" csTypeId="urn:microsoft.com/office/officeart/2005/8/colors/accent2_2" csCatId="accent2" phldr="1"/>
      <dgm:spPr/>
      <dgm:t>
        <a:bodyPr/>
        <a:lstStyle/>
        <a:p>
          <a:endParaRPr lang="en-PK"/>
        </a:p>
      </dgm:t>
    </dgm:pt>
    <dgm:pt modelId="{9D3202A2-C257-42FB-8303-B494B5BB16E4}">
      <dgm:prSet/>
      <dgm:spPr/>
      <dgm:t>
        <a:bodyPr/>
        <a:lstStyle/>
        <a:p>
          <a:r>
            <a:rPr lang="en-US" dirty="0"/>
            <a:t>By using the following tactics, Air India may proactively identify and address resistance concerns and produce a more smooth and successful change implementation:</a:t>
          </a:r>
          <a:endParaRPr lang="en-PK" dirty="0"/>
        </a:p>
      </dgm:t>
    </dgm:pt>
    <dgm:pt modelId="{68990ECD-C9BE-43AE-B3A6-9342552AC2EB}" type="parTrans" cxnId="{240DD839-029A-4A25-85E2-0E28814C3573}">
      <dgm:prSet/>
      <dgm:spPr/>
      <dgm:t>
        <a:bodyPr/>
        <a:lstStyle/>
        <a:p>
          <a:endParaRPr lang="en-PK"/>
        </a:p>
      </dgm:t>
    </dgm:pt>
    <dgm:pt modelId="{C11F9259-E95B-476D-BCD3-FC33158302C2}" type="sibTrans" cxnId="{240DD839-029A-4A25-85E2-0E28814C3573}">
      <dgm:prSet/>
      <dgm:spPr/>
      <dgm:t>
        <a:bodyPr/>
        <a:lstStyle/>
        <a:p>
          <a:endParaRPr lang="en-PK"/>
        </a:p>
      </dgm:t>
    </dgm:pt>
    <dgm:pt modelId="{617629DB-6D4C-4D88-9B4D-E01DD1B6F6A0}">
      <dgm:prSet/>
      <dgm:spPr/>
      <dgm:t>
        <a:bodyPr/>
        <a:lstStyle/>
        <a:p>
          <a:r>
            <a:rPr lang="en-US" b="1" dirty="0"/>
            <a:t>Openness and Communication: </a:t>
          </a:r>
          <a:r>
            <a:rPr lang="en-US" b="0" dirty="0"/>
            <a:t>Proactive communication to dispel misconceptions and concerns among stakeholders on the necessity, objectives, and advantages of change (Yang, Ngai, and Lu, 2020).</a:t>
          </a:r>
          <a:r>
            <a:rPr lang="en-US" b="1" dirty="0"/>
            <a:t>
Engaging Stakeholders: </a:t>
          </a:r>
          <a:r>
            <a:rPr lang="en-US" b="0" dirty="0"/>
            <a:t>In order to garner support and lessen resistance, early involvement with important stakeholders such as workers, unions, governing authorities, and investors is necessary.</a:t>
          </a:r>
          <a:r>
            <a:rPr lang="en-US" b="1" dirty="0"/>
            <a:t>
Instruction and Practice: </a:t>
          </a:r>
          <a:r>
            <a:rPr lang="en-US" b="0" dirty="0"/>
            <a:t>Giving staff members thorough training and information on the change program can improve comprehension and boost support for its effective execution.</a:t>
          </a:r>
          <a:endParaRPr lang="en-PK" b="0" dirty="0"/>
        </a:p>
      </dgm:t>
    </dgm:pt>
    <dgm:pt modelId="{1503E834-518B-4AB6-9901-B6DBE34AF4D0}" type="parTrans" cxnId="{89F77DC0-3332-4CF4-9AD3-3566A7D819BE}">
      <dgm:prSet/>
      <dgm:spPr/>
      <dgm:t>
        <a:bodyPr/>
        <a:lstStyle/>
        <a:p>
          <a:endParaRPr lang="en-PK"/>
        </a:p>
      </dgm:t>
    </dgm:pt>
    <dgm:pt modelId="{AE07AE81-4C57-49F2-9084-EF77C6CB16B6}" type="sibTrans" cxnId="{89F77DC0-3332-4CF4-9AD3-3566A7D819BE}">
      <dgm:prSet/>
      <dgm:spPr/>
      <dgm:t>
        <a:bodyPr/>
        <a:lstStyle/>
        <a:p>
          <a:endParaRPr lang="en-PK"/>
        </a:p>
      </dgm:t>
    </dgm:pt>
    <dgm:pt modelId="{14E830D2-8F53-4A82-BAA9-924BA119AD2E}" type="pres">
      <dgm:prSet presAssocID="{975EE422-4212-4BD9-8A45-70862D41C319}" presName="linear" presStyleCnt="0">
        <dgm:presLayoutVars>
          <dgm:animLvl val="lvl"/>
          <dgm:resizeHandles val="exact"/>
        </dgm:presLayoutVars>
      </dgm:prSet>
      <dgm:spPr/>
    </dgm:pt>
    <dgm:pt modelId="{F2991E2A-0743-4328-AFF4-D8C384A8800F}" type="pres">
      <dgm:prSet presAssocID="{9D3202A2-C257-42FB-8303-B494B5BB16E4}" presName="parentText" presStyleLbl="node1" presStyleIdx="0" presStyleCnt="1">
        <dgm:presLayoutVars>
          <dgm:chMax val="0"/>
          <dgm:bulletEnabled val="1"/>
        </dgm:presLayoutVars>
      </dgm:prSet>
      <dgm:spPr/>
    </dgm:pt>
    <dgm:pt modelId="{A07EF127-CD09-4230-9F73-D525EB4E80D3}" type="pres">
      <dgm:prSet presAssocID="{9D3202A2-C257-42FB-8303-B494B5BB16E4}" presName="childText" presStyleLbl="revTx" presStyleIdx="0" presStyleCnt="1">
        <dgm:presLayoutVars>
          <dgm:bulletEnabled val="1"/>
        </dgm:presLayoutVars>
      </dgm:prSet>
      <dgm:spPr/>
    </dgm:pt>
  </dgm:ptLst>
  <dgm:cxnLst>
    <dgm:cxn modelId="{69397120-A5AD-48BF-B18F-FBF84FBFB8A6}" type="presOf" srcId="{617629DB-6D4C-4D88-9B4D-E01DD1B6F6A0}" destId="{A07EF127-CD09-4230-9F73-D525EB4E80D3}" srcOrd="0" destOrd="0" presId="urn:microsoft.com/office/officeart/2005/8/layout/vList2"/>
    <dgm:cxn modelId="{240DD839-029A-4A25-85E2-0E28814C3573}" srcId="{975EE422-4212-4BD9-8A45-70862D41C319}" destId="{9D3202A2-C257-42FB-8303-B494B5BB16E4}" srcOrd="0" destOrd="0" parTransId="{68990ECD-C9BE-43AE-B3A6-9342552AC2EB}" sibTransId="{C11F9259-E95B-476D-BCD3-FC33158302C2}"/>
    <dgm:cxn modelId="{0CC07D61-E5BA-489C-BB25-E198E92C85CE}" type="presOf" srcId="{9D3202A2-C257-42FB-8303-B494B5BB16E4}" destId="{F2991E2A-0743-4328-AFF4-D8C384A8800F}" srcOrd="0" destOrd="0" presId="urn:microsoft.com/office/officeart/2005/8/layout/vList2"/>
    <dgm:cxn modelId="{7DF78179-A01A-48AB-BD3D-6EA376EAC5C9}" type="presOf" srcId="{975EE422-4212-4BD9-8A45-70862D41C319}" destId="{14E830D2-8F53-4A82-BAA9-924BA119AD2E}" srcOrd="0" destOrd="0" presId="urn:microsoft.com/office/officeart/2005/8/layout/vList2"/>
    <dgm:cxn modelId="{89F77DC0-3332-4CF4-9AD3-3566A7D819BE}" srcId="{9D3202A2-C257-42FB-8303-B494B5BB16E4}" destId="{617629DB-6D4C-4D88-9B4D-E01DD1B6F6A0}" srcOrd="0" destOrd="0" parTransId="{1503E834-518B-4AB6-9901-B6DBE34AF4D0}" sibTransId="{AE07AE81-4C57-49F2-9084-EF77C6CB16B6}"/>
    <dgm:cxn modelId="{182EA670-5DD8-4BE1-993F-37B70103B84B}" type="presParOf" srcId="{14E830D2-8F53-4A82-BAA9-924BA119AD2E}" destId="{F2991E2A-0743-4328-AFF4-D8C384A8800F}" srcOrd="0" destOrd="0" presId="urn:microsoft.com/office/officeart/2005/8/layout/vList2"/>
    <dgm:cxn modelId="{DA3E3FE5-5F7C-47EA-A216-FAFC878B1243}" type="presParOf" srcId="{14E830D2-8F53-4A82-BAA9-924BA119AD2E}" destId="{A07EF127-CD09-4230-9F73-D525EB4E80D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0839E-0D07-4451-99D5-7A56E8838625}">
      <dsp:nvSpPr>
        <dsp:cNvPr id="0" name=""/>
        <dsp:cNvSpPr/>
      </dsp:nvSpPr>
      <dsp:spPr>
        <a:xfrm>
          <a:off x="-4917790" y="-753830"/>
          <a:ext cx="5858998" cy="5858998"/>
        </a:xfrm>
        <a:prstGeom prst="blockArc">
          <a:avLst>
            <a:gd name="adj1" fmla="val 18900000"/>
            <a:gd name="adj2" fmla="val 2700000"/>
            <a:gd name="adj3" fmla="val 369"/>
          </a:avLst>
        </a:pr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CAEE0E-D0F4-4026-AD04-DB454FC81BC4}">
      <dsp:nvSpPr>
        <dsp:cNvPr id="0" name=""/>
        <dsp:cNvSpPr/>
      </dsp:nvSpPr>
      <dsp:spPr>
        <a:xfrm>
          <a:off x="305246" y="197811"/>
          <a:ext cx="10152263" cy="395449"/>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t>Introduction and Background of Air India</a:t>
          </a:r>
          <a:endParaRPr lang="en-PK" sz="2000" kern="1200" dirty="0"/>
        </a:p>
      </dsp:txBody>
      <dsp:txXfrm>
        <a:off x="305246" y="197811"/>
        <a:ext cx="10152263" cy="395449"/>
      </dsp:txXfrm>
    </dsp:sp>
    <dsp:sp modelId="{B59ABBE6-1620-460F-ADDD-577D158B7F82}">
      <dsp:nvSpPr>
        <dsp:cNvPr id="0" name=""/>
        <dsp:cNvSpPr/>
      </dsp:nvSpPr>
      <dsp:spPr>
        <a:xfrm>
          <a:off x="58090" y="148380"/>
          <a:ext cx="494311" cy="494311"/>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FA1F5D-ED8B-4291-B9CE-61DB30132112}">
      <dsp:nvSpPr>
        <dsp:cNvPr id="0" name=""/>
        <dsp:cNvSpPr/>
      </dsp:nvSpPr>
      <dsp:spPr>
        <a:xfrm>
          <a:off x="663361" y="791334"/>
          <a:ext cx="9794148" cy="395449"/>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Reasons for Change</a:t>
          </a:r>
          <a:endParaRPr lang="en-PK" sz="2000" kern="1200"/>
        </a:p>
      </dsp:txBody>
      <dsp:txXfrm>
        <a:off x="663361" y="791334"/>
        <a:ext cx="9794148" cy="395449"/>
      </dsp:txXfrm>
    </dsp:sp>
    <dsp:sp modelId="{51471A4E-F45A-4918-A99B-63D463AD45DE}">
      <dsp:nvSpPr>
        <dsp:cNvPr id="0" name=""/>
        <dsp:cNvSpPr/>
      </dsp:nvSpPr>
      <dsp:spPr>
        <a:xfrm>
          <a:off x="416205" y="741903"/>
          <a:ext cx="494311" cy="494311"/>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114BEE-5CC0-4A79-A612-FA998660CA2D}">
      <dsp:nvSpPr>
        <dsp:cNvPr id="0" name=""/>
        <dsp:cNvSpPr/>
      </dsp:nvSpPr>
      <dsp:spPr>
        <a:xfrm>
          <a:off x="859606" y="1384421"/>
          <a:ext cx="9597902" cy="395449"/>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Key Change Management Models</a:t>
          </a:r>
          <a:endParaRPr lang="en-PK" sz="2000" kern="1200"/>
        </a:p>
      </dsp:txBody>
      <dsp:txXfrm>
        <a:off x="859606" y="1384421"/>
        <a:ext cx="9597902" cy="395449"/>
      </dsp:txXfrm>
    </dsp:sp>
    <dsp:sp modelId="{2B3D5EE6-1914-4E95-9BCF-FC3DDF1DEB59}">
      <dsp:nvSpPr>
        <dsp:cNvPr id="0" name=""/>
        <dsp:cNvSpPr/>
      </dsp:nvSpPr>
      <dsp:spPr>
        <a:xfrm>
          <a:off x="612450" y="1334990"/>
          <a:ext cx="494311" cy="494311"/>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AF837D-03F1-45BD-9747-3F524387BB1D}">
      <dsp:nvSpPr>
        <dsp:cNvPr id="0" name=""/>
        <dsp:cNvSpPr/>
      </dsp:nvSpPr>
      <dsp:spPr>
        <a:xfrm>
          <a:off x="922266" y="1977944"/>
          <a:ext cx="9535243" cy="395449"/>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Incremental (Small Scale) Or A Large Scale Change Programme</a:t>
          </a:r>
          <a:endParaRPr lang="en-PK" sz="2000" kern="1200"/>
        </a:p>
      </dsp:txBody>
      <dsp:txXfrm>
        <a:off x="922266" y="1977944"/>
        <a:ext cx="9535243" cy="395449"/>
      </dsp:txXfrm>
    </dsp:sp>
    <dsp:sp modelId="{5D98FDD5-EA3C-4F2C-BB80-341908E30D1C}">
      <dsp:nvSpPr>
        <dsp:cNvPr id="0" name=""/>
        <dsp:cNvSpPr/>
      </dsp:nvSpPr>
      <dsp:spPr>
        <a:xfrm>
          <a:off x="675110" y="1928513"/>
          <a:ext cx="494311" cy="494311"/>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A0DD3A-9B8B-400A-9126-E4DBBE033CD7}">
      <dsp:nvSpPr>
        <dsp:cNvPr id="0" name=""/>
        <dsp:cNvSpPr/>
      </dsp:nvSpPr>
      <dsp:spPr>
        <a:xfrm>
          <a:off x="859606" y="2571466"/>
          <a:ext cx="9597902" cy="395449"/>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Driver Factors for Change</a:t>
          </a:r>
          <a:endParaRPr lang="en-PK" sz="2000" kern="1200"/>
        </a:p>
      </dsp:txBody>
      <dsp:txXfrm>
        <a:off x="859606" y="2571466"/>
        <a:ext cx="9597902" cy="395449"/>
      </dsp:txXfrm>
    </dsp:sp>
    <dsp:sp modelId="{FC895092-06A7-4126-984D-E26D01CC6EA2}">
      <dsp:nvSpPr>
        <dsp:cNvPr id="0" name=""/>
        <dsp:cNvSpPr/>
      </dsp:nvSpPr>
      <dsp:spPr>
        <a:xfrm>
          <a:off x="612450" y="2522035"/>
          <a:ext cx="494311" cy="494311"/>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1C9583-1C5A-47F6-809E-B535F03A0EE7}">
      <dsp:nvSpPr>
        <dsp:cNvPr id="0" name=""/>
        <dsp:cNvSpPr/>
      </dsp:nvSpPr>
      <dsp:spPr>
        <a:xfrm>
          <a:off x="663361" y="3164554"/>
          <a:ext cx="9794148" cy="395449"/>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Resistance Factors to the Change</a:t>
          </a:r>
          <a:endParaRPr lang="en-PK" sz="2000" kern="1200"/>
        </a:p>
      </dsp:txBody>
      <dsp:txXfrm>
        <a:off x="663361" y="3164554"/>
        <a:ext cx="9794148" cy="395449"/>
      </dsp:txXfrm>
    </dsp:sp>
    <dsp:sp modelId="{8865BBE6-9F65-4B0E-897E-1313EC48A57D}">
      <dsp:nvSpPr>
        <dsp:cNvPr id="0" name=""/>
        <dsp:cNvSpPr/>
      </dsp:nvSpPr>
      <dsp:spPr>
        <a:xfrm>
          <a:off x="416205" y="3115122"/>
          <a:ext cx="494311" cy="494311"/>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243EF0-0F89-4D3C-AE53-BB53E0B13D93}">
      <dsp:nvSpPr>
        <dsp:cNvPr id="0" name=""/>
        <dsp:cNvSpPr/>
      </dsp:nvSpPr>
      <dsp:spPr>
        <a:xfrm>
          <a:off x="181693" y="3848017"/>
          <a:ext cx="10152263" cy="395449"/>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t>Assessing Effectiveness and Completeness of Change Management</a:t>
          </a:r>
        </a:p>
      </dsp:txBody>
      <dsp:txXfrm>
        <a:off x="181693" y="3848017"/>
        <a:ext cx="10152263" cy="395449"/>
      </dsp:txXfrm>
    </dsp:sp>
    <dsp:sp modelId="{B5A4428A-4DCD-44DC-B6FF-2CEE88E5418A}">
      <dsp:nvSpPr>
        <dsp:cNvPr id="0" name=""/>
        <dsp:cNvSpPr/>
      </dsp:nvSpPr>
      <dsp:spPr>
        <a:xfrm>
          <a:off x="58090" y="3708645"/>
          <a:ext cx="494311" cy="494311"/>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E089B-F798-41A1-8F5D-2C6A2D5C4166}">
      <dsp:nvSpPr>
        <dsp:cNvPr id="0" name=""/>
        <dsp:cNvSpPr/>
      </dsp:nvSpPr>
      <dsp:spPr>
        <a:xfrm>
          <a:off x="2403444" y="927969"/>
          <a:ext cx="642619" cy="8589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1C88E-04BC-4E3C-BE16-D028CCCCCC6F}">
      <dsp:nvSpPr>
        <dsp:cNvPr id="0" name=""/>
        <dsp:cNvSpPr/>
      </dsp:nvSpPr>
      <dsp:spPr>
        <a:xfrm>
          <a:off x="974955" y="1919385"/>
          <a:ext cx="3350425" cy="181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US" sz="1400" kern="1200" dirty="0"/>
            <a:t>Planned Change</a:t>
          </a:r>
          <a:endParaRPr lang="en-PK" sz="1400" kern="1200" dirty="0"/>
        </a:p>
      </dsp:txBody>
      <dsp:txXfrm>
        <a:off x="974955" y="1919385"/>
        <a:ext cx="3350425" cy="181075"/>
      </dsp:txXfrm>
    </dsp:sp>
    <dsp:sp modelId="{DA013E1F-675A-43D1-9829-D133EEB27025}">
      <dsp:nvSpPr>
        <dsp:cNvPr id="0" name=""/>
        <dsp:cNvSpPr/>
      </dsp:nvSpPr>
      <dsp:spPr>
        <a:xfrm>
          <a:off x="751741" y="2281343"/>
          <a:ext cx="4216491" cy="2474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622300">
            <a:lnSpc>
              <a:spcPct val="100000"/>
            </a:lnSpc>
            <a:spcBef>
              <a:spcPct val="0"/>
            </a:spcBef>
            <a:spcAft>
              <a:spcPct val="35000"/>
            </a:spcAft>
            <a:buNone/>
          </a:pPr>
          <a:r>
            <a:rPr lang="en-US" sz="1400" kern="1200" dirty="0"/>
            <a:t>Well-planned change that includes a clear goal, strategy, and leadership involvement.
Aligns stakeholders toward common goals by establishing precise goals and advancement directions.
Designed and implemented with precision, reducing disruptions and guaranteeing a more seamless changeover.
By streamlining processes, reducing expenses, and increasing operational effectiveness, planned enhancements raise competitiveness and productivity.
addresses changing customer preferences, market trends, and technological improvements to help Air India remain relevant and competitive (</a:t>
          </a:r>
          <a:r>
            <a:rPr lang="en-US" sz="1400" kern="1200" dirty="0" err="1"/>
            <a:t>Bakreen</a:t>
          </a:r>
          <a:r>
            <a:rPr lang="en-US" sz="1400" kern="1200" dirty="0"/>
            <a:t> et al., 2022).</a:t>
          </a:r>
          <a:endParaRPr lang="en-PK" sz="1400" kern="1200" dirty="0"/>
        </a:p>
      </dsp:txBody>
      <dsp:txXfrm>
        <a:off x="751741" y="2281343"/>
        <a:ext cx="4216491" cy="2474044"/>
      </dsp:txXfrm>
    </dsp:sp>
    <dsp:sp modelId="{E544F819-A3B8-4675-96D0-CCEC974F8D55}">
      <dsp:nvSpPr>
        <dsp:cNvPr id="0" name=""/>
        <dsp:cNvSpPr/>
      </dsp:nvSpPr>
      <dsp:spPr>
        <a:xfrm>
          <a:off x="7363628" y="849769"/>
          <a:ext cx="854434" cy="854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98D392-0CFD-4E89-AD52-098F2E72AF0B}">
      <dsp:nvSpPr>
        <dsp:cNvPr id="0" name=""/>
        <dsp:cNvSpPr/>
      </dsp:nvSpPr>
      <dsp:spPr>
        <a:xfrm>
          <a:off x="5605053" y="1876362"/>
          <a:ext cx="4311566" cy="259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US" sz="1400" kern="1200" dirty="0"/>
            <a:t>Emergent Change</a:t>
          </a:r>
          <a:endParaRPr lang="en-PK" sz="1400" kern="1200" dirty="0"/>
        </a:p>
      </dsp:txBody>
      <dsp:txXfrm>
        <a:off x="5605053" y="1876362"/>
        <a:ext cx="4311566" cy="259747"/>
      </dsp:txXfrm>
    </dsp:sp>
    <dsp:sp modelId="{DAB1B1AC-8B7B-4C05-A9E7-F568A6B646C8}">
      <dsp:nvSpPr>
        <dsp:cNvPr id="0" name=""/>
        <dsp:cNvSpPr/>
      </dsp:nvSpPr>
      <dsp:spPr>
        <a:xfrm>
          <a:off x="5620057" y="2313621"/>
          <a:ext cx="4311566" cy="2684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622300">
            <a:lnSpc>
              <a:spcPct val="100000"/>
            </a:lnSpc>
            <a:spcBef>
              <a:spcPct val="0"/>
            </a:spcBef>
            <a:spcAft>
              <a:spcPct val="35000"/>
            </a:spcAft>
            <a:buNone/>
          </a:pPr>
          <a:r>
            <a:rPr lang="en-US" sz="1400" kern="1200" dirty="0"/>
            <a:t>Unexpected changes include sudden shifts in the aviation sector, unforeseen budgetary difficulties, or new expectations from customers.
gives Air India the flexibility to react quickly to changing market conditions and to unanticipated events.
encourages trying out novel concepts, growing from errors, and cultivating an inventive culture.
helps manage complicated problems that weren't always obvious during the planning stages (A. </a:t>
          </a:r>
          <a:r>
            <a:rPr lang="en-US" sz="1400" kern="1200" dirty="0" err="1"/>
            <a:t>Burdina</a:t>
          </a:r>
          <a:r>
            <a:rPr lang="en-US" sz="1400" kern="1200" dirty="0"/>
            <a:t>, V. </a:t>
          </a:r>
          <a:r>
            <a:rPr lang="en-US" sz="1400" kern="1200" dirty="0" err="1"/>
            <a:t>Moskvicheva</a:t>
          </a:r>
          <a:r>
            <a:rPr lang="en-US" sz="1400" kern="1200" dirty="0"/>
            <a:t> and Melik-</a:t>
          </a:r>
          <a:r>
            <a:rPr lang="en-US" sz="1400" kern="1200" dirty="0" err="1"/>
            <a:t>Aslanova</a:t>
          </a:r>
          <a:r>
            <a:rPr lang="en-US" sz="1400" kern="1200" dirty="0"/>
            <a:t>, 2021).
aids Air India in navigating ambiguity and making prompt judgments in tumultuous and erratic environments.
</a:t>
          </a:r>
          <a:endParaRPr lang="en-PK" sz="1400" kern="1200" dirty="0"/>
        </a:p>
      </dsp:txBody>
      <dsp:txXfrm>
        <a:off x="5620057" y="2313621"/>
        <a:ext cx="4311566" cy="26841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CC1CF-CDEA-47FB-ABC2-C1AAAAAE6BC1}">
      <dsp:nvSpPr>
        <dsp:cNvPr id="0" name=""/>
        <dsp:cNvSpPr/>
      </dsp:nvSpPr>
      <dsp:spPr>
        <a:xfrm>
          <a:off x="0" y="3509289"/>
          <a:ext cx="9923690" cy="115182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Refreezing: </a:t>
          </a:r>
          <a:r>
            <a:rPr lang="en-US" sz="1400" kern="1200" dirty="0"/>
            <a:t>Air India solidifies and incorporates changes into its operations and culture . For changes to be permanent, stability and consistency are essential (Dennis and </a:t>
          </a:r>
          <a:r>
            <a:rPr lang="en-US" sz="1400" kern="1200" dirty="0" err="1"/>
            <a:t>Pitfield</a:t>
          </a:r>
          <a:r>
            <a:rPr lang="en-US" sz="1400" kern="1200" dirty="0"/>
            <a:t>, 2018). Showcasing the results of the adjustments serves to reaffirm the advantages and favorable effects of the modification.)</a:t>
          </a:r>
          <a:endParaRPr lang="en-PK" sz="1400" kern="1200" dirty="0"/>
        </a:p>
      </dsp:txBody>
      <dsp:txXfrm>
        <a:off x="0" y="3509289"/>
        <a:ext cx="9923690" cy="1151827"/>
      </dsp:txXfrm>
    </dsp:sp>
    <dsp:sp modelId="{90D4D6C6-B1DA-482D-AD54-26D50D205FA0}">
      <dsp:nvSpPr>
        <dsp:cNvPr id="0" name=""/>
        <dsp:cNvSpPr/>
      </dsp:nvSpPr>
      <dsp:spPr>
        <a:xfrm rot="10800000">
          <a:off x="0" y="1755056"/>
          <a:ext cx="9923690" cy="1771510"/>
        </a:xfrm>
        <a:prstGeom prst="upArrowCallou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Changing: </a:t>
          </a:r>
          <a:r>
            <a:rPr lang="en-US" sz="1400" kern="1200" dirty="0"/>
            <a:t>Air India introduces new operational procedures, organizational frameworks, and procedures in line with the real change during the implementation phase. carrying out planned modifications in line with the organization's strategic vision, such as fleet modernization, cost minimization, process enhancements, and improved customer service. Promoting opinions, suggestions, and involvement in the decision-making process are critical to Air India's success during this stage.</a:t>
          </a:r>
          <a:endParaRPr lang="en-PK" sz="1400" kern="1200" dirty="0"/>
        </a:p>
      </dsp:txBody>
      <dsp:txXfrm rot="10800000">
        <a:off x="0" y="1755056"/>
        <a:ext cx="9923690" cy="1151074"/>
      </dsp:txXfrm>
    </dsp:sp>
    <dsp:sp modelId="{40FBCEB3-C5F7-4EA3-97A7-2D8FB279CD5D}">
      <dsp:nvSpPr>
        <dsp:cNvPr id="0" name=""/>
        <dsp:cNvSpPr/>
      </dsp:nvSpPr>
      <dsp:spPr>
        <a:xfrm rot="10800000">
          <a:off x="0" y="824"/>
          <a:ext cx="9923690" cy="1771510"/>
        </a:xfrm>
        <a:prstGeom prst="upArrowCallou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Unfreezing: </a:t>
          </a:r>
          <a:r>
            <a:rPr lang="en-US" sz="1400" kern="1200" dirty="0"/>
            <a:t>Air India concentrates on unfreezing institutional impediments, customs, and norms in preparation for transformation during this transitional period. Leadership fosters staff support by communicating the need for change and resolving problems such as operational inefficiencies and financial constraints (</a:t>
          </a:r>
          <a:r>
            <a:rPr lang="en-US" sz="1400" kern="1200" dirty="0" err="1"/>
            <a:t>Mitcheltree</a:t>
          </a:r>
          <a:r>
            <a:rPr lang="en-US" sz="1400" kern="1200" dirty="0"/>
            <a:t>, 2023). Analyzing organizational culture, capabilities, and potential change-related obstacles is part of evaluating Air India's preparedness for suggested changes. </a:t>
          </a:r>
          <a:endParaRPr lang="en-PK" sz="1400" kern="1200" dirty="0"/>
        </a:p>
      </dsp:txBody>
      <dsp:txXfrm rot="10800000">
        <a:off x="0" y="824"/>
        <a:ext cx="9923690" cy="11510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BD9B1-9478-4B88-B164-01BA16439C90}">
      <dsp:nvSpPr>
        <dsp:cNvPr id="0" name=""/>
        <dsp:cNvSpPr/>
      </dsp:nvSpPr>
      <dsp:spPr>
        <a:xfrm>
          <a:off x="0" y="0"/>
          <a:ext cx="8473103" cy="91778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Culture</a:t>
          </a:r>
          <a:r>
            <a:rPr lang="en-GB" sz="1200" kern="1200" dirty="0"/>
            <a:t>: </a:t>
          </a:r>
          <a:r>
            <a:rPr lang="en-US" sz="1200" kern="1200" dirty="0"/>
            <a:t>Air India's performance and flexibility are significantly impacted by its organizational culture (</a:t>
          </a:r>
          <a:r>
            <a:rPr lang="en-US" sz="1200" kern="1200" dirty="0" err="1"/>
            <a:t>Gökalp</a:t>
          </a:r>
          <a:r>
            <a:rPr lang="en-US" sz="1200" kern="1200" dirty="0"/>
            <a:t> and </a:t>
          </a:r>
          <a:r>
            <a:rPr lang="en-US" sz="1200" kern="1200" dirty="0" err="1"/>
            <a:t>Soran</a:t>
          </a:r>
          <a:r>
            <a:rPr lang="en-US" sz="1200" kern="1200" dirty="0"/>
            <a:t>, 2022). Particularly, Air India's culture is influencing change through encouraging process and system changes that improve the overall </a:t>
          </a:r>
          <a:r>
            <a:rPr lang="en-US" sz="1200" kern="1200" dirty="0" err="1"/>
            <a:t>traveller</a:t>
          </a:r>
          <a:r>
            <a:rPr lang="en-US" sz="1200" kern="1200" dirty="0"/>
            <a:t> experience, as well as emphasizing customer satisfaction and high-quality service. Teamwork and employee involvement in change initiatives are encouraged by a cooperative and open culture. </a:t>
          </a:r>
          <a:endParaRPr lang="en-PK" sz="1200" kern="1200" dirty="0"/>
        </a:p>
      </dsp:txBody>
      <dsp:txXfrm>
        <a:off x="26881" y="26881"/>
        <a:ext cx="7375364" cy="864020"/>
      </dsp:txXfrm>
    </dsp:sp>
    <dsp:sp modelId="{5B4899BB-3110-4B92-95CD-57912C165197}">
      <dsp:nvSpPr>
        <dsp:cNvPr id="0" name=""/>
        <dsp:cNvSpPr/>
      </dsp:nvSpPr>
      <dsp:spPr>
        <a:xfrm>
          <a:off x="632731" y="1045251"/>
          <a:ext cx="8473103" cy="917782"/>
        </a:xfrm>
        <a:prstGeom prst="roundRect">
          <a:avLst>
            <a:gd name="adj" fmla="val 10000"/>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Leadership</a:t>
          </a:r>
          <a:r>
            <a:rPr lang="en-GB" sz="1200" kern="1200" dirty="0"/>
            <a:t>: </a:t>
          </a:r>
          <a:r>
            <a:rPr lang="en-US" sz="1200" kern="1200" dirty="0"/>
            <a:t>Leading with effectiveness is essential to bringing about change at Air India. Effective and forward-thinking leaders are able to set a clear path for the development of their organizations and inspire employees to welcome change (Bibliotekanauki.pl, 2023). Supportive executives who lead by example can foster a change-friendly environment and encourage active employee participation. Leadership with experience in change management is crucial for negotiating obstacles and dealing with resistance inside the company.</a:t>
          </a:r>
          <a:endParaRPr lang="en-PK" sz="1200" kern="1200" dirty="0"/>
        </a:p>
      </dsp:txBody>
      <dsp:txXfrm>
        <a:off x="659612" y="1072132"/>
        <a:ext cx="7190051" cy="864020"/>
      </dsp:txXfrm>
    </dsp:sp>
    <dsp:sp modelId="{FA5EB599-DC41-4ADB-8EF9-1DC6BE31B1BC}">
      <dsp:nvSpPr>
        <dsp:cNvPr id="0" name=""/>
        <dsp:cNvSpPr/>
      </dsp:nvSpPr>
      <dsp:spPr>
        <a:xfrm>
          <a:off x="1265463" y="2090503"/>
          <a:ext cx="8473103" cy="917782"/>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Power</a:t>
          </a:r>
          <a:r>
            <a:rPr lang="en-GB" sz="1200" kern="1200" dirty="0"/>
            <a:t>: </a:t>
          </a:r>
          <a:r>
            <a:rPr lang="en-US" sz="1200" kern="1200" dirty="0"/>
            <a:t>The power dynamics inside an organization have a significant impact on the speed and effectiveness of change initiatives. The division of decision-making power is essential to the organization's capacity to execute changes efficiently and quickly. Stakeholders, which include governments, labor unions, and investors, must be well understood in order to effectively manage power dynamics and support reform initiatives.</a:t>
          </a:r>
        </a:p>
      </dsp:txBody>
      <dsp:txXfrm>
        <a:off x="1292344" y="2117384"/>
        <a:ext cx="7190051" cy="864020"/>
      </dsp:txXfrm>
    </dsp:sp>
    <dsp:sp modelId="{DE6A366A-6C3F-4FD8-96D8-CD185AE95A61}">
      <dsp:nvSpPr>
        <dsp:cNvPr id="0" name=""/>
        <dsp:cNvSpPr/>
      </dsp:nvSpPr>
      <dsp:spPr>
        <a:xfrm>
          <a:off x="1898195" y="3135755"/>
          <a:ext cx="8473103" cy="917782"/>
        </a:xfrm>
        <a:prstGeom prst="roundRect">
          <a:avLst>
            <a:gd name="adj" fmla="val 10000"/>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Digitalization</a:t>
          </a:r>
          <a:r>
            <a:rPr lang="en-GB" sz="1200" kern="1200" dirty="0"/>
            <a:t>: </a:t>
          </a:r>
          <a:r>
            <a:rPr lang="en-US" sz="1200" kern="1200" dirty="0"/>
            <a:t>In the aviation industry, digitalization is a revolutionary force that has a significant effect on Air India. Adopting cutting-edge technologies like IoT, AI, and data analytics improves operational effectiveness and increases customer engagement. In addition to facilitating faster procedures, utilizing digital channels for ticket sales and distribution strengthens Air India's competitive advantage in the marketplace.</a:t>
          </a:r>
          <a:endParaRPr lang="en-PK" sz="1200" kern="1200" dirty="0"/>
        </a:p>
      </dsp:txBody>
      <dsp:txXfrm>
        <a:off x="1925076" y="3162636"/>
        <a:ext cx="7190051" cy="864020"/>
      </dsp:txXfrm>
    </dsp:sp>
    <dsp:sp modelId="{CE872B4D-917F-4AB9-93A0-DCD5DA810FE6}">
      <dsp:nvSpPr>
        <dsp:cNvPr id="0" name=""/>
        <dsp:cNvSpPr/>
      </dsp:nvSpPr>
      <dsp:spPr>
        <a:xfrm>
          <a:off x="2530927" y="4181007"/>
          <a:ext cx="8473103" cy="917782"/>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Competition</a:t>
          </a:r>
          <a:r>
            <a:rPr lang="en-GB" sz="1200" kern="1200" dirty="0"/>
            <a:t>: </a:t>
          </a:r>
          <a:r>
            <a:rPr lang="en-US" sz="1200" kern="1200" dirty="0"/>
            <a:t>Air India must constantly adapt and develop in order to survive in the very competitive aviation sector. Route networks, customer services, and pricing strategies may change in response to competition from both domestic and international carriers. Air India needs to stand out in this competitive industry by continuously providing extraordinary and one-of-a-kind products and services that satisfy changing consumer needs.</a:t>
          </a:r>
          <a:endParaRPr lang="en-PK" sz="1200" kern="1200" dirty="0"/>
        </a:p>
      </dsp:txBody>
      <dsp:txXfrm>
        <a:off x="2557808" y="4207888"/>
        <a:ext cx="7190051" cy="864020"/>
      </dsp:txXfrm>
    </dsp:sp>
    <dsp:sp modelId="{AE0EBC26-9B24-4D7E-95E6-8C5B0FFFA47C}">
      <dsp:nvSpPr>
        <dsp:cNvPr id="0" name=""/>
        <dsp:cNvSpPr/>
      </dsp:nvSpPr>
      <dsp:spPr>
        <a:xfrm>
          <a:off x="7876545" y="670490"/>
          <a:ext cx="596558" cy="59655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PK" sz="1200" kern="1200"/>
        </a:p>
      </dsp:txBody>
      <dsp:txXfrm>
        <a:off x="8010771" y="670490"/>
        <a:ext cx="328106" cy="448910"/>
      </dsp:txXfrm>
    </dsp:sp>
    <dsp:sp modelId="{DE89FAF5-2F28-4212-8C91-AE49C00EDF29}">
      <dsp:nvSpPr>
        <dsp:cNvPr id="0" name=""/>
        <dsp:cNvSpPr/>
      </dsp:nvSpPr>
      <dsp:spPr>
        <a:xfrm>
          <a:off x="8509277" y="1715742"/>
          <a:ext cx="596558" cy="596558"/>
        </a:xfrm>
        <a:prstGeom prst="downArrow">
          <a:avLst>
            <a:gd name="adj1" fmla="val 55000"/>
            <a:gd name="adj2" fmla="val 45000"/>
          </a:avLst>
        </a:prstGeom>
        <a:solidFill>
          <a:schemeClr val="accent3">
            <a:tint val="40000"/>
            <a:alpha val="90000"/>
            <a:hueOff val="676380"/>
            <a:satOff val="33333"/>
            <a:lumOff val="593"/>
            <a:alphaOff val="0"/>
          </a:schemeClr>
        </a:solidFill>
        <a:ln w="12700" cap="flat" cmpd="sng" algn="ctr">
          <a:solidFill>
            <a:schemeClr val="accent3">
              <a:tint val="40000"/>
              <a:alpha val="90000"/>
              <a:hueOff val="676380"/>
              <a:satOff val="33333"/>
              <a:lumOff val="5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PK" sz="1200" kern="1200"/>
        </a:p>
      </dsp:txBody>
      <dsp:txXfrm>
        <a:off x="8643503" y="1715742"/>
        <a:ext cx="328106" cy="448910"/>
      </dsp:txXfrm>
    </dsp:sp>
    <dsp:sp modelId="{9E303321-687D-4F50-B6AF-B56B0E7C1E96}">
      <dsp:nvSpPr>
        <dsp:cNvPr id="0" name=""/>
        <dsp:cNvSpPr/>
      </dsp:nvSpPr>
      <dsp:spPr>
        <a:xfrm>
          <a:off x="9142009" y="2745698"/>
          <a:ext cx="596558" cy="596558"/>
        </a:xfrm>
        <a:prstGeom prst="downArrow">
          <a:avLst>
            <a:gd name="adj1" fmla="val 55000"/>
            <a:gd name="adj2" fmla="val 45000"/>
          </a:avLst>
        </a:prstGeom>
        <a:solidFill>
          <a:schemeClr val="accent3">
            <a:tint val="40000"/>
            <a:alpha val="90000"/>
            <a:hueOff val="1352761"/>
            <a:satOff val="66667"/>
            <a:lumOff val="1186"/>
            <a:alphaOff val="0"/>
          </a:schemeClr>
        </a:solidFill>
        <a:ln w="12700" cap="flat" cmpd="sng" algn="ctr">
          <a:solidFill>
            <a:schemeClr val="accent3">
              <a:tint val="40000"/>
              <a:alpha val="90000"/>
              <a:hueOff val="1352761"/>
              <a:satOff val="66667"/>
              <a:lumOff val="11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PK" sz="1200" kern="1200"/>
        </a:p>
      </dsp:txBody>
      <dsp:txXfrm>
        <a:off x="9276235" y="2745698"/>
        <a:ext cx="328106" cy="448910"/>
      </dsp:txXfrm>
    </dsp:sp>
    <dsp:sp modelId="{5929C32F-18F6-4354-9E96-815BD4381577}">
      <dsp:nvSpPr>
        <dsp:cNvPr id="0" name=""/>
        <dsp:cNvSpPr/>
      </dsp:nvSpPr>
      <dsp:spPr>
        <a:xfrm>
          <a:off x="9774740" y="3801147"/>
          <a:ext cx="596558" cy="596558"/>
        </a:xfrm>
        <a:prstGeom prst="downArrow">
          <a:avLst>
            <a:gd name="adj1" fmla="val 55000"/>
            <a:gd name="adj2" fmla="val 45000"/>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PK" sz="1200" kern="1200"/>
        </a:p>
      </dsp:txBody>
      <dsp:txXfrm>
        <a:off x="9908966" y="3801147"/>
        <a:ext cx="328106" cy="4489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991E2A-0743-4328-AFF4-D8C384A8800F}">
      <dsp:nvSpPr>
        <dsp:cNvPr id="0" name=""/>
        <dsp:cNvSpPr/>
      </dsp:nvSpPr>
      <dsp:spPr>
        <a:xfrm>
          <a:off x="0" y="8109"/>
          <a:ext cx="10515600" cy="14847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By using the following tactics, Air India may proactively identify and address resistance concerns and produce a more smooth and successful change implementation:</a:t>
          </a:r>
          <a:endParaRPr lang="en-PK" sz="2700" kern="1200" dirty="0"/>
        </a:p>
      </dsp:txBody>
      <dsp:txXfrm>
        <a:off x="72479" y="80588"/>
        <a:ext cx="10370642" cy="1339772"/>
      </dsp:txXfrm>
    </dsp:sp>
    <dsp:sp modelId="{A07EF127-CD09-4230-9F73-D525EB4E80D3}">
      <dsp:nvSpPr>
        <dsp:cNvPr id="0" name=""/>
        <dsp:cNvSpPr/>
      </dsp:nvSpPr>
      <dsp:spPr>
        <a:xfrm>
          <a:off x="0" y="1492839"/>
          <a:ext cx="10515600" cy="2850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b="1" kern="1200" dirty="0"/>
            <a:t>Openness and Communication: </a:t>
          </a:r>
          <a:r>
            <a:rPr lang="en-US" sz="2100" b="0" kern="1200" dirty="0"/>
            <a:t>Proactive communication to dispel misconceptions and concerns among stakeholders on the necessity, objectives, and advantages of change (Yang, Ngai, and Lu, 2020).</a:t>
          </a:r>
          <a:r>
            <a:rPr lang="en-US" sz="2100" b="1" kern="1200" dirty="0"/>
            <a:t>
Engaging Stakeholders: </a:t>
          </a:r>
          <a:r>
            <a:rPr lang="en-US" sz="2100" b="0" kern="1200" dirty="0"/>
            <a:t>In order to garner support and lessen resistance, early involvement with important stakeholders such as workers, unions, governing authorities, and investors is necessary.</a:t>
          </a:r>
          <a:r>
            <a:rPr lang="en-US" sz="2100" b="1" kern="1200" dirty="0"/>
            <a:t>
Instruction and Practice: </a:t>
          </a:r>
          <a:r>
            <a:rPr lang="en-US" sz="2100" b="0" kern="1200" dirty="0"/>
            <a:t>Giving staff members thorough training and information on the change program can improve comprehension and boost support for its effective execution.</a:t>
          </a:r>
          <a:endParaRPr lang="en-PK" sz="2100" b="0" kern="1200" dirty="0"/>
        </a:p>
      </dsp:txBody>
      <dsp:txXfrm>
        <a:off x="0" y="1492839"/>
        <a:ext cx="10515600" cy="285039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19B2C-8612-8BB4-6FB7-74B5AD18CF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93C0ABA4-6A06-EA8A-B04B-D87C3724BA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5639E1CA-64F3-F6D8-C6E2-2DDD49E9C7DD}"/>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5" name="Footer Placeholder 4">
            <a:extLst>
              <a:ext uri="{FF2B5EF4-FFF2-40B4-BE49-F238E27FC236}">
                <a16:creationId xmlns:a16="http://schemas.microsoft.com/office/drawing/2014/main" id="{87827C3B-B254-06B8-A193-9D3509721848}"/>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4801F512-377A-1A60-DC20-2A6C45259D47}"/>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982061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70B59-EDEA-FB96-7F83-5F89F30C3969}"/>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3EBE6C71-72C8-483F-EA43-ED04A3EEB6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0D84C4BB-07D1-607A-1EA6-03B505090600}"/>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5" name="Footer Placeholder 4">
            <a:extLst>
              <a:ext uri="{FF2B5EF4-FFF2-40B4-BE49-F238E27FC236}">
                <a16:creationId xmlns:a16="http://schemas.microsoft.com/office/drawing/2014/main" id="{62433798-EF9B-E1D9-B944-7FA01E0E3DF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A69FC74-BA9B-8325-EE8B-F88F7B94F699}"/>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261967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5C03D-DA82-F96E-DCBA-558C1ABE2C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FF0E99D7-8C62-219D-BC49-EE6678B077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2AEB09-D71B-473C-3FB4-B4C8330C6ED0}"/>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5" name="Footer Placeholder 4">
            <a:extLst>
              <a:ext uri="{FF2B5EF4-FFF2-40B4-BE49-F238E27FC236}">
                <a16:creationId xmlns:a16="http://schemas.microsoft.com/office/drawing/2014/main" id="{A49CD29E-6118-E47A-D93E-D7EB211F363A}"/>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D3CA1D34-19F7-1DC1-5C5C-2492215EA2EC}"/>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102429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CE3F8-4DFA-3094-7238-A102DBA0C063}"/>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53BC3ED9-7497-8E24-66F8-D2F5AC9F4B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9EAE786F-976C-E33B-8877-291E4B9D8D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46CD9B17-F237-BCFB-3B68-61C9872CBB21}"/>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6" name="Footer Placeholder 5">
            <a:extLst>
              <a:ext uri="{FF2B5EF4-FFF2-40B4-BE49-F238E27FC236}">
                <a16:creationId xmlns:a16="http://schemas.microsoft.com/office/drawing/2014/main" id="{032B3F1D-6449-A9B0-DFA0-0C768160FE81}"/>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959BCD24-7BB2-E0A6-70A0-7B3E9491C905}"/>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374450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33E05-0FF4-94B7-16C3-29194EA6F39A}"/>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0BDF8505-4051-67D4-D5CF-52381E3113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7C58F0-6900-145C-6097-47B84BEBCD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61470BAE-4102-0ADE-7FE8-E7FF7ADB62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55AC7C-E1F5-B517-EB00-2213AA2F4B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20F67049-DED0-B304-2BE8-8F08EDF3FCE4}"/>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8" name="Footer Placeholder 7">
            <a:extLst>
              <a:ext uri="{FF2B5EF4-FFF2-40B4-BE49-F238E27FC236}">
                <a16:creationId xmlns:a16="http://schemas.microsoft.com/office/drawing/2014/main" id="{4EC9AFC8-E50C-C0CC-1529-1D4A2AE383B3}"/>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DE51E6EA-A23C-4270-F65E-3C756A9EFF3F}"/>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2105230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52E7E-D647-73D6-59B7-75D31EAD3E21}"/>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6877EC98-5040-4790-9B21-FD13F5739492}"/>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4" name="Footer Placeholder 3">
            <a:extLst>
              <a:ext uri="{FF2B5EF4-FFF2-40B4-BE49-F238E27FC236}">
                <a16:creationId xmlns:a16="http://schemas.microsoft.com/office/drawing/2014/main" id="{75EE5971-99FD-B110-A433-EE3AD0AA8595}"/>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B715383A-EA95-9190-871F-4B0FD93AF045}"/>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551790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CC9920-7011-5FB5-0401-BB3BA7E42C92}"/>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3" name="Footer Placeholder 2">
            <a:extLst>
              <a:ext uri="{FF2B5EF4-FFF2-40B4-BE49-F238E27FC236}">
                <a16:creationId xmlns:a16="http://schemas.microsoft.com/office/drawing/2014/main" id="{D9F1A357-6343-9FC2-4A67-2FAEC113714B}"/>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0F779DDF-77F8-26D9-C0D6-48345908977E}"/>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194838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2EB5-E493-2D36-BE80-06800645EF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28A39699-3534-8948-98F2-329E292EDF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1ECC7552-6DAF-CD0D-92F3-1E506BDEEA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24F931-0C7D-752D-270D-2F22D3E8814B}"/>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6" name="Footer Placeholder 5">
            <a:extLst>
              <a:ext uri="{FF2B5EF4-FFF2-40B4-BE49-F238E27FC236}">
                <a16:creationId xmlns:a16="http://schemas.microsoft.com/office/drawing/2014/main" id="{6528D6AB-BB37-01F3-1D71-67273FA94637}"/>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6AEF185C-C300-FF58-0FBC-B5C3CB8F612B}"/>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4203435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93ACB-B572-8CE9-29F8-38A75F305E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35D38A45-0607-E398-EE36-1EDEBA373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49D926C4-C1B7-7D99-3D59-C72771199D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B64302-D0F4-6526-0A97-79AE818B6F2C}"/>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6" name="Footer Placeholder 5">
            <a:extLst>
              <a:ext uri="{FF2B5EF4-FFF2-40B4-BE49-F238E27FC236}">
                <a16:creationId xmlns:a16="http://schemas.microsoft.com/office/drawing/2014/main" id="{3DAC58F9-1C3A-63DB-DC38-4012B093A8E1}"/>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E70E00B5-CB99-DDA0-0214-43F02780DD57}"/>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694336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184FF-D8CF-E27F-7364-0736B4D7F54E}"/>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B1F54765-5163-1698-F1BF-55C21A2D4D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4908B39D-F25D-E40A-01B9-C77016F48DBD}"/>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5" name="Footer Placeholder 4">
            <a:extLst>
              <a:ext uri="{FF2B5EF4-FFF2-40B4-BE49-F238E27FC236}">
                <a16:creationId xmlns:a16="http://schemas.microsoft.com/office/drawing/2014/main" id="{7B5E8C18-26A1-5B07-CEED-D667206FA573}"/>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923C2BA-48DF-2B2E-DA22-FE5F264ED879}"/>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524998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CC799-14CA-6376-A57A-33871EFDCA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F59D8FD4-D59F-B0EB-8418-A0723B4DAC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ABDDE02D-5634-5B04-16EA-3E65B49D1C88}"/>
              </a:ext>
            </a:extLst>
          </p:cNvPr>
          <p:cNvSpPr>
            <a:spLocks noGrp="1"/>
          </p:cNvSpPr>
          <p:nvPr>
            <p:ph type="dt" sz="half" idx="10"/>
          </p:nvPr>
        </p:nvSpPr>
        <p:spPr/>
        <p:txBody>
          <a:bodyPr/>
          <a:lstStyle/>
          <a:p>
            <a:fld id="{3736DB9B-25B6-46A0-B3EB-A6F42007521F}" type="datetimeFigureOut">
              <a:rPr lang="en-PK" smtClean="0"/>
              <a:t>11/30/2023</a:t>
            </a:fld>
            <a:endParaRPr lang="en-PK"/>
          </a:p>
        </p:txBody>
      </p:sp>
      <p:sp>
        <p:nvSpPr>
          <p:cNvPr id="5" name="Footer Placeholder 4">
            <a:extLst>
              <a:ext uri="{FF2B5EF4-FFF2-40B4-BE49-F238E27FC236}">
                <a16:creationId xmlns:a16="http://schemas.microsoft.com/office/drawing/2014/main" id="{E57E5F4C-E905-3224-D1FB-25E64226E95A}"/>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9BC51ED-A2AB-F5FD-5393-EF87F645E231}"/>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764305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F4F450-2CA8-B654-EB18-2C7A18AA83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2F83B8CE-B826-556B-57BA-56582A4A09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69B7DC8-32E0-F233-6A09-ABEFDB4552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36DB9B-25B6-46A0-B3EB-A6F42007521F}" type="datetimeFigureOut">
              <a:rPr lang="en-PK" smtClean="0"/>
              <a:t>11/30/2023</a:t>
            </a:fld>
            <a:endParaRPr lang="en-PK"/>
          </a:p>
        </p:txBody>
      </p:sp>
      <p:sp>
        <p:nvSpPr>
          <p:cNvPr id="5" name="Footer Placeholder 4">
            <a:extLst>
              <a:ext uri="{FF2B5EF4-FFF2-40B4-BE49-F238E27FC236}">
                <a16:creationId xmlns:a16="http://schemas.microsoft.com/office/drawing/2014/main" id="{D739604C-E3E7-9A48-E8D6-3117DB9A2B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9F2D322C-D82D-62BE-64DA-38D32DD275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BA78FA-4AA3-4FFA-9519-BF7A5632F92D}" type="slidenum">
              <a:rPr lang="en-PK" smtClean="0"/>
              <a:t>‹#›</a:t>
            </a:fld>
            <a:endParaRPr lang="en-PK"/>
          </a:p>
        </p:txBody>
      </p:sp>
    </p:spTree>
    <p:extLst>
      <p:ext uri="{BB962C8B-B14F-4D97-AF65-F5344CB8AC3E}">
        <p14:creationId xmlns:p14="http://schemas.microsoft.com/office/powerpoint/2010/main" val="9049409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ibliotekanauki.pl/articles/2105146.pdf" TargetMode="External"/><Relationship Id="rId2" Type="http://schemas.openxmlformats.org/officeDocument/2006/relationships/hyperlink" Target="https://papers.ssrn.com/sol3/papers.cfm?abstract_id=346944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7B729-FF19-8DB2-CB13-C0D1B2F01814}"/>
              </a:ext>
            </a:extLst>
          </p:cNvPr>
          <p:cNvSpPr>
            <a:spLocks noGrp="1"/>
          </p:cNvSpPr>
          <p:nvPr>
            <p:ph type="ctrTitle"/>
          </p:nvPr>
        </p:nvSpPr>
        <p:spPr>
          <a:xfrm>
            <a:off x="1524000" y="277235"/>
            <a:ext cx="9144000" cy="2387600"/>
          </a:xfrm>
        </p:spPr>
        <p:txBody>
          <a:bodyPr>
            <a:normAutofit fontScale="90000"/>
          </a:bodyPr>
          <a:lstStyle/>
          <a:p>
            <a:r>
              <a:rPr lang="en-US" b="1" dirty="0">
                <a:solidFill>
                  <a:schemeClr val="tx2">
                    <a:lumMod val="10000"/>
                  </a:schemeClr>
                </a:solidFill>
              </a:rPr>
              <a:t>BMMB7000</a:t>
            </a:r>
            <a:br>
              <a:rPr lang="en-US" b="1" dirty="0">
                <a:solidFill>
                  <a:schemeClr val="tx2">
                    <a:lumMod val="10000"/>
                  </a:schemeClr>
                </a:solidFill>
              </a:rPr>
            </a:br>
            <a:r>
              <a:rPr lang="en-US" b="1" dirty="0">
                <a:solidFill>
                  <a:schemeClr val="tx2">
                    <a:lumMod val="10000"/>
                  </a:schemeClr>
                </a:solidFill>
              </a:rPr>
              <a:t>Change &amp; Stability Management</a:t>
            </a:r>
            <a:endParaRPr lang="en-PK" b="1" dirty="0">
              <a:solidFill>
                <a:schemeClr val="tx2">
                  <a:lumMod val="10000"/>
                </a:schemeClr>
              </a:solidFill>
            </a:endParaRPr>
          </a:p>
        </p:txBody>
      </p:sp>
      <p:sp>
        <p:nvSpPr>
          <p:cNvPr id="3" name="Subtitle 2">
            <a:extLst>
              <a:ext uri="{FF2B5EF4-FFF2-40B4-BE49-F238E27FC236}">
                <a16:creationId xmlns:a16="http://schemas.microsoft.com/office/drawing/2014/main" id="{7B6392F1-CAFA-F6A1-DA46-59D9EE79DCE6}"/>
              </a:ext>
            </a:extLst>
          </p:cNvPr>
          <p:cNvSpPr>
            <a:spLocks noGrp="1"/>
          </p:cNvSpPr>
          <p:nvPr>
            <p:ph type="subTitle" idx="1"/>
          </p:nvPr>
        </p:nvSpPr>
        <p:spPr>
          <a:xfrm>
            <a:off x="1524000" y="4682693"/>
            <a:ext cx="9144000" cy="1655762"/>
          </a:xfrm>
        </p:spPr>
        <p:txBody>
          <a:bodyPr/>
          <a:lstStyle/>
          <a:p>
            <a:r>
              <a:rPr lang="en-US" b="1" dirty="0">
                <a:solidFill>
                  <a:schemeClr val="tx2">
                    <a:lumMod val="10000"/>
                  </a:schemeClr>
                </a:solidFill>
              </a:rPr>
              <a:t>Organizational </a:t>
            </a:r>
            <a:r>
              <a:rPr lang="en-US" b="1">
                <a:solidFill>
                  <a:schemeClr val="tx2">
                    <a:lumMod val="10000"/>
                  </a:schemeClr>
                </a:solidFill>
              </a:rPr>
              <a:t>Change (</a:t>
            </a:r>
            <a:r>
              <a:rPr lang="en-US" b="1" dirty="0">
                <a:solidFill>
                  <a:schemeClr val="tx2">
                    <a:lumMod val="10000"/>
                  </a:schemeClr>
                </a:solidFill>
              </a:rPr>
              <a:t>Air India)</a:t>
            </a:r>
          </a:p>
          <a:p>
            <a:r>
              <a:rPr lang="en-US" b="1" dirty="0">
                <a:solidFill>
                  <a:schemeClr val="tx2">
                    <a:lumMod val="10000"/>
                  </a:schemeClr>
                </a:solidFill>
              </a:rPr>
              <a:t>Student ID</a:t>
            </a:r>
          </a:p>
          <a:p>
            <a:r>
              <a:rPr lang="en-US" b="1" dirty="0">
                <a:solidFill>
                  <a:schemeClr val="tx2">
                    <a:lumMod val="10000"/>
                  </a:schemeClr>
                </a:solidFill>
              </a:rPr>
              <a:t>Student Name</a:t>
            </a:r>
            <a:endParaRPr lang="en-PK" b="1" dirty="0">
              <a:solidFill>
                <a:schemeClr val="tx2">
                  <a:lumMod val="10000"/>
                </a:schemeClr>
              </a:solidFill>
            </a:endParaRPr>
          </a:p>
        </p:txBody>
      </p:sp>
    </p:spTree>
    <p:extLst>
      <p:ext uri="{BB962C8B-B14F-4D97-AF65-F5344CB8AC3E}">
        <p14:creationId xmlns:p14="http://schemas.microsoft.com/office/powerpoint/2010/main" val="21137057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92D62-19B6-B181-BF5F-B6FBE5B323E6}"/>
              </a:ext>
            </a:extLst>
          </p:cNvPr>
          <p:cNvSpPr>
            <a:spLocks noGrp="1"/>
          </p:cNvSpPr>
          <p:nvPr>
            <p:ph type="title"/>
          </p:nvPr>
        </p:nvSpPr>
        <p:spPr/>
        <p:txBody>
          <a:bodyPr/>
          <a:lstStyle/>
          <a:p>
            <a:pPr algn="ctr"/>
            <a:r>
              <a:rPr lang="en-US" b="1" dirty="0"/>
              <a:t>Table of Contents</a:t>
            </a:r>
            <a:endParaRPr lang="en-PK" b="1" dirty="0"/>
          </a:p>
        </p:txBody>
      </p:sp>
      <p:graphicFrame>
        <p:nvGraphicFramePr>
          <p:cNvPr id="4" name="Content Placeholder 3">
            <a:extLst>
              <a:ext uri="{FF2B5EF4-FFF2-40B4-BE49-F238E27FC236}">
                <a16:creationId xmlns:a16="http://schemas.microsoft.com/office/drawing/2014/main" id="{1A0D1FE9-FEE8-7621-DEC7-1956BF0428E1}"/>
              </a:ext>
            </a:extLst>
          </p:cNvPr>
          <p:cNvGraphicFramePr>
            <a:graphicFrameLocks noGrp="1"/>
          </p:cNvGraphicFramePr>
          <p:nvPr>
            <p:ph idx="1"/>
            <p:extLst>
              <p:ext uri="{D42A27DB-BD31-4B8C-83A1-F6EECF244321}">
                <p14:modId xmlns:p14="http://schemas.microsoft.com/office/powerpoint/2010/main" val="42110953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1350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8615E-1664-0EF3-E928-C35E2C080121}"/>
              </a:ext>
            </a:extLst>
          </p:cNvPr>
          <p:cNvSpPr>
            <a:spLocks noGrp="1"/>
          </p:cNvSpPr>
          <p:nvPr>
            <p:ph type="title"/>
          </p:nvPr>
        </p:nvSpPr>
        <p:spPr>
          <a:xfrm>
            <a:off x="838201" y="365125"/>
            <a:ext cx="5251316" cy="1807305"/>
          </a:xfrm>
        </p:spPr>
        <p:txBody>
          <a:bodyPr>
            <a:normAutofit/>
          </a:bodyPr>
          <a:lstStyle/>
          <a:p>
            <a:r>
              <a:rPr lang="en-US" sz="4100" b="1" dirty="0"/>
              <a:t>Introduction and Background of Air India</a:t>
            </a:r>
            <a:endParaRPr lang="en-PK" sz="4100" b="1" dirty="0"/>
          </a:p>
        </p:txBody>
      </p:sp>
      <p:sp>
        <p:nvSpPr>
          <p:cNvPr id="3" name="Content Placeholder 2">
            <a:extLst>
              <a:ext uri="{FF2B5EF4-FFF2-40B4-BE49-F238E27FC236}">
                <a16:creationId xmlns:a16="http://schemas.microsoft.com/office/drawing/2014/main" id="{33EF242F-B5F8-AA92-5B00-DE75F397D6A1}"/>
              </a:ext>
            </a:extLst>
          </p:cNvPr>
          <p:cNvSpPr>
            <a:spLocks noGrp="1"/>
          </p:cNvSpPr>
          <p:nvPr>
            <p:ph idx="1"/>
          </p:nvPr>
        </p:nvSpPr>
        <p:spPr>
          <a:xfrm>
            <a:off x="698503" y="2172429"/>
            <a:ext cx="5481042" cy="5050695"/>
          </a:xfrm>
        </p:spPr>
        <p:txBody>
          <a:bodyPr>
            <a:noAutofit/>
          </a:bodyPr>
          <a:lstStyle/>
          <a:p>
            <a:r>
              <a:rPr lang="en-US" sz="1300" dirty="0"/>
              <a:t>India's flag carrier, Air India, is the nation's official airline both domestically and internationally.</a:t>
            </a:r>
          </a:p>
          <a:p>
            <a:r>
              <a:rPr lang="en-US" sz="1300" dirty="0"/>
              <a:t>It was first established on October 15, 1932, under Tata Airlines. Following nationalization, it changed its name to Air India in 1946.</a:t>
            </a:r>
          </a:p>
          <a:p>
            <a:r>
              <a:rPr lang="en-US" sz="1300" dirty="0"/>
              <a:t>The airline mainly uses Chhatrapati Shivaji Maharaj International Airport in Mumbai and Indira Gandhi International Airport in New Delhi as its secondary hubs.</a:t>
            </a:r>
          </a:p>
          <a:p>
            <a:r>
              <a:rPr lang="en-US" sz="1300" dirty="0"/>
              <a:t>Air India covers a variety of short- and long-haul routes with a varied fleet of aircraft, including models from Boeing and Airbus (Agarwal and Reddy, 2020).</a:t>
            </a:r>
          </a:p>
          <a:p>
            <a:r>
              <a:rPr lang="en-US" sz="1300" dirty="0"/>
              <a:t>Air India links travelers to various locations in Asia, Europe, North America, and other continents through its extensive global network.</a:t>
            </a:r>
          </a:p>
          <a:p>
            <a:r>
              <a:rPr lang="en-US" sz="1300" dirty="0"/>
              <a:t>As it grew in size, Air India's global presence became increasingly important in linking India with the rest of the globe.</a:t>
            </a:r>
          </a:p>
          <a:p>
            <a:r>
              <a:rPr lang="en-US" sz="1300" dirty="0"/>
              <a:t>The airline experienced a number of mergers and restructuring procedures in order to adjust to shifting economic and commercial conditions.</a:t>
            </a:r>
          </a:p>
          <a:p>
            <a:r>
              <a:rPr lang="en-US" sz="1300" dirty="0"/>
              <a:t>Government involvement and attempts to revive Air India resulted from the airline's operational and financial problems. </a:t>
            </a:r>
          </a:p>
        </p:txBody>
      </p:sp>
      <p:pic>
        <p:nvPicPr>
          <p:cNvPr id="2050" name="Picture 2" descr="Ford Motor Company | History, Headquarters, &amp; Facts | Britannica">
            <a:extLst>
              <a:ext uri="{FF2B5EF4-FFF2-40B4-BE49-F238E27FC236}">
                <a16:creationId xmlns:a16="http://schemas.microsoft.com/office/drawing/2014/main" id="{85446923-A8CD-795F-8DCB-643EDE56F14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9428" r="74030"/>
                    </a14:imgEffect>
                  </a14:imgLayer>
                </a14:imgProps>
              </a:ext>
              <a:ext uri="{28A0092B-C50C-407E-A947-70E740481C1C}">
                <a14:useLocalDpi xmlns:a14="http://schemas.microsoft.com/office/drawing/2010/main" val="0"/>
              </a:ext>
            </a:extLst>
          </a:blip>
          <a:srcRect l="12603" r="19144"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856EAE2-3233-5726-F684-5723EEA647A7}"/>
              </a:ext>
            </a:extLst>
          </p:cNvPr>
          <p:cNvPicPr>
            <a:picLocks noChangeAspect="1"/>
          </p:cNvPicPr>
          <p:nvPr/>
        </p:nvPicPr>
        <p:blipFill>
          <a:blip r:embed="rId4"/>
          <a:stretch>
            <a:fillRect/>
          </a:stretch>
        </p:blipFill>
        <p:spPr>
          <a:xfrm>
            <a:off x="6709434" y="0"/>
            <a:ext cx="5481042" cy="6858000"/>
          </a:xfrm>
          <a:prstGeom prst="rect">
            <a:avLst/>
          </a:prstGeom>
          <a:effectLst>
            <a:softEdge rad="317500"/>
          </a:effectLst>
        </p:spPr>
      </p:pic>
    </p:spTree>
    <p:extLst>
      <p:ext uri="{BB962C8B-B14F-4D97-AF65-F5344CB8AC3E}">
        <p14:creationId xmlns:p14="http://schemas.microsoft.com/office/powerpoint/2010/main" val="1631097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24B78-70BB-F7FB-294E-E22A57442AA1}"/>
              </a:ext>
            </a:extLst>
          </p:cNvPr>
          <p:cNvSpPr>
            <a:spLocks noGrp="1"/>
          </p:cNvSpPr>
          <p:nvPr>
            <p:ph type="title"/>
          </p:nvPr>
        </p:nvSpPr>
        <p:spPr>
          <a:xfrm>
            <a:off x="808638" y="386930"/>
            <a:ext cx="9236700" cy="1188950"/>
          </a:xfrm>
        </p:spPr>
        <p:txBody>
          <a:bodyPr anchor="b">
            <a:normAutofit/>
          </a:bodyPr>
          <a:lstStyle/>
          <a:p>
            <a:pPr algn="ctr"/>
            <a:r>
              <a:rPr lang="en-US" sz="5400" b="1" dirty="0"/>
              <a:t>Reasons for Change</a:t>
            </a:r>
            <a:endParaRPr lang="en-PK" sz="5400" b="1"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0C5AA8-0665-8846-0567-4552DBFEA321}"/>
              </a:ext>
            </a:extLst>
          </p:cNvPr>
          <p:cNvSpPr>
            <a:spLocks noGrp="1"/>
          </p:cNvSpPr>
          <p:nvPr>
            <p:ph idx="1"/>
          </p:nvPr>
        </p:nvSpPr>
        <p:spPr>
          <a:xfrm>
            <a:off x="471476" y="2403516"/>
            <a:ext cx="10801127" cy="3947408"/>
          </a:xfrm>
        </p:spPr>
        <p:txBody>
          <a:bodyPr anchor="ctr">
            <a:normAutofit/>
          </a:bodyPr>
          <a:lstStyle/>
          <a:p>
            <a:pPr marL="0" indent="0">
              <a:buNone/>
            </a:pPr>
            <a:r>
              <a:rPr lang="en-US" sz="1500" dirty="0"/>
              <a:t>The main reasons of the change for Air India are:</a:t>
            </a:r>
          </a:p>
          <a:p>
            <a:pPr marL="342900" marR="0" lvl="0" indent="-342900" algn="just" rtl="0">
              <a:lnSpc>
                <a:spcPct val="150000"/>
              </a:lnSpc>
              <a:spcBef>
                <a:spcPts val="0"/>
              </a:spcBef>
              <a:spcAft>
                <a:spcPts val="0"/>
              </a:spcAft>
              <a:buFont typeface="Symbol" panose="05050102010706020507" pitchFamily="18" charset="2"/>
              <a:buChar char=""/>
            </a:pPr>
            <a:r>
              <a:rPr lang="en-US" sz="1600" b="1" dirty="0">
                <a:effectLst/>
                <a:latin typeface="Calibri Light" panose="020F0302020204030204" pitchFamily="34" charset="0"/>
                <a:ea typeface="Calibri" panose="020F0502020204030204" pitchFamily="34" charset="0"/>
                <a:cs typeface="Arial" panose="020B0604020202020204" pitchFamily="34" charset="0"/>
              </a:rPr>
              <a:t>Financial Challenges:</a:t>
            </a:r>
            <a:r>
              <a:rPr lang="en-US" sz="1600" b="1" dirty="0">
                <a:effectLst/>
                <a:latin typeface="Calibri" panose="020F0502020204030204" pitchFamily="34" charset="0"/>
                <a:ea typeface="Calibri" panose="020F0502020204030204" pitchFamily="34" charset="0"/>
                <a:cs typeface="Arial" panose="020B0604020202020204" pitchFamily="34" charset="0"/>
              </a:rPr>
              <a:t> </a:t>
            </a:r>
            <a:r>
              <a:rPr lang="en-US" sz="1600" dirty="0">
                <a:effectLst/>
                <a:latin typeface="Calibri" panose="020F0502020204030204" pitchFamily="34" charset="0"/>
                <a:ea typeface="Calibri" panose="020F0502020204030204" pitchFamily="34" charset="0"/>
                <a:cs typeface="Arial" panose="020B0604020202020204" pitchFamily="34" charset="0"/>
              </a:rPr>
              <a:t>Air India has been experiencing financial including high operating costs, an outdated fleet, and tough competition from commercial carriers. The airline's financial struggles led to growing indebtedness and reduced its capacity to make investments in updating its fleet and boosting services.</a:t>
            </a:r>
          </a:p>
          <a:p>
            <a:pPr marL="342900" marR="0" lvl="0" indent="-342900" algn="just">
              <a:lnSpc>
                <a:spcPct val="150000"/>
              </a:lnSpc>
              <a:spcBef>
                <a:spcPts val="0"/>
              </a:spcBef>
              <a:spcAft>
                <a:spcPts val="0"/>
              </a:spcAft>
              <a:buFont typeface="Symbol" panose="05050102010706020507" pitchFamily="18" charset="2"/>
              <a:buChar char=""/>
            </a:pPr>
            <a:r>
              <a:rPr lang="en-US" sz="1600" b="1" dirty="0">
                <a:effectLst/>
                <a:latin typeface="Calibri Light" panose="020F0302020204030204" pitchFamily="34" charset="0"/>
                <a:ea typeface="Calibri" panose="020F0502020204030204" pitchFamily="34" charset="0"/>
                <a:cs typeface="Arial" panose="020B0604020202020204" pitchFamily="34" charset="0"/>
              </a:rPr>
              <a:t>Operational Inefficiencies:</a:t>
            </a:r>
            <a:r>
              <a:rPr lang="en-US" sz="1600" dirty="0">
                <a:effectLst/>
                <a:latin typeface="Calibri" panose="020F0502020204030204" pitchFamily="34" charset="0"/>
                <a:ea typeface="Calibri" panose="020F0502020204030204" pitchFamily="34" charset="0"/>
                <a:cs typeface="Arial" panose="020B0604020202020204" pitchFamily="34" charset="0"/>
              </a:rPr>
              <a:t> As a state-owned corporation, Air India frequently had to deal with administrative roadblocks and operational inefficiencies that made it difficult for the company to react rapidly to shifting market circumstances.</a:t>
            </a:r>
          </a:p>
          <a:p>
            <a:pPr marL="342900" marR="0" lvl="0" indent="-342900" algn="just">
              <a:lnSpc>
                <a:spcPct val="150000"/>
              </a:lnSpc>
              <a:spcBef>
                <a:spcPts val="0"/>
              </a:spcBef>
              <a:spcAft>
                <a:spcPts val="0"/>
              </a:spcAft>
              <a:buFont typeface="Symbol" panose="05050102010706020507" pitchFamily="18" charset="2"/>
              <a:buChar char=""/>
            </a:pPr>
            <a:r>
              <a:rPr lang="en-US" sz="1600" b="1" dirty="0">
                <a:effectLst/>
                <a:latin typeface="Calibri Light" panose="020F0302020204030204" pitchFamily="34" charset="0"/>
                <a:ea typeface="Calibri" panose="020F0502020204030204" pitchFamily="34" charset="0"/>
                <a:cs typeface="Arial" panose="020B0604020202020204" pitchFamily="34" charset="0"/>
              </a:rPr>
              <a:t>Government Focus on Privatization:</a:t>
            </a:r>
            <a:r>
              <a:rPr lang="en-US" sz="1600" dirty="0">
                <a:effectLst/>
                <a:latin typeface="Calibri" panose="020F0502020204030204" pitchFamily="34" charset="0"/>
                <a:ea typeface="Calibri" panose="020F0502020204030204" pitchFamily="34" charset="0"/>
                <a:cs typeface="Arial" panose="020B0604020202020204" pitchFamily="34" charset="0"/>
              </a:rPr>
              <a:t> The Indian government saw the importance of resolving Air India's financial issues and streamlining its business practices (Czerny and Lang, 2019). Injecting private capital, bringing in management know-how, and improving the airline's overall performance were all potential outcomes of privatization.</a:t>
            </a:r>
          </a:p>
          <a:p>
            <a:pPr marL="342900" marR="0" lvl="0" indent="-342900" algn="just">
              <a:lnSpc>
                <a:spcPct val="150000"/>
              </a:lnSpc>
              <a:spcBef>
                <a:spcPts val="0"/>
              </a:spcBef>
              <a:spcAft>
                <a:spcPts val="800"/>
              </a:spcAft>
              <a:buFont typeface="Symbol" panose="05050102010706020507" pitchFamily="18" charset="2"/>
              <a:buChar char=""/>
            </a:pPr>
            <a:r>
              <a:rPr lang="en-US" sz="1600" dirty="0">
                <a:effectLst/>
                <a:latin typeface="Calibri" panose="020F0502020204030204" pitchFamily="34" charset="0"/>
                <a:ea typeface="Calibri" panose="020F0502020204030204" pitchFamily="34" charset="0"/>
                <a:cs typeface="Arial" panose="020B0604020202020204" pitchFamily="34" charset="0"/>
              </a:rPr>
              <a:t> </a:t>
            </a:r>
            <a:r>
              <a:rPr lang="en-US" sz="1600" b="1" dirty="0">
                <a:effectLst/>
                <a:latin typeface="Calibri Light" panose="020F0302020204030204" pitchFamily="34" charset="0"/>
                <a:ea typeface="Calibri" panose="020F0502020204030204" pitchFamily="34" charset="0"/>
                <a:cs typeface="Arial" panose="020B0604020202020204" pitchFamily="34" charset="0"/>
              </a:rPr>
              <a:t>Efficiency and Modernization:</a:t>
            </a:r>
            <a:r>
              <a:rPr lang="en-US" sz="1600" dirty="0">
                <a:effectLst/>
                <a:latin typeface="Calibri" panose="020F0502020204030204" pitchFamily="34" charset="0"/>
                <a:ea typeface="Calibri" panose="020F0502020204030204" pitchFamily="34" charset="0"/>
                <a:cs typeface="Arial" panose="020B0604020202020204" pitchFamily="34" charset="0"/>
              </a:rPr>
              <a:t> Privatization was viewed as a way of enhancing operational effectiveness, advancing customer-focused procedures, and updating the airline's fleet with newer, more fuel-efficient aircraft (Saini, Truong, and Pan, 2022). </a:t>
            </a:r>
          </a:p>
        </p:txBody>
      </p:sp>
    </p:spTree>
    <p:extLst>
      <p:ext uri="{BB962C8B-B14F-4D97-AF65-F5344CB8AC3E}">
        <p14:creationId xmlns:p14="http://schemas.microsoft.com/office/powerpoint/2010/main" val="748151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DE67E-8461-1D4D-5511-778E3EB3905D}"/>
              </a:ext>
            </a:extLst>
          </p:cNvPr>
          <p:cNvSpPr>
            <a:spLocks noGrp="1"/>
          </p:cNvSpPr>
          <p:nvPr>
            <p:ph type="title"/>
          </p:nvPr>
        </p:nvSpPr>
        <p:spPr/>
        <p:txBody>
          <a:bodyPr/>
          <a:lstStyle/>
          <a:p>
            <a:pPr algn="ctr"/>
            <a:r>
              <a:rPr lang="en-US" b="1" dirty="0"/>
              <a:t>Key Change Management Models</a:t>
            </a:r>
            <a:endParaRPr lang="en-PK" b="1" dirty="0"/>
          </a:p>
        </p:txBody>
      </p:sp>
      <p:graphicFrame>
        <p:nvGraphicFramePr>
          <p:cNvPr id="4" name="Diagram 3">
            <a:extLst>
              <a:ext uri="{FF2B5EF4-FFF2-40B4-BE49-F238E27FC236}">
                <a16:creationId xmlns:a16="http://schemas.microsoft.com/office/drawing/2014/main" id="{79DFE73A-3181-CEC0-D569-805BBE3591EF}"/>
              </a:ext>
            </a:extLst>
          </p:cNvPr>
          <p:cNvGraphicFramePr/>
          <p:nvPr>
            <p:extLst>
              <p:ext uri="{D42A27DB-BD31-4B8C-83A1-F6EECF244321}">
                <p14:modId xmlns:p14="http://schemas.microsoft.com/office/powerpoint/2010/main" val="338766814"/>
              </p:ext>
            </p:extLst>
          </p:nvPr>
        </p:nvGraphicFramePr>
        <p:xfrm>
          <a:off x="1022817" y="912989"/>
          <a:ext cx="10515600" cy="5772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397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B76D8-4B46-2E95-7B6F-51F83149D28F}"/>
              </a:ext>
            </a:extLst>
          </p:cNvPr>
          <p:cNvSpPr>
            <a:spLocks noGrp="1"/>
          </p:cNvSpPr>
          <p:nvPr>
            <p:ph type="title"/>
          </p:nvPr>
        </p:nvSpPr>
        <p:spPr/>
        <p:txBody>
          <a:bodyPr/>
          <a:lstStyle/>
          <a:p>
            <a:pPr algn="ctr"/>
            <a:r>
              <a:rPr lang="en-US" b="1" dirty="0"/>
              <a:t>Lewin’s Model of Change</a:t>
            </a:r>
            <a:endParaRPr lang="en-PK" b="1" dirty="0"/>
          </a:p>
        </p:txBody>
      </p:sp>
      <p:graphicFrame>
        <p:nvGraphicFramePr>
          <p:cNvPr id="4" name="Content Placeholder 3">
            <a:extLst>
              <a:ext uri="{FF2B5EF4-FFF2-40B4-BE49-F238E27FC236}">
                <a16:creationId xmlns:a16="http://schemas.microsoft.com/office/drawing/2014/main" id="{39E0A9EC-32F1-C8F4-0015-C4CC5D4AD9A5}"/>
              </a:ext>
            </a:extLst>
          </p:cNvPr>
          <p:cNvGraphicFramePr>
            <a:graphicFrameLocks noGrp="1"/>
          </p:cNvGraphicFramePr>
          <p:nvPr>
            <p:ph idx="1"/>
            <p:extLst>
              <p:ext uri="{D42A27DB-BD31-4B8C-83A1-F6EECF244321}">
                <p14:modId xmlns:p14="http://schemas.microsoft.com/office/powerpoint/2010/main" val="2566321007"/>
              </p:ext>
            </p:extLst>
          </p:nvPr>
        </p:nvGraphicFramePr>
        <p:xfrm>
          <a:off x="1273962" y="1690688"/>
          <a:ext cx="9923690" cy="4661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2730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242912-C283-46B8-CD85-149E12336C18}"/>
              </a:ext>
            </a:extLst>
          </p:cNvPr>
          <p:cNvSpPr>
            <a:spLocks noGrp="1"/>
          </p:cNvSpPr>
          <p:nvPr>
            <p:ph type="title"/>
          </p:nvPr>
        </p:nvSpPr>
        <p:spPr>
          <a:xfrm>
            <a:off x="643467" y="321734"/>
            <a:ext cx="10905066" cy="1135737"/>
          </a:xfrm>
        </p:spPr>
        <p:txBody>
          <a:bodyPr>
            <a:normAutofit/>
          </a:bodyPr>
          <a:lstStyle/>
          <a:p>
            <a:pPr algn="ctr"/>
            <a:r>
              <a:rPr lang="en-US" sz="3600" dirty="0"/>
              <a:t>Incremental (Small Scale) Or A Large-Scale Change Programme</a:t>
            </a:r>
            <a:endParaRPr lang="en-PK" sz="3600" dirty="0"/>
          </a:p>
        </p:txBody>
      </p:sp>
      <p:sp>
        <p:nvSpPr>
          <p:cNvPr id="3" name="Content Placeholder 2">
            <a:extLst>
              <a:ext uri="{FF2B5EF4-FFF2-40B4-BE49-F238E27FC236}">
                <a16:creationId xmlns:a16="http://schemas.microsoft.com/office/drawing/2014/main" id="{45A86AE2-D0D5-8208-E468-BA31C91D1CD6}"/>
              </a:ext>
            </a:extLst>
          </p:cNvPr>
          <p:cNvSpPr>
            <a:spLocks noGrp="1"/>
          </p:cNvSpPr>
          <p:nvPr>
            <p:ph idx="1"/>
          </p:nvPr>
        </p:nvSpPr>
        <p:spPr>
          <a:xfrm>
            <a:off x="643467" y="1636700"/>
            <a:ext cx="11063852" cy="4753285"/>
          </a:xfrm>
        </p:spPr>
        <p:txBody>
          <a:bodyPr>
            <a:normAutofit/>
          </a:bodyPr>
          <a:lstStyle/>
          <a:p>
            <a:r>
              <a:rPr lang="en-US" sz="1600" dirty="0">
                <a:solidFill>
                  <a:schemeClr val="tx1">
                    <a:lumMod val="95000"/>
                    <a:lumOff val="5000"/>
                  </a:schemeClr>
                </a:solidFill>
              </a:rPr>
              <a:t>The Lewin model and the Kotter's 8-Step Change Model can be applied in many ways to achieve positive outcomes when evaluating incremental or large-scale change initiatives at Air India.</a:t>
            </a:r>
          </a:p>
          <a:p>
            <a:r>
              <a:rPr lang="en-US" sz="1600" dirty="0">
                <a:solidFill>
                  <a:schemeClr val="tx1">
                    <a:lumMod val="95000"/>
                    <a:lumOff val="5000"/>
                  </a:schemeClr>
                </a:solidFill>
              </a:rPr>
              <a:t>Air India can use the following guidelines to apply </a:t>
            </a:r>
            <a:r>
              <a:rPr lang="en-US" sz="1600" b="1" dirty="0">
                <a:solidFill>
                  <a:schemeClr val="tx1">
                    <a:lumMod val="95000"/>
                    <a:lumOff val="5000"/>
                  </a:schemeClr>
                </a:solidFill>
              </a:rPr>
              <a:t>Lewin's Model of Chan</a:t>
            </a:r>
            <a:r>
              <a:rPr lang="en-US" sz="1600" dirty="0">
                <a:solidFill>
                  <a:schemeClr val="tx1">
                    <a:lumMod val="95000"/>
                    <a:lumOff val="5000"/>
                  </a:schemeClr>
                </a:solidFill>
              </a:rPr>
              <a:t>ge to a small-scale change program:</a:t>
            </a:r>
          </a:p>
          <a:p>
            <a:pPr marL="0" indent="0">
              <a:buNone/>
            </a:pPr>
            <a:r>
              <a:rPr lang="en-US" sz="1600" b="1" dirty="0" err="1">
                <a:solidFill>
                  <a:schemeClr val="tx1">
                    <a:lumMod val="95000"/>
                    <a:lumOff val="5000"/>
                  </a:schemeClr>
                </a:solidFill>
              </a:rPr>
              <a:t>i</a:t>
            </a:r>
            <a:r>
              <a:rPr lang="en-US" sz="1600" b="1" dirty="0">
                <a:solidFill>
                  <a:schemeClr val="tx1">
                    <a:lumMod val="95000"/>
                    <a:lumOff val="5000"/>
                  </a:schemeClr>
                </a:solidFill>
              </a:rPr>
              <a:t>.	Unfreezing: </a:t>
            </a:r>
            <a:r>
              <a:rPr lang="en-US" sz="1600" dirty="0">
                <a:solidFill>
                  <a:schemeClr val="tx1">
                    <a:lumMod val="95000"/>
                    <a:lumOff val="5000"/>
                  </a:schemeClr>
                </a:solidFill>
              </a:rPr>
              <a:t>The company points out a particular area that needs improvement, such as improving in-flight services, flight attendants, and customer service agents.</a:t>
            </a:r>
          </a:p>
          <a:p>
            <a:pPr marL="0" indent="0">
              <a:buNone/>
            </a:pPr>
            <a:r>
              <a:rPr lang="en-US" sz="1600" b="1" dirty="0">
                <a:solidFill>
                  <a:schemeClr val="tx1">
                    <a:lumMod val="95000"/>
                    <a:lumOff val="5000"/>
                  </a:schemeClr>
                </a:solidFill>
              </a:rPr>
              <a:t>ii.	Changing: </a:t>
            </a:r>
            <a:r>
              <a:rPr lang="en-US" sz="1600" dirty="0">
                <a:solidFill>
                  <a:schemeClr val="tx1">
                    <a:lumMod val="95000"/>
                    <a:lumOff val="5000"/>
                  </a:schemeClr>
                </a:solidFill>
              </a:rPr>
              <a:t>On a limited number of flights, Air India gradually and carefully introduces upgraded in-flight amenities while training the crew. They promote participation and input to fix any issues that crop up along the process.</a:t>
            </a:r>
          </a:p>
          <a:p>
            <a:pPr marL="0" indent="0">
              <a:buNone/>
            </a:pPr>
            <a:r>
              <a:rPr lang="en-US" sz="1600" b="1" dirty="0">
                <a:solidFill>
                  <a:schemeClr val="tx1">
                    <a:lumMod val="95000"/>
                    <a:lumOff val="5000"/>
                  </a:schemeClr>
                </a:solidFill>
              </a:rPr>
              <a:t>iii.	Refreezing: </a:t>
            </a:r>
            <a:r>
              <a:rPr lang="en-US" sz="1600" dirty="0">
                <a:solidFill>
                  <a:schemeClr val="tx1">
                    <a:lumMod val="95000"/>
                    <a:lumOff val="5000"/>
                  </a:schemeClr>
                </a:solidFill>
              </a:rPr>
              <a:t>After the adjustments are made successfully and successful results are seen, Air India enforces the new service standards as a part of their culture, and the enhanced procedures turn into the standard.</a:t>
            </a:r>
          </a:p>
          <a:p>
            <a:r>
              <a:rPr lang="en-US" sz="1600" dirty="0">
                <a:solidFill>
                  <a:schemeClr val="tx1">
                    <a:lumMod val="95000"/>
                    <a:lumOff val="5000"/>
                  </a:schemeClr>
                </a:solidFill>
              </a:rPr>
              <a:t>The following guidelines can be used to apply </a:t>
            </a:r>
            <a:r>
              <a:rPr lang="en-US" sz="1600" b="1" dirty="0">
                <a:solidFill>
                  <a:schemeClr val="tx1">
                    <a:lumMod val="95000"/>
                    <a:lumOff val="5000"/>
                  </a:schemeClr>
                </a:solidFill>
              </a:rPr>
              <a:t>Kotter's 8-Step Change Model</a:t>
            </a:r>
            <a:r>
              <a:rPr lang="en-US" sz="1600" dirty="0">
                <a:solidFill>
                  <a:schemeClr val="tx1">
                    <a:lumMod val="95000"/>
                    <a:lumOff val="5000"/>
                  </a:schemeClr>
                </a:solidFill>
              </a:rPr>
              <a:t> to a large-scale change program:</a:t>
            </a:r>
          </a:p>
          <a:p>
            <a:pPr marL="400050" indent="-400050">
              <a:buFont typeface="+mj-lt"/>
              <a:buAutoNum type="romanLcPeriod"/>
            </a:pPr>
            <a:r>
              <a:rPr lang="en-US" sz="1600" dirty="0">
                <a:solidFill>
                  <a:schemeClr val="tx1">
                    <a:lumMod val="95000"/>
                    <a:lumOff val="5000"/>
                  </a:schemeClr>
                </a:solidFill>
              </a:rPr>
              <a:t>A stronger emphasis should be placed on assembling a powerful governing coalition that represents different organizational levels and functions.</a:t>
            </a:r>
          </a:p>
          <a:p>
            <a:pPr marL="400050" indent="-400050">
              <a:buFont typeface="+mj-lt"/>
              <a:buAutoNum type="romanLcPeriod"/>
            </a:pPr>
            <a:r>
              <a:rPr lang="en-US" sz="1600" dirty="0">
                <a:solidFill>
                  <a:schemeClr val="tx1">
                    <a:lumMod val="95000"/>
                    <a:lumOff val="5000"/>
                  </a:schemeClr>
                </a:solidFill>
              </a:rPr>
              <a:t>Broader audience and manage potential objections with a more thorough communication plan.</a:t>
            </a:r>
          </a:p>
          <a:p>
            <a:pPr marL="400050" indent="-400050">
              <a:buFont typeface="+mj-lt"/>
              <a:buAutoNum type="romanLcPeriod"/>
            </a:pPr>
            <a:r>
              <a:rPr lang="en-US" sz="1600" dirty="0">
                <a:solidFill>
                  <a:schemeClr val="tx1">
                    <a:lumMod val="95000"/>
                    <a:lumOff val="5000"/>
                  </a:schemeClr>
                </a:solidFill>
              </a:rPr>
              <a:t>To manage the complexity of numerous interconnected changes, project management principles must be integrated.</a:t>
            </a:r>
          </a:p>
          <a:p>
            <a:pPr marL="400050" indent="-400050">
              <a:buFont typeface="+mj-lt"/>
              <a:buAutoNum type="romanLcPeriod"/>
            </a:pPr>
            <a:r>
              <a:rPr lang="en-US" sz="1600" dirty="0">
                <a:solidFill>
                  <a:schemeClr val="tx1">
                    <a:lumMod val="95000"/>
                    <a:lumOff val="5000"/>
                  </a:schemeClr>
                </a:solidFill>
              </a:rPr>
              <a:t>Throughout the curriculum, there is a big emphasis on leadership and accountability.</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22329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5939-5EF1-51FB-B319-5604A5DA315B}"/>
              </a:ext>
            </a:extLst>
          </p:cNvPr>
          <p:cNvSpPr>
            <a:spLocks noGrp="1"/>
          </p:cNvSpPr>
          <p:nvPr>
            <p:ph type="title"/>
          </p:nvPr>
        </p:nvSpPr>
        <p:spPr/>
        <p:txBody>
          <a:bodyPr/>
          <a:lstStyle/>
          <a:p>
            <a:pPr algn="ctr"/>
            <a:r>
              <a:rPr lang="en-US" b="1" dirty="0"/>
              <a:t>Driver Factors for Change </a:t>
            </a:r>
            <a:endParaRPr lang="en-PK" b="1" dirty="0"/>
          </a:p>
        </p:txBody>
      </p:sp>
      <p:graphicFrame>
        <p:nvGraphicFramePr>
          <p:cNvPr id="4" name="Content Placeholder 3">
            <a:extLst>
              <a:ext uri="{FF2B5EF4-FFF2-40B4-BE49-F238E27FC236}">
                <a16:creationId xmlns:a16="http://schemas.microsoft.com/office/drawing/2014/main" id="{E5C27264-998B-B11E-65A3-8560CE3704DE}"/>
              </a:ext>
            </a:extLst>
          </p:cNvPr>
          <p:cNvGraphicFramePr>
            <a:graphicFrameLocks noGrp="1"/>
          </p:cNvGraphicFramePr>
          <p:nvPr>
            <p:ph idx="1"/>
            <p:extLst>
              <p:ext uri="{D42A27DB-BD31-4B8C-83A1-F6EECF244321}">
                <p14:modId xmlns:p14="http://schemas.microsoft.com/office/powerpoint/2010/main" val="2198454186"/>
              </p:ext>
            </p:extLst>
          </p:nvPr>
        </p:nvGraphicFramePr>
        <p:xfrm>
          <a:off x="838200" y="1514006"/>
          <a:ext cx="11004031" cy="50987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872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4332AC-ABD4-98C5-9AA9-960EAFFC66D4}"/>
              </a:ext>
            </a:extLst>
          </p:cNvPr>
          <p:cNvSpPr>
            <a:spLocks noGrp="1"/>
          </p:cNvSpPr>
          <p:nvPr>
            <p:ph type="title"/>
          </p:nvPr>
        </p:nvSpPr>
        <p:spPr/>
        <p:txBody>
          <a:bodyPr/>
          <a:lstStyle/>
          <a:p>
            <a:pPr algn="ctr"/>
            <a:r>
              <a:rPr lang="en-US" b="1" dirty="0"/>
              <a:t>Resistance Factors to the Change</a:t>
            </a:r>
            <a:endParaRPr lang="en-PK" b="1" dirty="0"/>
          </a:p>
        </p:txBody>
      </p:sp>
      <p:graphicFrame>
        <p:nvGraphicFramePr>
          <p:cNvPr id="4" name="Content Placeholder 3">
            <a:extLst>
              <a:ext uri="{FF2B5EF4-FFF2-40B4-BE49-F238E27FC236}">
                <a16:creationId xmlns:a16="http://schemas.microsoft.com/office/drawing/2014/main" id="{51B6D378-08B3-1A32-2B27-C6CFEC526A17}"/>
              </a:ext>
            </a:extLst>
          </p:cNvPr>
          <p:cNvGraphicFramePr>
            <a:graphicFrameLocks noGrp="1"/>
          </p:cNvGraphicFramePr>
          <p:nvPr>
            <p:ph idx="1"/>
            <p:extLst>
              <p:ext uri="{D42A27DB-BD31-4B8C-83A1-F6EECF244321}">
                <p14:modId xmlns:p14="http://schemas.microsoft.com/office/powerpoint/2010/main" val="31435197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0623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25D5410-AB08-0907-B60B-897BC8CCD7FF}"/>
              </a:ext>
            </a:extLst>
          </p:cNvPr>
          <p:cNvSpPr>
            <a:spLocks noGrp="1"/>
          </p:cNvSpPr>
          <p:nvPr>
            <p:ph type="title"/>
          </p:nvPr>
        </p:nvSpPr>
        <p:spPr>
          <a:xfrm>
            <a:off x="905484" y="1065749"/>
            <a:ext cx="3748810" cy="4726502"/>
          </a:xfrm>
        </p:spPr>
        <p:txBody>
          <a:bodyPr>
            <a:normAutofit/>
          </a:bodyPr>
          <a:lstStyle/>
          <a:p>
            <a:r>
              <a:rPr lang="en-US" b="1" dirty="0"/>
              <a:t>Resistance Factors to the Change</a:t>
            </a:r>
            <a:endParaRPr lang="en-PK" dirty="0"/>
          </a:p>
        </p:txBody>
      </p:sp>
      <p:sp>
        <p:nvSpPr>
          <p:cNvPr id="3" name="Content Placeholder 2">
            <a:extLst>
              <a:ext uri="{FF2B5EF4-FFF2-40B4-BE49-F238E27FC236}">
                <a16:creationId xmlns:a16="http://schemas.microsoft.com/office/drawing/2014/main" id="{48A0136B-3B80-38F2-FEDF-F40624402EBB}"/>
              </a:ext>
            </a:extLst>
          </p:cNvPr>
          <p:cNvSpPr>
            <a:spLocks noGrp="1"/>
          </p:cNvSpPr>
          <p:nvPr>
            <p:ph idx="1"/>
          </p:nvPr>
        </p:nvSpPr>
        <p:spPr>
          <a:xfrm>
            <a:off x="6400800" y="713313"/>
            <a:ext cx="4953000" cy="5431376"/>
          </a:xfrm>
        </p:spPr>
        <p:txBody>
          <a:bodyPr anchor="ctr">
            <a:noAutofit/>
          </a:bodyPr>
          <a:lstStyle/>
          <a:p>
            <a:r>
              <a:rPr lang="en-US" sz="1600" b="1" dirty="0"/>
              <a:t>Prizes and Acknowledgment: </a:t>
            </a:r>
            <a:r>
              <a:rPr lang="en-US" sz="1600" dirty="0"/>
              <a:t>Encouraging behavior congruence with change objectives by rewarding or recognizing individuals or groups who support change initiatives.</a:t>
            </a:r>
          </a:p>
          <a:p>
            <a:pPr>
              <a:lnSpc>
                <a:spcPct val="100000"/>
              </a:lnSpc>
            </a:pPr>
            <a:r>
              <a:rPr lang="en-US" sz="1600" b="1" dirty="0"/>
              <a:t>Heroes of Change: </a:t>
            </a:r>
            <a:r>
              <a:rPr lang="en-US" sz="1600" dirty="0"/>
              <a:t>Designating change champions within the company will help to create a network of advocates and will provide direction and inspiration for change adoption.</a:t>
            </a:r>
          </a:p>
          <a:p>
            <a:pPr>
              <a:lnSpc>
                <a:spcPct val="110000"/>
              </a:lnSpc>
            </a:pPr>
            <a:r>
              <a:rPr lang="en-US" sz="1600" b="1" dirty="0"/>
              <a:t>Resolving Grievances of Workers:  </a:t>
            </a:r>
            <a:r>
              <a:rPr lang="en-US" sz="1600" dirty="0"/>
              <a:t>Resolving employee concerns about the change in a responsive manner in order to build confidence and trust within the workforce.</a:t>
            </a:r>
          </a:p>
          <a:p>
            <a:r>
              <a:rPr lang="en-US" sz="1600" b="1" dirty="0"/>
              <a:t>Leadership Commitment: </a:t>
            </a:r>
            <a:r>
              <a:rPr lang="en-US" sz="1600" dirty="0"/>
              <a:t>Exhibiting a resolute commitment to leading and actively participating in the change.</a:t>
            </a:r>
          </a:p>
          <a:p>
            <a:r>
              <a:rPr lang="en-US" sz="1600" b="1" dirty="0"/>
              <a:t>The Crisis Management Plan: </a:t>
            </a:r>
            <a:r>
              <a:rPr lang="en-US" sz="1600" dirty="0"/>
              <a:t>creating a crisis management plan to quickly and effectively handle unforeseen resistance or major obstacles encountered during the transition process.</a:t>
            </a:r>
          </a:p>
          <a:p>
            <a:r>
              <a:rPr lang="en-US" sz="1600" b="1" dirty="0"/>
              <a:t>Innovative Culture: </a:t>
            </a:r>
            <a:r>
              <a:rPr lang="en-US" sz="1600" dirty="0"/>
              <a:t>Encouraging innovation and ongoing improvement to normalize change acceptance among Air India staff members (</a:t>
            </a:r>
            <a:r>
              <a:rPr lang="en-US" sz="1600" dirty="0" err="1"/>
              <a:t>Shimaa</a:t>
            </a:r>
            <a:r>
              <a:rPr lang="en-US" sz="1600" dirty="0"/>
              <a:t> et al., 2022).</a:t>
            </a:r>
            <a:endParaRPr lang="en-PK" sz="1600" dirty="0"/>
          </a:p>
        </p:txBody>
      </p:sp>
    </p:spTree>
    <p:extLst>
      <p:ext uri="{BB962C8B-B14F-4D97-AF65-F5344CB8AC3E}">
        <p14:creationId xmlns:p14="http://schemas.microsoft.com/office/powerpoint/2010/main" val="3989315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F199E-EE7C-3A48-4773-E5AD99B13645}"/>
              </a:ext>
            </a:extLst>
          </p:cNvPr>
          <p:cNvSpPr>
            <a:spLocks noGrp="1"/>
          </p:cNvSpPr>
          <p:nvPr>
            <p:ph type="title"/>
          </p:nvPr>
        </p:nvSpPr>
        <p:spPr/>
        <p:txBody>
          <a:bodyPr/>
          <a:lstStyle/>
          <a:p>
            <a:pPr algn="ctr"/>
            <a:r>
              <a:rPr lang="en-US" dirty="0"/>
              <a:t>Assessing Effectiveness and Completeness of Change Management</a:t>
            </a:r>
          </a:p>
        </p:txBody>
      </p:sp>
      <p:sp>
        <p:nvSpPr>
          <p:cNvPr id="3" name="Content Placeholder 2">
            <a:extLst>
              <a:ext uri="{FF2B5EF4-FFF2-40B4-BE49-F238E27FC236}">
                <a16:creationId xmlns:a16="http://schemas.microsoft.com/office/drawing/2014/main" id="{43311575-C287-CD6C-85CC-0F6950580331}"/>
              </a:ext>
            </a:extLst>
          </p:cNvPr>
          <p:cNvSpPr>
            <a:spLocks noGrp="1"/>
          </p:cNvSpPr>
          <p:nvPr>
            <p:ph idx="1"/>
          </p:nvPr>
        </p:nvSpPr>
        <p:spPr>
          <a:xfrm>
            <a:off x="838200" y="2035488"/>
            <a:ext cx="10515600" cy="4351338"/>
          </a:xfrm>
        </p:spPr>
        <p:txBody>
          <a:bodyPr>
            <a:normAutofit fontScale="85000" lnSpcReduction="20000"/>
          </a:bodyPr>
          <a:lstStyle/>
          <a:p>
            <a:r>
              <a:rPr lang="en-US" dirty="0"/>
              <a:t>The successful adoption of new procedures, procedures, and systems as well as demonstrable progress in the areas where change is intended to occur are important markers of completion.</a:t>
            </a:r>
          </a:p>
          <a:p>
            <a:r>
              <a:rPr lang="en-US" dirty="0"/>
              <a:t>KPIs, or key performance indicators, are Track KPIs that support program objectives, such as employee engagement, revenue growth, cost savings, customer satisfaction, and on-time performance.</a:t>
            </a:r>
          </a:p>
          <a:p>
            <a:r>
              <a:rPr lang="en-US" dirty="0"/>
              <a:t>Surveys of employees: Surveys should be used to find out how employees feel about the change process, how the corporate culture is perceived, and how well they understand new procedures (Bakhsh, 2020).</a:t>
            </a:r>
          </a:p>
          <a:p>
            <a:r>
              <a:rPr lang="en-US" dirty="0"/>
              <a:t>Examination of Financial Records: Examine financial records to see whether the change program has improved financial stability, decreased costs, or enhanced profitability.</a:t>
            </a:r>
          </a:p>
          <a:p>
            <a:r>
              <a:rPr lang="en-US" dirty="0"/>
              <a:t>Analysis of Operational </a:t>
            </a:r>
            <a:r>
              <a:rPr lang="en-US" dirty="0" err="1"/>
              <a:t>Efficiency:Evaluate</a:t>
            </a:r>
            <a:r>
              <a:rPr lang="en-US" dirty="0"/>
              <a:t> the impact on output, utilization of resources, and operational effectiveness (Yu and Chen, 2023).</a:t>
            </a:r>
          </a:p>
        </p:txBody>
      </p:sp>
    </p:spTree>
    <p:extLst>
      <p:ext uri="{BB962C8B-B14F-4D97-AF65-F5344CB8AC3E}">
        <p14:creationId xmlns:p14="http://schemas.microsoft.com/office/powerpoint/2010/main" val="1819633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F199E-EE7C-3A48-4773-E5AD99B13645}"/>
              </a:ext>
            </a:extLst>
          </p:cNvPr>
          <p:cNvSpPr>
            <a:spLocks noGrp="1"/>
          </p:cNvSpPr>
          <p:nvPr>
            <p:ph type="title"/>
          </p:nvPr>
        </p:nvSpPr>
        <p:spPr/>
        <p:txBody>
          <a:bodyPr/>
          <a:lstStyle/>
          <a:p>
            <a:pPr algn="ctr"/>
            <a:r>
              <a:rPr lang="en-US" dirty="0"/>
              <a:t>Assessing Effectiveness and Completeness of Change Management</a:t>
            </a:r>
          </a:p>
        </p:txBody>
      </p:sp>
      <p:sp>
        <p:nvSpPr>
          <p:cNvPr id="3" name="Content Placeholder 2">
            <a:extLst>
              <a:ext uri="{FF2B5EF4-FFF2-40B4-BE49-F238E27FC236}">
                <a16:creationId xmlns:a16="http://schemas.microsoft.com/office/drawing/2014/main" id="{43311575-C287-CD6C-85CC-0F6950580331}"/>
              </a:ext>
            </a:extLst>
          </p:cNvPr>
          <p:cNvSpPr>
            <a:spLocks noGrp="1"/>
          </p:cNvSpPr>
          <p:nvPr>
            <p:ph idx="1"/>
          </p:nvPr>
        </p:nvSpPr>
        <p:spPr>
          <a:xfrm>
            <a:off x="838200" y="1825625"/>
            <a:ext cx="10719216" cy="4515214"/>
          </a:xfrm>
        </p:spPr>
        <p:txBody>
          <a:bodyPr>
            <a:normAutofit/>
          </a:bodyPr>
          <a:lstStyle/>
          <a:p>
            <a:r>
              <a:rPr lang="en-US" sz="2000" dirty="0"/>
              <a:t>Comparing the market: Compare the market share, competitive positioning, and customer loyalty of Air India with those of its aviation industry rivals.</a:t>
            </a:r>
          </a:p>
          <a:p>
            <a:r>
              <a:rPr lang="en-US" sz="2000" dirty="0"/>
              <a:t>Stakeholder Opinions: Determine the views of important parties (government officials, investors, and unions) regarding the changes and their consequences.</a:t>
            </a:r>
          </a:p>
          <a:p>
            <a:r>
              <a:rPr lang="en-US" sz="2000" dirty="0"/>
              <a:t>Verification of Compliance: Ensure that the transformation program complies with best practices for corporate governance and applicable laws.</a:t>
            </a:r>
          </a:p>
          <a:p>
            <a:r>
              <a:rPr lang="en-US" sz="2000" dirty="0"/>
              <a:t>Client Opinions: Find out what the passengers think about the changes that have been made and the general quality of the service.</a:t>
            </a:r>
          </a:p>
          <a:p>
            <a:r>
              <a:rPr lang="en-US" sz="2000" dirty="0"/>
              <a:t>Effectiveness of Risk Management: Assess the success of risk management techniques used in the transition process and their influence on the occurrence of risks (Rehman et al., 2019).</a:t>
            </a:r>
          </a:p>
          <a:p>
            <a:r>
              <a:rPr lang="en-US" sz="2000" dirty="0"/>
              <a:t>Evaluation of Sustainability: Evaluate the sustainability of implemented changes and the organization's ability to sustain gains.</a:t>
            </a:r>
          </a:p>
        </p:txBody>
      </p:sp>
    </p:spTree>
    <p:extLst>
      <p:ext uri="{BB962C8B-B14F-4D97-AF65-F5344CB8AC3E}">
        <p14:creationId xmlns:p14="http://schemas.microsoft.com/office/powerpoint/2010/main" val="2222371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2D55B-EC36-44DF-C255-B925B3218CE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246765D-84E0-BAC2-4860-35E308236B41}"/>
              </a:ext>
            </a:extLst>
          </p:cNvPr>
          <p:cNvSpPr>
            <a:spLocks noGrp="1"/>
          </p:cNvSpPr>
          <p:nvPr>
            <p:ph idx="1"/>
          </p:nvPr>
        </p:nvSpPr>
        <p:spPr>
          <a:xfrm>
            <a:off x="838199" y="1825624"/>
            <a:ext cx="10794167" cy="5032375"/>
          </a:xfrm>
        </p:spPr>
        <p:txBody>
          <a:bodyPr>
            <a:normAutofit fontScale="47500" lnSpcReduction="20000"/>
          </a:bodyPr>
          <a:lstStyle/>
          <a:p>
            <a:r>
              <a:rPr lang="en-US" dirty="0"/>
              <a:t>Agarwal, A.J. and Reddy, I.L. (2020). Air India on Sale. Emerging Economies Cases Journal, 2(1), pp.62–72. </a:t>
            </a:r>
            <a:r>
              <a:rPr lang="en-US" dirty="0" err="1"/>
              <a:t>doi:https</a:t>
            </a:r>
            <a:r>
              <a:rPr lang="en-US" dirty="0"/>
              <a:t>://doi.org/10.1177/2516604220942971.</a:t>
            </a:r>
          </a:p>
          <a:p>
            <a:r>
              <a:rPr lang="en-US" dirty="0"/>
              <a:t>Saini, A., Truong, D. and Pan, J.Y. (2022). Airline efficiency and environmental impacts – Data envelopment analysis. International Journal of Transportation Science and Technology. </a:t>
            </a:r>
            <a:r>
              <a:rPr lang="en-US" dirty="0" err="1"/>
              <a:t>doi:https</a:t>
            </a:r>
            <a:r>
              <a:rPr lang="en-US" dirty="0"/>
              <a:t>://doi.org/10.1016/j.ijtst.2022.02.005.</a:t>
            </a:r>
          </a:p>
          <a:p>
            <a:r>
              <a:rPr lang="en-US" dirty="0"/>
              <a:t>Czerny, A.I. and Lang, H. (2019). Privatization and Deregulation of the Airline Industry. [online] papers.ssrn.com. Available at: </a:t>
            </a:r>
            <a:r>
              <a:rPr lang="en-US" dirty="0">
                <a:hlinkClick r:id="rId2"/>
              </a:rPr>
              <a:t>https://papers.ssrn.com/sol3/papers.cfm?abstract_id=3469449</a:t>
            </a:r>
            <a:r>
              <a:rPr lang="en-US" dirty="0"/>
              <a:t>.</a:t>
            </a:r>
          </a:p>
          <a:p>
            <a:r>
              <a:rPr lang="en-US" dirty="0"/>
              <a:t>Dennis, N. and </a:t>
            </a:r>
            <a:r>
              <a:rPr lang="en-US" dirty="0" err="1"/>
              <a:t>Pitfield</a:t>
            </a:r>
            <a:r>
              <a:rPr lang="en-US" dirty="0"/>
              <a:t>, D. (2018). A Tale of Two Cities: The Impact of Airline Mergers and Consolidation at London and New York. Transportation Research Record: Journal of the Transportation Research Board, 2672(23), pp.1–7. </a:t>
            </a:r>
            <a:r>
              <a:rPr lang="en-US" dirty="0" err="1"/>
              <a:t>doi:https</a:t>
            </a:r>
            <a:r>
              <a:rPr lang="en-US" dirty="0"/>
              <a:t>://doi.org/10.1177/0361198118758336.</a:t>
            </a:r>
          </a:p>
          <a:p>
            <a:r>
              <a:rPr lang="en-US" dirty="0" err="1"/>
              <a:t>Mitcheltree</a:t>
            </a:r>
            <a:r>
              <a:rPr lang="en-US" dirty="0"/>
              <a:t>, C.M. (2023). Towards a sense of urgency for innovation realization: a case study on complacency asymmetries in interorganizational relations. Journal of Innovation and Entrepreneurship, 12(1). </a:t>
            </a:r>
            <a:r>
              <a:rPr lang="en-US" dirty="0" err="1"/>
              <a:t>doi:https</a:t>
            </a:r>
            <a:r>
              <a:rPr lang="en-US" dirty="0"/>
              <a:t>://doi.org/10.1186/s13731-023-00267-2.</a:t>
            </a:r>
          </a:p>
          <a:p>
            <a:r>
              <a:rPr lang="en-US" dirty="0" err="1"/>
              <a:t>Gökalp</a:t>
            </a:r>
            <a:r>
              <a:rPr lang="en-US" dirty="0"/>
              <a:t>, P. and </a:t>
            </a:r>
            <a:r>
              <a:rPr lang="en-US" dirty="0" err="1"/>
              <a:t>Soran</a:t>
            </a:r>
            <a:r>
              <a:rPr lang="en-US" dirty="0"/>
              <a:t>, S. (2022). The Impact of Leadership Styles on Performance and Mediating Effect of Organizational Culture: A Study in Flight Schools. Transportation Research Procedia, 65, pp.304–317. </a:t>
            </a:r>
            <a:r>
              <a:rPr lang="en-US" dirty="0" err="1"/>
              <a:t>doi:https</a:t>
            </a:r>
            <a:r>
              <a:rPr lang="en-US" dirty="0"/>
              <a:t>://doi.org/10.1016/j.trpro.2022.11.035.</a:t>
            </a:r>
          </a:p>
          <a:p>
            <a:r>
              <a:rPr lang="nn-NO" dirty="0"/>
              <a:t>Bibliotekanauki.pl. (2023). Available at: </a:t>
            </a:r>
            <a:r>
              <a:rPr lang="nn-NO" dirty="0">
                <a:hlinkClick r:id="rId3"/>
              </a:rPr>
              <a:t>https://bibliotekanauki.pl/articles/2105146.pdf</a:t>
            </a:r>
            <a:r>
              <a:rPr lang="nn-NO" dirty="0"/>
              <a:t>.</a:t>
            </a:r>
          </a:p>
          <a:p>
            <a:r>
              <a:rPr lang="en-US" dirty="0"/>
              <a:t>Yang, L., Ngai, C.S.B. and Lu, W. (2020). Changing trends of corporate social responsibility reporting in the world-leading airlines. PLOS ONE, 15(6), p.e0234258. </a:t>
            </a:r>
            <a:r>
              <a:rPr lang="en-US" dirty="0" err="1"/>
              <a:t>doi:https</a:t>
            </a:r>
            <a:r>
              <a:rPr lang="en-US" dirty="0"/>
              <a:t>://doi.org/10.1371/journal.pone.0234258.</a:t>
            </a:r>
          </a:p>
          <a:p>
            <a:r>
              <a:rPr lang="en-US" dirty="0"/>
              <a:t>Yu, M.-M. and Chen, L.-H. (2023). Productivity change of airlines: A global total factor productivity index with network structure. Journal of Air Transport Management, [online] 109, p.102403. </a:t>
            </a:r>
            <a:r>
              <a:rPr lang="en-US" dirty="0" err="1"/>
              <a:t>doi:https</a:t>
            </a:r>
            <a:r>
              <a:rPr lang="en-US" dirty="0"/>
              <a:t>://doi.org/10.1016/j.jairtraman.2023.102403.</a:t>
            </a:r>
          </a:p>
          <a:p>
            <a:r>
              <a:rPr lang="en-US" dirty="0"/>
              <a:t>Rehman, Z.U., Muhammad, N., Sarwar, B. and Raz, M.A. (2019). Impact of risk management strategies on the credit risk faced by commercial banks of </a:t>
            </a:r>
            <a:r>
              <a:rPr lang="en-US" dirty="0" err="1"/>
              <a:t>Balochistan</a:t>
            </a:r>
            <a:r>
              <a:rPr lang="en-US" dirty="0"/>
              <a:t>. Financial Innovation, [online] 5(1). </a:t>
            </a:r>
            <a:r>
              <a:rPr lang="en-US" dirty="0" err="1"/>
              <a:t>doi:https</a:t>
            </a:r>
            <a:r>
              <a:rPr lang="en-US" dirty="0"/>
              <a:t>://doi.org/10.1186/s40854-019-0159-8.</a:t>
            </a:r>
          </a:p>
          <a:p>
            <a:r>
              <a:rPr lang="en-US" dirty="0" err="1"/>
              <a:t>Shimaa</a:t>
            </a:r>
            <a:r>
              <a:rPr lang="en-US" dirty="0"/>
              <a:t>, A., </a:t>
            </a:r>
            <a:r>
              <a:rPr lang="en-US" dirty="0" err="1"/>
              <a:t>Elsoad</a:t>
            </a:r>
            <a:r>
              <a:rPr lang="en-US" dirty="0"/>
              <a:t>, M., Soliman, </a:t>
            </a:r>
            <a:r>
              <a:rPr lang="en-US" dirty="0" err="1"/>
              <a:t>Ghada</a:t>
            </a:r>
            <a:r>
              <a:rPr lang="en-US" dirty="0"/>
              <a:t>, A., Abd, E. and Mohamed (2022). The Role of Innovation in Achieving a Competitive Advantage of Airlines. IJTHS), O6U, [online] 3(2), pp.1–32. Available at: https://ijthsx.journals.ekb.eg/article_267535_6ff40a928a836ffd0cfbc1d559713dc2.pdf [Accessed 14 Mar. 2023].</a:t>
            </a:r>
          </a:p>
        </p:txBody>
      </p:sp>
    </p:spTree>
    <p:extLst>
      <p:ext uri="{BB962C8B-B14F-4D97-AF65-F5344CB8AC3E}">
        <p14:creationId xmlns:p14="http://schemas.microsoft.com/office/powerpoint/2010/main" val="2038235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179</TotalTime>
  <Words>2607</Words>
  <Application>Microsoft Office PowerPoint</Application>
  <PresentationFormat>Widescreen</PresentationFormat>
  <Paragraphs>88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Symbol</vt:lpstr>
      <vt:lpstr>Office Theme</vt:lpstr>
      <vt:lpstr>BMMB7000 Change &amp; Stability Management</vt:lpstr>
      <vt:lpstr>Table of Contents</vt:lpstr>
      <vt:lpstr>Introduction and Background of Air India</vt:lpstr>
      <vt:lpstr>Reasons for Change</vt:lpstr>
      <vt:lpstr>Key Change Management Models</vt:lpstr>
      <vt:lpstr>Lewin’s Model of Change</vt:lpstr>
      <vt:lpstr>Incremental (Small Scale) Or A Large-Scale Change Programme</vt:lpstr>
      <vt:lpstr>Driver Factors for Change </vt:lpstr>
      <vt:lpstr>Resistance Factors to the Change</vt:lpstr>
      <vt:lpstr>Resistance Factors to the Change</vt:lpstr>
      <vt:lpstr>Assessing Effectiveness and Completeness of Change Management</vt:lpstr>
      <vt:lpstr>Assessing Effectiveness and Completeness of Change Management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hp</cp:lastModifiedBy>
  <cp:revision>113</cp:revision>
  <dcterms:created xsi:type="dcterms:W3CDTF">2023-02-25T08:27:14Z</dcterms:created>
  <dcterms:modified xsi:type="dcterms:W3CDTF">2023-11-30T13:06:35Z</dcterms:modified>
</cp:coreProperties>
</file>