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53" r:id="rId5"/>
  </p:sldMasterIdLst>
  <p:notesMasterIdLst>
    <p:notesMasterId r:id="rId29"/>
  </p:notesMasterIdLst>
  <p:handoutMasterIdLst>
    <p:handoutMasterId r:id="rId30"/>
  </p:handoutMasterIdLst>
  <p:sldIdLst>
    <p:sldId id="297" r:id="rId6"/>
    <p:sldId id="265" r:id="rId7"/>
    <p:sldId id="272" r:id="rId8"/>
    <p:sldId id="288" r:id="rId9"/>
    <p:sldId id="279" r:id="rId10"/>
    <p:sldId id="289" r:id="rId11"/>
    <p:sldId id="275" r:id="rId12"/>
    <p:sldId id="278" r:id="rId13"/>
    <p:sldId id="280" r:id="rId14"/>
    <p:sldId id="290" r:id="rId15"/>
    <p:sldId id="281" r:id="rId16"/>
    <p:sldId id="291" r:id="rId17"/>
    <p:sldId id="282" r:id="rId18"/>
    <p:sldId id="283" r:id="rId19"/>
    <p:sldId id="284" r:id="rId20"/>
    <p:sldId id="285" r:id="rId21"/>
    <p:sldId id="292" r:id="rId22"/>
    <p:sldId id="286" r:id="rId23"/>
    <p:sldId id="293" r:id="rId24"/>
    <p:sldId id="287" r:id="rId25"/>
    <p:sldId id="273" r:id="rId26"/>
    <p:sldId id="295" r:id="rId27"/>
    <p:sldId id="296" r:id="rId28"/>
  </p:sldIdLst>
  <p:sldSz cx="9144000" cy="6858000" type="screen4x3"/>
  <p:notesSz cx="7315200" cy="9601200"/>
  <p:defaultTextStyle>
    <a:defPPr>
      <a:defRPr lang="en-US"/>
    </a:defPPr>
    <a:lvl1pPr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1pPr>
    <a:lvl2pPr marL="4572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2pPr>
    <a:lvl3pPr marL="9144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3pPr>
    <a:lvl4pPr marL="13716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4pPr>
    <a:lvl5pPr marL="1828800" algn="r" rtl="0" fontAlgn="base">
      <a:spcBef>
        <a:spcPct val="0"/>
      </a:spcBef>
      <a:spcAft>
        <a:spcPct val="0"/>
      </a:spcAft>
      <a:defRPr sz="1000" kern="1200">
        <a:solidFill>
          <a:schemeClr val="tx1"/>
        </a:solidFill>
        <a:latin typeface="HelveticaNeue-Light" pitchFamily="34" charset="0"/>
        <a:ea typeface="ＭＳ Ｐゴシック" pitchFamily="-112" charset="-128"/>
        <a:cs typeface="+mn-cs"/>
      </a:defRPr>
    </a:lvl5pPr>
    <a:lvl6pPr marL="2286000" algn="l" defTabSz="914400" rtl="0" eaLnBrk="1" latinLnBrk="0" hangingPunct="1">
      <a:defRPr sz="1000" kern="1200">
        <a:solidFill>
          <a:schemeClr val="tx1"/>
        </a:solidFill>
        <a:latin typeface="HelveticaNeue-Light" pitchFamily="34" charset="0"/>
        <a:ea typeface="ＭＳ Ｐゴシック" pitchFamily="-112" charset="-128"/>
        <a:cs typeface="+mn-cs"/>
      </a:defRPr>
    </a:lvl6pPr>
    <a:lvl7pPr marL="2743200" algn="l" defTabSz="914400" rtl="0" eaLnBrk="1" latinLnBrk="0" hangingPunct="1">
      <a:defRPr sz="1000" kern="1200">
        <a:solidFill>
          <a:schemeClr val="tx1"/>
        </a:solidFill>
        <a:latin typeface="HelveticaNeue-Light" pitchFamily="34" charset="0"/>
        <a:ea typeface="ＭＳ Ｐゴシック" pitchFamily="-112" charset="-128"/>
        <a:cs typeface="+mn-cs"/>
      </a:defRPr>
    </a:lvl7pPr>
    <a:lvl8pPr marL="3200400" algn="l" defTabSz="914400" rtl="0" eaLnBrk="1" latinLnBrk="0" hangingPunct="1">
      <a:defRPr sz="1000" kern="1200">
        <a:solidFill>
          <a:schemeClr val="tx1"/>
        </a:solidFill>
        <a:latin typeface="HelveticaNeue-Light" pitchFamily="34" charset="0"/>
        <a:ea typeface="ＭＳ Ｐゴシック" pitchFamily="-112" charset="-128"/>
        <a:cs typeface="+mn-cs"/>
      </a:defRPr>
    </a:lvl8pPr>
    <a:lvl9pPr marL="3657600" algn="l" defTabSz="914400" rtl="0" eaLnBrk="1" latinLnBrk="0" hangingPunct="1">
      <a:defRPr sz="1000" kern="1200">
        <a:solidFill>
          <a:schemeClr val="tx1"/>
        </a:solidFill>
        <a:latin typeface="HelveticaNeue-Light" pitchFamily="34" charset="0"/>
        <a:ea typeface="ＭＳ Ｐゴシック" pitchFamily="-112"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a:srgbClr val="1736B9"/>
    <a:srgbClr val="BBE0E3"/>
    <a:srgbClr val="00698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204" autoAdjust="0"/>
    <p:restoredTop sz="94660"/>
  </p:normalViewPr>
  <p:slideViewPr>
    <p:cSldViewPr>
      <p:cViewPr varScale="1">
        <p:scale>
          <a:sx n="73" d="100"/>
          <a:sy n="73" d="100"/>
        </p:scale>
        <p:origin x="1308" y="72"/>
      </p:cViewPr>
      <p:guideLst>
        <p:guide orient="horz" pos="2160"/>
        <p:guide pos="2880"/>
      </p:guideLst>
    </p:cSldViewPr>
  </p:slideViewPr>
  <p:notesTextViewPr>
    <p:cViewPr>
      <p:scale>
        <a:sx n="100" d="100"/>
        <a:sy n="100" d="100"/>
      </p:scale>
      <p:origin x="0" y="0"/>
    </p:cViewPr>
  </p:notesTextViewPr>
  <p:sorterViewPr>
    <p:cViewPr>
      <p:scale>
        <a:sx n="75" d="100"/>
        <a:sy n="75" d="100"/>
      </p:scale>
      <p:origin x="0" y="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1490"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smtClean="0">
                <a:latin typeface="Arial" charset="0"/>
              </a:defRPr>
            </a:lvl1pPr>
          </a:lstStyle>
          <a:p>
            <a:pPr>
              <a:defRPr/>
            </a:pPr>
            <a:endParaRPr lang="en-US"/>
          </a:p>
        </p:txBody>
      </p:sp>
      <p:sp>
        <p:nvSpPr>
          <p:cNvPr id="191491" name="Rectangle 3"/>
          <p:cNvSpPr>
            <a:spLocks noGrp="1" noChangeArrowheads="1"/>
          </p:cNvSpPr>
          <p:nvPr>
            <p:ph type="dt" sz="quarter" idx="1"/>
          </p:nvPr>
        </p:nvSpPr>
        <p:spPr bwMode="auto">
          <a:xfrm>
            <a:off x="4143375" y="0"/>
            <a:ext cx="3170238" cy="4794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a:p>
        </p:txBody>
      </p:sp>
      <p:sp>
        <p:nvSpPr>
          <p:cNvPr id="191492" name="Rectangle 4"/>
          <p:cNvSpPr>
            <a:spLocks noGrp="1" noChangeArrowheads="1"/>
          </p:cNvSpPr>
          <p:nvPr>
            <p:ph type="ftr" sz="quarter" idx="2"/>
          </p:nvPr>
        </p:nvSpPr>
        <p:spPr bwMode="auto">
          <a:xfrm>
            <a:off x="0"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latin typeface="Arial" charset="0"/>
              </a:defRPr>
            </a:lvl1pPr>
          </a:lstStyle>
          <a:p>
            <a:pPr>
              <a:defRPr/>
            </a:pPr>
            <a:endParaRPr lang="en-US"/>
          </a:p>
        </p:txBody>
      </p:sp>
      <p:sp>
        <p:nvSpPr>
          <p:cNvPr id="191493" name="Rectangle 5"/>
          <p:cNvSpPr>
            <a:spLocks noGrp="1" noChangeArrowheads="1"/>
          </p:cNvSpPr>
          <p:nvPr>
            <p:ph type="sldNum" sz="quarter" idx="3"/>
          </p:nvPr>
        </p:nvSpPr>
        <p:spPr bwMode="auto">
          <a:xfrm>
            <a:off x="4143375" y="9120188"/>
            <a:ext cx="3170238" cy="4794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fld id="{28769152-11C1-4CCD-9F6B-57EF193DC90D}" type="slidenum">
              <a:rPr lang="en-US"/>
              <a:pPr>
                <a:defRPr/>
              </a:pPr>
              <a:t>‹#›</a:t>
            </a:fld>
            <a:endParaRPr lang="en-US"/>
          </a:p>
        </p:txBody>
      </p:sp>
    </p:spTree>
    <p:extLst>
      <p:ext uri="{BB962C8B-B14F-4D97-AF65-F5344CB8AC3E}">
        <p14:creationId xmlns:p14="http://schemas.microsoft.com/office/powerpoint/2010/main" val="18558558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8722" name="Rectangle 2"/>
          <p:cNvSpPr>
            <a:spLocks noGrp="1" noChangeArrowheads="1"/>
          </p:cNvSpPr>
          <p:nvPr>
            <p:ph type="hdr" sz="quarter"/>
          </p:nvPr>
        </p:nvSpPr>
        <p:spPr bwMode="auto">
          <a:xfrm>
            <a:off x="0"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3" name="Rectangle 3"/>
          <p:cNvSpPr>
            <a:spLocks noGrp="1" noChangeArrowheads="1"/>
          </p:cNvSpPr>
          <p:nvPr>
            <p:ph type="dt" idx="1"/>
          </p:nvPr>
        </p:nvSpPr>
        <p:spPr bwMode="auto">
          <a:xfrm>
            <a:off x="4143375" y="0"/>
            <a:ext cx="3170238" cy="479425"/>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lvl1pPr defTabSz="966788">
              <a:defRPr sz="1300" smtClean="0">
                <a:latin typeface="Arial" charset="0"/>
              </a:defRPr>
            </a:lvl1pPr>
          </a:lstStyle>
          <a:p>
            <a:pPr>
              <a:defRPr/>
            </a:pPr>
            <a:endParaRPr lang="en-US"/>
          </a:p>
        </p:txBody>
      </p:sp>
      <p:sp>
        <p:nvSpPr>
          <p:cNvPr id="6148" name="Rectangle 4"/>
          <p:cNvSpPr>
            <a:spLocks noGrp="1" noRot="1" noChangeAspect="1" noChangeArrowheads="1" noTextEdit="1"/>
          </p:cNvSpPr>
          <p:nvPr>
            <p:ph type="sldImg" idx="2"/>
          </p:nvPr>
        </p:nvSpPr>
        <p:spPr bwMode="auto">
          <a:xfrm>
            <a:off x="1257300" y="720725"/>
            <a:ext cx="4800600" cy="3600450"/>
          </a:xfrm>
          <a:prstGeom prst="rect">
            <a:avLst/>
          </a:prstGeom>
          <a:noFill/>
          <a:ln w="9525">
            <a:solidFill>
              <a:srgbClr val="000000"/>
            </a:solidFill>
            <a:miter lim="800000"/>
            <a:headEnd/>
            <a:tailEnd/>
          </a:ln>
        </p:spPr>
      </p:sp>
      <p:sp>
        <p:nvSpPr>
          <p:cNvPr id="158725" name="Rectangle 5"/>
          <p:cNvSpPr>
            <a:spLocks noGrp="1" noChangeArrowheads="1"/>
          </p:cNvSpPr>
          <p:nvPr>
            <p:ph type="body" sz="quarter" idx="3"/>
          </p:nvPr>
        </p:nvSpPr>
        <p:spPr bwMode="auto">
          <a:xfrm>
            <a:off x="731838" y="4560888"/>
            <a:ext cx="5851525" cy="4319587"/>
          </a:xfrm>
          <a:prstGeom prst="rect">
            <a:avLst/>
          </a:prstGeom>
          <a:noFill/>
          <a:ln w="9525">
            <a:noFill/>
            <a:miter lim="800000"/>
            <a:headEnd/>
            <a:tailEnd/>
          </a:ln>
          <a:effectLst/>
        </p:spPr>
        <p:txBody>
          <a:bodyPr vert="horz" wrap="square" lIns="96661" tIns="48331" rIns="96661" bIns="48331"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158726" name="Rectangle 6"/>
          <p:cNvSpPr>
            <a:spLocks noGrp="1" noChangeArrowheads="1"/>
          </p:cNvSpPr>
          <p:nvPr>
            <p:ph type="ftr" sz="quarter" idx="4"/>
          </p:nvPr>
        </p:nvSpPr>
        <p:spPr bwMode="auto">
          <a:xfrm>
            <a:off x="0"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algn="l" defTabSz="966788">
              <a:defRPr sz="1300" smtClean="0">
                <a:latin typeface="Arial" charset="0"/>
              </a:defRPr>
            </a:lvl1pPr>
          </a:lstStyle>
          <a:p>
            <a:pPr>
              <a:defRPr/>
            </a:pPr>
            <a:endParaRPr lang="en-US"/>
          </a:p>
        </p:txBody>
      </p:sp>
      <p:sp>
        <p:nvSpPr>
          <p:cNvPr id="158727" name="Rectangle 7"/>
          <p:cNvSpPr>
            <a:spLocks noGrp="1" noChangeArrowheads="1"/>
          </p:cNvSpPr>
          <p:nvPr>
            <p:ph type="sldNum" sz="quarter" idx="5"/>
          </p:nvPr>
        </p:nvSpPr>
        <p:spPr bwMode="auto">
          <a:xfrm>
            <a:off x="4143375" y="9120188"/>
            <a:ext cx="3170238" cy="479425"/>
          </a:xfrm>
          <a:prstGeom prst="rect">
            <a:avLst/>
          </a:prstGeom>
          <a:noFill/>
          <a:ln w="9525">
            <a:noFill/>
            <a:miter lim="800000"/>
            <a:headEnd/>
            <a:tailEnd/>
          </a:ln>
          <a:effectLst/>
        </p:spPr>
        <p:txBody>
          <a:bodyPr vert="horz" wrap="square" lIns="96661" tIns="48331" rIns="96661" bIns="48331" numCol="1" anchor="b" anchorCtr="0" compatLnSpc="1">
            <a:prstTxWarp prst="textNoShape">
              <a:avLst/>
            </a:prstTxWarp>
          </a:bodyPr>
          <a:lstStyle>
            <a:lvl1pPr defTabSz="966788">
              <a:defRPr sz="1300" smtClean="0">
                <a:latin typeface="Arial" charset="0"/>
              </a:defRPr>
            </a:lvl1pPr>
          </a:lstStyle>
          <a:p>
            <a:pPr>
              <a:defRPr/>
            </a:pPr>
            <a:fld id="{90918E54-CF06-43D6-899C-AEC13842EBAA}" type="slidenum">
              <a:rPr lang="en-US"/>
              <a:pPr>
                <a:defRPr/>
              </a:pPr>
              <a:t>‹#›</a:t>
            </a:fld>
            <a:endParaRPr lang="en-US"/>
          </a:p>
        </p:txBody>
      </p:sp>
    </p:spTree>
    <p:extLst>
      <p:ext uri="{BB962C8B-B14F-4D97-AF65-F5344CB8AC3E}">
        <p14:creationId xmlns:p14="http://schemas.microsoft.com/office/powerpoint/2010/main" val="192357887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Arial" pitchFamily="-112" charset="0"/>
        <a:ea typeface="ＭＳ Ｐゴシック" pitchFamily="-112"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0918E54-CF06-43D6-899C-AEC13842EBAA}" type="slidenum">
              <a:rPr lang="en-US" smtClean="0"/>
              <a:pPr>
                <a:defRPr/>
              </a:pPr>
              <a:t>1</a:t>
            </a:fld>
            <a:endParaRPr lang="en-US"/>
          </a:p>
        </p:txBody>
      </p:sp>
    </p:spTree>
    <p:extLst>
      <p:ext uri="{BB962C8B-B14F-4D97-AF65-F5344CB8AC3E}">
        <p14:creationId xmlns:p14="http://schemas.microsoft.com/office/powerpoint/2010/main" val="1294425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99748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146346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320443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1037172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981436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39CF85-8457-400C-A4F9-DC61A400AE11}" type="slidenum">
              <a:rPr lang="en-US" smtClean="0"/>
              <a:t>‹#›</a:t>
            </a:fld>
            <a:endParaRPr lang="en-US"/>
          </a:p>
        </p:txBody>
      </p:sp>
    </p:spTree>
    <p:extLst>
      <p:ext uri="{BB962C8B-B14F-4D97-AF65-F5344CB8AC3E}">
        <p14:creationId xmlns:p14="http://schemas.microsoft.com/office/powerpoint/2010/main" val="32857459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548680"/>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2060848"/>
            <a:ext cx="7886700" cy="4152952"/>
          </a:xfrm>
          <a:prstGeom prst="rect">
            <a:avLst/>
          </a:prstGeom>
        </p:spPr>
        <p:txBody>
          <a:bodyPr vert="horz" lIns="91440" tIns="45720" rIns="91440" bIns="45720" rtlCol="0">
            <a:normAutofit/>
          </a:body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39CF85-8457-400C-A4F9-DC61A400AE11}" type="slidenum">
              <a:rPr lang="en-US" smtClean="0"/>
              <a:t>‹#›</a:t>
            </a:fld>
            <a:endParaRPr lang="en-US"/>
          </a:p>
        </p:txBody>
      </p:sp>
    </p:spTree>
    <p:extLst>
      <p:ext uri="{BB962C8B-B14F-4D97-AF65-F5344CB8AC3E}">
        <p14:creationId xmlns:p14="http://schemas.microsoft.com/office/powerpoint/2010/main" val="1865471889"/>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gif"/><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4"/>
          <p:cNvSpPr>
            <a:spLocks noGrp="1"/>
          </p:cNvSpPr>
          <p:nvPr>
            <p:ph idx="1"/>
          </p:nvPr>
        </p:nvSpPr>
        <p:spPr>
          <a:xfrm>
            <a:off x="4149199" y="2744886"/>
            <a:ext cx="4394166" cy="2340298"/>
          </a:xfrm>
        </p:spPr>
        <p:txBody>
          <a:bodyPr/>
          <a:lstStyle/>
          <a:p>
            <a:pPr marL="0" indent="0">
              <a:spcAft>
                <a:spcPts val="600"/>
              </a:spcAft>
              <a:buNone/>
            </a:pPr>
            <a:r>
              <a:rPr lang="en-GB" sz="3200" b="1" dirty="0" smtClean="0"/>
              <a:t>Consumer Behaviour</a:t>
            </a:r>
          </a:p>
          <a:p>
            <a:pPr>
              <a:buFont typeface="Arial" pitchFamily="34" charset="0"/>
              <a:buChar char="©"/>
            </a:pPr>
            <a:r>
              <a:rPr lang="en-US" sz="2000" dirty="0" smtClean="0"/>
              <a:t>Zubin </a:t>
            </a:r>
            <a:r>
              <a:rPr lang="en-US" sz="2000" dirty="0" err="1" smtClean="0"/>
              <a:t>Sethna</a:t>
            </a:r>
            <a:r>
              <a:rPr lang="en-US" sz="2000" dirty="0" smtClean="0"/>
              <a:t> &amp; Jim Blythe</a:t>
            </a:r>
            <a:endParaRPr lang="en-GB" sz="2000" dirty="0" smtClean="0"/>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22049" t="12600" r="22301" b="12851"/>
          <a:stretch/>
        </p:blipFill>
        <p:spPr>
          <a:xfrm>
            <a:off x="630054" y="1667001"/>
            <a:ext cx="3221866" cy="4316086"/>
          </a:xfrm>
          <a:prstGeom prst="rect">
            <a:avLst/>
          </a:prstGeom>
        </p:spPr>
      </p:pic>
    </p:spTree>
    <p:extLst>
      <p:ext uri="{BB962C8B-B14F-4D97-AF65-F5344CB8AC3E}">
        <p14:creationId xmlns:p14="http://schemas.microsoft.com/office/powerpoint/2010/main" val="13869217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8"/>
          <p:cNvSpPr>
            <a:spLocks noGrp="1" noChangeArrowheads="1"/>
          </p:cNvSpPr>
          <p:nvPr>
            <p:ph type="ctrTitle"/>
          </p:nvPr>
        </p:nvSpPr>
        <p:spPr>
          <a:xfrm>
            <a:off x="685800" y="908720"/>
            <a:ext cx="7772400" cy="2387600"/>
          </a:xfrm>
        </p:spPr>
        <p:txBody>
          <a:bodyPr>
            <a:normAutofit/>
          </a:bodyPr>
          <a:lstStyle/>
          <a:p>
            <a:r>
              <a:rPr lang="en-US" sz="3600" b="1" dirty="0"/>
              <a:t>Chapter </a:t>
            </a:r>
            <a:r>
              <a:rPr lang="en-US" sz="3600" b="1" dirty="0" smtClean="0"/>
              <a:t>8</a:t>
            </a:r>
          </a:p>
        </p:txBody>
      </p:sp>
      <p:sp>
        <p:nvSpPr>
          <p:cNvPr id="4099" name="Rectangle 9"/>
          <p:cNvSpPr>
            <a:spLocks noGrp="1" noChangeArrowheads="1"/>
          </p:cNvSpPr>
          <p:nvPr>
            <p:ph type="subTitle" idx="1"/>
          </p:nvPr>
        </p:nvSpPr>
        <p:spPr/>
        <p:txBody>
          <a:bodyPr>
            <a:normAutofit/>
          </a:bodyPr>
          <a:lstStyle/>
          <a:p>
            <a:r>
              <a:rPr lang="en-US" sz="3600" b="1" dirty="0"/>
              <a:t>Perception</a:t>
            </a:r>
            <a:endParaRPr lang="en-US" sz="3600" b="1"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Session objectives</a:t>
            </a:r>
          </a:p>
        </p:txBody>
      </p:sp>
      <p:sp>
        <p:nvSpPr>
          <p:cNvPr id="5123" name="Rectangle 3"/>
          <p:cNvSpPr>
            <a:spLocks noGrp="1" noChangeArrowheads="1"/>
          </p:cNvSpPr>
          <p:nvPr>
            <p:ph idx="1"/>
          </p:nvPr>
        </p:nvSpPr>
        <p:spPr/>
        <p:txBody>
          <a:bodyPr>
            <a:normAutofit/>
          </a:bodyPr>
          <a:lstStyle/>
          <a:p>
            <a:r>
              <a:rPr lang="en-GB" dirty="0" smtClean="0"/>
              <a:t>Explain the role of analysis and synthesis in perception.</a:t>
            </a:r>
          </a:p>
          <a:p>
            <a:r>
              <a:rPr lang="en-GB" dirty="0" smtClean="0"/>
              <a:t>Explain the role of synergy in creating a perceptual impression.</a:t>
            </a:r>
          </a:p>
          <a:p>
            <a:r>
              <a:rPr lang="en-GB" dirty="0" smtClean="0"/>
              <a:t>Understand the problem created for marketers by selectivity.</a:t>
            </a:r>
          </a:p>
          <a:p>
            <a:r>
              <a:rPr lang="en-GB" dirty="0" smtClean="0"/>
              <a:t>Explain how past experience affects perception.</a:t>
            </a:r>
          </a:p>
          <a:p>
            <a:r>
              <a:rPr lang="en-GB" dirty="0" smtClean="0"/>
              <a:t>Describe Weber’s Law.</a:t>
            </a:r>
          </a:p>
          <a:p>
            <a:r>
              <a:rPr lang="en-GB" dirty="0" smtClean="0"/>
              <a:t>Describe the relationship between perception and reality.</a:t>
            </a:r>
          </a:p>
        </p:txBody>
      </p:sp>
      <p:sp>
        <p:nvSpPr>
          <p:cNvPr id="2" name="Slide Number Placeholder 1"/>
          <p:cNvSpPr>
            <a:spLocks noGrp="1"/>
          </p:cNvSpPr>
          <p:nvPr>
            <p:ph type="sldNum" sz="quarter" idx="12"/>
          </p:nvPr>
        </p:nvSpPr>
        <p:spPr/>
        <p:txBody>
          <a:bodyPr/>
          <a:lstStyle/>
          <a:p>
            <a:fld id="{C439CF85-8457-400C-A4F9-DC61A400AE11}" type="slidenum">
              <a:rPr lang="en-US" smtClean="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Session objectives</a:t>
            </a:r>
          </a:p>
        </p:txBody>
      </p:sp>
      <p:sp>
        <p:nvSpPr>
          <p:cNvPr id="5123" name="Rectangle 3"/>
          <p:cNvSpPr>
            <a:spLocks noGrp="1" noChangeArrowheads="1"/>
          </p:cNvSpPr>
          <p:nvPr>
            <p:ph idx="1"/>
          </p:nvPr>
        </p:nvSpPr>
        <p:spPr/>
        <p:txBody>
          <a:bodyPr>
            <a:normAutofit/>
          </a:bodyPr>
          <a:lstStyle/>
          <a:p>
            <a:r>
              <a:rPr lang="en-GB" dirty="0" smtClean="0"/>
              <a:t>Explain the conscious and unconscious aspects of perception.</a:t>
            </a:r>
          </a:p>
          <a:p>
            <a:r>
              <a:rPr lang="en-GB" dirty="0" smtClean="0"/>
              <a:t>Explain the difference between internal and overt perceptual responses.</a:t>
            </a:r>
          </a:p>
          <a:p>
            <a:r>
              <a:rPr lang="en-GB" dirty="0" smtClean="0"/>
              <a:t>Discuss subliminal advertising.</a:t>
            </a:r>
          </a:p>
          <a:p>
            <a:r>
              <a:rPr lang="en-GB" dirty="0" smtClean="0"/>
              <a:t>Explain the role of colour in perception.</a:t>
            </a:r>
            <a:endParaRPr lang="en-GB" dirty="0"/>
          </a:p>
        </p:txBody>
      </p:sp>
      <p:sp>
        <p:nvSpPr>
          <p:cNvPr id="2" name="Slide Number Placeholder 1"/>
          <p:cNvSpPr>
            <a:spLocks noGrp="1"/>
          </p:cNvSpPr>
          <p:nvPr>
            <p:ph type="sldNum" sz="quarter" idx="12"/>
          </p:nvPr>
        </p:nvSpPr>
        <p:spPr/>
        <p:txBody>
          <a:bodyPr/>
          <a:lstStyle/>
          <a:p>
            <a:fld id="{C439CF85-8457-400C-A4F9-DC61A400AE11}" type="slidenum">
              <a:rPr lang="en-US" smtClean="0"/>
              <a:t>4</a:t>
            </a:fld>
            <a:endParaRPr lang="en-US"/>
          </a:p>
        </p:txBody>
      </p:sp>
    </p:spTree>
    <p:extLst>
      <p:ext uri="{BB962C8B-B14F-4D97-AF65-F5344CB8AC3E}">
        <p14:creationId xmlns:p14="http://schemas.microsoft.com/office/powerpoint/2010/main" val="1320592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Perception</a:t>
            </a:r>
            <a:endParaRPr lang="en-US" dirty="0"/>
          </a:p>
        </p:txBody>
      </p:sp>
      <p:sp>
        <p:nvSpPr>
          <p:cNvPr id="5123" name="Rectangle 3"/>
          <p:cNvSpPr>
            <a:spLocks noGrp="1" noChangeArrowheads="1"/>
          </p:cNvSpPr>
          <p:nvPr>
            <p:ph idx="1"/>
          </p:nvPr>
        </p:nvSpPr>
        <p:spPr/>
        <p:txBody>
          <a:bodyPr>
            <a:normAutofit/>
          </a:bodyPr>
          <a:lstStyle/>
          <a:p>
            <a:r>
              <a:rPr lang="en-GB" dirty="0" smtClean="0"/>
              <a:t>Perception is a process of converting sensory input into an understanding of how the world works (Kenyon and Sen 2015)</a:t>
            </a:r>
          </a:p>
          <a:p>
            <a:r>
              <a:rPr lang="en-GB" dirty="0" smtClean="0"/>
              <a:t>The process involves combining many different sensory inputs, and the overall result is complex to analyse</a:t>
            </a:r>
          </a:p>
        </p:txBody>
      </p:sp>
      <p:sp>
        <p:nvSpPr>
          <p:cNvPr id="2" name="Slide Number Placeholder 1"/>
          <p:cNvSpPr>
            <a:spLocks noGrp="1"/>
          </p:cNvSpPr>
          <p:nvPr>
            <p:ph type="sldNum" sz="quarter" idx="12"/>
          </p:nvPr>
        </p:nvSpPr>
        <p:spPr/>
        <p:txBody>
          <a:bodyPr/>
          <a:lstStyle/>
          <a:p>
            <a:fld id="{C439CF85-8457-400C-A4F9-DC61A400AE11}" type="slidenum">
              <a:rPr lang="en-US" smtClean="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Perception</a:t>
            </a:r>
            <a:endParaRPr lang="en-US" dirty="0"/>
          </a:p>
        </p:txBody>
      </p:sp>
      <p:sp>
        <p:nvSpPr>
          <p:cNvPr id="5123" name="Rectangle 3"/>
          <p:cNvSpPr>
            <a:spLocks noGrp="1" noChangeArrowheads="1"/>
          </p:cNvSpPr>
          <p:nvPr>
            <p:ph idx="1"/>
          </p:nvPr>
        </p:nvSpPr>
        <p:spPr/>
        <p:txBody>
          <a:bodyPr>
            <a:normAutofit/>
          </a:bodyPr>
          <a:lstStyle/>
          <a:p>
            <a:r>
              <a:rPr lang="en-GB" dirty="0" smtClean="0"/>
              <a:t>Human beings have considerably more than five senses. Apart from the basic five (touch, taste, smell, sight, hearing) there are senses of direction, sense of balance, a clear knowledge of which way is down and so forth. </a:t>
            </a:r>
          </a:p>
          <a:p>
            <a:r>
              <a:rPr lang="en-GB" dirty="0" smtClean="0"/>
              <a:t>Each sense is feeding information to the brain constantly, and the amount of information being collected would seriously overload the system if one took it all in. The brain therefore selects from the surroundings and cuts out anything that seems or is irrelevant in a given situation.</a:t>
            </a:r>
          </a:p>
          <a:p>
            <a:endParaRPr lang="en-US"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6</a:t>
            </a:fld>
            <a:endParaRPr lang="en-US"/>
          </a:p>
        </p:txBody>
      </p:sp>
    </p:spTree>
    <p:extLst>
      <p:ext uri="{BB962C8B-B14F-4D97-AF65-F5344CB8AC3E}">
        <p14:creationId xmlns:p14="http://schemas.microsoft.com/office/powerpoint/2010/main" val="3009216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Elements of perception</a:t>
            </a:r>
          </a:p>
        </p:txBody>
      </p:sp>
      <p:pic>
        <p:nvPicPr>
          <p:cNvPr id="1026" name="Picture 2" descr="\\sageltdsan01\Books_Directory\Subject Folders\Business &amp; Management\Book Files\Matt\Blythe - Consumer Behaviour 3e\Development\Online material\tables and figures for slides\table 8.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52440" y="1556792"/>
            <a:ext cx="4639119" cy="4896544"/>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A social-psychological phenomenon</a:t>
            </a:r>
          </a:p>
        </p:txBody>
      </p:sp>
      <p:sp>
        <p:nvSpPr>
          <p:cNvPr id="5123" name="Rectangle 3"/>
          <p:cNvSpPr>
            <a:spLocks noGrp="1" noChangeArrowheads="1"/>
          </p:cNvSpPr>
          <p:nvPr>
            <p:ph idx="1"/>
          </p:nvPr>
        </p:nvSpPr>
        <p:spPr>
          <a:xfrm>
            <a:off x="628650" y="1772816"/>
            <a:ext cx="7886700" cy="4440984"/>
          </a:xfrm>
        </p:spPr>
        <p:txBody>
          <a:bodyPr/>
          <a:lstStyle/>
          <a:p>
            <a:r>
              <a:rPr lang="en-GB" dirty="0" err="1" smtClean="0"/>
              <a:t>Warr</a:t>
            </a:r>
            <a:r>
              <a:rPr lang="en-GB" dirty="0" smtClean="0"/>
              <a:t> and </a:t>
            </a:r>
            <a:r>
              <a:rPr lang="en-GB" dirty="0" err="1" smtClean="0"/>
              <a:t>Knapper</a:t>
            </a:r>
            <a:r>
              <a:rPr lang="en-GB" dirty="0" smtClean="0"/>
              <a:t> (1968) identified six components of perception:</a:t>
            </a:r>
          </a:p>
          <a:p>
            <a:pPr lvl="1"/>
            <a:r>
              <a:rPr lang="en-GB" dirty="0" smtClean="0"/>
              <a:t>Stimulus</a:t>
            </a:r>
          </a:p>
          <a:p>
            <a:pPr lvl="1"/>
            <a:r>
              <a:rPr lang="en-GB" dirty="0" smtClean="0"/>
              <a:t>Input selector</a:t>
            </a:r>
          </a:p>
          <a:p>
            <a:pPr lvl="1"/>
            <a:r>
              <a:rPr lang="en-GB" dirty="0" smtClean="0"/>
              <a:t>Processing centre</a:t>
            </a:r>
          </a:p>
          <a:p>
            <a:pPr lvl="1"/>
            <a:r>
              <a:rPr lang="en-GB" dirty="0" smtClean="0"/>
              <a:t>Consumer’s current state</a:t>
            </a:r>
          </a:p>
          <a:p>
            <a:pPr lvl="1"/>
            <a:r>
              <a:rPr lang="en-GB" dirty="0" smtClean="0"/>
              <a:t>Consumer’s stable characteristics</a:t>
            </a:r>
          </a:p>
          <a:p>
            <a:pPr lvl="1"/>
            <a:r>
              <a:rPr lang="en-GB" dirty="0" smtClean="0"/>
              <a:t>Response</a:t>
            </a:r>
          </a:p>
        </p:txBody>
      </p:sp>
      <p:sp>
        <p:nvSpPr>
          <p:cNvPr id="2" name="Slide Number Placeholder 1"/>
          <p:cNvSpPr>
            <a:spLocks noGrp="1"/>
          </p:cNvSpPr>
          <p:nvPr>
            <p:ph type="sldNum" sz="quarter" idx="12"/>
          </p:nvPr>
        </p:nvSpPr>
        <p:spPr/>
        <p:txBody>
          <a:bodyPr/>
          <a:lstStyle/>
          <a:p>
            <a:fld id="{C439CF85-8457-400C-A4F9-DC61A400AE11}" type="slidenum">
              <a:rPr lang="en-US" smtClean="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Creating a world view</a:t>
            </a:r>
          </a:p>
        </p:txBody>
      </p:sp>
      <p:sp>
        <p:nvSpPr>
          <p:cNvPr id="5123" name="Rectangle 3"/>
          <p:cNvSpPr>
            <a:spLocks noGrp="1" noChangeArrowheads="1"/>
          </p:cNvSpPr>
          <p:nvPr>
            <p:ph idx="1"/>
          </p:nvPr>
        </p:nvSpPr>
        <p:spPr/>
        <p:txBody>
          <a:bodyPr>
            <a:noAutofit/>
          </a:bodyPr>
          <a:lstStyle/>
          <a:p>
            <a:r>
              <a:rPr lang="en-GB" dirty="0" smtClean="0"/>
              <a:t>When the individual constructs a world-view, he or she assembles information to map what is happening in the outside world. </a:t>
            </a:r>
          </a:p>
          <a:p>
            <a:r>
              <a:rPr lang="en-GB" dirty="0" smtClean="0"/>
              <a:t>Any gaps (and there will, of course, be plenty of these) will be filled in by using imagination and experience. </a:t>
            </a:r>
          </a:p>
          <a:p>
            <a:r>
              <a:rPr lang="en-GB" dirty="0" smtClean="0"/>
              <a:t>The cognitive map is therefore not a ‘photograph’; it is (at least in part) a construct of the imagination. </a:t>
            </a:r>
          </a:p>
        </p:txBody>
      </p:sp>
      <p:sp>
        <p:nvSpPr>
          <p:cNvPr id="2" name="Slide Number Placeholder 1"/>
          <p:cNvSpPr>
            <a:spLocks noGrp="1"/>
          </p:cNvSpPr>
          <p:nvPr>
            <p:ph type="sldNum" sz="quarter" idx="12"/>
          </p:nvPr>
        </p:nvSpPr>
        <p:spPr/>
        <p:txBody>
          <a:bodyPr/>
          <a:lstStyle/>
          <a:p>
            <a:fld id="{C439CF85-8457-400C-A4F9-DC61A400AE11}" type="slidenum">
              <a:rPr lang="en-US" smtClean="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Creating a world view</a:t>
            </a:r>
          </a:p>
        </p:txBody>
      </p:sp>
      <p:sp>
        <p:nvSpPr>
          <p:cNvPr id="5123" name="Rectangle 3"/>
          <p:cNvSpPr>
            <a:spLocks noGrp="1" noChangeArrowheads="1"/>
          </p:cNvSpPr>
          <p:nvPr>
            <p:ph idx="1"/>
          </p:nvPr>
        </p:nvSpPr>
        <p:spPr/>
        <p:txBody>
          <a:bodyPr>
            <a:noAutofit/>
          </a:bodyPr>
          <a:lstStyle/>
          <a:p>
            <a:r>
              <a:rPr lang="en-GB" dirty="0" smtClean="0"/>
              <a:t>This mapping will be affected by the following factors:</a:t>
            </a:r>
          </a:p>
          <a:p>
            <a:pPr lvl="1"/>
            <a:r>
              <a:rPr lang="en-GB" dirty="0" smtClean="0"/>
              <a:t>Subjectivity</a:t>
            </a:r>
          </a:p>
          <a:p>
            <a:pPr lvl="1"/>
            <a:r>
              <a:rPr lang="en-GB" dirty="0" smtClean="0"/>
              <a:t>Categorisation</a:t>
            </a:r>
          </a:p>
          <a:p>
            <a:pPr lvl="1"/>
            <a:r>
              <a:rPr lang="en-GB" dirty="0" smtClean="0"/>
              <a:t>Expectations</a:t>
            </a:r>
          </a:p>
          <a:p>
            <a:pPr lvl="1"/>
            <a:r>
              <a:rPr lang="en-US" dirty="0" smtClean="0"/>
              <a:t>Law of primacy</a:t>
            </a:r>
          </a:p>
        </p:txBody>
      </p:sp>
      <p:sp>
        <p:nvSpPr>
          <p:cNvPr id="2" name="Slide Number Placeholder 1"/>
          <p:cNvSpPr>
            <a:spLocks noGrp="1"/>
          </p:cNvSpPr>
          <p:nvPr>
            <p:ph type="sldNum" sz="quarter" idx="12"/>
          </p:nvPr>
        </p:nvSpPr>
        <p:spPr/>
        <p:txBody>
          <a:bodyPr/>
          <a:lstStyle/>
          <a:p>
            <a:fld id="{C439CF85-8457-400C-A4F9-DC61A400AE11}" type="slidenum">
              <a:rPr lang="en-US" smtClean="0"/>
              <a:t>10</a:t>
            </a:fld>
            <a:endParaRPr lang="en-US"/>
          </a:p>
        </p:txBody>
      </p:sp>
    </p:spTree>
    <p:extLst>
      <p:ext uri="{BB962C8B-B14F-4D97-AF65-F5344CB8AC3E}">
        <p14:creationId xmlns:p14="http://schemas.microsoft.com/office/powerpoint/2010/main" val="1843404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How we process data in our head</a:t>
            </a:r>
          </a:p>
        </p:txBody>
      </p:sp>
      <p:sp>
        <p:nvSpPr>
          <p:cNvPr id="5123" name="Rectangle 3"/>
          <p:cNvSpPr>
            <a:spLocks noGrp="1" noChangeArrowheads="1"/>
          </p:cNvSpPr>
          <p:nvPr>
            <p:ph idx="1"/>
          </p:nvPr>
        </p:nvSpPr>
        <p:spPr/>
        <p:txBody>
          <a:bodyPr/>
          <a:lstStyle/>
          <a:p>
            <a:r>
              <a:rPr lang="en-GB" dirty="0" smtClean="0"/>
              <a:t>Neuro-linguistic programming theory tells us that some people:</a:t>
            </a:r>
          </a:p>
          <a:p>
            <a:pPr lvl="1"/>
            <a:r>
              <a:rPr lang="en-GB" dirty="0" smtClean="0"/>
              <a:t>Prefer to process visual information</a:t>
            </a:r>
          </a:p>
          <a:p>
            <a:pPr lvl="1"/>
            <a:r>
              <a:rPr lang="en-GB" dirty="0" smtClean="0"/>
              <a:t>Prefer auditory information </a:t>
            </a:r>
            <a:r>
              <a:rPr lang="en-GB" dirty="0"/>
              <a:t>and </a:t>
            </a:r>
            <a:endParaRPr lang="en-GB" dirty="0" smtClean="0"/>
          </a:p>
          <a:p>
            <a:pPr lvl="1"/>
            <a:r>
              <a:rPr lang="en-GB" dirty="0" smtClean="0"/>
              <a:t>Others prefer tactile or kinaesthetic processing</a:t>
            </a:r>
            <a:endParaRPr lang="en-US"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How we process data in our head</a:t>
            </a:r>
          </a:p>
        </p:txBody>
      </p:sp>
      <p:pic>
        <p:nvPicPr>
          <p:cNvPr id="2050" name="Picture 2" descr="\\sageltdsan01\Books_Directory\Subject Folders\Business &amp; Management\Book Files\Matt\Blythe - Consumer Behaviour 3e\Development\Online material\tables and figures for slides\fig 8.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8665" y="2061006"/>
            <a:ext cx="7721452" cy="3600242"/>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12</a:t>
            </a:fld>
            <a:endParaRPr lang="en-US"/>
          </a:p>
        </p:txBody>
      </p:sp>
    </p:spTree>
    <p:extLst>
      <p:ext uri="{BB962C8B-B14F-4D97-AF65-F5344CB8AC3E}">
        <p14:creationId xmlns:p14="http://schemas.microsoft.com/office/powerpoint/2010/main" val="3796765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Culture and perception</a:t>
            </a:r>
          </a:p>
        </p:txBody>
      </p:sp>
      <p:sp>
        <p:nvSpPr>
          <p:cNvPr id="5123" name="Rectangle 3"/>
          <p:cNvSpPr>
            <a:spLocks noGrp="1" noChangeArrowheads="1"/>
          </p:cNvSpPr>
          <p:nvPr>
            <p:ph idx="1"/>
          </p:nvPr>
        </p:nvSpPr>
        <p:spPr/>
        <p:txBody>
          <a:bodyPr/>
          <a:lstStyle/>
          <a:p>
            <a:r>
              <a:rPr lang="en-GB" dirty="0" smtClean="0"/>
              <a:t>Information about quality will be pigeonholed, or categorised, so that products from different categories might be placed next to each other in the cognitive map.</a:t>
            </a:r>
          </a:p>
          <a:p>
            <a:r>
              <a:rPr lang="en-GB" dirty="0" smtClean="0"/>
              <a:t>Selectivity will depend on how much is going on in the environment, on the individual’s interest and motivation regarding the subject area, and on the degree of concentration the individual has on the task in hand. </a:t>
            </a:r>
          </a:p>
          <a:p>
            <a:r>
              <a:rPr lang="en-GB" dirty="0" smtClean="0"/>
              <a:t>People with a highly developed ability to concentrate select less from the environment, because they are able to ‘shut out’ the world much more.</a:t>
            </a:r>
          </a:p>
          <a:p>
            <a:r>
              <a:rPr lang="en-GB" dirty="0" smtClean="0"/>
              <a:t>Weber’s Law</a:t>
            </a:r>
          </a:p>
          <a:p>
            <a:endParaRPr lang="en-US"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Using our ears to eat</a:t>
            </a:r>
          </a:p>
        </p:txBody>
      </p:sp>
      <p:sp>
        <p:nvSpPr>
          <p:cNvPr id="5123" name="Rectangle 3"/>
          <p:cNvSpPr>
            <a:spLocks noGrp="1" noChangeArrowheads="1"/>
          </p:cNvSpPr>
          <p:nvPr>
            <p:ph idx="1"/>
          </p:nvPr>
        </p:nvSpPr>
        <p:spPr/>
        <p:txBody>
          <a:bodyPr/>
          <a:lstStyle/>
          <a:p>
            <a:r>
              <a:rPr lang="en-GB" dirty="0" smtClean="0"/>
              <a:t>Since the turn of the 21st century, we have seen a proliferation of studies which emanate from the intersection of neurophysiology, cognitive neuroscience and psychophysics – which according to Charles Spence (2015) ‘highlight the multisensory nature of human perception’.</a:t>
            </a:r>
          </a:p>
          <a:p>
            <a:r>
              <a:rPr lang="en-GB" dirty="0" smtClean="0"/>
              <a:t>the interaction of audition, aroma, vision, touch and flavour.</a:t>
            </a:r>
          </a:p>
          <a:p>
            <a:r>
              <a:rPr lang="en-GB" dirty="0" smtClean="0"/>
              <a:t>Think the crunch of Walkers Extra Crunchy Crisps (which featured an advertisement with the pop star Lionel Richie) or the bubbles and fizz of the Moet et </a:t>
            </a:r>
            <a:r>
              <a:rPr lang="en-GB" dirty="0" err="1" smtClean="0"/>
              <a:t>Chandon</a:t>
            </a:r>
            <a:r>
              <a:rPr lang="en-GB" dirty="0" smtClean="0"/>
              <a:t> champagne campaign with Scarlett Johannsson.</a:t>
            </a:r>
            <a:endParaRPr lang="en-US"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Environmental influences</a:t>
            </a:r>
          </a:p>
        </p:txBody>
      </p:sp>
      <p:pic>
        <p:nvPicPr>
          <p:cNvPr id="3074" name="Picture 2" descr="\\sageltdsan01\Books_Directory\Subject Folders\Business &amp; Management\Book Files\Matt\Blythe - Consumer Behaviour 3e\Development\Online material\tables and figures for slides\fig 8.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2234" y="1772816"/>
            <a:ext cx="6632134" cy="4417027"/>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Perception and store atmospherics</a:t>
            </a:r>
          </a:p>
        </p:txBody>
      </p:sp>
      <p:sp>
        <p:nvSpPr>
          <p:cNvPr id="5123" name="Rectangle 3"/>
          <p:cNvSpPr>
            <a:spLocks noGrp="1" noChangeArrowheads="1"/>
          </p:cNvSpPr>
          <p:nvPr>
            <p:ph idx="1"/>
          </p:nvPr>
        </p:nvSpPr>
        <p:spPr/>
        <p:txBody>
          <a:bodyPr/>
          <a:lstStyle/>
          <a:p>
            <a:r>
              <a:rPr lang="en-GB" dirty="0" smtClean="0"/>
              <a:t>First described by Kotler (1973). </a:t>
            </a:r>
          </a:p>
          <a:p>
            <a:r>
              <a:rPr lang="en-GB" dirty="0" smtClean="0"/>
              <a:t>Atmospherics are all the factors that go to make up the atmosphere and general ‘feel’ of a retail store: the decor, the music, the temperature and humidity, and so forth.  </a:t>
            </a:r>
          </a:p>
          <a:p>
            <a:r>
              <a:rPr lang="en-GB" dirty="0" smtClean="0"/>
              <a:t>There are three factors in the information processing of store atmospherics: proxemics, kinesics and paralanguage.</a:t>
            </a:r>
            <a:endParaRPr lang="en-US"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Perception and store atmospherics</a:t>
            </a:r>
          </a:p>
        </p:txBody>
      </p:sp>
      <p:pic>
        <p:nvPicPr>
          <p:cNvPr id="4098" name="Picture 2" descr="\\sageltdsan01\Books_Directory\Subject Folders\Business &amp; Management\Book Files\Matt\Blythe - Consumer Behaviour 3e\Development\Online material\tables and figures for slides\fig 8.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988840"/>
            <a:ext cx="6840760" cy="2631062"/>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17</a:t>
            </a:fld>
            <a:endParaRPr lang="en-US"/>
          </a:p>
        </p:txBody>
      </p:sp>
    </p:spTree>
    <p:extLst>
      <p:ext uri="{BB962C8B-B14F-4D97-AF65-F5344CB8AC3E}">
        <p14:creationId xmlns:p14="http://schemas.microsoft.com/office/powerpoint/2010/main" val="33657438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Subliminal perception</a:t>
            </a:r>
          </a:p>
        </p:txBody>
      </p:sp>
      <p:sp>
        <p:nvSpPr>
          <p:cNvPr id="5123" name="Rectangle 3"/>
          <p:cNvSpPr>
            <a:spLocks noGrp="1" noChangeArrowheads="1"/>
          </p:cNvSpPr>
          <p:nvPr>
            <p:ph idx="1"/>
          </p:nvPr>
        </p:nvSpPr>
        <p:spPr>
          <a:xfrm>
            <a:off x="628650" y="1874243"/>
            <a:ext cx="7886700" cy="4339557"/>
          </a:xfrm>
        </p:spPr>
        <p:txBody>
          <a:bodyPr/>
          <a:lstStyle/>
          <a:p>
            <a:r>
              <a:rPr lang="en-GB" dirty="0" smtClean="0"/>
              <a:t>The theory was that brief exposure to a message (for example, flashing ‘Drink Cola’ onto a cinema screen during a film) would cause people to experience a sudden mysterious desire to drink cola. </a:t>
            </a:r>
          </a:p>
          <a:p>
            <a:r>
              <a:rPr lang="en-GB" dirty="0" smtClean="0"/>
              <a:t>The message would appear and disappear much too quickly for the input selector mechanism to operate, so the message would bypass the normal perceptual safeguards and enter the person’s consciousness unedited.</a:t>
            </a:r>
          </a:p>
          <a:p>
            <a:endParaRPr lang="en-GB"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Subliminal perception</a:t>
            </a:r>
          </a:p>
        </p:txBody>
      </p:sp>
      <p:pic>
        <p:nvPicPr>
          <p:cNvPr id="2" name="Picture 2" descr="\\sageltdsan01\Books_Directory\Subject Folders\Business &amp; Management\Book Files\Matt\Blythe - Consumer Behaviour 3e\Development\Online material\tables and figures for slides\fig 8.1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8427" y="2564904"/>
            <a:ext cx="6925941" cy="2415243"/>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12"/>
          </p:nvPr>
        </p:nvSpPr>
        <p:spPr/>
        <p:txBody>
          <a:bodyPr/>
          <a:lstStyle/>
          <a:p>
            <a:fld id="{C439CF85-8457-400C-A4F9-DC61A400AE11}" type="slidenum">
              <a:rPr lang="en-US" smtClean="0"/>
              <a:t>19</a:t>
            </a:fld>
            <a:endParaRPr lang="en-US"/>
          </a:p>
        </p:txBody>
      </p:sp>
    </p:spTree>
    <p:extLst>
      <p:ext uri="{BB962C8B-B14F-4D97-AF65-F5344CB8AC3E}">
        <p14:creationId xmlns:p14="http://schemas.microsoft.com/office/powerpoint/2010/main" val="33159310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err="1" smtClean="0"/>
              <a:t>Colour</a:t>
            </a:r>
            <a:r>
              <a:rPr lang="en-US" dirty="0" smtClean="0"/>
              <a:t> </a:t>
            </a:r>
          </a:p>
        </p:txBody>
      </p:sp>
      <p:pic>
        <p:nvPicPr>
          <p:cNvPr id="1028" name="Picture 4" descr="http://i2.wp.com/www.russiaslam.com/wp-content/uploads/2013/10/jewish-autonomous-oblast-flag.gif?resize=600%2C400"/>
          <p:cNvPicPr>
            <a:picLocks noChangeAspect="1" noChangeArrowheads="1"/>
          </p:cNvPicPr>
          <p:nvPr/>
        </p:nvPicPr>
        <p:blipFill>
          <a:blip r:embed="rId2"/>
          <a:srcRect t="39375" b="38125"/>
          <a:stretch>
            <a:fillRect/>
          </a:stretch>
        </p:blipFill>
        <p:spPr bwMode="auto">
          <a:xfrm>
            <a:off x="628650" y="1709779"/>
            <a:ext cx="8281936" cy="388218"/>
          </a:xfrm>
          <a:prstGeom prst="rect">
            <a:avLst/>
          </a:prstGeom>
          <a:noFill/>
        </p:spPr>
      </p:pic>
      <p:pic>
        <p:nvPicPr>
          <p:cNvPr id="6147" name="Picture 3" descr="\\sageltdsan01\Books_Directory\Subject Folders\Business &amp; Management\Book Files\Matt\Blythe - Consumer Behaviour 3e\Development\Online material\tables and figures for slides\table 8.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1760" y="2132856"/>
            <a:ext cx="4009483" cy="4320480"/>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C439CF85-8457-400C-A4F9-DC61A400AE11}" type="slidenum">
              <a:rPr lang="en-US" smtClean="0"/>
              <a:t>20</a:t>
            </a:fld>
            <a:endParaRPr lang="en-US"/>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Passing off, </a:t>
            </a:r>
            <a:r>
              <a:rPr lang="en-US" dirty="0" err="1" smtClean="0"/>
              <a:t>brandalism</a:t>
            </a:r>
            <a:r>
              <a:rPr lang="en-US" dirty="0" smtClean="0"/>
              <a:t> and </a:t>
            </a:r>
            <a:r>
              <a:rPr lang="en-US" dirty="0" err="1" smtClean="0"/>
              <a:t>subvertising</a:t>
            </a:r>
            <a:endParaRPr lang="en-US" dirty="0" smtClean="0"/>
          </a:p>
        </p:txBody>
      </p:sp>
      <p:sp>
        <p:nvSpPr>
          <p:cNvPr id="3" name="Content Placeholder 2"/>
          <p:cNvSpPr>
            <a:spLocks noGrp="1"/>
          </p:cNvSpPr>
          <p:nvPr>
            <p:ph idx="1"/>
          </p:nvPr>
        </p:nvSpPr>
        <p:spPr>
          <a:xfrm>
            <a:off x="628650" y="2156368"/>
            <a:ext cx="7886700" cy="4440984"/>
          </a:xfrm>
        </p:spPr>
        <p:txBody>
          <a:bodyPr>
            <a:noAutofit/>
          </a:bodyPr>
          <a:lstStyle/>
          <a:p>
            <a:pPr lvl="0"/>
            <a:r>
              <a:rPr lang="en-GB" dirty="0"/>
              <a:t>Deliberate attempts to confuse consumers are called ‘passing off’ (this is illegal in most countries</a:t>
            </a:r>
            <a:r>
              <a:rPr lang="en-GB" dirty="0" smtClean="0"/>
              <a:t>).</a:t>
            </a:r>
            <a:endParaRPr lang="en-GB" dirty="0"/>
          </a:p>
          <a:p>
            <a:pPr lvl="0"/>
            <a:r>
              <a:rPr lang="en-GB" dirty="0"/>
              <a:t>Connected concepts are ‘</a:t>
            </a:r>
            <a:r>
              <a:rPr lang="en-GB" dirty="0" err="1"/>
              <a:t>brandalism</a:t>
            </a:r>
            <a:r>
              <a:rPr lang="en-GB" dirty="0"/>
              <a:t> and </a:t>
            </a:r>
            <a:r>
              <a:rPr lang="en-GB" dirty="0" err="1"/>
              <a:t>subvertising</a:t>
            </a:r>
            <a:r>
              <a:rPr lang="en-GB" dirty="0"/>
              <a:t>’ which have been defined as ‘a movement with the stated aim of rebelling against the visual assault of media giants and advertising moguls who have a stranglehold over messages and meaning in our public spaces’ (Smith-Anthony and Groom 2015). </a:t>
            </a:r>
          </a:p>
          <a:p>
            <a:pPr lvl="0"/>
            <a:r>
              <a:rPr lang="en-GB" dirty="0"/>
              <a:t>It is not uncommon to see artwork which comments on consumerism, cultural values, debt, the environment, body image or specific political messages placed over existing billboards at bus stops and other public spaces.</a:t>
            </a:r>
          </a:p>
          <a:p>
            <a:endParaRPr lang="en-US" dirty="0"/>
          </a:p>
        </p:txBody>
      </p:sp>
      <p:sp>
        <p:nvSpPr>
          <p:cNvPr id="2" name="Slide Number Placeholder 1"/>
          <p:cNvSpPr>
            <a:spLocks noGrp="1"/>
          </p:cNvSpPr>
          <p:nvPr>
            <p:ph type="sldNum" sz="quarter" idx="12"/>
          </p:nvPr>
        </p:nvSpPr>
        <p:spPr/>
        <p:txBody>
          <a:bodyPr/>
          <a:lstStyle/>
          <a:p>
            <a:fld id="{C439CF85-8457-400C-A4F9-DC61A400AE11}" type="slidenum">
              <a:rPr lang="en-US" smtClean="0"/>
              <a:t>21</a:t>
            </a:fld>
            <a:endParaRPr lang="en-US"/>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628650" y="701080"/>
            <a:ext cx="80391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fontAlgn="auto">
              <a:spcAft>
                <a:spcPts val="0"/>
              </a:spcAft>
            </a:pPr>
            <a:r>
              <a:rPr lang="en-US" dirty="0"/>
              <a:t>Summary</a:t>
            </a:r>
            <a:endParaRPr lang="en-US" dirty="0" smtClean="0"/>
          </a:p>
        </p:txBody>
      </p:sp>
      <p:sp>
        <p:nvSpPr>
          <p:cNvPr id="5" name="Content Placeholder 2"/>
          <p:cNvSpPr>
            <a:spLocks noGrp="1"/>
          </p:cNvSpPr>
          <p:nvPr>
            <p:ph idx="1"/>
          </p:nvPr>
        </p:nvSpPr>
        <p:spPr>
          <a:xfrm>
            <a:off x="628650" y="2156368"/>
            <a:ext cx="7886700" cy="4440984"/>
          </a:xfrm>
        </p:spPr>
        <p:txBody>
          <a:bodyPr>
            <a:noAutofit/>
          </a:bodyPr>
          <a:lstStyle/>
          <a:p>
            <a:pPr lvl="0">
              <a:lnSpc>
                <a:spcPct val="80000"/>
              </a:lnSpc>
            </a:pPr>
            <a:r>
              <a:rPr lang="en-GB" dirty="0"/>
              <a:t>Perception is both synthetic and </a:t>
            </a:r>
            <a:r>
              <a:rPr lang="en-GB" dirty="0" smtClean="0"/>
              <a:t>analytic.</a:t>
            </a:r>
          </a:p>
          <a:p>
            <a:pPr>
              <a:lnSpc>
                <a:spcPct val="80000"/>
              </a:lnSpc>
            </a:pPr>
            <a:r>
              <a:rPr lang="en-GB" dirty="0"/>
              <a:t>Stimuli combine synergistically to create the whole impression</a:t>
            </a:r>
            <a:r>
              <a:rPr lang="en-GB" dirty="0" smtClean="0"/>
              <a:t>.</a:t>
            </a:r>
          </a:p>
          <a:p>
            <a:r>
              <a:rPr lang="en-GB" dirty="0"/>
              <a:t>Selectivity is a key issue in perception, and is a key problem for marketers.</a:t>
            </a:r>
          </a:p>
          <a:p>
            <a:r>
              <a:rPr lang="en-GB" dirty="0"/>
              <a:t>Past experience contributes to the way new stimuli are interpreted as well as to the overall impression.</a:t>
            </a:r>
          </a:p>
          <a:p>
            <a:r>
              <a:rPr lang="en-GB" dirty="0"/>
              <a:t>Changes in the stimulus will go undetected if the stimulus is a large one</a:t>
            </a:r>
            <a:r>
              <a:rPr lang="en-GB" dirty="0" smtClean="0"/>
              <a:t>. </a:t>
            </a:r>
            <a:endParaRPr lang="en-GB" dirty="0"/>
          </a:p>
          <a:p>
            <a:endParaRPr lang="en-US" dirty="0"/>
          </a:p>
        </p:txBody>
      </p:sp>
      <p:sp>
        <p:nvSpPr>
          <p:cNvPr id="2" name="Slide Number Placeholder 1"/>
          <p:cNvSpPr>
            <a:spLocks noGrp="1"/>
          </p:cNvSpPr>
          <p:nvPr>
            <p:ph type="sldNum" sz="quarter" idx="12"/>
          </p:nvPr>
        </p:nvSpPr>
        <p:spPr/>
        <p:txBody>
          <a:bodyPr/>
          <a:lstStyle/>
          <a:p>
            <a:fld id="{C439CF85-8457-400C-A4F9-DC61A400AE11}" type="slidenum">
              <a:rPr lang="en-US" smtClean="0"/>
              <a:t>22</a:t>
            </a:fld>
            <a:endParaRPr lang="en-US"/>
          </a:p>
        </p:txBody>
      </p:sp>
    </p:spTree>
    <p:extLst>
      <p:ext uri="{BB962C8B-B14F-4D97-AF65-F5344CB8AC3E}">
        <p14:creationId xmlns:p14="http://schemas.microsoft.com/office/powerpoint/2010/main" val="824910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628650" y="701080"/>
            <a:ext cx="80391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fontAlgn="auto">
              <a:spcAft>
                <a:spcPts val="0"/>
              </a:spcAft>
            </a:pPr>
            <a:r>
              <a:rPr lang="en-US" dirty="0"/>
              <a:t>Summary</a:t>
            </a:r>
            <a:endParaRPr lang="en-US" dirty="0" smtClean="0"/>
          </a:p>
        </p:txBody>
      </p:sp>
      <p:sp>
        <p:nvSpPr>
          <p:cNvPr id="5" name="Content Placeholder 2"/>
          <p:cNvSpPr>
            <a:spLocks noGrp="1"/>
          </p:cNvSpPr>
          <p:nvPr>
            <p:ph idx="1"/>
          </p:nvPr>
        </p:nvSpPr>
        <p:spPr>
          <a:xfrm>
            <a:off x="628650" y="2156368"/>
            <a:ext cx="7886700" cy="4440984"/>
          </a:xfrm>
        </p:spPr>
        <p:txBody>
          <a:bodyPr>
            <a:noAutofit/>
          </a:bodyPr>
          <a:lstStyle/>
          <a:p>
            <a:pPr lvl="0">
              <a:lnSpc>
                <a:spcPct val="80000"/>
              </a:lnSpc>
            </a:pPr>
            <a:r>
              <a:rPr lang="en-GB" dirty="0"/>
              <a:t>Perception and reality are not intrinsically different</a:t>
            </a:r>
            <a:r>
              <a:rPr lang="en-GB" dirty="0" smtClean="0"/>
              <a:t>.</a:t>
            </a:r>
          </a:p>
          <a:p>
            <a:r>
              <a:rPr lang="en-GB" dirty="0"/>
              <a:t>Most perception happens below the conscious level.</a:t>
            </a:r>
          </a:p>
          <a:p>
            <a:r>
              <a:rPr lang="en-GB" dirty="0"/>
              <a:t>Perceptual responses may be internal or overt.</a:t>
            </a:r>
          </a:p>
          <a:p>
            <a:r>
              <a:rPr lang="en-GB" dirty="0"/>
              <a:t>Subliminal advertising is unlikely to be effective.</a:t>
            </a:r>
          </a:p>
          <a:p>
            <a:r>
              <a:rPr lang="en-GB" dirty="0"/>
              <a:t>Colour speeds search times, as well as attracting attention</a:t>
            </a:r>
            <a:r>
              <a:rPr lang="en-GB" dirty="0" smtClean="0"/>
              <a:t>.</a:t>
            </a:r>
          </a:p>
          <a:p>
            <a:pPr lvl="0">
              <a:lnSpc>
                <a:spcPct val="80000"/>
              </a:lnSpc>
            </a:pPr>
            <a:endParaRPr lang="en-GB" dirty="0" smtClean="0"/>
          </a:p>
        </p:txBody>
      </p:sp>
      <p:sp>
        <p:nvSpPr>
          <p:cNvPr id="2" name="Slide Number Placeholder 1"/>
          <p:cNvSpPr>
            <a:spLocks noGrp="1"/>
          </p:cNvSpPr>
          <p:nvPr>
            <p:ph type="sldNum" sz="quarter" idx="12"/>
          </p:nvPr>
        </p:nvSpPr>
        <p:spPr/>
        <p:txBody>
          <a:bodyPr/>
          <a:lstStyle/>
          <a:p>
            <a:fld id="{C439CF85-8457-400C-A4F9-DC61A400AE11}" type="slidenum">
              <a:rPr lang="en-US" smtClean="0"/>
              <a:t>23</a:t>
            </a:fld>
            <a:endParaRPr lang="en-US"/>
          </a:p>
        </p:txBody>
      </p:sp>
    </p:spTree>
    <p:extLst>
      <p:ext uri="{BB962C8B-B14F-4D97-AF65-F5344CB8AC3E}">
        <p14:creationId xmlns:p14="http://schemas.microsoft.com/office/powerpoint/2010/main" val="2059895802"/>
      </p:ext>
    </p:extLst>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D63E9B4B9F7A94F9FA8633D9CB63939" ma:contentTypeVersion="3" ma:contentTypeDescription="Create a new document." ma:contentTypeScope="" ma:versionID="92e314e7d452253f1c83e89f17b49655">
  <xsd:schema xmlns:xsd="http://www.w3.org/2001/XMLSchema" xmlns:p="http://schemas.microsoft.com/office/2006/metadata/properties" xmlns:ns1="222221df-2d11-4f4f-86cd-f7ac7d5e56ae" targetNamespace="http://schemas.microsoft.com/office/2006/metadata/properties" ma:root="true" ma:fieldsID="3039d5cb0fbabd38dbadf8998714136a" ns1:_="">
    <xsd:import namespace="222221df-2d11-4f4f-86cd-f7ac7d5e56ae"/>
    <xsd:element name="properties">
      <xsd:complexType>
        <xsd:sequence>
          <xsd:element name="documentManagement">
            <xsd:complexType>
              <xsd:all>
                <xsd:element ref="ns1:Category" minOccurs="0"/>
                <xsd:element ref="ns1:Doc_x0020_or_x0020_form" minOccurs="0"/>
              </xsd:all>
            </xsd:complexType>
          </xsd:element>
        </xsd:sequence>
      </xsd:complexType>
    </xsd:element>
  </xsd:schema>
  <xsd:schema xmlns:xsd="http://www.w3.org/2001/XMLSchema" xmlns:dms="http://schemas.microsoft.com/office/2006/documentManagement/types" targetNamespace="222221df-2d11-4f4f-86cd-f7ac7d5e56ae" elementFormDefault="qualified">
    <xsd:import namespace="http://schemas.microsoft.com/office/2006/documentManagement/types"/>
    <xsd:element name="Category" ma:index="0" nillable="true" ma:displayName="Category" ma:default="Vision &amp; Values" ma:format="RadioButtons" ma:internalName="Category">
      <xsd:simpleType>
        <xsd:union memberTypes="dms:Text">
          <xsd:simpleType>
            <xsd:restriction base="dms:Choice">
              <xsd:enumeration value="Vision &amp; Values"/>
              <xsd:enumeration value="Company History &amp; Structure"/>
              <xsd:enumeration value="Department Overviews"/>
              <xsd:enumeration value="Information"/>
              <xsd:enumeration value="SAGE Overseas"/>
              <xsd:enumeration value="Company Templates"/>
              <xsd:enumeration value="Printable Organisational Charts"/>
            </xsd:restriction>
          </xsd:simpleType>
        </xsd:union>
      </xsd:simpleType>
    </xsd:element>
    <xsd:element name="Doc_x0020_or_x0020_form" ma:index="3" nillable="true" ma:displayName="Doc or form" ma:default="Document" ma:format="RadioButtons" ma:internalName="Doc_x0020_or_x0020_form">
      <xsd:simpleType>
        <xsd:restriction base="dms:Choice">
          <xsd:enumeration value="Document"/>
          <xsd:enumeration value="Form"/>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6" ma:displayName="Content Type" ma:readOnly="tru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p:properties xmlns:p="http://schemas.microsoft.com/office/2006/metadata/properties" xmlns:xsi="http://www.w3.org/2001/XMLSchema-instance">
  <documentManagement>
    <Category xmlns="222221df-2d11-4f4f-86cd-f7ac7d5e56ae">Company Templates</Category>
    <Doc_x0020_or_x0020_form xmlns="222221df-2d11-4f4f-86cd-f7ac7d5e56ae">Document</Doc_x0020_or_x0020_form>
  </documentManagement>
</p:properties>
</file>

<file path=customXml/item3.xml><?xml version="1.0" encoding="utf-8"?>
<LongProperties xmlns="http://schemas.microsoft.com/office/2006/metadata/longProperties"/>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A236885-C7F3-4209-BC43-39A5E43BE8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22221df-2d11-4f4f-86cd-f7ac7d5e56ae"/>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8B5E02A0-1D66-493B-8D0A-9C1F293F322B}">
  <ds:schemaRefs>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222221df-2d11-4f4f-86cd-f7ac7d5e56ae"/>
    <ds:schemaRef ds:uri="http://www.w3.org/XML/1998/namespace"/>
  </ds:schemaRefs>
</ds:datastoreItem>
</file>

<file path=customXml/itemProps3.xml><?xml version="1.0" encoding="utf-8"?>
<ds:datastoreItem xmlns:ds="http://schemas.openxmlformats.org/officeDocument/2006/customXml" ds:itemID="{2C07771A-7F07-4F11-8AAD-0069E1EA977E}">
  <ds:schemaRefs>
    <ds:schemaRef ds:uri="http://schemas.microsoft.com/office/2006/metadata/longProperties"/>
  </ds:schemaRefs>
</ds:datastoreItem>
</file>

<file path=customXml/itemProps4.xml><?xml version="1.0" encoding="utf-8"?>
<ds:datastoreItem xmlns:ds="http://schemas.openxmlformats.org/officeDocument/2006/customXml" ds:itemID="{037EE024-4EAF-4CFD-8CAD-2F96E63DEC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234</TotalTime>
  <Words>989</Words>
  <Application>Microsoft Office PowerPoint</Application>
  <PresentationFormat>On-screen Show (4:3)</PresentationFormat>
  <Paragraphs>105</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ＭＳ Ｐゴシック</vt:lpstr>
      <vt:lpstr>Arial</vt:lpstr>
      <vt:lpstr>Courier New</vt:lpstr>
      <vt:lpstr>HelveticaNeue-Light</vt:lpstr>
      <vt:lpstr>CDC PPT master theme</vt:lpstr>
      <vt:lpstr>PowerPoint Presentation</vt:lpstr>
      <vt:lpstr>Chapter 8</vt:lpstr>
      <vt:lpstr>Session objectives</vt:lpstr>
      <vt:lpstr>Session objectives</vt:lpstr>
      <vt:lpstr>Perception</vt:lpstr>
      <vt:lpstr>Perception</vt:lpstr>
      <vt:lpstr>Elements of perception</vt:lpstr>
      <vt:lpstr>A social-psychological phenomenon</vt:lpstr>
      <vt:lpstr>Creating a world view</vt:lpstr>
      <vt:lpstr>Creating a world view</vt:lpstr>
      <vt:lpstr>How we process data in our head</vt:lpstr>
      <vt:lpstr>How we process data in our head</vt:lpstr>
      <vt:lpstr>Culture and perception</vt:lpstr>
      <vt:lpstr>Using our ears to eat</vt:lpstr>
      <vt:lpstr>Environmental influences</vt:lpstr>
      <vt:lpstr>Perception and store atmospherics</vt:lpstr>
      <vt:lpstr>Perception and store atmospherics</vt:lpstr>
      <vt:lpstr>Subliminal perception</vt:lpstr>
      <vt:lpstr>Subliminal perception</vt:lpstr>
      <vt:lpstr>Colour </vt:lpstr>
      <vt:lpstr>Passing off, brandalism and subvertising</vt:lpstr>
      <vt:lpstr>PowerPoint Presentation</vt:lpstr>
      <vt:lpstr>PowerPoint Presentation</vt:lpstr>
    </vt:vector>
  </TitlesOfParts>
  <Company>Sage Publications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SAGE PowerPoint Template</dc:title>
  <dc:creator>Dr Zubin Sethna</dc:creator>
  <cp:lastModifiedBy>Nicola Carrier</cp:lastModifiedBy>
  <cp:revision>38</cp:revision>
  <dcterms:created xsi:type="dcterms:W3CDTF">2008-06-18T10:11:10Z</dcterms:created>
  <dcterms:modified xsi:type="dcterms:W3CDTF">2019-06-03T13:32:55Z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
    <vt:lpwstr>Document</vt:lpwstr>
  </property>
</Properties>
</file>