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40"/>
  </p:notesMasterIdLst>
  <p:sldIdLst>
    <p:sldId id="256" r:id="rId2"/>
    <p:sldId id="259" r:id="rId3"/>
    <p:sldId id="398" r:id="rId4"/>
    <p:sldId id="328" r:id="rId5"/>
    <p:sldId id="336" r:id="rId6"/>
    <p:sldId id="384" r:id="rId7"/>
    <p:sldId id="385" r:id="rId8"/>
    <p:sldId id="376" r:id="rId9"/>
    <p:sldId id="279" r:id="rId10"/>
    <p:sldId id="342" r:id="rId11"/>
    <p:sldId id="343" r:id="rId12"/>
    <p:sldId id="344" r:id="rId13"/>
    <p:sldId id="345" r:id="rId14"/>
    <p:sldId id="346" r:id="rId15"/>
    <p:sldId id="391" r:id="rId16"/>
    <p:sldId id="389" r:id="rId17"/>
    <p:sldId id="392" r:id="rId18"/>
    <p:sldId id="393" r:id="rId19"/>
    <p:sldId id="278" r:id="rId20"/>
    <p:sldId id="399" r:id="rId21"/>
    <p:sldId id="400" r:id="rId22"/>
    <p:sldId id="390" r:id="rId23"/>
    <p:sldId id="401" r:id="rId24"/>
    <p:sldId id="370" r:id="rId25"/>
    <p:sldId id="532" r:id="rId26"/>
    <p:sldId id="531" r:id="rId27"/>
    <p:sldId id="301" r:id="rId28"/>
    <p:sldId id="333" r:id="rId29"/>
    <p:sldId id="268" r:id="rId30"/>
    <p:sldId id="272" r:id="rId31"/>
    <p:sldId id="394" r:id="rId32"/>
    <p:sldId id="395" r:id="rId33"/>
    <p:sldId id="396" r:id="rId34"/>
    <p:sldId id="397" r:id="rId35"/>
    <p:sldId id="339" r:id="rId36"/>
    <p:sldId id="387" r:id="rId37"/>
    <p:sldId id="403" r:id="rId38"/>
    <p:sldId id="312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wwcte29" initials="T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5" autoAdjust="0"/>
    <p:restoredTop sz="94576"/>
  </p:normalViewPr>
  <p:slideViewPr>
    <p:cSldViewPr snapToGrid="0" snapToObjects="1">
      <p:cViewPr varScale="1">
        <p:scale>
          <a:sx n="95" d="100"/>
          <a:sy n="95" d="100"/>
        </p:scale>
        <p:origin x="157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641C2C-3B57-419B-81F1-35E1A248F66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940FD4-FA5A-41FF-ABA8-E4F2387F04B9}">
      <dgm:prSet phldrT="[Text]"/>
      <dgm:spPr/>
      <dgm:t>
        <a:bodyPr/>
        <a:lstStyle/>
        <a:p>
          <a:r>
            <a:rPr lang="en-GB" dirty="0"/>
            <a:t>SELECT</a:t>
          </a:r>
        </a:p>
      </dgm:t>
    </dgm:pt>
    <dgm:pt modelId="{1F09329F-8374-46E3-8FFA-471CE40C17EE}" type="parTrans" cxnId="{D07C002C-F03D-4BF7-BE78-FDF7E1EDE016}">
      <dgm:prSet/>
      <dgm:spPr/>
      <dgm:t>
        <a:bodyPr/>
        <a:lstStyle/>
        <a:p>
          <a:endParaRPr lang="en-GB"/>
        </a:p>
      </dgm:t>
    </dgm:pt>
    <dgm:pt modelId="{DC6643EB-110F-4CDB-AA48-817CFE768731}" type="sibTrans" cxnId="{D07C002C-F03D-4BF7-BE78-FDF7E1EDE016}">
      <dgm:prSet/>
      <dgm:spPr/>
      <dgm:t>
        <a:bodyPr/>
        <a:lstStyle/>
        <a:p>
          <a:endParaRPr lang="en-GB"/>
        </a:p>
      </dgm:t>
    </dgm:pt>
    <dgm:pt modelId="{37746E01-69FB-466B-8489-3913DE28F264}">
      <dgm:prSet phldrT="[Text]"/>
      <dgm:spPr/>
      <dgm:t>
        <a:bodyPr/>
        <a:lstStyle/>
        <a:p>
          <a:r>
            <a:rPr lang="en-GB" dirty="0"/>
            <a:t>SEARCH</a:t>
          </a:r>
        </a:p>
      </dgm:t>
    </dgm:pt>
    <dgm:pt modelId="{08BC38DD-D39D-4F52-AA1E-933936AD7876}" type="parTrans" cxnId="{73A264A8-F87B-4C37-BC7E-3B3986BA4B8B}">
      <dgm:prSet/>
      <dgm:spPr/>
      <dgm:t>
        <a:bodyPr/>
        <a:lstStyle/>
        <a:p>
          <a:endParaRPr lang="en-GB"/>
        </a:p>
      </dgm:t>
    </dgm:pt>
    <dgm:pt modelId="{4ADF3DB0-FACD-47BD-9CCF-E8FF504E3544}" type="sibTrans" cxnId="{73A264A8-F87B-4C37-BC7E-3B3986BA4B8B}">
      <dgm:prSet/>
      <dgm:spPr/>
      <dgm:t>
        <a:bodyPr/>
        <a:lstStyle/>
        <a:p>
          <a:endParaRPr lang="en-GB"/>
        </a:p>
      </dgm:t>
    </dgm:pt>
    <dgm:pt modelId="{786BEE69-AE50-45EF-84F6-AD988A0F8698}">
      <dgm:prSet phldrT="[Text]"/>
      <dgm:spPr/>
      <dgm:t>
        <a:bodyPr/>
        <a:lstStyle/>
        <a:p>
          <a:r>
            <a:rPr lang="en-GB" dirty="0"/>
            <a:t>SIFT &amp; SYNTHESISE</a:t>
          </a:r>
        </a:p>
      </dgm:t>
    </dgm:pt>
    <dgm:pt modelId="{EA00AF2B-A293-4846-9380-4E0EA20D7165}" type="parTrans" cxnId="{890660EC-7C1E-4260-81BC-B441F5257C8C}">
      <dgm:prSet/>
      <dgm:spPr/>
      <dgm:t>
        <a:bodyPr/>
        <a:lstStyle/>
        <a:p>
          <a:endParaRPr lang="en-GB"/>
        </a:p>
      </dgm:t>
    </dgm:pt>
    <dgm:pt modelId="{542EC4BD-3A97-4722-A15F-AF473BB7BD7C}" type="sibTrans" cxnId="{890660EC-7C1E-4260-81BC-B441F5257C8C}">
      <dgm:prSet/>
      <dgm:spPr/>
      <dgm:t>
        <a:bodyPr/>
        <a:lstStyle/>
        <a:p>
          <a:endParaRPr lang="en-GB"/>
        </a:p>
      </dgm:t>
    </dgm:pt>
    <dgm:pt modelId="{14969B26-1EE6-42E5-A758-59987E4306AD}">
      <dgm:prSet phldrT="[Text]"/>
      <dgm:spPr/>
      <dgm:t>
        <a:bodyPr/>
        <a:lstStyle/>
        <a:p>
          <a:r>
            <a:rPr lang="en-GB" dirty="0"/>
            <a:t>SHARE</a:t>
          </a:r>
        </a:p>
      </dgm:t>
    </dgm:pt>
    <dgm:pt modelId="{2DFB9721-D7B3-4467-A5FC-13C2408240CD}" type="parTrans" cxnId="{D840108A-1498-4EBC-9954-99354BFADE2D}">
      <dgm:prSet/>
      <dgm:spPr/>
      <dgm:t>
        <a:bodyPr/>
        <a:lstStyle/>
        <a:p>
          <a:endParaRPr lang="en-GB"/>
        </a:p>
      </dgm:t>
    </dgm:pt>
    <dgm:pt modelId="{AB757101-0307-488D-95E9-CCABDA649142}" type="sibTrans" cxnId="{D840108A-1498-4EBC-9954-99354BFADE2D}">
      <dgm:prSet/>
      <dgm:spPr/>
      <dgm:t>
        <a:bodyPr/>
        <a:lstStyle/>
        <a:p>
          <a:endParaRPr lang="en-GB"/>
        </a:p>
      </dgm:t>
    </dgm:pt>
    <dgm:pt modelId="{6EC7D675-57E2-4EFB-AF4C-C63D17CF7BB9}" type="pres">
      <dgm:prSet presAssocID="{48641C2C-3B57-419B-81F1-35E1A248F661}" presName="cycle" presStyleCnt="0">
        <dgm:presLayoutVars>
          <dgm:dir/>
          <dgm:resizeHandles val="exact"/>
        </dgm:presLayoutVars>
      </dgm:prSet>
      <dgm:spPr/>
    </dgm:pt>
    <dgm:pt modelId="{2A7D085A-571A-4464-B10C-3EDCB69AC642}" type="pres">
      <dgm:prSet presAssocID="{7D940FD4-FA5A-41FF-ABA8-E4F2387F04B9}" presName="node" presStyleLbl="node1" presStyleIdx="0" presStyleCnt="4">
        <dgm:presLayoutVars>
          <dgm:bulletEnabled val="1"/>
        </dgm:presLayoutVars>
      </dgm:prSet>
      <dgm:spPr/>
    </dgm:pt>
    <dgm:pt modelId="{6B71B3DD-AB9B-4E47-B189-60CA49EAEA61}" type="pres">
      <dgm:prSet presAssocID="{DC6643EB-110F-4CDB-AA48-817CFE768731}" presName="sibTrans" presStyleLbl="sibTrans2D1" presStyleIdx="0" presStyleCnt="4"/>
      <dgm:spPr/>
    </dgm:pt>
    <dgm:pt modelId="{48D3317C-EB06-4B8A-AF09-FCE0CCB45AF0}" type="pres">
      <dgm:prSet presAssocID="{DC6643EB-110F-4CDB-AA48-817CFE768731}" presName="connectorText" presStyleLbl="sibTrans2D1" presStyleIdx="0" presStyleCnt="4"/>
      <dgm:spPr/>
    </dgm:pt>
    <dgm:pt modelId="{CBFAA257-14F4-4DD3-A0FC-8C2E6D9DEEDC}" type="pres">
      <dgm:prSet presAssocID="{37746E01-69FB-466B-8489-3913DE28F264}" presName="node" presStyleLbl="node1" presStyleIdx="1" presStyleCnt="4">
        <dgm:presLayoutVars>
          <dgm:bulletEnabled val="1"/>
        </dgm:presLayoutVars>
      </dgm:prSet>
      <dgm:spPr/>
    </dgm:pt>
    <dgm:pt modelId="{883F3F98-F2F4-4CE8-A4CD-27B748EDBEBD}" type="pres">
      <dgm:prSet presAssocID="{4ADF3DB0-FACD-47BD-9CCF-E8FF504E3544}" presName="sibTrans" presStyleLbl="sibTrans2D1" presStyleIdx="1" presStyleCnt="4"/>
      <dgm:spPr/>
    </dgm:pt>
    <dgm:pt modelId="{66461456-C35F-4A3C-A042-AC8D39385939}" type="pres">
      <dgm:prSet presAssocID="{4ADF3DB0-FACD-47BD-9CCF-E8FF504E3544}" presName="connectorText" presStyleLbl="sibTrans2D1" presStyleIdx="1" presStyleCnt="4"/>
      <dgm:spPr/>
    </dgm:pt>
    <dgm:pt modelId="{76D70C00-F267-4283-BCFD-80ABF76B50C4}" type="pres">
      <dgm:prSet presAssocID="{786BEE69-AE50-45EF-84F6-AD988A0F8698}" presName="node" presStyleLbl="node1" presStyleIdx="2" presStyleCnt="4">
        <dgm:presLayoutVars>
          <dgm:bulletEnabled val="1"/>
        </dgm:presLayoutVars>
      </dgm:prSet>
      <dgm:spPr/>
    </dgm:pt>
    <dgm:pt modelId="{23E63FF3-AC45-4D7B-8BBD-FB8F6ADC4C7E}" type="pres">
      <dgm:prSet presAssocID="{542EC4BD-3A97-4722-A15F-AF473BB7BD7C}" presName="sibTrans" presStyleLbl="sibTrans2D1" presStyleIdx="2" presStyleCnt="4"/>
      <dgm:spPr/>
    </dgm:pt>
    <dgm:pt modelId="{213D70DD-C110-4F84-BFC6-415FF2602C00}" type="pres">
      <dgm:prSet presAssocID="{542EC4BD-3A97-4722-A15F-AF473BB7BD7C}" presName="connectorText" presStyleLbl="sibTrans2D1" presStyleIdx="2" presStyleCnt="4"/>
      <dgm:spPr/>
    </dgm:pt>
    <dgm:pt modelId="{C27C705A-5DA6-4152-A7C1-60571AE7C75D}" type="pres">
      <dgm:prSet presAssocID="{14969B26-1EE6-42E5-A758-59987E4306AD}" presName="node" presStyleLbl="node1" presStyleIdx="3" presStyleCnt="4">
        <dgm:presLayoutVars>
          <dgm:bulletEnabled val="1"/>
        </dgm:presLayoutVars>
      </dgm:prSet>
      <dgm:spPr/>
    </dgm:pt>
    <dgm:pt modelId="{733EC7E6-48CF-4776-9FE9-F3420A566CE1}" type="pres">
      <dgm:prSet presAssocID="{AB757101-0307-488D-95E9-CCABDA649142}" presName="sibTrans" presStyleLbl="sibTrans2D1" presStyleIdx="3" presStyleCnt="4"/>
      <dgm:spPr/>
    </dgm:pt>
    <dgm:pt modelId="{D3F73DFA-67B5-47E9-833D-EC3A872429AA}" type="pres">
      <dgm:prSet presAssocID="{AB757101-0307-488D-95E9-CCABDA649142}" presName="connectorText" presStyleLbl="sibTrans2D1" presStyleIdx="3" presStyleCnt="4"/>
      <dgm:spPr/>
    </dgm:pt>
  </dgm:ptLst>
  <dgm:cxnLst>
    <dgm:cxn modelId="{9B1C1D03-0F2C-4175-B94D-E4D8BD1F381D}" type="presOf" srcId="{4ADF3DB0-FACD-47BD-9CCF-E8FF504E3544}" destId="{66461456-C35F-4A3C-A042-AC8D39385939}" srcOrd="1" destOrd="0" presId="urn:microsoft.com/office/officeart/2005/8/layout/cycle2"/>
    <dgm:cxn modelId="{D82BEC03-BDE3-4DAD-8032-08D6BDD564BD}" type="presOf" srcId="{7D940FD4-FA5A-41FF-ABA8-E4F2387F04B9}" destId="{2A7D085A-571A-4464-B10C-3EDCB69AC642}" srcOrd="0" destOrd="0" presId="urn:microsoft.com/office/officeart/2005/8/layout/cycle2"/>
    <dgm:cxn modelId="{D31A1F0D-0D6C-42FE-A0D5-2589A894CFE8}" type="presOf" srcId="{786BEE69-AE50-45EF-84F6-AD988A0F8698}" destId="{76D70C00-F267-4283-BCFD-80ABF76B50C4}" srcOrd="0" destOrd="0" presId="urn:microsoft.com/office/officeart/2005/8/layout/cycle2"/>
    <dgm:cxn modelId="{E2032E25-00E0-4112-8931-51838F55D305}" type="presOf" srcId="{48641C2C-3B57-419B-81F1-35E1A248F661}" destId="{6EC7D675-57E2-4EFB-AF4C-C63D17CF7BB9}" srcOrd="0" destOrd="0" presId="urn:microsoft.com/office/officeart/2005/8/layout/cycle2"/>
    <dgm:cxn modelId="{D07C002C-F03D-4BF7-BE78-FDF7E1EDE016}" srcId="{48641C2C-3B57-419B-81F1-35E1A248F661}" destId="{7D940FD4-FA5A-41FF-ABA8-E4F2387F04B9}" srcOrd="0" destOrd="0" parTransId="{1F09329F-8374-46E3-8FFA-471CE40C17EE}" sibTransId="{DC6643EB-110F-4CDB-AA48-817CFE768731}"/>
    <dgm:cxn modelId="{D840108A-1498-4EBC-9954-99354BFADE2D}" srcId="{48641C2C-3B57-419B-81F1-35E1A248F661}" destId="{14969B26-1EE6-42E5-A758-59987E4306AD}" srcOrd="3" destOrd="0" parTransId="{2DFB9721-D7B3-4467-A5FC-13C2408240CD}" sibTransId="{AB757101-0307-488D-95E9-CCABDA649142}"/>
    <dgm:cxn modelId="{3D1F6199-385F-412B-A72E-3711D1003545}" type="presOf" srcId="{542EC4BD-3A97-4722-A15F-AF473BB7BD7C}" destId="{23E63FF3-AC45-4D7B-8BBD-FB8F6ADC4C7E}" srcOrd="0" destOrd="0" presId="urn:microsoft.com/office/officeart/2005/8/layout/cycle2"/>
    <dgm:cxn modelId="{5D7FC99E-51FC-40B2-874B-F626B5D4B1E8}" type="presOf" srcId="{14969B26-1EE6-42E5-A758-59987E4306AD}" destId="{C27C705A-5DA6-4152-A7C1-60571AE7C75D}" srcOrd="0" destOrd="0" presId="urn:microsoft.com/office/officeart/2005/8/layout/cycle2"/>
    <dgm:cxn modelId="{07CBECA7-4C8B-4ADA-864B-4D96ADBB138A}" type="presOf" srcId="{DC6643EB-110F-4CDB-AA48-817CFE768731}" destId="{6B71B3DD-AB9B-4E47-B189-60CA49EAEA61}" srcOrd="0" destOrd="0" presId="urn:microsoft.com/office/officeart/2005/8/layout/cycle2"/>
    <dgm:cxn modelId="{73A264A8-F87B-4C37-BC7E-3B3986BA4B8B}" srcId="{48641C2C-3B57-419B-81F1-35E1A248F661}" destId="{37746E01-69FB-466B-8489-3913DE28F264}" srcOrd="1" destOrd="0" parTransId="{08BC38DD-D39D-4F52-AA1E-933936AD7876}" sibTransId="{4ADF3DB0-FACD-47BD-9CCF-E8FF504E3544}"/>
    <dgm:cxn modelId="{133E6DAB-6C10-4029-A9B1-64442B5A5D98}" type="presOf" srcId="{AB757101-0307-488D-95E9-CCABDA649142}" destId="{D3F73DFA-67B5-47E9-833D-EC3A872429AA}" srcOrd="1" destOrd="0" presId="urn:microsoft.com/office/officeart/2005/8/layout/cycle2"/>
    <dgm:cxn modelId="{942FBABD-4911-4682-BF53-2C077108DF51}" type="presOf" srcId="{542EC4BD-3A97-4722-A15F-AF473BB7BD7C}" destId="{213D70DD-C110-4F84-BFC6-415FF2602C00}" srcOrd="1" destOrd="0" presId="urn:microsoft.com/office/officeart/2005/8/layout/cycle2"/>
    <dgm:cxn modelId="{769F1FBF-5C36-4FA8-9443-E3516259F0FE}" type="presOf" srcId="{DC6643EB-110F-4CDB-AA48-817CFE768731}" destId="{48D3317C-EB06-4B8A-AF09-FCE0CCB45AF0}" srcOrd="1" destOrd="0" presId="urn:microsoft.com/office/officeart/2005/8/layout/cycle2"/>
    <dgm:cxn modelId="{3D9C71C5-C283-4EE7-8E31-4FEBD654D969}" type="presOf" srcId="{AB757101-0307-488D-95E9-CCABDA649142}" destId="{733EC7E6-48CF-4776-9FE9-F3420A566CE1}" srcOrd="0" destOrd="0" presId="urn:microsoft.com/office/officeart/2005/8/layout/cycle2"/>
    <dgm:cxn modelId="{7C2F99E8-0309-4C67-9DDA-7EADABD268D7}" type="presOf" srcId="{37746E01-69FB-466B-8489-3913DE28F264}" destId="{CBFAA257-14F4-4DD3-A0FC-8C2E6D9DEEDC}" srcOrd="0" destOrd="0" presId="urn:microsoft.com/office/officeart/2005/8/layout/cycle2"/>
    <dgm:cxn modelId="{890660EC-7C1E-4260-81BC-B441F5257C8C}" srcId="{48641C2C-3B57-419B-81F1-35E1A248F661}" destId="{786BEE69-AE50-45EF-84F6-AD988A0F8698}" srcOrd="2" destOrd="0" parTransId="{EA00AF2B-A293-4846-9380-4E0EA20D7165}" sibTransId="{542EC4BD-3A97-4722-A15F-AF473BB7BD7C}"/>
    <dgm:cxn modelId="{D6F680EC-49C8-4889-8BD2-2D987E134286}" type="presOf" srcId="{4ADF3DB0-FACD-47BD-9CCF-E8FF504E3544}" destId="{883F3F98-F2F4-4CE8-A4CD-27B748EDBEBD}" srcOrd="0" destOrd="0" presId="urn:microsoft.com/office/officeart/2005/8/layout/cycle2"/>
    <dgm:cxn modelId="{C9BFA81C-1863-4BCC-8199-B56C55BBCA7B}" type="presParOf" srcId="{6EC7D675-57E2-4EFB-AF4C-C63D17CF7BB9}" destId="{2A7D085A-571A-4464-B10C-3EDCB69AC642}" srcOrd="0" destOrd="0" presId="urn:microsoft.com/office/officeart/2005/8/layout/cycle2"/>
    <dgm:cxn modelId="{A852E069-677E-4239-A898-1299ED82EA79}" type="presParOf" srcId="{6EC7D675-57E2-4EFB-AF4C-C63D17CF7BB9}" destId="{6B71B3DD-AB9B-4E47-B189-60CA49EAEA61}" srcOrd="1" destOrd="0" presId="urn:microsoft.com/office/officeart/2005/8/layout/cycle2"/>
    <dgm:cxn modelId="{C02A2BFB-7FAF-4D50-B51E-20B8EFA95C8E}" type="presParOf" srcId="{6B71B3DD-AB9B-4E47-B189-60CA49EAEA61}" destId="{48D3317C-EB06-4B8A-AF09-FCE0CCB45AF0}" srcOrd="0" destOrd="0" presId="urn:microsoft.com/office/officeart/2005/8/layout/cycle2"/>
    <dgm:cxn modelId="{BC6EEFE6-6995-4239-AABF-4D27B7C9E86B}" type="presParOf" srcId="{6EC7D675-57E2-4EFB-AF4C-C63D17CF7BB9}" destId="{CBFAA257-14F4-4DD3-A0FC-8C2E6D9DEEDC}" srcOrd="2" destOrd="0" presId="urn:microsoft.com/office/officeart/2005/8/layout/cycle2"/>
    <dgm:cxn modelId="{000D74EC-91B6-4344-9AA3-B51C3AD52B71}" type="presParOf" srcId="{6EC7D675-57E2-4EFB-AF4C-C63D17CF7BB9}" destId="{883F3F98-F2F4-4CE8-A4CD-27B748EDBEBD}" srcOrd="3" destOrd="0" presId="urn:microsoft.com/office/officeart/2005/8/layout/cycle2"/>
    <dgm:cxn modelId="{670FFC7A-BE41-402D-A1A2-3EB1F155FD0D}" type="presParOf" srcId="{883F3F98-F2F4-4CE8-A4CD-27B748EDBEBD}" destId="{66461456-C35F-4A3C-A042-AC8D39385939}" srcOrd="0" destOrd="0" presId="urn:microsoft.com/office/officeart/2005/8/layout/cycle2"/>
    <dgm:cxn modelId="{5F94B194-1E94-4DBF-ACD5-9DDACA5F3C60}" type="presParOf" srcId="{6EC7D675-57E2-4EFB-AF4C-C63D17CF7BB9}" destId="{76D70C00-F267-4283-BCFD-80ABF76B50C4}" srcOrd="4" destOrd="0" presId="urn:microsoft.com/office/officeart/2005/8/layout/cycle2"/>
    <dgm:cxn modelId="{7F004387-6D02-47FE-B536-6402C2EFAF9C}" type="presParOf" srcId="{6EC7D675-57E2-4EFB-AF4C-C63D17CF7BB9}" destId="{23E63FF3-AC45-4D7B-8BBD-FB8F6ADC4C7E}" srcOrd="5" destOrd="0" presId="urn:microsoft.com/office/officeart/2005/8/layout/cycle2"/>
    <dgm:cxn modelId="{4FCF4F28-02E1-49F2-AE18-1F9F4E6C77C5}" type="presParOf" srcId="{23E63FF3-AC45-4D7B-8BBD-FB8F6ADC4C7E}" destId="{213D70DD-C110-4F84-BFC6-415FF2602C00}" srcOrd="0" destOrd="0" presId="urn:microsoft.com/office/officeart/2005/8/layout/cycle2"/>
    <dgm:cxn modelId="{7431C794-F853-4123-A5D7-18EFA3AAB748}" type="presParOf" srcId="{6EC7D675-57E2-4EFB-AF4C-C63D17CF7BB9}" destId="{C27C705A-5DA6-4152-A7C1-60571AE7C75D}" srcOrd="6" destOrd="0" presId="urn:microsoft.com/office/officeart/2005/8/layout/cycle2"/>
    <dgm:cxn modelId="{4D54AC6D-51AD-4DFB-A696-3CDBBEB03372}" type="presParOf" srcId="{6EC7D675-57E2-4EFB-AF4C-C63D17CF7BB9}" destId="{733EC7E6-48CF-4776-9FE9-F3420A566CE1}" srcOrd="7" destOrd="0" presId="urn:microsoft.com/office/officeart/2005/8/layout/cycle2"/>
    <dgm:cxn modelId="{7D4758BF-CB8F-4E1E-B451-B52C61CADBD8}" type="presParOf" srcId="{733EC7E6-48CF-4776-9FE9-F3420A566CE1}" destId="{D3F73DFA-67B5-47E9-833D-EC3A872429A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D085A-571A-4464-B10C-3EDCB69AC642}">
      <dsp:nvSpPr>
        <dsp:cNvPr id="0" name=""/>
        <dsp:cNvSpPr/>
      </dsp:nvSpPr>
      <dsp:spPr>
        <a:xfrm>
          <a:off x="3710558" y="1409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SELECT</a:t>
          </a:r>
        </a:p>
      </dsp:txBody>
      <dsp:txXfrm>
        <a:off x="3924995" y="215846"/>
        <a:ext cx="1035391" cy="1035391"/>
      </dsp:txXfrm>
    </dsp:sp>
    <dsp:sp modelId="{6B71B3DD-AB9B-4E47-B189-60CA49EAEA61}">
      <dsp:nvSpPr>
        <dsp:cNvPr id="0" name=""/>
        <dsp:cNvSpPr/>
      </dsp:nvSpPr>
      <dsp:spPr>
        <a:xfrm rot="2700000">
          <a:off x="5017512" y="1255480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5034577" y="1313119"/>
        <a:ext cx="271896" cy="296513"/>
      </dsp:txXfrm>
    </dsp:sp>
    <dsp:sp modelId="{CBFAA257-14F4-4DD3-A0FC-8C2E6D9DEEDC}">
      <dsp:nvSpPr>
        <dsp:cNvPr id="0" name=""/>
        <dsp:cNvSpPr/>
      </dsp:nvSpPr>
      <dsp:spPr>
        <a:xfrm>
          <a:off x="5264170" y="1555022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SEARCH</a:t>
          </a:r>
        </a:p>
      </dsp:txBody>
      <dsp:txXfrm>
        <a:off x="5478607" y="1769459"/>
        <a:ext cx="1035391" cy="1035391"/>
      </dsp:txXfrm>
    </dsp:sp>
    <dsp:sp modelId="{883F3F98-F2F4-4CE8-A4CD-27B748EDBEBD}">
      <dsp:nvSpPr>
        <dsp:cNvPr id="0" name=""/>
        <dsp:cNvSpPr/>
      </dsp:nvSpPr>
      <dsp:spPr>
        <a:xfrm rot="8100000">
          <a:off x="5033059" y="2809092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5132521" y="2866731"/>
        <a:ext cx="271896" cy="296513"/>
      </dsp:txXfrm>
    </dsp:sp>
    <dsp:sp modelId="{76D70C00-F267-4283-BCFD-80ABF76B50C4}">
      <dsp:nvSpPr>
        <dsp:cNvPr id="0" name=""/>
        <dsp:cNvSpPr/>
      </dsp:nvSpPr>
      <dsp:spPr>
        <a:xfrm>
          <a:off x="3710558" y="3108634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SIFT &amp; SYNTHESISE</a:t>
          </a:r>
        </a:p>
      </dsp:txBody>
      <dsp:txXfrm>
        <a:off x="3924995" y="3323071"/>
        <a:ext cx="1035391" cy="1035391"/>
      </dsp:txXfrm>
    </dsp:sp>
    <dsp:sp modelId="{23E63FF3-AC45-4D7B-8BBD-FB8F6ADC4C7E}">
      <dsp:nvSpPr>
        <dsp:cNvPr id="0" name=""/>
        <dsp:cNvSpPr/>
      </dsp:nvSpPr>
      <dsp:spPr>
        <a:xfrm rot="13500000">
          <a:off x="3479447" y="2824639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578909" y="2964676"/>
        <a:ext cx="271896" cy="296513"/>
      </dsp:txXfrm>
    </dsp:sp>
    <dsp:sp modelId="{C27C705A-5DA6-4152-A7C1-60571AE7C75D}">
      <dsp:nvSpPr>
        <dsp:cNvPr id="0" name=""/>
        <dsp:cNvSpPr/>
      </dsp:nvSpPr>
      <dsp:spPr>
        <a:xfrm>
          <a:off x="2156946" y="1555022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SHARE</a:t>
          </a:r>
        </a:p>
      </dsp:txBody>
      <dsp:txXfrm>
        <a:off x="2371383" y="1769459"/>
        <a:ext cx="1035391" cy="1035391"/>
      </dsp:txXfrm>
    </dsp:sp>
    <dsp:sp modelId="{733EC7E6-48CF-4776-9FE9-F3420A566CE1}">
      <dsp:nvSpPr>
        <dsp:cNvPr id="0" name=""/>
        <dsp:cNvSpPr/>
      </dsp:nvSpPr>
      <dsp:spPr>
        <a:xfrm rot="18900000">
          <a:off x="3463900" y="1271027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480965" y="1411064"/>
        <a:ext cx="271896" cy="296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0399A-3EB0-D848-AD01-1E7AEDDC5F2A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E50B9-6E90-6A4F-9BA4-BF779D0FEF8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988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56255A-4B1B-4F64-AD55-0A15ED8C92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1861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Overarching question </a:t>
            </a:r>
            <a:r>
              <a:rPr lang="en-US" b="1" dirty="0"/>
              <a:t>= big question  </a:t>
            </a:r>
            <a:r>
              <a:rPr lang="en-US" dirty="0"/>
              <a:t>and subsidiary questions – </a:t>
            </a:r>
            <a:r>
              <a:rPr lang="en-US" b="1" dirty="0"/>
              <a:t>little questions </a:t>
            </a:r>
            <a:r>
              <a:rPr lang="en-US" dirty="0"/>
              <a:t>to answer big question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381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750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EAA93F2E-AADE-423C-9ADF-88D31F866088}" type="slidenum">
              <a:rPr lang="en-GB" altLang="en-US"/>
              <a:pPr eaLnBrk="1" hangingPunct="1">
                <a:spcBef>
                  <a:spcPct val="0"/>
                </a:spcBef>
              </a:pPr>
              <a:t>33</a:t>
            </a:fld>
            <a:endParaRPr lang="en-GB" alt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67237" cy="3425825"/>
          </a:xfrm>
          <a:ln w="12700" cap="flat"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3490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5934E38-BCAF-4E78-BF9B-F7C7D5F06C8B}" type="slidenum">
              <a:rPr lang="en-GB" altLang="en-US"/>
              <a:pPr eaLnBrk="1" hangingPunct="1">
                <a:spcBef>
                  <a:spcPct val="0"/>
                </a:spcBef>
              </a:pPr>
              <a:t>34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67237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21970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BEAF9-9E58-4CC8-A6FF-6DD8A58DEEA4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CC3291-A431-4274-B7B2-F04AB4FB1E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9445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38200" y="2362200"/>
            <a:ext cx="3770313" cy="17859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760913" y="2362200"/>
            <a:ext cx="3770312" cy="17859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838200" y="4300538"/>
            <a:ext cx="3770313" cy="17859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0913" y="4300538"/>
            <a:ext cx="3770312" cy="17859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697B23-5070-4401-A9F2-BF3B95C87B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46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ebarchive.nationalarchives.gov.uk/20090608182316/http:/standards.dfes.gov.uk/schemes2/religion/?view=get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olfanpeniarth.org/news/?pt=interactive-map-of-wales" TargetMode="External"/><Relationship Id="rId2" Type="http://schemas.openxmlformats.org/officeDocument/2006/relationships/hyperlink" Target="https://siop.canolfanpeniarth.org/Middle_Ages_Castles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tebol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Enquiry-Based Learning (EBL) in practice in the Humanities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Session 3</a:t>
            </a:r>
          </a:p>
          <a:p>
            <a:r>
              <a:rPr lang="en-US" dirty="0">
                <a:solidFill>
                  <a:schemeClr val="tx1"/>
                </a:solidFill>
              </a:rPr>
              <a:t>ECAD5006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329953"/>
          </a:xfrm>
        </p:spPr>
        <p:txBody>
          <a:bodyPr/>
          <a:lstStyle/>
          <a:p>
            <a:r>
              <a:rPr lang="en-US" dirty="0"/>
              <a:t>To introduce further possible </a:t>
            </a:r>
            <a:r>
              <a:rPr lang="en-US" b="1" dirty="0"/>
              <a:t>EBL models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To discuss how </a:t>
            </a:r>
            <a:r>
              <a:rPr lang="en-US" b="1" dirty="0"/>
              <a:t>thinking skills strategies </a:t>
            </a:r>
            <a:r>
              <a:rPr lang="en-US" dirty="0"/>
              <a:t>can be </a:t>
            </a:r>
            <a:r>
              <a:rPr lang="en-US" b="1" dirty="0"/>
              <a:t>used </a:t>
            </a:r>
            <a:r>
              <a:rPr lang="en-US" dirty="0"/>
              <a:t>as </a:t>
            </a:r>
            <a:r>
              <a:rPr lang="en-US" b="1" dirty="0"/>
              <a:t>tools of enquiry </a:t>
            </a:r>
            <a:r>
              <a:rPr lang="en-US" dirty="0"/>
              <a:t>in the humanities.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To explore some </a:t>
            </a:r>
            <a:r>
              <a:rPr lang="en-US" b="1" dirty="0"/>
              <a:t>practical examples of enquiries in the humanities.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3D5D6-9B21-ED47-A9F1-DF170EED8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Principles for teaching through enquiry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95930-D3AF-7744-9D07-9470290C6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Enquiry puts </a:t>
            </a:r>
            <a:r>
              <a:rPr lang="en-US" b="1" dirty="0"/>
              <a:t>pupils in role as expert </a:t>
            </a:r>
            <a:r>
              <a:rPr lang="en-US" dirty="0"/>
              <a:t>investigating a question, issue or mystery</a:t>
            </a:r>
          </a:p>
          <a:p>
            <a:r>
              <a:rPr lang="en-US" dirty="0"/>
              <a:t>The </a:t>
            </a:r>
            <a:r>
              <a:rPr lang="en-US" b="1" dirty="0"/>
              <a:t>teacher </a:t>
            </a:r>
            <a:r>
              <a:rPr lang="en-US" dirty="0"/>
              <a:t>acts as a mediator who ‘</a:t>
            </a:r>
            <a:r>
              <a:rPr lang="en-US" b="1" dirty="0"/>
              <a:t>scaffolds</a:t>
            </a:r>
            <a:r>
              <a:rPr lang="en-US" dirty="0"/>
              <a:t>’ (see Vygotsky’s ZPD)</a:t>
            </a:r>
          </a:p>
          <a:p>
            <a:r>
              <a:rPr lang="en-US" dirty="0"/>
              <a:t>Enquiry can be a lesson or a sequence of lessons</a:t>
            </a:r>
          </a:p>
          <a:p>
            <a:r>
              <a:rPr lang="en-US" dirty="0"/>
              <a:t>A </a:t>
            </a:r>
            <a:r>
              <a:rPr lang="en-US" b="1" dirty="0"/>
              <a:t>stimulus</a:t>
            </a:r>
            <a:r>
              <a:rPr lang="en-US" dirty="0"/>
              <a:t> should be used to introduce the problem or investigation through which you recruit the young ‘experts’ to the challenge</a:t>
            </a:r>
          </a:p>
          <a:p>
            <a:r>
              <a:rPr lang="en-US" dirty="0"/>
              <a:t>You can (if you feel you need to) situate objectives </a:t>
            </a:r>
            <a:r>
              <a:rPr lang="en-US" b="1" dirty="0"/>
              <a:t>inside</a:t>
            </a:r>
            <a:r>
              <a:rPr lang="en-US" dirty="0"/>
              <a:t> an enquiry-driven curriculum (but the question drive the learning </a:t>
            </a:r>
            <a:r>
              <a:rPr lang="en-US" b="1" dirty="0"/>
              <a:t>not</a:t>
            </a:r>
            <a:r>
              <a:rPr lang="en-US" dirty="0"/>
              <a:t> the objectives).</a:t>
            </a:r>
          </a:p>
        </p:txBody>
      </p:sp>
    </p:spTree>
    <p:extLst>
      <p:ext uri="{BB962C8B-B14F-4D97-AF65-F5344CB8AC3E}">
        <p14:creationId xmlns:p14="http://schemas.microsoft.com/office/powerpoint/2010/main" val="3307718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Implementing these…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Starting with the known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Asking focused questions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Drawing upon the locality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Comparing and contrasting (not just ‘now and then’, but also ‘then and then’ – change </a:t>
            </a:r>
            <a:r>
              <a:rPr lang="en-GB" altLang="en-US" i="1" dirty="0"/>
              <a:t>within </a:t>
            </a:r>
            <a:r>
              <a:rPr lang="en-GB" altLang="en-US" dirty="0"/>
              <a:t>a period - history)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Remember you need to make the humanities:</a:t>
            </a:r>
          </a:p>
          <a:p>
            <a:pPr lvl="1">
              <a:lnSpc>
                <a:spcPct val="90000"/>
              </a:lnSpc>
            </a:pPr>
            <a:r>
              <a:rPr lang="en-GB" altLang="en-US" b="1" dirty="0">
                <a:solidFill>
                  <a:schemeClr val="accent2"/>
                </a:solidFill>
              </a:rPr>
              <a:t>Significant, meaningful (relevant), enjoyable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803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53473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dirty="0"/>
              <a:t>1. The S model – a simplified tool for local enquiries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596520"/>
              </p:ext>
            </p:extLst>
          </p:nvPr>
        </p:nvGraphicFramePr>
        <p:xfrm>
          <a:off x="157016" y="2004292"/>
          <a:ext cx="8885383" cy="4574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957455" y="1200727"/>
            <a:ext cx="3084945" cy="23083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is our focus?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do we know about place/time?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do we ‘really’ want to find out?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ICT &amp; other resources are needed?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Who will do what?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5135418" y="2004292"/>
            <a:ext cx="822036" cy="1939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289966" y="5172364"/>
            <a:ext cx="2752434" cy="92333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How shall we find out?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Where can we look?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Who can we talk to?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862618" y="4461164"/>
            <a:ext cx="637308" cy="64654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57016" y="5495529"/>
            <a:ext cx="3491348" cy="120032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&amp; how shall we record?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does each source tell us?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don’t we know from this?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are the big messages?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3325091" y="6307930"/>
            <a:ext cx="641926" cy="3879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0" y="1747124"/>
            <a:ext cx="2914075" cy="20313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How can we tell others about our work?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Who might be interested in this?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worked well/not so well?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What questions remain?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 flipH="1" flipV="1">
            <a:off x="1542473" y="3906982"/>
            <a:ext cx="775854" cy="5541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317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08671" y="2920181"/>
            <a:ext cx="3077497" cy="19389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  The Investigation Cycle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60956" y="1061884"/>
            <a:ext cx="2113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1. Generate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71303" y="3460955"/>
            <a:ext cx="2300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2. Do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77263" y="5604387"/>
            <a:ext cx="2536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3. Analyse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2115" y="3574178"/>
            <a:ext cx="2458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4. Reflect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5810865" y="1585104"/>
            <a:ext cx="1710812" cy="16595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987845" y="4097398"/>
            <a:ext cx="1533832" cy="15069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1474839" y="4243620"/>
            <a:ext cx="1750141" cy="16223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1130710" y="1585104"/>
            <a:ext cx="2094270" cy="16595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14037" y="201932"/>
            <a:ext cx="88299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4 Stage Model – The Investigative Cycle (Samuel, 2009)</a:t>
            </a:r>
          </a:p>
        </p:txBody>
      </p:sp>
    </p:spTree>
    <p:extLst>
      <p:ext uri="{BB962C8B-B14F-4D97-AF65-F5344CB8AC3E}">
        <p14:creationId xmlns:p14="http://schemas.microsoft.com/office/powerpoint/2010/main" val="1095779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EBL Models –Humanities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8686800" cy="4325112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The ‘S’ Model  - local area study (</a:t>
            </a:r>
            <a:r>
              <a:rPr lang="en-US" dirty="0" err="1">
                <a:solidFill>
                  <a:srgbClr val="FF0000"/>
                </a:solidFill>
              </a:rPr>
              <a:t>Grigg</a:t>
            </a:r>
            <a:r>
              <a:rPr lang="en-US" dirty="0">
                <a:solidFill>
                  <a:srgbClr val="FF0000"/>
                </a:solidFill>
              </a:rPr>
              <a:t>, 2013)</a:t>
            </a:r>
          </a:p>
          <a:p>
            <a:r>
              <a:rPr lang="en-US" dirty="0">
                <a:solidFill>
                  <a:srgbClr val="FF0000"/>
                </a:solidFill>
              </a:rPr>
              <a:t>The 4 Stage Model ‘The Investigative Cycle’ (Samuel, 2009)</a:t>
            </a: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‘Enquiry Question and Questioning Model’ (Pickford et al., 2013)</a:t>
            </a: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Michael Storm 5 Question Model (Storm, 1989)</a:t>
            </a: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The 6 Stage Enquiry Framework 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Scoffham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2010)</a:t>
            </a:r>
          </a:p>
          <a:p>
            <a:r>
              <a:rPr lang="en-US" dirty="0"/>
              <a:t>5 Stages of Enquiry Model (RE – </a:t>
            </a:r>
            <a:r>
              <a:rPr lang="en-US" dirty="0" err="1"/>
              <a:t>Ofsted</a:t>
            </a:r>
            <a:r>
              <a:rPr lang="en-US" dirty="0"/>
              <a:t>, 2010)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5772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EBL: Enquiry questions and questioning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only dumb question is a question you don’t ask.” </a:t>
            </a:r>
          </a:p>
          <a:p>
            <a:pPr marL="0" indent="0">
              <a:buNone/>
            </a:pPr>
            <a:r>
              <a:rPr lang="en-GB" dirty="0"/>
              <a:t>                 Paul Macready, inventor (1925-2007)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625" y="3983038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2462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Enquiry –Questions and Questioning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>
                <a:solidFill>
                  <a:srgbClr val="A04DA3"/>
                </a:solidFill>
              </a:rPr>
              <a:t>Overarching question</a:t>
            </a:r>
          </a:p>
          <a:p>
            <a:pPr>
              <a:buNone/>
            </a:pPr>
            <a:endParaRPr lang="en-US" b="1" dirty="0">
              <a:solidFill>
                <a:srgbClr val="A04DA3"/>
              </a:solidFill>
            </a:endParaRPr>
          </a:p>
          <a:p>
            <a:r>
              <a:rPr lang="en-US" dirty="0"/>
              <a:t>What kind of place is it?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8000" y="1600200"/>
            <a:ext cx="4826000" cy="52578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>
                <a:solidFill>
                  <a:srgbClr val="0000FF"/>
                </a:solidFill>
              </a:rPr>
              <a:t>Subsidiary questions</a:t>
            </a:r>
          </a:p>
          <a:p>
            <a:pPr>
              <a:buNone/>
            </a:pPr>
            <a:endParaRPr lang="en-US" b="1" dirty="0">
              <a:solidFill>
                <a:srgbClr val="0000FF"/>
              </a:solidFill>
            </a:endParaRPr>
          </a:p>
          <a:p>
            <a:r>
              <a:rPr lang="en-US" dirty="0"/>
              <a:t>What made this place as it is?</a:t>
            </a:r>
          </a:p>
          <a:p>
            <a:r>
              <a:rPr lang="en-US" dirty="0"/>
              <a:t>Who lives here, and why?</a:t>
            </a:r>
          </a:p>
          <a:p>
            <a:r>
              <a:rPr lang="en-US" dirty="0"/>
              <a:t>Why do people visit the place?</a:t>
            </a:r>
          </a:p>
          <a:p>
            <a:r>
              <a:rPr lang="en-US" dirty="0"/>
              <a:t>What journeys do people make?</a:t>
            </a:r>
          </a:p>
          <a:p>
            <a:r>
              <a:rPr lang="en-US" dirty="0"/>
              <a:t>What jobs do people do?</a:t>
            </a:r>
          </a:p>
          <a:p>
            <a:r>
              <a:rPr lang="en-US" dirty="0"/>
              <a:t>What services are here?</a:t>
            </a:r>
          </a:p>
          <a:p>
            <a:r>
              <a:rPr lang="en-US" dirty="0"/>
              <a:t>Can the environment be improved? If so, how?</a:t>
            </a:r>
          </a:p>
          <a:p>
            <a:r>
              <a:rPr lang="en-US" dirty="0"/>
              <a:t>Does tourism affect the place? If so, how?</a:t>
            </a:r>
          </a:p>
          <a:p>
            <a:pPr>
              <a:buNone/>
            </a:pPr>
            <a:endParaRPr lang="en-US" b="1" dirty="0">
              <a:solidFill>
                <a:srgbClr val="0000FF"/>
              </a:solidFill>
            </a:endParaRPr>
          </a:p>
          <a:p>
            <a:pPr>
              <a:buNone/>
            </a:pPr>
            <a:endParaRPr lang="en-US" b="1" dirty="0">
              <a:solidFill>
                <a:srgbClr val="0000FF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779" y="3312761"/>
            <a:ext cx="4092221" cy="281340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Climate change enquiry </a:t>
            </a:r>
            <a:br>
              <a:rPr lang="en-US" dirty="0"/>
            </a:br>
            <a:r>
              <a:rPr lang="en-US" sz="3556" i="1" dirty="0"/>
              <a:t>(Living in my World – N.C. KS2)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US" dirty="0"/>
              <a:t>Overarching question  (generate by a teacher) </a:t>
            </a:r>
            <a:r>
              <a:rPr lang="en-US" b="1" dirty="0">
                <a:solidFill>
                  <a:srgbClr val="0000FF"/>
                </a:solidFill>
              </a:rPr>
              <a:t>What impact does climate change have on some localities throughout the world?</a:t>
            </a:r>
          </a:p>
          <a:p>
            <a:pPr marL="514350" indent="-514350">
              <a:buNone/>
            </a:pPr>
            <a:endParaRPr lang="en-US" b="1" dirty="0">
              <a:solidFill>
                <a:srgbClr val="0000FF"/>
              </a:solidFill>
            </a:endParaRPr>
          </a:p>
          <a:p>
            <a:pPr marL="514350" indent="-514350">
              <a:buAutoNum type="arabicPeriod"/>
            </a:pPr>
            <a:r>
              <a:rPr lang="en-US" dirty="0">
                <a:solidFill>
                  <a:srgbClr val="000000"/>
                </a:solidFill>
              </a:rPr>
              <a:t>During the enquiry children need opportunity to:</a:t>
            </a:r>
          </a:p>
          <a:p>
            <a:pPr marL="514350" indent="-514350"/>
            <a:r>
              <a:rPr lang="en-US" dirty="0">
                <a:solidFill>
                  <a:srgbClr val="000000"/>
                </a:solidFill>
              </a:rPr>
              <a:t> research and investigate idea</a:t>
            </a:r>
          </a:p>
          <a:p>
            <a:pPr marL="514350" indent="-514350"/>
            <a:r>
              <a:rPr lang="en-US" dirty="0">
                <a:solidFill>
                  <a:srgbClr val="000000"/>
                </a:solidFill>
              </a:rPr>
              <a:t>challenge their own thinking</a:t>
            </a:r>
          </a:p>
          <a:p>
            <a:pPr marL="514350" indent="-514350"/>
            <a:r>
              <a:rPr lang="en-US" dirty="0">
                <a:solidFill>
                  <a:srgbClr val="000000"/>
                </a:solidFill>
              </a:rPr>
              <a:t>draw their own conclusions</a:t>
            </a:r>
          </a:p>
          <a:p>
            <a:pPr marL="514350" indent="-514350"/>
            <a:endParaRPr lang="en-US" b="1" dirty="0">
              <a:solidFill>
                <a:srgbClr val="0000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6556" y="4413249"/>
            <a:ext cx="2286000" cy="221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911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Learners start to generate their own questions and line of enquiry…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731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/>
              <a:t>......in response to images they see on TV news </a:t>
            </a:r>
            <a:r>
              <a:rPr lang="en-US" dirty="0" err="1"/>
              <a:t>programmes</a:t>
            </a:r>
            <a:endParaRPr lang="en-US" dirty="0"/>
          </a:p>
          <a:p>
            <a:endParaRPr lang="en-US" dirty="0"/>
          </a:p>
          <a:p>
            <a:r>
              <a:rPr lang="en-US" dirty="0"/>
              <a:t>Where is this place?</a:t>
            </a:r>
          </a:p>
          <a:p>
            <a:r>
              <a:rPr lang="en-US" dirty="0"/>
              <a:t>What has happened?</a:t>
            </a:r>
          </a:p>
          <a:p>
            <a:r>
              <a:rPr lang="en-US" dirty="0"/>
              <a:t>Why has it happened?</a:t>
            </a:r>
          </a:p>
          <a:p>
            <a:r>
              <a:rPr lang="en-US" dirty="0"/>
              <a:t>What causes climate change?</a:t>
            </a:r>
          </a:p>
          <a:p>
            <a:r>
              <a:rPr lang="en-US" dirty="0"/>
              <a:t>Does climate change matter?</a:t>
            </a:r>
          </a:p>
          <a:p>
            <a:r>
              <a:rPr lang="en-US" dirty="0"/>
              <a:t>Is there anything we can do about climate change to prevent further disasters?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770" y="2630130"/>
            <a:ext cx="2628030" cy="2480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138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Possible activities – children may undertake during the enquiry…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2699"/>
            <a:ext cx="8229600" cy="436346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Carry out research on </a:t>
            </a:r>
            <a:r>
              <a:rPr lang="en-US" b="1" dirty="0"/>
              <a:t>what climate change is and how it is caused </a:t>
            </a:r>
            <a:r>
              <a:rPr lang="en-US" dirty="0"/>
              <a:t>(books/internet/articles)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Sort evidence into 2 piles, one piles for ‘facts’ and the other ‘opinion’. Select a statement – read out – decide whether statement is </a:t>
            </a:r>
            <a:r>
              <a:rPr lang="en-US" b="1" dirty="0"/>
              <a:t>‘fact’ or ‘opinion’.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Research on the places that have been affected, as a result of climate change – </a:t>
            </a:r>
            <a:r>
              <a:rPr lang="en-US" b="1" dirty="0"/>
              <a:t>locate places on globe/map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51378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Possible activities – children may undertake during the enquiry…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2699"/>
            <a:ext cx="8229600" cy="4363464"/>
          </a:xfrm>
        </p:spPr>
        <p:txBody>
          <a:bodyPr>
            <a:normAutofit fontScale="92500"/>
          </a:bodyPr>
          <a:lstStyle/>
          <a:p>
            <a:r>
              <a:rPr lang="en-US" dirty="0"/>
              <a:t>Ask children to </a:t>
            </a:r>
            <a:r>
              <a:rPr lang="en-US" b="1" dirty="0"/>
              <a:t>create a presentation </a:t>
            </a:r>
            <a:r>
              <a:rPr lang="en-US" dirty="0"/>
              <a:t>about one of the places that has been affected by climate change. Each group present their work.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Ask children to </a:t>
            </a:r>
            <a:r>
              <a:rPr lang="en-US" b="1" dirty="0"/>
              <a:t>take on different roles</a:t>
            </a:r>
            <a:r>
              <a:rPr lang="en-US" dirty="0"/>
              <a:t> and write a statement about climate change, e.g. in the role of </a:t>
            </a:r>
            <a:r>
              <a:rPr lang="en-US" b="1" dirty="0"/>
              <a:t>a farmer, a holidaymaker</a:t>
            </a:r>
            <a:r>
              <a:rPr lang="en-US" dirty="0"/>
              <a:t>, people living in different places affected by climate change, etc.</a:t>
            </a:r>
          </a:p>
        </p:txBody>
      </p:sp>
    </p:spTree>
    <p:extLst>
      <p:ext uri="{BB962C8B-B14F-4D97-AF65-F5344CB8AC3E}">
        <p14:creationId xmlns:p14="http://schemas.microsoft.com/office/powerpoint/2010/main" val="1967572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Different ways to </a:t>
            </a:r>
            <a:r>
              <a:rPr lang="en-US" b="1" dirty="0"/>
              <a:t>end</a:t>
            </a:r>
            <a:r>
              <a:rPr lang="en-US" dirty="0"/>
              <a:t> your enquiries in the humanities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8118"/>
            <a:ext cx="8229600" cy="437804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US" dirty="0"/>
              <a:t>Produce their own </a:t>
            </a:r>
            <a:r>
              <a:rPr lang="en-US" b="1" dirty="0"/>
              <a:t>newspaper reports </a:t>
            </a:r>
            <a:r>
              <a:rPr lang="en-US" dirty="0"/>
              <a:t>or </a:t>
            </a:r>
            <a:r>
              <a:rPr lang="en-US" b="1" dirty="0"/>
              <a:t>role-play a TV news </a:t>
            </a:r>
            <a:r>
              <a:rPr lang="en-US" b="1" dirty="0" err="1"/>
              <a:t>programme</a:t>
            </a:r>
            <a:r>
              <a:rPr lang="en-US" b="1" dirty="0"/>
              <a:t> </a:t>
            </a:r>
            <a:r>
              <a:rPr lang="en-US" dirty="0"/>
              <a:t>with presenter, experts giving opinions, etc.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Develop their own </a:t>
            </a:r>
            <a:r>
              <a:rPr lang="en-US" b="1" dirty="0"/>
              <a:t>class museum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Become </a:t>
            </a:r>
            <a:r>
              <a:rPr lang="en-US" b="1" dirty="0"/>
              <a:t>experts on a subject </a:t>
            </a:r>
            <a:r>
              <a:rPr lang="en-US" dirty="0"/>
              <a:t>such as pollution, climate change or natural disasters and use </a:t>
            </a:r>
            <a:r>
              <a:rPr lang="en-US" b="1" dirty="0"/>
              <a:t>hot-seating and role-play to present their findings at a ‘world’ conference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Prepare and take part </a:t>
            </a:r>
            <a:r>
              <a:rPr lang="en-US" dirty="0"/>
              <a:t>in a Roman banquet</a:t>
            </a:r>
          </a:p>
        </p:txBody>
      </p:sp>
    </p:spTree>
    <p:extLst>
      <p:ext uri="{BB962C8B-B14F-4D97-AF65-F5344CB8AC3E}">
        <p14:creationId xmlns:p14="http://schemas.microsoft.com/office/powerpoint/2010/main" val="319734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B3567-ACD6-2C4A-BDA5-EA8F7A459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Processes of Enquiry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A1996F-5BCB-C04A-8A5A-47F7842BB4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3945363"/>
              </p:ext>
            </p:extLst>
          </p:nvPr>
        </p:nvGraphicFramePr>
        <p:xfrm>
          <a:off x="457200" y="1600200"/>
          <a:ext cx="82296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83258972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821015465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8370784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PROCESS OF ENQUIRY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ENQUIRY QUESTIONS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STAGES IN LEARNING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4547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Awareness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What’s the problem?</a:t>
                      </a:r>
                    </a:p>
                    <a:p>
                      <a:r>
                        <a:rPr lang="en-US" dirty="0"/>
                        <a:t>Barnaby Bear needs our help to find out about this place!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Stimulus</a:t>
                      </a:r>
                    </a:p>
                    <a:p>
                      <a:r>
                        <a:rPr lang="en-US" dirty="0"/>
                        <a:t>Recruit children as expert geographers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5176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Description 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Analysis/ Explanation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Prediction/</a:t>
                      </a:r>
                    </a:p>
                    <a:p>
                      <a:r>
                        <a:rPr lang="en-US" dirty="0"/>
                        <a:t>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Locality</a:t>
                      </a:r>
                    </a:p>
                    <a:p>
                      <a:r>
                        <a:rPr lang="en-US" b="1" dirty="0"/>
                        <a:t>Where is it?</a:t>
                      </a:r>
                    </a:p>
                    <a:p>
                      <a:r>
                        <a:rPr lang="en-US" b="1" dirty="0"/>
                        <a:t>What is it like?</a:t>
                      </a:r>
                    </a:p>
                    <a:p>
                      <a:r>
                        <a:rPr lang="en-US" b="1" dirty="0"/>
                        <a:t>How did it get like this?</a:t>
                      </a:r>
                    </a:p>
                    <a:p>
                      <a:r>
                        <a:rPr lang="en-US" b="1" dirty="0"/>
                        <a:t>How is it changing?</a:t>
                      </a:r>
                    </a:p>
                    <a:p>
                      <a:r>
                        <a:rPr lang="en-US" b="1" dirty="0"/>
                        <a:t>What do different people think about the changes?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Making Sense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Give them scaffolds without solving the problem for them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4716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What do I think?</a:t>
                      </a:r>
                    </a:p>
                    <a:p>
                      <a:r>
                        <a:rPr lang="en-US" dirty="0"/>
                        <a:t>What will we tell him?</a:t>
                      </a:r>
                    </a:p>
                    <a:p>
                      <a:r>
                        <a:rPr lang="en-US" dirty="0"/>
                        <a:t>How shall we tell him?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Reflection</a:t>
                      </a:r>
                    </a:p>
                    <a:p>
                      <a:r>
                        <a:rPr lang="en-US" dirty="0"/>
                        <a:t>Audience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164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6893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612E-2C60-DC46-9C05-29F195D6E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Modelling and scaffolding the questioning process: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369C9D-B479-8947-9D52-32980C2738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7906">
                  <a:extLst>
                    <a:ext uri="{9D8B030D-6E8A-4147-A177-3AD203B41FA5}">
                      <a16:colId xmlns:a16="http://schemas.microsoft.com/office/drawing/2014/main" val="3751377159"/>
                    </a:ext>
                  </a:extLst>
                </a:gridCol>
                <a:gridCol w="2474259">
                  <a:extLst>
                    <a:ext uri="{9D8B030D-6E8A-4147-A177-3AD203B41FA5}">
                      <a16:colId xmlns:a16="http://schemas.microsoft.com/office/drawing/2014/main" val="3705379688"/>
                    </a:ext>
                  </a:extLst>
                </a:gridCol>
                <a:gridCol w="1667435">
                  <a:extLst>
                    <a:ext uri="{9D8B030D-6E8A-4147-A177-3AD203B41FA5}">
                      <a16:colId xmlns:a16="http://schemas.microsoft.com/office/drawing/2014/main" val="39116762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Barnaby’s Questions</a:t>
                      </a:r>
                    </a:p>
                    <a:p>
                      <a:r>
                        <a:rPr lang="en-US" dirty="0"/>
                        <a:t> (concepts these develop in brackets)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What I think 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How we could find out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3169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Where is this place? </a:t>
                      </a:r>
                    </a:p>
                    <a:p>
                      <a:r>
                        <a:rPr lang="en-US" dirty="0"/>
                        <a:t>(direction, location)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1785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What is it like? </a:t>
                      </a:r>
                    </a:p>
                    <a:p>
                      <a:r>
                        <a:rPr lang="en-US" dirty="0"/>
                        <a:t>(sense of place, natural and human features, spatial pattern)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142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How is Carmarthen different to Cardiff? </a:t>
                      </a:r>
                      <a:r>
                        <a:rPr lang="en-US" dirty="0"/>
                        <a:t>(natural and human features, sense of place)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084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Is it going to be a nice place in the future</a:t>
                      </a:r>
                      <a:r>
                        <a:rPr lang="en-US" dirty="0"/>
                        <a:t>? </a:t>
                      </a:r>
                      <a:r>
                        <a:rPr lang="en-US" b="1" dirty="0"/>
                        <a:t>Has it always been like this? </a:t>
                      </a:r>
                    </a:p>
                    <a:p>
                      <a:r>
                        <a:rPr lang="en-US" dirty="0"/>
                        <a:t>(natural and human processes, sustainability)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273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What do I think? Will I like it? </a:t>
                      </a:r>
                    </a:p>
                    <a:p>
                      <a:r>
                        <a:rPr lang="en-US" dirty="0"/>
                        <a:t>(conflicts of interest)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451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30867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477B1-603F-F44C-B9F3-04F398022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Processes of Enquiry… continued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12847-F96F-FF46-9C20-C75262B0E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0346938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0812">
                  <a:extLst>
                    <a:ext uri="{9D8B030D-6E8A-4147-A177-3AD203B41FA5}">
                      <a16:colId xmlns:a16="http://schemas.microsoft.com/office/drawing/2014/main" val="3590410545"/>
                    </a:ext>
                  </a:extLst>
                </a:gridCol>
                <a:gridCol w="3469341">
                  <a:extLst>
                    <a:ext uri="{9D8B030D-6E8A-4147-A177-3AD203B41FA5}">
                      <a16:colId xmlns:a16="http://schemas.microsoft.com/office/drawing/2014/main" val="1725880903"/>
                    </a:ext>
                  </a:extLst>
                </a:gridCol>
                <a:gridCol w="2299447">
                  <a:extLst>
                    <a:ext uri="{9D8B030D-6E8A-4147-A177-3AD203B41FA5}">
                      <a16:colId xmlns:a16="http://schemas.microsoft.com/office/drawing/2014/main" val="27015449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PROCESS OF ENQUIRY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ENQUIRY 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STAGES IN LEARNING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2381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Awareness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Elicit exciting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What’s the problem or issue?</a:t>
                      </a:r>
                    </a:p>
                    <a:p>
                      <a:r>
                        <a:rPr lang="en-US" dirty="0"/>
                        <a:t>What do I know about this now?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Stimulus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0872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Analysis/ Explanation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Prediction/</a:t>
                      </a:r>
                    </a:p>
                    <a:p>
                      <a:r>
                        <a:rPr lang="en-US" dirty="0"/>
                        <a:t>Evaluation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Where is it happening?</a:t>
                      </a:r>
                    </a:p>
                    <a:p>
                      <a:r>
                        <a:rPr lang="en-US" dirty="0"/>
                        <a:t>How did it get like this?</a:t>
                      </a:r>
                    </a:p>
                    <a:p>
                      <a:r>
                        <a:rPr lang="en-US" dirty="0"/>
                        <a:t>How is it changing?</a:t>
                      </a:r>
                    </a:p>
                    <a:p>
                      <a:r>
                        <a:rPr lang="en-US" dirty="0"/>
                        <a:t>What do different people think about it?</a:t>
                      </a:r>
                    </a:p>
                    <a:p>
                      <a:r>
                        <a:rPr lang="en-US" dirty="0"/>
                        <a:t>What are the choices?</a:t>
                      </a:r>
                    </a:p>
                    <a:p>
                      <a:r>
                        <a:rPr lang="en-US" dirty="0"/>
                        <a:t>What is likely to happen?</a:t>
                      </a:r>
                    </a:p>
                    <a:p>
                      <a:r>
                        <a:rPr lang="en-US" dirty="0"/>
                        <a:t>With what consequences?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Making Sense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55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Decision 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What do I think should happen?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Reflection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1019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4043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1DBE8-96AF-3245-BA68-5EB71D4E6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/>
              <a:t>Which aspects of the Geography Curriculum would EBL address?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C76482D-6014-3741-9A9B-25562D925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059571"/>
              </p:ext>
            </p:extLst>
          </p:nvPr>
        </p:nvGraphicFramePr>
        <p:xfrm>
          <a:off x="188259" y="1143000"/>
          <a:ext cx="8700247" cy="5638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88790">
                  <a:extLst>
                    <a:ext uri="{9D8B030D-6E8A-4147-A177-3AD203B41FA5}">
                      <a16:colId xmlns:a16="http://schemas.microsoft.com/office/drawing/2014/main" val="1210035227"/>
                    </a:ext>
                  </a:extLst>
                </a:gridCol>
                <a:gridCol w="6411457">
                  <a:extLst>
                    <a:ext uri="{9D8B030D-6E8A-4147-A177-3AD203B41FA5}">
                      <a16:colId xmlns:a16="http://schemas.microsoft.com/office/drawing/2014/main" val="1301231849"/>
                    </a:ext>
                  </a:extLst>
                </a:gridCol>
              </a:tblGrid>
              <a:tr h="1730815">
                <a:tc>
                  <a:txBody>
                    <a:bodyPr/>
                    <a:lstStyle/>
                    <a:p>
                      <a:r>
                        <a:rPr lang="en-US" dirty="0"/>
                        <a:t>SKILLS/PROCESSES: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Collect, measure, </a:t>
                      </a:r>
                      <a:r>
                        <a:rPr lang="en-US" sz="1600" dirty="0" err="1"/>
                        <a:t>analyse</a:t>
                      </a:r>
                      <a:r>
                        <a:rPr lang="en-US" sz="1600" dirty="0"/>
                        <a:t>, record and communicate data gathered through experiences of fieldwork; interpret a range of sources (maps, globes, photographs and </a:t>
                      </a:r>
                      <a:r>
                        <a:rPr lang="en-US" sz="1600" dirty="0" err="1"/>
                        <a:t>GiS</a:t>
                      </a:r>
                      <a:r>
                        <a:rPr lang="en-US" sz="1600" dirty="0"/>
                        <a:t>); communicate in a variety of ways (sketch maps, numerical data, writing, plans, graphs, digital technologies); use compass directions and locational and directional language to describe features and routes; use aerial photos and plans to recognize landmarks and features; devise a simple map; construct symbols in a key.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365743"/>
                  </a:ext>
                </a:extLst>
              </a:tr>
              <a:tr h="3128781">
                <a:tc>
                  <a:txBody>
                    <a:bodyPr/>
                    <a:lstStyle/>
                    <a:p>
                      <a:r>
                        <a:rPr lang="en-US" dirty="0"/>
                        <a:t>ESSENTIAL KNOWLEDGE AND TOPICS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(FP</a:t>
                      </a:r>
                      <a:r>
                        <a:rPr lang="en-US" sz="1600" b="1" dirty="0"/>
                        <a:t>) locational knowledge </a:t>
                      </a:r>
                      <a:r>
                        <a:rPr lang="en-US" sz="1600" dirty="0"/>
                        <a:t>(world’s continents and oceans; countries and cities of Wales/UK and surrounding seas); </a:t>
                      </a:r>
                      <a:r>
                        <a:rPr lang="en-US" sz="1600" b="1" dirty="0"/>
                        <a:t>place knowledge </a:t>
                      </a:r>
                      <a:r>
                        <a:rPr lang="en-US" sz="1600" dirty="0"/>
                        <a:t>(human and physical geography of a small area of Wales/UK and small non-European country); </a:t>
                      </a:r>
                      <a:r>
                        <a:rPr lang="en-US" sz="1600" b="1" dirty="0"/>
                        <a:t>human and physical geography </a:t>
                      </a:r>
                      <a:r>
                        <a:rPr lang="en-US" sz="1600" dirty="0"/>
                        <a:t>(seasonal and daily weather patterns in the UK and location of the hot and cold areas of the world); </a:t>
                      </a:r>
                      <a:r>
                        <a:rPr lang="en-US" sz="1600" b="1" dirty="0"/>
                        <a:t>use geographical vocabulary to refer to key physical and human features.</a:t>
                      </a:r>
                    </a:p>
                    <a:p>
                      <a:r>
                        <a:rPr lang="en-US" sz="1600" dirty="0"/>
                        <a:t>(KS2) </a:t>
                      </a:r>
                      <a:r>
                        <a:rPr lang="en-US" sz="1600" b="1" dirty="0"/>
                        <a:t>locational knowledge </a:t>
                      </a:r>
                      <a:r>
                        <a:rPr lang="en-US" sz="1600" dirty="0"/>
                        <a:t>(e.g. world’s countries, physical and human characteristics, counties and cities; counties and cities of the UK, latitude, longitude, Equator, hemispheres, the Tropics, the Artic and Antarctic and time zones,); </a:t>
                      </a:r>
                      <a:r>
                        <a:rPr lang="en-US" sz="1600" b="1" dirty="0"/>
                        <a:t>place knowledge </a:t>
                      </a:r>
                      <a:r>
                        <a:rPr lang="en-US" sz="1600" dirty="0"/>
                        <a:t>(UK, European and North/South America American region; Africa); </a:t>
                      </a:r>
                      <a:r>
                        <a:rPr lang="en-US" sz="1600" b="1" dirty="0"/>
                        <a:t>human and physical geography </a:t>
                      </a:r>
                      <a:r>
                        <a:rPr lang="en-US" sz="1600" dirty="0"/>
                        <a:t>(climate, rivers, geology, settlement, land-use, trade, distribution of resources such as food, minerals, energy, water)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097658"/>
                  </a:ext>
                </a:extLst>
              </a:tr>
              <a:tr h="565843">
                <a:tc>
                  <a:txBody>
                    <a:bodyPr/>
                    <a:lstStyle/>
                    <a:p>
                      <a:r>
                        <a:rPr lang="en-US" dirty="0"/>
                        <a:t>KEY CONCEPTS: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Location, direction, scale, physical and human features, distinctiveness of a place, physical and human processes, spatial pattern, interrelationships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0999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12188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Enquiry &amp; Questioning Model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>
                <a:solidFill>
                  <a:srgbClr val="A04DA3"/>
                </a:solidFill>
              </a:rPr>
              <a:t>Overarching questions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Who were the Celts?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en-US" b="1" dirty="0">
                <a:solidFill>
                  <a:srgbClr val="0000FF"/>
                </a:solidFill>
              </a:rPr>
              <a:t>Subsidiary questions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What were the Celts really like?</a:t>
            </a:r>
          </a:p>
          <a:p>
            <a:r>
              <a:rPr lang="en-US" dirty="0"/>
              <a:t>Where did they come from?</a:t>
            </a:r>
          </a:p>
          <a:p>
            <a:r>
              <a:rPr lang="en-US" dirty="0"/>
              <a:t>Why did they come?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29000"/>
            <a:ext cx="4699000" cy="314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1833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DE7EB-2661-C046-BADD-C94EE1F0B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Historical enquiry frame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AEA857-A7F4-5640-BE1C-38AF94AE713D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199"/>
          <a:ext cx="8229600" cy="38399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24516319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766001707"/>
                    </a:ext>
                  </a:extLst>
                </a:gridCol>
              </a:tblGrid>
              <a:tr h="753036">
                <a:tc>
                  <a:txBody>
                    <a:bodyPr/>
                    <a:lstStyle/>
                    <a:p>
                      <a:r>
                        <a:rPr lang="en-US" sz="2400" dirty="0"/>
                        <a:t>Questions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Primary and/or Secondary Sources</a:t>
                      </a:r>
                    </a:p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48269"/>
                  </a:ext>
                </a:extLst>
              </a:tr>
              <a:tr h="972574">
                <a:tc>
                  <a:txBody>
                    <a:bodyPr/>
                    <a:lstStyle/>
                    <a:p>
                      <a:r>
                        <a:rPr lang="en-US" dirty="0"/>
                        <a:t>Our big question: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891638"/>
                  </a:ext>
                </a:extLst>
              </a:tr>
              <a:tr h="1678689">
                <a:tc>
                  <a:txBody>
                    <a:bodyPr/>
                    <a:lstStyle/>
                    <a:p>
                      <a:r>
                        <a:rPr lang="en-US" dirty="0"/>
                        <a:t>Our little questions (these help us answer the big question):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1347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56901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2776D-78DB-C848-8544-93252AAB3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Historical questions and the concepts and skills they address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ED9EED-6171-2A42-B917-A96EDCCD242D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200"/>
          <a:ext cx="822960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11932582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7081645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HISTORICAL 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CONCEPT AND THINKING SKILL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125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When did it happen? How long did it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Time, chronology </a:t>
                      </a:r>
                    </a:p>
                    <a:p>
                      <a:r>
                        <a:rPr lang="en-US" i="1" dirty="0"/>
                        <a:t>Sequencing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6411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What happened? What was it like then?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Historical situations ( a sense of period)</a:t>
                      </a:r>
                    </a:p>
                    <a:p>
                      <a:r>
                        <a:rPr lang="en-US" i="1" dirty="0"/>
                        <a:t>Identifying similarities and differences, comparing and contrasting, observing, </a:t>
                      </a:r>
                      <a:r>
                        <a:rPr lang="en-US" i="1" dirty="0" err="1"/>
                        <a:t>categorising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7670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How long did it last? Is it still like that today? How and why has it changed?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Continuity and change</a:t>
                      </a:r>
                    </a:p>
                    <a:p>
                      <a:r>
                        <a:rPr lang="en-US" i="1" dirty="0"/>
                        <a:t>Comparing and contrasting, sequencing, </a:t>
                      </a:r>
                      <a:r>
                        <a:rPr lang="en-US" i="1" dirty="0" err="1"/>
                        <a:t>categorising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3456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Why did it happen? What was the result?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Cause and consequences</a:t>
                      </a:r>
                    </a:p>
                    <a:p>
                      <a:r>
                        <a:rPr lang="en-US" i="1" dirty="0"/>
                        <a:t>Explaining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1416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What did this person think? Why does that person see it differently?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Points of view/interpretations</a:t>
                      </a:r>
                    </a:p>
                    <a:p>
                      <a:r>
                        <a:rPr lang="en-US" i="1" dirty="0"/>
                        <a:t>Explaining, evaluating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507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What can this source tell me? Can I trust it? Where can I check this information?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Historical evidence</a:t>
                      </a:r>
                    </a:p>
                    <a:p>
                      <a:r>
                        <a:rPr lang="en-US" i="1" dirty="0"/>
                        <a:t>Observing, interpreting, evaluating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41645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38367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543A-5A8E-D34D-8DB2-EE58EB0B7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Assessment and progression in historical enquiry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E0BFFF-95EB-9A4F-AB61-F73A712191C1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854200"/>
          <a:ext cx="8229600" cy="2473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9859">
                  <a:extLst>
                    <a:ext uri="{9D8B030D-6E8A-4147-A177-3AD203B41FA5}">
                      <a16:colId xmlns:a16="http://schemas.microsoft.com/office/drawing/2014/main" val="2781399358"/>
                    </a:ext>
                  </a:extLst>
                </a:gridCol>
                <a:gridCol w="2554941">
                  <a:extLst>
                    <a:ext uri="{9D8B030D-6E8A-4147-A177-3AD203B41FA5}">
                      <a16:colId xmlns:a16="http://schemas.microsoft.com/office/drawing/2014/main" val="199913193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403602065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5155570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Foundation 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Year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318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Using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Look at pictures, sites and objects and encourage deductive reasoning and questioning from children.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Look at pictures, sites, artefacts and selected extracts of text-based evidence.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Use enactive (artefacts and sites) and iconic (maps, diagrams, photographs) and text-based sources.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60562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70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31999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543A-5A8E-D34D-8DB2-EE58EB0B7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982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Assessment and progression in historical enquiry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E0BFFF-95EB-9A4F-AB61-F73A712191C1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242826"/>
          <a:ext cx="8148918" cy="5496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9859">
                  <a:extLst>
                    <a:ext uri="{9D8B030D-6E8A-4147-A177-3AD203B41FA5}">
                      <a16:colId xmlns:a16="http://schemas.microsoft.com/office/drawing/2014/main" val="2781399358"/>
                    </a:ext>
                  </a:extLst>
                </a:gridCol>
                <a:gridCol w="2554941">
                  <a:extLst>
                    <a:ext uri="{9D8B030D-6E8A-4147-A177-3AD203B41FA5}">
                      <a16:colId xmlns:a16="http://schemas.microsoft.com/office/drawing/2014/main" val="199913193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4036020651"/>
                    </a:ext>
                  </a:extLst>
                </a:gridCol>
                <a:gridCol w="1976718">
                  <a:extLst>
                    <a:ext uri="{9D8B030D-6E8A-4147-A177-3AD203B41FA5}">
                      <a16:colId xmlns:a16="http://schemas.microsoft.com/office/drawing/2014/main" val="35155570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Foundation 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Year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318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60562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Questioning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Expect some children to begin formulating questions with help from teacher modelling and prompting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Expect children to look carefully and pose questions to suggest what it might tell us.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Expect children to begin formulating historical questions with teacher support.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Expect children to distinguish between certainty, guessing, and not knowing. Expect children to make logical inferences supported by evidence.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/>
                        <a:t>Expect children to start suggesting historical enquiries of their own or at least negotiating these with the teacher.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70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9509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753" y="4763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five stages of enquiry based learning in RE - Ofsted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68096" y="1524000"/>
            <a:ext cx="7290055" cy="5105400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Stage 1: Formulating questions</a:t>
            </a:r>
            <a:r>
              <a:rPr lang="en-GB" sz="2000" dirty="0"/>
              <a:t> – the teacher helps the pupils to identify what they want to know about a particular topic in RE and agree on the enquiry / enquiries to be conducted.</a:t>
            </a:r>
          </a:p>
          <a:p>
            <a:r>
              <a:rPr lang="en-GB" sz="2000" b="1" dirty="0"/>
              <a:t>Stage 2: Planning the enquiry</a:t>
            </a:r>
            <a:r>
              <a:rPr lang="en-GB" sz="2000" dirty="0"/>
              <a:t> – teacher/pupils discuss how they will conduct their enquiries and what resources they will need.</a:t>
            </a:r>
          </a:p>
          <a:p>
            <a:r>
              <a:rPr lang="en-GB" sz="2000" b="1" dirty="0"/>
              <a:t>Stage 3: Conducting the enquiry; comparing and analysing evidence </a:t>
            </a:r>
            <a:endParaRPr lang="en-GB" sz="2000" dirty="0"/>
          </a:p>
          <a:p>
            <a:r>
              <a:rPr lang="en-GB" sz="2000" b="1" dirty="0"/>
              <a:t>Stage 4: Presenting findings</a:t>
            </a:r>
            <a:r>
              <a:rPr lang="en-GB" sz="2000" dirty="0"/>
              <a:t> – use of a variety of methods, including: </a:t>
            </a:r>
            <a:r>
              <a:rPr lang="en-GB" sz="2000" b="1" dirty="0"/>
              <a:t>Creative</a:t>
            </a:r>
            <a:r>
              <a:rPr lang="en-GB" sz="2000" dirty="0"/>
              <a:t> – drama, role-play, mime, dance, add percussion or actions to religious story or song; make a game, create a special place. </a:t>
            </a:r>
            <a:r>
              <a:rPr lang="en-GB" sz="2000" b="1" dirty="0"/>
              <a:t>Visual</a:t>
            </a:r>
            <a:r>
              <a:rPr lang="en-GB" sz="2000" dirty="0"/>
              <a:t> – use of collage, colour, charts, diagrams , video, photos, multimedia presentations. </a:t>
            </a:r>
            <a:r>
              <a:rPr lang="en-GB" sz="2000" b="1" dirty="0"/>
              <a:t>Oral</a:t>
            </a:r>
            <a:r>
              <a:rPr lang="en-GB" sz="2000" dirty="0"/>
              <a:t> – use of recording or presentation or debate. </a:t>
            </a:r>
            <a:r>
              <a:rPr lang="en-GB" sz="2000" b="1" dirty="0"/>
              <a:t>Written</a:t>
            </a:r>
            <a:r>
              <a:rPr lang="en-GB" sz="2000" dirty="0"/>
              <a:t> – poetry, reflective diary, letter, e-mail, story, newspaper report etc. </a:t>
            </a:r>
            <a:r>
              <a:rPr lang="en-GB" sz="2000" b="1" dirty="0"/>
              <a:t>Hold a celebration.</a:t>
            </a:r>
            <a:endParaRPr lang="en-GB" sz="2000" dirty="0"/>
          </a:p>
          <a:p>
            <a:r>
              <a:rPr lang="en-GB" sz="2000" b="1" dirty="0"/>
              <a:t>Stage 5: Reflecting and responding</a:t>
            </a:r>
            <a:r>
              <a:rPr lang="en-GB" sz="2000" dirty="0"/>
              <a:t> – pupils encouraged to think about their own ideas regarding the issues raised by the topic.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5083717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389" y="526288"/>
            <a:ext cx="8053175" cy="795528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Examples of possible EBL topics in 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897380"/>
            <a:ext cx="7290055" cy="410337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What does it mean to belong in Christianity? </a:t>
            </a:r>
          </a:p>
          <a:p>
            <a:r>
              <a:rPr lang="en-GB" dirty="0"/>
              <a:t>Celebrations: why do Christians give gifts at Christmas? </a:t>
            </a:r>
          </a:p>
          <a:p>
            <a:r>
              <a:rPr lang="en-GB" dirty="0"/>
              <a:t>What can we learn from visiting a church? </a:t>
            </a:r>
          </a:p>
          <a:p>
            <a:r>
              <a:rPr lang="en-GB" dirty="0"/>
              <a:t>What is the Torah and why is it important to Jewish people? </a:t>
            </a:r>
          </a:p>
          <a:p>
            <a:r>
              <a:rPr lang="en-GB" dirty="0"/>
              <a:t>What do signs and symbols mean in religion? </a:t>
            </a:r>
          </a:p>
          <a:p>
            <a:r>
              <a:rPr lang="en-GB" dirty="0"/>
              <a:t>What is the Bible and why is it important for Christians? </a:t>
            </a:r>
          </a:p>
          <a:p>
            <a:r>
              <a:rPr lang="en-GB" dirty="0"/>
              <a:t>How and why do Hindus worship at home and in the </a:t>
            </a:r>
            <a:r>
              <a:rPr lang="en-GB" dirty="0" err="1"/>
              <a:t>mandir</a:t>
            </a:r>
            <a:r>
              <a:rPr lang="en-GB" dirty="0"/>
              <a:t>? </a:t>
            </a:r>
          </a:p>
          <a:p>
            <a:r>
              <a:rPr lang="en-GB" dirty="0"/>
              <a:t>Why is Easter important for Christians? </a:t>
            </a:r>
          </a:p>
          <a:p>
            <a:r>
              <a:rPr lang="en-GB" dirty="0"/>
              <a:t>What religions are represented in our neighbourhood? </a:t>
            </a:r>
          </a:p>
          <a:p>
            <a:r>
              <a:rPr lang="en-GB" dirty="0"/>
              <a:t>What can we learn from Christian religious buildings? </a:t>
            </a:r>
          </a:p>
          <a:p>
            <a:r>
              <a:rPr lang="en-GB" dirty="0"/>
              <a:t>(See </a:t>
            </a:r>
            <a:r>
              <a:rPr lang="en-GB" dirty="0">
                <a:hlinkClick r:id="rId2"/>
              </a:rPr>
              <a:t>http://webarchive.nationalarchives.gov.uk/20090608182316/http://standards.dfes.gov.uk/schemes2/religion/?view=get</a:t>
            </a:r>
            <a:r>
              <a:rPr lang="en-GB" dirty="0"/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32761800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/>
              <a:t>Examples of a Y5 class’ work </a:t>
            </a:r>
            <a:br>
              <a:rPr lang="en-GB" sz="3000" b="1" dirty="0"/>
            </a:br>
            <a:r>
              <a:rPr lang="en-GB" sz="3000" b="1" dirty="0"/>
              <a:t>after visiting places of worship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/>
              <a:t>The class studied places of worship and then visited a </a:t>
            </a:r>
            <a:r>
              <a:rPr lang="en-GB" i="1" dirty="0" err="1"/>
              <a:t>gurdwara</a:t>
            </a:r>
            <a:r>
              <a:rPr lang="en-GB" i="1" dirty="0"/>
              <a:t>, a mosque, a Roman Catholic Church and an Anglican Church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After the visit, they discussed – </a:t>
            </a:r>
          </a:p>
          <a:p>
            <a:pPr lvl="1"/>
            <a:r>
              <a:rPr lang="en-GB" dirty="0"/>
              <a:t>How did they feel? </a:t>
            </a:r>
          </a:p>
          <a:p>
            <a:pPr lvl="1"/>
            <a:r>
              <a:rPr lang="en-GB" dirty="0"/>
              <a:t>What surprised them? </a:t>
            </a:r>
          </a:p>
          <a:p>
            <a:pPr lvl="1"/>
            <a:r>
              <a:rPr lang="en-GB" dirty="0"/>
              <a:t>What did they like? </a:t>
            </a:r>
          </a:p>
          <a:p>
            <a:pPr lvl="1"/>
            <a:r>
              <a:rPr lang="en-GB" dirty="0"/>
              <a:t>What did they learn?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2046" y="3966695"/>
            <a:ext cx="3122706" cy="234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378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Michael Storm’s 5-Question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See example in pack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Geography – EBL</a:t>
            </a:r>
          </a:p>
          <a:p>
            <a:r>
              <a:rPr lang="en-GB" dirty="0"/>
              <a:t>Local area **</a:t>
            </a:r>
          </a:p>
        </p:txBody>
      </p:sp>
    </p:spTree>
    <p:extLst>
      <p:ext uri="{BB962C8B-B14F-4D97-AF65-F5344CB8AC3E}">
        <p14:creationId xmlns:p14="http://schemas.microsoft.com/office/powerpoint/2010/main" val="22625445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6 Stage framework </a:t>
            </a:r>
            <a:br>
              <a:rPr lang="en-GB" dirty="0"/>
            </a:br>
            <a:r>
              <a:rPr lang="en-GB" dirty="0"/>
              <a:t>for a focused geographical enquiry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907458"/>
            <a:ext cx="8229600" cy="461132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Stage 1a:  Raising questions</a:t>
            </a:r>
          </a:p>
          <a:p>
            <a:r>
              <a:rPr lang="en-GB" dirty="0"/>
              <a:t>Stage 1b:  Generating enabling questions</a:t>
            </a:r>
          </a:p>
          <a:p>
            <a:r>
              <a:rPr lang="en-GB" dirty="0"/>
              <a:t>Stage 2: Collecting and recording information</a:t>
            </a:r>
          </a:p>
          <a:p>
            <a:r>
              <a:rPr lang="en-GB" dirty="0"/>
              <a:t>Stage 3: Processing the gathered information</a:t>
            </a:r>
          </a:p>
          <a:p>
            <a:r>
              <a:rPr lang="en-GB" dirty="0"/>
              <a:t>Stage 4: Drawing conclusions from the processed data</a:t>
            </a:r>
          </a:p>
          <a:p>
            <a:r>
              <a:rPr lang="en-GB" dirty="0"/>
              <a:t>Stage 5: Sharing the learning and affective outcomes</a:t>
            </a:r>
          </a:p>
          <a:p>
            <a:r>
              <a:rPr lang="en-GB" dirty="0"/>
              <a:t>Stage 6: Evaluation by all concerned</a:t>
            </a:r>
          </a:p>
        </p:txBody>
      </p:sp>
    </p:spTree>
    <p:extLst>
      <p:ext uri="{BB962C8B-B14F-4D97-AF65-F5344CB8AC3E}">
        <p14:creationId xmlns:p14="http://schemas.microsoft.com/office/powerpoint/2010/main" val="24288777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/>
              <a:t>Thinking Skills &amp; EBL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2947832"/>
              </p:ext>
            </p:extLst>
          </p:nvPr>
        </p:nvGraphicFramePr>
        <p:xfrm>
          <a:off x="457200" y="1192034"/>
          <a:ext cx="8229600" cy="5010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79766">
                <a:tc>
                  <a:txBody>
                    <a:bodyPr/>
                    <a:lstStyle/>
                    <a:p>
                      <a:r>
                        <a:rPr lang="en-US" sz="2400" dirty="0"/>
                        <a:t>Thinking</a:t>
                      </a:r>
                      <a:r>
                        <a:rPr lang="en-US" sz="2400" baseline="0" dirty="0"/>
                        <a:t> Skills (</a:t>
                      </a:r>
                      <a:r>
                        <a:rPr lang="en-US" sz="2400" baseline="0" dirty="0" err="1"/>
                        <a:t>Lipman</a:t>
                      </a:r>
                      <a:r>
                        <a:rPr lang="en-US" sz="2400" baseline="0" dirty="0"/>
                        <a:t> et al. (1980), de Bono (1992)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Geographical enquiry </a:t>
                      </a:r>
                    </a:p>
                    <a:p>
                      <a:r>
                        <a:rPr lang="en-US" sz="2400" dirty="0"/>
                        <a:t>                              (KUW/N.C.)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0355">
                <a:tc>
                  <a:txBody>
                    <a:bodyPr/>
                    <a:lstStyle/>
                    <a:p>
                      <a:r>
                        <a:rPr lang="en-US" sz="2000" dirty="0"/>
                        <a:t>Focuses on process of learning in a way that helps learners to reach </a:t>
                      </a:r>
                      <a:r>
                        <a:rPr lang="en-US" sz="2000" b="1" dirty="0"/>
                        <a:t>higher levels of achievement</a:t>
                      </a:r>
                      <a:r>
                        <a:rPr lang="en-US" sz="2000" dirty="0"/>
                        <a:t>.</a:t>
                      </a:r>
                    </a:p>
                    <a:p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Focuses</a:t>
                      </a:r>
                      <a:r>
                        <a:rPr lang="en-US" sz="2000" baseline="0" dirty="0"/>
                        <a:t> on the </a:t>
                      </a:r>
                      <a:r>
                        <a:rPr lang="en-US" sz="2000" b="1" baseline="0" dirty="0"/>
                        <a:t>process of learning by following an enquiry route </a:t>
                      </a:r>
                      <a:r>
                        <a:rPr lang="en-US" sz="2000" baseline="0" dirty="0"/>
                        <a:t>and by reflecting on methods, sources and outcomes in an ongoing way. This </a:t>
                      </a:r>
                      <a:r>
                        <a:rPr lang="en-US" sz="2000" b="1" baseline="0" dirty="0"/>
                        <a:t>process has the potential to inform future enquiries.</a:t>
                      </a:r>
                      <a:endParaRPr lang="en-US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6115">
                <a:tc>
                  <a:txBody>
                    <a:bodyPr/>
                    <a:lstStyle/>
                    <a:p>
                      <a:r>
                        <a:rPr lang="en-US" sz="2000" dirty="0"/>
                        <a:t>‘</a:t>
                      </a:r>
                      <a:r>
                        <a:rPr lang="en-US" sz="2000" b="1" dirty="0"/>
                        <a:t>Thinking skills’ pioneers </a:t>
                      </a:r>
                      <a:r>
                        <a:rPr lang="en-US" sz="2000" dirty="0"/>
                        <a:t>stress the importance of language,</a:t>
                      </a:r>
                      <a:r>
                        <a:rPr lang="en-US" sz="2000" baseline="0" dirty="0"/>
                        <a:t> articulation and discussion (‘thinking together’)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Within the context of ‘geographical enquiry’, </a:t>
                      </a:r>
                      <a:r>
                        <a:rPr lang="en-US" sz="2000" b="1" dirty="0"/>
                        <a:t>group work, discussion, reflection and decision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aseline="0" dirty="0"/>
                        <a:t>making are all identified as important features.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EBL &amp; Blooms et al. and Anderson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Clear relationship between EBL &amp; models</a:t>
            </a:r>
          </a:p>
          <a:p>
            <a:pPr>
              <a:buNone/>
            </a:pPr>
            <a:r>
              <a:rPr lang="en-US" dirty="0"/>
              <a:t>Why?</a:t>
            </a:r>
          </a:p>
          <a:p>
            <a:pPr>
              <a:buFont typeface="Wingdings" charset="2"/>
              <a:buChar char="ü"/>
            </a:pPr>
            <a:r>
              <a:rPr lang="en-US" dirty="0"/>
              <a:t> Although a focus on relatively low-status activities of the process of knowledge and acquisition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Enquiry approach also</a:t>
            </a:r>
          </a:p>
          <a:p>
            <a:pPr>
              <a:buFont typeface="Wingdings" charset="2"/>
              <a:buChar char="ü"/>
            </a:pPr>
            <a:r>
              <a:rPr lang="en-US" dirty="0"/>
              <a:t> facilitate the development of </a:t>
            </a:r>
            <a:r>
              <a:rPr lang="en-US" b="1" dirty="0"/>
              <a:t>deeper understanding, </a:t>
            </a:r>
            <a:r>
              <a:rPr lang="en-US" dirty="0"/>
              <a:t>ability to </a:t>
            </a:r>
            <a:r>
              <a:rPr lang="en-US" b="1" dirty="0"/>
              <a:t>apply and </a:t>
            </a:r>
            <a:r>
              <a:rPr lang="en-US" b="1" dirty="0" err="1"/>
              <a:t>analyse</a:t>
            </a:r>
            <a:r>
              <a:rPr lang="en-US" b="1" dirty="0"/>
              <a:t> information</a:t>
            </a:r>
            <a:r>
              <a:rPr lang="en-US" dirty="0"/>
              <a:t>, to </a:t>
            </a:r>
            <a:r>
              <a:rPr lang="en-US" b="1" dirty="0" err="1"/>
              <a:t>synthesise</a:t>
            </a:r>
            <a:r>
              <a:rPr lang="en-US" dirty="0"/>
              <a:t> and </a:t>
            </a:r>
            <a:r>
              <a:rPr lang="en-US" b="1" dirty="0"/>
              <a:t>evaluate.</a:t>
            </a:r>
          </a:p>
          <a:p>
            <a:pPr>
              <a:buNone/>
            </a:pPr>
            <a:r>
              <a:rPr lang="en-US" dirty="0"/>
              <a:t>** advanced levels of cognitive activity – key role in helping pupils to reach </a:t>
            </a:r>
            <a:r>
              <a:rPr lang="en-US" b="1" dirty="0"/>
              <a:t>higher levels of achievement</a:t>
            </a:r>
            <a:r>
              <a:rPr lang="en-US" dirty="0"/>
              <a:t>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should we promote EBL </a:t>
            </a:r>
            <a:br>
              <a:rPr lang="en-GB" dirty="0"/>
            </a:br>
            <a:r>
              <a:rPr lang="en-GB" dirty="0"/>
              <a:t>in ‘Time and People’/ History?</a:t>
            </a:r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646" y="2524192"/>
            <a:ext cx="5093016" cy="4333808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266" y="1869410"/>
            <a:ext cx="5370513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 flipH="1">
            <a:off x="5289662" y="2524192"/>
            <a:ext cx="2703964" cy="1448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413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Asking Questions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0942" y="2327275"/>
            <a:ext cx="5850808" cy="4530725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latin typeface="Calibri" panose="020F0502020204030204" pitchFamily="34" charset="0"/>
              </a:rPr>
              <a:t>The importance of enquiry has been strengthened by including references to pupils </a:t>
            </a:r>
            <a:r>
              <a:rPr lang="en-US" altLang="en-US" sz="2400" b="1" dirty="0">
                <a:latin typeface="Calibri" panose="020F0502020204030204" pitchFamily="34" charset="0"/>
              </a:rPr>
              <a:t>asking questions and also answering questions</a:t>
            </a:r>
            <a:r>
              <a:rPr lang="en-US" altLang="en-US" sz="2400" dirty="0">
                <a:latin typeface="Calibri" panose="020F0502020204030204" pitchFamily="34" charset="0"/>
              </a:rPr>
              <a:t> about the past – levels 1 and 2- thus placing </a:t>
            </a:r>
            <a:r>
              <a:rPr lang="en-US" altLang="en-US" sz="2400" b="1" dirty="0">
                <a:latin typeface="Calibri" panose="020F0502020204030204" pitchFamily="34" charset="0"/>
              </a:rPr>
              <a:t>greater emphasis on developing an historical enquiry </a:t>
            </a:r>
            <a:r>
              <a:rPr lang="en-US" altLang="en-US" sz="2400" dirty="0">
                <a:latin typeface="Calibri" panose="020F0502020204030204" pitchFamily="34" charset="0"/>
              </a:rPr>
              <a:t>and evaluating </a:t>
            </a:r>
            <a:r>
              <a:rPr lang="en-US" altLang="en-US" sz="2400" b="1" dirty="0">
                <a:latin typeface="Calibri" panose="020F0502020204030204" pitchFamily="34" charset="0"/>
              </a:rPr>
              <a:t>skills at higher levels.</a:t>
            </a:r>
          </a:p>
          <a:p>
            <a:pPr eaLnBrk="1" hangingPunct="1">
              <a:buFont typeface="Wingdings" charset="2"/>
              <a:buNone/>
            </a:pPr>
            <a:endParaRPr lang="en-US" altLang="en-US" sz="2000" dirty="0"/>
          </a:p>
        </p:txBody>
      </p:sp>
      <p:pic>
        <p:nvPicPr>
          <p:cNvPr id="25604" name="Picture 4" descr="Basic sign language.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84888" y="1557338"/>
            <a:ext cx="2625725" cy="4968875"/>
          </a:xfrm>
          <a:noFill/>
        </p:spPr>
      </p:pic>
    </p:spTree>
    <p:extLst>
      <p:ext uri="{BB962C8B-B14F-4D97-AF65-F5344CB8AC3E}">
        <p14:creationId xmlns:p14="http://schemas.microsoft.com/office/powerpoint/2010/main" val="28076064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 anchor="ctr">
            <a:normAutofit/>
          </a:bodyPr>
          <a:lstStyle/>
          <a:p>
            <a:pPr eaLnBrk="1" hangingPunct="1"/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Oral history and asking questions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22363" y="2425700"/>
            <a:ext cx="7265987" cy="3384550"/>
          </a:xfrm>
          <a:solidFill>
            <a:schemeClr val="bg1"/>
          </a:solidFill>
        </p:spPr>
        <p:txBody>
          <a:bodyPr lIns="92075" tIns="46038" rIns="92075" bIns="46038">
            <a:normAutofit lnSpcReduction="10000"/>
          </a:bodyPr>
          <a:lstStyle/>
          <a:p>
            <a:pPr eaLnBrk="1" hangingPunct="1">
              <a:buClr>
                <a:schemeClr val="accent2"/>
              </a:buClr>
              <a:buFont typeface="Marlett" charset="0"/>
              <a:buChar char="›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KNOWLEDGE (e.g. recall of facts)</a:t>
            </a:r>
          </a:p>
          <a:p>
            <a:pPr eaLnBrk="1" hangingPunct="1">
              <a:buClr>
                <a:schemeClr val="accent2"/>
              </a:buClr>
              <a:buFont typeface="Marlett" charset="0"/>
              <a:buChar char="›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COMPREHENSION (e.g. describing)</a:t>
            </a:r>
          </a:p>
          <a:p>
            <a:pPr eaLnBrk="1" hangingPunct="1">
              <a:buClr>
                <a:schemeClr val="accent2"/>
              </a:buClr>
              <a:buFont typeface="Marlett" charset="0"/>
              <a:buChar char="›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APPLICATION (e.g. selecting)</a:t>
            </a:r>
          </a:p>
          <a:p>
            <a:pPr eaLnBrk="1" hangingPunct="1">
              <a:buFont typeface="Wingdings" charset="2"/>
              <a:buNone/>
            </a:pPr>
            <a:endParaRPr lang="en-US" altLang="en-US" sz="2000" dirty="0">
              <a:latin typeface="Times New Roman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US" altLang="en-US" sz="2000" dirty="0">
                <a:latin typeface="Times New Roman" charset="0"/>
              </a:rPr>
              <a:t>	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low-level thinking involves retrieval of facts from memory in response to questions which begin with words such as ‘What’, ‘Where’, ‘Who’ and ‘When’</a:t>
            </a:r>
          </a:p>
          <a:p>
            <a:pPr eaLnBrk="1" hangingPunct="1">
              <a:buFont typeface="Wingdings" charset="2"/>
              <a:buNone/>
            </a:pPr>
            <a:endParaRPr lang="en-US" altLang="en-US" sz="2000" dirty="0">
              <a:latin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US" altLang="en-US" sz="2000" dirty="0">
              <a:latin typeface="Times New Roman" charset="0"/>
            </a:endParaRPr>
          </a:p>
        </p:txBody>
      </p:sp>
      <p:sp>
        <p:nvSpPr>
          <p:cNvPr id="26628" name="Line 4"/>
          <p:cNvSpPr>
            <a:spLocks noChangeShapeType="1"/>
          </p:cNvSpPr>
          <p:nvPr/>
        </p:nvSpPr>
        <p:spPr bwMode="auto">
          <a:xfrm>
            <a:off x="922338" y="4185674"/>
            <a:ext cx="746601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>
            <a:off x="7620000" y="1830388"/>
            <a:ext cx="0" cy="2141844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90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 anchor="ctr">
            <a:normAutofit/>
          </a:bodyPr>
          <a:lstStyle/>
          <a:p>
            <a:pPr eaLnBrk="1" hangingPunct="1"/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levels of questioning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22363" y="2425700"/>
            <a:ext cx="7265987" cy="3384550"/>
          </a:xfrm>
          <a:noFill/>
        </p:spPr>
        <p:txBody>
          <a:bodyPr lIns="92075" tIns="46038" rIns="92075" bIns="46038"/>
          <a:lstStyle/>
          <a:p>
            <a:pPr eaLnBrk="1" hangingPunct="1">
              <a:buFont typeface="Wingdings" charset="2"/>
              <a:buNone/>
            </a:pPr>
            <a:endParaRPr lang="en-US" altLang="en-US" sz="2000"/>
          </a:p>
          <a:p>
            <a:pPr eaLnBrk="1" hangingPunct="1">
              <a:buFont typeface="Wingdings" charset="2"/>
              <a:buNone/>
            </a:pPr>
            <a:endParaRPr lang="en-US" altLang="en-US" sz="1600" b="1"/>
          </a:p>
          <a:p>
            <a:pPr eaLnBrk="1" hangingPunct="1">
              <a:buFont typeface="Wingdings" charset="2"/>
              <a:buNone/>
            </a:pPr>
            <a:endParaRPr lang="en-US" altLang="en-US" sz="1600" b="1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898525" y="2276475"/>
            <a:ext cx="8245475" cy="36939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eaLnBrk="0" hangingPunct="0">
              <a:buClr>
                <a:schemeClr val="accent2"/>
              </a:buClr>
              <a:buFontTx/>
              <a:buChar char=""/>
              <a:defRPr/>
            </a:pPr>
            <a:r>
              <a:rPr lang="en-US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Times New Roman" charset="0"/>
                <a:ea typeface="+mn-ea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ANALYSIS (e.g. inferences)</a:t>
            </a:r>
          </a:p>
          <a:p>
            <a:pPr eaLnBrk="0" hangingPunct="0">
              <a:buClr>
                <a:schemeClr val="accent2"/>
              </a:buClr>
              <a:buFontTx/>
              <a:buChar char="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SYNTHESIS (e.g. predicting)</a:t>
            </a:r>
          </a:p>
          <a:p>
            <a:pPr eaLnBrk="0" hangingPunct="0">
              <a:buClr>
                <a:schemeClr val="accent2"/>
              </a:buClr>
              <a:buFontTx/>
              <a:buChar char="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EVALUATION (e.g. judging)</a:t>
            </a:r>
            <a:endParaRPr lang="en-US" sz="2400" dirty="0">
              <a:effectLst>
                <a:outerShdw blurRad="38100" dist="38100" dir="2700000" algn="tl">
                  <a:srgbClr val="DDDDDD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hangingPunct="0">
              <a:defRPr/>
            </a:pPr>
            <a:r>
              <a:rPr lang="en-US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Times New Roman" charset="0"/>
                <a:ea typeface="+mn-ea"/>
              </a:rPr>
              <a:t>	</a:t>
            </a:r>
          </a:p>
          <a:p>
            <a:pPr eaLnBrk="0" hangingPunct="0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Higher-order thinking requires a change in the form of existing knowledge, for example to compare or contrast, explain, extend,</a:t>
            </a:r>
          </a:p>
          <a:p>
            <a:pPr eaLnBrk="0" hangingPunct="0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or evaluate. In other words, learned material must be</a:t>
            </a:r>
          </a:p>
          <a:p>
            <a:pPr eaLnBrk="0" hangingPunct="0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recalled and then used or applied to provide an answer that is</a:t>
            </a:r>
          </a:p>
          <a:p>
            <a:pPr eaLnBrk="0" hangingPunct="0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 a higher cognitive level</a:t>
            </a:r>
          </a:p>
          <a:p>
            <a:pPr eaLnBrk="0" hangingPunct="0">
              <a:defRPr/>
            </a:pPr>
            <a:endParaRPr lang="en-US" sz="2400" dirty="0">
              <a:latin typeface="Times New Roman" charset="0"/>
              <a:ea typeface="+mn-ea"/>
            </a:endParaRPr>
          </a:p>
          <a:p>
            <a:pPr eaLnBrk="0" hangingPunct="0">
              <a:defRPr/>
            </a:pPr>
            <a:r>
              <a:rPr lang="en-US" sz="1400" b="1" dirty="0">
                <a:effectLst>
                  <a:outerShdw blurRad="38100" dist="38100" dir="2700000" algn="tl">
                    <a:srgbClr val="DDDDDD"/>
                  </a:outerShdw>
                </a:effectLst>
                <a:latin typeface="Times New Roman" charset="0"/>
                <a:ea typeface="+mn-ea"/>
              </a:rPr>
              <a:t>(after Bloom, 1956)</a:t>
            </a:r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5370945" y="2137497"/>
            <a:ext cx="0" cy="1217612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1042988" y="3644900"/>
            <a:ext cx="754221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236" y="1350168"/>
            <a:ext cx="2133600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8232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/>
          <p:cNvSpPr>
            <a:spLocks noGrp="1" noChangeArrowheads="1"/>
          </p:cNvSpPr>
          <p:nvPr>
            <p:ph type="title" sz="quarter"/>
          </p:nvPr>
        </p:nvSpPr>
        <p:spPr>
          <a:xfrm>
            <a:off x="912019" y="1117651"/>
            <a:ext cx="79248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Using thinking hats within history to promote EBL</a:t>
            </a:r>
            <a:endParaRPr lang="en-US" altLang="en-US" sz="2800" dirty="0"/>
          </a:p>
        </p:txBody>
      </p:sp>
      <p:pic>
        <p:nvPicPr>
          <p:cNvPr id="19459" name="Picture 3" descr="npo000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575" y="2017713"/>
            <a:ext cx="1549400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4" descr="npo00000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863" y="2043113"/>
            <a:ext cx="1547812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 descr="npo00000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575" y="4143375"/>
            <a:ext cx="1550988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6" descr="npo00000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4149725"/>
            <a:ext cx="1528762" cy="1963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7" descr="npo0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916113"/>
            <a:ext cx="1614488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8" descr="npo00000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325" y="4221163"/>
            <a:ext cx="1450975" cy="1935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6135688" y="6256338"/>
            <a:ext cx="1708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charset="2"/>
              <a:buChar char="l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charset="2"/>
              <a:buChar char="l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De Bono, 1985</a:t>
            </a:r>
            <a:endParaRPr lang="en-US" altLang="en-US" sz="1800"/>
          </a:p>
        </p:txBody>
      </p:sp>
      <p:sp>
        <p:nvSpPr>
          <p:cNvPr id="19466" name="Line 10"/>
          <p:cNvSpPr>
            <a:spLocks noChangeShapeType="1"/>
          </p:cNvSpPr>
          <p:nvPr/>
        </p:nvSpPr>
        <p:spPr bwMode="auto">
          <a:xfrm flipH="1">
            <a:off x="1042988" y="5445125"/>
            <a:ext cx="1223962" cy="5048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diamond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333528" y="6256338"/>
            <a:ext cx="3625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charset="2"/>
              <a:buChar char="l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charset="2"/>
              <a:buChar char="l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charset="2"/>
              <a:buChar char="l"/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/>
              <a:t>Especially important for PSE work</a:t>
            </a:r>
            <a:endParaRPr lang="en-US" altLang="en-US" sz="1800" dirty="0"/>
          </a:p>
        </p:txBody>
      </p:sp>
      <p:sp>
        <p:nvSpPr>
          <p:cNvPr id="2" name="Rectangle 1"/>
          <p:cNvSpPr/>
          <p:nvPr/>
        </p:nvSpPr>
        <p:spPr>
          <a:xfrm>
            <a:off x="333528" y="283977"/>
            <a:ext cx="873181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/>
              <a:t>Can we use </a:t>
            </a:r>
            <a:r>
              <a:rPr lang="en-US" sz="3200" b="1" dirty="0"/>
              <a:t>de Bono’s Thinking Hats </a:t>
            </a:r>
            <a:r>
              <a:rPr lang="en-US" sz="3200" dirty="0"/>
              <a:t>to promote EBL in History?</a:t>
            </a:r>
          </a:p>
        </p:txBody>
      </p:sp>
    </p:spTree>
    <p:extLst>
      <p:ext uri="{BB962C8B-B14F-4D97-AF65-F5344CB8AC3E}">
        <p14:creationId xmlns:p14="http://schemas.microsoft.com/office/powerpoint/2010/main" val="33007718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32995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Identify and describe all the </a:t>
            </a:r>
            <a:r>
              <a:rPr lang="en-US" b="1" dirty="0"/>
              <a:t>EBL models?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Discuss and explain how </a:t>
            </a:r>
            <a:r>
              <a:rPr lang="en-US" b="1" dirty="0"/>
              <a:t>thinking skills strategies </a:t>
            </a:r>
            <a:r>
              <a:rPr lang="en-US" dirty="0"/>
              <a:t>can be </a:t>
            </a:r>
            <a:r>
              <a:rPr lang="en-US" b="1" dirty="0"/>
              <a:t>used </a:t>
            </a:r>
            <a:r>
              <a:rPr lang="en-US" dirty="0"/>
              <a:t>as </a:t>
            </a:r>
            <a:r>
              <a:rPr lang="en-US" b="1" dirty="0"/>
              <a:t>tools of enquiry </a:t>
            </a:r>
            <a:r>
              <a:rPr lang="en-US" dirty="0"/>
              <a:t>in the humanities?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Aware of  further possible </a:t>
            </a:r>
            <a:r>
              <a:rPr lang="en-US" b="1" dirty="0"/>
              <a:t>practical examples of enquiries in the humanities?</a:t>
            </a:r>
          </a:p>
        </p:txBody>
      </p:sp>
    </p:spTree>
    <p:extLst>
      <p:ext uri="{BB962C8B-B14F-4D97-AF65-F5344CB8AC3E}">
        <p14:creationId xmlns:p14="http://schemas.microsoft.com/office/powerpoint/2010/main" val="356117240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32965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dirty="0"/>
              <a:t>DCELLS (2008) </a:t>
            </a:r>
            <a:r>
              <a:rPr lang="en-US" i="1" dirty="0"/>
              <a:t>History in the National Curriculum in Wales KS2-3</a:t>
            </a:r>
            <a:r>
              <a:rPr lang="en-US" dirty="0"/>
              <a:t>. Cardiff: WAG.</a:t>
            </a:r>
          </a:p>
          <a:p>
            <a:pPr algn="just"/>
            <a:r>
              <a:rPr lang="en-US" dirty="0"/>
              <a:t>WAG (2013) </a:t>
            </a:r>
            <a:r>
              <a:rPr lang="en-US" i="1" dirty="0"/>
              <a:t>Literacy and Numeracy Framework</a:t>
            </a:r>
            <a:r>
              <a:rPr lang="en-US" dirty="0"/>
              <a:t>. Cardiff: Welsh Assembly Government.</a:t>
            </a:r>
          </a:p>
          <a:p>
            <a:pPr algn="just"/>
            <a:r>
              <a:rPr lang="en-US" dirty="0" err="1"/>
              <a:t>Grigg</a:t>
            </a:r>
            <a:r>
              <a:rPr lang="en-US" dirty="0"/>
              <a:t>, R. &amp; Hughes, S. (2013) </a:t>
            </a:r>
            <a:r>
              <a:rPr lang="en-US" i="1" dirty="0"/>
              <a:t>Teaching Primary Humanities.</a:t>
            </a:r>
            <a:r>
              <a:rPr lang="en-US" dirty="0"/>
              <a:t> Harlow: Pearson.</a:t>
            </a:r>
          </a:p>
          <a:p>
            <a:pPr algn="just"/>
            <a:r>
              <a:rPr lang="en-US" dirty="0" err="1"/>
              <a:t>Grigg</a:t>
            </a:r>
            <a:r>
              <a:rPr lang="en-US" dirty="0"/>
              <a:t>, R. &amp; Stevens, C. (2009) </a:t>
            </a:r>
            <a:r>
              <a:rPr lang="en-US" i="1" dirty="0"/>
              <a:t>Everyday Life in Wales in the Age of the Princes</a:t>
            </a:r>
            <a:r>
              <a:rPr lang="en-US" dirty="0"/>
              <a:t>. </a:t>
            </a:r>
            <a:r>
              <a:rPr lang="en-US" dirty="0" err="1"/>
              <a:t>Aberystwyth</a:t>
            </a:r>
            <a:r>
              <a:rPr lang="en-US" dirty="0"/>
              <a:t>: CAA.</a:t>
            </a:r>
          </a:p>
          <a:p>
            <a:pPr algn="just"/>
            <a:r>
              <a:rPr lang="en-US" dirty="0"/>
              <a:t>Pickford, T., Garner, W. &amp; Jackson, E. (2013)</a:t>
            </a:r>
            <a:r>
              <a:rPr lang="en-US" i="1" dirty="0"/>
              <a:t> Primary Humanities – Learning through Enquiry</a:t>
            </a:r>
            <a:r>
              <a:rPr lang="en-US" dirty="0"/>
              <a:t>. London: Sage.</a:t>
            </a:r>
          </a:p>
          <a:p>
            <a:pPr algn="just"/>
            <a:r>
              <a:rPr lang="en-US" dirty="0"/>
              <a:t>Hughes, S. &amp; </a:t>
            </a:r>
            <a:r>
              <a:rPr lang="en-US" dirty="0" err="1"/>
              <a:t>Grigg</a:t>
            </a:r>
            <a:r>
              <a:rPr lang="en-US" dirty="0"/>
              <a:t>, R. (2017) </a:t>
            </a:r>
            <a:r>
              <a:rPr lang="en-US" i="1" dirty="0"/>
              <a:t>Travelling Back to the Middle Ages: Castles and Famous People</a:t>
            </a:r>
            <a:r>
              <a:rPr lang="en-US" dirty="0"/>
              <a:t>. </a:t>
            </a:r>
            <a:r>
              <a:rPr lang="en-US" dirty="0" err="1"/>
              <a:t>Caerfyrddin</a:t>
            </a:r>
            <a:r>
              <a:rPr lang="en-US" dirty="0"/>
              <a:t>: </a:t>
            </a:r>
            <a:r>
              <a:rPr lang="en-US" dirty="0" err="1"/>
              <a:t>Canolfan</a:t>
            </a:r>
            <a:r>
              <a:rPr lang="en-US" dirty="0"/>
              <a:t> </a:t>
            </a:r>
            <a:r>
              <a:rPr lang="en-US" dirty="0" err="1"/>
              <a:t>Peniarth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https://siop.canolfanpeniarth.org/Middle_Ages_Castles</a:t>
            </a:r>
            <a:endParaRPr lang="en-US" dirty="0"/>
          </a:p>
          <a:p>
            <a:pPr algn="just"/>
            <a:r>
              <a:rPr lang="en-US" dirty="0" err="1"/>
              <a:t>Grigg</a:t>
            </a:r>
            <a:r>
              <a:rPr lang="en-US" dirty="0"/>
              <a:t>, R. &amp; Hughes, S. (2016) Interactive Map of Wales </a:t>
            </a:r>
            <a:r>
              <a:rPr lang="en-US" dirty="0">
                <a:hlinkClick r:id="rId3"/>
              </a:rPr>
              <a:t>https://www.canolfanpeniarth.org/news/?pt=interactive-map-of-wales</a:t>
            </a:r>
            <a:endParaRPr lang="en-US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3367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3682"/>
            <a:ext cx="8229600" cy="4525963"/>
          </a:xfrm>
        </p:spPr>
        <p:txBody>
          <a:bodyPr>
            <a:noAutofit/>
          </a:bodyPr>
          <a:lstStyle/>
          <a:p>
            <a:pPr algn="just"/>
            <a:r>
              <a:rPr lang="en-US" sz="1600" dirty="0" err="1"/>
              <a:t>Caitling</a:t>
            </a:r>
            <a:r>
              <a:rPr lang="en-US" sz="1600" dirty="0"/>
              <a:t>, S. (2017) ‘High quality in primary humanities: insights from the UK’s school inspectorates’, </a:t>
            </a:r>
            <a:r>
              <a:rPr lang="en-US" sz="1600" i="1" dirty="0"/>
              <a:t>Education 3-13</a:t>
            </a:r>
            <a:r>
              <a:rPr lang="en-US" sz="1600" dirty="0"/>
              <a:t>, 45:3, 354-364.</a:t>
            </a:r>
          </a:p>
          <a:p>
            <a:pPr algn="just"/>
            <a:r>
              <a:rPr lang="en-US" sz="1600" dirty="0"/>
              <a:t>Samuel, E. (2008) </a:t>
            </a:r>
            <a:r>
              <a:rPr lang="en-US" sz="1600" i="1" dirty="0"/>
              <a:t>Investigating our World: Developing investigation skills in KS2 Geography</a:t>
            </a:r>
            <a:r>
              <a:rPr lang="en-US" sz="1600" dirty="0"/>
              <a:t>. </a:t>
            </a:r>
            <a:r>
              <a:rPr lang="en-US" sz="1600" dirty="0" err="1"/>
              <a:t>Caerphilly</a:t>
            </a:r>
            <a:r>
              <a:rPr lang="en-US" sz="1600" dirty="0"/>
              <a:t>: </a:t>
            </a:r>
            <a:r>
              <a:rPr lang="en-US" sz="1600" dirty="0" err="1"/>
              <a:t>G.Ap</a:t>
            </a:r>
            <a:r>
              <a:rPr lang="en-US" sz="1600" dirty="0"/>
              <a:t>. Publishers.</a:t>
            </a:r>
          </a:p>
          <a:p>
            <a:pPr algn="just"/>
            <a:r>
              <a:rPr lang="en-US" sz="1600" dirty="0" err="1"/>
              <a:t>Grigg</a:t>
            </a:r>
            <a:r>
              <a:rPr lang="en-US" sz="1600" dirty="0"/>
              <a:t>, R. &amp; Hughes, S. (2013) </a:t>
            </a:r>
            <a:r>
              <a:rPr lang="en-US" sz="1600" i="1" dirty="0"/>
              <a:t>Teaching Primary Humanities.</a:t>
            </a:r>
            <a:r>
              <a:rPr lang="en-US" sz="1600" dirty="0"/>
              <a:t> Harlow: Pearson.</a:t>
            </a:r>
          </a:p>
          <a:p>
            <a:pPr algn="just"/>
            <a:r>
              <a:rPr lang="en-US" sz="1600" dirty="0"/>
              <a:t>Hughes, S. (2013) </a:t>
            </a:r>
            <a:r>
              <a:rPr lang="en-US" sz="1600" i="1" dirty="0"/>
              <a:t>Contrasting Localities: tell me about….Wales</a:t>
            </a:r>
            <a:r>
              <a:rPr lang="en-US" sz="1600" dirty="0"/>
              <a:t>. </a:t>
            </a:r>
            <a:r>
              <a:rPr lang="en-US" sz="1600" dirty="0" err="1"/>
              <a:t>Aberystwyth</a:t>
            </a:r>
            <a:r>
              <a:rPr lang="en-US" sz="1600" dirty="0"/>
              <a:t>: </a:t>
            </a:r>
            <a:r>
              <a:rPr lang="en-US" sz="1600" dirty="0" err="1"/>
              <a:t>Atebol</a:t>
            </a:r>
            <a:r>
              <a:rPr lang="en-US" sz="1600" dirty="0"/>
              <a:t>. </a:t>
            </a:r>
            <a:r>
              <a:rPr lang="en-US" sz="1600" dirty="0">
                <a:hlinkClick r:id="rId2"/>
              </a:rPr>
              <a:t>www.atebol.com</a:t>
            </a:r>
            <a:r>
              <a:rPr lang="en-US" sz="1600" dirty="0"/>
              <a:t>  (copies available in the library)</a:t>
            </a:r>
          </a:p>
          <a:p>
            <a:pPr algn="just"/>
            <a:r>
              <a:rPr lang="en-US" sz="1600" dirty="0"/>
              <a:t>Hughes, S. (2008) </a:t>
            </a:r>
            <a:r>
              <a:rPr lang="en-US" sz="1600" i="1" dirty="0"/>
              <a:t>Contrasting Localities: tell me about…. Botswana/ Iceland/ Paris/ Patagonia. </a:t>
            </a:r>
            <a:r>
              <a:rPr lang="en-US" sz="1600" dirty="0" err="1"/>
              <a:t>Aberystwyth</a:t>
            </a:r>
            <a:r>
              <a:rPr lang="en-US" sz="1600" dirty="0"/>
              <a:t>: </a:t>
            </a:r>
            <a:r>
              <a:rPr lang="en-US" sz="1600" dirty="0" err="1"/>
              <a:t>Atebol</a:t>
            </a:r>
            <a:r>
              <a:rPr lang="en-US" sz="1600" dirty="0"/>
              <a:t>.  </a:t>
            </a:r>
            <a:r>
              <a:rPr lang="en-US" sz="1600" dirty="0">
                <a:hlinkClick r:id="rId2"/>
              </a:rPr>
              <a:t>www.atebol.com</a:t>
            </a:r>
            <a:r>
              <a:rPr lang="en-US" sz="1600" dirty="0"/>
              <a:t>  (copies in library). (Activities related to pack on HWB)</a:t>
            </a:r>
          </a:p>
          <a:p>
            <a:pPr algn="just"/>
            <a:r>
              <a:rPr lang="en-US" sz="1600" dirty="0"/>
              <a:t>Hughes, S. (2014) </a:t>
            </a:r>
            <a:r>
              <a:rPr lang="en-US" sz="1600" i="1" dirty="0"/>
              <a:t>Here, There and Everywhere 1 and 2</a:t>
            </a:r>
            <a:r>
              <a:rPr lang="en-US" sz="1600" dirty="0"/>
              <a:t>. </a:t>
            </a:r>
            <a:r>
              <a:rPr lang="en-US" sz="1600" dirty="0" err="1"/>
              <a:t>Aberystwyth</a:t>
            </a:r>
            <a:r>
              <a:rPr lang="en-US" sz="1600" dirty="0"/>
              <a:t>: CAA.</a:t>
            </a:r>
          </a:p>
          <a:p>
            <a:pPr algn="just"/>
            <a:r>
              <a:rPr lang="en-US" sz="1600" dirty="0"/>
              <a:t>Pickford, T., Garner, W. &amp; Jackson, E. (2013)</a:t>
            </a:r>
            <a:r>
              <a:rPr lang="en-US" sz="1600" i="1" dirty="0"/>
              <a:t> Primary Humanities – Learning through Enquiry</a:t>
            </a:r>
            <a:r>
              <a:rPr lang="en-US" sz="1600" dirty="0"/>
              <a:t>. London: Sage.</a:t>
            </a:r>
          </a:p>
          <a:p>
            <a:pPr algn="just"/>
            <a:r>
              <a:rPr lang="en-US" sz="1600" dirty="0"/>
              <a:t>Pike, S. (2016) </a:t>
            </a:r>
            <a:r>
              <a:rPr lang="en-US" sz="1600" i="1" dirty="0"/>
              <a:t>Learning Primary Geography</a:t>
            </a:r>
            <a:r>
              <a:rPr lang="en-US" sz="1600" dirty="0"/>
              <a:t>. London: Routledge.</a:t>
            </a:r>
          </a:p>
          <a:p>
            <a:pPr algn="just"/>
            <a:r>
              <a:rPr lang="en-US" sz="1600" dirty="0" err="1"/>
              <a:t>Scoffham</a:t>
            </a:r>
            <a:r>
              <a:rPr lang="en-US" sz="1600" dirty="0"/>
              <a:t>, S. (2010) </a:t>
            </a:r>
            <a:r>
              <a:rPr lang="en-US" sz="1600" i="1" dirty="0"/>
              <a:t>Primary Geography Handbook</a:t>
            </a:r>
            <a:r>
              <a:rPr lang="en-US" sz="1600" dirty="0"/>
              <a:t>. Sheffield: Geographical Association. Chapter 7* (</a:t>
            </a:r>
            <a:r>
              <a:rPr lang="en-US" sz="1600" dirty="0" err="1"/>
              <a:t>moodle</a:t>
            </a:r>
            <a:r>
              <a:rPr lang="en-US" sz="1600" dirty="0"/>
              <a:t>)</a:t>
            </a:r>
          </a:p>
          <a:p>
            <a:pPr algn="just"/>
            <a:r>
              <a:rPr lang="en-US" sz="1600" dirty="0"/>
              <a:t>Articles in </a:t>
            </a:r>
            <a:r>
              <a:rPr lang="en-US" sz="1600" i="1" dirty="0"/>
              <a:t>Primary History – see example on </a:t>
            </a:r>
            <a:r>
              <a:rPr lang="en-US" sz="1600" i="1" dirty="0" err="1"/>
              <a:t>moodle</a:t>
            </a:r>
            <a:endParaRPr lang="en-US" sz="1600" dirty="0"/>
          </a:p>
          <a:p>
            <a:pPr algn="just"/>
            <a:r>
              <a:rPr lang="en-US" sz="1600" dirty="0"/>
              <a:t>Articles in  </a:t>
            </a:r>
            <a:r>
              <a:rPr lang="en-US" sz="1600" i="1" dirty="0"/>
              <a:t>Primary Geography – see examples on </a:t>
            </a:r>
            <a:r>
              <a:rPr lang="en-US" sz="1600" i="1" dirty="0" err="1"/>
              <a:t>moodle</a:t>
            </a:r>
            <a:endParaRPr lang="en-US" sz="1600" i="1" dirty="0"/>
          </a:p>
          <a:p>
            <a:pPr algn="just"/>
            <a:r>
              <a:rPr lang="en-US" sz="1600" i="1" dirty="0"/>
              <a:t>Geography Plus: Primary Teachers’ Toolkit – examples on </a:t>
            </a:r>
            <a:r>
              <a:rPr lang="en-US" sz="1600" i="1" dirty="0" err="1"/>
              <a:t>moodle</a:t>
            </a:r>
            <a:r>
              <a:rPr lang="en-US" sz="1600" i="1" dirty="0"/>
              <a:t>, e.g. Beside the Sea: Investigating the UK’s coastal environments (SA23B4)</a:t>
            </a:r>
          </a:p>
        </p:txBody>
      </p:sp>
    </p:spTree>
    <p:extLst>
      <p:ext uri="{BB962C8B-B14F-4D97-AF65-F5344CB8AC3E}">
        <p14:creationId xmlns:p14="http://schemas.microsoft.com/office/powerpoint/2010/main" val="16314960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4022</TotalTime>
  <Words>3155</Words>
  <Application>Microsoft Macintosh PowerPoint</Application>
  <PresentationFormat>On-screen Show (4:3)</PresentationFormat>
  <Paragraphs>361</Paragraphs>
  <Slides>38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ＭＳ Ｐゴシック</vt:lpstr>
      <vt:lpstr>Arial</vt:lpstr>
      <vt:lpstr>Calibri</vt:lpstr>
      <vt:lpstr>Marlett</vt:lpstr>
      <vt:lpstr>Times New Roman</vt:lpstr>
      <vt:lpstr>Wingdings</vt:lpstr>
      <vt:lpstr>Office Theme</vt:lpstr>
      <vt:lpstr>Enquiry-Based Learning (EBL) in practice in the Humanities</vt:lpstr>
      <vt:lpstr>Aims and objectives</vt:lpstr>
      <vt:lpstr>Principles for teaching through enquiry</vt:lpstr>
      <vt:lpstr>Implementing these…</vt:lpstr>
      <vt:lpstr>1. The S model – a simplified tool for local enquiries</vt:lpstr>
      <vt:lpstr>PowerPoint Presentation</vt:lpstr>
      <vt:lpstr>EBL Models –Humanities </vt:lpstr>
      <vt:lpstr>EBL: Enquiry questions and questioning model</vt:lpstr>
      <vt:lpstr>Enquiry –Questions and Questioning Model</vt:lpstr>
      <vt:lpstr>Climate change enquiry  (Living in my World – N.C. KS2)</vt:lpstr>
      <vt:lpstr>Learners start to generate their own questions and line of enquiry…</vt:lpstr>
      <vt:lpstr>Possible activities – children may undertake during the enquiry…</vt:lpstr>
      <vt:lpstr>Possible activities – children may undertake during the enquiry…</vt:lpstr>
      <vt:lpstr>Different ways to end your enquiries in the humanities</vt:lpstr>
      <vt:lpstr>Processes of Enquiry</vt:lpstr>
      <vt:lpstr>Modelling and scaffolding the questioning process:</vt:lpstr>
      <vt:lpstr>Processes of Enquiry… continued</vt:lpstr>
      <vt:lpstr>Which aspects of the Geography Curriculum would EBL address?</vt:lpstr>
      <vt:lpstr>Enquiry &amp; Questioning Model</vt:lpstr>
      <vt:lpstr>Historical enquiry frame</vt:lpstr>
      <vt:lpstr>Historical questions and the concepts and skills they address</vt:lpstr>
      <vt:lpstr>Assessment and progression in historical enquiry</vt:lpstr>
      <vt:lpstr>Assessment and progression in historical enquiry</vt:lpstr>
      <vt:lpstr>The five stages of enquiry based learning in RE - Ofsted </vt:lpstr>
      <vt:lpstr>Examples of possible EBL topics in RE</vt:lpstr>
      <vt:lpstr>Examples of a Y5 class’ work  after visiting places of worship</vt:lpstr>
      <vt:lpstr>Michael Storm’s 5-Question </vt:lpstr>
      <vt:lpstr>6 Stage framework  for a focused geographical enquiry</vt:lpstr>
      <vt:lpstr>Thinking Skills &amp; EBL</vt:lpstr>
      <vt:lpstr>EBL &amp; Blooms et al. and Anderson</vt:lpstr>
      <vt:lpstr>Why should we promote EBL  in ‘Time and People’/ History?</vt:lpstr>
      <vt:lpstr>Asking Questions</vt:lpstr>
      <vt:lpstr>Oral history and asking questions</vt:lpstr>
      <vt:lpstr>levels of questioning</vt:lpstr>
      <vt:lpstr>Using thinking hats within history to promote EBL</vt:lpstr>
      <vt:lpstr>Summary</vt:lpstr>
      <vt:lpstr>Useful References</vt:lpstr>
      <vt:lpstr>Useful References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Enquiry-Based Learning (EBL) in practice in the Humanities</dc:title>
  <dc:creator>swwcte29</dc:creator>
  <cp:lastModifiedBy>Sioned Hughes</cp:lastModifiedBy>
  <cp:revision>86</cp:revision>
  <dcterms:created xsi:type="dcterms:W3CDTF">2014-08-05T08:36:02Z</dcterms:created>
  <dcterms:modified xsi:type="dcterms:W3CDTF">2019-04-03T09:47:57Z</dcterms:modified>
</cp:coreProperties>
</file>