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7" r:id="rId2"/>
    <p:sldId id="258" r:id="rId3"/>
    <p:sldId id="259" r:id="rId4"/>
  </p:sldIdLst>
  <p:sldSz cx="21599525" cy="323992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2DD6D"/>
    <a:srgbClr val="10382B"/>
    <a:srgbClr val="116348"/>
    <a:srgbClr val="4CE0A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20" d="100"/>
          <a:sy n="20" d="100"/>
        </p:scale>
        <p:origin x="2070" y="-10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19965" y="5302386"/>
            <a:ext cx="18359596" cy="11279752"/>
          </a:xfrm>
        </p:spPr>
        <p:txBody>
          <a:bodyPr anchor="b"/>
          <a:lstStyle>
            <a:lvl1pPr algn="ctr">
              <a:defRPr sz="14173"/>
            </a:lvl1pPr>
          </a:lstStyle>
          <a:p>
            <a:r>
              <a:rPr lang="en-US"/>
              <a:t>Click to edit Master title style</a:t>
            </a:r>
            <a:endParaRPr lang="en-US" dirty="0"/>
          </a:p>
        </p:txBody>
      </p:sp>
      <p:sp>
        <p:nvSpPr>
          <p:cNvPr id="3" name="Subtitle 2"/>
          <p:cNvSpPr>
            <a:spLocks noGrp="1"/>
          </p:cNvSpPr>
          <p:nvPr>
            <p:ph type="subTitle" idx="1"/>
          </p:nvPr>
        </p:nvSpPr>
        <p:spPr>
          <a:xfrm>
            <a:off x="2699941" y="17017128"/>
            <a:ext cx="16199644" cy="7822326"/>
          </a:xfrm>
        </p:spPr>
        <p:txBody>
          <a:bodyPr/>
          <a:lstStyle>
            <a:lvl1pPr marL="0" indent="0" algn="ctr">
              <a:buNone/>
              <a:defRPr sz="5669"/>
            </a:lvl1pPr>
            <a:lvl2pPr marL="1079998" indent="0" algn="ctr">
              <a:buNone/>
              <a:defRPr sz="4724"/>
            </a:lvl2pPr>
            <a:lvl3pPr marL="2159996" indent="0" algn="ctr">
              <a:buNone/>
              <a:defRPr sz="4252"/>
            </a:lvl3pPr>
            <a:lvl4pPr marL="3239994" indent="0" algn="ctr">
              <a:buNone/>
              <a:defRPr sz="3780"/>
            </a:lvl4pPr>
            <a:lvl5pPr marL="4319991" indent="0" algn="ctr">
              <a:buNone/>
              <a:defRPr sz="3780"/>
            </a:lvl5pPr>
            <a:lvl6pPr marL="5399989" indent="0" algn="ctr">
              <a:buNone/>
              <a:defRPr sz="3780"/>
            </a:lvl6pPr>
            <a:lvl7pPr marL="6479987" indent="0" algn="ctr">
              <a:buNone/>
              <a:defRPr sz="3780"/>
            </a:lvl7pPr>
            <a:lvl8pPr marL="7559985" indent="0" algn="ctr">
              <a:buNone/>
              <a:defRPr sz="3780"/>
            </a:lvl8pPr>
            <a:lvl9pPr marL="8639983" indent="0" algn="ctr">
              <a:buNone/>
              <a:defRPr sz="37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6A1741-D19F-48FC-AC27-CA0AA17357DF}"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1203969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A1741-D19F-48FC-AC27-CA0AA17357DF}"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1398935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3719" y="8077332"/>
            <a:ext cx="18629590" cy="13477201"/>
          </a:xfrm>
        </p:spPr>
        <p:txBody>
          <a:bodyPr anchor="b"/>
          <a:lstStyle>
            <a:lvl1pPr>
              <a:defRPr sz="14173"/>
            </a:lvl1pPr>
          </a:lstStyle>
          <a:p>
            <a:r>
              <a:rPr lang="en-US"/>
              <a:t>Click to edit Master title style</a:t>
            </a:r>
            <a:endParaRPr lang="en-US" dirty="0"/>
          </a:p>
        </p:txBody>
      </p:sp>
      <p:sp>
        <p:nvSpPr>
          <p:cNvPr id="3" name="Text Placeholder 2"/>
          <p:cNvSpPr>
            <a:spLocks noGrp="1"/>
          </p:cNvSpPr>
          <p:nvPr>
            <p:ph type="body" idx="1"/>
          </p:nvPr>
        </p:nvSpPr>
        <p:spPr>
          <a:xfrm>
            <a:off x="1473719" y="21682033"/>
            <a:ext cx="18629590" cy="7087342"/>
          </a:xfrm>
        </p:spPr>
        <p:txBody>
          <a:bodyPr/>
          <a:lstStyle>
            <a:lvl1pPr marL="0" indent="0">
              <a:buNone/>
              <a:defRPr sz="5669">
                <a:solidFill>
                  <a:schemeClr val="tx1"/>
                </a:solidFill>
              </a:defRPr>
            </a:lvl1pPr>
            <a:lvl2pPr marL="1079998" indent="0">
              <a:buNone/>
              <a:defRPr sz="4724">
                <a:solidFill>
                  <a:schemeClr val="tx1">
                    <a:tint val="75000"/>
                  </a:schemeClr>
                </a:solidFill>
              </a:defRPr>
            </a:lvl2pPr>
            <a:lvl3pPr marL="2159996" indent="0">
              <a:buNone/>
              <a:defRPr sz="4252">
                <a:solidFill>
                  <a:schemeClr val="tx1">
                    <a:tint val="75000"/>
                  </a:schemeClr>
                </a:solidFill>
              </a:defRPr>
            </a:lvl3pPr>
            <a:lvl4pPr marL="3239994" indent="0">
              <a:buNone/>
              <a:defRPr sz="3780">
                <a:solidFill>
                  <a:schemeClr val="tx1">
                    <a:tint val="75000"/>
                  </a:schemeClr>
                </a:solidFill>
              </a:defRPr>
            </a:lvl4pPr>
            <a:lvl5pPr marL="4319991" indent="0">
              <a:buNone/>
              <a:defRPr sz="3780">
                <a:solidFill>
                  <a:schemeClr val="tx1">
                    <a:tint val="75000"/>
                  </a:schemeClr>
                </a:solidFill>
              </a:defRPr>
            </a:lvl5pPr>
            <a:lvl6pPr marL="5399989" indent="0">
              <a:buNone/>
              <a:defRPr sz="3780">
                <a:solidFill>
                  <a:schemeClr val="tx1">
                    <a:tint val="75000"/>
                  </a:schemeClr>
                </a:solidFill>
              </a:defRPr>
            </a:lvl6pPr>
            <a:lvl7pPr marL="6479987" indent="0">
              <a:buNone/>
              <a:defRPr sz="3780">
                <a:solidFill>
                  <a:schemeClr val="tx1">
                    <a:tint val="75000"/>
                  </a:schemeClr>
                </a:solidFill>
              </a:defRPr>
            </a:lvl7pPr>
            <a:lvl8pPr marL="7559985" indent="0">
              <a:buNone/>
              <a:defRPr sz="3780">
                <a:solidFill>
                  <a:schemeClr val="tx1">
                    <a:tint val="75000"/>
                  </a:schemeClr>
                </a:solidFill>
              </a:defRPr>
            </a:lvl8pPr>
            <a:lvl9pPr marL="8639983" indent="0">
              <a:buNone/>
              <a:defRPr sz="37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6A1741-D19F-48FC-AC27-CA0AA17357DF}"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2206260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84967" y="8624810"/>
            <a:ext cx="9179798" cy="205570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934760" y="8624810"/>
            <a:ext cx="9179798" cy="205570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6A1741-D19F-48FC-AC27-CA0AA17357DF}" type="datetimeFigureOut">
              <a:rPr lang="en-US" smtClean="0"/>
              <a:t>2/24/2022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3818984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87781" y="1724969"/>
            <a:ext cx="18629590" cy="626236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87783" y="7942328"/>
            <a:ext cx="9137610" cy="3892412"/>
          </a:xfrm>
        </p:spPr>
        <p:txBody>
          <a:bodyPr anchor="b"/>
          <a:lstStyle>
            <a:lvl1pPr marL="0" indent="0">
              <a:buNone/>
              <a:defRPr sz="5669" b="1"/>
            </a:lvl1pPr>
            <a:lvl2pPr marL="1079998" indent="0">
              <a:buNone/>
              <a:defRPr sz="4724" b="1"/>
            </a:lvl2pPr>
            <a:lvl3pPr marL="2159996" indent="0">
              <a:buNone/>
              <a:defRPr sz="4252" b="1"/>
            </a:lvl3pPr>
            <a:lvl4pPr marL="3239994" indent="0">
              <a:buNone/>
              <a:defRPr sz="3780" b="1"/>
            </a:lvl4pPr>
            <a:lvl5pPr marL="4319991" indent="0">
              <a:buNone/>
              <a:defRPr sz="3780" b="1"/>
            </a:lvl5pPr>
            <a:lvl6pPr marL="5399989" indent="0">
              <a:buNone/>
              <a:defRPr sz="3780" b="1"/>
            </a:lvl6pPr>
            <a:lvl7pPr marL="6479987" indent="0">
              <a:buNone/>
              <a:defRPr sz="3780" b="1"/>
            </a:lvl7pPr>
            <a:lvl8pPr marL="7559985" indent="0">
              <a:buNone/>
              <a:defRPr sz="3780" b="1"/>
            </a:lvl8pPr>
            <a:lvl9pPr marL="8639983" indent="0">
              <a:buNone/>
              <a:defRPr sz="3780" b="1"/>
            </a:lvl9pPr>
          </a:lstStyle>
          <a:p>
            <a:pPr lvl="0"/>
            <a:r>
              <a:rPr lang="en-US"/>
              <a:t>Click to edit Master text styles</a:t>
            </a:r>
          </a:p>
        </p:txBody>
      </p:sp>
      <p:sp>
        <p:nvSpPr>
          <p:cNvPr id="4" name="Content Placeholder 3"/>
          <p:cNvSpPr>
            <a:spLocks noGrp="1"/>
          </p:cNvSpPr>
          <p:nvPr>
            <p:ph sz="half" idx="2"/>
          </p:nvPr>
        </p:nvSpPr>
        <p:spPr>
          <a:xfrm>
            <a:off x="1487783" y="11834740"/>
            <a:ext cx="9137610" cy="174071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934761" y="7942328"/>
            <a:ext cx="9182611" cy="3892412"/>
          </a:xfrm>
        </p:spPr>
        <p:txBody>
          <a:bodyPr anchor="b"/>
          <a:lstStyle>
            <a:lvl1pPr marL="0" indent="0">
              <a:buNone/>
              <a:defRPr sz="5669" b="1"/>
            </a:lvl1pPr>
            <a:lvl2pPr marL="1079998" indent="0">
              <a:buNone/>
              <a:defRPr sz="4724" b="1"/>
            </a:lvl2pPr>
            <a:lvl3pPr marL="2159996" indent="0">
              <a:buNone/>
              <a:defRPr sz="4252" b="1"/>
            </a:lvl3pPr>
            <a:lvl4pPr marL="3239994" indent="0">
              <a:buNone/>
              <a:defRPr sz="3780" b="1"/>
            </a:lvl4pPr>
            <a:lvl5pPr marL="4319991" indent="0">
              <a:buNone/>
              <a:defRPr sz="3780" b="1"/>
            </a:lvl5pPr>
            <a:lvl6pPr marL="5399989" indent="0">
              <a:buNone/>
              <a:defRPr sz="3780" b="1"/>
            </a:lvl6pPr>
            <a:lvl7pPr marL="6479987" indent="0">
              <a:buNone/>
              <a:defRPr sz="3780" b="1"/>
            </a:lvl7pPr>
            <a:lvl8pPr marL="7559985" indent="0">
              <a:buNone/>
              <a:defRPr sz="3780" b="1"/>
            </a:lvl8pPr>
            <a:lvl9pPr marL="8639983" indent="0">
              <a:buNone/>
              <a:defRPr sz="3780" b="1"/>
            </a:lvl9pPr>
          </a:lstStyle>
          <a:p>
            <a:pPr lvl="0"/>
            <a:r>
              <a:rPr lang="en-US"/>
              <a:t>Click to edit Master text styles</a:t>
            </a:r>
          </a:p>
        </p:txBody>
      </p:sp>
      <p:sp>
        <p:nvSpPr>
          <p:cNvPr id="6" name="Content Placeholder 5"/>
          <p:cNvSpPr>
            <a:spLocks noGrp="1"/>
          </p:cNvSpPr>
          <p:nvPr>
            <p:ph sz="quarter" idx="4"/>
          </p:nvPr>
        </p:nvSpPr>
        <p:spPr>
          <a:xfrm>
            <a:off x="10934761" y="11834740"/>
            <a:ext cx="9182611" cy="174071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6A1741-D19F-48FC-AC27-CA0AA17357DF}" type="datetimeFigureOut">
              <a:rPr lang="en-US" smtClean="0"/>
              <a:t>2/24/2022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2086305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6A1741-D19F-48FC-AC27-CA0AA17357DF}" type="datetimeFigureOut">
              <a:rPr lang="en-US" smtClean="0"/>
              <a:t>2/24/2022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1799165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6A1741-D19F-48FC-AC27-CA0AA17357DF}" type="datetimeFigureOut">
              <a:rPr lang="en-US" smtClean="0"/>
              <a:t>2/24/2022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1504662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7781" y="2159952"/>
            <a:ext cx="6966409" cy="7559834"/>
          </a:xfrm>
        </p:spPr>
        <p:txBody>
          <a:bodyPr anchor="b"/>
          <a:lstStyle>
            <a:lvl1pPr>
              <a:defRPr sz="7559"/>
            </a:lvl1pPr>
          </a:lstStyle>
          <a:p>
            <a:r>
              <a:rPr lang="en-US"/>
              <a:t>Click to edit Master title style</a:t>
            </a:r>
            <a:endParaRPr lang="en-US" dirty="0"/>
          </a:p>
        </p:txBody>
      </p:sp>
      <p:sp>
        <p:nvSpPr>
          <p:cNvPr id="3" name="Content Placeholder 2"/>
          <p:cNvSpPr>
            <a:spLocks noGrp="1"/>
          </p:cNvSpPr>
          <p:nvPr>
            <p:ph idx="1"/>
          </p:nvPr>
        </p:nvSpPr>
        <p:spPr>
          <a:xfrm>
            <a:off x="9182611" y="4664905"/>
            <a:ext cx="10934760" cy="23024494"/>
          </a:xfrm>
        </p:spPr>
        <p:txBody>
          <a:bodyPr/>
          <a:lstStyle>
            <a:lvl1pPr>
              <a:defRPr sz="7559"/>
            </a:lvl1pPr>
            <a:lvl2pPr>
              <a:defRPr sz="6614"/>
            </a:lvl2pPr>
            <a:lvl3pPr>
              <a:defRPr sz="5669"/>
            </a:lvl3pPr>
            <a:lvl4pPr>
              <a:defRPr sz="4724"/>
            </a:lvl4pPr>
            <a:lvl5pPr>
              <a:defRPr sz="4724"/>
            </a:lvl5pPr>
            <a:lvl6pPr>
              <a:defRPr sz="4724"/>
            </a:lvl6pPr>
            <a:lvl7pPr>
              <a:defRPr sz="4724"/>
            </a:lvl7pPr>
            <a:lvl8pPr>
              <a:defRPr sz="4724"/>
            </a:lvl8pPr>
            <a:lvl9pPr>
              <a:defRPr sz="472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7781" y="9719786"/>
            <a:ext cx="6966409" cy="18007107"/>
          </a:xfrm>
        </p:spPr>
        <p:txBody>
          <a:bodyPr/>
          <a:lstStyle>
            <a:lvl1pPr marL="0" indent="0">
              <a:buNone/>
              <a:defRPr sz="3780"/>
            </a:lvl1pPr>
            <a:lvl2pPr marL="1079998" indent="0">
              <a:buNone/>
              <a:defRPr sz="3307"/>
            </a:lvl2pPr>
            <a:lvl3pPr marL="2159996" indent="0">
              <a:buNone/>
              <a:defRPr sz="2835"/>
            </a:lvl3pPr>
            <a:lvl4pPr marL="3239994" indent="0">
              <a:buNone/>
              <a:defRPr sz="2362"/>
            </a:lvl4pPr>
            <a:lvl5pPr marL="4319991" indent="0">
              <a:buNone/>
              <a:defRPr sz="2362"/>
            </a:lvl5pPr>
            <a:lvl6pPr marL="5399989" indent="0">
              <a:buNone/>
              <a:defRPr sz="2362"/>
            </a:lvl6pPr>
            <a:lvl7pPr marL="6479987" indent="0">
              <a:buNone/>
              <a:defRPr sz="2362"/>
            </a:lvl7pPr>
            <a:lvl8pPr marL="7559985" indent="0">
              <a:buNone/>
              <a:defRPr sz="2362"/>
            </a:lvl8pPr>
            <a:lvl9pPr marL="8639983" indent="0">
              <a:buNone/>
              <a:defRPr sz="2362"/>
            </a:lvl9pPr>
          </a:lstStyle>
          <a:p>
            <a:pPr lvl="0"/>
            <a:r>
              <a:rPr lang="en-US"/>
              <a:t>Click to edit Master text styles</a:t>
            </a:r>
          </a:p>
        </p:txBody>
      </p:sp>
      <p:sp>
        <p:nvSpPr>
          <p:cNvPr id="5" name="Date Placeholder 4"/>
          <p:cNvSpPr>
            <a:spLocks noGrp="1"/>
          </p:cNvSpPr>
          <p:nvPr>
            <p:ph type="dt" sz="half" idx="10"/>
          </p:nvPr>
        </p:nvSpPr>
        <p:spPr/>
        <p:txBody>
          <a:bodyPr/>
          <a:lstStyle/>
          <a:p>
            <a:fld id="{086A1741-D19F-48FC-AC27-CA0AA17357DF}" type="datetimeFigureOut">
              <a:rPr lang="en-US" smtClean="0"/>
              <a:t>2/24/2022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740401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7781" y="2159952"/>
            <a:ext cx="6966409" cy="7559834"/>
          </a:xfrm>
        </p:spPr>
        <p:txBody>
          <a:bodyPr anchor="b"/>
          <a:lstStyle>
            <a:lvl1pPr>
              <a:defRPr sz="7559"/>
            </a:lvl1pPr>
          </a:lstStyle>
          <a:p>
            <a:r>
              <a:rPr lang="en-US"/>
              <a:t>Click to edit Master title style</a:t>
            </a:r>
            <a:endParaRPr lang="en-US" dirty="0"/>
          </a:p>
        </p:txBody>
      </p:sp>
      <p:sp>
        <p:nvSpPr>
          <p:cNvPr id="3" name="Picture Placeholder 2"/>
          <p:cNvSpPr>
            <a:spLocks noGrp="1" noChangeAspect="1"/>
          </p:cNvSpPr>
          <p:nvPr>
            <p:ph type="pic" idx="1"/>
          </p:nvPr>
        </p:nvSpPr>
        <p:spPr>
          <a:xfrm>
            <a:off x="9182611" y="4664905"/>
            <a:ext cx="10934760" cy="23024494"/>
          </a:xfrm>
        </p:spPr>
        <p:txBody>
          <a:bodyPr anchor="t"/>
          <a:lstStyle>
            <a:lvl1pPr marL="0" indent="0">
              <a:buNone/>
              <a:defRPr sz="7559"/>
            </a:lvl1pPr>
            <a:lvl2pPr marL="1079998" indent="0">
              <a:buNone/>
              <a:defRPr sz="6614"/>
            </a:lvl2pPr>
            <a:lvl3pPr marL="2159996" indent="0">
              <a:buNone/>
              <a:defRPr sz="5669"/>
            </a:lvl3pPr>
            <a:lvl4pPr marL="3239994" indent="0">
              <a:buNone/>
              <a:defRPr sz="4724"/>
            </a:lvl4pPr>
            <a:lvl5pPr marL="4319991" indent="0">
              <a:buNone/>
              <a:defRPr sz="4724"/>
            </a:lvl5pPr>
            <a:lvl6pPr marL="5399989" indent="0">
              <a:buNone/>
              <a:defRPr sz="4724"/>
            </a:lvl6pPr>
            <a:lvl7pPr marL="6479987" indent="0">
              <a:buNone/>
              <a:defRPr sz="4724"/>
            </a:lvl7pPr>
            <a:lvl8pPr marL="7559985" indent="0">
              <a:buNone/>
              <a:defRPr sz="4724"/>
            </a:lvl8pPr>
            <a:lvl9pPr marL="8639983" indent="0">
              <a:buNone/>
              <a:defRPr sz="4724"/>
            </a:lvl9pPr>
          </a:lstStyle>
          <a:p>
            <a:r>
              <a:rPr lang="en-US"/>
              <a:t>Click icon to add picture</a:t>
            </a:r>
            <a:endParaRPr lang="en-US" dirty="0"/>
          </a:p>
        </p:txBody>
      </p:sp>
      <p:sp>
        <p:nvSpPr>
          <p:cNvPr id="4" name="Text Placeholder 3"/>
          <p:cNvSpPr>
            <a:spLocks noGrp="1"/>
          </p:cNvSpPr>
          <p:nvPr>
            <p:ph type="body" sz="half" idx="2"/>
          </p:nvPr>
        </p:nvSpPr>
        <p:spPr>
          <a:xfrm>
            <a:off x="1487781" y="9719786"/>
            <a:ext cx="6966409" cy="18007107"/>
          </a:xfrm>
        </p:spPr>
        <p:txBody>
          <a:bodyPr/>
          <a:lstStyle>
            <a:lvl1pPr marL="0" indent="0">
              <a:buNone/>
              <a:defRPr sz="3780"/>
            </a:lvl1pPr>
            <a:lvl2pPr marL="1079998" indent="0">
              <a:buNone/>
              <a:defRPr sz="3307"/>
            </a:lvl2pPr>
            <a:lvl3pPr marL="2159996" indent="0">
              <a:buNone/>
              <a:defRPr sz="2835"/>
            </a:lvl3pPr>
            <a:lvl4pPr marL="3239994" indent="0">
              <a:buNone/>
              <a:defRPr sz="2362"/>
            </a:lvl4pPr>
            <a:lvl5pPr marL="4319991" indent="0">
              <a:buNone/>
              <a:defRPr sz="2362"/>
            </a:lvl5pPr>
            <a:lvl6pPr marL="5399989" indent="0">
              <a:buNone/>
              <a:defRPr sz="2362"/>
            </a:lvl6pPr>
            <a:lvl7pPr marL="6479987" indent="0">
              <a:buNone/>
              <a:defRPr sz="2362"/>
            </a:lvl7pPr>
            <a:lvl8pPr marL="7559985" indent="0">
              <a:buNone/>
              <a:defRPr sz="2362"/>
            </a:lvl8pPr>
            <a:lvl9pPr marL="8639983" indent="0">
              <a:buNone/>
              <a:defRPr sz="2362"/>
            </a:lvl9pPr>
          </a:lstStyle>
          <a:p>
            <a:pPr lvl="0"/>
            <a:r>
              <a:rPr lang="en-US"/>
              <a:t>Click to edit Master text styles</a:t>
            </a:r>
          </a:p>
        </p:txBody>
      </p:sp>
      <p:sp>
        <p:nvSpPr>
          <p:cNvPr id="5" name="Date Placeholder 4"/>
          <p:cNvSpPr>
            <a:spLocks noGrp="1"/>
          </p:cNvSpPr>
          <p:nvPr>
            <p:ph type="dt" sz="half" idx="10"/>
          </p:nvPr>
        </p:nvSpPr>
        <p:spPr/>
        <p:txBody>
          <a:bodyPr/>
          <a:lstStyle/>
          <a:p>
            <a:fld id="{086A1741-D19F-48FC-AC27-CA0AA17357DF}" type="datetimeFigureOut">
              <a:rPr lang="en-US" smtClean="0"/>
              <a:t>2/24/2022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2460786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A1741-D19F-48FC-AC27-CA0AA17357DF}"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124457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457161" y="1724962"/>
            <a:ext cx="4657398" cy="2745689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968" y="1724962"/>
            <a:ext cx="13702199" cy="274568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A1741-D19F-48FC-AC27-CA0AA17357DF}"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154348-FB41-4BB4-91C4-74E041112CF8}" type="slidenum">
              <a:rPr lang="en-US" smtClean="0"/>
              <a:t>‹#›</a:t>
            </a:fld>
            <a:endParaRPr lang="en-US"/>
          </a:p>
        </p:txBody>
      </p:sp>
    </p:spTree>
    <p:extLst>
      <p:ext uri="{BB962C8B-B14F-4D97-AF65-F5344CB8AC3E}">
        <p14:creationId xmlns:p14="http://schemas.microsoft.com/office/powerpoint/2010/main" val="309363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84968" y="1724969"/>
            <a:ext cx="18629590" cy="62623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968" y="8624810"/>
            <a:ext cx="18629590" cy="2055705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84967" y="30029347"/>
            <a:ext cx="4859893" cy="1724962"/>
          </a:xfrm>
          <a:prstGeom prst="rect">
            <a:avLst/>
          </a:prstGeom>
        </p:spPr>
        <p:txBody>
          <a:bodyPr vert="horz" lIns="91440" tIns="45720" rIns="91440" bIns="45720" rtlCol="0" anchor="ctr"/>
          <a:lstStyle>
            <a:lvl1pPr algn="l">
              <a:defRPr sz="2835">
                <a:solidFill>
                  <a:schemeClr val="tx1">
                    <a:tint val="75000"/>
                  </a:schemeClr>
                </a:solidFill>
              </a:defRPr>
            </a:lvl1pPr>
          </a:lstStyle>
          <a:p>
            <a:fld id="{086A1741-D19F-48FC-AC27-CA0AA17357DF}" type="datetimeFigureOut">
              <a:rPr lang="en-US" smtClean="0"/>
              <a:t>2/24/2022</a:t>
            </a:fld>
            <a:endParaRPr lang="en-US"/>
          </a:p>
        </p:txBody>
      </p:sp>
      <p:sp>
        <p:nvSpPr>
          <p:cNvPr id="5" name="Footer Placeholder 4"/>
          <p:cNvSpPr>
            <a:spLocks noGrp="1"/>
          </p:cNvSpPr>
          <p:nvPr>
            <p:ph type="ftr" sz="quarter" idx="3"/>
          </p:nvPr>
        </p:nvSpPr>
        <p:spPr>
          <a:xfrm>
            <a:off x="7154843" y="30029347"/>
            <a:ext cx="7289840" cy="1724962"/>
          </a:xfrm>
          <a:prstGeom prst="rect">
            <a:avLst/>
          </a:prstGeom>
        </p:spPr>
        <p:txBody>
          <a:bodyPr vert="horz" lIns="91440" tIns="45720" rIns="91440" bIns="45720" rtlCol="0" anchor="ctr"/>
          <a:lstStyle>
            <a:lvl1pPr algn="ctr">
              <a:defRPr sz="283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254665" y="30029347"/>
            <a:ext cx="4859893" cy="1724962"/>
          </a:xfrm>
          <a:prstGeom prst="rect">
            <a:avLst/>
          </a:prstGeom>
        </p:spPr>
        <p:txBody>
          <a:bodyPr vert="horz" lIns="91440" tIns="45720" rIns="91440" bIns="45720" rtlCol="0" anchor="ctr"/>
          <a:lstStyle>
            <a:lvl1pPr algn="r">
              <a:defRPr sz="2835">
                <a:solidFill>
                  <a:schemeClr val="tx1">
                    <a:tint val="75000"/>
                  </a:schemeClr>
                </a:solidFill>
              </a:defRPr>
            </a:lvl1pPr>
          </a:lstStyle>
          <a:p>
            <a:fld id="{53154348-FB41-4BB4-91C4-74E041112CF8}" type="slidenum">
              <a:rPr lang="en-US" smtClean="0"/>
              <a:t>‹#›</a:t>
            </a:fld>
            <a:endParaRPr lang="en-US"/>
          </a:p>
        </p:txBody>
      </p:sp>
    </p:spTree>
    <p:extLst>
      <p:ext uri="{BB962C8B-B14F-4D97-AF65-F5344CB8AC3E}">
        <p14:creationId xmlns:p14="http://schemas.microsoft.com/office/powerpoint/2010/main" val="298681611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59996" rtl="0" eaLnBrk="1" latinLnBrk="0" hangingPunct="1">
        <a:lnSpc>
          <a:spcPct val="90000"/>
        </a:lnSpc>
        <a:spcBef>
          <a:spcPct val="0"/>
        </a:spcBef>
        <a:buNone/>
        <a:defRPr sz="10394" kern="1200">
          <a:solidFill>
            <a:schemeClr val="tx1"/>
          </a:solidFill>
          <a:latin typeface="+mj-lt"/>
          <a:ea typeface="+mj-ea"/>
          <a:cs typeface="+mj-cs"/>
        </a:defRPr>
      </a:lvl1pPr>
    </p:titleStyle>
    <p:bodyStyle>
      <a:lvl1pPr marL="539999" indent="-539999" algn="l" defTabSz="2159996" rtl="0" eaLnBrk="1" latinLnBrk="0" hangingPunct="1">
        <a:lnSpc>
          <a:spcPct val="90000"/>
        </a:lnSpc>
        <a:spcBef>
          <a:spcPts val="2362"/>
        </a:spcBef>
        <a:buFont typeface="Arial" panose="020B0604020202020204" pitchFamily="34" charset="0"/>
        <a:buChar char="•"/>
        <a:defRPr sz="6614" kern="1200">
          <a:solidFill>
            <a:schemeClr val="tx1"/>
          </a:solidFill>
          <a:latin typeface="+mn-lt"/>
          <a:ea typeface="+mn-ea"/>
          <a:cs typeface="+mn-cs"/>
        </a:defRPr>
      </a:lvl1pPr>
      <a:lvl2pPr marL="1619997" indent="-539999" algn="l" defTabSz="2159996" rtl="0" eaLnBrk="1" latinLnBrk="0" hangingPunct="1">
        <a:lnSpc>
          <a:spcPct val="90000"/>
        </a:lnSpc>
        <a:spcBef>
          <a:spcPts val="1181"/>
        </a:spcBef>
        <a:buFont typeface="Arial" panose="020B0604020202020204" pitchFamily="34" charset="0"/>
        <a:buChar char="•"/>
        <a:defRPr sz="5669" kern="1200">
          <a:solidFill>
            <a:schemeClr val="tx1"/>
          </a:solidFill>
          <a:latin typeface="+mn-lt"/>
          <a:ea typeface="+mn-ea"/>
          <a:cs typeface="+mn-cs"/>
        </a:defRPr>
      </a:lvl2pPr>
      <a:lvl3pPr marL="2699995" indent="-539999" algn="l" defTabSz="2159996" rtl="0" eaLnBrk="1" latinLnBrk="0" hangingPunct="1">
        <a:lnSpc>
          <a:spcPct val="90000"/>
        </a:lnSpc>
        <a:spcBef>
          <a:spcPts val="1181"/>
        </a:spcBef>
        <a:buFont typeface="Arial" panose="020B0604020202020204" pitchFamily="34" charset="0"/>
        <a:buChar char="•"/>
        <a:defRPr sz="4724" kern="1200">
          <a:solidFill>
            <a:schemeClr val="tx1"/>
          </a:solidFill>
          <a:latin typeface="+mn-lt"/>
          <a:ea typeface="+mn-ea"/>
          <a:cs typeface="+mn-cs"/>
        </a:defRPr>
      </a:lvl3pPr>
      <a:lvl4pPr marL="3779992"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4pPr>
      <a:lvl5pPr marL="4859990"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5pPr>
      <a:lvl6pPr marL="5939988"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6pPr>
      <a:lvl7pPr marL="7019986"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7pPr>
      <a:lvl8pPr marL="8099984"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8pPr>
      <a:lvl9pPr marL="9179982"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9pPr>
    </p:bodyStyle>
    <p:otherStyle>
      <a:defPPr>
        <a:defRPr lang="en-US"/>
      </a:defPPr>
      <a:lvl1pPr marL="0" algn="l" defTabSz="2159996" rtl="0" eaLnBrk="1" latinLnBrk="0" hangingPunct="1">
        <a:defRPr sz="4252" kern="1200">
          <a:solidFill>
            <a:schemeClr val="tx1"/>
          </a:solidFill>
          <a:latin typeface="+mn-lt"/>
          <a:ea typeface="+mn-ea"/>
          <a:cs typeface="+mn-cs"/>
        </a:defRPr>
      </a:lvl1pPr>
      <a:lvl2pPr marL="1079998" algn="l" defTabSz="2159996" rtl="0" eaLnBrk="1" latinLnBrk="0" hangingPunct="1">
        <a:defRPr sz="4252" kern="1200">
          <a:solidFill>
            <a:schemeClr val="tx1"/>
          </a:solidFill>
          <a:latin typeface="+mn-lt"/>
          <a:ea typeface="+mn-ea"/>
          <a:cs typeface="+mn-cs"/>
        </a:defRPr>
      </a:lvl2pPr>
      <a:lvl3pPr marL="2159996" algn="l" defTabSz="2159996" rtl="0" eaLnBrk="1" latinLnBrk="0" hangingPunct="1">
        <a:defRPr sz="4252" kern="1200">
          <a:solidFill>
            <a:schemeClr val="tx1"/>
          </a:solidFill>
          <a:latin typeface="+mn-lt"/>
          <a:ea typeface="+mn-ea"/>
          <a:cs typeface="+mn-cs"/>
        </a:defRPr>
      </a:lvl3pPr>
      <a:lvl4pPr marL="3239994" algn="l" defTabSz="2159996" rtl="0" eaLnBrk="1" latinLnBrk="0" hangingPunct="1">
        <a:defRPr sz="4252" kern="1200">
          <a:solidFill>
            <a:schemeClr val="tx1"/>
          </a:solidFill>
          <a:latin typeface="+mn-lt"/>
          <a:ea typeface="+mn-ea"/>
          <a:cs typeface="+mn-cs"/>
        </a:defRPr>
      </a:lvl4pPr>
      <a:lvl5pPr marL="4319991" algn="l" defTabSz="2159996" rtl="0" eaLnBrk="1" latinLnBrk="0" hangingPunct="1">
        <a:defRPr sz="4252" kern="1200">
          <a:solidFill>
            <a:schemeClr val="tx1"/>
          </a:solidFill>
          <a:latin typeface="+mn-lt"/>
          <a:ea typeface="+mn-ea"/>
          <a:cs typeface="+mn-cs"/>
        </a:defRPr>
      </a:lvl5pPr>
      <a:lvl6pPr marL="5399989" algn="l" defTabSz="2159996" rtl="0" eaLnBrk="1" latinLnBrk="0" hangingPunct="1">
        <a:defRPr sz="4252" kern="1200">
          <a:solidFill>
            <a:schemeClr val="tx1"/>
          </a:solidFill>
          <a:latin typeface="+mn-lt"/>
          <a:ea typeface="+mn-ea"/>
          <a:cs typeface="+mn-cs"/>
        </a:defRPr>
      </a:lvl6pPr>
      <a:lvl7pPr marL="6479987" algn="l" defTabSz="2159996" rtl="0" eaLnBrk="1" latinLnBrk="0" hangingPunct="1">
        <a:defRPr sz="4252" kern="1200">
          <a:solidFill>
            <a:schemeClr val="tx1"/>
          </a:solidFill>
          <a:latin typeface="+mn-lt"/>
          <a:ea typeface="+mn-ea"/>
          <a:cs typeface="+mn-cs"/>
        </a:defRPr>
      </a:lvl7pPr>
      <a:lvl8pPr marL="7559985" algn="l" defTabSz="2159996" rtl="0" eaLnBrk="1" latinLnBrk="0" hangingPunct="1">
        <a:defRPr sz="4252" kern="1200">
          <a:solidFill>
            <a:schemeClr val="tx1"/>
          </a:solidFill>
          <a:latin typeface="+mn-lt"/>
          <a:ea typeface="+mn-ea"/>
          <a:cs typeface="+mn-cs"/>
        </a:defRPr>
      </a:lvl8pPr>
      <a:lvl9pPr marL="8639983" algn="l" defTabSz="2159996" rtl="0" eaLnBrk="1" latinLnBrk="0" hangingPunct="1">
        <a:defRPr sz="425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mailto:hoteltrinittybrynmill02@gmail.com"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hotelmanagementtips.com/types-of-menu-planning/" TargetMode="External"/><Relationship Id="rId2" Type="http://schemas.openxmlformats.org/officeDocument/2006/relationships/hyperlink" Target="https://hoteltalk.app/t/five-star-hotel-menu-multi-cuisine-sample/360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artisticBlur/>
                    </a14:imgEffect>
                    <a14:imgEffect>
                      <a14:brightnessContrast bright="-75000" contrast="6000"/>
                    </a14:imgEffect>
                  </a14:imgLayer>
                </a14:imgProps>
              </a:ext>
            </a:extLst>
          </a:blip>
          <a:srcRect/>
          <a:stretch>
            <a:fillRect l="-61000" r="-6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8107" y="531537"/>
            <a:ext cx="21599525" cy="3986429"/>
          </a:xfrm>
        </p:spPr>
        <p:txBody>
          <a:bodyPr>
            <a:noAutofit/>
          </a:bodyPr>
          <a:lstStyle/>
          <a:p>
            <a:pPr algn="r"/>
            <a:r>
              <a:rPr lang="en-US" sz="36000" dirty="0">
                <a:solidFill>
                  <a:srgbClr val="B2DD6D"/>
                </a:solidFill>
                <a:latin typeface="Goudy Old Style" panose="02020502050305020303" pitchFamily="18" charset="0"/>
                <a:ea typeface="MingLiU-ExtB" panose="02020500000000000000" pitchFamily="18" charset="-120"/>
              </a:rPr>
              <a:t>H</a:t>
            </a:r>
            <a:r>
              <a:rPr lang="en-US" sz="8800" dirty="0">
                <a:solidFill>
                  <a:srgbClr val="B2DD6D"/>
                </a:solidFill>
                <a:latin typeface="Goudy Old Style" panose="02020502050305020303" pitchFamily="18" charset="0"/>
                <a:ea typeface="MingLiU-ExtB" panose="02020500000000000000" pitchFamily="18" charset="-120"/>
              </a:rPr>
              <a:t>otel </a:t>
            </a:r>
            <a:r>
              <a:rPr lang="en-US" sz="30200" dirty="0">
                <a:solidFill>
                  <a:srgbClr val="B2DD6D"/>
                </a:solidFill>
                <a:latin typeface="Goudy Old Style" panose="02020502050305020303" pitchFamily="18" charset="0"/>
                <a:ea typeface="MingLiU-ExtB" panose="02020500000000000000" pitchFamily="18" charset="-120"/>
              </a:rPr>
              <a:t>T</a:t>
            </a:r>
            <a:r>
              <a:rPr lang="en-US" sz="8800" dirty="0">
                <a:solidFill>
                  <a:srgbClr val="B2DD6D"/>
                </a:solidFill>
                <a:latin typeface="Goudy Old Style" panose="02020502050305020303" pitchFamily="18" charset="0"/>
                <a:ea typeface="MingLiU-ExtB" panose="02020500000000000000" pitchFamily="18" charset="-120"/>
              </a:rPr>
              <a:t>rinity</a:t>
            </a:r>
            <a:br>
              <a:rPr lang="en-US" sz="8800" dirty="0">
                <a:solidFill>
                  <a:srgbClr val="B2DD6D"/>
                </a:solidFill>
                <a:latin typeface="Goudy Old Style" panose="02020502050305020303" pitchFamily="18" charset="0"/>
              </a:rPr>
            </a:br>
            <a:r>
              <a:rPr lang="en-US" sz="4400" dirty="0">
                <a:solidFill>
                  <a:schemeClr val="accent4"/>
                </a:solidFill>
                <a:latin typeface="Goudy Old Style" panose="02020502050305020303" pitchFamily="18" charset="0"/>
              </a:rPr>
              <a:t>(</a:t>
            </a:r>
            <a:r>
              <a:rPr lang="en-US" sz="4800" dirty="0" err="1">
                <a:solidFill>
                  <a:schemeClr val="accent4"/>
                </a:solidFill>
                <a:latin typeface="Goudy Old Style" panose="02020502050305020303" pitchFamily="18" charset="0"/>
              </a:rPr>
              <a:t>B</a:t>
            </a:r>
            <a:r>
              <a:rPr lang="en-US" sz="4400" dirty="0" err="1">
                <a:solidFill>
                  <a:schemeClr val="accent4"/>
                </a:solidFill>
                <a:latin typeface="Goudy Old Style" panose="02020502050305020303" pitchFamily="18" charset="0"/>
              </a:rPr>
              <a:t>rynmill</a:t>
            </a:r>
            <a:r>
              <a:rPr lang="en-US" sz="4400" dirty="0">
                <a:solidFill>
                  <a:schemeClr val="accent4"/>
                </a:solidFill>
                <a:latin typeface="Goudy Old Style" panose="02020502050305020303" pitchFamily="18" charset="0"/>
              </a:rPr>
              <a:t> </a:t>
            </a:r>
            <a:r>
              <a:rPr lang="en-US" sz="4800" dirty="0">
                <a:solidFill>
                  <a:schemeClr val="accent4"/>
                </a:solidFill>
                <a:latin typeface="Goudy Old Style" panose="02020502050305020303" pitchFamily="18" charset="0"/>
              </a:rPr>
              <a:t>L</a:t>
            </a:r>
            <a:r>
              <a:rPr lang="en-US" sz="4400" dirty="0">
                <a:solidFill>
                  <a:schemeClr val="accent4"/>
                </a:solidFill>
                <a:latin typeface="Goudy Old Style" panose="02020502050305020303" pitchFamily="18" charset="0"/>
              </a:rPr>
              <a:t>odging </a:t>
            </a:r>
            <a:r>
              <a:rPr lang="en-US" sz="4800" dirty="0">
                <a:solidFill>
                  <a:schemeClr val="accent4"/>
                </a:solidFill>
                <a:latin typeface="Goudy Old Style" panose="02020502050305020303" pitchFamily="18" charset="0"/>
              </a:rPr>
              <a:t>R</a:t>
            </a:r>
            <a:r>
              <a:rPr lang="en-US" sz="4400" dirty="0">
                <a:solidFill>
                  <a:schemeClr val="accent4"/>
                </a:solidFill>
                <a:latin typeface="Goudy Old Style" panose="02020502050305020303" pitchFamily="18" charset="0"/>
              </a:rPr>
              <a:t>esort</a:t>
            </a:r>
            <a:r>
              <a:rPr lang="en-US" sz="3600" dirty="0">
                <a:solidFill>
                  <a:schemeClr val="accent4"/>
                </a:solidFill>
                <a:latin typeface="Goudy Old Style" panose="02020502050305020303" pitchFamily="18" charset="0"/>
              </a:rPr>
              <a:t>)</a:t>
            </a:r>
            <a:endParaRPr lang="en-US" sz="6600" dirty="0">
              <a:solidFill>
                <a:schemeClr val="accent4"/>
              </a:solidFill>
              <a:latin typeface="Goudy Old Style" panose="02020502050305020303" pitchFamily="18" charset="0"/>
            </a:endParaRPr>
          </a:p>
        </p:txBody>
      </p:sp>
      <p:sp>
        <p:nvSpPr>
          <p:cNvPr id="3" name="Content Placeholder 2"/>
          <p:cNvSpPr>
            <a:spLocks noGrp="1"/>
          </p:cNvSpPr>
          <p:nvPr>
            <p:ph idx="1"/>
          </p:nvPr>
        </p:nvSpPr>
        <p:spPr>
          <a:xfrm>
            <a:off x="62200" y="5715001"/>
            <a:ext cx="21058909" cy="25466950"/>
          </a:xfrm>
        </p:spPr>
        <p:txBody>
          <a:bodyPr numCol="2" spcCol="914400">
            <a:noAutofit/>
          </a:bodyPr>
          <a:lstStyle/>
          <a:p>
            <a:pPr marL="0" indent="0" algn="just">
              <a:spcBef>
                <a:spcPts val="0"/>
              </a:spcBef>
              <a:buNone/>
            </a:pPr>
            <a:r>
              <a:rPr lang="en-US" sz="4000" b="1" dirty="0">
                <a:solidFill>
                  <a:schemeClr val="bg1"/>
                </a:solidFill>
                <a:latin typeface="Goudy Old Style" panose="02020502050305020303" pitchFamily="18" charset="0"/>
                <a:ea typeface="MingLiU-ExtB" panose="02020500000000000000" pitchFamily="18" charset="-120"/>
              </a:rPr>
              <a:t>Breakfast Time (from 07:00 am to 01:00 am)</a:t>
            </a:r>
          </a:p>
          <a:p>
            <a:pPr marL="0" indent="0" algn="just">
              <a:spcBef>
                <a:spcPts val="0"/>
              </a:spcBef>
              <a:buNone/>
            </a:pPr>
            <a:endParaRPr lang="en-US" sz="4000" b="1"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b="1" dirty="0">
                <a:solidFill>
                  <a:schemeClr val="bg1"/>
                </a:solidFill>
                <a:latin typeface="Goudy Old Style" panose="02020502050305020303" pitchFamily="18" charset="0"/>
                <a:ea typeface="MingLiU-ExtB" panose="02020500000000000000" pitchFamily="18" charset="-120"/>
              </a:rPr>
              <a:t>Vegan</a:t>
            </a:r>
            <a:endParaRPr lang="en-US" sz="4000"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dirty="0" err="1">
                <a:solidFill>
                  <a:schemeClr val="bg1"/>
                </a:solidFill>
                <a:latin typeface="Goudy Old Style" panose="02020502050305020303" pitchFamily="18" charset="0"/>
                <a:ea typeface="MingLiU-ExtB" panose="02020500000000000000" pitchFamily="18" charset="-120"/>
              </a:rPr>
              <a:t>Opt</a:t>
            </a:r>
            <a:r>
              <a:rPr lang="en-US" sz="4000" dirty="0">
                <a:solidFill>
                  <a:schemeClr val="bg1"/>
                </a:solidFill>
                <a:latin typeface="Goudy Old Style" panose="02020502050305020303" pitchFamily="18" charset="0"/>
                <a:ea typeface="MingLiU-ExtB" panose="02020500000000000000" pitchFamily="18" charset="-120"/>
              </a:rPr>
              <a:t> for Freshly Prepared Sweet Corn Soups with Olive oil Croutons, </a:t>
            </a:r>
            <a:r>
              <a:rPr lang="en-US" sz="4000" dirty="0" err="1">
                <a:solidFill>
                  <a:schemeClr val="bg1"/>
                </a:solidFill>
                <a:latin typeface="Goudy Old Style" panose="02020502050305020303" pitchFamily="18" charset="0"/>
                <a:ea typeface="MingLiU-ExtB" panose="02020500000000000000" pitchFamily="18" charset="-120"/>
              </a:rPr>
              <a:t>mediterranean</a:t>
            </a:r>
            <a:r>
              <a:rPr lang="en-US" sz="4000" dirty="0">
                <a:solidFill>
                  <a:schemeClr val="bg1"/>
                </a:solidFill>
                <a:latin typeface="Goudy Old Style" panose="02020502050305020303" pitchFamily="18" charset="0"/>
                <a:ea typeface="MingLiU-ExtB" panose="02020500000000000000" pitchFamily="18" charset="-120"/>
              </a:rPr>
              <a:t> vegetable crepe rump steak with pepper sauce and madeira, bacon, onion and mushroom sauce, Caviar Beurre Blanc with Champagne (Bollinger Brut Special Cuvee)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£62.40</a:t>
            </a:r>
          </a:p>
          <a:p>
            <a:pPr algn="just">
              <a:spcBef>
                <a:spcPts val="0"/>
              </a:spcBef>
            </a:pPr>
            <a:r>
              <a:rPr lang="en-US" sz="4000" b="1" dirty="0">
                <a:solidFill>
                  <a:schemeClr val="bg1"/>
                </a:solidFill>
                <a:latin typeface="Goudy Old Style" panose="02020502050305020303" pitchFamily="18" charset="0"/>
                <a:ea typeface="MingLiU-ExtB" panose="02020500000000000000" pitchFamily="18" charset="-120"/>
              </a:rPr>
              <a:t>Non-vegetarian</a:t>
            </a:r>
            <a:endParaRPr lang="en-US" sz="4000"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dirty="0">
                <a:solidFill>
                  <a:schemeClr val="bg1"/>
                </a:solidFill>
                <a:latin typeface="Goudy Old Style" panose="02020502050305020303" pitchFamily="18" charset="0"/>
                <a:ea typeface="MingLiU-ExtB" panose="02020500000000000000" pitchFamily="18" charset="-120"/>
              </a:rPr>
              <a:t>Fish Cake Deep Fried and Crisped and Air Fried with Melting pinch Perl Wen Centre, Soft Gower free range of Hen’s Egg, asparagus with garlic Aioli and selected mushrooms with Wine (Blush Rosé)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£63.50</a:t>
            </a:r>
          </a:p>
          <a:p>
            <a:pPr algn="just">
              <a:spcBef>
                <a:spcPts val="0"/>
              </a:spcBef>
            </a:pPr>
            <a:endParaRPr lang="en-US" sz="4000" b="1" dirty="0">
              <a:solidFill>
                <a:schemeClr val="accent4">
                  <a:lumMod val="60000"/>
                  <a:lumOff val="40000"/>
                </a:schemeClr>
              </a:solidFill>
              <a:latin typeface="Goudy Old Style" panose="02020502050305020303" pitchFamily="18" charset="0"/>
              <a:ea typeface="MingLiU-ExtB" panose="02020500000000000000" pitchFamily="18" charset="-120"/>
            </a:endParaRPr>
          </a:p>
          <a:p>
            <a:pPr marL="0" indent="0" algn="just">
              <a:spcBef>
                <a:spcPts val="0"/>
              </a:spcBef>
              <a:buNone/>
            </a:pPr>
            <a:r>
              <a:rPr lang="en-US" sz="4000" b="1" dirty="0">
                <a:solidFill>
                  <a:schemeClr val="bg1"/>
                </a:solidFill>
                <a:latin typeface="Goudy Old Style" panose="02020502050305020303" pitchFamily="18" charset="0"/>
                <a:ea typeface="MingLiU-ExtB" panose="02020500000000000000" pitchFamily="18" charset="-120"/>
              </a:rPr>
              <a:t>Starters (from 10:00 am to 10:00 pm)</a:t>
            </a:r>
          </a:p>
          <a:p>
            <a:pPr marL="0" indent="0" algn="just">
              <a:spcBef>
                <a:spcPts val="0"/>
              </a:spcBef>
              <a:buNone/>
            </a:pPr>
            <a:endParaRPr lang="en-US" sz="4000" b="1"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dirty="0">
                <a:solidFill>
                  <a:schemeClr val="bg1"/>
                </a:solidFill>
                <a:latin typeface="Goudy Old Style" panose="02020502050305020303" pitchFamily="18" charset="0"/>
                <a:ea typeface="MingLiU-ExtB" panose="02020500000000000000" pitchFamily="18" charset="-120"/>
              </a:rPr>
              <a:t>Steak Cooked in Tomato Sauce, pasta mayonnaise and red pepper to enhance the authentic and traditional essence of the preparation, demi glace and mushroom fried with vegetable salad and cucumber with pickles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£37.20</a:t>
            </a:r>
          </a:p>
          <a:p>
            <a:pPr algn="just">
              <a:spcBef>
                <a:spcPts val="0"/>
              </a:spcBef>
            </a:pPr>
            <a:r>
              <a:rPr lang="en-US" sz="4000" dirty="0">
                <a:solidFill>
                  <a:schemeClr val="bg1"/>
                </a:solidFill>
                <a:latin typeface="Goudy Old Style" panose="02020502050305020303" pitchFamily="18" charset="0"/>
                <a:ea typeface="MingLiU-ExtB" panose="02020500000000000000" pitchFamily="18" charset="-120"/>
              </a:rPr>
              <a:t>Swansea Grilled/bamboo Smoked Salmon with Tomato and Onion Salad, Crab, Squid and Lemon Oil alongside Chilled Melon Salad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£41.10</a:t>
            </a:r>
          </a:p>
          <a:p>
            <a:pPr algn="just">
              <a:spcBef>
                <a:spcPts val="0"/>
              </a:spcBef>
            </a:pPr>
            <a:endParaRPr lang="en-US" sz="4000" b="1" dirty="0">
              <a:solidFill>
                <a:schemeClr val="bg1"/>
              </a:solidFill>
              <a:latin typeface="Goudy Old Style" panose="02020502050305020303" pitchFamily="18" charset="0"/>
              <a:ea typeface="MingLiU-ExtB" panose="02020500000000000000" pitchFamily="18" charset="-120"/>
            </a:endParaRPr>
          </a:p>
          <a:p>
            <a:pPr marL="0" indent="0" algn="just">
              <a:spcBef>
                <a:spcPts val="0"/>
              </a:spcBef>
              <a:buNone/>
            </a:pPr>
            <a:r>
              <a:rPr lang="en-US" sz="4000" b="1" dirty="0">
                <a:solidFill>
                  <a:schemeClr val="bg1"/>
                </a:solidFill>
                <a:latin typeface="Goudy Old Style" panose="02020502050305020303" pitchFamily="18" charset="0"/>
                <a:ea typeface="MingLiU-ExtB" panose="02020500000000000000" pitchFamily="18" charset="-120"/>
              </a:rPr>
              <a:t>Main Course  Time (from 10:00 am to 10:00 pm)</a:t>
            </a:r>
          </a:p>
          <a:p>
            <a:pPr marL="0" indent="0" algn="just">
              <a:spcBef>
                <a:spcPts val="0"/>
              </a:spcBef>
              <a:buNone/>
            </a:pPr>
            <a:endParaRPr lang="en-US" sz="4000" b="1"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dirty="0">
                <a:solidFill>
                  <a:schemeClr val="bg1"/>
                </a:solidFill>
                <a:latin typeface="Goudy Old Style" panose="02020502050305020303" pitchFamily="18" charset="0"/>
                <a:ea typeface="MingLiU-ExtB" panose="02020500000000000000" pitchFamily="18" charset="-120"/>
              </a:rPr>
              <a:t>28 Days aged Tenderloin and Porterhouse Steak (Grilled) Served Pink with Hanson's hand-cut Rosemary and Parmesan Garlic Cheese, Onion Rings (Tempura), Mayonnaise Dip, Rarebit Mushroom (Welsh), Vine Tomato, Veg Salad and White Sauce Pasta with Bearnaise or au Poivre Sauce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£67.50</a:t>
            </a:r>
          </a:p>
          <a:p>
            <a:pPr algn="just">
              <a:spcBef>
                <a:spcPts val="0"/>
              </a:spcBef>
            </a:pPr>
            <a:r>
              <a:rPr lang="en-US" sz="4000" dirty="0">
                <a:solidFill>
                  <a:schemeClr val="bg1"/>
                </a:solidFill>
                <a:latin typeface="Goudy Old Style" panose="02020502050305020303" pitchFamily="18" charset="0"/>
                <a:ea typeface="MingLiU-ExtB" panose="02020500000000000000" pitchFamily="18" charset="-120"/>
              </a:rPr>
              <a:t>Welsh Beef fillet, madeira wine (</a:t>
            </a:r>
            <a:r>
              <a:rPr lang="en-US" sz="4000" dirty="0" err="1">
                <a:solidFill>
                  <a:schemeClr val="bg1"/>
                </a:solidFill>
                <a:latin typeface="Goudy Old Style" panose="02020502050305020303" pitchFamily="18" charset="0"/>
                <a:ea typeface="MingLiU-ExtB" panose="02020500000000000000" pitchFamily="18" charset="-120"/>
              </a:rPr>
              <a:t>Sulphites</a:t>
            </a:r>
            <a:r>
              <a:rPr lang="en-US" sz="4000" dirty="0">
                <a:solidFill>
                  <a:schemeClr val="bg1"/>
                </a:solidFill>
                <a:latin typeface="Goudy Old Style" panose="02020502050305020303" pitchFamily="18" charset="0"/>
                <a:ea typeface="MingLiU-ExtB" panose="02020500000000000000" pitchFamily="18" charset="-120"/>
              </a:rPr>
              <a:t>), Shallot Truffle essence, Veal stock glaze Rossini sauce and this dish is gluten free. (Please select from the following options of special dishes and individual preparations available in the menu)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£59.50</a:t>
            </a:r>
          </a:p>
          <a:p>
            <a:pPr marL="0" indent="0" algn="just">
              <a:spcBef>
                <a:spcPts val="0"/>
              </a:spcBef>
              <a:buNone/>
            </a:pPr>
            <a:endParaRPr lang="en-US" sz="4000" b="1" dirty="0">
              <a:solidFill>
                <a:schemeClr val="bg1"/>
              </a:solidFill>
              <a:latin typeface="Goudy Old Style" panose="02020502050305020303" pitchFamily="18" charset="0"/>
              <a:ea typeface="MingLiU-ExtB" panose="02020500000000000000" pitchFamily="18" charset="-120"/>
            </a:endParaRPr>
          </a:p>
          <a:p>
            <a:pPr marL="0" indent="0" algn="just">
              <a:spcBef>
                <a:spcPts val="0"/>
              </a:spcBef>
              <a:buNone/>
            </a:pPr>
            <a:endParaRPr lang="en-US" sz="4000" b="1" dirty="0">
              <a:solidFill>
                <a:schemeClr val="bg1"/>
              </a:solidFill>
              <a:latin typeface="Goudy Old Style" panose="02020502050305020303" pitchFamily="18" charset="0"/>
              <a:ea typeface="MingLiU-ExtB" panose="02020500000000000000" pitchFamily="18" charset="-120"/>
            </a:endParaRPr>
          </a:p>
          <a:p>
            <a:pPr marL="0" indent="0" algn="just">
              <a:spcBef>
                <a:spcPts val="0"/>
              </a:spcBef>
              <a:buNone/>
            </a:pPr>
            <a:r>
              <a:rPr lang="en-US" sz="4000" b="1" dirty="0">
                <a:solidFill>
                  <a:schemeClr val="bg1"/>
                </a:solidFill>
                <a:latin typeface="Goudy Old Style" panose="02020502050305020303" pitchFamily="18" charset="0"/>
                <a:ea typeface="MingLiU-ExtB" panose="02020500000000000000" pitchFamily="18" charset="-120"/>
              </a:rPr>
              <a:t>Desserts (11:00 pm to 06:30 pm)</a:t>
            </a:r>
          </a:p>
          <a:p>
            <a:pPr marL="0" indent="0" algn="just">
              <a:spcBef>
                <a:spcPts val="0"/>
              </a:spcBef>
              <a:buNone/>
            </a:pPr>
            <a:endParaRPr lang="en-US" sz="4000" b="1"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b="1" dirty="0">
                <a:solidFill>
                  <a:schemeClr val="bg1"/>
                </a:solidFill>
                <a:latin typeface="Goudy Old Style" panose="02020502050305020303" pitchFamily="18" charset="0"/>
                <a:ea typeface="MingLiU-ExtB" panose="02020500000000000000" pitchFamily="18" charset="-120"/>
              </a:rPr>
              <a:t>Vegan </a:t>
            </a:r>
            <a:r>
              <a:rPr lang="en-US" sz="4000" b="1" dirty="0" err="1">
                <a:solidFill>
                  <a:schemeClr val="bg1"/>
                </a:solidFill>
                <a:latin typeface="Goudy Old Style" panose="02020502050305020303" pitchFamily="18" charset="0"/>
                <a:ea typeface="MingLiU-ExtB" panose="02020500000000000000" pitchFamily="18" charset="-120"/>
              </a:rPr>
              <a:t>Caramelised</a:t>
            </a:r>
            <a:r>
              <a:rPr lang="en-US" sz="4000" b="1" dirty="0">
                <a:solidFill>
                  <a:schemeClr val="bg1"/>
                </a:solidFill>
                <a:latin typeface="Goudy Old Style" panose="02020502050305020303" pitchFamily="18" charset="0"/>
                <a:ea typeface="MingLiU-ExtB" panose="02020500000000000000" pitchFamily="18" charset="-120"/>
              </a:rPr>
              <a:t> Apple Tart</a:t>
            </a:r>
            <a:endParaRPr lang="en-US" sz="4000"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dirty="0">
                <a:solidFill>
                  <a:schemeClr val="bg1"/>
                </a:solidFill>
                <a:latin typeface="Goudy Old Style" panose="02020502050305020303" pitchFamily="18" charset="0"/>
                <a:ea typeface="MingLiU-ExtB" panose="02020500000000000000" pitchFamily="18" charset="-120"/>
              </a:rPr>
              <a:t>Tarte </a:t>
            </a:r>
            <a:r>
              <a:rPr lang="en-US" sz="4000" dirty="0" err="1">
                <a:solidFill>
                  <a:schemeClr val="bg1"/>
                </a:solidFill>
                <a:latin typeface="Goudy Old Style" panose="02020502050305020303" pitchFamily="18" charset="0"/>
                <a:ea typeface="MingLiU-ExtB" panose="02020500000000000000" pitchFamily="18" charset="-120"/>
              </a:rPr>
              <a:t>tatin</a:t>
            </a:r>
            <a:r>
              <a:rPr lang="en-US" sz="4000" dirty="0">
                <a:solidFill>
                  <a:schemeClr val="bg1"/>
                </a:solidFill>
                <a:latin typeface="Goudy Old Style" panose="02020502050305020303" pitchFamily="18" charset="0"/>
                <a:ea typeface="MingLiU-ExtB" panose="02020500000000000000" pitchFamily="18" charset="-120"/>
              </a:rPr>
              <a:t> - apple, lemon juice, sugar, flour (gluten), Margarine allergens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£14 </a:t>
            </a:r>
          </a:p>
          <a:p>
            <a:pPr algn="just">
              <a:spcBef>
                <a:spcPts val="0"/>
              </a:spcBef>
            </a:pPr>
            <a:r>
              <a:rPr lang="en-US" sz="4000" b="1" dirty="0">
                <a:solidFill>
                  <a:schemeClr val="bg1"/>
                </a:solidFill>
                <a:latin typeface="Goudy Old Style" panose="02020502050305020303" pitchFamily="18" charset="0"/>
                <a:ea typeface="MingLiU-ExtB" panose="02020500000000000000" pitchFamily="18" charset="-120"/>
              </a:rPr>
              <a:t>Vegan Tiramisu </a:t>
            </a:r>
            <a:endParaRPr lang="en-US" sz="4000"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dirty="0">
                <a:solidFill>
                  <a:schemeClr val="bg1"/>
                </a:solidFill>
                <a:latin typeface="Goudy Old Style" panose="02020502050305020303" pitchFamily="18" charset="0"/>
                <a:ea typeface="MingLiU-ExtB" panose="02020500000000000000" pitchFamily="18" charset="-120"/>
              </a:rPr>
              <a:t>Soft Tofu, firm tofu, lemon juice ,vanilla pod vegan meat aside the plate with parmesan cheese sauce and plant based steak. Rapeseed oil  fried potato with white sauce pasta with beverages (strawberry/orange/ blueberry)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£24.20</a:t>
            </a:r>
          </a:p>
          <a:p>
            <a:pPr marL="0" indent="0" algn="just">
              <a:spcBef>
                <a:spcPts val="0"/>
              </a:spcBef>
              <a:buNone/>
            </a:pPr>
            <a:endParaRPr lang="en-US" sz="4000" b="1" dirty="0">
              <a:solidFill>
                <a:schemeClr val="bg1"/>
              </a:solidFill>
              <a:latin typeface="Goudy Old Style" panose="02020502050305020303" pitchFamily="18" charset="0"/>
              <a:ea typeface="MingLiU-ExtB" panose="02020500000000000000" pitchFamily="18" charset="-120"/>
            </a:endParaRPr>
          </a:p>
          <a:p>
            <a:pPr marL="0" indent="0" algn="just">
              <a:spcBef>
                <a:spcPts val="0"/>
              </a:spcBef>
              <a:buNone/>
            </a:pPr>
            <a:r>
              <a:rPr lang="en-US" sz="4000" b="1" dirty="0">
                <a:solidFill>
                  <a:schemeClr val="bg1"/>
                </a:solidFill>
                <a:latin typeface="Goudy Old Style" panose="02020502050305020303" pitchFamily="18" charset="0"/>
                <a:ea typeface="MingLiU-ExtB" panose="02020500000000000000" pitchFamily="18" charset="-120"/>
              </a:rPr>
              <a:t>Special Dishes (11:00 pm to 9:00 pm)</a:t>
            </a:r>
          </a:p>
          <a:p>
            <a:pPr marL="0" indent="0" algn="just">
              <a:spcBef>
                <a:spcPts val="0"/>
              </a:spcBef>
              <a:buNone/>
            </a:pPr>
            <a:endParaRPr lang="en-US" sz="4000" b="1"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b="1" dirty="0">
                <a:solidFill>
                  <a:schemeClr val="bg1"/>
                </a:solidFill>
                <a:latin typeface="Goudy Old Style" panose="02020502050305020303" pitchFamily="18" charset="0"/>
                <a:ea typeface="MingLiU-ExtB" panose="02020500000000000000" pitchFamily="18" charset="-120"/>
              </a:rPr>
              <a:t>Special Menu 1</a:t>
            </a:r>
            <a:endParaRPr lang="en-US" sz="4000"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dirty="0" err="1">
                <a:solidFill>
                  <a:schemeClr val="bg1"/>
                </a:solidFill>
                <a:latin typeface="Goudy Old Style" panose="02020502050305020303" pitchFamily="18" charset="0"/>
                <a:ea typeface="MingLiU-ExtB" panose="02020500000000000000" pitchFamily="18" charset="-120"/>
              </a:rPr>
              <a:t>Magret</a:t>
            </a:r>
            <a:r>
              <a:rPr lang="en-US" sz="4000" dirty="0">
                <a:solidFill>
                  <a:schemeClr val="bg1"/>
                </a:solidFill>
                <a:latin typeface="Goudy Old Style" panose="02020502050305020303" pitchFamily="18" charset="0"/>
                <a:ea typeface="MingLiU-ExtB" panose="02020500000000000000" pitchFamily="18" charset="-120"/>
              </a:rPr>
              <a:t> de canard sauce à </a:t>
            </a:r>
            <a:r>
              <a:rPr lang="en-US" sz="4000" dirty="0" err="1">
                <a:solidFill>
                  <a:schemeClr val="bg1"/>
                </a:solidFill>
                <a:latin typeface="Goudy Old Style" panose="02020502050305020303" pitchFamily="18" charset="0"/>
                <a:ea typeface="MingLiU-ExtB" panose="02020500000000000000" pitchFamily="18" charset="-120"/>
              </a:rPr>
              <a:t>l’orange</a:t>
            </a:r>
            <a:r>
              <a:rPr lang="en-US" sz="4000" dirty="0">
                <a:solidFill>
                  <a:schemeClr val="bg1"/>
                </a:solidFill>
                <a:latin typeface="Goudy Old Style" panose="02020502050305020303" pitchFamily="18" charset="0"/>
                <a:ea typeface="MingLiU-ExtB" panose="02020500000000000000" pitchFamily="18" charset="-120"/>
              </a:rPr>
              <a:t>, Cognac et Grand Marnier Duck breast, orange, Cognac, Grand Marnier, butter, served with dauphinoise potatoes with julienne of leeks, </a:t>
            </a:r>
            <a:r>
              <a:rPr lang="en-US" sz="4000" dirty="0" err="1">
                <a:solidFill>
                  <a:schemeClr val="bg1"/>
                </a:solidFill>
                <a:latin typeface="Goudy Old Style" panose="02020502050305020303" pitchFamily="18" charset="0"/>
                <a:ea typeface="MingLiU-ExtB" panose="02020500000000000000" pitchFamily="18" charset="-120"/>
              </a:rPr>
              <a:t>Comté</a:t>
            </a:r>
            <a:r>
              <a:rPr lang="en-US" sz="4000" dirty="0">
                <a:solidFill>
                  <a:schemeClr val="bg1"/>
                </a:solidFill>
                <a:latin typeface="Goudy Old Style" panose="02020502050305020303" pitchFamily="18" charset="0"/>
                <a:ea typeface="MingLiU-ExtB" panose="02020500000000000000" pitchFamily="18" charset="-120"/>
              </a:rPr>
              <a:t> cheese and cream (milk), fond de canard (celery) Allergens: milk, celery  (the dish is gluten-free)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£88.20</a:t>
            </a:r>
          </a:p>
          <a:p>
            <a:pPr algn="just">
              <a:spcBef>
                <a:spcPts val="0"/>
              </a:spcBef>
            </a:pPr>
            <a:endParaRPr lang="en-US" sz="4000" b="1" dirty="0">
              <a:solidFill>
                <a:schemeClr val="bg1"/>
              </a:solidFill>
              <a:latin typeface="Goudy Old Style" panose="02020502050305020303" pitchFamily="18" charset="0"/>
              <a:ea typeface="MingLiU-ExtB" panose="02020500000000000000" pitchFamily="18" charset="-120"/>
            </a:endParaRPr>
          </a:p>
          <a:p>
            <a:pPr algn="just">
              <a:spcBef>
                <a:spcPts val="0"/>
              </a:spcBef>
            </a:pPr>
            <a:r>
              <a:rPr lang="en-US" sz="4000" b="1" dirty="0">
                <a:solidFill>
                  <a:schemeClr val="bg1"/>
                </a:solidFill>
                <a:latin typeface="Goudy Old Style" panose="02020502050305020303" pitchFamily="18" charset="0"/>
                <a:ea typeface="MingLiU-ExtB" panose="02020500000000000000" pitchFamily="18" charset="-120"/>
              </a:rPr>
              <a:t>Special Menu 2</a:t>
            </a:r>
          </a:p>
          <a:p>
            <a:pPr algn="just">
              <a:spcBef>
                <a:spcPts val="0"/>
              </a:spcBef>
            </a:pPr>
            <a:r>
              <a:rPr lang="en-US" sz="4000" dirty="0">
                <a:solidFill>
                  <a:schemeClr val="bg1"/>
                </a:solidFill>
                <a:latin typeface="Goudy Old Style" panose="02020502050305020303" pitchFamily="18" charset="0"/>
                <a:ea typeface="MingLiU-ExtB" panose="02020500000000000000" pitchFamily="18" charset="-120"/>
              </a:rPr>
              <a:t>Toulouse sausages with French-style mash, onion gravy – as for all our dishes, our sausages are made here at the Pant-y-</a:t>
            </a:r>
            <a:r>
              <a:rPr lang="en-US" sz="4000" dirty="0" err="1">
                <a:solidFill>
                  <a:schemeClr val="bg1"/>
                </a:solidFill>
                <a:latin typeface="Goudy Old Style" panose="02020502050305020303" pitchFamily="18" charset="0"/>
                <a:ea typeface="MingLiU-ExtB" panose="02020500000000000000" pitchFamily="18" charset="-120"/>
              </a:rPr>
              <a:t>Gwydr</a:t>
            </a:r>
            <a:r>
              <a:rPr lang="en-US" sz="4000" dirty="0">
                <a:solidFill>
                  <a:schemeClr val="bg1"/>
                </a:solidFill>
                <a:latin typeface="Goudy Old Style" panose="02020502050305020303" pitchFamily="18" charset="0"/>
                <a:ea typeface="MingLiU-ExtB" panose="02020500000000000000" pitchFamily="18" charset="-120"/>
              </a:rPr>
              <a:t> to an original recipe with lean pork and pork belly, pink salt, pepper, </a:t>
            </a:r>
            <a:r>
              <a:rPr lang="en-US" sz="4000" dirty="0" err="1">
                <a:solidFill>
                  <a:schemeClr val="bg1"/>
                </a:solidFill>
                <a:latin typeface="Goudy Old Style" panose="02020502050305020303" pitchFamily="18" charset="0"/>
                <a:ea typeface="MingLiU-ExtB" panose="02020500000000000000" pitchFamily="18" charset="-120"/>
              </a:rPr>
              <a:t>chilli</a:t>
            </a:r>
            <a:r>
              <a:rPr lang="en-US" sz="4000" dirty="0">
                <a:solidFill>
                  <a:schemeClr val="bg1"/>
                </a:solidFill>
                <a:latin typeface="Goudy Old Style" panose="02020502050305020303" pitchFamily="18" charset="0"/>
                <a:ea typeface="MingLiU-ExtB" panose="02020500000000000000" pitchFamily="18" charset="-120"/>
              </a:rPr>
              <a:t>, sweet garlic, dextrose, ascorbic acid. Served with French-style mash (potatoes, butter (milk) and an onion gravy (stock, onions, celery, sweet garlic) Allergens: milk, celery                          	</a:t>
            </a:r>
            <a:r>
              <a:rPr lang="en-US" sz="4000" b="1" dirty="0">
                <a:solidFill>
                  <a:schemeClr val="accent4">
                    <a:lumMod val="60000"/>
                    <a:lumOff val="40000"/>
                  </a:schemeClr>
                </a:solidFill>
                <a:latin typeface="Goudy Old Style" panose="02020502050305020303" pitchFamily="18" charset="0"/>
                <a:ea typeface="MingLiU-ExtB" panose="02020500000000000000" pitchFamily="18" charset="-120"/>
              </a:rPr>
              <a:t>£86.70</a:t>
            </a:r>
          </a:p>
        </p:txBody>
      </p:sp>
      <p:pic>
        <p:nvPicPr>
          <p:cNvPr id="5" name="Picture 4">
            <a:extLst>
              <a:ext uri="{FF2B5EF4-FFF2-40B4-BE49-F238E27FC236}">
                <a16:creationId xmlns:a16="http://schemas.microsoft.com/office/drawing/2014/main" id="{7252ACBE-67AB-49BF-B059-47732E551D28}"/>
              </a:ext>
            </a:extLst>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100000"/>
                    </a14:imgEffect>
                  </a14:imgLayer>
                </a14:imgProps>
              </a:ext>
              <a:ext uri="{28A0092B-C50C-407E-A947-70E740481C1C}">
                <a14:useLocalDpi xmlns:a14="http://schemas.microsoft.com/office/drawing/2010/main" val="0"/>
              </a:ext>
            </a:extLst>
          </a:blip>
          <a:srcRect r="-83" b="-96"/>
          <a:stretch/>
        </p:blipFill>
        <p:spPr>
          <a:xfrm>
            <a:off x="332509" y="531537"/>
            <a:ext cx="5565371" cy="3539383"/>
          </a:xfrm>
          <a:prstGeom prst="rect">
            <a:avLst/>
          </a:prstGeom>
        </p:spPr>
      </p:pic>
    </p:spTree>
    <p:extLst>
      <p:ext uri="{BB962C8B-B14F-4D97-AF65-F5344CB8AC3E}">
        <p14:creationId xmlns:p14="http://schemas.microsoft.com/office/powerpoint/2010/main" val="4066457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artisticBlur radius="32"/>
                    </a14:imgEffect>
                    <a14:imgEffect>
                      <a14:brightnessContrast bright="-78000"/>
                    </a14:imgEffect>
                  </a14:imgLayer>
                </a14:imgProps>
              </a:ext>
            </a:extLst>
          </a:blip>
          <a:srcRect/>
          <a:stretch>
            <a:fillRect l="-56000" r="-56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
            <a:ext cx="21599525" cy="32399288"/>
          </a:xfrm>
        </p:spPr>
        <p:txBody>
          <a:bodyPr>
            <a:normAutofit/>
          </a:bodyPr>
          <a:lstStyle/>
          <a:p>
            <a:pPr marL="0" indent="0" algn="ctr">
              <a:spcBef>
                <a:spcPts val="0"/>
              </a:spcBef>
              <a:buNone/>
            </a:pPr>
            <a:r>
              <a:rPr lang="en-US" sz="8800" b="1" dirty="0">
                <a:solidFill>
                  <a:schemeClr val="bg1"/>
                </a:solidFill>
                <a:latin typeface="Times New Roman" panose="02020603050405020304" pitchFamily="18" charset="0"/>
              </a:rPr>
              <a:t>Beverages (Hard/Soft) (01:00 pm to 11:00 pm)</a:t>
            </a:r>
          </a:p>
          <a:p>
            <a:pPr marL="0" indent="0" algn="ctr">
              <a:spcBef>
                <a:spcPts val="0"/>
              </a:spcBef>
              <a:buNone/>
            </a:pPr>
            <a:endParaRPr lang="en-US" sz="3200" b="1" dirty="0">
              <a:solidFill>
                <a:schemeClr val="bg1"/>
              </a:solidFill>
            </a:endParaRPr>
          </a:p>
          <a:p>
            <a:pPr marL="0" indent="0" algn="just">
              <a:lnSpc>
                <a:spcPct val="100000"/>
              </a:lnSpc>
              <a:spcBef>
                <a:spcPts val="0"/>
              </a:spcBef>
              <a:buNone/>
            </a:pPr>
            <a:r>
              <a:rPr lang="en-US" sz="4800" b="1" dirty="0">
                <a:solidFill>
                  <a:schemeClr val="bg1"/>
                </a:solidFill>
                <a:latin typeface="Goudy Old Style" panose="02020502050305020303" pitchFamily="18" charset="0"/>
                <a:ea typeface="MingLiU-ExtB" panose="02020500000000000000" pitchFamily="18" charset="-120"/>
              </a:rPr>
              <a:t>Soft</a:t>
            </a:r>
            <a:endParaRPr lang="en-US" sz="4800" dirty="0">
              <a:solidFill>
                <a:schemeClr val="bg1"/>
              </a:solidFill>
              <a:latin typeface="Goudy Old Style" panose="02020502050305020303" pitchFamily="18" charset="0"/>
              <a:ea typeface="MingLiU-ExtB" panose="02020500000000000000" pitchFamily="18" charset="-120"/>
            </a:endParaRPr>
          </a:p>
          <a:p>
            <a:pPr algn="just">
              <a:lnSpc>
                <a:spcPct val="100000"/>
              </a:lnSpc>
              <a:spcBef>
                <a:spcPts val="0"/>
              </a:spcBef>
            </a:pPr>
            <a:r>
              <a:rPr lang="en-US" sz="4800" dirty="0">
                <a:solidFill>
                  <a:schemeClr val="bg1"/>
                </a:solidFill>
                <a:latin typeface="Goudy Old Style" panose="02020502050305020303" pitchFamily="18" charset="0"/>
                <a:ea typeface="MingLiU-ExtB" panose="02020500000000000000" pitchFamily="18" charset="-120"/>
              </a:rPr>
              <a:t>Iced Tea with Marshmallow sprinkles and pinch of cardamom 											</a:t>
            </a:r>
            <a:r>
              <a:rPr lang="en-US" sz="4800" b="1" dirty="0">
                <a:solidFill>
                  <a:schemeClr val="accent4"/>
                </a:solidFill>
                <a:latin typeface="Goudy Old Style" panose="02020502050305020303" pitchFamily="18" charset="0"/>
                <a:ea typeface="MingLiU-ExtB" panose="02020500000000000000" pitchFamily="18" charset="-120"/>
              </a:rPr>
              <a:t>£12</a:t>
            </a:r>
          </a:p>
          <a:p>
            <a:pPr algn="just">
              <a:lnSpc>
                <a:spcPct val="100000"/>
              </a:lnSpc>
              <a:spcBef>
                <a:spcPts val="0"/>
              </a:spcBef>
            </a:pPr>
            <a:r>
              <a:rPr lang="en-US" sz="4800" dirty="0">
                <a:solidFill>
                  <a:schemeClr val="bg1"/>
                </a:solidFill>
                <a:latin typeface="Goudy Old Style" panose="02020502050305020303" pitchFamily="18" charset="0"/>
                <a:ea typeface="MingLiU-ExtB" panose="02020500000000000000" pitchFamily="18" charset="-120"/>
              </a:rPr>
              <a:t>Reboot freshener (Strawberry Vodka, Cranberry Wine, Long Island Tea, Mean Grasshopper) 								</a:t>
            </a:r>
            <a:r>
              <a:rPr lang="en-US" sz="4800" b="1" dirty="0">
                <a:solidFill>
                  <a:schemeClr val="accent4"/>
                </a:solidFill>
                <a:latin typeface="Goudy Old Style" panose="02020502050305020303" pitchFamily="18" charset="0"/>
                <a:ea typeface="MingLiU-ExtB" panose="02020500000000000000" pitchFamily="18" charset="-120"/>
              </a:rPr>
              <a:t>£22</a:t>
            </a:r>
          </a:p>
          <a:p>
            <a:pPr marL="0" indent="0" algn="just">
              <a:lnSpc>
                <a:spcPct val="100000"/>
              </a:lnSpc>
              <a:spcBef>
                <a:spcPts val="0"/>
              </a:spcBef>
              <a:buNone/>
            </a:pPr>
            <a:r>
              <a:rPr lang="en-US" sz="4800" b="1" dirty="0">
                <a:solidFill>
                  <a:schemeClr val="bg1"/>
                </a:solidFill>
                <a:latin typeface="Goudy Old Style" panose="02020502050305020303" pitchFamily="18" charset="0"/>
                <a:ea typeface="MingLiU-ExtB" panose="02020500000000000000" pitchFamily="18" charset="-120"/>
              </a:rPr>
              <a:t>Hard</a:t>
            </a:r>
            <a:endParaRPr lang="en-US" sz="4800" dirty="0">
              <a:solidFill>
                <a:schemeClr val="bg1"/>
              </a:solidFill>
              <a:latin typeface="Goudy Old Style" panose="02020502050305020303" pitchFamily="18" charset="0"/>
              <a:ea typeface="MingLiU-ExtB" panose="02020500000000000000" pitchFamily="18" charset="-120"/>
            </a:endParaRPr>
          </a:p>
          <a:p>
            <a:pPr algn="just">
              <a:lnSpc>
                <a:spcPct val="100000"/>
              </a:lnSpc>
              <a:spcBef>
                <a:spcPts val="0"/>
              </a:spcBef>
            </a:pPr>
            <a:r>
              <a:rPr lang="en-US" sz="4800" dirty="0">
                <a:solidFill>
                  <a:schemeClr val="bg1"/>
                </a:solidFill>
                <a:latin typeface="Goudy Old Style" panose="02020502050305020303" pitchFamily="18" charset="0"/>
                <a:ea typeface="MingLiU-ExtB" panose="02020500000000000000" pitchFamily="18" charset="-120"/>
              </a:rPr>
              <a:t>Ginger beer, Pale Ale, Plant Vodka, Bloody Mary, Mild Beer with Soft Brew Element 									</a:t>
            </a:r>
            <a:r>
              <a:rPr lang="en-US" sz="4800" b="1" dirty="0">
                <a:solidFill>
                  <a:schemeClr val="accent4">
                    <a:lumMod val="60000"/>
                    <a:lumOff val="40000"/>
                  </a:schemeClr>
                </a:solidFill>
                <a:latin typeface="Goudy Old Style" panose="02020502050305020303" pitchFamily="18" charset="0"/>
                <a:ea typeface="MingLiU-ExtB" panose="02020500000000000000" pitchFamily="18" charset="-120"/>
              </a:rPr>
              <a:t>£20 </a:t>
            </a:r>
          </a:p>
          <a:p>
            <a:pPr algn="just">
              <a:lnSpc>
                <a:spcPct val="100000"/>
              </a:lnSpc>
              <a:spcBef>
                <a:spcPts val="0"/>
              </a:spcBef>
            </a:pPr>
            <a:r>
              <a:rPr lang="en-US" sz="4800" dirty="0">
                <a:solidFill>
                  <a:schemeClr val="bg1"/>
                </a:solidFill>
                <a:latin typeface="Goudy Old Style" panose="02020502050305020303" pitchFamily="18" charset="0"/>
                <a:ea typeface="MingLiU-ExtB" panose="02020500000000000000" pitchFamily="18" charset="-120"/>
              </a:rPr>
              <a:t>Porter and Stout Beer with some Chips and Oregano 			</a:t>
            </a:r>
            <a:r>
              <a:rPr lang="en-US" sz="4800" b="1" dirty="0">
                <a:solidFill>
                  <a:schemeClr val="accent4"/>
                </a:solidFill>
                <a:latin typeface="Goudy Old Style" panose="02020502050305020303" pitchFamily="18" charset="0"/>
                <a:ea typeface="MingLiU-ExtB" panose="02020500000000000000" pitchFamily="18" charset="-120"/>
              </a:rPr>
              <a:t>£21 </a:t>
            </a:r>
          </a:p>
          <a:p>
            <a:pPr algn="just">
              <a:lnSpc>
                <a:spcPct val="100000"/>
              </a:lnSpc>
              <a:spcBef>
                <a:spcPts val="0"/>
              </a:spcBef>
            </a:pPr>
            <a:r>
              <a:rPr lang="en-US" sz="4800" dirty="0">
                <a:solidFill>
                  <a:schemeClr val="bg1"/>
                </a:solidFill>
                <a:latin typeface="Goudy Old Style" panose="02020502050305020303" pitchFamily="18" charset="0"/>
                <a:ea typeface="MingLiU-ExtB" panose="02020500000000000000" pitchFamily="18" charset="-120"/>
              </a:rPr>
              <a:t>Dark and roasted malt of 8 years Wine (Bollinger Brut Special Cuvee) 										</a:t>
            </a:r>
            <a:r>
              <a:rPr lang="en-US" sz="4800" b="1" dirty="0">
                <a:solidFill>
                  <a:schemeClr val="accent4"/>
                </a:solidFill>
                <a:latin typeface="Goudy Old Style" panose="02020502050305020303" pitchFamily="18" charset="0"/>
                <a:ea typeface="MingLiU-ExtB" panose="02020500000000000000" pitchFamily="18" charset="-120"/>
              </a:rPr>
              <a:t>£17 </a:t>
            </a:r>
          </a:p>
          <a:p>
            <a:pPr algn="just">
              <a:lnSpc>
                <a:spcPct val="100000"/>
              </a:lnSpc>
              <a:spcBef>
                <a:spcPts val="0"/>
              </a:spcBef>
            </a:pPr>
            <a:r>
              <a:rPr lang="en-US" sz="4800" dirty="0">
                <a:solidFill>
                  <a:schemeClr val="bg1"/>
                </a:solidFill>
                <a:latin typeface="Goudy Old Style" panose="02020502050305020303" pitchFamily="18" charset="0"/>
                <a:ea typeface="MingLiU-ExtB" panose="02020500000000000000" pitchFamily="18" charset="-120"/>
              </a:rPr>
              <a:t>Aioli and selected mushrooms with Wine (Blush Rosé) alongside some fresh brewed Draught Beer and Vodka Cranberry mocktail 				</a:t>
            </a:r>
            <a:r>
              <a:rPr lang="en-US" sz="4800" b="1" dirty="0">
                <a:solidFill>
                  <a:schemeClr val="accent4"/>
                </a:solidFill>
                <a:latin typeface="Goudy Old Style" panose="02020502050305020303" pitchFamily="18" charset="0"/>
                <a:ea typeface="MingLiU-ExtB" panose="02020500000000000000" pitchFamily="18" charset="-120"/>
              </a:rPr>
              <a:t>£31</a:t>
            </a:r>
            <a:endParaRPr lang="en-US" sz="4800" b="1" dirty="0">
              <a:solidFill>
                <a:schemeClr val="accent4"/>
              </a:solidFill>
              <a:latin typeface="Goudy Old Style" panose="02020502050305020303" pitchFamily="18" charset="0"/>
              <a:ea typeface="MingLiU-ExtB" panose="02020500000000000000" pitchFamily="18" charset="-120"/>
              <a:cs typeface="Calibri" panose="020F0502020204030204" pitchFamily="34" charset="0"/>
            </a:endParaRPr>
          </a:p>
          <a:p>
            <a:pPr marL="0" indent="0" algn="ctr">
              <a:lnSpc>
                <a:spcPct val="100000"/>
              </a:lnSpc>
              <a:spcBef>
                <a:spcPts val="0"/>
              </a:spcBef>
              <a:buNone/>
            </a:pPr>
            <a:endParaRPr lang="en-GB" sz="4800" b="1" dirty="0">
              <a:solidFill>
                <a:schemeClr val="bg1"/>
              </a:solidFill>
              <a:latin typeface="Goudy Old Style" panose="02020502050305020303" pitchFamily="18" charset="0"/>
            </a:endParaRPr>
          </a:p>
          <a:p>
            <a:pPr marL="0" indent="0" algn="ctr">
              <a:lnSpc>
                <a:spcPct val="100000"/>
              </a:lnSpc>
              <a:spcBef>
                <a:spcPts val="0"/>
              </a:spcBef>
              <a:buNone/>
            </a:pPr>
            <a:r>
              <a:rPr lang="en-GB" sz="4800" b="1" dirty="0">
                <a:solidFill>
                  <a:schemeClr val="bg1"/>
                </a:solidFill>
                <a:latin typeface="Goudy Old Style" panose="02020502050305020303" pitchFamily="18" charset="0"/>
                <a:ea typeface="MingLiU-ExtB" panose="02020500000000000000" pitchFamily="18" charset="-120"/>
              </a:rPr>
              <a:t>Socially Distant</a:t>
            </a:r>
          </a:p>
          <a:p>
            <a:pPr marL="0" indent="0" algn="ctr">
              <a:lnSpc>
                <a:spcPct val="100000"/>
              </a:lnSpc>
              <a:spcBef>
                <a:spcPts val="0"/>
              </a:spcBef>
              <a:buNone/>
            </a:pPr>
            <a:r>
              <a:rPr lang="en-GB" sz="4800" b="1" dirty="0">
                <a:solidFill>
                  <a:schemeClr val="bg1"/>
                </a:solidFill>
                <a:latin typeface="Goudy Old Style" panose="02020502050305020303" pitchFamily="18" charset="0"/>
                <a:ea typeface="MingLiU-ExtB" panose="02020500000000000000" pitchFamily="18" charset="-120"/>
              </a:rPr>
              <a:t>Emotionally United</a:t>
            </a:r>
          </a:p>
          <a:p>
            <a:pPr marL="0" indent="0" algn="ctr">
              <a:lnSpc>
                <a:spcPct val="100000"/>
              </a:lnSpc>
              <a:spcBef>
                <a:spcPts val="0"/>
              </a:spcBef>
              <a:buNone/>
            </a:pPr>
            <a:endParaRPr lang="en-GB" sz="4800" b="1" dirty="0">
              <a:solidFill>
                <a:schemeClr val="bg1"/>
              </a:solidFill>
              <a:latin typeface="Goudy Old Style" panose="02020502050305020303" pitchFamily="18" charset="0"/>
              <a:ea typeface="MingLiU-ExtB" panose="02020500000000000000" pitchFamily="18" charset="-120"/>
            </a:endParaRPr>
          </a:p>
          <a:p>
            <a:pPr marL="0" indent="0" algn="ctr">
              <a:lnSpc>
                <a:spcPct val="100000"/>
              </a:lnSpc>
              <a:spcBef>
                <a:spcPts val="0"/>
              </a:spcBef>
              <a:buNone/>
            </a:pPr>
            <a:r>
              <a:rPr lang="en-GB" sz="4800" dirty="0">
                <a:solidFill>
                  <a:schemeClr val="bg1"/>
                </a:solidFill>
                <a:latin typeface="Goudy Old Style" panose="02020502050305020303" pitchFamily="18" charset="0"/>
                <a:ea typeface="MingLiU-ExtB" panose="02020500000000000000" pitchFamily="18" charset="-120"/>
              </a:rPr>
              <a:t>The 2020 Global Pandemic has been both critical for You and Us. We have missed serving you and hopefully, you have significantly tried to experience our stay. Let not these social distancing norms not make us serve you for your luxury and travel convenience. Hotel Trinity is arranging frequent sanitisation programs and the RT PCR test is mandatory before booking or while pre-booking. Furthermore, we are facilitating 50% capacity in our lodging so that the guests can feel safe and comfortable while lodging. </a:t>
            </a:r>
          </a:p>
          <a:p>
            <a:pPr marL="0" indent="0">
              <a:buNone/>
            </a:pPr>
            <a:endParaRPr lang="en-US" sz="2800" dirty="0">
              <a:solidFill>
                <a:schemeClr val="bg1"/>
              </a:solidFill>
              <a:latin typeface="Calibri" panose="020F0502020204030204" pitchFamily="34" charset="0"/>
              <a:cs typeface="Calibri" panose="020F0502020204030204" pitchFamily="34" charset="0"/>
            </a:endParaRPr>
          </a:p>
        </p:txBody>
      </p:sp>
      <p:sp>
        <p:nvSpPr>
          <p:cNvPr id="4" name="TextBox 3"/>
          <p:cNvSpPr txBox="1"/>
          <p:nvPr/>
        </p:nvSpPr>
        <p:spPr>
          <a:xfrm>
            <a:off x="0" y="21773348"/>
            <a:ext cx="21599525" cy="11449288"/>
          </a:xfrm>
          <a:prstGeom prst="rect">
            <a:avLst/>
          </a:prstGeom>
          <a:noFill/>
        </p:spPr>
        <p:txBody>
          <a:bodyPr wrap="square" numCol="2" rtlCol="0">
            <a:spAutoFit/>
          </a:bodyPr>
          <a:lstStyle/>
          <a:p>
            <a:pPr algn="just">
              <a:spcBef>
                <a:spcPts val="1800"/>
              </a:spcBef>
              <a:spcAft>
                <a:spcPts val="600"/>
              </a:spcAft>
            </a:pPr>
            <a:r>
              <a:rPr lang="en-GB" sz="8800" b="1" dirty="0">
                <a:solidFill>
                  <a:schemeClr val="accent4">
                    <a:lumMod val="60000"/>
                    <a:lumOff val="40000"/>
                  </a:schemeClr>
                </a:solidFill>
                <a:latin typeface="Goudy Old Style" panose="02020502050305020303" pitchFamily="18" charset="0"/>
              </a:rPr>
              <a:t>Contact us</a:t>
            </a:r>
          </a:p>
          <a:p>
            <a:pPr algn="just">
              <a:lnSpc>
                <a:spcPct val="150000"/>
              </a:lnSpc>
            </a:pPr>
            <a:r>
              <a:rPr lang="en-GB" sz="4400" b="1" dirty="0">
                <a:solidFill>
                  <a:schemeClr val="bg1"/>
                </a:solidFill>
                <a:latin typeface="Goudy Old Style" panose="02020502050305020303" pitchFamily="18" charset="0"/>
              </a:rPr>
              <a:t>Email:</a:t>
            </a:r>
            <a:r>
              <a:rPr lang="en-GB" sz="4400" dirty="0">
                <a:solidFill>
                  <a:schemeClr val="bg1"/>
                </a:solidFill>
                <a:latin typeface="Goudy Old Style" panose="02020502050305020303" pitchFamily="18" charset="0"/>
              </a:rPr>
              <a:t> </a:t>
            </a:r>
            <a:r>
              <a:rPr lang="en-GB" sz="4400" u="sng" dirty="0">
                <a:solidFill>
                  <a:schemeClr val="accent1"/>
                </a:solidFill>
                <a:latin typeface="Goudy Old Style" panose="02020502050305020303" pitchFamily="18" charset="0"/>
                <a:hlinkClick r:id="rId4"/>
              </a:rPr>
              <a:t>hoteltrinittybrynmill02@gmail.com</a:t>
            </a:r>
            <a:endParaRPr lang="en-GB" sz="4400" u="sng" dirty="0">
              <a:solidFill>
                <a:schemeClr val="accent1"/>
              </a:solidFill>
              <a:latin typeface="Goudy Old Style" panose="02020502050305020303" pitchFamily="18" charset="0"/>
            </a:endParaRPr>
          </a:p>
          <a:p>
            <a:pPr algn="just">
              <a:lnSpc>
                <a:spcPct val="150000"/>
              </a:lnSpc>
            </a:pPr>
            <a:r>
              <a:rPr lang="en-GB" sz="4400" b="1" dirty="0">
                <a:solidFill>
                  <a:schemeClr val="bg1"/>
                </a:solidFill>
                <a:latin typeface="Goudy Old Style" panose="02020502050305020303" pitchFamily="18" charset="0"/>
              </a:rPr>
              <a:t>Phone No:</a:t>
            </a:r>
            <a:r>
              <a:rPr lang="en-GB" sz="4400" dirty="0">
                <a:solidFill>
                  <a:schemeClr val="bg1"/>
                </a:solidFill>
                <a:latin typeface="Goudy Old Style" panose="02020502050305020303" pitchFamily="18" charset="0"/>
              </a:rPr>
              <a:t> 034 5931 2212/ +44 78627 79087</a:t>
            </a:r>
          </a:p>
          <a:p>
            <a:pPr algn="just">
              <a:lnSpc>
                <a:spcPct val="150000"/>
              </a:lnSpc>
            </a:pPr>
            <a:r>
              <a:rPr lang="en-GB" sz="4400" b="1" dirty="0">
                <a:solidFill>
                  <a:schemeClr val="bg1"/>
                </a:solidFill>
                <a:latin typeface="Goudy Old Style" panose="02020502050305020303" pitchFamily="18" charset="0"/>
              </a:rPr>
              <a:t>Address: </a:t>
            </a:r>
            <a:r>
              <a:rPr lang="en-GB" sz="4400" dirty="0">
                <a:solidFill>
                  <a:schemeClr val="bg1"/>
                </a:solidFill>
                <a:latin typeface="Goudy Old Style" panose="02020502050305020303" pitchFamily="18" charset="0"/>
              </a:rPr>
              <a:t>Hotel Trinity </a:t>
            </a:r>
            <a:r>
              <a:rPr lang="en-GB" sz="4400" dirty="0" err="1">
                <a:solidFill>
                  <a:schemeClr val="bg1"/>
                </a:solidFill>
                <a:latin typeface="Goudy Old Style" panose="02020502050305020303" pitchFamily="18" charset="0"/>
              </a:rPr>
              <a:t>Brynmill</a:t>
            </a:r>
            <a:r>
              <a:rPr lang="en-GB" sz="4400" dirty="0">
                <a:solidFill>
                  <a:schemeClr val="bg1"/>
                </a:solidFill>
                <a:latin typeface="Goudy Old Style" panose="02020502050305020303" pitchFamily="18" charset="0"/>
              </a:rPr>
              <a:t> Lodging Resort, Mumbles Road, Swansea SA</a:t>
            </a:r>
            <a:r>
              <a:rPr lang="ro-RO" sz="4400">
                <a:solidFill>
                  <a:schemeClr val="bg1"/>
                </a:solidFill>
                <a:latin typeface="Goudy Old Style" panose="02020502050305020303" pitchFamily="18" charset="0"/>
              </a:rPr>
              <a:t>2 0AX</a:t>
            </a:r>
            <a:r>
              <a:rPr lang="en-GB" sz="4400">
                <a:solidFill>
                  <a:schemeClr val="bg1"/>
                </a:solidFill>
                <a:latin typeface="Goudy Old Style" panose="02020502050305020303" pitchFamily="18" charset="0"/>
              </a:rPr>
              <a:t>, </a:t>
            </a:r>
            <a:r>
              <a:rPr lang="en-GB" sz="4400" dirty="0">
                <a:solidFill>
                  <a:schemeClr val="bg1"/>
                </a:solidFill>
                <a:latin typeface="Goudy Old Style" panose="02020502050305020303" pitchFamily="18" charset="0"/>
              </a:rPr>
              <a:t>United Kingdom</a:t>
            </a:r>
          </a:p>
          <a:p>
            <a:pPr algn="just">
              <a:spcBef>
                <a:spcPts val="1800"/>
              </a:spcBef>
              <a:spcAft>
                <a:spcPts val="600"/>
              </a:spcAft>
            </a:pPr>
            <a:endParaRPr lang="en-GB" sz="4400" b="1" dirty="0">
              <a:solidFill>
                <a:schemeClr val="bg1"/>
              </a:solidFill>
              <a:latin typeface="Goudy Old Style" panose="02020502050305020303" pitchFamily="18" charset="0"/>
            </a:endParaRPr>
          </a:p>
          <a:p>
            <a:pPr algn="just">
              <a:spcBef>
                <a:spcPts val="1800"/>
              </a:spcBef>
              <a:spcAft>
                <a:spcPts val="600"/>
              </a:spcAft>
            </a:pPr>
            <a:endParaRPr lang="en-GB" sz="4400" b="1" dirty="0">
              <a:solidFill>
                <a:schemeClr val="bg1"/>
              </a:solidFill>
              <a:latin typeface="Goudy Old Style" panose="02020502050305020303" pitchFamily="18" charset="0"/>
            </a:endParaRPr>
          </a:p>
          <a:p>
            <a:pPr algn="just">
              <a:spcBef>
                <a:spcPts val="1800"/>
              </a:spcBef>
              <a:spcAft>
                <a:spcPts val="600"/>
              </a:spcAft>
            </a:pPr>
            <a:endParaRPr lang="en-GB" sz="4400" b="1" dirty="0">
              <a:solidFill>
                <a:schemeClr val="bg1"/>
              </a:solidFill>
              <a:latin typeface="Goudy Old Style" panose="02020502050305020303" pitchFamily="18" charset="0"/>
            </a:endParaRPr>
          </a:p>
          <a:p>
            <a:pPr algn="just">
              <a:spcBef>
                <a:spcPts val="1800"/>
              </a:spcBef>
              <a:spcAft>
                <a:spcPts val="600"/>
              </a:spcAft>
            </a:pPr>
            <a:endParaRPr lang="en-GB" sz="4400" b="1" dirty="0">
              <a:solidFill>
                <a:schemeClr val="bg1"/>
              </a:solidFill>
              <a:latin typeface="Goudy Old Style" panose="02020502050305020303" pitchFamily="18" charset="0"/>
            </a:endParaRPr>
          </a:p>
          <a:p>
            <a:pPr algn="just">
              <a:spcBef>
                <a:spcPts val="1800"/>
              </a:spcBef>
              <a:spcAft>
                <a:spcPts val="600"/>
              </a:spcAft>
            </a:pPr>
            <a:endParaRPr lang="en-GB" sz="4400" b="1" dirty="0">
              <a:solidFill>
                <a:schemeClr val="bg1"/>
              </a:solidFill>
              <a:latin typeface="Goudy Old Style" panose="02020502050305020303" pitchFamily="18" charset="0"/>
            </a:endParaRPr>
          </a:p>
          <a:p>
            <a:pPr algn="just">
              <a:spcBef>
                <a:spcPts val="1800"/>
              </a:spcBef>
              <a:spcAft>
                <a:spcPts val="600"/>
              </a:spcAft>
            </a:pPr>
            <a:r>
              <a:rPr lang="en-GB" sz="7200" b="1" dirty="0">
                <a:solidFill>
                  <a:schemeClr val="accent4">
                    <a:lumMod val="60000"/>
                    <a:lumOff val="40000"/>
                  </a:schemeClr>
                </a:solidFill>
                <a:latin typeface="Goudy Old Style" panose="02020502050305020303" pitchFamily="18" charset="0"/>
              </a:rPr>
              <a:t>Payment Setup</a:t>
            </a:r>
          </a:p>
          <a:p>
            <a:pPr algn="just"/>
            <a:r>
              <a:rPr lang="en-GB" sz="4400" dirty="0">
                <a:solidFill>
                  <a:schemeClr val="bg1"/>
                </a:solidFill>
                <a:latin typeface="Goudy Old Style" panose="02020502050305020303" pitchFamily="18" charset="0"/>
              </a:rPr>
              <a:t>We accept every type of payment method to provide flexible and contact-free payment options for our guests. You are allowed to contact us using our phone no or email and discuss the payment method so that we can activate our portal for a smooth transaction. </a:t>
            </a:r>
          </a:p>
          <a:p>
            <a:pPr algn="just" fontAlgn="base">
              <a:buFont typeface="Arial" panose="020B0604020202020204" pitchFamily="34" charset="0"/>
              <a:buChar char="•"/>
            </a:pPr>
            <a:r>
              <a:rPr lang="en-GB" sz="4400" dirty="0">
                <a:solidFill>
                  <a:schemeClr val="bg1"/>
                </a:solidFill>
                <a:latin typeface="Goudy Old Style" panose="02020502050305020303" pitchFamily="18" charset="0"/>
              </a:rPr>
              <a:t>UPI payment</a:t>
            </a:r>
          </a:p>
          <a:p>
            <a:pPr algn="just" fontAlgn="base">
              <a:buFont typeface="Arial" panose="020B0604020202020204" pitchFamily="34" charset="0"/>
              <a:buChar char="•"/>
            </a:pPr>
            <a:r>
              <a:rPr lang="en-GB" sz="4400" dirty="0">
                <a:solidFill>
                  <a:schemeClr val="bg1"/>
                </a:solidFill>
                <a:latin typeface="Goudy Old Style" panose="02020502050305020303" pitchFamily="18" charset="0"/>
              </a:rPr>
              <a:t>Online banking</a:t>
            </a:r>
          </a:p>
          <a:p>
            <a:pPr algn="just" fontAlgn="base">
              <a:buFont typeface="Arial" panose="020B0604020202020204" pitchFamily="34" charset="0"/>
              <a:buChar char="•"/>
            </a:pPr>
            <a:r>
              <a:rPr lang="en-GB" sz="4400" dirty="0">
                <a:solidFill>
                  <a:schemeClr val="bg1"/>
                </a:solidFill>
                <a:latin typeface="Goudy Old Style" panose="02020502050305020303" pitchFamily="18" charset="0"/>
              </a:rPr>
              <a:t>Cash Payment</a:t>
            </a:r>
          </a:p>
          <a:p>
            <a:pPr algn="just" fontAlgn="base">
              <a:buFont typeface="Arial" panose="020B0604020202020204" pitchFamily="34" charset="0"/>
              <a:buChar char="•"/>
            </a:pPr>
            <a:r>
              <a:rPr lang="en-GB" sz="4400" dirty="0">
                <a:solidFill>
                  <a:schemeClr val="bg1"/>
                </a:solidFill>
                <a:latin typeface="Goudy Old Style" panose="02020502050305020303" pitchFamily="18" charset="0"/>
              </a:rPr>
              <a:t>Visa, Credit Card Payment</a:t>
            </a:r>
          </a:p>
          <a:p>
            <a:pPr algn="just" fontAlgn="base">
              <a:buFont typeface="Arial" panose="020B0604020202020204" pitchFamily="34" charset="0"/>
              <a:buChar char="•"/>
            </a:pPr>
            <a:r>
              <a:rPr lang="en-GB" sz="4400" dirty="0">
                <a:solidFill>
                  <a:schemeClr val="bg1"/>
                </a:solidFill>
                <a:latin typeface="Goudy Old Style" panose="02020502050305020303" pitchFamily="18" charset="0"/>
              </a:rPr>
              <a:t>Credit Payment (Pre-registration)</a:t>
            </a:r>
          </a:p>
          <a:p>
            <a:pPr algn="just"/>
            <a:r>
              <a:rPr lang="en-GB" sz="4400" dirty="0">
                <a:solidFill>
                  <a:schemeClr val="bg1"/>
                </a:solidFill>
                <a:latin typeface="Goudy Old Style" panose="02020502050305020303" pitchFamily="18" charset="0"/>
              </a:rPr>
              <a:t>Hotel Trinity welcomes you to experience the magnificent lifestyle of South Wales and its Cruising experience.</a:t>
            </a:r>
          </a:p>
          <a:p>
            <a:br>
              <a:rPr lang="en-GB" dirty="0">
                <a:solidFill>
                  <a:schemeClr val="bg1"/>
                </a:solidFill>
              </a:rPr>
            </a:br>
            <a:endParaRPr lang="en-US"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62034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84737" y="10594574"/>
            <a:ext cx="11830050" cy="3829404"/>
          </a:xfrm>
        </p:spPr>
        <p:txBody>
          <a:bodyPr/>
          <a:lstStyle/>
          <a:p>
            <a:pPr algn="ctr"/>
            <a:r>
              <a:rPr lang="en-US" b="1" dirty="0">
                <a:latin typeface="Goudy Old Style" panose="02020502050305020303" pitchFamily="18" charset="0"/>
              </a:rPr>
              <a:t>References</a:t>
            </a:r>
            <a:br>
              <a:rPr lang="en-US" b="1" dirty="0"/>
            </a:br>
            <a:endParaRPr lang="en-US" dirty="0"/>
          </a:p>
        </p:txBody>
      </p:sp>
      <p:sp>
        <p:nvSpPr>
          <p:cNvPr id="3" name="Content Placeholder 2"/>
          <p:cNvSpPr>
            <a:spLocks noGrp="1"/>
          </p:cNvSpPr>
          <p:nvPr>
            <p:ph idx="1"/>
          </p:nvPr>
        </p:nvSpPr>
        <p:spPr>
          <a:xfrm>
            <a:off x="4884737" y="14043184"/>
            <a:ext cx="11830050" cy="4960620"/>
          </a:xfrm>
        </p:spPr>
        <p:txBody>
          <a:bodyPr>
            <a:normAutofit/>
          </a:bodyPr>
          <a:lstStyle/>
          <a:p>
            <a:pPr algn="just">
              <a:lnSpc>
                <a:spcPct val="150000"/>
              </a:lnSpc>
              <a:spcBef>
                <a:spcPts val="0"/>
              </a:spcBef>
              <a:spcAft>
                <a:spcPts val="1200"/>
              </a:spcAft>
            </a:pPr>
            <a:r>
              <a:rPr lang="en-GB" sz="2800" dirty="0">
                <a:solidFill>
                  <a:srgbClr val="222222"/>
                </a:solidFill>
                <a:latin typeface="Times New Roman" panose="02020603050405020304" pitchFamily="18" charset="0"/>
              </a:rPr>
              <a:t>Hotel Talk (2020). </a:t>
            </a:r>
            <a:r>
              <a:rPr lang="en-GB" sz="2800" i="1" dirty="0">
                <a:solidFill>
                  <a:srgbClr val="222222"/>
                </a:solidFill>
                <a:latin typeface="Times New Roman" panose="02020603050405020304" pitchFamily="18" charset="0"/>
              </a:rPr>
              <a:t>Five Star Hotel Menu [Multi Cuisine] - Sample</a:t>
            </a:r>
            <a:r>
              <a:rPr lang="en-GB" sz="2800" dirty="0">
                <a:solidFill>
                  <a:srgbClr val="222222"/>
                </a:solidFill>
                <a:latin typeface="Times New Roman" panose="02020603050405020304" pitchFamily="18" charset="0"/>
              </a:rPr>
              <a:t>. Available at: </a:t>
            </a:r>
            <a:r>
              <a:rPr lang="en-GB" sz="2800" u="sng" dirty="0">
                <a:solidFill>
                  <a:srgbClr val="1155CC"/>
                </a:solidFill>
                <a:latin typeface="Times New Roman" panose="02020603050405020304" pitchFamily="18" charset="0"/>
                <a:hlinkClick r:id="rId2"/>
              </a:rPr>
              <a:t>https://hoteltalk.app/t/five-star-hotel-menu-multi-cuisine-sample/3602</a:t>
            </a:r>
            <a:r>
              <a:rPr lang="en-GB" sz="2800" dirty="0">
                <a:solidFill>
                  <a:srgbClr val="222222"/>
                </a:solidFill>
                <a:latin typeface="Times New Roman" panose="02020603050405020304" pitchFamily="18" charset="0"/>
              </a:rPr>
              <a:t> [Accessed </a:t>
            </a:r>
            <a:r>
              <a:rPr lang="ro-RO" sz="2800" dirty="0">
                <a:solidFill>
                  <a:srgbClr val="222222"/>
                </a:solidFill>
                <a:latin typeface="Times New Roman" panose="02020603050405020304" pitchFamily="18" charset="0"/>
              </a:rPr>
              <a:t>16</a:t>
            </a:r>
            <a:r>
              <a:rPr lang="en-GB" sz="2800" dirty="0">
                <a:solidFill>
                  <a:srgbClr val="222222"/>
                </a:solidFill>
                <a:latin typeface="Times New Roman" panose="02020603050405020304" pitchFamily="18" charset="0"/>
              </a:rPr>
              <a:t> Feb. 2022].</a:t>
            </a:r>
            <a:endParaRPr lang="en-GB" sz="2800" dirty="0"/>
          </a:p>
          <a:p>
            <a:pPr algn="just">
              <a:lnSpc>
                <a:spcPct val="150000"/>
              </a:lnSpc>
            </a:pPr>
            <a:r>
              <a:rPr lang="en-GB" sz="2800" dirty="0">
                <a:solidFill>
                  <a:srgbClr val="222222"/>
                </a:solidFill>
                <a:latin typeface="Times New Roman" panose="02020603050405020304" pitchFamily="18" charset="0"/>
              </a:rPr>
              <a:t>Hotel Management Tips. (2020). </a:t>
            </a:r>
            <a:r>
              <a:rPr lang="en-GB" sz="2800" i="1" dirty="0">
                <a:solidFill>
                  <a:srgbClr val="222222"/>
                </a:solidFill>
                <a:latin typeface="Times New Roman" panose="02020603050405020304" pitchFamily="18" charset="0"/>
              </a:rPr>
              <a:t>Menu Planning: 5 Types Of Menu Planning In Hotel Industry</a:t>
            </a:r>
            <a:r>
              <a:rPr lang="en-GB" sz="2800" dirty="0">
                <a:solidFill>
                  <a:srgbClr val="222222"/>
                </a:solidFill>
                <a:latin typeface="Times New Roman" panose="02020603050405020304" pitchFamily="18" charset="0"/>
              </a:rPr>
              <a:t>. Available at: </a:t>
            </a:r>
            <a:r>
              <a:rPr lang="en-GB" sz="2800" u="sng" dirty="0">
                <a:solidFill>
                  <a:srgbClr val="1155CC"/>
                </a:solidFill>
                <a:latin typeface="Times New Roman" panose="02020603050405020304" pitchFamily="18" charset="0"/>
                <a:hlinkClick r:id="rId3"/>
              </a:rPr>
              <a:t>https://www.hotelmanagementtips.com/types-of-menu-planning/</a:t>
            </a:r>
            <a:r>
              <a:rPr lang="en-GB" sz="2800" dirty="0">
                <a:solidFill>
                  <a:srgbClr val="222222"/>
                </a:solidFill>
                <a:latin typeface="Times New Roman" panose="02020603050405020304" pitchFamily="18" charset="0"/>
              </a:rPr>
              <a:t> [Accessed </a:t>
            </a:r>
            <a:r>
              <a:rPr lang="ro-RO" sz="2800" dirty="0">
                <a:solidFill>
                  <a:srgbClr val="222222"/>
                </a:solidFill>
                <a:latin typeface="Times New Roman" panose="02020603050405020304" pitchFamily="18" charset="0"/>
              </a:rPr>
              <a:t>16</a:t>
            </a:r>
            <a:r>
              <a:rPr lang="en-GB" sz="2800" dirty="0">
                <a:solidFill>
                  <a:srgbClr val="222222"/>
                </a:solidFill>
                <a:latin typeface="Times New Roman" panose="02020603050405020304" pitchFamily="18" charset="0"/>
              </a:rPr>
              <a:t> Feb. 2022].</a:t>
            </a:r>
            <a:endParaRPr lang="en-US" sz="2800" dirty="0"/>
          </a:p>
        </p:txBody>
      </p:sp>
    </p:spTree>
    <p:extLst>
      <p:ext uri="{BB962C8B-B14F-4D97-AF65-F5344CB8AC3E}">
        <p14:creationId xmlns:p14="http://schemas.microsoft.com/office/powerpoint/2010/main" val="35065424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173</TotalTime>
  <Words>1019</Words>
  <Application>Microsoft Office PowerPoint</Application>
  <PresentationFormat>Custom</PresentationFormat>
  <Paragraphs>69</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Calibri Light</vt:lpstr>
      <vt:lpstr>Cambria</vt:lpstr>
      <vt:lpstr>Goudy Old Style</vt:lpstr>
      <vt:lpstr>Times New Roman</vt:lpstr>
      <vt:lpstr>Office Theme</vt:lpstr>
      <vt:lpstr>Hotel Trinity (Brynmill Lodging Resort)</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Trinity (Brynmill Lodging Resort)</dc:title>
  <cp:lastModifiedBy>Cosmin-Florentin Tanase (2026594)</cp:lastModifiedBy>
  <cp:revision>2</cp:revision>
  <dcterms:created xsi:type="dcterms:W3CDTF">2022-02-22T11:25:15Z</dcterms:created>
  <dcterms:modified xsi:type="dcterms:W3CDTF">2022-02-24T13:07:57Z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13253791</vt:lpwstr>
  </property>
  <property fmtid="{D5CDD505-2E9C-101B-9397-08002B2CF9AE}" pid="3" name="NXPowerLiteSettings">
    <vt:lpwstr>F7000400038000</vt:lpwstr>
  </property>
  <property fmtid="{D5CDD505-2E9C-101B-9397-08002B2CF9AE}" pid="4" name="NXPowerLiteVersion">
    <vt:lpwstr>S9.1.2</vt:lpwstr>
  </property>
</Properties>
</file>