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284833-DA20-4E86-AB5A-11E3134FA906}" v="3" dt="2024-03-18T17:48:02.3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81" autoAdjust="0"/>
    <p:restoredTop sz="94660"/>
  </p:normalViewPr>
  <p:slideViewPr>
    <p:cSldViewPr snapToGrid="0">
      <p:cViewPr varScale="1">
        <p:scale>
          <a:sx n="62" d="100"/>
          <a:sy n="62" d="100"/>
        </p:scale>
        <p:origin x="78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96137-5BB7-28CB-D65F-FFFE474196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11B11B7-1EF9-B914-A40C-523B168FE19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A4DC20B-7BA8-B8CA-9C6D-C78E3314B3E4}"/>
              </a:ext>
            </a:extLst>
          </p:cNvPr>
          <p:cNvSpPr>
            <a:spLocks noGrp="1"/>
          </p:cNvSpPr>
          <p:nvPr>
            <p:ph type="dt" sz="half" idx="10"/>
          </p:nvPr>
        </p:nvSpPr>
        <p:spPr/>
        <p:txBody>
          <a:bodyPr/>
          <a:lstStyle/>
          <a:p>
            <a:fld id="{EC70CBB1-2247-457D-9427-D78F94D0BC1B}" type="datetimeFigureOut">
              <a:rPr lang="en-GB" smtClean="0"/>
              <a:t>18/03/2024</a:t>
            </a:fld>
            <a:endParaRPr lang="en-GB"/>
          </a:p>
        </p:txBody>
      </p:sp>
      <p:sp>
        <p:nvSpPr>
          <p:cNvPr id="5" name="Footer Placeholder 4">
            <a:extLst>
              <a:ext uri="{FF2B5EF4-FFF2-40B4-BE49-F238E27FC236}">
                <a16:creationId xmlns:a16="http://schemas.microsoft.com/office/drawing/2014/main" id="{53E32B57-143E-A542-B22B-244696D684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5DF08C-D061-49E7-67D8-997E2A9F229E}"/>
              </a:ext>
            </a:extLst>
          </p:cNvPr>
          <p:cNvSpPr>
            <a:spLocks noGrp="1"/>
          </p:cNvSpPr>
          <p:nvPr>
            <p:ph type="sldNum" sz="quarter" idx="12"/>
          </p:nvPr>
        </p:nvSpPr>
        <p:spPr/>
        <p:txBody>
          <a:bodyPr/>
          <a:lstStyle/>
          <a:p>
            <a:fld id="{C27B0A91-8B68-4C8F-8835-FCAC273003D7}" type="slidenum">
              <a:rPr lang="en-GB" smtClean="0"/>
              <a:t>‹#›</a:t>
            </a:fld>
            <a:endParaRPr lang="en-GB"/>
          </a:p>
        </p:txBody>
      </p:sp>
    </p:spTree>
    <p:extLst>
      <p:ext uri="{BB962C8B-B14F-4D97-AF65-F5344CB8AC3E}">
        <p14:creationId xmlns:p14="http://schemas.microsoft.com/office/powerpoint/2010/main" val="2581197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5DE77-C790-DA2F-C6A5-C9E4DD5856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B57F46-ACE0-E2AF-631E-7754D51384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9058A6-A3B7-8292-1FF0-BDA454E88A39}"/>
              </a:ext>
            </a:extLst>
          </p:cNvPr>
          <p:cNvSpPr>
            <a:spLocks noGrp="1"/>
          </p:cNvSpPr>
          <p:nvPr>
            <p:ph type="dt" sz="half" idx="10"/>
          </p:nvPr>
        </p:nvSpPr>
        <p:spPr/>
        <p:txBody>
          <a:bodyPr/>
          <a:lstStyle/>
          <a:p>
            <a:fld id="{EC70CBB1-2247-457D-9427-D78F94D0BC1B}" type="datetimeFigureOut">
              <a:rPr lang="en-GB" smtClean="0"/>
              <a:t>18/03/2024</a:t>
            </a:fld>
            <a:endParaRPr lang="en-GB"/>
          </a:p>
        </p:txBody>
      </p:sp>
      <p:sp>
        <p:nvSpPr>
          <p:cNvPr id="5" name="Footer Placeholder 4">
            <a:extLst>
              <a:ext uri="{FF2B5EF4-FFF2-40B4-BE49-F238E27FC236}">
                <a16:creationId xmlns:a16="http://schemas.microsoft.com/office/drawing/2014/main" id="{00249CD0-18EA-5F53-032F-11CCEA0462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0F93D7-328F-4B92-D88D-EAD957298554}"/>
              </a:ext>
            </a:extLst>
          </p:cNvPr>
          <p:cNvSpPr>
            <a:spLocks noGrp="1"/>
          </p:cNvSpPr>
          <p:nvPr>
            <p:ph type="sldNum" sz="quarter" idx="12"/>
          </p:nvPr>
        </p:nvSpPr>
        <p:spPr/>
        <p:txBody>
          <a:bodyPr/>
          <a:lstStyle/>
          <a:p>
            <a:fld id="{C27B0A91-8B68-4C8F-8835-FCAC273003D7}" type="slidenum">
              <a:rPr lang="en-GB" smtClean="0"/>
              <a:t>‹#›</a:t>
            </a:fld>
            <a:endParaRPr lang="en-GB"/>
          </a:p>
        </p:txBody>
      </p:sp>
    </p:spTree>
    <p:extLst>
      <p:ext uri="{BB962C8B-B14F-4D97-AF65-F5344CB8AC3E}">
        <p14:creationId xmlns:p14="http://schemas.microsoft.com/office/powerpoint/2010/main" val="3824615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05369-0386-0BDE-9801-96A18903D33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AD8CCB0-80FE-9403-F9C2-8026E721B8A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9F13834-AAD3-5977-9A4D-9E13B50CC90E}"/>
              </a:ext>
            </a:extLst>
          </p:cNvPr>
          <p:cNvSpPr>
            <a:spLocks noGrp="1"/>
          </p:cNvSpPr>
          <p:nvPr>
            <p:ph type="dt" sz="half" idx="10"/>
          </p:nvPr>
        </p:nvSpPr>
        <p:spPr/>
        <p:txBody>
          <a:bodyPr/>
          <a:lstStyle/>
          <a:p>
            <a:fld id="{EC70CBB1-2247-457D-9427-D78F94D0BC1B}" type="datetimeFigureOut">
              <a:rPr lang="en-GB" smtClean="0"/>
              <a:t>18/03/2024</a:t>
            </a:fld>
            <a:endParaRPr lang="en-GB"/>
          </a:p>
        </p:txBody>
      </p:sp>
      <p:sp>
        <p:nvSpPr>
          <p:cNvPr id="5" name="Footer Placeholder 4">
            <a:extLst>
              <a:ext uri="{FF2B5EF4-FFF2-40B4-BE49-F238E27FC236}">
                <a16:creationId xmlns:a16="http://schemas.microsoft.com/office/drawing/2014/main" id="{A3DAE9E4-B07F-44B1-C2D3-162B2925CD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AC8A2D-FA8D-5C47-E870-62F5B57679DC}"/>
              </a:ext>
            </a:extLst>
          </p:cNvPr>
          <p:cNvSpPr>
            <a:spLocks noGrp="1"/>
          </p:cNvSpPr>
          <p:nvPr>
            <p:ph type="sldNum" sz="quarter" idx="12"/>
          </p:nvPr>
        </p:nvSpPr>
        <p:spPr/>
        <p:txBody>
          <a:bodyPr/>
          <a:lstStyle/>
          <a:p>
            <a:fld id="{C27B0A91-8B68-4C8F-8835-FCAC273003D7}" type="slidenum">
              <a:rPr lang="en-GB" smtClean="0"/>
              <a:t>‹#›</a:t>
            </a:fld>
            <a:endParaRPr lang="en-GB"/>
          </a:p>
        </p:txBody>
      </p:sp>
    </p:spTree>
    <p:extLst>
      <p:ext uri="{BB962C8B-B14F-4D97-AF65-F5344CB8AC3E}">
        <p14:creationId xmlns:p14="http://schemas.microsoft.com/office/powerpoint/2010/main" val="330642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FF536-F8F0-56C9-3CA8-0D0201DBA1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ADDD27-BC54-D517-44BA-73F4FDDB850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8E3E74-798C-41A5-0755-AF1E77F7EC2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E2C7B01-04D9-6BAC-B0F7-BFA5309ECD78}"/>
              </a:ext>
            </a:extLst>
          </p:cNvPr>
          <p:cNvSpPr>
            <a:spLocks noGrp="1"/>
          </p:cNvSpPr>
          <p:nvPr>
            <p:ph type="dt" sz="half" idx="10"/>
          </p:nvPr>
        </p:nvSpPr>
        <p:spPr/>
        <p:txBody>
          <a:bodyPr/>
          <a:lstStyle/>
          <a:p>
            <a:fld id="{EC70CBB1-2247-457D-9427-D78F94D0BC1B}" type="datetimeFigureOut">
              <a:rPr lang="en-GB" smtClean="0"/>
              <a:t>18/03/2024</a:t>
            </a:fld>
            <a:endParaRPr lang="en-GB"/>
          </a:p>
        </p:txBody>
      </p:sp>
      <p:sp>
        <p:nvSpPr>
          <p:cNvPr id="6" name="Footer Placeholder 5">
            <a:extLst>
              <a:ext uri="{FF2B5EF4-FFF2-40B4-BE49-F238E27FC236}">
                <a16:creationId xmlns:a16="http://schemas.microsoft.com/office/drawing/2014/main" id="{4C7A2EEA-9585-791B-BF52-EFAC5D7179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7C1CE8-04F5-9009-C9FF-840692EDC7BE}"/>
              </a:ext>
            </a:extLst>
          </p:cNvPr>
          <p:cNvSpPr>
            <a:spLocks noGrp="1"/>
          </p:cNvSpPr>
          <p:nvPr>
            <p:ph type="sldNum" sz="quarter" idx="12"/>
          </p:nvPr>
        </p:nvSpPr>
        <p:spPr/>
        <p:txBody>
          <a:bodyPr/>
          <a:lstStyle/>
          <a:p>
            <a:fld id="{C27B0A91-8B68-4C8F-8835-FCAC273003D7}" type="slidenum">
              <a:rPr lang="en-GB" smtClean="0"/>
              <a:t>‹#›</a:t>
            </a:fld>
            <a:endParaRPr lang="en-GB"/>
          </a:p>
        </p:txBody>
      </p:sp>
    </p:spTree>
    <p:extLst>
      <p:ext uri="{BB962C8B-B14F-4D97-AF65-F5344CB8AC3E}">
        <p14:creationId xmlns:p14="http://schemas.microsoft.com/office/powerpoint/2010/main" val="1617491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EC34F-24D4-8FE0-42A9-1FCADE6D870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F5C0D7-FAA8-027F-291E-F84953E699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2F7C6AA-D996-7C06-980A-4F62F96BDA4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B80E960-3674-DA90-860D-9F18DF26A1A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EA25B0-0C82-E590-6131-28B969A2BF3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4120C4D-0046-95D1-DA87-0EEDABE85A82}"/>
              </a:ext>
            </a:extLst>
          </p:cNvPr>
          <p:cNvSpPr>
            <a:spLocks noGrp="1"/>
          </p:cNvSpPr>
          <p:nvPr>
            <p:ph type="dt" sz="half" idx="10"/>
          </p:nvPr>
        </p:nvSpPr>
        <p:spPr/>
        <p:txBody>
          <a:bodyPr/>
          <a:lstStyle/>
          <a:p>
            <a:fld id="{EC70CBB1-2247-457D-9427-D78F94D0BC1B}" type="datetimeFigureOut">
              <a:rPr lang="en-GB" smtClean="0"/>
              <a:t>18/03/2024</a:t>
            </a:fld>
            <a:endParaRPr lang="en-GB"/>
          </a:p>
        </p:txBody>
      </p:sp>
      <p:sp>
        <p:nvSpPr>
          <p:cNvPr id="8" name="Footer Placeholder 7">
            <a:extLst>
              <a:ext uri="{FF2B5EF4-FFF2-40B4-BE49-F238E27FC236}">
                <a16:creationId xmlns:a16="http://schemas.microsoft.com/office/drawing/2014/main" id="{FFB74828-082D-B0F7-F6C1-A65361C2AE2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702F05C-14B6-5710-3C88-7C9B938E5135}"/>
              </a:ext>
            </a:extLst>
          </p:cNvPr>
          <p:cNvSpPr>
            <a:spLocks noGrp="1"/>
          </p:cNvSpPr>
          <p:nvPr>
            <p:ph type="sldNum" sz="quarter" idx="12"/>
          </p:nvPr>
        </p:nvSpPr>
        <p:spPr/>
        <p:txBody>
          <a:bodyPr/>
          <a:lstStyle/>
          <a:p>
            <a:fld id="{C27B0A91-8B68-4C8F-8835-FCAC273003D7}" type="slidenum">
              <a:rPr lang="en-GB" smtClean="0"/>
              <a:t>‹#›</a:t>
            </a:fld>
            <a:endParaRPr lang="en-GB"/>
          </a:p>
        </p:txBody>
      </p:sp>
    </p:spTree>
    <p:extLst>
      <p:ext uri="{BB962C8B-B14F-4D97-AF65-F5344CB8AC3E}">
        <p14:creationId xmlns:p14="http://schemas.microsoft.com/office/powerpoint/2010/main" val="663586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5DA78-C136-50B8-7733-55011207DA1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F5A18E-76CE-30A9-E12D-9E7166903E9B}"/>
              </a:ext>
            </a:extLst>
          </p:cNvPr>
          <p:cNvSpPr>
            <a:spLocks noGrp="1"/>
          </p:cNvSpPr>
          <p:nvPr>
            <p:ph type="dt" sz="half" idx="10"/>
          </p:nvPr>
        </p:nvSpPr>
        <p:spPr/>
        <p:txBody>
          <a:bodyPr/>
          <a:lstStyle/>
          <a:p>
            <a:fld id="{EC70CBB1-2247-457D-9427-D78F94D0BC1B}" type="datetimeFigureOut">
              <a:rPr lang="en-GB" smtClean="0"/>
              <a:t>18/03/2024</a:t>
            </a:fld>
            <a:endParaRPr lang="en-GB"/>
          </a:p>
        </p:txBody>
      </p:sp>
      <p:sp>
        <p:nvSpPr>
          <p:cNvPr id="4" name="Footer Placeholder 3">
            <a:extLst>
              <a:ext uri="{FF2B5EF4-FFF2-40B4-BE49-F238E27FC236}">
                <a16:creationId xmlns:a16="http://schemas.microsoft.com/office/drawing/2014/main" id="{2CBCA813-C62F-E623-DA7C-CB4321BAC2E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622B026-D2D1-CC18-78C7-BB570F429B65}"/>
              </a:ext>
            </a:extLst>
          </p:cNvPr>
          <p:cNvSpPr>
            <a:spLocks noGrp="1"/>
          </p:cNvSpPr>
          <p:nvPr>
            <p:ph type="sldNum" sz="quarter" idx="12"/>
          </p:nvPr>
        </p:nvSpPr>
        <p:spPr/>
        <p:txBody>
          <a:bodyPr/>
          <a:lstStyle/>
          <a:p>
            <a:fld id="{C27B0A91-8B68-4C8F-8835-FCAC273003D7}" type="slidenum">
              <a:rPr lang="en-GB" smtClean="0"/>
              <a:t>‹#›</a:t>
            </a:fld>
            <a:endParaRPr lang="en-GB"/>
          </a:p>
        </p:txBody>
      </p:sp>
    </p:spTree>
    <p:extLst>
      <p:ext uri="{BB962C8B-B14F-4D97-AF65-F5344CB8AC3E}">
        <p14:creationId xmlns:p14="http://schemas.microsoft.com/office/powerpoint/2010/main" val="35184356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9C4CA7-DDF2-FD99-A1CC-B1E5C25D5A05}"/>
              </a:ext>
            </a:extLst>
          </p:cNvPr>
          <p:cNvSpPr>
            <a:spLocks noGrp="1"/>
          </p:cNvSpPr>
          <p:nvPr>
            <p:ph type="dt" sz="half" idx="10"/>
          </p:nvPr>
        </p:nvSpPr>
        <p:spPr/>
        <p:txBody>
          <a:bodyPr/>
          <a:lstStyle/>
          <a:p>
            <a:fld id="{EC70CBB1-2247-457D-9427-D78F94D0BC1B}" type="datetimeFigureOut">
              <a:rPr lang="en-GB" smtClean="0"/>
              <a:t>18/03/2024</a:t>
            </a:fld>
            <a:endParaRPr lang="en-GB"/>
          </a:p>
        </p:txBody>
      </p:sp>
      <p:sp>
        <p:nvSpPr>
          <p:cNvPr id="3" name="Footer Placeholder 2">
            <a:extLst>
              <a:ext uri="{FF2B5EF4-FFF2-40B4-BE49-F238E27FC236}">
                <a16:creationId xmlns:a16="http://schemas.microsoft.com/office/drawing/2014/main" id="{1F425560-822B-E138-6399-0E9EEBFA37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E43C915-0BAF-53C9-D0D9-2B5D39A0050B}"/>
              </a:ext>
            </a:extLst>
          </p:cNvPr>
          <p:cNvSpPr>
            <a:spLocks noGrp="1"/>
          </p:cNvSpPr>
          <p:nvPr>
            <p:ph type="sldNum" sz="quarter" idx="12"/>
          </p:nvPr>
        </p:nvSpPr>
        <p:spPr/>
        <p:txBody>
          <a:bodyPr/>
          <a:lstStyle/>
          <a:p>
            <a:fld id="{C27B0A91-8B68-4C8F-8835-FCAC273003D7}" type="slidenum">
              <a:rPr lang="en-GB" smtClean="0"/>
              <a:t>‹#›</a:t>
            </a:fld>
            <a:endParaRPr lang="en-GB"/>
          </a:p>
        </p:txBody>
      </p:sp>
    </p:spTree>
    <p:extLst>
      <p:ext uri="{BB962C8B-B14F-4D97-AF65-F5344CB8AC3E}">
        <p14:creationId xmlns:p14="http://schemas.microsoft.com/office/powerpoint/2010/main" val="1530298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C8C50-1742-8AF1-34FE-D6C51CC544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955919B-C37B-FD71-F507-FA8F66A8F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834598-6BDA-C4A4-09B5-1A068E3B9E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93056B-6F7B-6DD7-B7B1-40A5F77F9A02}"/>
              </a:ext>
            </a:extLst>
          </p:cNvPr>
          <p:cNvSpPr>
            <a:spLocks noGrp="1"/>
          </p:cNvSpPr>
          <p:nvPr>
            <p:ph type="dt" sz="half" idx="10"/>
          </p:nvPr>
        </p:nvSpPr>
        <p:spPr/>
        <p:txBody>
          <a:bodyPr/>
          <a:lstStyle/>
          <a:p>
            <a:fld id="{EC70CBB1-2247-457D-9427-D78F94D0BC1B}" type="datetimeFigureOut">
              <a:rPr lang="en-GB" smtClean="0"/>
              <a:t>18/03/2024</a:t>
            </a:fld>
            <a:endParaRPr lang="en-GB"/>
          </a:p>
        </p:txBody>
      </p:sp>
      <p:sp>
        <p:nvSpPr>
          <p:cNvPr id="6" name="Footer Placeholder 5">
            <a:extLst>
              <a:ext uri="{FF2B5EF4-FFF2-40B4-BE49-F238E27FC236}">
                <a16:creationId xmlns:a16="http://schemas.microsoft.com/office/drawing/2014/main" id="{B8509324-437A-68BA-0CCF-A4089D2FCD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8CCBBC-69D4-CB63-4947-9C795E1FDB3E}"/>
              </a:ext>
            </a:extLst>
          </p:cNvPr>
          <p:cNvSpPr>
            <a:spLocks noGrp="1"/>
          </p:cNvSpPr>
          <p:nvPr>
            <p:ph type="sldNum" sz="quarter" idx="12"/>
          </p:nvPr>
        </p:nvSpPr>
        <p:spPr/>
        <p:txBody>
          <a:bodyPr/>
          <a:lstStyle/>
          <a:p>
            <a:fld id="{C27B0A91-8B68-4C8F-8835-FCAC273003D7}" type="slidenum">
              <a:rPr lang="en-GB" smtClean="0"/>
              <a:t>‹#›</a:t>
            </a:fld>
            <a:endParaRPr lang="en-GB"/>
          </a:p>
        </p:txBody>
      </p:sp>
    </p:spTree>
    <p:extLst>
      <p:ext uri="{BB962C8B-B14F-4D97-AF65-F5344CB8AC3E}">
        <p14:creationId xmlns:p14="http://schemas.microsoft.com/office/powerpoint/2010/main" val="31360249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0A2DA-7591-7471-47DE-38FB7227C0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BAD818A-F891-BE5C-0AC0-1DDDBDF88E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4F5DC4A-752B-5A77-4D69-A0A96D69F5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CB6E15-C452-9606-88B4-0BC334608EF1}"/>
              </a:ext>
            </a:extLst>
          </p:cNvPr>
          <p:cNvSpPr>
            <a:spLocks noGrp="1"/>
          </p:cNvSpPr>
          <p:nvPr>
            <p:ph type="dt" sz="half" idx="10"/>
          </p:nvPr>
        </p:nvSpPr>
        <p:spPr/>
        <p:txBody>
          <a:bodyPr/>
          <a:lstStyle/>
          <a:p>
            <a:fld id="{EC70CBB1-2247-457D-9427-D78F94D0BC1B}" type="datetimeFigureOut">
              <a:rPr lang="en-GB" smtClean="0"/>
              <a:t>18/03/2024</a:t>
            </a:fld>
            <a:endParaRPr lang="en-GB"/>
          </a:p>
        </p:txBody>
      </p:sp>
      <p:sp>
        <p:nvSpPr>
          <p:cNvPr id="6" name="Footer Placeholder 5">
            <a:extLst>
              <a:ext uri="{FF2B5EF4-FFF2-40B4-BE49-F238E27FC236}">
                <a16:creationId xmlns:a16="http://schemas.microsoft.com/office/drawing/2014/main" id="{DB01AA6C-F8F4-1839-DD10-A9F53BCD8B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CBB683-049E-7C43-2C04-5B487C56DBEA}"/>
              </a:ext>
            </a:extLst>
          </p:cNvPr>
          <p:cNvSpPr>
            <a:spLocks noGrp="1"/>
          </p:cNvSpPr>
          <p:nvPr>
            <p:ph type="sldNum" sz="quarter" idx="12"/>
          </p:nvPr>
        </p:nvSpPr>
        <p:spPr/>
        <p:txBody>
          <a:bodyPr/>
          <a:lstStyle/>
          <a:p>
            <a:fld id="{C27B0A91-8B68-4C8F-8835-FCAC273003D7}" type="slidenum">
              <a:rPr lang="en-GB" smtClean="0"/>
              <a:t>‹#›</a:t>
            </a:fld>
            <a:endParaRPr lang="en-GB"/>
          </a:p>
        </p:txBody>
      </p:sp>
    </p:spTree>
    <p:extLst>
      <p:ext uri="{BB962C8B-B14F-4D97-AF65-F5344CB8AC3E}">
        <p14:creationId xmlns:p14="http://schemas.microsoft.com/office/powerpoint/2010/main" val="77056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D8FCC-01E0-651F-BA32-404177AE824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D4CB43-184A-BF63-6B49-A203D277B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B223E7-2AB0-1CFC-F07C-D48A18AED195}"/>
              </a:ext>
            </a:extLst>
          </p:cNvPr>
          <p:cNvSpPr>
            <a:spLocks noGrp="1"/>
          </p:cNvSpPr>
          <p:nvPr>
            <p:ph type="dt" sz="half" idx="10"/>
          </p:nvPr>
        </p:nvSpPr>
        <p:spPr/>
        <p:txBody>
          <a:bodyPr/>
          <a:lstStyle/>
          <a:p>
            <a:fld id="{EC70CBB1-2247-457D-9427-D78F94D0BC1B}" type="datetimeFigureOut">
              <a:rPr lang="en-GB" smtClean="0"/>
              <a:t>18/03/2024</a:t>
            </a:fld>
            <a:endParaRPr lang="en-GB"/>
          </a:p>
        </p:txBody>
      </p:sp>
      <p:sp>
        <p:nvSpPr>
          <p:cNvPr id="5" name="Footer Placeholder 4">
            <a:extLst>
              <a:ext uri="{FF2B5EF4-FFF2-40B4-BE49-F238E27FC236}">
                <a16:creationId xmlns:a16="http://schemas.microsoft.com/office/drawing/2014/main" id="{08FCC32B-AEA4-E830-EAF0-D2E3DBE40B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2F5AC6-B9B7-BFC5-3061-18398122CFE0}"/>
              </a:ext>
            </a:extLst>
          </p:cNvPr>
          <p:cNvSpPr>
            <a:spLocks noGrp="1"/>
          </p:cNvSpPr>
          <p:nvPr>
            <p:ph type="sldNum" sz="quarter" idx="12"/>
          </p:nvPr>
        </p:nvSpPr>
        <p:spPr/>
        <p:txBody>
          <a:bodyPr/>
          <a:lstStyle/>
          <a:p>
            <a:fld id="{C27B0A91-8B68-4C8F-8835-FCAC273003D7}" type="slidenum">
              <a:rPr lang="en-GB" smtClean="0"/>
              <a:t>‹#›</a:t>
            </a:fld>
            <a:endParaRPr lang="en-GB"/>
          </a:p>
        </p:txBody>
      </p:sp>
    </p:spTree>
    <p:extLst>
      <p:ext uri="{BB962C8B-B14F-4D97-AF65-F5344CB8AC3E}">
        <p14:creationId xmlns:p14="http://schemas.microsoft.com/office/powerpoint/2010/main" val="716369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94CE96-5FCF-5568-6529-6457DA02CBD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0E1B8F-B9B7-8E78-246E-71C33A33155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98B079-B945-0607-038F-ABAF85316144}"/>
              </a:ext>
            </a:extLst>
          </p:cNvPr>
          <p:cNvSpPr>
            <a:spLocks noGrp="1"/>
          </p:cNvSpPr>
          <p:nvPr>
            <p:ph type="dt" sz="half" idx="10"/>
          </p:nvPr>
        </p:nvSpPr>
        <p:spPr/>
        <p:txBody>
          <a:bodyPr/>
          <a:lstStyle/>
          <a:p>
            <a:fld id="{EC70CBB1-2247-457D-9427-D78F94D0BC1B}" type="datetimeFigureOut">
              <a:rPr lang="en-GB" smtClean="0"/>
              <a:t>18/03/2024</a:t>
            </a:fld>
            <a:endParaRPr lang="en-GB"/>
          </a:p>
        </p:txBody>
      </p:sp>
      <p:sp>
        <p:nvSpPr>
          <p:cNvPr id="5" name="Footer Placeholder 4">
            <a:extLst>
              <a:ext uri="{FF2B5EF4-FFF2-40B4-BE49-F238E27FC236}">
                <a16:creationId xmlns:a16="http://schemas.microsoft.com/office/drawing/2014/main" id="{0F8A77D6-DDDA-9961-69AC-7FBA1D91A7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0B167A-9BB5-C25F-47F5-6B517118D796}"/>
              </a:ext>
            </a:extLst>
          </p:cNvPr>
          <p:cNvSpPr>
            <a:spLocks noGrp="1"/>
          </p:cNvSpPr>
          <p:nvPr>
            <p:ph type="sldNum" sz="quarter" idx="12"/>
          </p:nvPr>
        </p:nvSpPr>
        <p:spPr/>
        <p:txBody>
          <a:bodyPr/>
          <a:lstStyle/>
          <a:p>
            <a:fld id="{C27B0A91-8B68-4C8F-8835-FCAC273003D7}" type="slidenum">
              <a:rPr lang="en-GB" smtClean="0"/>
              <a:t>‹#›</a:t>
            </a:fld>
            <a:endParaRPr lang="en-GB"/>
          </a:p>
        </p:txBody>
      </p:sp>
    </p:spTree>
    <p:extLst>
      <p:ext uri="{BB962C8B-B14F-4D97-AF65-F5344CB8AC3E}">
        <p14:creationId xmlns:p14="http://schemas.microsoft.com/office/powerpoint/2010/main" val="16683622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4603282-5BB5-E582-E99C-5C86EB55FC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21DF02-65DB-80F4-8D0A-8F25C5399D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E65496-A72F-5DE4-3755-539E2E53E3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C70CBB1-2247-457D-9427-D78F94D0BC1B}" type="datetimeFigureOut">
              <a:rPr lang="en-GB" smtClean="0"/>
              <a:t>18/03/2024</a:t>
            </a:fld>
            <a:endParaRPr lang="en-GB"/>
          </a:p>
        </p:txBody>
      </p:sp>
      <p:sp>
        <p:nvSpPr>
          <p:cNvPr id="5" name="Footer Placeholder 4">
            <a:extLst>
              <a:ext uri="{FF2B5EF4-FFF2-40B4-BE49-F238E27FC236}">
                <a16:creationId xmlns:a16="http://schemas.microsoft.com/office/drawing/2014/main" id="{21AF05D4-6F39-39F3-282E-2DD7D236467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7BB971D-4167-85E2-3080-E42F43721E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27B0A91-8B68-4C8F-8835-FCAC273003D7}" type="slidenum">
              <a:rPr lang="en-GB" smtClean="0"/>
              <a:t>‹#›</a:t>
            </a:fld>
            <a:endParaRPr lang="en-GB"/>
          </a:p>
        </p:txBody>
      </p:sp>
    </p:spTree>
    <p:extLst>
      <p:ext uri="{BB962C8B-B14F-4D97-AF65-F5344CB8AC3E}">
        <p14:creationId xmlns:p14="http://schemas.microsoft.com/office/powerpoint/2010/main" val="767441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39F3F-C5C0-D064-6E7B-75C17EC71897}"/>
              </a:ext>
            </a:extLst>
          </p:cNvPr>
          <p:cNvSpPr>
            <a:spLocks noGrp="1"/>
          </p:cNvSpPr>
          <p:nvPr>
            <p:ph type="ctrTitle"/>
          </p:nvPr>
        </p:nvSpPr>
        <p:spPr/>
        <p:txBody>
          <a:bodyPr/>
          <a:lstStyle/>
          <a:p>
            <a:r>
              <a:rPr lang="en-GB" dirty="0"/>
              <a:t>Commentary on a documentary source</a:t>
            </a:r>
          </a:p>
        </p:txBody>
      </p:sp>
      <p:sp>
        <p:nvSpPr>
          <p:cNvPr id="3" name="Subtitle 2">
            <a:extLst>
              <a:ext uri="{FF2B5EF4-FFF2-40B4-BE49-F238E27FC236}">
                <a16:creationId xmlns:a16="http://schemas.microsoft.com/office/drawing/2014/main" id="{C025DF99-CFF5-FFBB-879A-9513DA58759C}"/>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924505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2E9C44-8B39-B3ED-7C5B-02E85E0AFC53}"/>
              </a:ext>
            </a:extLst>
          </p:cNvPr>
          <p:cNvSpPr>
            <a:spLocks noGrp="1"/>
          </p:cNvSpPr>
          <p:nvPr>
            <p:ph idx="4294967295"/>
          </p:nvPr>
        </p:nvSpPr>
        <p:spPr>
          <a:xfrm>
            <a:off x="1099334" y="277402"/>
            <a:ext cx="9416265" cy="5899561"/>
          </a:xfrm>
        </p:spPr>
        <p:txBody>
          <a:bodyPr/>
          <a:lstStyle/>
          <a:p>
            <a:pPr marL="0" indent="0">
              <a:buNone/>
            </a:pPr>
            <a:r>
              <a:rPr lang="en-GB" sz="3200" spc="-15" dirty="0">
                <a:effectLst/>
                <a:latin typeface="Calibri" panose="020F0502020204030204" pitchFamily="34" charset="0"/>
                <a:ea typeface="Times New Roman" panose="02020603050405020304" pitchFamily="18" charset="0"/>
              </a:rPr>
              <a:t>Write ONE commentary of 1500 words on a documentary or literary source. The aim here is to analyse its value and limitations as a historical source. You need to think about who the author was (if known); can we date the composition or compilation of the source? what was its purpose? If the document is a legal or constitutional one (such as a charter, or a statute of the Cistercian General Chapter), you will need to consider in what circumstances the document was issued and what purpose it was intended to serve. These questions WHO? WHEN? WHY? will help you to assess the value and limitations of the source. Again, please do not hesitate to ask for guidance.</a:t>
            </a:r>
            <a:endParaRPr lang="en-GB" sz="32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251764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age of a book&#10;&#10;Description automatically generated">
            <a:extLst>
              <a:ext uri="{FF2B5EF4-FFF2-40B4-BE49-F238E27FC236}">
                <a16:creationId xmlns:a16="http://schemas.microsoft.com/office/drawing/2014/main" id="{C9A77BF0-D16C-10E1-5097-5614EC1AA2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568753" y="-1565133"/>
            <a:ext cx="9671122" cy="7253341"/>
          </a:xfrm>
          <a:prstGeom prst="rect">
            <a:avLst/>
          </a:prstGeom>
        </p:spPr>
      </p:pic>
    </p:spTree>
    <p:extLst>
      <p:ext uri="{BB962C8B-B14F-4D97-AF65-F5344CB8AC3E}">
        <p14:creationId xmlns:p14="http://schemas.microsoft.com/office/powerpoint/2010/main" val="97673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C0D7F-2A92-DC42-9477-6C60E8E230F5}"/>
              </a:ext>
            </a:extLst>
          </p:cNvPr>
          <p:cNvSpPr>
            <a:spLocks noGrp="1"/>
          </p:cNvSpPr>
          <p:nvPr>
            <p:ph type="title"/>
          </p:nvPr>
        </p:nvSpPr>
        <p:spPr/>
        <p:txBody>
          <a:bodyPr/>
          <a:lstStyle/>
          <a:p>
            <a:r>
              <a:rPr lang="en-GB" dirty="0"/>
              <a:t>A chapter of the Carta </a:t>
            </a:r>
            <a:r>
              <a:rPr lang="en-GB" dirty="0" err="1"/>
              <a:t>Caritatis</a:t>
            </a:r>
            <a:endParaRPr lang="en-GB" dirty="0"/>
          </a:p>
        </p:txBody>
      </p:sp>
      <p:sp>
        <p:nvSpPr>
          <p:cNvPr id="3" name="Content Placeholder 2">
            <a:extLst>
              <a:ext uri="{FF2B5EF4-FFF2-40B4-BE49-F238E27FC236}">
                <a16:creationId xmlns:a16="http://schemas.microsoft.com/office/drawing/2014/main" id="{16AA421A-2A8B-960B-5EC1-00957EAAF53D}"/>
              </a:ext>
            </a:extLst>
          </p:cNvPr>
          <p:cNvSpPr>
            <a:spLocks noGrp="1"/>
          </p:cNvSpPr>
          <p:nvPr>
            <p:ph idx="1"/>
          </p:nvPr>
        </p:nvSpPr>
        <p:spPr>
          <a:xfrm>
            <a:off x="838200" y="1825624"/>
            <a:ext cx="10515600" cy="4564901"/>
          </a:xfrm>
        </p:spPr>
        <p:txBody>
          <a:bodyPr>
            <a:normAutofit fontScale="92500"/>
          </a:bodyPr>
          <a:lstStyle/>
          <a:p>
            <a:pPr marL="0" indent="0">
              <a:buNone/>
            </a:pPr>
            <a:r>
              <a:rPr lang="en-GB" dirty="0">
                <a:solidFill>
                  <a:srgbClr val="FF0000"/>
                </a:solidFill>
              </a:rPr>
              <a:t>Who?</a:t>
            </a:r>
          </a:p>
          <a:p>
            <a:pPr marL="0" indent="0">
              <a:buNone/>
            </a:pPr>
            <a:r>
              <a:rPr lang="en-GB" dirty="0"/>
              <a:t>There is no author named in the text but other texts (Exordium </a:t>
            </a:r>
            <a:r>
              <a:rPr lang="en-GB" dirty="0" err="1"/>
              <a:t>Cistercii</a:t>
            </a:r>
            <a:r>
              <a:rPr lang="en-GB" dirty="0"/>
              <a:t> (a Cistercian text) and William of </a:t>
            </a:r>
            <a:r>
              <a:rPr lang="en-GB" dirty="0" err="1"/>
              <a:t>Malmesbury</a:t>
            </a:r>
            <a:r>
              <a:rPr lang="en-GB" dirty="0"/>
              <a:t> (English Benedictine monk) ascribe it to Stephen Harding (second / third about of </a:t>
            </a:r>
            <a:r>
              <a:rPr lang="en-GB" dirty="0" err="1"/>
              <a:t>Cîteaux</a:t>
            </a:r>
            <a:r>
              <a:rPr lang="en-GB" dirty="0"/>
              <a:t>)</a:t>
            </a:r>
          </a:p>
          <a:p>
            <a:pPr marL="0" indent="0">
              <a:buNone/>
            </a:pPr>
            <a:r>
              <a:rPr lang="en-GB" dirty="0">
                <a:solidFill>
                  <a:srgbClr val="FF0000"/>
                </a:solidFill>
              </a:rPr>
              <a:t>When? </a:t>
            </a:r>
          </a:p>
          <a:p>
            <a:pPr marL="0" indent="0">
              <a:buNone/>
            </a:pPr>
            <a:r>
              <a:rPr lang="en-GB" dirty="0"/>
              <a:t>Earliest version confirmed by pope in 1119; text as we have it seems to be composite (i.e. added to)</a:t>
            </a:r>
          </a:p>
          <a:p>
            <a:pPr marL="0" indent="0">
              <a:buNone/>
            </a:pPr>
            <a:r>
              <a:rPr lang="en-GB" dirty="0">
                <a:solidFill>
                  <a:srgbClr val="FF0000"/>
                </a:solidFill>
              </a:rPr>
              <a:t>Why? For what purpose?</a:t>
            </a:r>
          </a:p>
          <a:p>
            <a:pPr marL="0" indent="0">
              <a:buNone/>
            </a:pPr>
            <a:r>
              <a:rPr lang="en-GB" dirty="0"/>
              <a:t>Hold together a growing congregation</a:t>
            </a:r>
          </a:p>
          <a:p>
            <a:pPr marL="0" indent="0">
              <a:buNone/>
            </a:pPr>
            <a:r>
              <a:rPr lang="en-GB" dirty="0"/>
              <a:t>Unity and Uniformity</a:t>
            </a:r>
          </a:p>
        </p:txBody>
      </p:sp>
    </p:spTree>
    <p:extLst>
      <p:ext uri="{BB962C8B-B14F-4D97-AF65-F5344CB8AC3E}">
        <p14:creationId xmlns:p14="http://schemas.microsoft.com/office/powerpoint/2010/main" val="17049819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FB69C-2592-576B-623E-0D62A27A28E9}"/>
              </a:ext>
            </a:extLst>
          </p:cNvPr>
          <p:cNvSpPr>
            <a:spLocks noGrp="1"/>
          </p:cNvSpPr>
          <p:nvPr>
            <p:ph type="title"/>
          </p:nvPr>
        </p:nvSpPr>
        <p:spPr>
          <a:xfrm>
            <a:off x="838200" y="365125"/>
            <a:ext cx="10515600" cy="1052709"/>
          </a:xfrm>
        </p:spPr>
        <p:txBody>
          <a:bodyPr/>
          <a:lstStyle/>
          <a:p>
            <a:r>
              <a:rPr lang="en-GB" dirty="0"/>
              <a:t>What does this extract tell us?</a:t>
            </a:r>
          </a:p>
        </p:txBody>
      </p:sp>
      <p:sp>
        <p:nvSpPr>
          <p:cNvPr id="3" name="Content Placeholder 2">
            <a:extLst>
              <a:ext uri="{FF2B5EF4-FFF2-40B4-BE49-F238E27FC236}">
                <a16:creationId xmlns:a16="http://schemas.microsoft.com/office/drawing/2014/main" id="{3560BDC8-FB8E-63A6-EE20-818A3ED7ED0E}"/>
              </a:ext>
            </a:extLst>
          </p:cNvPr>
          <p:cNvSpPr>
            <a:spLocks noGrp="1"/>
          </p:cNvSpPr>
          <p:nvPr>
            <p:ph idx="1"/>
          </p:nvPr>
        </p:nvSpPr>
        <p:spPr>
          <a:xfrm>
            <a:off x="838200" y="1417834"/>
            <a:ext cx="10515600" cy="4759129"/>
          </a:xfrm>
        </p:spPr>
        <p:txBody>
          <a:bodyPr>
            <a:normAutofit lnSpcReduction="10000"/>
          </a:bodyPr>
          <a:lstStyle/>
          <a:p>
            <a:r>
              <a:rPr lang="en-GB" dirty="0"/>
              <a:t>The first part is about the election of the abbot of </a:t>
            </a:r>
            <a:r>
              <a:rPr lang="en-GB" dirty="0" err="1"/>
              <a:t>Cîteaux</a:t>
            </a:r>
            <a:r>
              <a:rPr lang="en-GB" dirty="0"/>
              <a:t>, the mother house of the order</a:t>
            </a:r>
          </a:p>
          <a:p>
            <a:r>
              <a:rPr lang="en-GB" dirty="0"/>
              <a:t>Does it conform to election as laid down in the Rule of St Benedict?</a:t>
            </a:r>
          </a:p>
          <a:p>
            <a:r>
              <a:rPr lang="en-GB" dirty="0"/>
              <a:t>Yes – it is about election by the community</a:t>
            </a:r>
          </a:p>
          <a:p>
            <a:r>
              <a:rPr lang="en-GB" dirty="0"/>
              <a:t>But – it adds something – what?</a:t>
            </a:r>
          </a:p>
          <a:p>
            <a:r>
              <a:rPr lang="en-GB" dirty="0"/>
              <a:t>Three messengers are sent to ‘the abbots’, and these are the abbots of the oldest daughter houses of La </a:t>
            </a:r>
            <a:r>
              <a:rPr lang="en-GB" dirty="0" err="1"/>
              <a:t>Ferté</a:t>
            </a:r>
            <a:r>
              <a:rPr lang="en-GB" dirty="0"/>
              <a:t>, </a:t>
            </a:r>
            <a:r>
              <a:rPr lang="en-GB" dirty="0" err="1"/>
              <a:t>Pontigny</a:t>
            </a:r>
            <a:r>
              <a:rPr lang="en-GB" dirty="0"/>
              <a:t>, and Clairvaux. They – and any others who get there – oversee the election. The abbot of La </a:t>
            </a:r>
            <a:r>
              <a:rPr lang="en-GB" dirty="0" err="1"/>
              <a:t>Ferté</a:t>
            </a:r>
            <a:r>
              <a:rPr lang="en-GB" dirty="0"/>
              <a:t> meanwhile takes the place of the abbot</a:t>
            </a:r>
          </a:p>
          <a:p>
            <a:pPr marL="0" indent="0">
              <a:buNone/>
            </a:pPr>
            <a:endParaRPr lang="en-GB" dirty="0"/>
          </a:p>
        </p:txBody>
      </p:sp>
    </p:spTree>
    <p:extLst>
      <p:ext uri="{BB962C8B-B14F-4D97-AF65-F5344CB8AC3E}">
        <p14:creationId xmlns:p14="http://schemas.microsoft.com/office/powerpoint/2010/main" val="17842356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BFCB1-57C1-2E6A-B6A5-AB34D44B5BB6}"/>
              </a:ext>
            </a:extLst>
          </p:cNvPr>
          <p:cNvSpPr>
            <a:spLocks noGrp="1"/>
          </p:cNvSpPr>
          <p:nvPr>
            <p:ph type="title"/>
          </p:nvPr>
        </p:nvSpPr>
        <p:spPr/>
        <p:txBody>
          <a:bodyPr/>
          <a:lstStyle/>
          <a:p>
            <a:r>
              <a:rPr lang="en-GB" dirty="0"/>
              <a:t>What is the point?</a:t>
            </a:r>
          </a:p>
        </p:txBody>
      </p:sp>
      <p:pic>
        <p:nvPicPr>
          <p:cNvPr id="4" name="Content Placeholder 3">
            <a:extLst>
              <a:ext uri="{FF2B5EF4-FFF2-40B4-BE49-F238E27FC236}">
                <a16:creationId xmlns:a16="http://schemas.microsoft.com/office/drawing/2014/main" id="{530D1697-1F52-E128-7C4E-B46DCE6CE057}"/>
              </a:ext>
            </a:extLst>
          </p:cNvPr>
          <p:cNvPicPr>
            <a:picLocks noGrp="1" noChangeAspect="1"/>
          </p:cNvPicPr>
          <p:nvPr>
            <p:ph sz="half" idx="1"/>
          </p:nvPr>
        </p:nvPicPr>
        <p:blipFill>
          <a:blip r:embed="rId2"/>
          <a:stretch>
            <a:fillRect/>
          </a:stretch>
        </p:blipFill>
        <p:spPr>
          <a:xfrm>
            <a:off x="984926" y="1690688"/>
            <a:ext cx="4511747" cy="4620029"/>
          </a:xfrm>
          <a:prstGeom prst="rect">
            <a:avLst/>
          </a:prstGeom>
        </p:spPr>
      </p:pic>
      <p:sp>
        <p:nvSpPr>
          <p:cNvPr id="5" name="Content Placeholder 4">
            <a:extLst>
              <a:ext uri="{FF2B5EF4-FFF2-40B4-BE49-F238E27FC236}">
                <a16:creationId xmlns:a16="http://schemas.microsoft.com/office/drawing/2014/main" id="{88A469FD-86FB-E078-D8FA-0AE6DB43FCBD}"/>
              </a:ext>
            </a:extLst>
          </p:cNvPr>
          <p:cNvSpPr>
            <a:spLocks noGrp="1"/>
          </p:cNvSpPr>
          <p:nvPr>
            <p:ph sz="half" idx="2"/>
          </p:nvPr>
        </p:nvSpPr>
        <p:spPr>
          <a:xfrm>
            <a:off x="6172200" y="801384"/>
            <a:ext cx="5181600" cy="5375579"/>
          </a:xfrm>
        </p:spPr>
        <p:txBody>
          <a:bodyPr>
            <a:normAutofit/>
          </a:bodyPr>
          <a:lstStyle/>
          <a:p>
            <a:r>
              <a:rPr lang="en-GB" sz="4000" dirty="0"/>
              <a:t>Extension of idea of Cistercians as one community, even though they are in different abbeys?</a:t>
            </a:r>
          </a:p>
          <a:p>
            <a:r>
              <a:rPr lang="en-GB" sz="4000" dirty="0"/>
              <a:t>Prevent outside interference?</a:t>
            </a:r>
          </a:p>
        </p:txBody>
      </p:sp>
    </p:spTree>
    <p:extLst>
      <p:ext uri="{BB962C8B-B14F-4D97-AF65-F5344CB8AC3E}">
        <p14:creationId xmlns:p14="http://schemas.microsoft.com/office/powerpoint/2010/main" val="19973770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20751DA-4E62-C1FB-1582-B2BCC421A704}"/>
              </a:ext>
            </a:extLst>
          </p:cNvPr>
          <p:cNvSpPr>
            <a:spLocks noGrp="1"/>
          </p:cNvSpPr>
          <p:nvPr>
            <p:ph type="title"/>
          </p:nvPr>
        </p:nvSpPr>
        <p:spPr/>
        <p:txBody>
          <a:bodyPr/>
          <a:lstStyle/>
          <a:p>
            <a:r>
              <a:rPr lang="en-GB" dirty="0"/>
              <a:t>Election of all other Cistercian abbots</a:t>
            </a:r>
          </a:p>
        </p:txBody>
      </p:sp>
      <p:sp>
        <p:nvSpPr>
          <p:cNvPr id="6" name="Content Placeholder 5">
            <a:extLst>
              <a:ext uri="{FF2B5EF4-FFF2-40B4-BE49-F238E27FC236}">
                <a16:creationId xmlns:a16="http://schemas.microsoft.com/office/drawing/2014/main" id="{672A1E1C-30E4-672F-FF2D-40DEF35D06A2}"/>
              </a:ext>
            </a:extLst>
          </p:cNvPr>
          <p:cNvSpPr>
            <a:spLocks noGrp="1"/>
          </p:cNvSpPr>
          <p:nvPr>
            <p:ph idx="1"/>
          </p:nvPr>
        </p:nvSpPr>
        <p:spPr/>
        <p:txBody>
          <a:bodyPr/>
          <a:lstStyle/>
          <a:p>
            <a:r>
              <a:rPr lang="en-GB" dirty="0"/>
              <a:t>Election by the community</a:t>
            </a:r>
          </a:p>
          <a:p>
            <a:r>
              <a:rPr lang="en-GB" dirty="0">
                <a:solidFill>
                  <a:srgbClr val="FF0000"/>
                </a:solidFill>
              </a:rPr>
              <a:t>BUT</a:t>
            </a:r>
          </a:p>
          <a:p>
            <a:r>
              <a:rPr lang="en-GB" dirty="0"/>
              <a:t>Supervised by father abbot</a:t>
            </a:r>
          </a:p>
          <a:p>
            <a:r>
              <a:rPr lang="en-GB" dirty="0"/>
              <a:t>A brother of any Cistercian abbey can be chosen</a:t>
            </a:r>
          </a:p>
          <a:p>
            <a:endParaRPr lang="en-GB" dirty="0"/>
          </a:p>
        </p:txBody>
      </p:sp>
    </p:spTree>
    <p:extLst>
      <p:ext uri="{BB962C8B-B14F-4D97-AF65-F5344CB8AC3E}">
        <p14:creationId xmlns:p14="http://schemas.microsoft.com/office/powerpoint/2010/main" val="40406845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E82D76D-C0C6-02B4-9C20-BD9A267F19DD}"/>
              </a:ext>
            </a:extLst>
          </p:cNvPr>
          <p:cNvSpPr>
            <a:spLocks noGrp="1"/>
          </p:cNvSpPr>
          <p:nvPr>
            <p:ph type="title"/>
          </p:nvPr>
        </p:nvSpPr>
        <p:spPr/>
        <p:txBody>
          <a:bodyPr/>
          <a:lstStyle/>
          <a:p>
            <a:r>
              <a:rPr lang="en-GB" dirty="0"/>
              <a:t>What does the content suggest about the date?</a:t>
            </a:r>
          </a:p>
        </p:txBody>
      </p:sp>
      <p:sp>
        <p:nvSpPr>
          <p:cNvPr id="8" name="Content Placeholder 7">
            <a:extLst>
              <a:ext uri="{FF2B5EF4-FFF2-40B4-BE49-F238E27FC236}">
                <a16:creationId xmlns:a16="http://schemas.microsoft.com/office/drawing/2014/main" id="{12CB08FB-3198-2290-8EB3-5FA8A2873A97}"/>
              </a:ext>
            </a:extLst>
          </p:cNvPr>
          <p:cNvSpPr>
            <a:spLocks noGrp="1"/>
          </p:cNvSpPr>
          <p:nvPr>
            <p:ph idx="1"/>
          </p:nvPr>
        </p:nvSpPr>
        <p:spPr/>
        <p:txBody>
          <a:bodyPr/>
          <a:lstStyle/>
          <a:p>
            <a:r>
              <a:rPr lang="en-GB" dirty="0"/>
              <a:t>Numbers</a:t>
            </a:r>
          </a:p>
          <a:p>
            <a:r>
              <a:rPr lang="en-GB" dirty="0"/>
              <a:t>Travel</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5831318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C3EBC-9AC5-E6EA-D3FE-8CF3231F33FD}"/>
              </a:ext>
            </a:extLst>
          </p:cNvPr>
          <p:cNvSpPr>
            <a:spLocks noGrp="1"/>
          </p:cNvSpPr>
          <p:nvPr>
            <p:ph type="title"/>
          </p:nvPr>
        </p:nvSpPr>
        <p:spPr/>
        <p:txBody>
          <a:bodyPr/>
          <a:lstStyle/>
          <a:p>
            <a:r>
              <a:rPr lang="en-GB" dirty="0"/>
              <a:t>A new abbot for Fountains Abbey</a:t>
            </a:r>
          </a:p>
        </p:txBody>
      </p:sp>
      <p:sp>
        <p:nvSpPr>
          <p:cNvPr id="3" name="Content Placeholder 2">
            <a:extLst>
              <a:ext uri="{FF2B5EF4-FFF2-40B4-BE49-F238E27FC236}">
                <a16:creationId xmlns:a16="http://schemas.microsoft.com/office/drawing/2014/main" id="{B9993581-9DF4-3E4B-3291-786B31622D4C}"/>
              </a:ext>
            </a:extLst>
          </p:cNvPr>
          <p:cNvSpPr>
            <a:spLocks noGrp="1"/>
          </p:cNvSpPr>
          <p:nvPr>
            <p:ph idx="1"/>
          </p:nvPr>
        </p:nvSpPr>
        <p:spPr>
          <a:xfrm>
            <a:off x="838200" y="1690688"/>
            <a:ext cx="10515600" cy="4486275"/>
          </a:xfrm>
        </p:spPr>
        <p:txBody>
          <a:bodyPr>
            <a:normAutofit/>
          </a:bodyPr>
          <a:lstStyle/>
          <a:p>
            <a:r>
              <a:rPr lang="en-GB" dirty="0"/>
              <a:t>Bernard of Clairvaux to the monks in 1144 following the death of their abbot at Clairvaux, telling them he is sending to them Henry </a:t>
            </a:r>
            <a:r>
              <a:rPr lang="en-GB" dirty="0" err="1"/>
              <a:t>Murdac</a:t>
            </a:r>
            <a:r>
              <a:rPr lang="en-GB" dirty="0"/>
              <a:t> [a Yorkshireman and abbot of </a:t>
            </a:r>
            <a:r>
              <a:rPr lang="en-GB" dirty="0" err="1"/>
              <a:t>Vauclair</a:t>
            </a:r>
            <a:r>
              <a:rPr lang="en-GB" dirty="0"/>
              <a:t>]</a:t>
            </a:r>
          </a:p>
          <a:p>
            <a:pPr marL="0" indent="0">
              <a:buNone/>
            </a:pPr>
            <a:r>
              <a:rPr lang="en-GB" dirty="0"/>
              <a:t>	‘I have given him full authority to act in the matter of this 	election …’</a:t>
            </a:r>
          </a:p>
          <a:p>
            <a:endParaRPr lang="en-GB" dirty="0"/>
          </a:p>
          <a:p>
            <a:r>
              <a:rPr lang="en-GB" dirty="0"/>
              <a:t>To Henry:</a:t>
            </a:r>
          </a:p>
          <a:p>
            <a:pPr marL="0" indent="0">
              <a:buNone/>
            </a:pPr>
            <a:r>
              <a:rPr lang="en-GB" dirty="0"/>
              <a:t>	I charge you, Brother Henry, that you submit out of charity 	[love] to the choice of the brothers of Fountains if, with the 	advice of the abbot of Rievaulx, they elect you as abbot’.</a:t>
            </a:r>
          </a:p>
          <a:p>
            <a:pPr lvl="1"/>
            <a:endParaRPr lang="en-GB" dirty="0"/>
          </a:p>
        </p:txBody>
      </p:sp>
    </p:spTree>
    <p:extLst>
      <p:ext uri="{BB962C8B-B14F-4D97-AF65-F5344CB8AC3E}">
        <p14:creationId xmlns:p14="http://schemas.microsoft.com/office/powerpoint/2010/main" val="24723558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up of a book&#10;&#10;Description automatically generated">
            <a:extLst>
              <a:ext uri="{FF2B5EF4-FFF2-40B4-BE49-F238E27FC236}">
                <a16:creationId xmlns:a16="http://schemas.microsoft.com/office/drawing/2014/main" id="{6F0562CD-7088-B82F-0B16-9C252D1FACCB}"/>
              </a:ext>
            </a:extLst>
          </p:cNvPr>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1541123" y="-717848"/>
            <a:ext cx="7104435" cy="9471430"/>
          </a:xfrm>
        </p:spPr>
      </p:pic>
    </p:spTree>
    <p:extLst>
      <p:ext uri="{BB962C8B-B14F-4D97-AF65-F5344CB8AC3E}">
        <p14:creationId xmlns:p14="http://schemas.microsoft.com/office/powerpoint/2010/main" val="23892220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C0D7F-2A92-DC42-9477-6C60E8E230F5}"/>
              </a:ext>
            </a:extLst>
          </p:cNvPr>
          <p:cNvSpPr>
            <a:spLocks noGrp="1"/>
          </p:cNvSpPr>
          <p:nvPr>
            <p:ph type="title"/>
          </p:nvPr>
        </p:nvSpPr>
        <p:spPr/>
        <p:txBody>
          <a:bodyPr/>
          <a:lstStyle/>
          <a:p>
            <a:r>
              <a:rPr lang="en-GB" dirty="0"/>
              <a:t>A chapter of the </a:t>
            </a:r>
            <a:r>
              <a:rPr lang="en-GB" i="1" dirty="0"/>
              <a:t>Exordium Parvum</a:t>
            </a:r>
          </a:p>
        </p:txBody>
      </p:sp>
      <p:sp>
        <p:nvSpPr>
          <p:cNvPr id="3" name="Content Placeholder 2">
            <a:extLst>
              <a:ext uri="{FF2B5EF4-FFF2-40B4-BE49-F238E27FC236}">
                <a16:creationId xmlns:a16="http://schemas.microsoft.com/office/drawing/2014/main" id="{16AA421A-2A8B-960B-5EC1-00957EAAF53D}"/>
              </a:ext>
            </a:extLst>
          </p:cNvPr>
          <p:cNvSpPr>
            <a:spLocks noGrp="1"/>
          </p:cNvSpPr>
          <p:nvPr>
            <p:ph idx="1"/>
          </p:nvPr>
        </p:nvSpPr>
        <p:spPr>
          <a:xfrm>
            <a:off x="838200" y="1825624"/>
            <a:ext cx="10515600" cy="4564901"/>
          </a:xfrm>
        </p:spPr>
        <p:txBody>
          <a:bodyPr>
            <a:normAutofit lnSpcReduction="10000"/>
          </a:bodyPr>
          <a:lstStyle/>
          <a:p>
            <a:pPr marL="0" indent="0">
              <a:buNone/>
            </a:pPr>
            <a:r>
              <a:rPr lang="en-GB" dirty="0">
                <a:solidFill>
                  <a:srgbClr val="FF0000"/>
                </a:solidFill>
              </a:rPr>
              <a:t>Who?</a:t>
            </a:r>
          </a:p>
          <a:p>
            <a:pPr marL="0" indent="0">
              <a:buNone/>
            </a:pPr>
            <a:r>
              <a:rPr lang="en-GB" dirty="0"/>
              <a:t>There is no author named in the text, but this is clearly a Cistercian text</a:t>
            </a:r>
          </a:p>
          <a:p>
            <a:pPr marL="0" indent="0">
              <a:buNone/>
            </a:pPr>
            <a:r>
              <a:rPr lang="en-GB" dirty="0">
                <a:solidFill>
                  <a:srgbClr val="FF0000"/>
                </a:solidFill>
              </a:rPr>
              <a:t>When? </a:t>
            </a:r>
          </a:p>
          <a:p>
            <a:pPr marL="0" indent="0">
              <a:buNone/>
            </a:pPr>
            <a:r>
              <a:rPr lang="en-GB" dirty="0"/>
              <a:t>Problematic; the final chapter seems to suggest early 1120s ; text as we have it seems to be composite (i.e. added to), and appear possibly as late as 1147</a:t>
            </a:r>
          </a:p>
          <a:p>
            <a:pPr marL="0" indent="0">
              <a:buNone/>
            </a:pPr>
            <a:r>
              <a:rPr lang="en-GB" dirty="0">
                <a:solidFill>
                  <a:srgbClr val="FF0000"/>
                </a:solidFill>
              </a:rPr>
              <a:t>Why? For what purpose?</a:t>
            </a:r>
          </a:p>
          <a:p>
            <a:pPr marL="0" indent="0">
              <a:buNone/>
            </a:pPr>
            <a:r>
              <a:rPr lang="en-GB" dirty="0"/>
              <a:t>Hold together a growing congregation and give is a sense of its history and shared values</a:t>
            </a:r>
          </a:p>
        </p:txBody>
      </p:sp>
    </p:spTree>
    <p:extLst>
      <p:ext uri="{BB962C8B-B14F-4D97-AF65-F5344CB8AC3E}">
        <p14:creationId xmlns:p14="http://schemas.microsoft.com/office/powerpoint/2010/main" val="37341677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FB69C-2592-576B-623E-0D62A27A28E9}"/>
              </a:ext>
            </a:extLst>
          </p:cNvPr>
          <p:cNvSpPr>
            <a:spLocks noGrp="1"/>
          </p:cNvSpPr>
          <p:nvPr>
            <p:ph type="title"/>
          </p:nvPr>
        </p:nvSpPr>
        <p:spPr>
          <a:xfrm>
            <a:off x="838200" y="365125"/>
            <a:ext cx="10515600" cy="1052709"/>
          </a:xfrm>
        </p:spPr>
        <p:txBody>
          <a:bodyPr/>
          <a:lstStyle/>
          <a:p>
            <a:r>
              <a:rPr lang="en-GB" dirty="0"/>
              <a:t>What does this extract tell us?</a:t>
            </a:r>
          </a:p>
        </p:txBody>
      </p:sp>
      <p:sp>
        <p:nvSpPr>
          <p:cNvPr id="3" name="Content Placeholder 2">
            <a:extLst>
              <a:ext uri="{FF2B5EF4-FFF2-40B4-BE49-F238E27FC236}">
                <a16:creationId xmlns:a16="http://schemas.microsoft.com/office/drawing/2014/main" id="{3560BDC8-FB8E-63A6-EE20-818A3ED7ED0E}"/>
              </a:ext>
            </a:extLst>
          </p:cNvPr>
          <p:cNvSpPr>
            <a:spLocks noGrp="1"/>
          </p:cNvSpPr>
          <p:nvPr>
            <p:ph idx="1"/>
          </p:nvPr>
        </p:nvSpPr>
        <p:spPr>
          <a:xfrm>
            <a:off x="838200" y="1417834"/>
            <a:ext cx="10515600" cy="4759129"/>
          </a:xfrm>
        </p:spPr>
        <p:txBody>
          <a:bodyPr>
            <a:normAutofit/>
          </a:bodyPr>
          <a:lstStyle/>
          <a:p>
            <a:r>
              <a:rPr lang="en-GB" dirty="0"/>
              <a:t>This is about the secession of a group of monks from </a:t>
            </a:r>
            <a:r>
              <a:rPr lang="en-GB" dirty="0" err="1"/>
              <a:t>Molesme</a:t>
            </a:r>
            <a:r>
              <a:rPr lang="en-GB" dirty="0"/>
              <a:t>. We might note:</a:t>
            </a:r>
          </a:p>
          <a:p>
            <a:pPr lvl="1"/>
            <a:r>
              <a:rPr lang="en-GB" dirty="0"/>
              <a:t>There were 21 monks</a:t>
            </a:r>
          </a:p>
          <a:p>
            <a:pPr lvl="1"/>
            <a:r>
              <a:rPr lang="en-GB" dirty="0"/>
              <a:t>They are armed with apostolic authority (i.e. a letter)</a:t>
            </a:r>
          </a:p>
          <a:p>
            <a:pPr lvl="1"/>
            <a:r>
              <a:rPr lang="en-GB" dirty="0"/>
              <a:t>They go to a ‘desert place’ more fit for wild animals than men.</a:t>
            </a:r>
          </a:p>
          <a:p>
            <a:pPr lvl="1"/>
            <a:r>
              <a:rPr lang="en-GB" dirty="0"/>
              <a:t>They receive the blessing of the local bishop and the help of the local lord, who assists them in the construction of wooden buildings and grants land and livestock</a:t>
            </a:r>
          </a:p>
          <a:p>
            <a:pPr lvl="1"/>
            <a:r>
              <a:rPr lang="en-GB" dirty="0"/>
              <a:t>We are told that they left </a:t>
            </a:r>
            <a:r>
              <a:rPr lang="en-GB" dirty="0" err="1"/>
              <a:t>Molesme</a:t>
            </a:r>
            <a:r>
              <a:rPr lang="en-GB" dirty="0"/>
              <a:t> because their failure to observe the RSB amounted to perjury</a:t>
            </a:r>
          </a:p>
          <a:p>
            <a:pPr lvl="1"/>
            <a:endParaRPr lang="en-GB" dirty="0"/>
          </a:p>
          <a:p>
            <a:pPr lvl="1"/>
            <a:endParaRPr lang="en-GB" dirty="0"/>
          </a:p>
          <a:p>
            <a:pPr lvl="1"/>
            <a:endParaRPr lang="en-GB" dirty="0"/>
          </a:p>
          <a:p>
            <a:pPr lvl="1"/>
            <a:endParaRPr lang="en-GB" dirty="0"/>
          </a:p>
          <a:p>
            <a:pPr marL="0" indent="0">
              <a:buNone/>
            </a:pPr>
            <a:endParaRPr lang="en-GB" dirty="0"/>
          </a:p>
        </p:txBody>
      </p:sp>
    </p:spTree>
    <p:extLst>
      <p:ext uri="{BB962C8B-B14F-4D97-AF65-F5344CB8AC3E}">
        <p14:creationId xmlns:p14="http://schemas.microsoft.com/office/powerpoint/2010/main" val="2404994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30459-467E-93F0-1118-BACC5C596005}"/>
              </a:ext>
            </a:extLst>
          </p:cNvPr>
          <p:cNvSpPr>
            <a:spLocks noGrp="1"/>
          </p:cNvSpPr>
          <p:nvPr>
            <p:ph type="title"/>
          </p:nvPr>
        </p:nvSpPr>
        <p:spPr/>
        <p:txBody>
          <a:bodyPr/>
          <a:lstStyle/>
          <a:p>
            <a:r>
              <a:rPr lang="en-GB" dirty="0"/>
              <a:t>What do we make of this account and what does this suggest about …</a:t>
            </a:r>
          </a:p>
        </p:txBody>
      </p:sp>
      <p:sp>
        <p:nvSpPr>
          <p:cNvPr id="3" name="Content Placeholder 2">
            <a:extLst>
              <a:ext uri="{FF2B5EF4-FFF2-40B4-BE49-F238E27FC236}">
                <a16:creationId xmlns:a16="http://schemas.microsoft.com/office/drawing/2014/main" id="{3F170EAC-C204-DADB-0D76-D0B4754A5433}"/>
              </a:ext>
            </a:extLst>
          </p:cNvPr>
          <p:cNvSpPr>
            <a:spLocks noGrp="1"/>
          </p:cNvSpPr>
          <p:nvPr>
            <p:ph idx="1"/>
          </p:nvPr>
        </p:nvSpPr>
        <p:spPr/>
        <p:txBody>
          <a:bodyPr/>
          <a:lstStyle/>
          <a:p>
            <a:r>
              <a:rPr lang="en-GB" dirty="0"/>
              <a:t>The date?</a:t>
            </a:r>
          </a:p>
          <a:p>
            <a:r>
              <a:rPr lang="en-GB" dirty="0"/>
              <a:t>The purpose?</a:t>
            </a:r>
          </a:p>
          <a:p>
            <a:r>
              <a:rPr lang="en-GB" dirty="0"/>
              <a:t>Its reliability – what does in represent?</a:t>
            </a:r>
          </a:p>
        </p:txBody>
      </p:sp>
      <p:pic>
        <p:nvPicPr>
          <p:cNvPr id="4" name="Picture 3">
            <a:extLst>
              <a:ext uri="{FF2B5EF4-FFF2-40B4-BE49-F238E27FC236}">
                <a16:creationId xmlns:a16="http://schemas.microsoft.com/office/drawing/2014/main" id="{24B19BA3-7347-F3C2-36C4-54C8275F1B26}"/>
              </a:ext>
            </a:extLst>
          </p:cNvPr>
          <p:cNvPicPr>
            <a:picLocks noChangeAspect="1"/>
          </p:cNvPicPr>
          <p:nvPr/>
        </p:nvPicPr>
        <p:blipFill>
          <a:blip r:embed="rId2"/>
          <a:stretch>
            <a:fillRect/>
          </a:stretch>
        </p:blipFill>
        <p:spPr>
          <a:xfrm>
            <a:off x="3126126" y="3429000"/>
            <a:ext cx="4291815" cy="3218861"/>
          </a:xfrm>
          <a:prstGeom prst="rect">
            <a:avLst/>
          </a:prstGeom>
        </p:spPr>
      </p:pic>
    </p:spTree>
    <p:extLst>
      <p:ext uri="{BB962C8B-B14F-4D97-AF65-F5344CB8AC3E}">
        <p14:creationId xmlns:p14="http://schemas.microsoft.com/office/powerpoint/2010/main" val="35535014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45</TotalTime>
  <Words>722</Words>
  <Application>Microsoft Office PowerPoint</Application>
  <PresentationFormat>Widescreen</PresentationFormat>
  <Paragraphs>54</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Calibri</vt:lpstr>
      <vt:lpstr>Times New Roman</vt:lpstr>
      <vt:lpstr>Office Theme</vt:lpstr>
      <vt:lpstr>Commentary on a documentary source</vt:lpstr>
      <vt:lpstr>PowerPoint Presentation</vt:lpstr>
      <vt:lpstr>PowerPoint Presentation</vt:lpstr>
      <vt:lpstr>A chapter of the Carta Caritatis</vt:lpstr>
      <vt:lpstr>What does this extract tell us?</vt:lpstr>
      <vt:lpstr>What is the point?</vt:lpstr>
      <vt:lpstr>Election of all other Cistercian abbots</vt:lpstr>
      <vt:lpstr>What does the content suggest about the date?</vt:lpstr>
      <vt:lpstr>A new abbot for Fountains Abbey</vt:lpstr>
      <vt:lpstr>PowerPoint Presentation</vt:lpstr>
      <vt:lpstr>A chapter of the Exordium Parvum</vt:lpstr>
      <vt:lpstr>What does this extract tell us?</vt:lpstr>
      <vt:lpstr>What do we make of this account and what does this suggest about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Commentary on a documentary source</dc:title>
  <dc:creator>Janet Marx</dc:creator>
  <cp:lastModifiedBy>Janet Marx</cp:lastModifiedBy>
  <cp:revision>2</cp:revision>
  <dcterms:created xsi:type="dcterms:W3CDTF">2024-03-18T17:03:24Z</dcterms:created>
  <dcterms:modified xsi:type="dcterms:W3CDTF">2024-03-18T17:51:11Z</dcterms:modified>
</cp:coreProperties>
</file>