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slideshow.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4"/>
    <p:sldMasterId id="2147483699" r:id="rId5"/>
    <p:sldMasterId id="2147483711" r:id="rId6"/>
  </p:sldMasterIdLst>
  <p:notesMasterIdLst>
    <p:notesMasterId r:id="rId61"/>
  </p:notesMasterIdLst>
  <p:sldIdLst>
    <p:sldId id="256" r:id="rId7"/>
    <p:sldId id="257" r:id="rId8"/>
    <p:sldId id="258" r:id="rId9"/>
    <p:sldId id="259" r:id="rId10"/>
    <p:sldId id="262" r:id="rId11"/>
    <p:sldId id="260" r:id="rId12"/>
    <p:sldId id="261" r:id="rId13"/>
    <p:sldId id="359" r:id="rId14"/>
    <p:sldId id="301" r:id="rId15"/>
    <p:sldId id="263" r:id="rId16"/>
    <p:sldId id="266" r:id="rId17"/>
    <p:sldId id="267" r:id="rId18"/>
    <p:sldId id="269" r:id="rId19"/>
    <p:sldId id="268" r:id="rId20"/>
    <p:sldId id="275" r:id="rId21"/>
    <p:sldId id="273" r:id="rId22"/>
    <p:sldId id="276" r:id="rId23"/>
    <p:sldId id="271" r:id="rId24"/>
    <p:sldId id="274" r:id="rId25"/>
    <p:sldId id="270" r:id="rId26"/>
    <p:sldId id="277" r:id="rId27"/>
    <p:sldId id="312" r:id="rId28"/>
    <p:sldId id="361" r:id="rId29"/>
    <p:sldId id="265" r:id="rId30"/>
    <p:sldId id="293" r:id="rId31"/>
    <p:sldId id="278" r:id="rId32"/>
    <p:sldId id="294" r:id="rId33"/>
    <p:sldId id="363" r:id="rId34"/>
    <p:sldId id="362" r:id="rId35"/>
    <p:sldId id="298" r:id="rId36"/>
    <p:sldId id="296" r:id="rId37"/>
    <p:sldId id="295" r:id="rId38"/>
    <p:sldId id="297" r:id="rId39"/>
    <p:sldId id="313" r:id="rId40"/>
    <p:sldId id="299" r:id="rId41"/>
    <p:sldId id="300" r:id="rId42"/>
    <p:sldId id="302" r:id="rId43"/>
    <p:sldId id="282" r:id="rId44"/>
    <p:sldId id="303" r:id="rId45"/>
    <p:sldId id="304" r:id="rId46"/>
    <p:sldId id="305" r:id="rId47"/>
    <p:sldId id="306" r:id="rId48"/>
    <p:sldId id="308" r:id="rId49"/>
    <p:sldId id="307" r:id="rId50"/>
    <p:sldId id="309" r:id="rId51"/>
    <p:sldId id="314" r:id="rId52"/>
    <p:sldId id="310" r:id="rId53"/>
    <p:sldId id="311" r:id="rId54"/>
    <p:sldId id="272" r:id="rId55"/>
    <p:sldId id="315" r:id="rId56"/>
    <p:sldId id="316" r:id="rId57"/>
    <p:sldId id="317" r:id="rId58"/>
    <p:sldId id="365" r:id="rId59"/>
    <p:sldId id="360" r:id="rId6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C25038-E7DB-44B5-8857-7C8CAE590B47}" v="1" dt="2026-09-25T12:15:35.3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77378" autoAdjust="0"/>
  </p:normalViewPr>
  <p:slideViewPr>
    <p:cSldViewPr snapToGrid="0">
      <p:cViewPr varScale="1">
        <p:scale>
          <a:sx n="69" d="100"/>
          <a:sy n="69" d="100"/>
        </p:scale>
        <p:origin x="585"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slide" Target="slides/slide49.xml"/><Relationship Id="rId63" Type="http://schemas.openxmlformats.org/officeDocument/2006/relationships/viewProps" Target="viewProp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slide" Target="slides/slide52.xml"/><Relationship Id="rId66" Type="http://schemas.microsoft.com/office/2016/11/relationships/changesInfo" Target="changesInfos/changesInfo1.xml"/><Relationship Id="rId5" Type="http://schemas.openxmlformats.org/officeDocument/2006/relationships/slideMaster" Target="slideMasters/slideMaster2.xml"/><Relationship Id="rId61" Type="http://schemas.openxmlformats.org/officeDocument/2006/relationships/notesMaster" Target="notesMasters/notesMaster1.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theme" Target="theme/theme1.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microsoft.com/office/2015/10/relationships/revisionInfo" Target="revisionInfo.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rys Musgrove" userId="2d6d5c85-090b-4bc1-b158-98aecad99803" providerId="ADAL" clId="{2DC7DBB7-AAFE-4040-8ACE-9D33BDFCE64E}"/>
    <pc:docChg chg="custSel delSld modSld">
      <pc:chgData name="Nerys Musgrove" userId="2d6d5c85-090b-4bc1-b158-98aecad99803" providerId="ADAL" clId="{2DC7DBB7-AAFE-4040-8ACE-9D33BDFCE64E}" dt="2026-09-25T12:16:51.978" v="64" actId="47"/>
      <pc:docMkLst>
        <pc:docMk/>
      </pc:docMkLst>
      <pc:sldChg chg="modSp mod">
        <pc:chgData name="Nerys Musgrove" userId="2d6d5c85-090b-4bc1-b158-98aecad99803" providerId="ADAL" clId="{2DC7DBB7-AAFE-4040-8ACE-9D33BDFCE64E}" dt="2026-09-24T16:00:13.512" v="60" actId="20577"/>
        <pc:sldMkLst>
          <pc:docMk/>
          <pc:sldMk cId="2254962691" sldId="256"/>
        </pc:sldMkLst>
        <pc:spChg chg="mod">
          <ac:chgData name="Nerys Musgrove" userId="2d6d5c85-090b-4bc1-b158-98aecad99803" providerId="ADAL" clId="{2DC7DBB7-AAFE-4040-8ACE-9D33BDFCE64E}" dt="2026-09-24T16:00:13.512" v="60" actId="20577"/>
          <ac:spMkLst>
            <pc:docMk/>
            <pc:sldMk cId="2254962691" sldId="256"/>
            <ac:spMk id="2" creationId="{C6FB5480-943D-4368-E827-EEE5F8D3A912}"/>
          </ac:spMkLst>
        </pc:spChg>
        <pc:spChg chg="mod">
          <ac:chgData name="Nerys Musgrove" userId="2d6d5c85-090b-4bc1-b158-98aecad99803" providerId="ADAL" clId="{2DC7DBB7-AAFE-4040-8ACE-9D33BDFCE64E}" dt="2026-09-24T16:00:05.562" v="40" actId="20577"/>
          <ac:spMkLst>
            <pc:docMk/>
            <pc:sldMk cId="2254962691" sldId="256"/>
            <ac:spMk id="3" creationId="{B4C70BEF-66FD-3A88-0E51-5B0F03241B39}"/>
          </ac:spMkLst>
        </pc:spChg>
      </pc:sldChg>
      <pc:sldChg chg="addSp delSp modSp del mod delAnim">
        <pc:chgData name="Nerys Musgrove" userId="2d6d5c85-090b-4bc1-b158-98aecad99803" providerId="ADAL" clId="{2DC7DBB7-AAFE-4040-8ACE-9D33BDFCE64E}" dt="2026-09-25T12:16:51.978" v="64" actId="47"/>
        <pc:sldMkLst>
          <pc:docMk/>
          <pc:sldMk cId="2797828197" sldId="364"/>
        </pc:sldMkLst>
        <pc:spChg chg="add mod">
          <ac:chgData name="Nerys Musgrove" userId="2d6d5c85-090b-4bc1-b158-98aecad99803" providerId="ADAL" clId="{2DC7DBB7-AAFE-4040-8ACE-9D33BDFCE64E}" dt="2026-09-25T12:16:17.362" v="63" actId="5793"/>
          <ac:spMkLst>
            <pc:docMk/>
            <pc:sldMk cId="2797828197" sldId="364"/>
            <ac:spMk id="5" creationId="{EF0E1F43-AF42-355B-B560-BD2BA854D4CF}"/>
          </ac:spMkLst>
        </pc:spChg>
        <pc:picChg chg="del">
          <ac:chgData name="Nerys Musgrove" userId="2d6d5c85-090b-4bc1-b158-98aecad99803" providerId="ADAL" clId="{2DC7DBB7-AAFE-4040-8ACE-9D33BDFCE64E}" dt="2026-09-25T12:15:32.768" v="61" actId="478"/>
          <ac:picMkLst>
            <pc:docMk/>
            <pc:sldMk cId="2797828197" sldId="364"/>
            <ac:picMk id="4" creationId="{DD4477A9-5FF7-8E05-10AE-B4D33BE52EE9}"/>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1">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3">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C56E764-4DA2-4C19-A4C1-78663B47E358}" type="doc">
      <dgm:prSet loTypeId="urn:microsoft.com/office/officeart/2005/8/layout/vList2" loCatId="list" qsTypeId="urn:microsoft.com/office/officeart/2005/8/quickstyle/simple1#1" qsCatId="simple" csTypeId="urn:microsoft.com/office/officeart/2005/8/colors/colorful5#1" csCatId="colorful"/>
      <dgm:spPr/>
      <dgm:t>
        <a:bodyPr/>
        <a:lstStyle/>
        <a:p>
          <a:endParaRPr lang="en-US"/>
        </a:p>
      </dgm:t>
    </dgm:pt>
    <dgm:pt modelId="{688CF5BC-8EA0-4729-9930-DB74080F1DC2}">
      <dgm:prSet/>
      <dgm:spPr/>
      <dgm:t>
        <a:bodyPr/>
        <a:lstStyle/>
        <a:p>
          <a:r>
            <a:rPr lang="en-GB"/>
            <a:t>Explore policing by consent</a:t>
          </a:r>
          <a:endParaRPr lang="en-US"/>
        </a:p>
      </dgm:t>
    </dgm:pt>
    <dgm:pt modelId="{2018224A-3AC0-4217-9F87-15816EEC9840}" type="parTrans" cxnId="{CAF594CA-8CB0-410E-A49E-40756B3A6F17}">
      <dgm:prSet/>
      <dgm:spPr/>
      <dgm:t>
        <a:bodyPr/>
        <a:lstStyle/>
        <a:p>
          <a:endParaRPr lang="en-US"/>
        </a:p>
      </dgm:t>
    </dgm:pt>
    <dgm:pt modelId="{44985B96-EFF9-45E8-BEE1-840C0E190CCF}" type="sibTrans" cxnId="{CAF594CA-8CB0-410E-A49E-40756B3A6F17}">
      <dgm:prSet/>
      <dgm:spPr/>
      <dgm:t>
        <a:bodyPr/>
        <a:lstStyle/>
        <a:p>
          <a:endParaRPr lang="en-US"/>
        </a:p>
      </dgm:t>
    </dgm:pt>
    <dgm:pt modelId="{FE9CDA4A-01DD-44A4-BCA5-F82E395D31FE}">
      <dgm:prSet/>
      <dgm:spPr/>
      <dgm:t>
        <a:bodyPr/>
        <a:lstStyle/>
        <a:p>
          <a:r>
            <a:rPr lang="en-GB"/>
            <a:t>Social division </a:t>
          </a:r>
          <a:endParaRPr lang="en-US"/>
        </a:p>
      </dgm:t>
    </dgm:pt>
    <dgm:pt modelId="{27DE8294-10DB-4F4D-A520-21E36B3FCEF3}" type="parTrans" cxnId="{BE4E2159-13CC-4023-8B0F-4AFA9E573C63}">
      <dgm:prSet/>
      <dgm:spPr/>
      <dgm:t>
        <a:bodyPr/>
        <a:lstStyle/>
        <a:p>
          <a:endParaRPr lang="en-US"/>
        </a:p>
      </dgm:t>
    </dgm:pt>
    <dgm:pt modelId="{4D498872-BC3F-4ADF-92C6-DB96E08BF162}" type="sibTrans" cxnId="{BE4E2159-13CC-4023-8B0F-4AFA9E573C63}">
      <dgm:prSet/>
      <dgm:spPr/>
      <dgm:t>
        <a:bodyPr/>
        <a:lstStyle/>
        <a:p>
          <a:endParaRPr lang="en-US"/>
        </a:p>
      </dgm:t>
    </dgm:pt>
    <dgm:pt modelId="{08AB10D0-A554-460F-A885-B392C6E7E20B}">
      <dgm:prSet/>
      <dgm:spPr/>
      <dgm:t>
        <a:bodyPr/>
        <a:lstStyle/>
        <a:p>
          <a:r>
            <a:rPr lang="en-GB"/>
            <a:t>- Look at case studies that have had an impact on relationships  </a:t>
          </a:r>
          <a:endParaRPr lang="en-US"/>
        </a:p>
      </dgm:t>
    </dgm:pt>
    <dgm:pt modelId="{8626BDA0-3330-417E-A93A-F535A8E5B51A}" type="parTrans" cxnId="{383B341C-A121-41B8-B2F9-EB54BD91BEAE}">
      <dgm:prSet/>
      <dgm:spPr/>
      <dgm:t>
        <a:bodyPr/>
        <a:lstStyle/>
        <a:p>
          <a:endParaRPr lang="en-US"/>
        </a:p>
      </dgm:t>
    </dgm:pt>
    <dgm:pt modelId="{A63EC0A2-A0B2-48D7-8EC6-D601FC99FC71}" type="sibTrans" cxnId="{383B341C-A121-41B8-B2F9-EB54BD91BEAE}">
      <dgm:prSet/>
      <dgm:spPr/>
      <dgm:t>
        <a:bodyPr/>
        <a:lstStyle/>
        <a:p>
          <a:endParaRPr lang="en-US"/>
        </a:p>
      </dgm:t>
    </dgm:pt>
    <dgm:pt modelId="{2EE0020B-774F-49F2-BA4D-CD5B6EAEB451}" type="pres">
      <dgm:prSet presAssocID="{5C56E764-4DA2-4C19-A4C1-78663B47E358}" presName="linear" presStyleCnt="0">
        <dgm:presLayoutVars>
          <dgm:animLvl val="lvl"/>
          <dgm:resizeHandles val="exact"/>
        </dgm:presLayoutVars>
      </dgm:prSet>
      <dgm:spPr/>
    </dgm:pt>
    <dgm:pt modelId="{D726CFA1-2991-48F6-B45D-4196D81B974C}" type="pres">
      <dgm:prSet presAssocID="{688CF5BC-8EA0-4729-9930-DB74080F1DC2}" presName="parentText" presStyleLbl="node1" presStyleIdx="0" presStyleCnt="3">
        <dgm:presLayoutVars>
          <dgm:chMax val="0"/>
          <dgm:bulletEnabled val="1"/>
        </dgm:presLayoutVars>
      </dgm:prSet>
      <dgm:spPr/>
    </dgm:pt>
    <dgm:pt modelId="{56000F4A-7A9E-4996-B91E-F7600E8EE890}" type="pres">
      <dgm:prSet presAssocID="{44985B96-EFF9-45E8-BEE1-840C0E190CCF}" presName="spacer" presStyleCnt="0"/>
      <dgm:spPr/>
    </dgm:pt>
    <dgm:pt modelId="{6EF22159-3C65-4514-9AEA-8A8E51694959}" type="pres">
      <dgm:prSet presAssocID="{FE9CDA4A-01DD-44A4-BCA5-F82E395D31FE}" presName="parentText" presStyleLbl="node1" presStyleIdx="1" presStyleCnt="3">
        <dgm:presLayoutVars>
          <dgm:chMax val="0"/>
          <dgm:bulletEnabled val="1"/>
        </dgm:presLayoutVars>
      </dgm:prSet>
      <dgm:spPr/>
    </dgm:pt>
    <dgm:pt modelId="{063CA481-EB5E-4D7A-9160-27AF57D1EFD1}" type="pres">
      <dgm:prSet presAssocID="{4D498872-BC3F-4ADF-92C6-DB96E08BF162}" presName="spacer" presStyleCnt="0"/>
      <dgm:spPr/>
    </dgm:pt>
    <dgm:pt modelId="{B0A26B47-E507-4415-95FE-6F6CCCB0C9A2}" type="pres">
      <dgm:prSet presAssocID="{08AB10D0-A554-460F-A885-B392C6E7E20B}" presName="parentText" presStyleLbl="node1" presStyleIdx="2" presStyleCnt="3">
        <dgm:presLayoutVars>
          <dgm:chMax val="0"/>
          <dgm:bulletEnabled val="1"/>
        </dgm:presLayoutVars>
      </dgm:prSet>
      <dgm:spPr/>
    </dgm:pt>
  </dgm:ptLst>
  <dgm:cxnLst>
    <dgm:cxn modelId="{72EEC504-FC4F-41B1-A504-38991DE7BA33}" type="presOf" srcId="{FE9CDA4A-01DD-44A4-BCA5-F82E395D31FE}" destId="{6EF22159-3C65-4514-9AEA-8A8E51694959}" srcOrd="0" destOrd="0" presId="urn:microsoft.com/office/officeart/2005/8/layout/vList2"/>
    <dgm:cxn modelId="{383B341C-A121-41B8-B2F9-EB54BD91BEAE}" srcId="{5C56E764-4DA2-4C19-A4C1-78663B47E358}" destId="{08AB10D0-A554-460F-A885-B392C6E7E20B}" srcOrd="2" destOrd="0" parTransId="{8626BDA0-3330-417E-A93A-F535A8E5B51A}" sibTransId="{A63EC0A2-A0B2-48D7-8EC6-D601FC99FC71}"/>
    <dgm:cxn modelId="{91F75B4C-1441-4130-BB7B-4DF979639AD2}" type="presOf" srcId="{688CF5BC-8EA0-4729-9930-DB74080F1DC2}" destId="{D726CFA1-2991-48F6-B45D-4196D81B974C}" srcOrd="0" destOrd="0" presId="urn:microsoft.com/office/officeart/2005/8/layout/vList2"/>
    <dgm:cxn modelId="{BE4E2159-13CC-4023-8B0F-4AFA9E573C63}" srcId="{5C56E764-4DA2-4C19-A4C1-78663B47E358}" destId="{FE9CDA4A-01DD-44A4-BCA5-F82E395D31FE}" srcOrd="1" destOrd="0" parTransId="{27DE8294-10DB-4F4D-A520-21E36B3FCEF3}" sibTransId="{4D498872-BC3F-4ADF-92C6-DB96E08BF162}"/>
    <dgm:cxn modelId="{D0E8CC88-A95C-4295-8474-83E2054FEC06}" type="presOf" srcId="{5C56E764-4DA2-4C19-A4C1-78663B47E358}" destId="{2EE0020B-774F-49F2-BA4D-CD5B6EAEB451}" srcOrd="0" destOrd="0" presId="urn:microsoft.com/office/officeart/2005/8/layout/vList2"/>
    <dgm:cxn modelId="{D63D7AAB-3C42-4327-AA6D-82D295FF09B2}" type="presOf" srcId="{08AB10D0-A554-460F-A885-B392C6E7E20B}" destId="{B0A26B47-E507-4415-95FE-6F6CCCB0C9A2}" srcOrd="0" destOrd="0" presId="urn:microsoft.com/office/officeart/2005/8/layout/vList2"/>
    <dgm:cxn modelId="{CAF594CA-8CB0-410E-A49E-40756B3A6F17}" srcId="{5C56E764-4DA2-4C19-A4C1-78663B47E358}" destId="{688CF5BC-8EA0-4729-9930-DB74080F1DC2}" srcOrd="0" destOrd="0" parTransId="{2018224A-3AC0-4217-9F87-15816EEC9840}" sibTransId="{44985B96-EFF9-45E8-BEE1-840C0E190CCF}"/>
    <dgm:cxn modelId="{D159C429-297B-4BA7-B35C-F9FD817BBE04}" type="presParOf" srcId="{2EE0020B-774F-49F2-BA4D-CD5B6EAEB451}" destId="{D726CFA1-2991-48F6-B45D-4196D81B974C}" srcOrd="0" destOrd="0" presId="urn:microsoft.com/office/officeart/2005/8/layout/vList2"/>
    <dgm:cxn modelId="{A8CAB2A1-7BCD-4766-984C-5A1731A02BBB}" type="presParOf" srcId="{2EE0020B-774F-49F2-BA4D-CD5B6EAEB451}" destId="{56000F4A-7A9E-4996-B91E-F7600E8EE890}" srcOrd="1" destOrd="0" presId="urn:microsoft.com/office/officeart/2005/8/layout/vList2"/>
    <dgm:cxn modelId="{3B7CCD60-6DE5-4C30-9DEF-0B7808A09A8E}" type="presParOf" srcId="{2EE0020B-774F-49F2-BA4D-CD5B6EAEB451}" destId="{6EF22159-3C65-4514-9AEA-8A8E51694959}" srcOrd="2" destOrd="0" presId="urn:microsoft.com/office/officeart/2005/8/layout/vList2"/>
    <dgm:cxn modelId="{A14AC1AA-C1E2-4DB5-BAEE-7DABB2702671}" type="presParOf" srcId="{2EE0020B-774F-49F2-BA4D-CD5B6EAEB451}" destId="{063CA481-EB5E-4D7A-9160-27AF57D1EFD1}" srcOrd="3" destOrd="0" presId="urn:microsoft.com/office/officeart/2005/8/layout/vList2"/>
    <dgm:cxn modelId="{E70F2B28-FD12-48AF-9B67-2A10C4A4A512}" type="presParOf" srcId="{2EE0020B-774F-49F2-BA4D-CD5B6EAEB451}" destId="{B0A26B47-E507-4415-95FE-6F6CCCB0C9A2}"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B1FA5B7-43B5-49F1-BD0D-BAA6BADB9031}" type="doc">
      <dgm:prSet loTypeId="urn:microsoft.com/office/officeart/2005/8/layout/list1" loCatId="list" qsTypeId="urn:microsoft.com/office/officeart/2005/8/quickstyle/simple4#1" qsCatId="simple" csTypeId="urn:microsoft.com/office/officeart/2005/8/colors/colorful2#1" csCatId="colorful" phldr="1"/>
      <dgm:spPr/>
      <dgm:t>
        <a:bodyPr/>
        <a:lstStyle/>
        <a:p>
          <a:endParaRPr lang="en-US"/>
        </a:p>
      </dgm:t>
    </dgm:pt>
    <dgm:pt modelId="{41558BF4-277A-417D-941E-BF1D31D668DD}">
      <dgm:prSet/>
      <dgm:spPr/>
      <dgm:t>
        <a:bodyPr/>
        <a:lstStyle/>
        <a:p>
          <a:r>
            <a:rPr lang="en-GB" dirty="0"/>
            <a:t>Building public trust and confidence</a:t>
          </a:r>
          <a:endParaRPr lang="en-US" dirty="0"/>
        </a:p>
      </dgm:t>
    </dgm:pt>
    <dgm:pt modelId="{EC98E252-FDB1-4E52-8950-0AE6D7A9E1A1}" type="parTrans" cxnId="{194B5675-3D2F-44BB-A0ED-E89C2A1A3C32}">
      <dgm:prSet/>
      <dgm:spPr/>
      <dgm:t>
        <a:bodyPr/>
        <a:lstStyle/>
        <a:p>
          <a:endParaRPr lang="en-US"/>
        </a:p>
      </dgm:t>
    </dgm:pt>
    <dgm:pt modelId="{A009F851-2E36-4A05-803C-A7BFD3068C22}" type="sibTrans" cxnId="{194B5675-3D2F-44BB-A0ED-E89C2A1A3C32}">
      <dgm:prSet/>
      <dgm:spPr/>
      <dgm:t>
        <a:bodyPr/>
        <a:lstStyle/>
        <a:p>
          <a:endParaRPr lang="en-US"/>
        </a:p>
      </dgm:t>
    </dgm:pt>
    <dgm:pt modelId="{CA5FB95B-C706-4EAF-A152-55E39ED5DAE4}">
      <dgm:prSet/>
      <dgm:spPr/>
      <dgm:t>
        <a:bodyPr/>
        <a:lstStyle/>
        <a:p>
          <a:r>
            <a:rPr lang="en-GB"/>
            <a:t>Through fairness – </a:t>
          </a:r>
          <a:endParaRPr lang="en-US"/>
        </a:p>
      </dgm:t>
    </dgm:pt>
    <dgm:pt modelId="{AC9908E9-7569-4977-9534-E67262F412B0}" type="parTrans" cxnId="{359199D9-2059-420F-BFDB-2A21F87A3229}">
      <dgm:prSet/>
      <dgm:spPr/>
      <dgm:t>
        <a:bodyPr/>
        <a:lstStyle/>
        <a:p>
          <a:endParaRPr lang="en-US"/>
        </a:p>
      </dgm:t>
    </dgm:pt>
    <dgm:pt modelId="{A30D06BB-809C-4342-9BB2-ADCA6E491969}" type="sibTrans" cxnId="{359199D9-2059-420F-BFDB-2A21F87A3229}">
      <dgm:prSet/>
      <dgm:spPr/>
      <dgm:t>
        <a:bodyPr/>
        <a:lstStyle/>
        <a:p>
          <a:endParaRPr lang="en-US"/>
        </a:p>
      </dgm:t>
    </dgm:pt>
    <dgm:pt modelId="{7AE31A5E-3FD1-47FF-8A64-5D2DCE3A64AF}">
      <dgm:prSet/>
      <dgm:spPr/>
      <dgm:t>
        <a:bodyPr/>
        <a:lstStyle/>
        <a:p>
          <a:r>
            <a:rPr lang="en-GB" dirty="0"/>
            <a:t>Fair and impartial law enforcement which is crucial to legitimacy</a:t>
          </a:r>
          <a:endParaRPr lang="en-US" dirty="0"/>
        </a:p>
      </dgm:t>
    </dgm:pt>
    <dgm:pt modelId="{10C57988-1C21-4A1A-B78F-E9F65F7E96CD}" type="parTrans" cxnId="{1F62D490-21B5-49D0-9808-F4F6BE55DB50}">
      <dgm:prSet/>
      <dgm:spPr/>
      <dgm:t>
        <a:bodyPr/>
        <a:lstStyle/>
        <a:p>
          <a:endParaRPr lang="en-US"/>
        </a:p>
      </dgm:t>
    </dgm:pt>
    <dgm:pt modelId="{54B1A0FA-899C-4E3E-A70C-7516BF2B2CCC}" type="sibTrans" cxnId="{1F62D490-21B5-49D0-9808-F4F6BE55DB50}">
      <dgm:prSet/>
      <dgm:spPr/>
      <dgm:t>
        <a:bodyPr/>
        <a:lstStyle/>
        <a:p>
          <a:endParaRPr lang="en-US"/>
        </a:p>
      </dgm:t>
    </dgm:pt>
    <dgm:pt modelId="{739381B4-81B1-47B4-B247-E1E9CCEDD034}">
      <dgm:prSet/>
      <dgm:spPr/>
      <dgm:t>
        <a:bodyPr/>
        <a:lstStyle/>
        <a:p>
          <a:r>
            <a:rPr lang="en-GB"/>
            <a:t>Accountability and ethical standards-</a:t>
          </a:r>
          <a:endParaRPr lang="en-US"/>
        </a:p>
      </dgm:t>
    </dgm:pt>
    <dgm:pt modelId="{3EFA0288-6F98-4C6D-89E5-F2FDEBD9D473}" type="parTrans" cxnId="{355504E5-84B4-4F0B-94C4-6A71F6AD0034}">
      <dgm:prSet/>
      <dgm:spPr/>
      <dgm:t>
        <a:bodyPr/>
        <a:lstStyle/>
        <a:p>
          <a:endParaRPr lang="en-US"/>
        </a:p>
      </dgm:t>
    </dgm:pt>
    <dgm:pt modelId="{7777EFCA-2487-46B8-8884-0F4DFF903369}" type="sibTrans" cxnId="{355504E5-84B4-4F0B-94C4-6A71F6AD0034}">
      <dgm:prSet/>
      <dgm:spPr/>
      <dgm:t>
        <a:bodyPr/>
        <a:lstStyle/>
        <a:p>
          <a:endParaRPr lang="en-US"/>
        </a:p>
      </dgm:t>
    </dgm:pt>
    <dgm:pt modelId="{10ECEF2C-2BFD-4134-A714-99353320650B}">
      <dgm:prSet/>
      <dgm:spPr/>
      <dgm:t>
        <a:bodyPr/>
        <a:lstStyle/>
        <a:p>
          <a:r>
            <a:rPr lang="en-GB" dirty="0"/>
            <a:t>Acting honestly, avoid misconduct, investigate misconduct</a:t>
          </a:r>
          <a:endParaRPr lang="en-US" dirty="0"/>
        </a:p>
      </dgm:t>
    </dgm:pt>
    <dgm:pt modelId="{27223C65-6080-43E8-9990-FF3B338DC5EA}" type="parTrans" cxnId="{75492E2A-B1F9-4D9A-9EAC-5017D3CE8B0B}">
      <dgm:prSet/>
      <dgm:spPr/>
      <dgm:t>
        <a:bodyPr/>
        <a:lstStyle/>
        <a:p>
          <a:endParaRPr lang="en-US"/>
        </a:p>
      </dgm:t>
    </dgm:pt>
    <dgm:pt modelId="{DC52F3CD-B1EA-4BF0-B2F4-8DA6282CCAAD}" type="sibTrans" cxnId="{75492E2A-B1F9-4D9A-9EAC-5017D3CE8B0B}">
      <dgm:prSet/>
      <dgm:spPr/>
      <dgm:t>
        <a:bodyPr/>
        <a:lstStyle/>
        <a:p>
          <a:endParaRPr lang="en-US"/>
        </a:p>
      </dgm:t>
    </dgm:pt>
    <dgm:pt modelId="{55EFAABB-FCAB-438D-91F5-20B78C9A974A}">
      <dgm:prSet/>
      <dgm:spPr/>
      <dgm:t>
        <a:bodyPr/>
        <a:lstStyle/>
        <a:p>
          <a:r>
            <a:rPr lang="en-GB"/>
            <a:t>Respect and empathy</a:t>
          </a:r>
          <a:endParaRPr lang="en-US"/>
        </a:p>
      </dgm:t>
    </dgm:pt>
    <dgm:pt modelId="{93D1062C-DA91-4124-9870-4B486D46632F}" type="parTrans" cxnId="{96302CCD-C52F-4C28-88B7-A9CBF283682E}">
      <dgm:prSet/>
      <dgm:spPr/>
      <dgm:t>
        <a:bodyPr/>
        <a:lstStyle/>
        <a:p>
          <a:endParaRPr lang="en-US"/>
        </a:p>
      </dgm:t>
    </dgm:pt>
    <dgm:pt modelId="{237519EC-D8D7-4B66-B32B-5956222633D9}" type="sibTrans" cxnId="{96302CCD-C52F-4C28-88B7-A9CBF283682E}">
      <dgm:prSet/>
      <dgm:spPr/>
      <dgm:t>
        <a:bodyPr/>
        <a:lstStyle/>
        <a:p>
          <a:endParaRPr lang="en-US"/>
        </a:p>
      </dgm:t>
    </dgm:pt>
    <dgm:pt modelId="{457A0889-1E9E-4B8B-8310-7F72EBB61C27}">
      <dgm:prSet/>
      <dgm:spPr/>
      <dgm:t>
        <a:bodyPr/>
        <a:lstStyle/>
        <a:p>
          <a:r>
            <a:rPr lang="en-GB"/>
            <a:t>Understanding individual needs, demonstrate empathy and listen to different perspectives</a:t>
          </a:r>
          <a:endParaRPr lang="en-US"/>
        </a:p>
      </dgm:t>
    </dgm:pt>
    <dgm:pt modelId="{1BDB0C7B-BA7F-4C54-801B-B7788949AF75}" type="parTrans" cxnId="{D7F8A765-DB2C-4A1C-8A7F-FC625184AB4E}">
      <dgm:prSet/>
      <dgm:spPr/>
      <dgm:t>
        <a:bodyPr/>
        <a:lstStyle/>
        <a:p>
          <a:endParaRPr lang="en-US"/>
        </a:p>
      </dgm:t>
    </dgm:pt>
    <dgm:pt modelId="{51AE64F9-93BE-44EF-9FC5-4368DE3899BA}" type="sibTrans" cxnId="{D7F8A765-DB2C-4A1C-8A7F-FC625184AB4E}">
      <dgm:prSet/>
      <dgm:spPr/>
      <dgm:t>
        <a:bodyPr/>
        <a:lstStyle/>
        <a:p>
          <a:endParaRPr lang="en-US"/>
        </a:p>
      </dgm:t>
    </dgm:pt>
    <dgm:pt modelId="{05CD0BC1-1280-40C0-A1E1-E1940500156E}">
      <dgm:prSet/>
      <dgm:spPr/>
      <dgm:t>
        <a:bodyPr/>
        <a:lstStyle/>
        <a:p>
          <a:r>
            <a:rPr lang="en-GB" dirty="0"/>
            <a:t>To do their role they must have the support of the public</a:t>
          </a:r>
        </a:p>
      </dgm:t>
    </dgm:pt>
    <dgm:pt modelId="{BD34C9C1-9D2D-4DB0-AEAF-F4F66F6ABAC3}" type="parTrans" cxnId="{6210367E-CE84-4C62-B88E-73CF8C7C9834}">
      <dgm:prSet/>
      <dgm:spPr/>
      <dgm:t>
        <a:bodyPr/>
        <a:lstStyle/>
        <a:p>
          <a:endParaRPr lang="en-GB"/>
        </a:p>
      </dgm:t>
    </dgm:pt>
    <dgm:pt modelId="{837C6939-E83E-4D7F-AA3D-53559BFF61AD}" type="sibTrans" cxnId="{6210367E-CE84-4C62-B88E-73CF8C7C9834}">
      <dgm:prSet/>
      <dgm:spPr/>
      <dgm:t>
        <a:bodyPr/>
        <a:lstStyle/>
        <a:p>
          <a:endParaRPr lang="en-GB"/>
        </a:p>
      </dgm:t>
    </dgm:pt>
    <dgm:pt modelId="{19CF66EE-3D32-480E-986D-8DC8CCA5B38F}" type="pres">
      <dgm:prSet presAssocID="{FB1FA5B7-43B5-49F1-BD0D-BAA6BADB9031}" presName="linear" presStyleCnt="0">
        <dgm:presLayoutVars>
          <dgm:dir/>
          <dgm:animLvl val="lvl"/>
          <dgm:resizeHandles val="exact"/>
        </dgm:presLayoutVars>
      </dgm:prSet>
      <dgm:spPr/>
    </dgm:pt>
    <dgm:pt modelId="{B0E909C6-AD58-42A3-B5D3-6E1B10AB0D06}" type="pres">
      <dgm:prSet presAssocID="{41558BF4-277A-417D-941E-BF1D31D668DD}" presName="parentLin" presStyleCnt="0"/>
      <dgm:spPr/>
    </dgm:pt>
    <dgm:pt modelId="{EBF1891C-EC0F-4F4E-B2FD-F28C3A0808BF}" type="pres">
      <dgm:prSet presAssocID="{41558BF4-277A-417D-941E-BF1D31D668DD}" presName="parentLeftMargin" presStyleLbl="node1" presStyleIdx="0" presStyleCnt="4"/>
      <dgm:spPr/>
    </dgm:pt>
    <dgm:pt modelId="{E3B6ABDA-B8DF-4CED-8EA4-46C48C036386}" type="pres">
      <dgm:prSet presAssocID="{41558BF4-277A-417D-941E-BF1D31D668DD}" presName="parentText" presStyleLbl="node1" presStyleIdx="0" presStyleCnt="4">
        <dgm:presLayoutVars>
          <dgm:chMax val="0"/>
          <dgm:bulletEnabled val="1"/>
        </dgm:presLayoutVars>
      </dgm:prSet>
      <dgm:spPr/>
    </dgm:pt>
    <dgm:pt modelId="{2E5275C0-C842-42B1-8EE2-FED991681484}" type="pres">
      <dgm:prSet presAssocID="{41558BF4-277A-417D-941E-BF1D31D668DD}" presName="negativeSpace" presStyleCnt="0"/>
      <dgm:spPr/>
    </dgm:pt>
    <dgm:pt modelId="{4C8F022F-29EF-41C8-92BA-23B37842C366}" type="pres">
      <dgm:prSet presAssocID="{41558BF4-277A-417D-941E-BF1D31D668DD}" presName="childText" presStyleLbl="conFgAcc1" presStyleIdx="0" presStyleCnt="4">
        <dgm:presLayoutVars>
          <dgm:bulletEnabled val="1"/>
        </dgm:presLayoutVars>
      </dgm:prSet>
      <dgm:spPr/>
    </dgm:pt>
    <dgm:pt modelId="{1C32D667-37D9-4F03-9BD1-A50DDE7A4464}" type="pres">
      <dgm:prSet presAssocID="{A009F851-2E36-4A05-803C-A7BFD3068C22}" presName="spaceBetweenRectangles" presStyleCnt="0"/>
      <dgm:spPr/>
    </dgm:pt>
    <dgm:pt modelId="{80D158AB-C020-4C38-8D28-DC33C3DAA256}" type="pres">
      <dgm:prSet presAssocID="{CA5FB95B-C706-4EAF-A152-55E39ED5DAE4}" presName="parentLin" presStyleCnt="0"/>
      <dgm:spPr/>
    </dgm:pt>
    <dgm:pt modelId="{84000599-A294-4323-8333-F42AA28F1BAB}" type="pres">
      <dgm:prSet presAssocID="{CA5FB95B-C706-4EAF-A152-55E39ED5DAE4}" presName="parentLeftMargin" presStyleLbl="node1" presStyleIdx="0" presStyleCnt="4"/>
      <dgm:spPr/>
    </dgm:pt>
    <dgm:pt modelId="{C3BACD7A-E894-48FA-9B69-1A937CC6A83D}" type="pres">
      <dgm:prSet presAssocID="{CA5FB95B-C706-4EAF-A152-55E39ED5DAE4}" presName="parentText" presStyleLbl="node1" presStyleIdx="1" presStyleCnt="4">
        <dgm:presLayoutVars>
          <dgm:chMax val="0"/>
          <dgm:bulletEnabled val="1"/>
        </dgm:presLayoutVars>
      </dgm:prSet>
      <dgm:spPr/>
    </dgm:pt>
    <dgm:pt modelId="{EB87695F-B040-4B19-BD4D-A26F5A9CAB90}" type="pres">
      <dgm:prSet presAssocID="{CA5FB95B-C706-4EAF-A152-55E39ED5DAE4}" presName="negativeSpace" presStyleCnt="0"/>
      <dgm:spPr/>
    </dgm:pt>
    <dgm:pt modelId="{AB55B1F9-F694-48E8-8CCE-D1CFB21DA47B}" type="pres">
      <dgm:prSet presAssocID="{CA5FB95B-C706-4EAF-A152-55E39ED5DAE4}" presName="childText" presStyleLbl="conFgAcc1" presStyleIdx="1" presStyleCnt="4">
        <dgm:presLayoutVars>
          <dgm:bulletEnabled val="1"/>
        </dgm:presLayoutVars>
      </dgm:prSet>
      <dgm:spPr/>
    </dgm:pt>
    <dgm:pt modelId="{883D0886-14D9-44D8-82D3-797A95897FA5}" type="pres">
      <dgm:prSet presAssocID="{A30D06BB-809C-4342-9BB2-ADCA6E491969}" presName="spaceBetweenRectangles" presStyleCnt="0"/>
      <dgm:spPr/>
    </dgm:pt>
    <dgm:pt modelId="{BE284F78-C98F-49B9-BDF1-0D82595C393F}" type="pres">
      <dgm:prSet presAssocID="{739381B4-81B1-47B4-B247-E1E9CCEDD034}" presName="parentLin" presStyleCnt="0"/>
      <dgm:spPr/>
    </dgm:pt>
    <dgm:pt modelId="{2F751446-BB39-436C-A261-ABBC0C5EDA3C}" type="pres">
      <dgm:prSet presAssocID="{739381B4-81B1-47B4-B247-E1E9CCEDD034}" presName="parentLeftMargin" presStyleLbl="node1" presStyleIdx="1" presStyleCnt="4"/>
      <dgm:spPr/>
    </dgm:pt>
    <dgm:pt modelId="{DFD2BAE0-3BE9-477B-9095-6AB0E1EC2FA1}" type="pres">
      <dgm:prSet presAssocID="{739381B4-81B1-47B4-B247-E1E9CCEDD034}" presName="parentText" presStyleLbl="node1" presStyleIdx="2" presStyleCnt="4">
        <dgm:presLayoutVars>
          <dgm:chMax val="0"/>
          <dgm:bulletEnabled val="1"/>
        </dgm:presLayoutVars>
      </dgm:prSet>
      <dgm:spPr/>
    </dgm:pt>
    <dgm:pt modelId="{6D0FB34F-642E-46C3-BF01-18C23A933408}" type="pres">
      <dgm:prSet presAssocID="{739381B4-81B1-47B4-B247-E1E9CCEDD034}" presName="negativeSpace" presStyleCnt="0"/>
      <dgm:spPr/>
    </dgm:pt>
    <dgm:pt modelId="{97FD9825-E40E-4968-871A-C4C8E84CB131}" type="pres">
      <dgm:prSet presAssocID="{739381B4-81B1-47B4-B247-E1E9CCEDD034}" presName="childText" presStyleLbl="conFgAcc1" presStyleIdx="2" presStyleCnt="4">
        <dgm:presLayoutVars>
          <dgm:bulletEnabled val="1"/>
        </dgm:presLayoutVars>
      </dgm:prSet>
      <dgm:spPr/>
    </dgm:pt>
    <dgm:pt modelId="{E7F70FBA-2846-479A-89D0-979DCDA7A3FC}" type="pres">
      <dgm:prSet presAssocID="{7777EFCA-2487-46B8-8884-0F4DFF903369}" presName="spaceBetweenRectangles" presStyleCnt="0"/>
      <dgm:spPr/>
    </dgm:pt>
    <dgm:pt modelId="{DD5FAD9D-0EB1-4F77-8F86-A38C34BF8F90}" type="pres">
      <dgm:prSet presAssocID="{55EFAABB-FCAB-438D-91F5-20B78C9A974A}" presName="parentLin" presStyleCnt="0"/>
      <dgm:spPr/>
    </dgm:pt>
    <dgm:pt modelId="{C0E9B638-21D8-4D00-A676-20BF64FFC11F}" type="pres">
      <dgm:prSet presAssocID="{55EFAABB-FCAB-438D-91F5-20B78C9A974A}" presName="parentLeftMargin" presStyleLbl="node1" presStyleIdx="2" presStyleCnt="4"/>
      <dgm:spPr/>
    </dgm:pt>
    <dgm:pt modelId="{A62F2444-B935-4DE2-B534-A0AFEB8C4904}" type="pres">
      <dgm:prSet presAssocID="{55EFAABB-FCAB-438D-91F5-20B78C9A974A}" presName="parentText" presStyleLbl="node1" presStyleIdx="3" presStyleCnt="4">
        <dgm:presLayoutVars>
          <dgm:chMax val="0"/>
          <dgm:bulletEnabled val="1"/>
        </dgm:presLayoutVars>
      </dgm:prSet>
      <dgm:spPr/>
    </dgm:pt>
    <dgm:pt modelId="{6B4A2235-EC2C-4D1A-ACC7-B804504C907C}" type="pres">
      <dgm:prSet presAssocID="{55EFAABB-FCAB-438D-91F5-20B78C9A974A}" presName="negativeSpace" presStyleCnt="0"/>
      <dgm:spPr/>
    </dgm:pt>
    <dgm:pt modelId="{EE744749-0434-4DB5-A26A-ED5328DD333E}" type="pres">
      <dgm:prSet presAssocID="{55EFAABB-FCAB-438D-91F5-20B78C9A974A}" presName="childText" presStyleLbl="conFgAcc1" presStyleIdx="3" presStyleCnt="4">
        <dgm:presLayoutVars>
          <dgm:bulletEnabled val="1"/>
        </dgm:presLayoutVars>
      </dgm:prSet>
      <dgm:spPr/>
    </dgm:pt>
  </dgm:ptLst>
  <dgm:cxnLst>
    <dgm:cxn modelId="{4BF6AD10-34D5-49F9-A1D4-6C8043834B6B}" type="presOf" srcId="{739381B4-81B1-47B4-B247-E1E9CCEDD034}" destId="{DFD2BAE0-3BE9-477B-9095-6AB0E1EC2FA1}" srcOrd="1" destOrd="0" presId="urn:microsoft.com/office/officeart/2005/8/layout/list1"/>
    <dgm:cxn modelId="{75492E2A-B1F9-4D9A-9EAC-5017D3CE8B0B}" srcId="{739381B4-81B1-47B4-B247-E1E9CCEDD034}" destId="{10ECEF2C-2BFD-4134-A714-99353320650B}" srcOrd="0" destOrd="0" parTransId="{27223C65-6080-43E8-9990-FF3B338DC5EA}" sibTransId="{DC52F3CD-B1EA-4BF0-B2F4-8DA6282CCAAD}"/>
    <dgm:cxn modelId="{9B4F122E-571B-452A-8D61-C6425848FBF8}" type="presOf" srcId="{05CD0BC1-1280-40C0-A1E1-E1940500156E}" destId="{4C8F022F-29EF-41C8-92BA-23B37842C366}" srcOrd="0" destOrd="0" presId="urn:microsoft.com/office/officeart/2005/8/layout/list1"/>
    <dgm:cxn modelId="{A2F49D2F-8D5E-4F46-94F3-D06AFDB865FD}" type="presOf" srcId="{55EFAABB-FCAB-438D-91F5-20B78C9A974A}" destId="{A62F2444-B935-4DE2-B534-A0AFEB8C4904}" srcOrd="1" destOrd="0" presId="urn:microsoft.com/office/officeart/2005/8/layout/list1"/>
    <dgm:cxn modelId="{053B6564-2AA8-4F3A-9D46-9E58082A0933}" type="presOf" srcId="{41558BF4-277A-417D-941E-BF1D31D668DD}" destId="{EBF1891C-EC0F-4F4E-B2FD-F28C3A0808BF}" srcOrd="0" destOrd="0" presId="urn:microsoft.com/office/officeart/2005/8/layout/list1"/>
    <dgm:cxn modelId="{D7F8A765-DB2C-4A1C-8A7F-FC625184AB4E}" srcId="{55EFAABB-FCAB-438D-91F5-20B78C9A974A}" destId="{457A0889-1E9E-4B8B-8310-7F72EBB61C27}" srcOrd="0" destOrd="0" parTransId="{1BDB0C7B-BA7F-4C54-801B-B7788949AF75}" sibTransId="{51AE64F9-93BE-44EF-9FC5-4368DE3899BA}"/>
    <dgm:cxn modelId="{7A6C566E-FE62-48F8-A49D-C42EE0D30704}" type="presOf" srcId="{7AE31A5E-3FD1-47FF-8A64-5D2DCE3A64AF}" destId="{AB55B1F9-F694-48E8-8CCE-D1CFB21DA47B}" srcOrd="0" destOrd="0" presId="urn:microsoft.com/office/officeart/2005/8/layout/list1"/>
    <dgm:cxn modelId="{BC414F4F-8DEA-4306-9D32-666EBCCDBFBE}" type="presOf" srcId="{739381B4-81B1-47B4-B247-E1E9CCEDD034}" destId="{2F751446-BB39-436C-A261-ABBC0C5EDA3C}" srcOrd="0" destOrd="0" presId="urn:microsoft.com/office/officeart/2005/8/layout/list1"/>
    <dgm:cxn modelId="{194B5675-3D2F-44BB-A0ED-E89C2A1A3C32}" srcId="{FB1FA5B7-43B5-49F1-BD0D-BAA6BADB9031}" destId="{41558BF4-277A-417D-941E-BF1D31D668DD}" srcOrd="0" destOrd="0" parTransId="{EC98E252-FDB1-4E52-8950-0AE6D7A9E1A1}" sibTransId="{A009F851-2E36-4A05-803C-A7BFD3068C22}"/>
    <dgm:cxn modelId="{E0C66056-107F-4331-B59B-EB1DEBB5DD25}" type="presOf" srcId="{FB1FA5B7-43B5-49F1-BD0D-BAA6BADB9031}" destId="{19CF66EE-3D32-480E-986D-8DC8CCA5B38F}" srcOrd="0" destOrd="0" presId="urn:microsoft.com/office/officeart/2005/8/layout/list1"/>
    <dgm:cxn modelId="{ADD98678-6F57-4C8E-923C-ADE2FB422775}" type="presOf" srcId="{10ECEF2C-2BFD-4134-A714-99353320650B}" destId="{97FD9825-E40E-4968-871A-C4C8E84CB131}" srcOrd="0" destOrd="0" presId="urn:microsoft.com/office/officeart/2005/8/layout/list1"/>
    <dgm:cxn modelId="{6210367E-CE84-4C62-B88E-73CF8C7C9834}" srcId="{41558BF4-277A-417D-941E-BF1D31D668DD}" destId="{05CD0BC1-1280-40C0-A1E1-E1940500156E}" srcOrd="0" destOrd="0" parTransId="{BD34C9C1-9D2D-4DB0-AEAF-F4F66F6ABAC3}" sibTransId="{837C6939-E83E-4D7F-AA3D-53559BFF61AD}"/>
    <dgm:cxn modelId="{1F62D490-21B5-49D0-9808-F4F6BE55DB50}" srcId="{CA5FB95B-C706-4EAF-A152-55E39ED5DAE4}" destId="{7AE31A5E-3FD1-47FF-8A64-5D2DCE3A64AF}" srcOrd="0" destOrd="0" parTransId="{10C57988-1C21-4A1A-B78F-E9F65F7E96CD}" sibTransId="{54B1A0FA-899C-4E3E-A70C-7516BF2B2CCC}"/>
    <dgm:cxn modelId="{37D03397-D2C6-4692-9F2D-E28C0EF6AAC1}" type="presOf" srcId="{457A0889-1E9E-4B8B-8310-7F72EBB61C27}" destId="{EE744749-0434-4DB5-A26A-ED5328DD333E}" srcOrd="0" destOrd="0" presId="urn:microsoft.com/office/officeart/2005/8/layout/list1"/>
    <dgm:cxn modelId="{D6A613A1-B163-4517-B802-881370FF4D85}" type="presOf" srcId="{55EFAABB-FCAB-438D-91F5-20B78C9A974A}" destId="{C0E9B638-21D8-4D00-A676-20BF64FFC11F}" srcOrd="0" destOrd="0" presId="urn:microsoft.com/office/officeart/2005/8/layout/list1"/>
    <dgm:cxn modelId="{093D3BBD-D732-45C2-9A36-2D2696FDB30C}" type="presOf" srcId="{41558BF4-277A-417D-941E-BF1D31D668DD}" destId="{E3B6ABDA-B8DF-4CED-8EA4-46C48C036386}" srcOrd="1" destOrd="0" presId="urn:microsoft.com/office/officeart/2005/8/layout/list1"/>
    <dgm:cxn modelId="{96302CCD-C52F-4C28-88B7-A9CBF283682E}" srcId="{FB1FA5B7-43B5-49F1-BD0D-BAA6BADB9031}" destId="{55EFAABB-FCAB-438D-91F5-20B78C9A974A}" srcOrd="3" destOrd="0" parTransId="{93D1062C-DA91-4124-9870-4B486D46632F}" sibTransId="{237519EC-D8D7-4B66-B32B-5956222633D9}"/>
    <dgm:cxn modelId="{359199D9-2059-420F-BFDB-2A21F87A3229}" srcId="{FB1FA5B7-43B5-49F1-BD0D-BAA6BADB9031}" destId="{CA5FB95B-C706-4EAF-A152-55E39ED5DAE4}" srcOrd="1" destOrd="0" parTransId="{AC9908E9-7569-4977-9534-E67262F412B0}" sibTransId="{A30D06BB-809C-4342-9BB2-ADCA6E491969}"/>
    <dgm:cxn modelId="{355504E5-84B4-4F0B-94C4-6A71F6AD0034}" srcId="{FB1FA5B7-43B5-49F1-BD0D-BAA6BADB9031}" destId="{739381B4-81B1-47B4-B247-E1E9CCEDD034}" srcOrd="2" destOrd="0" parTransId="{3EFA0288-6F98-4C6D-89E5-F2FDEBD9D473}" sibTransId="{7777EFCA-2487-46B8-8884-0F4DFF903369}"/>
    <dgm:cxn modelId="{27D74EEC-63E0-43A0-A3B4-E1D77B8FC0EA}" type="presOf" srcId="{CA5FB95B-C706-4EAF-A152-55E39ED5DAE4}" destId="{C3BACD7A-E894-48FA-9B69-1A937CC6A83D}" srcOrd="1" destOrd="0" presId="urn:microsoft.com/office/officeart/2005/8/layout/list1"/>
    <dgm:cxn modelId="{EF063EF9-DC27-4814-8BD5-9E7234C77670}" type="presOf" srcId="{CA5FB95B-C706-4EAF-A152-55E39ED5DAE4}" destId="{84000599-A294-4323-8333-F42AA28F1BAB}" srcOrd="0" destOrd="0" presId="urn:microsoft.com/office/officeart/2005/8/layout/list1"/>
    <dgm:cxn modelId="{266A7323-81B1-4319-A165-26404F8BFFE7}" type="presParOf" srcId="{19CF66EE-3D32-480E-986D-8DC8CCA5B38F}" destId="{B0E909C6-AD58-42A3-B5D3-6E1B10AB0D06}" srcOrd="0" destOrd="0" presId="urn:microsoft.com/office/officeart/2005/8/layout/list1"/>
    <dgm:cxn modelId="{0612107A-93DA-47D3-991F-F5448CF78975}" type="presParOf" srcId="{B0E909C6-AD58-42A3-B5D3-6E1B10AB0D06}" destId="{EBF1891C-EC0F-4F4E-B2FD-F28C3A0808BF}" srcOrd="0" destOrd="0" presId="urn:microsoft.com/office/officeart/2005/8/layout/list1"/>
    <dgm:cxn modelId="{6B2B91C2-CCAB-4BCB-A796-D10E57E570BC}" type="presParOf" srcId="{B0E909C6-AD58-42A3-B5D3-6E1B10AB0D06}" destId="{E3B6ABDA-B8DF-4CED-8EA4-46C48C036386}" srcOrd="1" destOrd="0" presId="urn:microsoft.com/office/officeart/2005/8/layout/list1"/>
    <dgm:cxn modelId="{C9233088-04FA-406E-A2AA-559682B2B5D3}" type="presParOf" srcId="{19CF66EE-3D32-480E-986D-8DC8CCA5B38F}" destId="{2E5275C0-C842-42B1-8EE2-FED991681484}" srcOrd="1" destOrd="0" presId="urn:microsoft.com/office/officeart/2005/8/layout/list1"/>
    <dgm:cxn modelId="{ACC0A281-0820-471A-BCF0-CE689538006F}" type="presParOf" srcId="{19CF66EE-3D32-480E-986D-8DC8CCA5B38F}" destId="{4C8F022F-29EF-41C8-92BA-23B37842C366}" srcOrd="2" destOrd="0" presId="urn:microsoft.com/office/officeart/2005/8/layout/list1"/>
    <dgm:cxn modelId="{14274962-21E6-4396-8EF7-09A24B8F062A}" type="presParOf" srcId="{19CF66EE-3D32-480E-986D-8DC8CCA5B38F}" destId="{1C32D667-37D9-4F03-9BD1-A50DDE7A4464}" srcOrd="3" destOrd="0" presId="urn:microsoft.com/office/officeart/2005/8/layout/list1"/>
    <dgm:cxn modelId="{B050C8BF-5B78-4BE7-8600-4C2397B6E080}" type="presParOf" srcId="{19CF66EE-3D32-480E-986D-8DC8CCA5B38F}" destId="{80D158AB-C020-4C38-8D28-DC33C3DAA256}" srcOrd="4" destOrd="0" presId="urn:microsoft.com/office/officeart/2005/8/layout/list1"/>
    <dgm:cxn modelId="{8F9F9EAB-9A4D-4714-804D-E3D2F0464E98}" type="presParOf" srcId="{80D158AB-C020-4C38-8D28-DC33C3DAA256}" destId="{84000599-A294-4323-8333-F42AA28F1BAB}" srcOrd="0" destOrd="0" presId="urn:microsoft.com/office/officeart/2005/8/layout/list1"/>
    <dgm:cxn modelId="{34101291-41C9-484F-874F-11F270F25257}" type="presParOf" srcId="{80D158AB-C020-4C38-8D28-DC33C3DAA256}" destId="{C3BACD7A-E894-48FA-9B69-1A937CC6A83D}" srcOrd="1" destOrd="0" presId="urn:microsoft.com/office/officeart/2005/8/layout/list1"/>
    <dgm:cxn modelId="{FB733E1C-9BED-4223-A6B5-B8F3619D3FE4}" type="presParOf" srcId="{19CF66EE-3D32-480E-986D-8DC8CCA5B38F}" destId="{EB87695F-B040-4B19-BD4D-A26F5A9CAB90}" srcOrd="5" destOrd="0" presId="urn:microsoft.com/office/officeart/2005/8/layout/list1"/>
    <dgm:cxn modelId="{1BEC801A-178C-405C-809E-1E495E347D0A}" type="presParOf" srcId="{19CF66EE-3D32-480E-986D-8DC8CCA5B38F}" destId="{AB55B1F9-F694-48E8-8CCE-D1CFB21DA47B}" srcOrd="6" destOrd="0" presId="urn:microsoft.com/office/officeart/2005/8/layout/list1"/>
    <dgm:cxn modelId="{071A84C4-D6A8-41E3-8B6A-89E8F567BB18}" type="presParOf" srcId="{19CF66EE-3D32-480E-986D-8DC8CCA5B38F}" destId="{883D0886-14D9-44D8-82D3-797A95897FA5}" srcOrd="7" destOrd="0" presId="urn:microsoft.com/office/officeart/2005/8/layout/list1"/>
    <dgm:cxn modelId="{E1EEF009-000C-494E-91DC-C41C82055B57}" type="presParOf" srcId="{19CF66EE-3D32-480E-986D-8DC8CCA5B38F}" destId="{BE284F78-C98F-49B9-BDF1-0D82595C393F}" srcOrd="8" destOrd="0" presId="urn:microsoft.com/office/officeart/2005/8/layout/list1"/>
    <dgm:cxn modelId="{68D40ADF-661B-4D77-A3D3-645F2E35ECB5}" type="presParOf" srcId="{BE284F78-C98F-49B9-BDF1-0D82595C393F}" destId="{2F751446-BB39-436C-A261-ABBC0C5EDA3C}" srcOrd="0" destOrd="0" presId="urn:microsoft.com/office/officeart/2005/8/layout/list1"/>
    <dgm:cxn modelId="{F9D76AB7-ABF8-43FA-9C54-BD2169AFD449}" type="presParOf" srcId="{BE284F78-C98F-49B9-BDF1-0D82595C393F}" destId="{DFD2BAE0-3BE9-477B-9095-6AB0E1EC2FA1}" srcOrd="1" destOrd="0" presId="urn:microsoft.com/office/officeart/2005/8/layout/list1"/>
    <dgm:cxn modelId="{FBA97845-2D2C-49F3-841F-994A058D5D89}" type="presParOf" srcId="{19CF66EE-3D32-480E-986D-8DC8CCA5B38F}" destId="{6D0FB34F-642E-46C3-BF01-18C23A933408}" srcOrd="9" destOrd="0" presId="urn:microsoft.com/office/officeart/2005/8/layout/list1"/>
    <dgm:cxn modelId="{D201ABA2-C095-4365-9BB2-7CAE174ADE1F}" type="presParOf" srcId="{19CF66EE-3D32-480E-986D-8DC8CCA5B38F}" destId="{97FD9825-E40E-4968-871A-C4C8E84CB131}" srcOrd="10" destOrd="0" presId="urn:microsoft.com/office/officeart/2005/8/layout/list1"/>
    <dgm:cxn modelId="{B7F338A5-39AA-4B68-B12D-3334DA1D09C1}" type="presParOf" srcId="{19CF66EE-3D32-480E-986D-8DC8CCA5B38F}" destId="{E7F70FBA-2846-479A-89D0-979DCDA7A3FC}" srcOrd="11" destOrd="0" presId="urn:microsoft.com/office/officeart/2005/8/layout/list1"/>
    <dgm:cxn modelId="{CB2B9DE4-7004-4E43-8076-A310BDDCC0C4}" type="presParOf" srcId="{19CF66EE-3D32-480E-986D-8DC8CCA5B38F}" destId="{DD5FAD9D-0EB1-4F77-8F86-A38C34BF8F90}" srcOrd="12" destOrd="0" presId="urn:microsoft.com/office/officeart/2005/8/layout/list1"/>
    <dgm:cxn modelId="{B73418B9-24DF-4993-BA42-EA9AB7C4364C}" type="presParOf" srcId="{DD5FAD9D-0EB1-4F77-8F86-A38C34BF8F90}" destId="{C0E9B638-21D8-4D00-A676-20BF64FFC11F}" srcOrd="0" destOrd="0" presId="urn:microsoft.com/office/officeart/2005/8/layout/list1"/>
    <dgm:cxn modelId="{DE2900D0-C73D-4C57-A767-934B8E1752BB}" type="presParOf" srcId="{DD5FAD9D-0EB1-4F77-8F86-A38C34BF8F90}" destId="{A62F2444-B935-4DE2-B534-A0AFEB8C4904}" srcOrd="1" destOrd="0" presId="urn:microsoft.com/office/officeart/2005/8/layout/list1"/>
    <dgm:cxn modelId="{5D89C925-1A2D-4E7D-9ADE-0A1545C2D862}" type="presParOf" srcId="{19CF66EE-3D32-480E-986D-8DC8CCA5B38F}" destId="{6B4A2235-EC2C-4D1A-ACC7-B804504C907C}" srcOrd="13" destOrd="0" presId="urn:microsoft.com/office/officeart/2005/8/layout/list1"/>
    <dgm:cxn modelId="{CDE158CC-F768-4BC8-9D1A-6A187F2C0CC0}" type="presParOf" srcId="{19CF66EE-3D32-480E-986D-8DC8CCA5B38F}" destId="{EE744749-0434-4DB5-A26A-ED5328DD333E}"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E628E08-B5BC-45E4-8C36-3F9959523A66}" type="doc">
      <dgm:prSet loTypeId="urn:microsoft.com/office/officeart/2005/8/layout/list1" loCatId="list" qsTypeId="urn:microsoft.com/office/officeart/2005/8/quickstyle/simple1#2" qsCatId="simple" csTypeId="urn:microsoft.com/office/officeart/2005/8/colors/colorful1#1" csCatId="colorful" phldr="1"/>
      <dgm:spPr/>
      <dgm:t>
        <a:bodyPr/>
        <a:lstStyle/>
        <a:p>
          <a:endParaRPr lang="en-GB"/>
        </a:p>
      </dgm:t>
    </dgm:pt>
    <dgm:pt modelId="{ADB5C825-6F59-471D-B4FE-AF07442A367C}">
      <dgm:prSet/>
      <dgm:spPr/>
      <dgm:t>
        <a:bodyPr/>
        <a:lstStyle/>
        <a:p>
          <a:r>
            <a:rPr lang="en-GB" b="0" i="0" baseline="0" dirty="0"/>
            <a:t>Using minimal force-</a:t>
          </a:r>
          <a:endParaRPr lang="en-GB" dirty="0"/>
        </a:p>
      </dgm:t>
    </dgm:pt>
    <dgm:pt modelId="{725D14BC-F7D0-43BD-B273-ECD24BF4E082}" type="parTrans" cxnId="{00748CD7-9F2C-4E81-A7A2-F30F1EA69D3E}">
      <dgm:prSet/>
      <dgm:spPr/>
      <dgm:t>
        <a:bodyPr/>
        <a:lstStyle/>
        <a:p>
          <a:endParaRPr lang="en-GB"/>
        </a:p>
      </dgm:t>
    </dgm:pt>
    <dgm:pt modelId="{1CF9DAC8-D50C-4E15-8363-B8CB3A705E7A}" type="sibTrans" cxnId="{00748CD7-9F2C-4E81-A7A2-F30F1EA69D3E}">
      <dgm:prSet/>
      <dgm:spPr/>
      <dgm:t>
        <a:bodyPr/>
        <a:lstStyle/>
        <a:p>
          <a:endParaRPr lang="en-GB"/>
        </a:p>
      </dgm:t>
    </dgm:pt>
    <dgm:pt modelId="{359AEEFA-059C-43A5-841C-542449CF9759}">
      <dgm:prSet/>
      <dgm:spPr/>
      <dgm:t>
        <a:bodyPr/>
        <a:lstStyle/>
        <a:p>
          <a:r>
            <a:rPr lang="en-GB" dirty="0"/>
            <a:t>Use of force as a last resort</a:t>
          </a:r>
        </a:p>
      </dgm:t>
    </dgm:pt>
    <dgm:pt modelId="{B66940B0-4F39-4AED-974F-7FC0A2548BE7}" type="parTrans" cxnId="{A59C7503-666F-4006-8022-0B7A3F928CCF}">
      <dgm:prSet/>
      <dgm:spPr/>
      <dgm:t>
        <a:bodyPr/>
        <a:lstStyle/>
        <a:p>
          <a:endParaRPr lang="en-GB"/>
        </a:p>
      </dgm:t>
    </dgm:pt>
    <dgm:pt modelId="{34D224AA-C830-446F-B760-7942D3E44540}" type="sibTrans" cxnId="{A59C7503-666F-4006-8022-0B7A3F928CCF}">
      <dgm:prSet/>
      <dgm:spPr/>
      <dgm:t>
        <a:bodyPr/>
        <a:lstStyle/>
        <a:p>
          <a:endParaRPr lang="en-GB"/>
        </a:p>
      </dgm:t>
    </dgm:pt>
    <dgm:pt modelId="{D6EC1AC5-EDC2-4F3D-BCAA-905F8C7B1097}">
      <dgm:prSet/>
      <dgm:spPr/>
      <dgm:t>
        <a:bodyPr/>
        <a:lstStyle/>
        <a:p>
          <a:r>
            <a:rPr lang="en-GB"/>
            <a:t>Transparency- </a:t>
          </a:r>
        </a:p>
      </dgm:t>
    </dgm:pt>
    <dgm:pt modelId="{2FC8A940-5728-460F-B970-C2B5F0209963}" type="parTrans" cxnId="{A9AB27CE-7055-4213-8C09-308BABEB0A69}">
      <dgm:prSet/>
      <dgm:spPr/>
      <dgm:t>
        <a:bodyPr/>
        <a:lstStyle/>
        <a:p>
          <a:endParaRPr lang="en-GB"/>
        </a:p>
      </dgm:t>
    </dgm:pt>
    <dgm:pt modelId="{3CF2DC84-5AA0-438D-9D5D-B005377EAE32}" type="sibTrans" cxnId="{A9AB27CE-7055-4213-8C09-308BABEB0A69}">
      <dgm:prSet/>
      <dgm:spPr/>
      <dgm:t>
        <a:bodyPr/>
        <a:lstStyle/>
        <a:p>
          <a:endParaRPr lang="en-GB"/>
        </a:p>
      </dgm:t>
    </dgm:pt>
    <dgm:pt modelId="{B216DD25-4A82-4409-A233-A53C8533BC7B}">
      <dgm:prSet/>
      <dgm:spPr/>
      <dgm:t>
        <a:bodyPr/>
        <a:lstStyle/>
        <a:p>
          <a:r>
            <a:rPr lang="en-GB" dirty="0"/>
            <a:t>Operating openly, providing data and information to the public</a:t>
          </a:r>
        </a:p>
      </dgm:t>
    </dgm:pt>
    <dgm:pt modelId="{5D4B0758-1D3F-428F-A048-4DC2C30FA4F8}" type="parTrans" cxnId="{B48E170E-8C54-4CED-A4D5-7EFE19B63084}">
      <dgm:prSet/>
      <dgm:spPr/>
      <dgm:t>
        <a:bodyPr/>
        <a:lstStyle/>
        <a:p>
          <a:endParaRPr lang="en-GB"/>
        </a:p>
      </dgm:t>
    </dgm:pt>
    <dgm:pt modelId="{1E7D6D33-C67C-475B-828F-2DB2FD055FDA}" type="sibTrans" cxnId="{B48E170E-8C54-4CED-A4D5-7EFE19B63084}">
      <dgm:prSet/>
      <dgm:spPr/>
      <dgm:t>
        <a:bodyPr/>
        <a:lstStyle/>
        <a:p>
          <a:endParaRPr lang="en-GB"/>
        </a:p>
      </dgm:t>
    </dgm:pt>
    <dgm:pt modelId="{62FC3AF8-557E-4766-980B-D7F9671B52B5}">
      <dgm:prSet/>
      <dgm:spPr/>
      <dgm:t>
        <a:bodyPr/>
        <a:lstStyle/>
        <a:p>
          <a:r>
            <a:rPr lang="en-GB" b="0" i="0" baseline="0" dirty="0"/>
            <a:t>Public engagement Community policing </a:t>
          </a:r>
          <a:endParaRPr lang="en-GB" dirty="0"/>
        </a:p>
      </dgm:t>
    </dgm:pt>
    <dgm:pt modelId="{62042081-939F-4976-9609-D2DB6D7C250B}" type="parTrans" cxnId="{0F6EB9BB-D431-47B1-A9F9-291BDFF35ADD}">
      <dgm:prSet/>
      <dgm:spPr/>
      <dgm:t>
        <a:bodyPr/>
        <a:lstStyle/>
        <a:p>
          <a:endParaRPr lang="en-GB"/>
        </a:p>
      </dgm:t>
    </dgm:pt>
    <dgm:pt modelId="{B997BB2A-1A07-4FD1-971F-B22FE1B19F92}" type="sibTrans" cxnId="{0F6EB9BB-D431-47B1-A9F9-291BDFF35ADD}">
      <dgm:prSet/>
      <dgm:spPr/>
      <dgm:t>
        <a:bodyPr/>
        <a:lstStyle/>
        <a:p>
          <a:endParaRPr lang="en-GB"/>
        </a:p>
      </dgm:t>
    </dgm:pt>
    <dgm:pt modelId="{68BC003F-D88F-4023-8B54-395EDE89FA67}">
      <dgm:prSet/>
      <dgm:spPr/>
      <dgm:t>
        <a:bodyPr/>
        <a:lstStyle/>
        <a:p>
          <a:r>
            <a:rPr lang="en-GB" b="0" i="0" baseline="0" dirty="0"/>
            <a:t>Being representative of society – </a:t>
          </a:r>
          <a:endParaRPr lang="en-GB" dirty="0"/>
        </a:p>
      </dgm:t>
    </dgm:pt>
    <dgm:pt modelId="{B850E0A6-AD80-4C6A-8B61-CE451E1CC196}" type="parTrans" cxnId="{BD23765E-A8B9-41AD-A34E-AE2F7034B505}">
      <dgm:prSet/>
      <dgm:spPr/>
      <dgm:t>
        <a:bodyPr/>
        <a:lstStyle/>
        <a:p>
          <a:endParaRPr lang="en-GB"/>
        </a:p>
      </dgm:t>
    </dgm:pt>
    <dgm:pt modelId="{83D6FDF9-9D32-47EE-AFBE-2062FB9DA4C6}" type="sibTrans" cxnId="{BD23765E-A8B9-41AD-A34E-AE2F7034B505}">
      <dgm:prSet/>
      <dgm:spPr/>
      <dgm:t>
        <a:bodyPr/>
        <a:lstStyle/>
        <a:p>
          <a:endParaRPr lang="en-GB"/>
        </a:p>
      </dgm:t>
    </dgm:pt>
    <dgm:pt modelId="{EE153F6C-DC62-4761-9A82-D1CFBC62597B}">
      <dgm:prSet/>
      <dgm:spPr/>
      <dgm:t>
        <a:bodyPr/>
        <a:lstStyle/>
        <a:p>
          <a:r>
            <a:rPr lang="en-GB" b="0" i="0" baseline="0" dirty="0"/>
            <a:t>using knowledge of communities to inform their actions</a:t>
          </a:r>
          <a:endParaRPr lang="en-GB" dirty="0"/>
        </a:p>
      </dgm:t>
    </dgm:pt>
    <dgm:pt modelId="{B0FCD7FA-E107-4CB8-8215-1451B4938A49}" type="parTrans" cxnId="{8DA053BB-ACD2-4938-B048-E0F5E6B837D8}">
      <dgm:prSet/>
      <dgm:spPr/>
      <dgm:t>
        <a:bodyPr/>
        <a:lstStyle/>
        <a:p>
          <a:endParaRPr lang="en-GB"/>
        </a:p>
      </dgm:t>
    </dgm:pt>
    <dgm:pt modelId="{2D9F5351-AADE-4A4E-BA4C-74C4BEBB0933}" type="sibTrans" cxnId="{8DA053BB-ACD2-4938-B048-E0F5E6B837D8}">
      <dgm:prSet/>
      <dgm:spPr/>
      <dgm:t>
        <a:bodyPr/>
        <a:lstStyle/>
        <a:p>
          <a:endParaRPr lang="en-GB"/>
        </a:p>
      </dgm:t>
    </dgm:pt>
    <dgm:pt modelId="{C5C703A6-69F3-42DF-9E13-C58A5A8C3C16}">
      <dgm:prSet/>
      <dgm:spPr/>
      <dgm:t>
        <a:bodyPr/>
        <a:lstStyle/>
        <a:p>
          <a:r>
            <a:rPr lang="en-GB" b="0" i="0" baseline="0" dirty="0"/>
            <a:t>Being effective and competent at what they do</a:t>
          </a:r>
          <a:endParaRPr lang="en-GB" dirty="0"/>
        </a:p>
      </dgm:t>
    </dgm:pt>
    <dgm:pt modelId="{9CAC2865-7DDF-41FB-A51D-7DE5D302E82C}" type="parTrans" cxnId="{10A251CB-539F-4603-817E-0962E692F81C}">
      <dgm:prSet/>
      <dgm:spPr/>
      <dgm:t>
        <a:bodyPr/>
        <a:lstStyle/>
        <a:p>
          <a:endParaRPr lang="en-GB"/>
        </a:p>
      </dgm:t>
    </dgm:pt>
    <dgm:pt modelId="{61C78CE4-0381-4880-AAAC-6945D8A0FA35}" type="sibTrans" cxnId="{10A251CB-539F-4603-817E-0962E692F81C}">
      <dgm:prSet/>
      <dgm:spPr/>
      <dgm:t>
        <a:bodyPr/>
        <a:lstStyle/>
        <a:p>
          <a:endParaRPr lang="en-GB"/>
        </a:p>
      </dgm:t>
    </dgm:pt>
    <dgm:pt modelId="{78C45E09-77CD-4107-AC5E-9A96D5AF6A51}" type="pres">
      <dgm:prSet presAssocID="{1E628E08-B5BC-45E4-8C36-3F9959523A66}" presName="linear" presStyleCnt="0">
        <dgm:presLayoutVars>
          <dgm:dir/>
          <dgm:animLvl val="lvl"/>
          <dgm:resizeHandles val="exact"/>
        </dgm:presLayoutVars>
      </dgm:prSet>
      <dgm:spPr/>
    </dgm:pt>
    <dgm:pt modelId="{9F467909-AF64-469F-895F-0479EE011B34}" type="pres">
      <dgm:prSet presAssocID="{ADB5C825-6F59-471D-B4FE-AF07442A367C}" presName="parentLin" presStyleCnt="0"/>
      <dgm:spPr/>
    </dgm:pt>
    <dgm:pt modelId="{CB71B6B8-C3F6-47AD-97AF-949C25F96368}" type="pres">
      <dgm:prSet presAssocID="{ADB5C825-6F59-471D-B4FE-AF07442A367C}" presName="parentLeftMargin" presStyleLbl="node1" presStyleIdx="0" presStyleCnt="5"/>
      <dgm:spPr/>
    </dgm:pt>
    <dgm:pt modelId="{2468DA2A-343D-46FE-AE36-9F3067DFC2E2}" type="pres">
      <dgm:prSet presAssocID="{ADB5C825-6F59-471D-B4FE-AF07442A367C}" presName="parentText" presStyleLbl="node1" presStyleIdx="0" presStyleCnt="5">
        <dgm:presLayoutVars>
          <dgm:chMax val="0"/>
          <dgm:bulletEnabled val="1"/>
        </dgm:presLayoutVars>
      </dgm:prSet>
      <dgm:spPr/>
    </dgm:pt>
    <dgm:pt modelId="{5DE51926-04A6-408D-AA75-75311B1DB3DA}" type="pres">
      <dgm:prSet presAssocID="{ADB5C825-6F59-471D-B4FE-AF07442A367C}" presName="negativeSpace" presStyleCnt="0"/>
      <dgm:spPr/>
    </dgm:pt>
    <dgm:pt modelId="{EE7332B8-70E4-4FDD-9C1C-3BFACD9D9A2B}" type="pres">
      <dgm:prSet presAssocID="{ADB5C825-6F59-471D-B4FE-AF07442A367C}" presName="childText" presStyleLbl="conFgAcc1" presStyleIdx="0" presStyleCnt="5">
        <dgm:presLayoutVars>
          <dgm:bulletEnabled val="1"/>
        </dgm:presLayoutVars>
      </dgm:prSet>
      <dgm:spPr/>
    </dgm:pt>
    <dgm:pt modelId="{185BF28E-E3D1-4AA8-9E74-EAB3FDA96820}" type="pres">
      <dgm:prSet presAssocID="{1CF9DAC8-D50C-4E15-8363-B8CB3A705E7A}" presName="spaceBetweenRectangles" presStyleCnt="0"/>
      <dgm:spPr/>
    </dgm:pt>
    <dgm:pt modelId="{598CD02F-7465-41BE-84AD-F693D492247C}" type="pres">
      <dgm:prSet presAssocID="{D6EC1AC5-EDC2-4F3D-BCAA-905F8C7B1097}" presName="parentLin" presStyleCnt="0"/>
      <dgm:spPr/>
    </dgm:pt>
    <dgm:pt modelId="{C5B60805-38BA-4FBC-AEEE-B131ED621168}" type="pres">
      <dgm:prSet presAssocID="{D6EC1AC5-EDC2-4F3D-BCAA-905F8C7B1097}" presName="parentLeftMargin" presStyleLbl="node1" presStyleIdx="0" presStyleCnt="5"/>
      <dgm:spPr/>
    </dgm:pt>
    <dgm:pt modelId="{4CB293F7-8E70-4CB6-B7DA-A687A6D48002}" type="pres">
      <dgm:prSet presAssocID="{D6EC1AC5-EDC2-4F3D-BCAA-905F8C7B1097}" presName="parentText" presStyleLbl="node1" presStyleIdx="1" presStyleCnt="5">
        <dgm:presLayoutVars>
          <dgm:chMax val="0"/>
          <dgm:bulletEnabled val="1"/>
        </dgm:presLayoutVars>
      </dgm:prSet>
      <dgm:spPr/>
    </dgm:pt>
    <dgm:pt modelId="{097C0F24-D7BD-48B3-B426-4FC929085879}" type="pres">
      <dgm:prSet presAssocID="{D6EC1AC5-EDC2-4F3D-BCAA-905F8C7B1097}" presName="negativeSpace" presStyleCnt="0"/>
      <dgm:spPr/>
    </dgm:pt>
    <dgm:pt modelId="{05C0DC88-9581-4D16-B1BF-2CB66227D9B7}" type="pres">
      <dgm:prSet presAssocID="{D6EC1AC5-EDC2-4F3D-BCAA-905F8C7B1097}" presName="childText" presStyleLbl="conFgAcc1" presStyleIdx="1" presStyleCnt="5">
        <dgm:presLayoutVars>
          <dgm:bulletEnabled val="1"/>
        </dgm:presLayoutVars>
      </dgm:prSet>
      <dgm:spPr/>
    </dgm:pt>
    <dgm:pt modelId="{2D7D599D-9154-4AC0-8D8F-6D2DE0AA0C6F}" type="pres">
      <dgm:prSet presAssocID="{3CF2DC84-5AA0-438D-9D5D-B005377EAE32}" presName="spaceBetweenRectangles" presStyleCnt="0"/>
      <dgm:spPr/>
    </dgm:pt>
    <dgm:pt modelId="{3CE7E2AF-31C9-4256-B313-B2F4E66DBD76}" type="pres">
      <dgm:prSet presAssocID="{62FC3AF8-557E-4766-980B-D7F9671B52B5}" presName="parentLin" presStyleCnt="0"/>
      <dgm:spPr/>
    </dgm:pt>
    <dgm:pt modelId="{5D599E09-01E5-4C1F-9BF7-3C687F27AB58}" type="pres">
      <dgm:prSet presAssocID="{62FC3AF8-557E-4766-980B-D7F9671B52B5}" presName="parentLeftMargin" presStyleLbl="node1" presStyleIdx="1" presStyleCnt="5"/>
      <dgm:spPr/>
    </dgm:pt>
    <dgm:pt modelId="{4A4AAC41-CFCD-463F-B1DA-5F37979DE5B9}" type="pres">
      <dgm:prSet presAssocID="{62FC3AF8-557E-4766-980B-D7F9671B52B5}" presName="parentText" presStyleLbl="node1" presStyleIdx="2" presStyleCnt="5">
        <dgm:presLayoutVars>
          <dgm:chMax val="0"/>
          <dgm:bulletEnabled val="1"/>
        </dgm:presLayoutVars>
      </dgm:prSet>
      <dgm:spPr/>
    </dgm:pt>
    <dgm:pt modelId="{0678CB0C-D479-4B72-A5FB-86875EB4FB1B}" type="pres">
      <dgm:prSet presAssocID="{62FC3AF8-557E-4766-980B-D7F9671B52B5}" presName="negativeSpace" presStyleCnt="0"/>
      <dgm:spPr/>
    </dgm:pt>
    <dgm:pt modelId="{C6C01FF3-0CE4-4356-A508-685A1B622286}" type="pres">
      <dgm:prSet presAssocID="{62FC3AF8-557E-4766-980B-D7F9671B52B5}" presName="childText" presStyleLbl="conFgAcc1" presStyleIdx="2" presStyleCnt="5">
        <dgm:presLayoutVars>
          <dgm:bulletEnabled val="1"/>
        </dgm:presLayoutVars>
      </dgm:prSet>
      <dgm:spPr/>
    </dgm:pt>
    <dgm:pt modelId="{028BD8E7-5CF4-4511-9D83-E75304BBAE64}" type="pres">
      <dgm:prSet presAssocID="{B997BB2A-1A07-4FD1-971F-B22FE1B19F92}" presName="spaceBetweenRectangles" presStyleCnt="0"/>
      <dgm:spPr/>
    </dgm:pt>
    <dgm:pt modelId="{0715E39B-0018-4FB4-B987-8F063F16DA6B}" type="pres">
      <dgm:prSet presAssocID="{68BC003F-D88F-4023-8B54-395EDE89FA67}" presName="parentLin" presStyleCnt="0"/>
      <dgm:spPr/>
    </dgm:pt>
    <dgm:pt modelId="{D190ADF0-B863-463E-A2CE-2B89FD12F29D}" type="pres">
      <dgm:prSet presAssocID="{68BC003F-D88F-4023-8B54-395EDE89FA67}" presName="parentLeftMargin" presStyleLbl="node1" presStyleIdx="2" presStyleCnt="5"/>
      <dgm:spPr/>
    </dgm:pt>
    <dgm:pt modelId="{6061751A-9B59-4CF8-BBA2-84092C87F193}" type="pres">
      <dgm:prSet presAssocID="{68BC003F-D88F-4023-8B54-395EDE89FA67}" presName="parentText" presStyleLbl="node1" presStyleIdx="3" presStyleCnt="5">
        <dgm:presLayoutVars>
          <dgm:chMax val="0"/>
          <dgm:bulletEnabled val="1"/>
        </dgm:presLayoutVars>
      </dgm:prSet>
      <dgm:spPr/>
    </dgm:pt>
    <dgm:pt modelId="{FB606F77-78DA-480B-8698-31CC2C7FFE9C}" type="pres">
      <dgm:prSet presAssocID="{68BC003F-D88F-4023-8B54-395EDE89FA67}" presName="negativeSpace" presStyleCnt="0"/>
      <dgm:spPr/>
    </dgm:pt>
    <dgm:pt modelId="{524C3E87-5149-4B14-8CC5-A30B861BE8FB}" type="pres">
      <dgm:prSet presAssocID="{68BC003F-D88F-4023-8B54-395EDE89FA67}" presName="childText" presStyleLbl="conFgAcc1" presStyleIdx="3" presStyleCnt="5">
        <dgm:presLayoutVars>
          <dgm:bulletEnabled val="1"/>
        </dgm:presLayoutVars>
      </dgm:prSet>
      <dgm:spPr/>
    </dgm:pt>
    <dgm:pt modelId="{5FE5C290-2221-49D9-A0A5-073317A4BB3B}" type="pres">
      <dgm:prSet presAssocID="{83D6FDF9-9D32-47EE-AFBE-2062FB9DA4C6}" presName="spaceBetweenRectangles" presStyleCnt="0"/>
      <dgm:spPr/>
    </dgm:pt>
    <dgm:pt modelId="{E62932F8-431C-482B-8C3C-1B6DF9361461}" type="pres">
      <dgm:prSet presAssocID="{C5C703A6-69F3-42DF-9E13-C58A5A8C3C16}" presName="parentLin" presStyleCnt="0"/>
      <dgm:spPr/>
    </dgm:pt>
    <dgm:pt modelId="{B0D96457-A4F0-44DB-AB87-64DC6D57B5BA}" type="pres">
      <dgm:prSet presAssocID="{C5C703A6-69F3-42DF-9E13-C58A5A8C3C16}" presName="parentLeftMargin" presStyleLbl="node1" presStyleIdx="3" presStyleCnt="5"/>
      <dgm:spPr/>
    </dgm:pt>
    <dgm:pt modelId="{6EA966EB-D4EA-4AEE-BAE5-D74BA699101D}" type="pres">
      <dgm:prSet presAssocID="{C5C703A6-69F3-42DF-9E13-C58A5A8C3C16}" presName="parentText" presStyleLbl="node1" presStyleIdx="4" presStyleCnt="5">
        <dgm:presLayoutVars>
          <dgm:chMax val="0"/>
          <dgm:bulletEnabled val="1"/>
        </dgm:presLayoutVars>
      </dgm:prSet>
      <dgm:spPr/>
    </dgm:pt>
    <dgm:pt modelId="{817C74BD-7A53-4E11-B561-59BBE47C780F}" type="pres">
      <dgm:prSet presAssocID="{C5C703A6-69F3-42DF-9E13-C58A5A8C3C16}" presName="negativeSpace" presStyleCnt="0"/>
      <dgm:spPr/>
    </dgm:pt>
    <dgm:pt modelId="{4ED5B93B-E98A-4959-9EEE-8A9C127C87E3}" type="pres">
      <dgm:prSet presAssocID="{C5C703A6-69F3-42DF-9E13-C58A5A8C3C16}" presName="childText" presStyleLbl="conFgAcc1" presStyleIdx="4" presStyleCnt="5">
        <dgm:presLayoutVars>
          <dgm:bulletEnabled val="1"/>
        </dgm:presLayoutVars>
      </dgm:prSet>
      <dgm:spPr/>
    </dgm:pt>
  </dgm:ptLst>
  <dgm:cxnLst>
    <dgm:cxn modelId="{A59C7503-666F-4006-8022-0B7A3F928CCF}" srcId="{ADB5C825-6F59-471D-B4FE-AF07442A367C}" destId="{359AEEFA-059C-43A5-841C-542449CF9759}" srcOrd="0" destOrd="0" parTransId="{B66940B0-4F39-4AED-974F-7FC0A2548BE7}" sibTransId="{34D224AA-C830-446F-B760-7942D3E44540}"/>
    <dgm:cxn modelId="{B48E170E-8C54-4CED-A4D5-7EFE19B63084}" srcId="{D6EC1AC5-EDC2-4F3D-BCAA-905F8C7B1097}" destId="{B216DD25-4A82-4409-A233-A53C8533BC7B}" srcOrd="0" destOrd="0" parTransId="{5D4B0758-1D3F-428F-A048-4DC2C30FA4F8}" sibTransId="{1E7D6D33-C67C-475B-828F-2DB2FD055FDA}"/>
    <dgm:cxn modelId="{B10B3E13-865C-4E63-94CF-A9986A929259}" type="presOf" srcId="{ADB5C825-6F59-471D-B4FE-AF07442A367C}" destId="{2468DA2A-343D-46FE-AE36-9F3067DFC2E2}" srcOrd="1" destOrd="0" presId="urn:microsoft.com/office/officeart/2005/8/layout/list1"/>
    <dgm:cxn modelId="{8433FC2C-DDEC-4DC2-8C71-9B97DF49EF64}" type="presOf" srcId="{62FC3AF8-557E-4766-980B-D7F9671B52B5}" destId="{5D599E09-01E5-4C1F-9BF7-3C687F27AB58}" srcOrd="0" destOrd="0" presId="urn:microsoft.com/office/officeart/2005/8/layout/list1"/>
    <dgm:cxn modelId="{2EF8FF2D-0711-4056-AC49-75EF3A529B1F}" type="presOf" srcId="{D6EC1AC5-EDC2-4F3D-BCAA-905F8C7B1097}" destId="{4CB293F7-8E70-4CB6-B7DA-A687A6D48002}" srcOrd="1" destOrd="0" presId="urn:microsoft.com/office/officeart/2005/8/layout/list1"/>
    <dgm:cxn modelId="{9C77243E-7624-4039-8BD6-B27EB1BD58AA}" type="presOf" srcId="{B216DD25-4A82-4409-A233-A53C8533BC7B}" destId="{05C0DC88-9581-4D16-B1BF-2CB66227D9B7}" srcOrd="0" destOrd="0" presId="urn:microsoft.com/office/officeart/2005/8/layout/list1"/>
    <dgm:cxn modelId="{BD23765E-A8B9-41AD-A34E-AE2F7034B505}" srcId="{1E628E08-B5BC-45E4-8C36-3F9959523A66}" destId="{68BC003F-D88F-4023-8B54-395EDE89FA67}" srcOrd="3" destOrd="0" parTransId="{B850E0A6-AD80-4C6A-8B61-CE451E1CC196}" sibTransId="{83D6FDF9-9D32-47EE-AFBE-2062FB9DA4C6}"/>
    <dgm:cxn modelId="{82C54C4A-3F5F-4F8D-A352-ABE834BB3CA1}" type="presOf" srcId="{C5C703A6-69F3-42DF-9E13-C58A5A8C3C16}" destId="{B0D96457-A4F0-44DB-AB87-64DC6D57B5BA}" srcOrd="0" destOrd="0" presId="urn:microsoft.com/office/officeart/2005/8/layout/list1"/>
    <dgm:cxn modelId="{FBBF4F4C-E6BA-4E5D-80D9-39049A245335}" type="presOf" srcId="{ADB5C825-6F59-471D-B4FE-AF07442A367C}" destId="{CB71B6B8-C3F6-47AD-97AF-949C25F96368}" srcOrd="0" destOrd="0" presId="urn:microsoft.com/office/officeart/2005/8/layout/list1"/>
    <dgm:cxn modelId="{C1E6EC8A-4773-49AA-BB2B-1BB8650652A2}" type="presOf" srcId="{68BC003F-D88F-4023-8B54-395EDE89FA67}" destId="{6061751A-9B59-4CF8-BBA2-84092C87F193}" srcOrd="1" destOrd="0" presId="urn:microsoft.com/office/officeart/2005/8/layout/list1"/>
    <dgm:cxn modelId="{10611F90-96A6-4105-BFE9-590B3946FB33}" type="presOf" srcId="{62FC3AF8-557E-4766-980B-D7F9671B52B5}" destId="{4A4AAC41-CFCD-463F-B1DA-5F37979DE5B9}" srcOrd="1" destOrd="0" presId="urn:microsoft.com/office/officeart/2005/8/layout/list1"/>
    <dgm:cxn modelId="{354A7CA5-84EA-4B4C-920C-92B5CEB6C180}" type="presOf" srcId="{C5C703A6-69F3-42DF-9E13-C58A5A8C3C16}" destId="{6EA966EB-D4EA-4AEE-BAE5-D74BA699101D}" srcOrd="1" destOrd="0" presId="urn:microsoft.com/office/officeart/2005/8/layout/list1"/>
    <dgm:cxn modelId="{47030EAC-A94C-4EF5-9D22-A23F275A5E34}" type="presOf" srcId="{68BC003F-D88F-4023-8B54-395EDE89FA67}" destId="{D190ADF0-B863-463E-A2CE-2B89FD12F29D}" srcOrd="0" destOrd="0" presId="urn:microsoft.com/office/officeart/2005/8/layout/list1"/>
    <dgm:cxn modelId="{8DA053BB-ACD2-4938-B048-E0F5E6B837D8}" srcId="{68BC003F-D88F-4023-8B54-395EDE89FA67}" destId="{EE153F6C-DC62-4761-9A82-D1CFBC62597B}" srcOrd="0" destOrd="0" parTransId="{B0FCD7FA-E107-4CB8-8215-1451B4938A49}" sibTransId="{2D9F5351-AADE-4A4E-BA4C-74C4BEBB0933}"/>
    <dgm:cxn modelId="{0F6EB9BB-D431-47B1-A9F9-291BDFF35ADD}" srcId="{1E628E08-B5BC-45E4-8C36-3F9959523A66}" destId="{62FC3AF8-557E-4766-980B-D7F9671B52B5}" srcOrd="2" destOrd="0" parTransId="{62042081-939F-4976-9609-D2DB6D7C250B}" sibTransId="{B997BB2A-1A07-4FD1-971F-B22FE1B19F92}"/>
    <dgm:cxn modelId="{85C0C3C0-65F1-481F-94FF-2D37A8514AEF}" type="presOf" srcId="{EE153F6C-DC62-4761-9A82-D1CFBC62597B}" destId="{524C3E87-5149-4B14-8CC5-A30B861BE8FB}" srcOrd="0" destOrd="0" presId="urn:microsoft.com/office/officeart/2005/8/layout/list1"/>
    <dgm:cxn modelId="{10A251CB-539F-4603-817E-0962E692F81C}" srcId="{1E628E08-B5BC-45E4-8C36-3F9959523A66}" destId="{C5C703A6-69F3-42DF-9E13-C58A5A8C3C16}" srcOrd="4" destOrd="0" parTransId="{9CAC2865-7DDF-41FB-A51D-7DE5D302E82C}" sibTransId="{61C78CE4-0381-4880-AAAC-6945D8A0FA35}"/>
    <dgm:cxn modelId="{A9AB27CE-7055-4213-8C09-308BABEB0A69}" srcId="{1E628E08-B5BC-45E4-8C36-3F9959523A66}" destId="{D6EC1AC5-EDC2-4F3D-BCAA-905F8C7B1097}" srcOrd="1" destOrd="0" parTransId="{2FC8A940-5728-460F-B970-C2B5F0209963}" sibTransId="{3CF2DC84-5AA0-438D-9D5D-B005377EAE32}"/>
    <dgm:cxn modelId="{684A37CE-953A-495B-AE8A-B7C60ED3F38F}" type="presOf" srcId="{359AEEFA-059C-43A5-841C-542449CF9759}" destId="{EE7332B8-70E4-4FDD-9C1C-3BFACD9D9A2B}" srcOrd="0" destOrd="0" presId="urn:microsoft.com/office/officeart/2005/8/layout/list1"/>
    <dgm:cxn modelId="{00748CD7-9F2C-4E81-A7A2-F30F1EA69D3E}" srcId="{1E628E08-B5BC-45E4-8C36-3F9959523A66}" destId="{ADB5C825-6F59-471D-B4FE-AF07442A367C}" srcOrd="0" destOrd="0" parTransId="{725D14BC-F7D0-43BD-B273-ECD24BF4E082}" sibTransId="{1CF9DAC8-D50C-4E15-8363-B8CB3A705E7A}"/>
    <dgm:cxn modelId="{6DDAB8FA-60BB-490F-970D-82008092FBF7}" type="presOf" srcId="{1E628E08-B5BC-45E4-8C36-3F9959523A66}" destId="{78C45E09-77CD-4107-AC5E-9A96D5AF6A51}" srcOrd="0" destOrd="0" presId="urn:microsoft.com/office/officeart/2005/8/layout/list1"/>
    <dgm:cxn modelId="{E5E438FF-7ADA-4693-877C-BBA9274B43AB}" type="presOf" srcId="{D6EC1AC5-EDC2-4F3D-BCAA-905F8C7B1097}" destId="{C5B60805-38BA-4FBC-AEEE-B131ED621168}" srcOrd="0" destOrd="0" presId="urn:microsoft.com/office/officeart/2005/8/layout/list1"/>
    <dgm:cxn modelId="{2599E8A5-0A13-43CA-80DE-51441AF158B2}" type="presParOf" srcId="{78C45E09-77CD-4107-AC5E-9A96D5AF6A51}" destId="{9F467909-AF64-469F-895F-0479EE011B34}" srcOrd="0" destOrd="0" presId="urn:microsoft.com/office/officeart/2005/8/layout/list1"/>
    <dgm:cxn modelId="{9D52293F-8427-440B-819B-49C1DC6CD235}" type="presParOf" srcId="{9F467909-AF64-469F-895F-0479EE011B34}" destId="{CB71B6B8-C3F6-47AD-97AF-949C25F96368}" srcOrd="0" destOrd="0" presId="urn:microsoft.com/office/officeart/2005/8/layout/list1"/>
    <dgm:cxn modelId="{37D658B7-61B6-4796-9AC8-153921184056}" type="presParOf" srcId="{9F467909-AF64-469F-895F-0479EE011B34}" destId="{2468DA2A-343D-46FE-AE36-9F3067DFC2E2}" srcOrd="1" destOrd="0" presId="urn:microsoft.com/office/officeart/2005/8/layout/list1"/>
    <dgm:cxn modelId="{D436D938-718D-41A7-A85D-5D91D4B1E168}" type="presParOf" srcId="{78C45E09-77CD-4107-AC5E-9A96D5AF6A51}" destId="{5DE51926-04A6-408D-AA75-75311B1DB3DA}" srcOrd="1" destOrd="0" presId="urn:microsoft.com/office/officeart/2005/8/layout/list1"/>
    <dgm:cxn modelId="{B2AD1F40-57C1-4878-A4D1-A13E6EFD4E02}" type="presParOf" srcId="{78C45E09-77CD-4107-AC5E-9A96D5AF6A51}" destId="{EE7332B8-70E4-4FDD-9C1C-3BFACD9D9A2B}" srcOrd="2" destOrd="0" presId="urn:microsoft.com/office/officeart/2005/8/layout/list1"/>
    <dgm:cxn modelId="{2EB0FCFF-B62F-4AA9-A79E-80ED77AABB0E}" type="presParOf" srcId="{78C45E09-77CD-4107-AC5E-9A96D5AF6A51}" destId="{185BF28E-E3D1-4AA8-9E74-EAB3FDA96820}" srcOrd="3" destOrd="0" presId="urn:microsoft.com/office/officeart/2005/8/layout/list1"/>
    <dgm:cxn modelId="{5B3F285F-D42A-4A1F-BB81-F7BA1EE767A6}" type="presParOf" srcId="{78C45E09-77CD-4107-AC5E-9A96D5AF6A51}" destId="{598CD02F-7465-41BE-84AD-F693D492247C}" srcOrd="4" destOrd="0" presId="urn:microsoft.com/office/officeart/2005/8/layout/list1"/>
    <dgm:cxn modelId="{0C2BB746-EC0A-4DFC-BBB4-D8FAF788351C}" type="presParOf" srcId="{598CD02F-7465-41BE-84AD-F693D492247C}" destId="{C5B60805-38BA-4FBC-AEEE-B131ED621168}" srcOrd="0" destOrd="0" presId="urn:microsoft.com/office/officeart/2005/8/layout/list1"/>
    <dgm:cxn modelId="{50FAE264-5CC5-4FEF-BF91-14D7C9E6F37F}" type="presParOf" srcId="{598CD02F-7465-41BE-84AD-F693D492247C}" destId="{4CB293F7-8E70-4CB6-B7DA-A687A6D48002}" srcOrd="1" destOrd="0" presId="urn:microsoft.com/office/officeart/2005/8/layout/list1"/>
    <dgm:cxn modelId="{A7E8FA2A-ADE8-4BBF-8109-D533C58B37DB}" type="presParOf" srcId="{78C45E09-77CD-4107-AC5E-9A96D5AF6A51}" destId="{097C0F24-D7BD-48B3-B426-4FC929085879}" srcOrd="5" destOrd="0" presId="urn:microsoft.com/office/officeart/2005/8/layout/list1"/>
    <dgm:cxn modelId="{0109A5C5-69D4-48AD-81F9-0F9BC26E480F}" type="presParOf" srcId="{78C45E09-77CD-4107-AC5E-9A96D5AF6A51}" destId="{05C0DC88-9581-4D16-B1BF-2CB66227D9B7}" srcOrd="6" destOrd="0" presId="urn:microsoft.com/office/officeart/2005/8/layout/list1"/>
    <dgm:cxn modelId="{7622DF0C-4800-4E3D-85BB-5D6E65B9EC78}" type="presParOf" srcId="{78C45E09-77CD-4107-AC5E-9A96D5AF6A51}" destId="{2D7D599D-9154-4AC0-8D8F-6D2DE0AA0C6F}" srcOrd="7" destOrd="0" presId="urn:microsoft.com/office/officeart/2005/8/layout/list1"/>
    <dgm:cxn modelId="{B3068299-6033-437D-B461-CED182BD5D05}" type="presParOf" srcId="{78C45E09-77CD-4107-AC5E-9A96D5AF6A51}" destId="{3CE7E2AF-31C9-4256-B313-B2F4E66DBD76}" srcOrd="8" destOrd="0" presId="urn:microsoft.com/office/officeart/2005/8/layout/list1"/>
    <dgm:cxn modelId="{1DC0185F-78A3-46F9-A0A7-B822F4E883F1}" type="presParOf" srcId="{3CE7E2AF-31C9-4256-B313-B2F4E66DBD76}" destId="{5D599E09-01E5-4C1F-9BF7-3C687F27AB58}" srcOrd="0" destOrd="0" presId="urn:microsoft.com/office/officeart/2005/8/layout/list1"/>
    <dgm:cxn modelId="{819B2CF9-01A3-47E9-A826-640043124D6C}" type="presParOf" srcId="{3CE7E2AF-31C9-4256-B313-B2F4E66DBD76}" destId="{4A4AAC41-CFCD-463F-B1DA-5F37979DE5B9}" srcOrd="1" destOrd="0" presId="urn:microsoft.com/office/officeart/2005/8/layout/list1"/>
    <dgm:cxn modelId="{DA02632F-4AAC-464F-89C6-081B7D2BC113}" type="presParOf" srcId="{78C45E09-77CD-4107-AC5E-9A96D5AF6A51}" destId="{0678CB0C-D479-4B72-A5FB-86875EB4FB1B}" srcOrd="9" destOrd="0" presId="urn:microsoft.com/office/officeart/2005/8/layout/list1"/>
    <dgm:cxn modelId="{418A8B27-D81B-4EA4-B819-658B2748127F}" type="presParOf" srcId="{78C45E09-77CD-4107-AC5E-9A96D5AF6A51}" destId="{C6C01FF3-0CE4-4356-A508-685A1B622286}" srcOrd="10" destOrd="0" presId="urn:microsoft.com/office/officeart/2005/8/layout/list1"/>
    <dgm:cxn modelId="{6D0CD8F2-3CF1-45DE-B41F-F63D3C8B83A7}" type="presParOf" srcId="{78C45E09-77CD-4107-AC5E-9A96D5AF6A51}" destId="{028BD8E7-5CF4-4511-9D83-E75304BBAE64}" srcOrd="11" destOrd="0" presId="urn:microsoft.com/office/officeart/2005/8/layout/list1"/>
    <dgm:cxn modelId="{F1A6F7EC-F425-451C-9F8E-9A20D1AAB0FE}" type="presParOf" srcId="{78C45E09-77CD-4107-AC5E-9A96D5AF6A51}" destId="{0715E39B-0018-4FB4-B987-8F063F16DA6B}" srcOrd="12" destOrd="0" presId="urn:microsoft.com/office/officeart/2005/8/layout/list1"/>
    <dgm:cxn modelId="{BE300E24-8CE0-4621-9387-CB6228070531}" type="presParOf" srcId="{0715E39B-0018-4FB4-B987-8F063F16DA6B}" destId="{D190ADF0-B863-463E-A2CE-2B89FD12F29D}" srcOrd="0" destOrd="0" presId="urn:microsoft.com/office/officeart/2005/8/layout/list1"/>
    <dgm:cxn modelId="{CBEAB923-1CB4-4C74-BFEE-424A919B783F}" type="presParOf" srcId="{0715E39B-0018-4FB4-B987-8F063F16DA6B}" destId="{6061751A-9B59-4CF8-BBA2-84092C87F193}" srcOrd="1" destOrd="0" presId="urn:microsoft.com/office/officeart/2005/8/layout/list1"/>
    <dgm:cxn modelId="{77B3FE80-3BC6-4590-B0D3-74C085EA6CED}" type="presParOf" srcId="{78C45E09-77CD-4107-AC5E-9A96D5AF6A51}" destId="{FB606F77-78DA-480B-8698-31CC2C7FFE9C}" srcOrd="13" destOrd="0" presId="urn:microsoft.com/office/officeart/2005/8/layout/list1"/>
    <dgm:cxn modelId="{01B3C4F3-F608-4B1A-8AE2-D3F46C65FB8F}" type="presParOf" srcId="{78C45E09-77CD-4107-AC5E-9A96D5AF6A51}" destId="{524C3E87-5149-4B14-8CC5-A30B861BE8FB}" srcOrd="14" destOrd="0" presId="urn:microsoft.com/office/officeart/2005/8/layout/list1"/>
    <dgm:cxn modelId="{4544B7B0-CCB4-499D-BF8C-56BF5FEBA7C8}" type="presParOf" srcId="{78C45E09-77CD-4107-AC5E-9A96D5AF6A51}" destId="{5FE5C290-2221-49D9-A0A5-073317A4BB3B}" srcOrd="15" destOrd="0" presId="urn:microsoft.com/office/officeart/2005/8/layout/list1"/>
    <dgm:cxn modelId="{7265DFCD-F643-40DC-9F11-63AF2F3DBC5F}" type="presParOf" srcId="{78C45E09-77CD-4107-AC5E-9A96D5AF6A51}" destId="{E62932F8-431C-482B-8C3C-1B6DF9361461}" srcOrd="16" destOrd="0" presId="urn:microsoft.com/office/officeart/2005/8/layout/list1"/>
    <dgm:cxn modelId="{1B695A08-9AFD-4235-BF34-94A1A25B1A2C}" type="presParOf" srcId="{E62932F8-431C-482B-8C3C-1B6DF9361461}" destId="{B0D96457-A4F0-44DB-AB87-64DC6D57B5BA}" srcOrd="0" destOrd="0" presId="urn:microsoft.com/office/officeart/2005/8/layout/list1"/>
    <dgm:cxn modelId="{2B48EF68-D676-4650-A5DE-2F1068E3E55D}" type="presParOf" srcId="{E62932F8-431C-482B-8C3C-1B6DF9361461}" destId="{6EA966EB-D4EA-4AEE-BAE5-D74BA699101D}" srcOrd="1" destOrd="0" presId="urn:microsoft.com/office/officeart/2005/8/layout/list1"/>
    <dgm:cxn modelId="{6AC70AF3-304D-418E-99C7-0CE1A89FA24B}" type="presParOf" srcId="{78C45E09-77CD-4107-AC5E-9A96D5AF6A51}" destId="{817C74BD-7A53-4E11-B561-59BBE47C780F}" srcOrd="17" destOrd="0" presId="urn:microsoft.com/office/officeart/2005/8/layout/list1"/>
    <dgm:cxn modelId="{7EC8CD72-1D96-4FFA-9523-6B1393B62696}" type="presParOf" srcId="{78C45E09-77CD-4107-AC5E-9A96D5AF6A51}" destId="{4ED5B93B-E98A-4959-9EEE-8A9C127C87E3}"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CC985F1-21F2-4C02-99F8-DF993FCB0800}" type="doc">
      <dgm:prSet loTypeId="urn:microsoft.com/office/officeart/2016/7/layout/RepeatingBendingProcessNew" loCatId="process" qsTypeId="urn:microsoft.com/office/officeart/2005/8/quickstyle/simple1#3" qsCatId="simple" csTypeId="urn:microsoft.com/office/officeart/2005/8/colors/colorful1#2" csCatId="colorful"/>
      <dgm:spPr/>
      <dgm:t>
        <a:bodyPr/>
        <a:lstStyle/>
        <a:p>
          <a:endParaRPr lang="en-US"/>
        </a:p>
      </dgm:t>
    </dgm:pt>
    <dgm:pt modelId="{041515D5-7385-4A17-8AB2-D9E3F3B19E50}">
      <dgm:prSet/>
      <dgm:spPr/>
      <dgm:t>
        <a:bodyPr/>
        <a:lstStyle/>
        <a:p>
          <a:r>
            <a:rPr lang="en-GB" b="0" i="0" baseline="0"/>
            <a:t>Wind rush generation in 1940’s and 1950’s influx of Caribbean migrants</a:t>
          </a:r>
          <a:endParaRPr lang="en-US"/>
        </a:p>
      </dgm:t>
    </dgm:pt>
    <dgm:pt modelId="{A386ACC5-6B7D-4BCE-A4B2-0CE49D6C9463}" type="parTrans" cxnId="{148AC6C1-8F7F-4B14-B204-5E21518C95AF}">
      <dgm:prSet/>
      <dgm:spPr/>
      <dgm:t>
        <a:bodyPr/>
        <a:lstStyle/>
        <a:p>
          <a:endParaRPr lang="en-US"/>
        </a:p>
      </dgm:t>
    </dgm:pt>
    <dgm:pt modelId="{6E2D0F92-773E-4929-B7C7-70E5ADE7B2DC}" type="sibTrans" cxnId="{148AC6C1-8F7F-4B14-B204-5E21518C95AF}">
      <dgm:prSet/>
      <dgm:spPr/>
      <dgm:t>
        <a:bodyPr/>
        <a:lstStyle/>
        <a:p>
          <a:endParaRPr lang="en-US"/>
        </a:p>
      </dgm:t>
    </dgm:pt>
    <dgm:pt modelId="{59F6D3D4-5BB8-4032-9F96-2B42275A1046}">
      <dgm:prSet/>
      <dgm:spPr/>
      <dgm:t>
        <a:bodyPr/>
        <a:lstStyle/>
        <a:p>
          <a:r>
            <a:rPr lang="en-GB" b="0" i="0" baseline="0"/>
            <a:t>Election of Thatcher in 1979 </a:t>
          </a:r>
          <a:endParaRPr lang="en-US"/>
        </a:p>
      </dgm:t>
    </dgm:pt>
    <dgm:pt modelId="{2468F5DE-A69C-4AA6-AEDA-A73A995C93F9}" type="parTrans" cxnId="{1EF6A75D-55B7-40D0-A695-AA838E238C2A}">
      <dgm:prSet/>
      <dgm:spPr/>
      <dgm:t>
        <a:bodyPr/>
        <a:lstStyle/>
        <a:p>
          <a:endParaRPr lang="en-US"/>
        </a:p>
      </dgm:t>
    </dgm:pt>
    <dgm:pt modelId="{FF1C6404-52CC-42BD-8AE6-19D96ADB6125}" type="sibTrans" cxnId="{1EF6A75D-55B7-40D0-A695-AA838E238C2A}">
      <dgm:prSet/>
      <dgm:spPr/>
      <dgm:t>
        <a:bodyPr/>
        <a:lstStyle/>
        <a:p>
          <a:endParaRPr lang="en-US"/>
        </a:p>
      </dgm:t>
    </dgm:pt>
    <dgm:pt modelId="{77E0A90C-934A-4F41-A865-8BF24C20C5A4}">
      <dgm:prSet/>
      <dgm:spPr/>
      <dgm:t>
        <a:bodyPr/>
        <a:lstStyle/>
        <a:p>
          <a:r>
            <a:rPr lang="en-GB" b="0" i="0" baseline="0"/>
            <a:t>High unemployment, poor housing, discrimination from authorities</a:t>
          </a:r>
          <a:endParaRPr lang="en-US"/>
        </a:p>
      </dgm:t>
    </dgm:pt>
    <dgm:pt modelId="{27757F94-CAAE-4ADF-B0B5-83A50B91DD84}" type="parTrans" cxnId="{97E8E9EE-8447-4996-8586-7BD52DB18951}">
      <dgm:prSet/>
      <dgm:spPr/>
      <dgm:t>
        <a:bodyPr/>
        <a:lstStyle/>
        <a:p>
          <a:endParaRPr lang="en-US"/>
        </a:p>
      </dgm:t>
    </dgm:pt>
    <dgm:pt modelId="{E1E3FF4F-1066-43EB-A272-208CA1895365}" type="sibTrans" cxnId="{97E8E9EE-8447-4996-8586-7BD52DB18951}">
      <dgm:prSet/>
      <dgm:spPr/>
      <dgm:t>
        <a:bodyPr/>
        <a:lstStyle/>
        <a:p>
          <a:endParaRPr lang="en-US"/>
        </a:p>
      </dgm:t>
    </dgm:pt>
    <dgm:pt modelId="{99AE5CB1-F61A-4E04-A1C6-005978C22E72}">
      <dgm:prSet/>
      <dgm:spPr/>
      <dgm:t>
        <a:bodyPr/>
        <a:lstStyle/>
        <a:p>
          <a:r>
            <a:rPr lang="en-GB"/>
            <a:t>50% of young black men were unemployed during that period</a:t>
          </a:r>
          <a:endParaRPr lang="en-US"/>
        </a:p>
      </dgm:t>
    </dgm:pt>
    <dgm:pt modelId="{DB4E5417-83FE-478D-A447-009EA61DFC40}" type="parTrans" cxnId="{580F1D30-6E17-4591-B1CA-F313DC61BA5B}">
      <dgm:prSet/>
      <dgm:spPr/>
      <dgm:t>
        <a:bodyPr/>
        <a:lstStyle/>
        <a:p>
          <a:endParaRPr lang="en-US"/>
        </a:p>
      </dgm:t>
    </dgm:pt>
    <dgm:pt modelId="{02962097-C477-4B7D-857E-B15A58658620}" type="sibTrans" cxnId="{580F1D30-6E17-4591-B1CA-F313DC61BA5B}">
      <dgm:prSet/>
      <dgm:spPr/>
      <dgm:t>
        <a:bodyPr/>
        <a:lstStyle/>
        <a:p>
          <a:endParaRPr lang="en-US"/>
        </a:p>
      </dgm:t>
    </dgm:pt>
    <dgm:pt modelId="{83C1262C-1A9E-4955-B87F-4C0F6D868A19}">
      <dgm:prSet/>
      <dgm:spPr/>
      <dgm:t>
        <a:bodyPr/>
        <a:lstStyle/>
        <a:p>
          <a:r>
            <a:rPr lang="en-GB"/>
            <a:t>Poverty naturally led to a rise in street crime</a:t>
          </a:r>
          <a:endParaRPr lang="en-US"/>
        </a:p>
      </dgm:t>
    </dgm:pt>
    <dgm:pt modelId="{E1B84218-FB98-480E-A2C4-AB4153A83F02}" type="parTrans" cxnId="{F156578B-A6AA-4C3A-84CE-17CA2511C11B}">
      <dgm:prSet/>
      <dgm:spPr/>
      <dgm:t>
        <a:bodyPr/>
        <a:lstStyle/>
        <a:p>
          <a:endParaRPr lang="en-US"/>
        </a:p>
      </dgm:t>
    </dgm:pt>
    <dgm:pt modelId="{B1F38B39-ED0E-4CB0-ACAA-7FDF9826838C}" type="sibTrans" cxnId="{F156578B-A6AA-4C3A-84CE-17CA2511C11B}">
      <dgm:prSet/>
      <dgm:spPr/>
      <dgm:t>
        <a:bodyPr/>
        <a:lstStyle/>
        <a:p>
          <a:endParaRPr lang="en-US"/>
        </a:p>
      </dgm:t>
    </dgm:pt>
    <dgm:pt modelId="{EAE10BA7-D743-4468-9769-C2869BFD732B}">
      <dgm:prSet/>
      <dgm:spPr/>
      <dgm:t>
        <a:bodyPr/>
        <a:lstStyle/>
        <a:p>
          <a:r>
            <a:rPr lang="en-GB"/>
            <a:t>The media whipped up moral panic over the rise in ‘muggings’	</a:t>
          </a:r>
          <a:endParaRPr lang="en-US"/>
        </a:p>
      </dgm:t>
    </dgm:pt>
    <dgm:pt modelId="{E935130A-4EB1-4966-8CDC-745329AB22E4}" type="parTrans" cxnId="{9DCD779E-D185-4A9C-88F6-69A9D124573D}">
      <dgm:prSet/>
      <dgm:spPr/>
      <dgm:t>
        <a:bodyPr/>
        <a:lstStyle/>
        <a:p>
          <a:endParaRPr lang="en-US"/>
        </a:p>
      </dgm:t>
    </dgm:pt>
    <dgm:pt modelId="{3F1F2EE7-F2A6-4C61-B32F-ABB86A113C5D}" type="sibTrans" cxnId="{9DCD779E-D185-4A9C-88F6-69A9D124573D}">
      <dgm:prSet/>
      <dgm:spPr/>
      <dgm:t>
        <a:bodyPr/>
        <a:lstStyle/>
        <a:p>
          <a:endParaRPr lang="en-US"/>
        </a:p>
      </dgm:t>
    </dgm:pt>
    <dgm:pt modelId="{0FDC5028-5A94-4D6C-9AB6-B0C888DB6AC2}" type="pres">
      <dgm:prSet presAssocID="{6CC985F1-21F2-4C02-99F8-DF993FCB0800}" presName="Name0" presStyleCnt="0">
        <dgm:presLayoutVars>
          <dgm:dir/>
          <dgm:resizeHandles val="exact"/>
        </dgm:presLayoutVars>
      </dgm:prSet>
      <dgm:spPr/>
    </dgm:pt>
    <dgm:pt modelId="{865BFA57-4649-4981-A244-61266B80D2B6}" type="pres">
      <dgm:prSet presAssocID="{041515D5-7385-4A17-8AB2-D9E3F3B19E50}" presName="node" presStyleLbl="node1" presStyleIdx="0" presStyleCnt="6">
        <dgm:presLayoutVars>
          <dgm:bulletEnabled val="1"/>
        </dgm:presLayoutVars>
      </dgm:prSet>
      <dgm:spPr/>
    </dgm:pt>
    <dgm:pt modelId="{BE43D4DA-259E-4DAE-887B-A3B6930293D9}" type="pres">
      <dgm:prSet presAssocID="{6E2D0F92-773E-4929-B7C7-70E5ADE7B2DC}" presName="sibTrans" presStyleLbl="sibTrans1D1" presStyleIdx="0" presStyleCnt="5"/>
      <dgm:spPr/>
    </dgm:pt>
    <dgm:pt modelId="{DA502E0B-988C-45CB-AC26-1D3470F173F0}" type="pres">
      <dgm:prSet presAssocID="{6E2D0F92-773E-4929-B7C7-70E5ADE7B2DC}" presName="connectorText" presStyleLbl="sibTrans1D1" presStyleIdx="0" presStyleCnt="5"/>
      <dgm:spPr/>
    </dgm:pt>
    <dgm:pt modelId="{A2DA956F-C937-42B0-8E3E-42E821538922}" type="pres">
      <dgm:prSet presAssocID="{59F6D3D4-5BB8-4032-9F96-2B42275A1046}" presName="node" presStyleLbl="node1" presStyleIdx="1" presStyleCnt="6">
        <dgm:presLayoutVars>
          <dgm:bulletEnabled val="1"/>
        </dgm:presLayoutVars>
      </dgm:prSet>
      <dgm:spPr/>
    </dgm:pt>
    <dgm:pt modelId="{A4A0FF19-00BE-48DB-A2D8-D78CD1C4ADB6}" type="pres">
      <dgm:prSet presAssocID="{FF1C6404-52CC-42BD-8AE6-19D96ADB6125}" presName="sibTrans" presStyleLbl="sibTrans1D1" presStyleIdx="1" presStyleCnt="5"/>
      <dgm:spPr/>
    </dgm:pt>
    <dgm:pt modelId="{70436792-E025-455C-8069-B0953B834E93}" type="pres">
      <dgm:prSet presAssocID="{FF1C6404-52CC-42BD-8AE6-19D96ADB6125}" presName="connectorText" presStyleLbl="sibTrans1D1" presStyleIdx="1" presStyleCnt="5"/>
      <dgm:spPr/>
    </dgm:pt>
    <dgm:pt modelId="{CF2655C6-2CD9-467C-B64E-AB842C63AFC9}" type="pres">
      <dgm:prSet presAssocID="{77E0A90C-934A-4F41-A865-8BF24C20C5A4}" presName="node" presStyleLbl="node1" presStyleIdx="2" presStyleCnt="6">
        <dgm:presLayoutVars>
          <dgm:bulletEnabled val="1"/>
        </dgm:presLayoutVars>
      </dgm:prSet>
      <dgm:spPr/>
    </dgm:pt>
    <dgm:pt modelId="{D3185DD4-4B6B-42C1-BEE2-E61EB5FF331D}" type="pres">
      <dgm:prSet presAssocID="{E1E3FF4F-1066-43EB-A272-208CA1895365}" presName="sibTrans" presStyleLbl="sibTrans1D1" presStyleIdx="2" presStyleCnt="5"/>
      <dgm:spPr/>
    </dgm:pt>
    <dgm:pt modelId="{148E96E3-0D7F-4912-9529-691943505F78}" type="pres">
      <dgm:prSet presAssocID="{E1E3FF4F-1066-43EB-A272-208CA1895365}" presName="connectorText" presStyleLbl="sibTrans1D1" presStyleIdx="2" presStyleCnt="5"/>
      <dgm:spPr/>
    </dgm:pt>
    <dgm:pt modelId="{FF619F3D-0BEB-4AE6-ABED-CF3C6CA9F5B8}" type="pres">
      <dgm:prSet presAssocID="{99AE5CB1-F61A-4E04-A1C6-005978C22E72}" presName="node" presStyleLbl="node1" presStyleIdx="3" presStyleCnt="6">
        <dgm:presLayoutVars>
          <dgm:bulletEnabled val="1"/>
        </dgm:presLayoutVars>
      </dgm:prSet>
      <dgm:spPr/>
    </dgm:pt>
    <dgm:pt modelId="{5A312F56-3939-42A1-875B-E5D95C46A9B5}" type="pres">
      <dgm:prSet presAssocID="{02962097-C477-4B7D-857E-B15A58658620}" presName="sibTrans" presStyleLbl="sibTrans1D1" presStyleIdx="3" presStyleCnt="5"/>
      <dgm:spPr/>
    </dgm:pt>
    <dgm:pt modelId="{F6395283-3559-4A5B-A93C-C2B46960A8B5}" type="pres">
      <dgm:prSet presAssocID="{02962097-C477-4B7D-857E-B15A58658620}" presName="connectorText" presStyleLbl="sibTrans1D1" presStyleIdx="3" presStyleCnt="5"/>
      <dgm:spPr/>
    </dgm:pt>
    <dgm:pt modelId="{996CC62E-2EAC-44CB-B03E-D645E93D8670}" type="pres">
      <dgm:prSet presAssocID="{83C1262C-1A9E-4955-B87F-4C0F6D868A19}" presName="node" presStyleLbl="node1" presStyleIdx="4" presStyleCnt="6">
        <dgm:presLayoutVars>
          <dgm:bulletEnabled val="1"/>
        </dgm:presLayoutVars>
      </dgm:prSet>
      <dgm:spPr/>
    </dgm:pt>
    <dgm:pt modelId="{D9DD9EDE-BEC3-405C-AE25-C0A0BE65A1A0}" type="pres">
      <dgm:prSet presAssocID="{B1F38B39-ED0E-4CB0-ACAA-7FDF9826838C}" presName="sibTrans" presStyleLbl="sibTrans1D1" presStyleIdx="4" presStyleCnt="5"/>
      <dgm:spPr/>
    </dgm:pt>
    <dgm:pt modelId="{5251B099-9A18-442D-839F-0E34F11EFFB9}" type="pres">
      <dgm:prSet presAssocID="{B1F38B39-ED0E-4CB0-ACAA-7FDF9826838C}" presName="connectorText" presStyleLbl="sibTrans1D1" presStyleIdx="4" presStyleCnt="5"/>
      <dgm:spPr/>
    </dgm:pt>
    <dgm:pt modelId="{83B84702-AE05-4DF1-9E64-6A8094C7ECCB}" type="pres">
      <dgm:prSet presAssocID="{EAE10BA7-D743-4468-9769-C2869BFD732B}" presName="node" presStyleLbl="node1" presStyleIdx="5" presStyleCnt="6">
        <dgm:presLayoutVars>
          <dgm:bulletEnabled val="1"/>
        </dgm:presLayoutVars>
      </dgm:prSet>
      <dgm:spPr/>
    </dgm:pt>
  </dgm:ptLst>
  <dgm:cxnLst>
    <dgm:cxn modelId="{C2EDE21A-646A-484E-86F5-B03C52F8EA1B}" type="presOf" srcId="{99AE5CB1-F61A-4E04-A1C6-005978C22E72}" destId="{FF619F3D-0BEB-4AE6-ABED-CF3C6CA9F5B8}" srcOrd="0" destOrd="0" presId="urn:microsoft.com/office/officeart/2016/7/layout/RepeatingBendingProcessNew"/>
    <dgm:cxn modelId="{F3004B21-E9BB-4CF4-8A0B-7F45D34A375A}" type="presOf" srcId="{E1E3FF4F-1066-43EB-A272-208CA1895365}" destId="{148E96E3-0D7F-4912-9529-691943505F78}" srcOrd="1" destOrd="0" presId="urn:microsoft.com/office/officeart/2016/7/layout/RepeatingBendingProcessNew"/>
    <dgm:cxn modelId="{580F1D30-6E17-4591-B1CA-F313DC61BA5B}" srcId="{6CC985F1-21F2-4C02-99F8-DF993FCB0800}" destId="{99AE5CB1-F61A-4E04-A1C6-005978C22E72}" srcOrd="3" destOrd="0" parTransId="{DB4E5417-83FE-478D-A447-009EA61DFC40}" sibTransId="{02962097-C477-4B7D-857E-B15A58658620}"/>
    <dgm:cxn modelId="{1EF6A75D-55B7-40D0-A695-AA838E238C2A}" srcId="{6CC985F1-21F2-4C02-99F8-DF993FCB0800}" destId="{59F6D3D4-5BB8-4032-9F96-2B42275A1046}" srcOrd="1" destOrd="0" parTransId="{2468F5DE-A69C-4AA6-AEDA-A73A995C93F9}" sibTransId="{FF1C6404-52CC-42BD-8AE6-19D96ADB6125}"/>
    <dgm:cxn modelId="{9BFA6741-25FA-4778-A5AB-FDCDA0A34F33}" type="presOf" srcId="{59F6D3D4-5BB8-4032-9F96-2B42275A1046}" destId="{A2DA956F-C937-42B0-8E3E-42E821538922}" srcOrd="0" destOrd="0" presId="urn:microsoft.com/office/officeart/2016/7/layout/RepeatingBendingProcessNew"/>
    <dgm:cxn modelId="{5E84DC43-230F-4F89-98B4-69B9A1584026}" type="presOf" srcId="{6E2D0F92-773E-4929-B7C7-70E5ADE7B2DC}" destId="{BE43D4DA-259E-4DAE-887B-A3B6930293D9}" srcOrd="0" destOrd="0" presId="urn:microsoft.com/office/officeart/2016/7/layout/RepeatingBendingProcessNew"/>
    <dgm:cxn modelId="{419F256A-FF70-4722-9FA6-E3C127150EE0}" type="presOf" srcId="{E1E3FF4F-1066-43EB-A272-208CA1895365}" destId="{D3185DD4-4B6B-42C1-BEE2-E61EB5FF331D}" srcOrd="0" destOrd="0" presId="urn:microsoft.com/office/officeart/2016/7/layout/RepeatingBendingProcessNew"/>
    <dgm:cxn modelId="{5481C96B-0636-49B9-93BB-EC22E1E13CDD}" type="presOf" srcId="{6E2D0F92-773E-4929-B7C7-70E5ADE7B2DC}" destId="{DA502E0B-988C-45CB-AC26-1D3470F173F0}" srcOrd="1" destOrd="0" presId="urn:microsoft.com/office/officeart/2016/7/layout/RepeatingBendingProcessNew"/>
    <dgm:cxn modelId="{F92FD44D-6558-4DB6-A0BC-3EDAC59AFC8D}" type="presOf" srcId="{FF1C6404-52CC-42BD-8AE6-19D96ADB6125}" destId="{A4A0FF19-00BE-48DB-A2D8-D78CD1C4ADB6}" srcOrd="0" destOrd="0" presId="urn:microsoft.com/office/officeart/2016/7/layout/RepeatingBendingProcessNew"/>
    <dgm:cxn modelId="{1BD9936E-A822-46B0-AF0D-4D5FB6330EAC}" type="presOf" srcId="{83C1262C-1A9E-4955-B87F-4C0F6D868A19}" destId="{996CC62E-2EAC-44CB-B03E-D645E93D8670}" srcOrd="0" destOrd="0" presId="urn:microsoft.com/office/officeart/2016/7/layout/RepeatingBendingProcessNew"/>
    <dgm:cxn modelId="{F156578B-A6AA-4C3A-84CE-17CA2511C11B}" srcId="{6CC985F1-21F2-4C02-99F8-DF993FCB0800}" destId="{83C1262C-1A9E-4955-B87F-4C0F6D868A19}" srcOrd="4" destOrd="0" parTransId="{E1B84218-FB98-480E-A2C4-AB4153A83F02}" sibTransId="{B1F38B39-ED0E-4CB0-ACAA-7FDF9826838C}"/>
    <dgm:cxn modelId="{9DCD779E-D185-4A9C-88F6-69A9D124573D}" srcId="{6CC985F1-21F2-4C02-99F8-DF993FCB0800}" destId="{EAE10BA7-D743-4468-9769-C2869BFD732B}" srcOrd="5" destOrd="0" parTransId="{E935130A-4EB1-4966-8CDC-745329AB22E4}" sibTransId="{3F1F2EE7-F2A6-4C61-B32F-ABB86A113C5D}"/>
    <dgm:cxn modelId="{1837ABB1-67FB-4670-8711-A12075169841}" type="presOf" srcId="{02962097-C477-4B7D-857E-B15A58658620}" destId="{F6395283-3559-4A5B-A93C-C2B46960A8B5}" srcOrd="1" destOrd="0" presId="urn:microsoft.com/office/officeart/2016/7/layout/RepeatingBendingProcessNew"/>
    <dgm:cxn modelId="{DA8E14C0-D57C-48EE-9E39-CE2F7D14600B}" type="presOf" srcId="{02962097-C477-4B7D-857E-B15A58658620}" destId="{5A312F56-3939-42A1-875B-E5D95C46A9B5}" srcOrd="0" destOrd="0" presId="urn:microsoft.com/office/officeart/2016/7/layout/RepeatingBendingProcessNew"/>
    <dgm:cxn modelId="{148AC6C1-8F7F-4B14-B204-5E21518C95AF}" srcId="{6CC985F1-21F2-4C02-99F8-DF993FCB0800}" destId="{041515D5-7385-4A17-8AB2-D9E3F3B19E50}" srcOrd="0" destOrd="0" parTransId="{A386ACC5-6B7D-4BCE-A4B2-0CE49D6C9463}" sibTransId="{6E2D0F92-773E-4929-B7C7-70E5ADE7B2DC}"/>
    <dgm:cxn modelId="{53AB47C5-2055-4B5D-B79C-055B1B6E63FE}" type="presOf" srcId="{6CC985F1-21F2-4C02-99F8-DF993FCB0800}" destId="{0FDC5028-5A94-4D6C-9AB6-B0C888DB6AC2}" srcOrd="0" destOrd="0" presId="urn:microsoft.com/office/officeart/2016/7/layout/RepeatingBendingProcessNew"/>
    <dgm:cxn modelId="{88400DC7-7ECC-44DC-9660-88BF12AD37FA}" type="presOf" srcId="{B1F38B39-ED0E-4CB0-ACAA-7FDF9826838C}" destId="{5251B099-9A18-442D-839F-0E34F11EFFB9}" srcOrd="1" destOrd="0" presId="urn:microsoft.com/office/officeart/2016/7/layout/RepeatingBendingProcessNew"/>
    <dgm:cxn modelId="{480637E4-AF96-4AFB-A6FB-B6E878F4E98F}" type="presOf" srcId="{EAE10BA7-D743-4468-9769-C2869BFD732B}" destId="{83B84702-AE05-4DF1-9E64-6A8094C7ECCB}" srcOrd="0" destOrd="0" presId="urn:microsoft.com/office/officeart/2016/7/layout/RepeatingBendingProcessNew"/>
    <dgm:cxn modelId="{CE7495E7-6635-47AD-BD90-61DCC9CABF1E}" type="presOf" srcId="{041515D5-7385-4A17-8AB2-D9E3F3B19E50}" destId="{865BFA57-4649-4981-A244-61266B80D2B6}" srcOrd="0" destOrd="0" presId="urn:microsoft.com/office/officeart/2016/7/layout/RepeatingBendingProcessNew"/>
    <dgm:cxn modelId="{97E8E9EE-8447-4996-8586-7BD52DB18951}" srcId="{6CC985F1-21F2-4C02-99F8-DF993FCB0800}" destId="{77E0A90C-934A-4F41-A865-8BF24C20C5A4}" srcOrd="2" destOrd="0" parTransId="{27757F94-CAAE-4ADF-B0B5-83A50B91DD84}" sibTransId="{E1E3FF4F-1066-43EB-A272-208CA1895365}"/>
    <dgm:cxn modelId="{C5B340EF-7EB0-4462-BC41-DC698D80331B}" type="presOf" srcId="{B1F38B39-ED0E-4CB0-ACAA-7FDF9826838C}" destId="{D9DD9EDE-BEC3-405C-AE25-C0A0BE65A1A0}" srcOrd="0" destOrd="0" presId="urn:microsoft.com/office/officeart/2016/7/layout/RepeatingBendingProcessNew"/>
    <dgm:cxn modelId="{6EDFDDEF-5000-4C89-89C6-DA15D1F2BB3F}" type="presOf" srcId="{77E0A90C-934A-4F41-A865-8BF24C20C5A4}" destId="{CF2655C6-2CD9-467C-B64E-AB842C63AFC9}" srcOrd="0" destOrd="0" presId="urn:microsoft.com/office/officeart/2016/7/layout/RepeatingBendingProcessNew"/>
    <dgm:cxn modelId="{0E1B3BF9-5E59-4DEC-AADE-CD5C7C141BB3}" type="presOf" srcId="{FF1C6404-52CC-42BD-8AE6-19D96ADB6125}" destId="{70436792-E025-455C-8069-B0953B834E93}" srcOrd="1" destOrd="0" presId="urn:microsoft.com/office/officeart/2016/7/layout/RepeatingBendingProcessNew"/>
    <dgm:cxn modelId="{1AAA2854-1D77-4C86-ABFA-F4126D44C0C1}" type="presParOf" srcId="{0FDC5028-5A94-4D6C-9AB6-B0C888DB6AC2}" destId="{865BFA57-4649-4981-A244-61266B80D2B6}" srcOrd="0" destOrd="0" presId="urn:microsoft.com/office/officeart/2016/7/layout/RepeatingBendingProcessNew"/>
    <dgm:cxn modelId="{D7218060-863E-423E-AE43-85A71C23E407}" type="presParOf" srcId="{0FDC5028-5A94-4D6C-9AB6-B0C888DB6AC2}" destId="{BE43D4DA-259E-4DAE-887B-A3B6930293D9}" srcOrd="1" destOrd="0" presId="urn:microsoft.com/office/officeart/2016/7/layout/RepeatingBendingProcessNew"/>
    <dgm:cxn modelId="{CF60C3D1-1A78-4FE0-8314-188F9C286266}" type="presParOf" srcId="{BE43D4DA-259E-4DAE-887B-A3B6930293D9}" destId="{DA502E0B-988C-45CB-AC26-1D3470F173F0}" srcOrd="0" destOrd="0" presId="urn:microsoft.com/office/officeart/2016/7/layout/RepeatingBendingProcessNew"/>
    <dgm:cxn modelId="{E7FAB7ED-AB99-4394-BCBC-8F0D278E72CB}" type="presParOf" srcId="{0FDC5028-5A94-4D6C-9AB6-B0C888DB6AC2}" destId="{A2DA956F-C937-42B0-8E3E-42E821538922}" srcOrd="2" destOrd="0" presId="urn:microsoft.com/office/officeart/2016/7/layout/RepeatingBendingProcessNew"/>
    <dgm:cxn modelId="{E9D65B37-CA3D-49D8-92D2-0371C2AD9D2E}" type="presParOf" srcId="{0FDC5028-5A94-4D6C-9AB6-B0C888DB6AC2}" destId="{A4A0FF19-00BE-48DB-A2D8-D78CD1C4ADB6}" srcOrd="3" destOrd="0" presId="urn:microsoft.com/office/officeart/2016/7/layout/RepeatingBendingProcessNew"/>
    <dgm:cxn modelId="{2D0E645B-2EB8-4FA4-8625-284395F71E49}" type="presParOf" srcId="{A4A0FF19-00BE-48DB-A2D8-D78CD1C4ADB6}" destId="{70436792-E025-455C-8069-B0953B834E93}" srcOrd="0" destOrd="0" presId="urn:microsoft.com/office/officeart/2016/7/layout/RepeatingBendingProcessNew"/>
    <dgm:cxn modelId="{B6149B7F-DEF4-484A-B14A-4493FD37A98E}" type="presParOf" srcId="{0FDC5028-5A94-4D6C-9AB6-B0C888DB6AC2}" destId="{CF2655C6-2CD9-467C-B64E-AB842C63AFC9}" srcOrd="4" destOrd="0" presId="urn:microsoft.com/office/officeart/2016/7/layout/RepeatingBendingProcessNew"/>
    <dgm:cxn modelId="{258E50B4-6360-45AD-859E-12B221784E0F}" type="presParOf" srcId="{0FDC5028-5A94-4D6C-9AB6-B0C888DB6AC2}" destId="{D3185DD4-4B6B-42C1-BEE2-E61EB5FF331D}" srcOrd="5" destOrd="0" presId="urn:microsoft.com/office/officeart/2016/7/layout/RepeatingBendingProcessNew"/>
    <dgm:cxn modelId="{4B4BFE01-93D7-444C-B645-482E280798C0}" type="presParOf" srcId="{D3185DD4-4B6B-42C1-BEE2-E61EB5FF331D}" destId="{148E96E3-0D7F-4912-9529-691943505F78}" srcOrd="0" destOrd="0" presId="urn:microsoft.com/office/officeart/2016/7/layout/RepeatingBendingProcessNew"/>
    <dgm:cxn modelId="{4CE35FF5-D122-4718-B252-944FBC091F8A}" type="presParOf" srcId="{0FDC5028-5A94-4D6C-9AB6-B0C888DB6AC2}" destId="{FF619F3D-0BEB-4AE6-ABED-CF3C6CA9F5B8}" srcOrd="6" destOrd="0" presId="urn:microsoft.com/office/officeart/2016/7/layout/RepeatingBendingProcessNew"/>
    <dgm:cxn modelId="{7B459E39-8995-485B-98F1-03FDB5FA2055}" type="presParOf" srcId="{0FDC5028-5A94-4D6C-9AB6-B0C888DB6AC2}" destId="{5A312F56-3939-42A1-875B-E5D95C46A9B5}" srcOrd="7" destOrd="0" presId="urn:microsoft.com/office/officeart/2016/7/layout/RepeatingBendingProcessNew"/>
    <dgm:cxn modelId="{37AE4759-9E86-4D99-A9F7-768266AFD06E}" type="presParOf" srcId="{5A312F56-3939-42A1-875B-E5D95C46A9B5}" destId="{F6395283-3559-4A5B-A93C-C2B46960A8B5}" srcOrd="0" destOrd="0" presId="urn:microsoft.com/office/officeart/2016/7/layout/RepeatingBendingProcessNew"/>
    <dgm:cxn modelId="{9D06EFCC-271A-4DE9-9329-CE8C608EA30F}" type="presParOf" srcId="{0FDC5028-5A94-4D6C-9AB6-B0C888DB6AC2}" destId="{996CC62E-2EAC-44CB-B03E-D645E93D8670}" srcOrd="8" destOrd="0" presId="urn:microsoft.com/office/officeart/2016/7/layout/RepeatingBendingProcessNew"/>
    <dgm:cxn modelId="{C70935AF-A3CA-4996-9044-C6458C228ABD}" type="presParOf" srcId="{0FDC5028-5A94-4D6C-9AB6-B0C888DB6AC2}" destId="{D9DD9EDE-BEC3-405C-AE25-C0A0BE65A1A0}" srcOrd="9" destOrd="0" presId="urn:microsoft.com/office/officeart/2016/7/layout/RepeatingBendingProcessNew"/>
    <dgm:cxn modelId="{C1C2BE94-4E17-435D-BC71-83742FC68917}" type="presParOf" srcId="{D9DD9EDE-BEC3-405C-AE25-C0A0BE65A1A0}" destId="{5251B099-9A18-442D-839F-0E34F11EFFB9}" srcOrd="0" destOrd="0" presId="urn:microsoft.com/office/officeart/2016/7/layout/RepeatingBendingProcessNew"/>
    <dgm:cxn modelId="{9B761CE9-BC78-4B1C-B5D8-6777992FE2BE}" type="presParOf" srcId="{0FDC5028-5A94-4D6C-9AB6-B0C888DB6AC2}" destId="{83B84702-AE05-4DF1-9E64-6A8094C7ECCB}"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539893F-F479-409D-95D4-062C867A179D}" type="doc">
      <dgm:prSet loTypeId="urn:microsoft.com/office/officeart/2008/layout/LinedList" loCatId="list" qsTypeId="urn:microsoft.com/office/officeart/2005/8/quickstyle/simple1#4" qsCatId="simple" csTypeId="urn:microsoft.com/office/officeart/2005/8/colors/colorful1#3" csCatId="colorful" phldr="1"/>
      <dgm:spPr/>
      <dgm:t>
        <a:bodyPr/>
        <a:lstStyle/>
        <a:p>
          <a:endParaRPr lang="en-US"/>
        </a:p>
      </dgm:t>
    </dgm:pt>
    <dgm:pt modelId="{CFFAFFB8-8F8F-4CBA-8479-4CB6097E37DA}">
      <dgm:prSet/>
      <dgm:spPr/>
      <dgm:t>
        <a:bodyPr/>
        <a:lstStyle/>
        <a:p>
          <a:r>
            <a:rPr lang="en-GB"/>
            <a:t>Convictions quashed by Court of Appeal</a:t>
          </a:r>
          <a:endParaRPr lang="en-US"/>
        </a:p>
      </dgm:t>
    </dgm:pt>
    <dgm:pt modelId="{5F4D4789-FE16-40F8-B63A-27CE3A8B7F42}" type="parTrans" cxnId="{4AAC7DE9-98E5-4EDC-8D74-065D3231A332}">
      <dgm:prSet/>
      <dgm:spPr/>
      <dgm:t>
        <a:bodyPr/>
        <a:lstStyle/>
        <a:p>
          <a:endParaRPr lang="en-US"/>
        </a:p>
      </dgm:t>
    </dgm:pt>
    <dgm:pt modelId="{9F5F5CC6-6F04-4553-B3B8-3E4B2C49A069}" type="sibTrans" cxnId="{4AAC7DE9-98E5-4EDC-8D74-065D3231A332}">
      <dgm:prSet/>
      <dgm:spPr/>
      <dgm:t>
        <a:bodyPr/>
        <a:lstStyle/>
        <a:p>
          <a:endParaRPr lang="en-US"/>
        </a:p>
      </dgm:t>
    </dgm:pt>
    <dgm:pt modelId="{D583E6DA-B07A-4698-8D5D-10EFD86144F7}">
      <dgm:prSet/>
      <dgm:spPr/>
      <dgm:t>
        <a:bodyPr/>
        <a:lstStyle/>
        <a:p>
          <a:r>
            <a:rPr lang="en-GB"/>
            <a:t>The Prosecution argued that the detectives had moulded, manipulated and even fabricated evidence, acting corruptly to manufacture a case against the men.</a:t>
          </a:r>
          <a:endParaRPr lang="en-US"/>
        </a:p>
      </dgm:t>
    </dgm:pt>
    <dgm:pt modelId="{9E625287-8566-4738-BE30-373C2AD64D99}" type="parTrans" cxnId="{E100B2E3-6170-447B-AC77-CB9FD8BB7558}">
      <dgm:prSet/>
      <dgm:spPr/>
      <dgm:t>
        <a:bodyPr/>
        <a:lstStyle/>
        <a:p>
          <a:endParaRPr lang="en-US"/>
        </a:p>
      </dgm:t>
    </dgm:pt>
    <dgm:pt modelId="{CC4F1C6B-46BB-423D-900A-E621FA1F0C28}" type="sibTrans" cxnId="{E100B2E3-6170-447B-AC77-CB9FD8BB7558}">
      <dgm:prSet/>
      <dgm:spPr/>
      <dgm:t>
        <a:bodyPr/>
        <a:lstStyle/>
        <a:p>
          <a:endParaRPr lang="en-US"/>
        </a:p>
      </dgm:t>
    </dgm:pt>
    <dgm:pt modelId="{8A77D97D-933B-49CF-BB97-962CCD21142A}">
      <dgm:prSet/>
      <dgm:spPr/>
      <dgm:t>
        <a:bodyPr/>
        <a:lstStyle/>
        <a:p>
          <a:r>
            <a:rPr lang="en-GB" dirty="0"/>
            <a:t>In 2011- Transpired that the witnesses had been coerced to provide false evidence/statements against the men. Their children threatened. </a:t>
          </a:r>
        </a:p>
      </dgm:t>
    </dgm:pt>
    <dgm:pt modelId="{14DFD59C-D91A-4F5A-9ADD-336FAE407E87}" type="parTrans" cxnId="{603D0E81-3356-4241-B74B-005D3C84371F}">
      <dgm:prSet/>
      <dgm:spPr/>
      <dgm:t>
        <a:bodyPr/>
        <a:lstStyle/>
        <a:p>
          <a:endParaRPr lang="en-US"/>
        </a:p>
      </dgm:t>
    </dgm:pt>
    <dgm:pt modelId="{D40FEC12-6844-446D-8787-E5E498D4C57D}" type="sibTrans" cxnId="{603D0E81-3356-4241-B74B-005D3C84371F}">
      <dgm:prSet/>
      <dgm:spPr/>
      <dgm:t>
        <a:bodyPr/>
        <a:lstStyle/>
        <a:p>
          <a:endParaRPr lang="en-US"/>
        </a:p>
      </dgm:t>
    </dgm:pt>
    <dgm:pt modelId="{2AA2990F-1D30-4639-844E-8A104C1A8C3C}" type="pres">
      <dgm:prSet presAssocID="{2539893F-F479-409D-95D4-062C867A179D}" presName="vert0" presStyleCnt="0">
        <dgm:presLayoutVars>
          <dgm:dir/>
          <dgm:animOne val="branch"/>
          <dgm:animLvl val="lvl"/>
        </dgm:presLayoutVars>
      </dgm:prSet>
      <dgm:spPr/>
    </dgm:pt>
    <dgm:pt modelId="{A8716A03-0A47-490D-AE07-0B2AD3CAF015}" type="pres">
      <dgm:prSet presAssocID="{CFFAFFB8-8F8F-4CBA-8479-4CB6097E37DA}" presName="thickLine" presStyleLbl="alignNode1" presStyleIdx="0" presStyleCnt="3"/>
      <dgm:spPr/>
    </dgm:pt>
    <dgm:pt modelId="{C05A1982-57C6-46FF-A107-DE12AD752F6D}" type="pres">
      <dgm:prSet presAssocID="{CFFAFFB8-8F8F-4CBA-8479-4CB6097E37DA}" presName="horz1" presStyleCnt="0"/>
      <dgm:spPr/>
    </dgm:pt>
    <dgm:pt modelId="{A76F7A93-ECA3-4920-85B3-6334A43DD0D3}" type="pres">
      <dgm:prSet presAssocID="{CFFAFFB8-8F8F-4CBA-8479-4CB6097E37DA}" presName="tx1" presStyleLbl="revTx" presStyleIdx="0" presStyleCnt="3"/>
      <dgm:spPr/>
    </dgm:pt>
    <dgm:pt modelId="{B49187CB-BDF7-4EF7-AE49-A8A3ADB62126}" type="pres">
      <dgm:prSet presAssocID="{CFFAFFB8-8F8F-4CBA-8479-4CB6097E37DA}" presName="vert1" presStyleCnt="0"/>
      <dgm:spPr/>
    </dgm:pt>
    <dgm:pt modelId="{D8FD3B46-A15A-4FC3-961A-ED637460D87C}" type="pres">
      <dgm:prSet presAssocID="{D583E6DA-B07A-4698-8D5D-10EFD86144F7}" presName="thickLine" presStyleLbl="alignNode1" presStyleIdx="1" presStyleCnt="3"/>
      <dgm:spPr/>
    </dgm:pt>
    <dgm:pt modelId="{D201FE7C-4184-4387-858A-48CC2BE0DD88}" type="pres">
      <dgm:prSet presAssocID="{D583E6DA-B07A-4698-8D5D-10EFD86144F7}" presName="horz1" presStyleCnt="0"/>
      <dgm:spPr/>
    </dgm:pt>
    <dgm:pt modelId="{CAF397A3-8EB5-4BBA-B0DA-4B69F1780274}" type="pres">
      <dgm:prSet presAssocID="{D583E6DA-B07A-4698-8D5D-10EFD86144F7}" presName="tx1" presStyleLbl="revTx" presStyleIdx="1" presStyleCnt="3"/>
      <dgm:spPr/>
    </dgm:pt>
    <dgm:pt modelId="{00E5E504-7B2E-4536-BC0E-822ED165390F}" type="pres">
      <dgm:prSet presAssocID="{D583E6DA-B07A-4698-8D5D-10EFD86144F7}" presName="vert1" presStyleCnt="0"/>
      <dgm:spPr/>
    </dgm:pt>
    <dgm:pt modelId="{D0967A68-6F6D-402B-9D0D-0D93DB3336DF}" type="pres">
      <dgm:prSet presAssocID="{8A77D97D-933B-49CF-BB97-962CCD21142A}" presName="thickLine" presStyleLbl="alignNode1" presStyleIdx="2" presStyleCnt="3"/>
      <dgm:spPr/>
    </dgm:pt>
    <dgm:pt modelId="{023BA913-C5CF-4FEB-85D2-F106DA974FFE}" type="pres">
      <dgm:prSet presAssocID="{8A77D97D-933B-49CF-BB97-962CCD21142A}" presName="horz1" presStyleCnt="0"/>
      <dgm:spPr/>
    </dgm:pt>
    <dgm:pt modelId="{BF5F7007-EB19-4A14-AD7B-F7E352D83AB9}" type="pres">
      <dgm:prSet presAssocID="{8A77D97D-933B-49CF-BB97-962CCD21142A}" presName="tx1" presStyleLbl="revTx" presStyleIdx="2" presStyleCnt="3"/>
      <dgm:spPr/>
    </dgm:pt>
    <dgm:pt modelId="{32041B9B-464F-496D-9C8F-724F4D374D7E}" type="pres">
      <dgm:prSet presAssocID="{8A77D97D-933B-49CF-BB97-962CCD21142A}" presName="vert1" presStyleCnt="0"/>
      <dgm:spPr/>
    </dgm:pt>
  </dgm:ptLst>
  <dgm:cxnLst>
    <dgm:cxn modelId="{25CFDC0C-7BA8-4370-9850-7FAE007DB15A}" type="presOf" srcId="{CFFAFFB8-8F8F-4CBA-8479-4CB6097E37DA}" destId="{A76F7A93-ECA3-4920-85B3-6334A43DD0D3}" srcOrd="0" destOrd="0" presId="urn:microsoft.com/office/officeart/2008/layout/LinedList"/>
    <dgm:cxn modelId="{A2112C11-D469-4753-AD16-9AEAFC564D39}" type="presOf" srcId="{D583E6DA-B07A-4698-8D5D-10EFD86144F7}" destId="{CAF397A3-8EB5-4BBA-B0DA-4B69F1780274}" srcOrd="0" destOrd="0" presId="urn:microsoft.com/office/officeart/2008/layout/LinedList"/>
    <dgm:cxn modelId="{16EDDC4D-B4C1-4608-BBD0-6FD516383E77}" type="presOf" srcId="{2539893F-F479-409D-95D4-062C867A179D}" destId="{2AA2990F-1D30-4639-844E-8A104C1A8C3C}" srcOrd="0" destOrd="0" presId="urn:microsoft.com/office/officeart/2008/layout/LinedList"/>
    <dgm:cxn modelId="{839C5675-FB81-467B-B18F-FF53B2D52288}" type="presOf" srcId="{8A77D97D-933B-49CF-BB97-962CCD21142A}" destId="{BF5F7007-EB19-4A14-AD7B-F7E352D83AB9}" srcOrd="0" destOrd="0" presId="urn:microsoft.com/office/officeart/2008/layout/LinedList"/>
    <dgm:cxn modelId="{603D0E81-3356-4241-B74B-005D3C84371F}" srcId="{2539893F-F479-409D-95D4-062C867A179D}" destId="{8A77D97D-933B-49CF-BB97-962CCD21142A}" srcOrd="2" destOrd="0" parTransId="{14DFD59C-D91A-4F5A-9ADD-336FAE407E87}" sibTransId="{D40FEC12-6844-446D-8787-E5E498D4C57D}"/>
    <dgm:cxn modelId="{E100B2E3-6170-447B-AC77-CB9FD8BB7558}" srcId="{2539893F-F479-409D-95D4-062C867A179D}" destId="{D583E6DA-B07A-4698-8D5D-10EFD86144F7}" srcOrd="1" destOrd="0" parTransId="{9E625287-8566-4738-BE30-373C2AD64D99}" sibTransId="{CC4F1C6B-46BB-423D-900A-E621FA1F0C28}"/>
    <dgm:cxn modelId="{4AAC7DE9-98E5-4EDC-8D74-065D3231A332}" srcId="{2539893F-F479-409D-95D4-062C867A179D}" destId="{CFFAFFB8-8F8F-4CBA-8479-4CB6097E37DA}" srcOrd="0" destOrd="0" parTransId="{5F4D4789-FE16-40F8-B63A-27CE3A8B7F42}" sibTransId="{9F5F5CC6-6F04-4553-B3B8-3E4B2C49A069}"/>
    <dgm:cxn modelId="{F3793F19-E69D-4FD9-ADFA-BB9609BAE531}" type="presParOf" srcId="{2AA2990F-1D30-4639-844E-8A104C1A8C3C}" destId="{A8716A03-0A47-490D-AE07-0B2AD3CAF015}" srcOrd="0" destOrd="0" presId="urn:microsoft.com/office/officeart/2008/layout/LinedList"/>
    <dgm:cxn modelId="{4A140D3E-73CF-4BE7-81DA-03391D3F86BF}" type="presParOf" srcId="{2AA2990F-1D30-4639-844E-8A104C1A8C3C}" destId="{C05A1982-57C6-46FF-A107-DE12AD752F6D}" srcOrd="1" destOrd="0" presId="urn:microsoft.com/office/officeart/2008/layout/LinedList"/>
    <dgm:cxn modelId="{175D6E84-F43A-4B43-B252-F52F44290A5B}" type="presParOf" srcId="{C05A1982-57C6-46FF-A107-DE12AD752F6D}" destId="{A76F7A93-ECA3-4920-85B3-6334A43DD0D3}" srcOrd="0" destOrd="0" presId="urn:microsoft.com/office/officeart/2008/layout/LinedList"/>
    <dgm:cxn modelId="{69BE40FF-3DB3-4367-A1C1-520856ADE2AE}" type="presParOf" srcId="{C05A1982-57C6-46FF-A107-DE12AD752F6D}" destId="{B49187CB-BDF7-4EF7-AE49-A8A3ADB62126}" srcOrd="1" destOrd="0" presId="urn:microsoft.com/office/officeart/2008/layout/LinedList"/>
    <dgm:cxn modelId="{0184037B-CBEC-4151-89E2-009F2F2107E7}" type="presParOf" srcId="{2AA2990F-1D30-4639-844E-8A104C1A8C3C}" destId="{D8FD3B46-A15A-4FC3-961A-ED637460D87C}" srcOrd="2" destOrd="0" presId="urn:microsoft.com/office/officeart/2008/layout/LinedList"/>
    <dgm:cxn modelId="{AE29243F-0590-429B-9583-51CC8378A745}" type="presParOf" srcId="{2AA2990F-1D30-4639-844E-8A104C1A8C3C}" destId="{D201FE7C-4184-4387-858A-48CC2BE0DD88}" srcOrd="3" destOrd="0" presId="urn:microsoft.com/office/officeart/2008/layout/LinedList"/>
    <dgm:cxn modelId="{5FC789D3-DE88-49AE-9C8C-5EFBAC064873}" type="presParOf" srcId="{D201FE7C-4184-4387-858A-48CC2BE0DD88}" destId="{CAF397A3-8EB5-4BBA-B0DA-4B69F1780274}" srcOrd="0" destOrd="0" presId="urn:microsoft.com/office/officeart/2008/layout/LinedList"/>
    <dgm:cxn modelId="{F9FCB055-A847-4478-B74B-E1D08148F1E6}" type="presParOf" srcId="{D201FE7C-4184-4387-858A-48CC2BE0DD88}" destId="{00E5E504-7B2E-4536-BC0E-822ED165390F}" srcOrd="1" destOrd="0" presId="urn:microsoft.com/office/officeart/2008/layout/LinedList"/>
    <dgm:cxn modelId="{F2B35DF1-CB91-4BE7-B9E4-BBE6B36FDC2A}" type="presParOf" srcId="{2AA2990F-1D30-4639-844E-8A104C1A8C3C}" destId="{D0967A68-6F6D-402B-9D0D-0D93DB3336DF}" srcOrd="4" destOrd="0" presId="urn:microsoft.com/office/officeart/2008/layout/LinedList"/>
    <dgm:cxn modelId="{C6B1BC3C-FAC9-4520-ACBF-10EAFE407937}" type="presParOf" srcId="{2AA2990F-1D30-4639-844E-8A104C1A8C3C}" destId="{023BA913-C5CF-4FEB-85D2-F106DA974FFE}" srcOrd="5" destOrd="0" presId="urn:microsoft.com/office/officeart/2008/layout/LinedList"/>
    <dgm:cxn modelId="{0FC156AC-0E93-44DB-8EDF-B02000B0BB31}" type="presParOf" srcId="{023BA913-C5CF-4FEB-85D2-F106DA974FFE}" destId="{BF5F7007-EB19-4A14-AD7B-F7E352D83AB9}" srcOrd="0" destOrd="0" presId="urn:microsoft.com/office/officeart/2008/layout/LinedList"/>
    <dgm:cxn modelId="{BD946218-D11D-4903-B3BE-736167D2FD60}" type="presParOf" srcId="{023BA913-C5CF-4FEB-85D2-F106DA974FFE}" destId="{32041B9B-464F-496D-9C8F-724F4D374D7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26CFA1-2991-48F6-B45D-4196D81B974C}">
      <dsp:nvSpPr>
        <dsp:cNvPr id="0" name=""/>
        <dsp:cNvSpPr/>
      </dsp:nvSpPr>
      <dsp:spPr>
        <a:xfrm>
          <a:off x="0" y="723284"/>
          <a:ext cx="6245265" cy="1317566"/>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Explore policing by consent</a:t>
          </a:r>
          <a:endParaRPr lang="en-US" sz="3300" kern="1200"/>
        </a:p>
      </dsp:txBody>
      <dsp:txXfrm>
        <a:off x="64318" y="787602"/>
        <a:ext cx="6116629" cy="1188930"/>
      </dsp:txXfrm>
    </dsp:sp>
    <dsp:sp modelId="{6EF22159-3C65-4514-9AEA-8A8E51694959}">
      <dsp:nvSpPr>
        <dsp:cNvPr id="0" name=""/>
        <dsp:cNvSpPr/>
      </dsp:nvSpPr>
      <dsp:spPr>
        <a:xfrm>
          <a:off x="0" y="2135890"/>
          <a:ext cx="6245265" cy="1317566"/>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Social division </a:t>
          </a:r>
          <a:endParaRPr lang="en-US" sz="3300" kern="1200"/>
        </a:p>
      </dsp:txBody>
      <dsp:txXfrm>
        <a:off x="64318" y="2200208"/>
        <a:ext cx="6116629" cy="1188930"/>
      </dsp:txXfrm>
    </dsp:sp>
    <dsp:sp modelId="{B0A26B47-E507-4415-95FE-6F6CCCB0C9A2}">
      <dsp:nvSpPr>
        <dsp:cNvPr id="0" name=""/>
        <dsp:cNvSpPr/>
      </dsp:nvSpPr>
      <dsp:spPr>
        <a:xfrm>
          <a:off x="0" y="3548496"/>
          <a:ext cx="6245265" cy="1317566"/>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 Look at case studies that have had an impact on relationships  </a:t>
          </a:r>
          <a:endParaRPr lang="en-US" sz="3300" kern="1200"/>
        </a:p>
      </dsp:txBody>
      <dsp:txXfrm>
        <a:off x="64318" y="3612814"/>
        <a:ext cx="6116629" cy="11889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8F022F-29EF-41C8-92BA-23B37842C366}">
      <dsp:nvSpPr>
        <dsp:cNvPr id="0" name=""/>
        <dsp:cNvSpPr/>
      </dsp:nvSpPr>
      <dsp:spPr>
        <a:xfrm>
          <a:off x="0" y="312046"/>
          <a:ext cx="7280827" cy="11907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65073" tIns="437388" rIns="565073" bIns="149352" numCol="1" spcCol="1270" anchor="t" anchorCtr="0">
          <a:noAutofit/>
        </a:bodyPr>
        <a:lstStyle/>
        <a:p>
          <a:pPr marL="228600" lvl="1" indent="-228600" algn="l" defTabSz="933450">
            <a:lnSpc>
              <a:spcPct val="90000"/>
            </a:lnSpc>
            <a:spcBef>
              <a:spcPct val="0"/>
            </a:spcBef>
            <a:spcAft>
              <a:spcPct val="15000"/>
            </a:spcAft>
            <a:buChar char="•"/>
          </a:pPr>
          <a:r>
            <a:rPr lang="en-GB" sz="2100" kern="1200" dirty="0"/>
            <a:t>To do their role they must have the support of the public</a:t>
          </a:r>
        </a:p>
      </dsp:txBody>
      <dsp:txXfrm>
        <a:off x="0" y="312046"/>
        <a:ext cx="7280827" cy="1190700"/>
      </dsp:txXfrm>
    </dsp:sp>
    <dsp:sp modelId="{E3B6ABDA-B8DF-4CED-8EA4-46C48C036386}">
      <dsp:nvSpPr>
        <dsp:cNvPr id="0" name=""/>
        <dsp:cNvSpPr/>
      </dsp:nvSpPr>
      <dsp:spPr>
        <a:xfrm>
          <a:off x="364041" y="2086"/>
          <a:ext cx="5096578" cy="61992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92639" tIns="0" rIns="192639" bIns="0" numCol="1" spcCol="1270" anchor="ctr" anchorCtr="0">
          <a:noAutofit/>
        </a:bodyPr>
        <a:lstStyle/>
        <a:p>
          <a:pPr marL="0" lvl="0" indent="0" algn="l" defTabSz="933450">
            <a:lnSpc>
              <a:spcPct val="90000"/>
            </a:lnSpc>
            <a:spcBef>
              <a:spcPct val="0"/>
            </a:spcBef>
            <a:spcAft>
              <a:spcPct val="35000"/>
            </a:spcAft>
            <a:buNone/>
          </a:pPr>
          <a:r>
            <a:rPr lang="en-GB" sz="2100" kern="1200" dirty="0"/>
            <a:t>Building public trust and confidence</a:t>
          </a:r>
          <a:endParaRPr lang="en-US" sz="2100" kern="1200" dirty="0"/>
        </a:p>
      </dsp:txBody>
      <dsp:txXfrm>
        <a:off x="394303" y="32348"/>
        <a:ext cx="5036054" cy="559396"/>
      </dsp:txXfrm>
    </dsp:sp>
    <dsp:sp modelId="{AB55B1F9-F694-48E8-8CCE-D1CFB21DA47B}">
      <dsp:nvSpPr>
        <dsp:cNvPr id="0" name=""/>
        <dsp:cNvSpPr/>
      </dsp:nvSpPr>
      <dsp:spPr>
        <a:xfrm>
          <a:off x="0" y="1926106"/>
          <a:ext cx="7280827" cy="1190700"/>
        </a:xfrm>
        <a:prstGeom prst="rect">
          <a:avLst/>
        </a:prstGeom>
        <a:solidFill>
          <a:schemeClr val="lt1">
            <a:alpha val="90000"/>
            <a:hueOff val="0"/>
            <a:satOff val="0"/>
            <a:lumOff val="0"/>
            <a:alphaOff val="0"/>
          </a:schemeClr>
        </a:solidFill>
        <a:ln w="12700" cap="flat" cmpd="sng" algn="ctr">
          <a:solidFill>
            <a:schemeClr val="accent2">
              <a:hueOff val="2147871"/>
              <a:satOff val="-6164"/>
              <a:lumOff val="-987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65073" tIns="437388" rIns="565073" bIns="149352" numCol="1" spcCol="1270" anchor="t" anchorCtr="0">
          <a:noAutofit/>
        </a:bodyPr>
        <a:lstStyle/>
        <a:p>
          <a:pPr marL="228600" lvl="1" indent="-228600" algn="l" defTabSz="933450">
            <a:lnSpc>
              <a:spcPct val="90000"/>
            </a:lnSpc>
            <a:spcBef>
              <a:spcPct val="0"/>
            </a:spcBef>
            <a:spcAft>
              <a:spcPct val="15000"/>
            </a:spcAft>
            <a:buChar char="•"/>
          </a:pPr>
          <a:r>
            <a:rPr lang="en-GB" sz="2100" kern="1200" dirty="0"/>
            <a:t>Fair and impartial law enforcement which is crucial to legitimacy</a:t>
          </a:r>
          <a:endParaRPr lang="en-US" sz="2100" kern="1200" dirty="0"/>
        </a:p>
      </dsp:txBody>
      <dsp:txXfrm>
        <a:off x="0" y="1926106"/>
        <a:ext cx="7280827" cy="1190700"/>
      </dsp:txXfrm>
    </dsp:sp>
    <dsp:sp modelId="{C3BACD7A-E894-48FA-9B69-1A937CC6A83D}">
      <dsp:nvSpPr>
        <dsp:cNvPr id="0" name=""/>
        <dsp:cNvSpPr/>
      </dsp:nvSpPr>
      <dsp:spPr>
        <a:xfrm>
          <a:off x="364041" y="1616146"/>
          <a:ext cx="5096578" cy="619920"/>
        </a:xfrm>
        <a:prstGeom prst="round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92639" tIns="0" rIns="192639" bIns="0" numCol="1" spcCol="1270" anchor="ctr" anchorCtr="0">
          <a:noAutofit/>
        </a:bodyPr>
        <a:lstStyle/>
        <a:p>
          <a:pPr marL="0" lvl="0" indent="0" algn="l" defTabSz="933450">
            <a:lnSpc>
              <a:spcPct val="90000"/>
            </a:lnSpc>
            <a:spcBef>
              <a:spcPct val="0"/>
            </a:spcBef>
            <a:spcAft>
              <a:spcPct val="35000"/>
            </a:spcAft>
            <a:buNone/>
          </a:pPr>
          <a:r>
            <a:rPr lang="en-GB" sz="2100" kern="1200"/>
            <a:t>Through fairness – </a:t>
          </a:r>
          <a:endParaRPr lang="en-US" sz="2100" kern="1200"/>
        </a:p>
      </dsp:txBody>
      <dsp:txXfrm>
        <a:off x="394303" y="1646408"/>
        <a:ext cx="5036054" cy="559396"/>
      </dsp:txXfrm>
    </dsp:sp>
    <dsp:sp modelId="{97FD9825-E40E-4968-871A-C4C8E84CB131}">
      <dsp:nvSpPr>
        <dsp:cNvPr id="0" name=""/>
        <dsp:cNvSpPr/>
      </dsp:nvSpPr>
      <dsp:spPr>
        <a:xfrm>
          <a:off x="0" y="3540166"/>
          <a:ext cx="7280827" cy="1190700"/>
        </a:xfrm>
        <a:prstGeom prst="rect">
          <a:avLst/>
        </a:prstGeom>
        <a:solidFill>
          <a:schemeClr val="lt1">
            <a:alpha val="90000"/>
            <a:hueOff val="0"/>
            <a:satOff val="0"/>
            <a:lumOff val="0"/>
            <a:alphaOff val="0"/>
          </a:schemeClr>
        </a:solidFill>
        <a:ln w="12700" cap="flat" cmpd="sng" algn="ctr">
          <a:solidFill>
            <a:schemeClr val="accent2">
              <a:hueOff val="4295743"/>
              <a:satOff val="-12329"/>
              <a:lumOff val="-19739"/>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65073" tIns="437388" rIns="565073" bIns="149352" numCol="1" spcCol="1270" anchor="t" anchorCtr="0">
          <a:noAutofit/>
        </a:bodyPr>
        <a:lstStyle/>
        <a:p>
          <a:pPr marL="228600" lvl="1" indent="-228600" algn="l" defTabSz="933450">
            <a:lnSpc>
              <a:spcPct val="90000"/>
            </a:lnSpc>
            <a:spcBef>
              <a:spcPct val="0"/>
            </a:spcBef>
            <a:spcAft>
              <a:spcPct val="15000"/>
            </a:spcAft>
            <a:buChar char="•"/>
          </a:pPr>
          <a:r>
            <a:rPr lang="en-GB" sz="2100" kern="1200" dirty="0"/>
            <a:t>Acting honestly, avoid misconduct, investigate misconduct</a:t>
          </a:r>
          <a:endParaRPr lang="en-US" sz="2100" kern="1200" dirty="0"/>
        </a:p>
      </dsp:txBody>
      <dsp:txXfrm>
        <a:off x="0" y="3540166"/>
        <a:ext cx="7280827" cy="1190700"/>
      </dsp:txXfrm>
    </dsp:sp>
    <dsp:sp modelId="{DFD2BAE0-3BE9-477B-9095-6AB0E1EC2FA1}">
      <dsp:nvSpPr>
        <dsp:cNvPr id="0" name=""/>
        <dsp:cNvSpPr/>
      </dsp:nvSpPr>
      <dsp:spPr>
        <a:xfrm>
          <a:off x="364041" y="3230206"/>
          <a:ext cx="5096578" cy="619920"/>
        </a:xfrm>
        <a:prstGeom prst="roundRect">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92639" tIns="0" rIns="192639" bIns="0" numCol="1" spcCol="1270" anchor="ctr" anchorCtr="0">
          <a:noAutofit/>
        </a:bodyPr>
        <a:lstStyle/>
        <a:p>
          <a:pPr marL="0" lvl="0" indent="0" algn="l" defTabSz="933450">
            <a:lnSpc>
              <a:spcPct val="90000"/>
            </a:lnSpc>
            <a:spcBef>
              <a:spcPct val="0"/>
            </a:spcBef>
            <a:spcAft>
              <a:spcPct val="35000"/>
            </a:spcAft>
            <a:buNone/>
          </a:pPr>
          <a:r>
            <a:rPr lang="en-GB" sz="2100" kern="1200"/>
            <a:t>Accountability and ethical standards-</a:t>
          </a:r>
          <a:endParaRPr lang="en-US" sz="2100" kern="1200"/>
        </a:p>
      </dsp:txBody>
      <dsp:txXfrm>
        <a:off x="394303" y="3260468"/>
        <a:ext cx="5036054" cy="559396"/>
      </dsp:txXfrm>
    </dsp:sp>
    <dsp:sp modelId="{EE744749-0434-4DB5-A26A-ED5328DD333E}">
      <dsp:nvSpPr>
        <dsp:cNvPr id="0" name=""/>
        <dsp:cNvSpPr/>
      </dsp:nvSpPr>
      <dsp:spPr>
        <a:xfrm>
          <a:off x="0" y="5154226"/>
          <a:ext cx="7280827" cy="1190700"/>
        </a:xfrm>
        <a:prstGeom prst="rect">
          <a:avLst/>
        </a:prstGeom>
        <a:solidFill>
          <a:schemeClr val="lt1">
            <a:alpha val="90000"/>
            <a:hueOff val="0"/>
            <a:satOff val="0"/>
            <a:lumOff val="0"/>
            <a:alphaOff val="0"/>
          </a:schemeClr>
        </a:solidFill>
        <a:ln w="12700" cap="flat" cmpd="sng" algn="ctr">
          <a:solidFill>
            <a:schemeClr val="accent2">
              <a:hueOff val="6443614"/>
              <a:satOff val="-18493"/>
              <a:lumOff val="-29609"/>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65073" tIns="437388" rIns="565073" bIns="149352" numCol="1" spcCol="1270" anchor="t" anchorCtr="0">
          <a:noAutofit/>
        </a:bodyPr>
        <a:lstStyle/>
        <a:p>
          <a:pPr marL="228600" lvl="1" indent="-228600" algn="l" defTabSz="933450">
            <a:lnSpc>
              <a:spcPct val="90000"/>
            </a:lnSpc>
            <a:spcBef>
              <a:spcPct val="0"/>
            </a:spcBef>
            <a:spcAft>
              <a:spcPct val="15000"/>
            </a:spcAft>
            <a:buChar char="•"/>
          </a:pPr>
          <a:r>
            <a:rPr lang="en-GB" sz="2100" kern="1200"/>
            <a:t>Understanding individual needs, demonstrate empathy and listen to different perspectives</a:t>
          </a:r>
          <a:endParaRPr lang="en-US" sz="2100" kern="1200"/>
        </a:p>
      </dsp:txBody>
      <dsp:txXfrm>
        <a:off x="0" y="5154226"/>
        <a:ext cx="7280827" cy="1190700"/>
      </dsp:txXfrm>
    </dsp:sp>
    <dsp:sp modelId="{A62F2444-B935-4DE2-B534-A0AFEB8C4904}">
      <dsp:nvSpPr>
        <dsp:cNvPr id="0" name=""/>
        <dsp:cNvSpPr/>
      </dsp:nvSpPr>
      <dsp:spPr>
        <a:xfrm>
          <a:off x="364041" y="4844266"/>
          <a:ext cx="5096578" cy="61992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92639" tIns="0" rIns="192639" bIns="0" numCol="1" spcCol="1270" anchor="ctr" anchorCtr="0">
          <a:noAutofit/>
        </a:bodyPr>
        <a:lstStyle/>
        <a:p>
          <a:pPr marL="0" lvl="0" indent="0" algn="l" defTabSz="933450">
            <a:lnSpc>
              <a:spcPct val="90000"/>
            </a:lnSpc>
            <a:spcBef>
              <a:spcPct val="0"/>
            </a:spcBef>
            <a:spcAft>
              <a:spcPct val="35000"/>
            </a:spcAft>
            <a:buNone/>
          </a:pPr>
          <a:r>
            <a:rPr lang="en-GB" sz="2100" kern="1200"/>
            <a:t>Respect and empathy</a:t>
          </a:r>
          <a:endParaRPr lang="en-US" sz="2100" kern="1200"/>
        </a:p>
      </dsp:txBody>
      <dsp:txXfrm>
        <a:off x="394303" y="4874528"/>
        <a:ext cx="5036054" cy="5593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7332B8-70E4-4FDD-9C1C-3BFACD9D9A2B}">
      <dsp:nvSpPr>
        <dsp:cNvPr id="0" name=""/>
        <dsp:cNvSpPr/>
      </dsp:nvSpPr>
      <dsp:spPr>
        <a:xfrm>
          <a:off x="0" y="446276"/>
          <a:ext cx="11450918" cy="935550"/>
        </a:xfrm>
        <a:prstGeom prst="rect">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8718" tIns="458216" rIns="888718" bIns="156464" numCol="1" spcCol="1270" anchor="t" anchorCtr="0">
          <a:noAutofit/>
        </a:bodyPr>
        <a:lstStyle/>
        <a:p>
          <a:pPr marL="228600" lvl="1" indent="-228600" algn="l" defTabSz="977900">
            <a:lnSpc>
              <a:spcPct val="90000"/>
            </a:lnSpc>
            <a:spcBef>
              <a:spcPct val="0"/>
            </a:spcBef>
            <a:spcAft>
              <a:spcPct val="15000"/>
            </a:spcAft>
            <a:buChar char="•"/>
          </a:pPr>
          <a:r>
            <a:rPr lang="en-GB" sz="2200" kern="1200" dirty="0"/>
            <a:t>Use of force as a last resort</a:t>
          </a:r>
        </a:p>
      </dsp:txBody>
      <dsp:txXfrm>
        <a:off x="0" y="446276"/>
        <a:ext cx="11450918" cy="935550"/>
      </dsp:txXfrm>
    </dsp:sp>
    <dsp:sp modelId="{2468DA2A-343D-46FE-AE36-9F3067DFC2E2}">
      <dsp:nvSpPr>
        <dsp:cNvPr id="0" name=""/>
        <dsp:cNvSpPr/>
      </dsp:nvSpPr>
      <dsp:spPr>
        <a:xfrm>
          <a:off x="572545" y="121556"/>
          <a:ext cx="8015642" cy="64944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2972" tIns="0" rIns="302972" bIns="0" numCol="1" spcCol="1270" anchor="ctr" anchorCtr="0">
          <a:noAutofit/>
        </a:bodyPr>
        <a:lstStyle/>
        <a:p>
          <a:pPr marL="0" lvl="0" indent="0" algn="l" defTabSz="977900">
            <a:lnSpc>
              <a:spcPct val="90000"/>
            </a:lnSpc>
            <a:spcBef>
              <a:spcPct val="0"/>
            </a:spcBef>
            <a:spcAft>
              <a:spcPct val="35000"/>
            </a:spcAft>
            <a:buNone/>
          </a:pPr>
          <a:r>
            <a:rPr lang="en-GB" sz="2200" b="0" i="0" kern="1200" baseline="0" dirty="0"/>
            <a:t>Using minimal force-</a:t>
          </a:r>
          <a:endParaRPr lang="en-GB" sz="2200" kern="1200" dirty="0"/>
        </a:p>
      </dsp:txBody>
      <dsp:txXfrm>
        <a:off x="604248" y="153259"/>
        <a:ext cx="7952236" cy="586034"/>
      </dsp:txXfrm>
    </dsp:sp>
    <dsp:sp modelId="{05C0DC88-9581-4D16-B1BF-2CB66227D9B7}">
      <dsp:nvSpPr>
        <dsp:cNvPr id="0" name=""/>
        <dsp:cNvSpPr/>
      </dsp:nvSpPr>
      <dsp:spPr>
        <a:xfrm>
          <a:off x="0" y="1825346"/>
          <a:ext cx="11450918" cy="935550"/>
        </a:xfrm>
        <a:prstGeom prst="rect">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8718" tIns="458216" rIns="888718" bIns="156464" numCol="1" spcCol="1270" anchor="t" anchorCtr="0">
          <a:noAutofit/>
        </a:bodyPr>
        <a:lstStyle/>
        <a:p>
          <a:pPr marL="228600" lvl="1" indent="-228600" algn="l" defTabSz="977900">
            <a:lnSpc>
              <a:spcPct val="90000"/>
            </a:lnSpc>
            <a:spcBef>
              <a:spcPct val="0"/>
            </a:spcBef>
            <a:spcAft>
              <a:spcPct val="15000"/>
            </a:spcAft>
            <a:buChar char="•"/>
          </a:pPr>
          <a:r>
            <a:rPr lang="en-GB" sz="2200" kern="1200" dirty="0"/>
            <a:t>Operating openly, providing data and information to the public</a:t>
          </a:r>
        </a:p>
      </dsp:txBody>
      <dsp:txXfrm>
        <a:off x="0" y="1825346"/>
        <a:ext cx="11450918" cy="935550"/>
      </dsp:txXfrm>
    </dsp:sp>
    <dsp:sp modelId="{4CB293F7-8E70-4CB6-B7DA-A687A6D48002}">
      <dsp:nvSpPr>
        <dsp:cNvPr id="0" name=""/>
        <dsp:cNvSpPr/>
      </dsp:nvSpPr>
      <dsp:spPr>
        <a:xfrm>
          <a:off x="572545" y="1500626"/>
          <a:ext cx="8015642" cy="64944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2972" tIns="0" rIns="302972" bIns="0" numCol="1" spcCol="1270" anchor="ctr" anchorCtr="0">
          <a:noAutofit/>
        </a:bodyPr>
        <a:lstStyle/>
        <a:p>
          <a:pPr marL="0" lvl="0" indent="0" algn="l" defTabSz="977900">
            <a:lnSpc>
              <a:spcPct val="90000"/>
            </a:lnSpc>
            <a:spcBef>
              <a:spcPct val="0"/>
            </a:spcBef>
            <a:spcAft>
              <a:spcPct val="35000"/>
            </a:spcAft>
            <a:buNone/>
          </a:pPr>
          <a:r>
            <a:rPr lang="en-GB" sz="2200" kern="1200"/>
            <a:t>Transparency- </a:t>
          </a:r>
        </a:p>
      </dsp:txBody>
      <dsp:txXfrm>
        <a:off x="604248" y="1532329"/>
        <a:ext cx="7952236" cy="586034"/>
      </dsp:txXfrm>
    </dsp:sp>
    <dsp:sp modelId="{C6C01FF3-0CE4-4356-A508-685A1B622286}">
      <dsp:nvSpPr>
        <dsp:cNvPr id="0" name=""/>
        <dsp:cNvSpPr/>
      </dsp:nvSpPr>
      <dsp:spPr>
        <a:xfrm>
          <a:off x="0" y="3204417"/>
          <a:ext cx="11450918" cy="554400"/>
        </a:xfrm>
        <a:prstGeom prst="rect">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A4AAC41-CFCD-463F-B1DA-5F37979DE5B9}">
      <dsp:nvSpPr>
        <dsp:cNvPr id="0" name=""/>
        <dsp:cNvSpPr/>
      </dsp:nvSpPr>
      <dsp:spPr>
        <a:xfrm>
          <a:off x="572545" y="2879696"/>
          <a:ext cx="8015642" cy="64944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2972" tIns="0" rIns="302972" bIns="0" numCol="1" spcCol="1270" anchor="ctr" anchorCtr="0">
          <a:noAutofit/>
        </a:bodyPr>
        <a:lstStyle/>
        <a:p>
          <a:pPr marL="0" lvl="0" indent="0" algn="l" defTabSz="977900">
            <a:lnSpc>
              <a:spcPct val="90000"/>
            </a:lnSpc>
            <a:spcBef>
              <a:spcPct val="0"/>
            </a:spcBef>
            <a:spcAft>
              <a:spcPct val="35000"/>
            </a:spcAft>
            <a:buNone/>
          </a:pPr>
          <a:r>
            <a:rPr lang="en-GB" sz="2200" b="0" i="0" kern="1200" baseline="0" dirty="0"/>
            <a:t>Public engagement Community policing </a:t>
          </a:r>
          <a:endParaRPr lang="en-GB" sz="2200" kern="1200" dirty="0"/>
        </a:p>
      </dsp:txBody>
      <dsp:txXfrm>
        <a:off x="604248" y="2911399"/>
        <a:ext cx="7952236" cy="586034"/>
      </dsp:txXfrm>
    </dsp:sp>
    <dsp:sp modelId="{524C3E87-5149-4B14-8CC5-A30B861BE8FB}">
      <dsp:nvSpPr>
        <dsp:cNvPr id="0" name=""/>
        <dsp:cNvSpPr/>
      </dsp:nvSpPr>
      <dsp:spPr>
        <a:xfrm>
          <a:off x="0" y="4202337"/>
          <a:ext cx="11450918" cy="935550"/>
        </a:xfrm>
        <a:prstGeom prst="rect">
          <a:avLst/>
        </a:prstGeom>
        <a:solidFill>
          <a:schemeClr val="lt1">
            <a:alpha val="90000"/>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8718" tIns="458216" rIns="888718" bIns="156464" numCol="1" spcCol="1270" anchor="t" anchorCtr="0">
          <a:noAutofit/>
        </a:bodyPr>
        <a:lstStyle/>
        <a:p>
          <a:pPr marL="228600" lvl="1" indent="-228600" algn="l" defTabSz="977900">
            <a:lnSpc>
              <a:spcPct val="90000"/>
            </a:lnSpc>
            <a:spcBef>
              <a:spcPct val="0"/>
            </a:spcBef>
            <a:spcAft>
              <a:spcPct val="15000"/>
            </a:spcAft>
            <a:buChar char="•"/>
          </a:pPr>
          <a:r>
            <a:rPr lang="en-GB" sz="2200" b="0" i="0" kern="1200" baseline="0" dirty="0"/>
            <a:t>using knowledge of communities to inform their actions</a:t>
          </a:r>
          <a:endParaRPr lang="en-GB" sz="2200" kern="1200" dirty="0"/>
        </a:p>
      </dsp:txBody>
      <dsp:txXfrm>
        <a:off x="0" y="4202337"/>
        <a:ext cx="11450918" cy="935550"/>
      </dsp:txXfrm>
    </dsp:sp>
    <dsp:sp modelId="{6061751A-9B59-4CF8-BBA2-84092C87F193}">
      <dsp:nvSpPr>
        <dsp:cNvPr id="0" name=""/>
        <dsp:cNvSpPr/>
      </dsp:nvSpPr>
      <dsp:spPr>
        <a:xfrm>
          <a:off x="572545" y="3877617"/>
          <a:ext cx="8015642" cy="64944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2972" tIns="0" rIns="302972" bIns="0" numCol="1" spcCol="1270" anchor="ctr" anchorCtr="0">
          <a:noAutofit/>
        </a:bodyPr>
        <a:lstStyle/>
        <a:p>
          <a:pPr marL="0" lvl="0" indent="0" algn="l" defTabSz="977900">
            <a:lnSpc>
              <a:spcPct val="90000"/>
            </a:lnSpc>
            <a:spcBef>
              <a:spcPct val="0"/>
            </a:spcBef>
            <a:spcAft>
              <a:spcPct val="35000"/>
            </a:spcAft>
            <a:buNone/>
          </a:pPr>
          <a:r>
            <a:rPr lang="en-GB" sz="2200" b="0" i="0" kern="1200" baseline="0" dirty="0"/>
            <a:t>Being representative of society – </a:t>
          </a:r>
          <a:endParaRPr lang="en-GB" sz="2200" kern="1200" dirty="0"/>
        </a:p>
      </dsp:txBody>
      <dsp:txXfrm>
        <a:off x="604248" y="3909320"/>
        <a:ext cx="7952236" cy="586034"/>
      </dsp:txXfrm>
    </dsp:sp>
    <dsp:sp modelId="{4ED5B93B-E98A-4959-9EEE-8A9C127C87E3}">
      <dsp:nvSpPr>
        <dsp:cNvPr id="0" name=""/>
        <dsp:cNvSpPr/>
      </dsp:nvSpPr>
      <dsp:spPr>
        <a:xfrm>
          <a:off x="0" y="5581407"/>
          <a:ext cx="11450918" cy="554400"/>
        </a:xfrm>
        <a:prstGeom prst="rect">
          <a:avLst/>
        </a:prstGeom>
        <a:solidFill>
          <a:schemeClr val="lt1">
            <a:alpha val="90000"/>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EA966EB-D4EA-4AEE-BAE5-D74BA699101D}">
      <dsp:nvSpPr>
        <dsp:cNvPr id="0" name=""/>
        <dsp:cNvSpPr/>
      </dsp:nvSpPr>
      <dsp:spPr>
        <a:xfrm>
          <a:off x="572545" y="5256687"/>
          <a:ext cx="8015642" cy="649440"/>
        </a:xfrm>
        <a:prstGeom prst="round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2972" tIns="0" rIns="302972" bIns="0" numCol="1" spcCol="1270" anchor="ctr" anchorCtr="0">
          <a:noAutofit/>
        </a:bodyPr>
        <a:lstStyle/>
        <a:p>
          <a:pPr marL="0" lvl="0" indent="0" algn="l" defTabSz="977900">
            <a:lnSpc>
              <a:spcPct val="90000"/>
            </a:lnSpc>
            <a:spcBef>
              <a:spcPct val="0"/>
            </a:spcBef>
            <a:spcAft>
              <a:spcPct val="35000"/>
            </a:spcAft>
            <a:buNone/>
          </a:pPr>
          <a:r>
            <a:rPr lang="en-GB" sz="2200" b="0" i="0" kern="1200" baseline="0" dirty="0"/>
            <a:t>Being effective and competent at what they do</a:t>
          </a:r>
          <a:endParaRPr lang="en-GB" sz="2200" kern="1200" dirty="0"/>
        </a:p>
      </dsp:txBody>
      <dsp:txXfrm>
        <a:off x="604248" y="5288390"/>
        <a:ext cx="7952236" cy="58603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43D4DA-259E-4DAE-887B-A3B6930293D9}">
      <dsp:nvSpPr>
        <dsp:cNvPr id="0" name=""/>
        <dsp:cNvSpPr/>
      </dsp:nvSpPr>
      <dsp:spPr>
        <a:xfrm>
          <a:off x="3040792" y="870618"/>
          <a:ext cx="667342" cy="91440"/>
        </a:xfrm>
        <a:custGeom>
          <a:avLst/>
          <a:gdLst/>
          <a:ahLst/>
          <a:cxnLst/>
          <a:rect l="0" t="0" r="0" b="0"/>
          <a:pathLst>
            <a:path>
              <a:moveTo>
                <a:pt x="0" y="45720"/>
              </a:moveTo>
              <a:lnTo>
                <a:pt x="667342"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912848"/>
        <a:ext cx="34897" cy="6979"/>
      </dsp:txXfrm>
    </dsp:sp>
    <dsp:sp modelId="{865BFA57-4649-4981-A244-61266B80D2B6}">
      <dsp:nvSpPr>
        <dsp:cNvPr id="0" name=""/>
        <dsp:cNvSpPr/>
      </dsp:nvSpPr>
      <dsp:spPr>
        <a:xfrm>
          <a:off x="8061" y="5979"/>
          <a:ext cx="3034531" cy="182071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022350">
            <a:lnSpc>
              <a:spcPct val="90000"/>
            </a:lnSpc>
            <a:spcBef>
              <a:spcPct val="0"/>
            </a:spcBef>
            <a:spcAft>
              <a:spcPct val="35000"/>
            </a:spcAft>
            <a:buNone/>
          </a:pPr>
          <a:r>
            <a:rPr lang="en-GB" sz="2300" b="0" i="0" kern="1200" baseline="0"/>
            <a:t>Wind rush generation in 1940’s and 1950’s influx of Caribbean migrants</a:t>
          </a:r>
          <a:endParaRPr lang="en-US" sz="2300" kern="1200"/>
        </a:p>
      </dsp:txBody>
      <dsp:txXfrm>
        <a:off x="8061" y="5979"/>
        <a:ext cx="3034531" cy="1820718"/>
      </dsp:txXfrm>
    </dsp:sp>
    <dsp:sp modelId="{A4A0FF19-00BE-48DB-A2D8-D78CD1C4ADB6}">
      <dsp:nvSpPr>
        <dsp:cNvPr id="0" name=""/>
        <dsp:cNvSpPr/>
      </dsp:nvSpPr>
      <dsp:spPr>
        <a:xfrm>
          <a:off x="6773265" y="870618"/>
          <a:ext cx="667342" cy="91440"/>
        </a:xfrm>
        <a:custGeom>
          <a:avLst/>
          <a:gdLst/>
          <a:ahLst/>
          <a:cxnLst/>
          <a:rect l="0" t="0" r="0" b="0"/>
          <a:pathLst>
            <a:path>
              <a:moveTo>
                <a:pt x="0" y="45720"/>
              </a:moveTo>
              <a:lnTo>
                <a:pt x="667342"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912848"/>
        <a:ext cx="34897" cy="6979"/>
      </dsp:txXfrm>
    </dsp:sp>
    <dsp:sp modelId="{A2DA956F-C937-42B0-8E3E-42E821538922}">
      <dsp:nvSpPr>
        <dsp:cNvPr id="0" name=""/>
        <dsp:cNvSpPr/>
      </dsp:nvSpPr>
      <dsp:spPr>
        <a:xfrm>
          <a:off x="3740534" y="5979"/>
          <a:ext cx="3034531" cy="1820718"/>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022350">
            <a:lnSpc>
              <a:spcPct val="90000"/>
            </a:lnSpc>
            <a:spcBef>
              <a:spcPct val="0"/>
            </a:spcBef>
            <a:spcAft>
              <a:spcPct val="35000"/>
            </a:spcAft>
            <a:buNone/>
          </a:pPr>
          <a:r>
            <a:rPr lang="en-GB" sz="2300" b="0" i="0" kern="1200" baseline="0"/>
            <a:t>Election of Thatcher in 1979 </a:t>
          </a:r>
          <a:endParaRPr lang="en-US" sz="2300" kern="1200"/>
        </a:p>
      </dsp:txBody>
      <dsp:txXfrm>
        <a:off x="3740534" y="5979"/>
        <a:ext cx="3034531" cy="1820718"/>
      </dsp:txXfrm>
    </dsp:sp>
    <dsp:sp modelId="{D3185DD4-4B6B-42C1-BEE2-E61EB5FF331D}">
      <dsp:nvSpPr>
        <dsp:cNvPr id="0" name=""/>
        <dsp:cNvSpPr/>
      </dsp:nvSpPr>
      <dsp:spPr>
        <a:xfrm>
          <a:off x="1525326" y="1824897"/>
          <a:ext cx="7464946" cy="667342"/>
        </a:xfrm>
        <a:custGeom>
          <a:avLst/>
          <a:gdLst/>
          <a:ahLst/>
          <a:cxnLst/>
          <a:rect l="0" t="0" r="0" b="0"/>
          <a:pathLst>
            <a:path>
              <a:moveTo>
                <a:pt x="7464946" y="0"/>
              </a:moveTo>
              <a:lnTo>
                <a:pt x="7464946" y="350771"/>
              </a:lnTo>
              <a:lnTo>
                <a:pt x="0" y="350771"/>
              </a:lnTo>
              <a:lnTo>
                <a:pt x="0" y="667342"/>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0362" y="2155079"/>
        <a:ext cx="374875" cy="6979"/>
      </dsp:txXfrm>
    </dsp:sp>
    <dsp:sp modelId="{CF2655C6-2CD9-467C-B64E-AB842C63AFC9}">
      <dsp:nvSpPr>
        <dsp:cNvPr id="0" name=""/>
        <dsp:cNvSpPr/>
      </dsp:nvSpPr>
      <dsp:spPr>
        <a:xfrm>
          <a:off x="7473007" y="5979"/>
          <a:ext cx="3034531" cy="1820718"/>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022350">
            <a:lnSpc>
              <a:spcPct val="90000"/>
            </a:lnSpc>
            <a:spcBef>
              <a:spcPct val="0"/>
            </a:spcBef>
            <a:spcAft>
              <a:spcPct val="35000"/>
            </a:spcAft>
            <a:buNone/>
          </a:pPr>
          <a:r>
            <a:rPr lang="en-GB" sz="2300" b="0" i="0" kern="1200" baseline="0"/>
            <a:t>High unemployment, poor housing, discrimination from authorities</a:t>
          </a:r>
          <a:endParaRPr lang="en-US" sz="2300" kern="1200"/>
        </a:p>
      </dsp:txBody>
      <dsp:txXfrm>
        <a:off x="7473007" y="5979"/>
        <a:ext cx="3034531" cy="1820718"/>
      </dsp:txXfrm>
    </dsp:sp>
    <dsp:sp modelId="{5A312F56-3939-42A1-875B-E5D95C46A9B5}">
      <dsp:nvSpPr>
        <dsp:cNvPr id="0" name=""/>
        <dsp:cNvSpPr/>
      </dsp:nvSpPr>
      <dsp:spPr>
        <a:xfrm>
          <a:off x="3040792" y="3389279"/>
          <a:ext cx="667342" cy="91440"/>
        </a:xfrm>
        <a:custGeom>
          <a:avLst/>
          <a:gdLst/>
          <a:ahLst/>
          <a:cxnLst/>
          <a:rect l="0" t="0" r="0" b="0"/>
          <a:pathLst>
            <a:path>
              <a:moveTo>
                <a:pt x="0" y="45720"/>
              </a:moveTo>
              <a:lnTo>
                <a:pt x="667342"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3431509"/>
        <a:ext cx="34897" cy="6979"/>
      </dsp:txXfrm>
    </dsp:sp>
    <dsp:sp modelId="{FF619F3D-0BEB-4AE6-ABED-CF3C6CA9F5B8}">
      <dsp:nvSpPr>
        <dsp:cNvPr id="0" name=""/>
        <dsp:cNvSpPr/>
      </dsp:nvSpPr>
      <dsp:spPr>
        <a:xfrm>
          <a:off x="8061" y="2524640"/>
          <a:ext cx="3034531" cy="182071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022350">
            <a:lnSpc>
              <a:spcPct val="90000"/>
            </a:lnSpc>
            <a:spcBef>
              <a:spcPct val="0"/>
            </a:spcBef>
            <a:spcAft>
              <a:spcPct val="35000"/>
            </a:spcAft>
            <a:buNone/>
          </a:pPr>
          <a:r>
            <a:rPr lang="en-GB" sz="2300" kern="1200"/>
            <a:t>50% of young black men were unemployed during that period</a:t>
          </a:r>
          <a:endParaRPr lang="en-US" sz="2300" kern="1200"/>
        </a:p>
      </dsp:txBody>
      <dsp:txXfrm>
        <a:off x="8061" y="2524640"/>
        <a:ext cx="3034531" cy="1820718"/>
      </dsp:txXfrm>
    </dsp:sp>
    <dsp:sp modelId="{D9DD9EDE-BEC3-405C-AE25-C0A0BE65A1A0}">
      <dsp:nvSpPr>
        <dsp:cNvPr id="0" name=""/>
        <dsp:cNvSpPr/>
      </dsp:nvSpPr>
      <dsp:spPr>
        <a:xfrm>
          <a:off x="6773265" y="3389279"/>
          <a:ext cx="667342" cy="91440"/>
        </a:xfrm>
        <a:custGeom>
          <a:avLst/>
          <a:gdLst/>
          <a:ahLst/>
          <a:cxnLst/>
          <a:rect l="0" t="0" r="0" b="0"/>
          <a:pathLst>
            <a:path>
              <a:moveTo>
                <a:pt x="0" y="45720"/>
              </a:moveTo>
              <a:lnTo>
                <a:pt x="667342"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3431509"/>
        <a:ext cx="34897" cy="6979"/>
      </dsp:txXfrm>
    </dsp:sp>
    <dsp:sp modelId="{996CC62E-2EAC-44CB-B03E-D645E93D8670}">
      <dsp:nvSpPr>
        <dsp:cNvPr id="0" name=""/>
        <dsp:cNvSpPr/>
      </dsp:nvSpPr>
      <dsp:spPr>
        <a:xfrm>
          <a:off x="3740534" y="2524640"/>
          <a:ext cx="3034531" cy="1820718"/>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022350">
            <a:lnSpc>
              <a:spcPct val="90000"/>
            </a:lnSpc>
            <a:spcBef>
              <a:spcPct val="0"/>
            </a:spcBef>
            <a:spcAft>
              <a:spcPct val="35000"/>
            </a:spcAft>
            <a:buNone/>
          </a:pPr>
          <a:r>
            <a:rPr lang="en-GB" sz="2300" kern="1200"/>
            <a:t>Poverty naturally led to a rise in street crime</a:t>
          </a:r>
          <a:endParaRPr lang="en-US" sz="2300" kern="1200"/>
        </a:p>
      </dsp:txBody>
      <dsp:txXfrm>
        <a:off x="3740534" y="2524640"/>
        <a:ext cx="3034531" cy="1820718"/>
      </dsp:txXfrm>
    </dsp:sp>
    <dsp:sp modelId="{83B84702-AE05-4DF1-9E64-6A8094C7ECCB}">
      <dsp:nvSpPr>
        <dsp:cNvPr id="0" name=""/>
        <dsp:cNvSpPr/>
      </dsp:nvSpPr>
      <dsp:spPr>
        <a:xfrm>
          <a:off x="7473007" y="2524640"/>
          <a:ext cx="3034531" cy="182071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022350">
            <a:lnSpc>
              <a:spcPct val="90000"/>
            </a:lnSpc>
            <a:spcBef>
              <a:spcPct val="0"/>
            </a:spcBef>
            <a:spcAft>
              <a:spcPct val="35000"/>
            </a:spcAft>
            <a:buNone/>
          </a:pPr>
          <a:r>
            <a:rPr lang="en-GB" sz="2300" kern="1200"/>
            <a:t>The media whipped up moral panic over the rise in ‘muggings’	</a:t>
          </a:r>
          <a:endParaRPr lang="en-US" sz="2300" kern="1200"/>
        </a:p>
      </dsp:txBody>
      <dsp:txXfrm>
        <a:off x="7473007" y="2524640"/>
        <a:ext cx="3034531" cy="182071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716A03-0A47-490D-AE07-0B2AD3CAF015}">
      <dsp:nvSpPr>
        <dsp:cNvPr id="0" name=""/>
        <dsp:cNvSpPr/>
      </dsp:nvSpPr>
      <dsp:spPr>
        <a:xfrm>
          <a:off x="0" y="2703"/>
          <a:ext cx="7355006"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6F7A93-ECA3-4920-85B3-6334A43DD0D3}">
      <dsp:nvSpPr>
        <dsp:cNvPr id="0" name=""/>
        <dsp:cNvSpPr/>
      </dsp:nvSpPr>
      <dsp:spPr>
        <a:xfrm>
          <a:off x="0" y="2703"/>
          <a:ext cx="7355006"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Convictions quashed by Court of Appeal</a:t>
          </a:r>
          <a:endParaRPr lang="en-US" sz="2900" kern="1200"/>
        </a:p>
      </dsp:txBody>
      <dsp:txXfrm>
        <a:off x="0" y="2703"/>
        <a:ext cx="7355006" cy="1843578"/>
      </dsp:txXfrm>
    </dsp:sp>
    <dsp:sp modelId="{D8FD3B46-A15A-4FC3-961A-ED637460D87C}">
      <dsp:nvSpPr>
        <dsp:cNvPr id="0" name=""/>
        <dsp:cNvSpPr/>
      </dsp:nvSpPr>
      <dsp:spPr>
        <a:xfrm>
          <a:off x="0" y="1846281"/>
          <a:ext cx="7355006"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F397A3-8EB5-4BBA-B0DA-4B69F1780274}">
      <dsp:nvSpPr>
        <dsp:cNvPr id="0" name=""/>
        <dsp:cNvSpPr/>
      </dsp:nvSpPr>
      <dsp:spPr>
        <a:xfrm>
          <a:off x="0" y="1846281"/>
          <a:ext cx="7355006"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The Prosecution argued that the detectives had moulded, manipulated and even fabricated evidence, acting corruptly to manufacture a case against the men.</a:t>
          </a:r>
          <a:endParaRPr lang="en-US" sz="2900" kern="1200"/>
        </a:p>
      </dsp:txBody>
      <dsp:txXfrm>
        <a:off x="0" y="1846281"/>
        <a:ext cx="7355006" cy="1843578"/>
      </dsp:txXfrm>
    </dsp:sp>
    <dsp:sp modelId="{D0967A68-6F6D-402B-9D0D-0D93DB3336DF}">
      <dsp:nvSpPr>
        <dsp:cNvPr id="0" name=""/>
        <dsp:cNvSpPr/>
      </dsp:nvSpPr>
      <dsp:spPr>
        <a:xfrm>
          <a:off x="0" y="3689859"/>
          <a:ext cx="7355006"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5F7007-EB19-4A14-AD7B-F7E352D83AB9}">
      <dsp:nvSpPr>
        <dsp:cNvPr id="0" name=""/>
        <dsp:cNvSpPr/>
      </dsp:nvSpPr>
      <dsp:spPr>
        <a:xfrm>
          <a:off x="0" y="3689859"/>
          <a:ext cx="7355006"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dirty="0"/>
            <a:t>In 2011- Transpired that the witnesses had been coerced to provide false evidence/statements against the men. Their children threatened. </a:t>
          </a:r>
        </a:p>
      </dsp:txBody>
      <dsp:txXfrm>
        <a:off x="0" y="3689859"/>
        <a:ext cx="7355006" cy="184357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1">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41FB906-8DBD-4151-8349-9B2CEFF456FB}" type="datetimeFigureOut">
              <a:rPr lang="en-GB" smtClean="0"/>
              <a:t>25/09/2026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4F0804-0681-48A9-98C7-E431D8A793D6}" type="slidenum">
              <a:rPr lang="en-GB" smtClean="0"/>
              <a:t>‹#›</a:t>
            </a:fld>
            <a:endParaRPr lang="en-GB"/>
          </a:p>
        </p:txBody>
      </p:sp>
    </p:spTree>
    <p:extLst>
      <p:ext uri="{BB962C8B-B14F-4D97-AF65-F5344CB8AC3E}">
        <p14:creationId xmlns:p14="http://schemas.microsoft.com/office/powerpoint/2010/main" val="17858470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B4F0804-0681-48A9-98C7-E431D8A793D6}" type="slidenum">
              <a:rPr lang="en-GB" smtClean="0"/>
              <a:t>1</a:t>
            </a:fld>
            <a:endParaRPr lang="en-GB"/>
          </a:p>
        </p:txBody>
      </p:sp>
    </p:spTree>
    <p:extLst>
      <p:ext uri="{BB962C8B-B14F-4D97-AF65-F5344CB8AC3E}">
        <p14:creationId xmlns:p14="http://schemas.microsoft.com/office/powerpoint/2010/main" val="32781500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B4F0804-0681-48A9-98C7-E431D8A793D6}" type="slidenum">
              <a:rPr lang="en-GB" smtClean="0"/>
              <a:t>17</a:t>
            </a:fld>
            <a:endParaRPr lang="en-GB"/>
          </a:p>
        </p:txBody>
      </p:sp>
    </p:spTree>
    <p:extLst>
      <p:ext uri="{BB962C8B-B14F-4D97-AF65-F5344CB8AC3E}">
        <p14:creationId xmlns:p14="http://schemas.microsoft.com/office/powerpoint/2010/main" val="23091484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DC0E672-0D26-448D-ACA9-BAB58B6957C1}"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7869962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many </a:t>
            </a:r>
            <a:r>
              <a:rPr lang="en-US" dirty="0" err="1"/>
              <a:t>many</a:t>
            </a:r>
            <a:r>
              <a:rPr lang="en-US" dirty="0"/>
              <a:t> years, coal mining was at the heart of many communities where 2-3 generations of the same family would work alongside one another in the pits. Communities were built around the mines, it was likely that everyone knew everyone and everyone knew someone who worked in the pits. Mining communities built many facilities in their villages, cinemas, social clubs, leisure centers </a:t>
            </a:r>
            <a:r>
              <a:rPr lang="en-US" dirty="0" err="1"/>
              <a:t>etc</a:t>
            </a:r>
            <a:endParaRPr lang="en-US" dirty="0"/>
          </a:p>
          <a:p>
            <a:endParaRPr lang="en-US" dirty="0"/>
          </a:p>
          <a:p>
            <a:r>
              <a:rPr lang="en-US" dirty="0"/>
              <a:t>However on</a:t>
            </a:r>
          </a:p>
          <a:p>
            <a:r>
              <a:rPr lang="en-US" dirty="0"/>
              <a:t>On 1 March 1984, the National Coal Board (NCB) announced its plan to close 20 coal mines, which would result in the loss of 25,000 jobs</a:t>
            </a:r>
          </a:p>
          <a:p>
            <a:endParaRPr lang="en-US" dirty="0"/>
          </a:p>
          <a:p>
            <a:r>
              <a:rPr lang="en-US" dirty="0"/>
              <a:t>This announcement triggered a year-long strike by the National Union of Mineworkers (NUM), led by Arthur Scargill</a:t>
            </a:r>
            <a:endParaRPr lang="en-GB" dirty="0"/>
          </a:p>
          <a:p>
            <a:endParaRPr lang="en-US" dirty="0"/>
          </a:p>
          <a:p>
            <a:r>
              <a:rPr lang="en-US" dirty="0"/>
              <a:t>The strike became one of the most significant industrial disputes in British history, deeply affecting the political, economic, and social landscape of the UK</a:t>
            </a:r>
          </a:p>
          <a:p>
            <a:endParaRPr lang="en-US" dirty="0"/>
          </a:p>
          <a:p>
            <a:r>
              <a:rPr lang="en-US" dirty="0"/>
              <a:t>During the strikes, police brutality was an issue. </a:t>
            </a:r>
            <a:r>
              <a:rPr lang="en-GB" b="0" i="0" dirty="0">
                <a:solidFill>
                  <a:srgbClr val="525252"/>
                </a:solidFill>
                <a:effectLst/>
                <a:latin typeface="Poppins" panose="00000500000000000000" pitchFamily="2" charset="0"/>
              </a:rPr>
              <a:t> Police were drafted in from all over the country, often from areas with no tradition of mining and no understanding of the community, making confrontations more volatile.  The tactics of riot control led to many casualties on both sides, and it was common for officers to hide their police numbers to avoid identification. It was also argued that many false arrests were made of miners with officers making false statements. </a:t>
            </a:r>
            <a:endParaRPr lang="en-GB" dirty="0"/>
          </a:p>
          <a:p>
            <a:endParaRPr lang="en-US" dirty="0"/>
          </a:p>
          <a:p>
            <a:r>
              <a:rPr lang="en-US" dirty="0"/>
              <a:t>The strike was marked by widespread picketing, demonstrations, and significant community support, especially in mining areas like South Wales and Yorkshire.</a:t>
            </a:r>
            <a:endParaRPr lang="en-GB" dirty="0"/>
          </a:p>
          <a:p>
            <a:r>
              <a:rPr lang="en-US" dirty="0"/>
              <a:t>It also led to intense confrontations between miners and the government, headed by Prime Minister Margaret Thatcher, who aimed to reduce the power of trade unions.</a:t>
            </a:r>
            <a:endParaRPr lang="en-GB" dirty="0"/>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EC3CD4-CB05-4456-BAD1-49D446B205E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6837367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B4F0804-0681-48A9-98C7-E431D8A793D6}" type="slidenum">
              <a:rPr lang="en-GB" smtClean="0"/>
              <a:t>37</a:t>
            </a:fld>
            <a:endParaRPr lang="en-GB"/>
          </a:p>
        </p:txBody>
      </p:sp>
    </p:spTree>
    <p:extLst>
      <p:ext uri="{BB962C8B-B14F-4D97-AF65-F5344CB8AC3E}">
        <p14:creationId xmlns:p14="http://schemas.microsoft.com/office/powerpoint/2010/main" val="3065952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Following </a:t>
            </a:r>
            <a:r>
              <a:rPr lang="en-GB" dirty="0" err="1"/>
              <a:t>Lynettes</a:t>
            </a:r>
            <a:r>
              <a:rPr lang="en-GB" dirty="0"/>
              <a:t> murder, an e-fit of a potential suspect was created having gathered witness statements. The e-fit described a lone white male who was seen leaving the flat with blood stained clothing. After almost 2 years, no suspects were arrested until 5 black/mixed race men, one of whom was </a:t>
            </a:r>
            <a:r>
              <a:rPr lang="en-GB" dirty="0" err="1"/>
              <a:t>lynettes</a:t>
            </a:r>
            <a:r>
              <a:rPr lang="en-GB" dirty="0"/>
              <a:t> partner, Stephen were arrested and charged with her murder.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DC0E672-0D26-448D-ACA9-BAB58B6957C1}"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572811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B4F0804-0681-48A9-98C7-E431D8A793D6}" type="slidenum">
              <a:rPr lang="en-GB" smtClean="0"/>
              <a:t>41</a:t>
            </a:fld>
            <a:endParaRPr lang="en-GB"/>
          </a:p>
        </p:txBody>
      </p:sp>
    </p:spTree>
    <p:extLst>
      <p:ext uri="{BB962C8B-B14F-4D97-AF65-F5344CB8AC3E}">
        <p14:creationId xmlns:p14="http://schemas.microsoft.com/office/powerpoint/2010/main" val="35748680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DC0E672-0D26-448D-ACA9-BAB58B6957C1}"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090995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B4F0804-0681-48A9-98C7-E431D8A793D6}" type="slidenum">
              <a:rPr lang="en-GB" smtClean="0"/>
              <a:t>45</a:t>
            </a:fld>
            <a:endParaRPr lang="en-GB"/>
          </a:p>
        </p:txBody>
      </p:sp>
    </p:spTree>
    <p:extLst>
      <p:ext uri="{BB962C8B-B14F-4D97-AF65-F5344CB8AC3E}">
        <p14:creationId xmlns:p14="http://schemas.microsoft.com/office/powerpoint/2010/main" val="19376899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B4F0804-0681-48A9-98C7-E431D8A793D6}" type="slidenum">
              <a:rPr lang="en-GB" smtClean="0"/>
              <a:t>51</a:t>
            </a:fld>
            <a:endParaRPr lang="en-GB"/>
          </a:p>
        </p:txBody>
      </p:sp>
    </p:spTree>
    <p:extLst>
      <p:ext uri="{BB962C8B-B14F-4D97-AF65-F5344CB8AC3E}">
        <p14:creationId xmlns:p14="http://schemas.microsoft.com/office/powerpoint/2010/main" val="14999016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B4F0804-0681-48A9-98C7-E431D8A793D6}" type="slidenum">
              <a:rPr lang="en-GB" smtClean="0"/>
              <a:t>53</a:t>
            </a:fld>
            <a:endParaRPr lang="en-GB"/>
          </a:p>
        </p:txBody>
      </p:sp>
    </p:spTree>
    <p:extLst>
      <p:ext uri="{BB962C8B-B14F-4D97-AF65-F5344CB8AC3E}">
        <p14:creationId xmlns:p14="http://schemas.microsoft.com/office/powerpoint/2010/main" val="40299536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01BFE-5996-2D63-6BC7-6A0124AE2F2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514C56A-4961-9B62-7878-B4711D1A401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A301553-F2A6-C7EE-F8D9-E11A5531A699}"/>
              </a:ext>
            </a:extLst>
          </p:cNvPr>
          <p:cNvSpPr>
            <a:spLocks noGrp="1"/>
          </p:cNvSpPr>
          <p:nvPr>
            <p:ph type="dt" sz="half" idx="10"/>
          </p:nvPr>
        </p:nvSpPr>
        <p:spPr/>
        <p:txBody>
          <a:bodyPr/>
          <a:lstStyle/>
          <a:p>
            <a:fld id="{D1D1EADE-8E88-4C7C-8AC5-FB148DE4940E}" type="datetime1">
              <a:rPr lang="en-US" smtClean="0"/>
              <a:t>9/25/2026</a:t>
            </a:fld>
            <a:endParaRPr lang="en-US"/>
          </a:p>
        </p:txBody>
      </p:sp>
      <p:sp>
        <p:nvSpPr>
          <p:cNvPr id="5" name="Footer Placeholder 4">
            <a:extLst>
              <a:ext uri="{FF2B5EF4-FFF2-40B4-BE49-F238E27FC236}">
                <a16:creationId xmlns:a16="http://schemas.microsoft.com/office/drawing/2014/main" id="{2B482929-C7F9-CF85-B54B-852D1B01494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2A3824-3431-8495-B0A8-EACA9D17165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29319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694D2-4DC5-7FF5-1259-DE4B9F1DFF9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6120173-2A07-319E-319F-E1A05403F71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1E0126-96FC-A5FA-2C86-74E94CBCB156}"/>
              </a:ext>
            </a:extLst>
          </p:cNvPr>
          <p:cNvSpPr>
            <a:spLocks noGrp="1"/>
          </p:cNvSpPr>
          <p:nvPr>
            <p:ph type="dt" sz="half" idx="10"/>
          </p:nvPr>
        </p:nvSpPr>
        <p:spPr/>
        <p:txBody>
          <a:bodyPr/>
          <a:lstStyle/>
          <a:p>
            <a:fld id="{157B6794-849E-4626-908B-D15793550EFB}" type="datetime1">
              <a:rPr lang="en-US" smtClean="0"/>
              <a:t>9/25/2026</a:t>
            </a:fld>
            <a:endParaRPr lang="en-US"/>
          </a:p>
        </p:txBody>
      </p:sp>
      <p:sp>
        <p:nvSpPr>
          <p:cNvPr id="5" name="Footer Placeholder 4">
            <a:extLst>
              <a:ext uri="{FF2B5EF4-FFF2-40B4-BE49-F238E27FC236}">
                <a16:creationId xmlns:a16="http://schemas.microsoft.com/office/drawing/2014/main" id="{800B7D92-8407-88F9-AD91-49C4223DB96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218D431-17C7-61E7-DB7F-4A458C7EB8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9615400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6C41A-4B9A-C3D1-8AC7-CE74A4E8968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C7EF2EB-10E5-2C54-A5F8-82146E4E908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4760F8-57B2-FFB5-49B2-D3F09AF65FDC}"/>
              </a:ext>
            </a:extLst>
          </p:cNvPr>
          <p:cNvSpPr>
            <a:spLocks noGrp="1"/>
          </p:cNvSpPr>
          <p:nvPr>
            <p:ph type="dt" sz="half" idx="10"/>
          </p:nvPr>
        </p:nvSpPr>
        <p:spPr/>
        <p:txBody>
          <a:bodyPr/>
          <a:lstStyle/>
          <a:p>
            <a:fld id="{63DB64E7-5594-42A3-ADBF-E95A7ACEAD64}" type="datetime1">
              <a:rPr lang="en-US" smtClean="0"/>
              <a:t>9/25/2026</a:t>
            </a:fld>
            <a:endParaRPr lang="en-US"/>
          </a:p>
        </p:txBody>
      </p:sp>
      <p:sp>
        <p:nvSpPr>
          <p:cNvPr id="5" name="Footer Placeholder 4">
            <a:extLst>
              <a:ext uri="{FF2B5EF4-FFF2-40B4-BE49-F238E27FC236}">
                <a16:creationId xmlns:a16="http://schemas.microsoft.com/office/drawing/2014/main" id="{7634F87B-1E04-F8D8-9697-24D4A8EB62E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4C08F98-D939-0341-EB31-B9ECDBDB351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690531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15577-1D1C-B631-8BFE-9A351D5F05E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849FB86-74EB-F29A-7862-9935C185DD3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CDB8141-92E8-B663-F2CA-0CD6C43BEF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4AA95CF-D1C4-1513-42C6-F2C2BF4F239A}"/>
              </a:ext>
            </a:extLst>
          </p:cNvPr>
          <p:cNvSpPr>
            <a:spLocks noGrp="1"/>
          </p:cNvSpPr>
          <p:nvPr>
            <p:ph type="dt" sz="half" idx="10"/>
          </p:nvPr>
        </p:nvSpPr>
        <p:spPr/>
        <p:txBody>
          <a:bodyPr/>
          <a:lstStyle/>
          <a:p>
            <a:fld id="{18462B0B-D248-4FFB-8695-AD7FA4B1284A}" type="datetime1">
              <a:rPr lang="en-US" smtClean="0"/>
              <a:t>9/25/2026</a:t>
            </a:fld>
            <a:endParaRPr lang="en-US"/>
          </a:p>
        </p:txBody>
      </p:sp>
      <p:sp>
        <p:nvSpPr>
          <p:cNvPr id="6" name="Footer Placeholder 5">
            <a:extLst>
              <a:ext uri="{FF2B5EF4-FFF2-40B4-BE49-F238E27FC236}">
                <a16:creationId xmlns:a16="http://schemas.microsoft.com/office/drawing/2014/main" id="{D5590FDE-95E2-258F-28BB-ABDAE91A86A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E2BE2B2-BBD4-9D9E-913B-78043DAB2C8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6853370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87F1E-02CB-F4FA-BCC0-A841F3A5761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3B37A22-1FD4-1561-FD8E-BFC179C8E82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349977B-635F-57A8-D9EA-E3D3D975B60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82350A7-D88B-92D9-B876-C3472141773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9A81ED5-CF77-3350-C226-4F6A9A240E8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B13F037-5212-0C25-62D3-94E3B55318F9}"/>
              </a:ext>
            </a:extLst>
          </p:cNvPr>
          <p:cNvSpPr>
            <a:spLocks noGrp="1"/>
          </p:cNvSpPr>
          <p:nvPr>
            <p:ph type="dt" sz="half" idx="10"/>
          </p:nvPr>
        </p:nvSpPr>
        <p:spPr/>
        <p:txBody>
          <a:bodyPr/>
          <a:lstStyle/>
          <a:p>
            <a:fld id="{D0378EFB-9159-4510-B73F-4F0409ADE937}" type="datetime1">
              <a:rPr lang="en-US" smtClean="0"/>
              <a:t>9/25/2026</a:t>
            </a:fld>
            <a:endParaRPr lang="en-US"/>
          </a:p>
        </p:txBody>
      </p:sp>
      <p:sp>
        <p:nvSpPr>
          <p:cNvPr id="8" name="Footer Placeholder 7">
            <a:extLst>
              <a:ext uri="{FF2B5EF4-FFF2-40B4-BE49-F238E27FC236}">
                <a16:creationId xmlns:a16="http://schemas.microsoft.com/office/drawing/2014/main" id="{6F1490DD-6DDD-60AA-EA25-31933E70FD4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BF433A6-24F4-76ED-858B-A14BF65E295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3048084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E726A-003E-4F70-29E5-23ECD7041E9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2A76545-702A-D7AD-A886-C586DA1A62BD}"/>
              </a:ext>
            </a:extLst>
          </p:cNvPr>
          <p:cNvSpPr>
            <a:spLocks noGrp="1"/>
          </p:cNvSpPr>
          <p:nvPr>
            <p:ph type="dt" sz="half" idx="10"/>
          </p:nvPr>
        </p:nvSpPr>
        <p:spPr/>
        <p:txBody>
          <a:bodyPr/>
          <a:lstStyle/>
          <a:p>
            <a:fld id="{89BC9412-2452-4BED-A324-9D8C115361AD}" type="datetime1">
              <a:rPr lang="en-US" smtClean="0"/>
              <a:t>9/25/2026</a:t>
            </a:fld>
            <a:endParaRPr lang="en-US"/>
          </a:p>
        </p:txBody>
      </p:sp>
      <p:sp>
        <p:nvSpPr>
          <p:cNvPr id="4" name="Footer Placeholder 3">
            <a:extLst>
              <a:ext uri="{FF2B5EF4-FFF2-40B4-BE49-F238E27FC236}">
                <a16:creationId xmlns:a16="http://schemas.microsoft.com/office/drawing/2014/main" id="{70AC73FE-59D2-CB60-A5B5-6B424562F7C2}"/>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8584BB14-3AC9-F03C-07ED-5A1B8E9A6225}"/>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558195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DADBDB7-9F48-9743-B6A8-F5EB61C3EE42}"/>
              </a:ext>
            </a:extLst>
          </p:cNvPr>
          <p:cNvSpPr>
            <a:spLocks noGrp="1"/>
          </p:cNvSpPr>
          <p:nvPr>
            <p:ph type="dt" sz="half" idx="10"/>
          </p:nvPr>
        </p:nvSpPr>
        <p:spPr/>
        <p:txBody>
          <a:bodyPr/>
          <a:lstStyle/>
          <a:p>
            <a:fld id="{F5318F62-D251-40E8-A23C-F4CFE9FEAB41}" type="datetime1">
              <a:rPr lang="en-US" smtClean="0"/>
              <a:t>9/25/2026</a:t>
            </a:fld>
            <a:endParaRPr lang="en-US"/>
          </a:p>
        </p:txBody>
      </p:sp>
      <p:sp>
        <p:nvSpPr>
          <p:cNvPr id="3" name="Footer Placeholder 2">
            <a:extLst>
              <a:ext uri="{FF2B5EF4-FFF2-40B4-BE49-F238E27FC236}">
                <a16:creationId xmlns:a16="http://schemas.microsoft.com/office/drawing/2014/main" id="{230937AF-9D9B-8B74-7BEE-2BE43D098870}"/>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FA53268E-0E16-07F6-5D0A-7B78D76ED0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2628553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8DF4B-7E9D-A33B-AE5C-12B79722B4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CC6075D-2276-09A9-62B5-D09AE0F0923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8433C0B-1D14-1DEF-5EBA-681D4B62AA5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DEC006D-4C57-1B7C-8E91-7943B1912E5F}"/>
              </a:ext>
            </a:extLst>
          </p:cNvPr>
          <p:cNvSpPr>
            <a:spLocks noGrp="1"/>
          </p:cNvSpPr>
          <p:nvPr>
            <p:ph type="dt" sz="half" idx="10"/>
          </p:nvPr>
        </p:nvSpPr>
        <p:spPr/>
        <p:txBody>
          <a:bodyPr/>
          <a:lstStyle/>
          <a:p>
            <a:fld id="{44F76144-149E-4874-93A5-554A0357CF82}" type="datetime1">
              <a:rPr lang="en-US" smtClean="0"/>
              <a:t>9/25/2026</a:t>
            </a:fld>
            <a:endParaRPr lang="en-US"/>
          </a:p>
        </p:txBody>
      </p:sp>
      <p:sp>
        <p:nvSpPr>
          <p:cNvPr id="6" name="Footer Placeholder 5">
            <a:extLst>
              <a:ext uri="{FF2B5EF4-FFF2-40B4-BE49-F238E27FC236}">
                <a16:creationId xmlns:a16="http://schemas.microsoft.com/office/drawing/2014/main" id="{0B40AF74-46E9-A449-61B7-67E19A3D3B1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BF5F239-B989-8E3D-9AA9-AC9265500CA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7188626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C1197-7E65-41D5-6DD5-4C17128AF39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0C96E0D-950D-B226-9E08-C426A5D1EA7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CB6A23A-AD4D-1B08-1FF4-B8637BBD456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E36240-9A88-E880-DD21-41207931EDB6}"/>
              </a:ext>
            </a:extLst>
          </p:cNvPr>
          <p:cNvSpPr>
            <a:spLocks noGrp="1"/>
          </p:cNvSpPr>
          <p:nvPr>
            <p:ph type="dt" sz="half" idx="10"/>
          </p:nvPr>
        </p:nvSpPr>
        <p:spPr/>
        <p:txBody>
          <a:bodyPr/>
          <a:lstStyle/>
          <a:p>
            <a:fld id="{50BA65D8-0540-4835-AE5C-25D29DBA01BE}" type="datetime1">
              <a:rPr lang="en-US" smtClean="0"/>
              <a:t>9/25/2026</a:t>
            </a:fld>
            <a:endParaRPr lang="en-US"/>
          </a:p>
        </p:txBody>
      </p:sp>
      <p:sp>
        <p:nvSpPr>
          <p:cNvPr id="6" name="Footer Placeholder 5">
            <a:extLst>
              <a:ext uri="{FF2B5EF4-FFF2-40B4-BE49-F238E27FC236}">
                <a16:creationId xmlns:a16="http://schemas.microsoft.com/office/drawing/2014/main" id="{040618A5-364F-A743-D052-3013C190009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7D6C7BA-465D-30E8-88DD-36E9CA85156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608389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FC13E-D14F-78B2-B747-DFB0AA4D8A5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41FA527-C26A-D8E1-AA15-855E326E31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D82A0C-5902-D211-0DB8-44915B7C7EDF}"/>
              </a:ext>
            </a:extLst>
          </p:cNvPr>
          <p:cNvSpPr>
            <a:spLocks noGrp="1"/>
          </p:cNvSpPr>
          <p:nvPr>
            <p:ph type="dt" sz="half" idx="10"/>
          </p:nvPr>
        </p:nvSpPr>
        <p:spPr/>
        <p:txBody>
          <a:bodyPr/>
          <a:lstStyle/>
          <a:p>
            <a:fld id="{EC3C8B9C-477D-492A-96AD-1FC2CC997A73}" type="datetime1">
              <a:rPr lang="en-US" smtClean="0"/>
              <a:t>9/25/2026</a:t>
            </a:fld>
            <a:endParaRPr lang="en-US"/>
          </a:p>
        </p:txBody>
      </p:sp>
      <p:sp>
        <p:nvSpPr>
          <p:cNvPr id="5" name="Footer Placeholder 4">
            <a:extLst>
              <a:ext uri="{FF2B5EF4-FFF2-40B4-BE49-F238E27FC236}">
                <a16:creationId xmlns:a16="http://schemas.microsoft.com/office/drawing/2014/main" id="{6116E5A3-8ED3-86B8-111F-6F6C0B30C6A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0CC007B-F763-EA13-9D07-FA5CB593F95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640944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4DECBFA-3FB9-42A3-044B-852354366C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16FE617-6477-B44F-BFE7-FADF81F45D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293511-B3CA-E71D-4341-E5CD434D4533}"/>
              </a:ext>
            </a:extLst>
          </p:cNvPr>
          <p:cNvSpPr>
            <a:spLocks noGrp="1"/>
          </p:cNvSpPr>
          <p:nvPr>
            <p:ph type="dt" sz="half" idx="10"/>
          </p:nvPr>
        </p:nvSpPr>
        <p:spPr/>
        <p:txBody>
          <a:bodyPr/>
          <a:lstStyle/>
          <a:p>
            <a:fld id="{42D3AED5-E26D-4E29-B1B3-7847B6779594}" type="datetime1">
              <a:rPr lang="en-US" smtClean="0"/>
              <a:t>9/25/2026</a:t>
            </a:fld>
            <a:endParaRPr lang="en-US"/>
          </a:p>
        </p:txBody>
      </p:sp>
      <p:sp>
        <p:nvSpPr>
          <p:cNvPr id="5" name="Footer Placeholder 4">
            <a:extLst>
              <a:ext uri="{FF2B5EF4-FFF2-40B4-BE49-F238E27FC236}">
                <a16:creationId xmlns:a16="http://schemas.microsoft.com/office/drawing/2014/main" id="{D74A95B1-A9A4-40B3-C5B4-5A8A5E5F1A5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68CFD01-F8CD-7C15-B7ED-12579FAD8B45}"/>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6100491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33975-63FD-8A24-C1AB-044CF00118B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50E88DD-0983-6BFA-914A-9E84054F42E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4EA39E8-E53D-116D-FEF9-D607A6A15D2A}"/>
              </a:ext>
            </a:extLst>
          </p:cNvPr>
          <p:cNvSpPr>
            <a:spLocks noGrp="1"/>
          </p:cNvSpPr>
          <p:nvPr>
            <p:ph type="dt" sz="half" idx="10"/>
          </p:nvPr>
        </p:nvSpPr>
        <p:spPr/>
        <p:txBody>
          <a:bodyPr/>
          <a:lstStyle/>
          <a:p>
            <a:fld id="{D93BD1E4-1D43-4D9C-9942-AF0E6D0DC317}" type="datetimeFigureOut">
              <a:rPr lang="en-GB" smtClean="0"/>
              <a:t>25/09/2026</a:t>
            </a:fld>
            <a:endParaRPr lang="en-GB"/>
          </a:p>
        </p:txBody>
      </p:sp>
      <p:sp>
        <p:nvSpPr>
          <p:cNvPr id="5" name="Footer Placeholder 4">
            <a:extLst>
              <a:ext uri="{FF2B5EF4-FFF2-40B4-BE49-F238E27FC236}">
                <a16:creationId xmlns:a16="http://schemas.microsoft.com/office/drawing/2014/main" id="{C10D9E6C-EF16-18FA-5B49-D418A6C793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83A48F-05B2-8067-4017-E936D7869401}"/>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188466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067AF-723F-C5BD-421E-BCD3837143A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0F026C-4863-3071-8E7D-16773F59231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808528-F06F-D67C-F4AC-2DF328693D35}"/>
              </a:ext>
            </a:extLst>
          </p:cNvPr>
          <p:cNvSpPr>
            <a:spLocks noGrp="1"/>
          </p:cNvSpPr>
          <p:nvPr>
            <p:ph type="dt" sz="half" idx="10"/>
          </p:nvPr>
        </p:nvSpPr>
        <p:spPr/>
        <p:txBody>
          <a:bodyPr/>
          <a:lstStyle/>
          <a:p>
            <a:fld id="{D93BD1E4-1D43-4D9C-9942-AF0E6D0DC317}" type="datetimeFigureOut">
              <a:rPr lang="en-GB" smtClean="0"/>
              <a:t>25/09/2026</a:t>
            </a:fld>
            <a:endParaRPr lang="en-GB"/>
          </a:p>
        </p:txBody>
      </p:sp>
      <p:sp>
        <p:nvSpPr>
          <p:cNvPr id="5" name="Footer Placeholder 4">
            <a:extLst>
              <a:ext uri="{FF2B5EF4-FFF2-40B4-BE49-F238E27FC236}">
                <a16:creationId xmlns:a16="http://schemas.microsoft.com/office/drawing/2014/main" id="{943E4D40-CDA2-FD02-D084-FD6297C7D1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260BF0-6239-D2AD-B798-6536C9834CB2}"/>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30203338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EC54B-CA9F-57D2-1A90-C9C93EFB98C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CBC8222-B494-C6A7-8B84-25D11351E31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02EF6D8-04D9-957E-01C3-DBC0AC4423B7}"/>
              </a:ext>
            </a:extLst>
          </p:cNvPr>
          <p:cNvSpPr>
            <a:spLocks noGrp="1"/>
          </p:cNvSpPr>
          <p:nvPr>
            <p:ph type="dt" sz="half" idx="10"/>
          </p:nvPr>
        </p:nvSpPr>
        <p:spPr/>
        <p:txBody>
          <a:bodyPr/>
          <a:lstStyle/>
          <a:p>
            <a:fld id="{D93BD1E4-1D43-4D9C-9942-AF0E6D0DC317}" type="datetimeFigureOut">
              <a:rPr lang="en-GB" smtClean="0"/>
              <a:t>25/09/2026</a:t>
            </a:fld>
            <a:endParaRPr lang="en-GB"/>
          </a:p>
        </p:txBody>
      </p:sp>
      <p:sp>
        <p:nvSpPr>
          <p:cNvPr id="5" name="Footer Placeholder 4">
            <a:extLst>
              <a:ext uri="{FF2B5EF4-FFF2-40B4-BE49-F238E27FC236}">
                <a16:creationId xmlns:a16="http://schemas.microsoft.com/office/drawing/2014/main" id="{A95D4921-1180-C36D-8A0D-61ECCD4432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3B0C33-6043-55E8-41BB-E7E29CF0761D}"/>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23727210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FBB12-E353-97AD-8933-BE13B5F4564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804275E-259F-6995-F81C-B3AD1EB7376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55D6F84-4543-AF9C-30B4-0AF02A91141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209F98E-6B2D-48D2-D6D4-0226BD7B1E8E}"/>
              </a:ext>
            </a:extLst>
          </p:cNvPr>
          <p:cNvSpPr>
            <a:spLocks noGrp="1"/>
          </p:cNvSpPr>
          <p:nvPr>
            <p:ph type="dt" sz="half" idx="10"/>
          </p:nvPr>
        </p:nvSpPr>
        <p:spPr/>
        <p:txBody>
          <a:bodyPr/>
          <a:lstStyle/>
          <a:p>
            <a:fld id="{D93BD1E4-1D43-4D9C-9942-AF0E6D0DC317}" type="datetimeFigureOut">
              <a:rPr lang="en-GB" smtClean="0"/>
              <a:t>25/09/2026</a:t>
            </a:fld>
            <a:endParaRPr lang="en-GB"/>
          </a:p>
        </p:txBody>
      </p:sp>
      <p:sp>
        <p:nvSpPr>
          <p:cNvPr id="6" name="Footer Placeholder 5">
            <a:extLst>
              <a:ext uri="{FF2B5EF4-FFF2-40B4-BE49-F238E27FC236}">
                <a16:creationId xmlns:a16="http://schemas.microsoft.com/office/drawing/2014/main" id="{02EE34D7-D364-0660-BA13-C7F8F5F555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211D01-6F2D-8FC8-80E7-8BA09ADCED2A}"/>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13271611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69CBF-8A39-7EA4-7C78-BF8FE96FABD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A4F67F8-A88A-B39B-0B13-0D3C2D16266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DC019DF-5C5F-3D16-6A38-15BCE83C3C4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C82DCD0-FAF4-1C1C-977D-FEC52FB14F4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51C29AE-A0BA-F2B9-A8A8-6BC0A3C9B54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00D60D7-7152-FCAD-CC66-3775A52F2B9A}"/>
              </a:ext>
            </a:extLst>
          </p:cNvPr>
          <p:cNvSpPr>
            <a:spLocks noGrp="1"/>
          </p:cNvSpPr>
          <p:nvPr>
            <p:ph type="dt" sz="half" idx="10"/>
          </p:nvPr>
        </p:nvSpPr>
        <p:spPr/>
        <p:txBody>
          <a:bodyPr/>
          <a:lstStyle/>
          <a:p>
            <a:fld id="{D93BD1E4-1D43-4D9C-9942-AF0E6D0DC317}" type="datetimeFigureOut">
              <a:rPr lang="en-GB" smtClean="0"/>
              <a:t>25/09/2026</a:t>
            </a:fld>
            <a:endParaRPr lang="en-GB"/>
          </a:p>
        </p:txBody>
      </p:sp>
      <p:sp>
        <p:nvSpPr>
          <p:cNvPr id="8" name="Footer Placeholder 7">
            <a:extLst>
              <a:ext uri="{FF2B5EF4-FFF2-40B4-BE49-F238E27FC236}">
                <a16:creationId xmlns:a16="http://schemas.microsoft.com/office/drawing/2014/main" id="{C74388B1-2757-216E-6EA8-EAF923CC544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24ADA40-79CD-DDF5-3A0E-60F3CE4A0F70}"/>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97378965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3FB45-C2BF-857E-5DA4-5EE9023F83F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7DB3B9F-10CC-2E1B-1938-3B3DC42776F9}"/>
              </a:ext>
            </a:extLst>
          </p:cNvPr>
          <p:cNvSpPr>
            <a:spLocks noGrp="1"/>
          </p:cNvSpPr>
          <p:nvPr>
            <p:ph type="dt" sz="half" idx="10"/>
          </p:nvPr>
        </p:nvSpPr>
        <p:spPr/>
        <p:txBody>
          <a:bodyPr/>
          <a:lstStyle/>
          <a:p>
            <a:fld id="{D93BD1E4-1D43-4D9C-9942-AF0E6D0DC317}" type="datetimeFigureOut">
              <a:rPr lang="en-GB" smtClean="0"/>
              <a:t>25/09/2026</a:t>
            </a:fld>
            <a:endParaRPr lang="en-GB"/>
          </a:p>
        </p:txBody>
      </p:sp>
      <p:sp>
        <p:nvSpPr>
          <p:cNvPr id="4" name="Footer Placeholder 3">
            <a:extLst>
              <a:ext uri="{FF2B5EF4-FFF2-40B4-BE49-F238E27FC236}">
                <a16:creationId xmlns:a16="http://schemas.microsoft.com/office/drawing/2014/main" id="{1E9B192D-66DD-23D5-8ED2-ACC4D0C3A6D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1668AAF-9B76-2AB6-01A0-880EF4B9E872}"/>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236209504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438198F-F478-C2D6-DEC3-0BB90A3B7B55}"/>
              </a:ext>
            </a:extLst>
          </p:cNvPr>
          <p:cNvSpPr>
            <a:spLocks noGrp="1"/>
          </p:cNvSpPr>
          <p:nvPr>
            <p:ph type="dt" sz="half" idx="10"/>
          </p:nvPr>
        </p:nvSpPr>
        <p:spPr/>
        <p:txBody>
          <a:bodyPr/>
          <a:lstStyle/>
          <a:p>
            <a:fld id="{D93BD1E4-1D43-4D9C-9942-AF0E6D0DC317}" type="datetimeFigureOut">
              <a:rPr lang="en-GB" smtClean="0"/>
              <a:t>25/09/2026</a:t>
            </a:fld>
            <a:endParaRPr lang="en-GB"/>
          </a:p>
        </p:txBody>
      </p:sp>
      <p:sp>
        <p:nvSpPr>
          <p:cNvPr id="3" name="Footer Placeholder 2">
            <a:extLst>
              <a:ext uri="{FF2B5EF4-FFF2-40B4-BE49-F238E27FC236}">
                <a16:creationId xmlns:a16="http://schemas.microsoft.com/office/drawing/2014/main" id="{D1A3E285-D979-5374-0BD4-10A1A62D8D0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A7DBF9B-9312-7A5C-EF65-EDB996B32159}"/>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299136545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DFA65-0078-6160-EFB1-9AA7BEB3406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BCC9478-D7D4-4484-2B7D-29AD3D19574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FE39419-F620-833A-4832-5B1A9AAB14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E06BADF-153E-10B1-0B48-013A91324B85}"/>
              </a:ext>
            </a:extLst>
          </p:cNvPr>
          <p:cNvSpPr>
            <a:spLocks noGrp="1"/>
          </p:cNvSpPr>
          <p:nvPr>
            <p:ph type="dt" sz="half" idx="10"/>
          </p:nvPr>
        </p:nvSpPr>
        <p:spPr/>
        <p:txBody>
          <a:bodyPr/>
          <a:lstStyle/>
          <a:p>
            <a:fld id="{D93BD1E4-1D43-4D9C-9942-AF0E6D0DC317}" type="datetimeFigureOut">
              <a:rPr lang="en-GB" smtClean="0"/>
              <a:t>25/09/2026</a:t>
            </a:fld>
            <a:endParaRPr lang="en-GB"/>
          </a:p>
        </p:txBody>
      </p:sp>
      <p:sp>
        <p:nvSpPr>
          <p:cNvPr id="6" name="Footer Placeholder 5">
            <a:extLst>
              <a:ext uri="{FF2B5EF4-FFF2-40B4-BE49-F238E27FC236}">
                <a16:creationId xmlns:a16="http://schemas.microsoft.com/office/drawing/2014/main" id="{B3E5D40F-5A05-1D08-7AEF-52EECE2167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2836F8F-5FEF-AD50-98CC-935A2F3B8879}"/>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262747151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0B6BD-57A4-B3A9-41C6-FA8D3C3EF77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163AEB6-73A1-CB1C-DBEA-5BDEDF3FCDA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14231F3-487F-871D-458A-4D2C9DBC16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4A43974-3724-970D-446D-D2557A7B166A}"/>
              </a:ext>
            </a:extLst>
          </p:cNvPr>
          <p:cNvSpPr>
            <a:spLocks noGrp="1"/>
          </p:cNvSpPr>
          <p:nvPr>
            <p:ph type="dt" sz="half" idx="10"/>
          </p:nvPr>
        </p:nvSpPr>
        <p:spPr/>
        <p:txBody>
          <a:bodyPr/>
          <a:lstStyle/>
          <a:p>
            <a:fld id="{D93BD1E4-1D43-4D9C-9942-AF0E6D0DC317}" type="datetimeFigureOut">
              <a:rPr lang="en-GB" smtClean="0"/>
              <a:t>25/09/2026</a:t>
            </a:fld>
            <a:endParaRPr lang="en-GB"/>
          </a:p>
        </p:txBody>
      </p:sp>
      <p:sp>
        <p:nvSpPr>
          <p:cNvPr id="6" name="Footer Placeholder 5">
            <a:extLst>
              <a:ext uri="{FF2B5EF4-FFF2-40B4-BE49-F238E27FC236}">
                <a16:creationId xmlns:a16="http://schemas.microsoft.com/office/drawing/2014/main" id="{4D3D5604-EA16-B043-E960-E1CA7355B4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D293BC-BE32-4EB8-A46B-B0941A08B7C4}"/>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75102079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2B88E-5358-7472-430F-0FFE4412FC8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9FA2EE5-3CBA-00C5-0F2C-E81606BE900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37F390-D96B-E729-5185-614512981DA6}"/>
              </a:ext>
            </a:extLst>
          </p:cNvPr>
          <p:cNvSpPr>
            <a:spLocks noGrp="1"/>
          </p:cNvSpPr>
          <p:nvPr>
            <p:ph type="dt" sz="half" idx="10"/>
          </p:nvPr>
        </p:nvSpPr>
        <p:spPr/>
        <p:txBody>
          <a:bodyPr/>
          <a:lstStyle/>
          <a:p>
            <a:fld id="{D93BD1E4-1D43-4D9C-9942-AF0E6D0DC317}" type="datetimeFigureOut">
              <a:rPr lang="en-GB" smtClean="0"/>
              <a:t>25/09/2026</a:t>
            </a:fld>
            <a:endParaRPr lang="en-GB"/>
          </a:p>
        </p:txBody>
      </p:sp>
      <p:sp>
        <p:nvSpPr>
          <p:cNvPr id="5" name="Footer Placeholder 4">
            <a:extLst>
              <a:ext uri="{FF2B5EF4-FFF2-40B4-BE49-F238E27FC236}">
                <a16:creationId xmlns:a16="http://schemas.microsoft.com/office/drawing/2014/main" id="{A4614B1D-0923-7911-6083-D96F98E748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8E05D7-EBC1-E649-24FF-A914F5EECB3D}"/>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23649992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F370D9A-A5BE-4692-685E-31590B06B8D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A65321B-895F-6771-2406-D4A4113E777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290B40-ECC2-7C5D-70CB-DA916D27059D}"/>
              </a:ext>
            </a:extLst>
          </p:cNvPr>
          <p:cNvSpPr>
            <a:spLocks noGrp="1"/>
          </p:cNvSpPr>
          <p:nvPr>
            <p:ph type="dt" sz="half" idx="10"/>
          </p:nvPr>
        </p:nvSpPr>
        <p:spPr/>
        <p:txBody>
          <a:bodyPr/>
          <a:lstStyle/>
          <a:p>
            <a:fld id="{D93BD1E4-1D43-4D9C-9942-AF0E6D0DC317}" type="datetimeFigureOut">
              <a:rPr lang="en-GB" smtClean="0"/>
              <a:t>25/09/2026</a:t>
            </a:fld>
            <a:endParaRPr lang="en-GB"/>
          </a:p>
        </p:txBody>
      </p:sp>
      <p:sp>
        <p:nvSpPr>
          <p:cNvPr id="5" name="Footer Placeholder 4">
            <a:extLst>
              <a:ext uri="{FF2B5EF4-FFF2-40B4-BE49-F238E27FC236}">
                <a16:creationId xmlns:a16="http://schemas.microsoft.com/office/drawing/2014/main" id="{0CCEA995-26B7-42F3-7789-C1AC62330B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E1531C-050D-32FF-19E0-F7325D6C8FF4}"/>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68493705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6413111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5941226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25/09/2026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6855569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25/09/2026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94926016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25/09/2026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72772872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25/09/2026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5675737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25/09/2026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4832802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05136084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419513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5888714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814410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0B9799-389A-762A-27A7-40FC252A1F8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885B612-E6A5-0011-2535-BCD6A57939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1753B1-257E-3EEC-48F9-4997EB9F05D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31BA835-12AC-4E8F-955A-EA3F4DE2791F}" type="datetime1">
              <a:rPr lang="en-US" smtClean="0"/>
              <a:t>9/25/2026</a:t>
            </a:fld>
            <a:endParaRPr lang="en-US"/>
          </a:p>
        </p:txBody>
      </p:sp>
      <p:sp>
        <p:nvSpPr>
          <p:cNvPr id="5" name="Footer Placeholder 4">
            <a:extLst>
              <a:ext uri="{FF2B5EF4-FFF2-40B4-BE49-F238E27FC236}">
                <a16:creationId xmlns:a16="http://schemas.microsoft.com/office/drawing/2014/main" id="{92D1A6F4-E00A-A0B8-33D8-8FE53B5B142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DD18CF57-7C0C-4270-5549-BC40222E20D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7E7843D-FF13-4365-9478-9625B70A2705}" type="slidenum">
              <a:rPr lang="en-US" smtClean="0"/>
              <a:t>‹#›</a:t>
            </a:fld>
            <a:endParaRPr lang="en-US"/>
          </a:p>
        </p:txBody>
      </p:sp>
    </p:spTree>
    <p:extLst>
      <p:ext uri="{BB962C8B-B14F-4D97-AF65-F5344CB8AC3E}">
        <p14:creationId xmlns:p14="http://schemas.microsoft.com/office/powerpoint/2010/main" val="3609190038"/>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103078-A2CC-A6BA-09EA-36ED21BCC6C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B680FE4-62E9-2186-3F74-F71EB9A3A76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8E6D06-D0B4-D50F-C778-0F3B1F1BB25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93BD1E4-1D43-4D9C-9942-AF0E6D0DC317}" type="datetimeFigureOut">
              <a:rPr lang="en-GB" smtClean="0"/>
              <a:t>25/09/2026</a:t>
            </a:fld>
            <a:endParaRPr lang="en-GB"/>
          </a:p>
        </p:txBody>
      </p:sp>
      <p:sp>
        <p:nvSpPr>
          <p:cNvPr id="5" name="Footer Placeholder 4">
            <a:extLst>
              <a:ext uri="{FF2B5EF4-FFF2-40B4-BE49-F238E27FC236}">
                <a16:creationId xmlns:a16="http://schemas.microsoft.com/office/drawing/2014/main" id="{5DF13562-B1C7-037B-FFEA-6EC89000719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3A04CC4-CC49-F413-3AEA-0585376B35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91BCD23-EABF-40A7-AD47-CD574C9BF48A}" type="slidenum">
              <a:rPr lang="en-GB" smtClean="0"/>
              <a:t>‹#›</a:t>
            </a:fld>
            <a:endParaRPr lang="en-GB"/>
          </a:p>
        </p:txBody>
      </p:sp>
    </p:spTree>
    <p:extLst>
      <p:ext uri="{BB962C8B-B14F-4D97-AF65-F5344CB8AC3E}">
        <p14:creationId xmlns:p14="http://schemas.microsoft.com/office/powerpoint/2010/main" val="2076472496"/>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25/09/2026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78223685"/>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Layout" Target="../slideLayouts/slideLayout28.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image" Target="../media/image7.jpeg"/></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7.xml"/><Relationship Id="rId1" Type="http://schemas.openxmlformats.org/officeDocument/2006/relationships/video" Target="https://www.youtube.com/embed/lrIAexK_FII?feature=oembed" TargetMode="Externa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7.xml"/><Relationship Id="rId1" Type="http://schemas.openxmlformats.org/officeDocument/2006/relationships/video" Target="https://www.youtube.com/embed/_WQNec4WEqw?feature=oembed"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7.xml"/><Relationship Id="rId1" Type="http://schemas.openxmlformats.org/officeDocument/2006/relationships/video" Target="https://www.youtube.com/embed/BEA2ta-8vo4?feature=oembed" TargetMode="External"/><Relationship Id="rId4" Type="http://schemas.openxmlformats.org/officeDocument/2006/relationships/image" Target="../media/image15.jpeg"/></Relationships>
</file>

<file path=ppt/slides/_rels/slide1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3.xml"/><Relationship Id="rId1" Type="http://schemas.openxmlformats.org/officeDocument/2006/relationships/slideLayout" Target="../slideLayouts/slideLayout13.xml"/><Relationship Id="rId6" Type="http://schemas.openxmlformats.org/officeDocument/2006/relationships/image" Target="../media/image22.jpeg"/><Relationship Id="rId5" Type="http://schemas.openxmlformats.org/officeDocument/2006/relationships/image" Target="../media/image21.jpeg"/><Relationship Id="rId4" Type="http://schemas.openxmlformats.org/officeDocument/2006/relationships/image" Target="../media/image20.jpeg"/></Relationships>
</file>

<file path=ppt/slides/_rels/slide2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slideLayout" Target="../slideLayouts/slideLayout18.xml"/><Relationship Id="rId1" Type="http://schemas.openxmlformats.org/officeDocument/2006/relationships/video" Target="https://www.youtube.com/embed/gJpoxXfMpN8?feature=oembed"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slideLayout" Target="../slideLayouts/slideLayout18.xml"/><Relationship Id="rId1" Type="http://schemas.openxmlformats.org/officeDocument/2006/relationships/video" Target="https://www.youtube.com/embed/fiDccQ57QGM?feature=oembed"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slideLayout" Target="../slideLayouts/slideLayout13.xml"/><Relationship Id="rId1" Type="http://schemas.openxmlformats.org/officeDocument/2006/relationships/video" Target="https://www.youtube.com/embed/sehUKqszTo4?feature=oembed" TargetMode="External"/></Relationships>
</file>

<file path=ppt/slides/_rels/slide33.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3.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43.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9.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18.xml"/></Relationships>
</file>

<file path=ppt/slides/_rels/slide50.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slideLayout" Target="../slideLayouts/slideLayout18.xml"/><Relationship Id="rId1" Type="http://schemas.openxmlformats.org/officeDocument/2006/relationships/video" Target="https://www.youtube.com/embed/IitUGOBF9mQ?feature=oembed" TargetMode="External"/></Relationships>
</file>

<file path=ppt/slides/_rels/slide5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8.xml"/><Relationship Id="rId1" Type="http://schemas.openxmlformats.org/officeDocument/2006/relationships/video" Target="https://www.youtube.com/embed/lqC3UabC-kA?feature=oembed" TargetMode="External"/><Relationship Id="rId4" Type="http://schemas.openxmlformats.org/officeDocument/2006/relationships/image" Target="../media/image41.jpe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3" Type="http://schemas.openxmlformats.org/officeDocument/2006/relationships/hyperlink" Target="https://www.policeconduct.gov.uk/our-work/research-and-statistics/public-confidence" TargetMode="External"/><Relationship Id="rId2" Type="http://schemas.openxmlformats.org/officeDocument/2006/relationships/hyperlink" Target="https://assets-hmicfrs.justiceinspectorates.gov.uk/uploads/disproportionate-use-of-police-powers-spotlight-on-stop-search-and-use-of-force.pdf" TargetMode="External"/><Relationship Id="rId1" Type="http://schemas.openxmlformats.org/officeDocument/2006/relationships/slideLayout" Target="../slideLayouts/slideLayout13.xml"/><Relationship Id="rId4" Type="http://schemas.openxmlformats.org/officeDocument/2006/relationships/hyperlink" Target="https://64e09bbc-abdd-42c6-90a8-58992ce46e59.usrfiles.com/ugd/64e09b_9b1fcbf31faf478db21e05fb34bd73b8.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FB5480-943D-4368-E827-EEE5F8D3A912}"/>
              </a:ext>
            </a:extLst>
          </p:cNvPr>
          <p:cNvSpPr>
            <a:spLocks noGrp="1"/>
          </p:cNvSpPr>
          <p:nvPr>
            <p:ph type="ctrTitle"/>
          </p:nvPr>
        </p:nvSpPr>
        <p:spPr>
          <a:xfrm>
            <a:off x="5297762" y="640080"/>
            <a:ext cx="6251110" cy="3566160"/>
          </a:xfrm>
        </p:spPr>
        <p:txBody>
          <a:bodyPr anchor="b">
            <a:normAutofit fontScale="90000"/>
          </a:bodyPr>
          <a:lstStyle/>
          <a:p>
            <a:pPr algn="l"/>
            <a:br>
              <a:rPr lang="en-GB" sz="5400" dirty="0"/>
            </a:br>
            <a:r>
              <a:rPr lang="en-GB" sz="5400" dirty="0"/>
              <a:t>Police, Policing and Society</a:t>
            </a:r>
            <a:br>
              <a:rPr lang="en-GB" sz="5400" dirty="0"/>
            </a:br>
            <a:r>
              <a:rPr lang="en-GB" sz="5400" dirty="0"/>
              <a:t>Week- 2 </a:t>
            </a:r>
            <a:br>
              <a:rPr lang="en-GB" sz="5400" dirty="0"/>
            </a:br>
            <a:r>
              <a:rPr lang="en-GB" sz="5400" dirty="0"/>
              <a:t>Policing by Consent</a:t>
            </a:r>
            <a:br>
              <a:rPr lang="en-GB" sz="5400" dirty="0"/>
            </a:br>
            <a:endParaRPr lang="en-GB" sz="5400" dirty="0"/>
          </a:p>
        </p:txBody>
      </p:sp>
      <p:sp>
        <p:nvSpPr>
          <p:cNvPr id="3" name="Subtitle 2">
            <a:extLst>
              <a:ext uri="{FF2B5EF4-FFF2-40B4-BE49-F238E27FC236}">
                <a16:creationId xmlns:a16="http://schemas.microsoft.com/office/drawing/2014/main" id="{B4C70BEF-66FD-3A88-0E51-5B0F03241B39}"/>
              </a:ext>
            </a:extLst>
          </p:cNvPr>
          <p:cNvSpPr>
            <a:spLocks noGrp="1"/>
          </p:cNvSpPr>
          <p:nvPr>
            <p:ph type="subTitle" idx="1"/>
          </p:nvPr>
        </p:nvSpPr>
        <p:spPr>
          <a:xfrm>
            <a:off x="5297760" y="4636008"/>
            <a:ext cx="6251111" cy="1572768"/>
          </a:xfrm>
        </p:spPr>
        <p:txBody>
          <a:bodyPr>
            <a:normAutofit/>
          </a:bodyPr>
          <a:lstStyle/>
          <a:p>
            <a:pPr algn="l"/>
            <a:r>
              <a:rPr lang="en-GB" dirty="0"/>
              <a:t>BMPL5009</a:t>
            </a:r>
          </a:p>
          <a:p>
            <a:pPr algn="l"/>
            <a:r>
              <a:rPr lang="en-GB" dirty="0"/>
              <a:t>Nerys Musgrove</a:t>
            </a:r>
          </a:p>
          <a:p>
            <a:pPr algn="l"/>
            <a:r>
              <a:rPr lang="en-GB" dirty="0"/>
              <a:t>n.musgrove@uwtsd.ac.uk</a:t>
            </a:r>
          </a:p>
        </p:txBody>
      </p:sp>
      <p:pic>
        <p:nvPicPr>
          <p:cNvPr id="4" name="Picture 3" descr="A green and pink gradient&#10;&#10;AI-generated content may be incorrect.">
            <a:extLst>
              <a:ext uri="{FF2B5EF4-FFF2-40B4-BE49-F238E27FC236}">
                <a16:creationId xmlns:a16="http://schemas.microsoft.com/office/drawing/2014/main" id="{88CC7318-3C27-4E59-4121-8C39D0067573}"/>
              </a:ext>
            </a:extLst>
          </p:cNvPr>
          <p:cNvPicPr>
            <a:picLocks noChangeAspect="1"/>
          </p:cNvPicPr>
          <p:nvPr/>
        </p:nvPicPr>
        <p:blipFill>
          <a:blip r:embed="rId3"/>
          <a:srcRect l="29632" r="2457"/>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7"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549626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4" name="Title 3">
            <a:extLst>
              <a:ext uri="{FF2B5EF4-FFF2-40B4-BE49-F238E27FC236}">
                <a16:creationId xmlns:a16="http://schemas.microsoft.com/office/drawing/2014/main" id="{F367F29E-4075-1B1B-01C0-DB1D7CC01DE6}"/>
              </a:ext>
            </a:extLst>
          </p:cNvPr>
          <p:cNvSpPr>
            <a:spLocks noGrp="1"/>
          </p:cNvSpPr>
          <p:nvPr>
            <p:ph type="title"/>
          </p:nvPr>
        </p:nvSpPr>
        <p:spPr>
          <a:xfrm>
            <a:off x="479394" y="1070800"/>
            <a:ext cx="3939688" cy="5583126"/>
          </a:xfrm>
        </p:spPr>
        <p:txBody>
          <a:bodyPr>
            <a:normAutofit/>
          </a:bodyPr>
          <a:lstStyle/>
          <a:p>
            <a:pPr algn="r"/>
            <a:r>
              <a:rPr lang="en-GB" sz="8000"/>
              <a:t>Today’s session </a:t>
            </a:r>
          </a:p>
        </p:txBody>
      </p:sp>
      <p:cxnSp>
        <p:nvCxnSpPr>
          <p:cNvPr id="26" name="Straight Connector 25">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27" name="Content Placeholder 4">
            <a:extLst>
              <a:ext uri="{FF2B5EF4-FFF2-40B4-BE49-F238E27FC236}">
                <a16:creationId xmlns:a16="http://schemas.microsoft.com/office/drawing/2014/main" id="{388FCD7C-F49D-D183-1F04-CFEFC8F9639F}"/>
              </a:ext>
            </a:extLst>
          </p:cNvPr>
          <p:cNvGraphicFramePr>
            <a:graphicFrameLocks noGrp="1"/>
          </p:cNvGraphicFramePr>
          <p:nvPr>
            <p:ph idx="1"/>
            <p:extLst>
              <p:ext uri="{D42A27DB-BD31-4B8C-83A1-F6EECF244321}">
                <p14:modId xmlns:p14="http://schemas.microsoft.com/office/powerpoint/2010/main" val="2486373848"/>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73405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05FF4-F8DD-92D4-7B0D-FEC077C4C817}"/>
              </a:ext>
            </a:extLst>
          </p:cNvPr>
          <p:cNvSpPr>
            <a:spLocks noGrp="1"/>
          </p:cNvSpPr>
          <p:nvPr>
            <p:ph type="title"/>
          </p:nvPr>
        </p:nvSpPr>
        <p:spPr/>
        <p:txBody>
          <a:bodyPr/>
          <a:lstStyle/>
          <a:p>
            <a:pPr algn="ctr"/>
            <a:r>
              <a:rPr lang="en-GB" dirty="0"/>
              <a:t>What does policing by consent actually mean?</a:t>
            </a:r>
          </a:p>
        </p:txBody>
      </p:sp>
      <p:sp>
        <p:nvSpPr>
          <p:cNvPr id="3" name="Content Placeholder 2">
            <a:extLst>
              <a:ext uri="{FF2B5EF4-FFF2-40B4-BE49-F238E27FC236}">
                <a16:creationId xmlns:a16="http://schemas.microsoft.com/office/drawing/2014/main" id="{2EAC5A5A-AB03-93DC-56BD-796DF548C463}"/>
              </a:ext>
            </a:extLst>
          </p:cNvPr>
          <p:cNvSpPr>
            <a:spLocks noGrp="1"/>
          </p:cNvSpPr>
          <p:nvPr>
            <p:ph idx="1"/>
          </p:nvPr>
        </p:nvSpPr>
        <p:spPr/>
        <p:txBody>
          <a:bodyPr/>
          <a:lstStyle/>
          <a:p>
            <a:r>
              <a:rPr lang="en-GB" dirty="0"/>
              <a:t>The powers of the police comes from the common consent of the public</a:t>
            </a:r>
          </a:p>
          <a:p>
            <a:r>
              <a:rPr lang="en-GB" dirty="0"/>
              <a:t>Their abilities to conduct their role, relies on the public's approval</a:t>
            </a:r>
          </a:p>
          <a:p>
            <a:r>
              <a:rPr lang="en-GB" dirty="0"/>
              <a:t>Society as a whole, allows the police to manage law and order</a:t>
            </a:r>
          </a:p>
          <a:p>
            <a:r>
              <a:rPr lang="en-GB" dirty="0"/>
              <a:t>It does not mean that each person has the right to ‘opt out’ it is an ‘all in’ approach </a:t>
            </a:r>
          </a:p>
        </p:txBody>
      </p:sp>
    </p:spTree>
    <p:extLst>
      <p:ext uri="{BB962C8B-B14F-4D97-AF65-F5344CB8AC3E}">
        <p14:creationId xmlns:p14="http://schemas.microsoft.com/office/powerpoint/2010/main" val="11362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BF128F-65D6-D446-1EB0-A5C4E688579F}"/>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How do they maintain consent? </a:t>
            </a:r>
            <a:br>
              <a:rPr lang="en-GB" sz="4000">
                <a:solidFill>
                  <a:srgbClr val="FFFFFF"/>
                </a:solidFill>
              </a:rPr>
            </a:br>
            <a:r>
              <a:rPr lang="en-GB" sz="4000">
                <a:solidFill>
                  <a:srgbClr val="FFFFFF"/>
                </a:solidFill>
              </a:rPr>
              <a:t>Key elements</a:t>
            </a:r>
          </a:p>
        </p:txBody>
      </p:sp>
      <p:graphicFrame>
        <p:nvGraphicFramePr>
          <p:cNvPr id="5" name="Content Placeholder 2">
            <a:extLst>
              <a:ext uri="{FF2B5EF4-FFF2-40B4-BE49-F238E27FC236}">
                <a16:creationId xmlns:a16="http://schemas.microsoft.com/office/drawing/2014/main" id="{C2B89043-7B7D-C953-B6A1-7EBE98B8852A}"/>
              </a:ext>
            </a:extLst>
          </p:cNvPr>
          <p:cNvGraphicFramePr>
            <a:graphicFrameLocks noGrp="1"/>
          </p:cNvGraphicFramePr>
          <p:nvPr>
            <p:ph idx="1"/>
            <p:extLst>
              <p:ext uri="{D42A27DB-BD31-4B8C-83A1-F6EECF244321}">
                <p14:modId xmlns:p14="http://schemas.microsoft.com/office/powerpoint/2010/main" val="443634057"/>
              </p:ext>
            </p:extLst>
          </p:nvPr>
        </p:nvGraphicFramePr>
        <p:xfrm>
          <a:off x="4624302" y="251012"/>
          <a:ext cx="7280827" cy="63470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65331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CC764A81-C3D6-A2B4-69A2-5A5F9E1B6EE0}"/>
              </a:ext>
            </a:extLst>
          </p:cNvPr>
          <p:cNvGraphicFramePr/>
          <p:nvPr>
            <p:extLst>
              <p:ext uri="{D42A27DB-BD31-4B8C-83A1-F6EECF244321}">
                <p14:modId xmlns:p14="http://schemas.microsoft.com/office/powerpoint/2010/main" val="1663750645"/>
              </p:ext>
            </p:extLst>
          </p:nvPr>
        </p:nvGraphicFramePr>
        <p:xfrm>
          <a:off x="537882" y="179295"/>
          <a:ext cx="11450918" cy="62573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112105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1" name="Rectangle 1040">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A9D3F7-41B3-9026-8936-AAAA5B4D0B85}"/>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000" dirty="0"/>
              <a:t>What are your initial thoughts on the key elements?</a:t>
            </a:r>
          </a:p>
        </p:txBody>
      </p:sp>
      <p:sp>
        <p:nvSpPr>
          <p:cNvPr id="104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Can We Talk About It?: Enhancing Student Engagement by Integrating  Discussions of COVID-19 | Faculty Focus">
            <a:extLst>
              <a:ext uri="{FF2B5EF4-FFF2-40B4-BE49-F238E27FC236}">
                <a16:creationId xmlns:a16="http://schemas.microsoft.com/office/drawing/2014/main" id="{0F250157-1FBD-5A74-6F33-929659CD81F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24196" r="22393"/>
          <a:stretch>
            <a:fillRect/>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51240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B6F5A-EAEA-6578-43C5-C9AD3E8FF997}"/>
              </a:ext>
            </a:extLst>
          </p:cNvPr>
          <p:cNvSpPr>
            <a:spLocks noGrp="1"/>
          </p:cNvSpPr>
          <p:nvPr>
            <p:ph type="title"/>
          </p:nvPr>
        </p:nvSpPr>
        <p:spPr/>
        <p:txBody>
          <a:bodyPr/>
          <a:lstStyle/>
          <a:p>
            <a:pPr algn="ctr"/>
            <a:r>
              <a:rPr lang="en-GB" dirty="0"/>
              <a:t>What are some potential barriers?</a:t>
            </a:r>
          </a:p>
        </p:txBody>
      </p:sp>
      <p:sp>
        <p:nvSpPr>
          <p:cNvPr id="3" name="Content Placeholder 2">
            <a:extLst>
              <a:ext uri="{FF2B5EF4-FFF2-40B4-BE49-F238E27FC236}">
                <a16:creationId xmlns:a16="http://schemas.microsoft.com/office/drawing/2014/main" id="{3FFA72EC-B340-6110-FD7B-B0214DFB83A7}"/>
              </a:ext>
            </a:extLst>
          </p:cNvPr>
          <p:cNvSpPr>
            <a:spLocks noGrp="1"/>
          </p:cNvSpPr>
          <p:nvPr>
            <p:ph idx="1"/>
          </p:nvPr>
        </p:nvSpPr>
        <p:spPr/>
        <p:txBody>
          <a:bodyPr/>
          <a:lstStyle/>
          <a:p>
            <a:pPr marL="0" indent="0">
              <a:buNone/>
            </a:pPr>
            <a:r>
              <a:rPr lang="en-GB" dirty="0"/>
              <a:t>Before we explore case studies, can you think of incidences or experiences that may have created a potential barrier between the police and the public.</a:t>
            </a:r>
          </a:p>
        </p:txBody>
      </p:sp>
    </p:spTree>
    <p:extLst>
      <p:ext uri="{BB962C8B-B14F-4D97-AF65-F5344CB8AC3E}">
        <p14:creationId xmlns:p14="http://schemas.microsoft.com/office/powerpoint/2010/main" val="40322203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13" name="Rectangle 12">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4" name="Title 3">
            <a:extLst>
              <a:ext uri="{FF2B5EF4-FFF2-40B4-BE49-F238E27FC236}">
                <a16:creationId xmlns:a16="http://schemas.microsoft.com/office/drawing/2014/main" id="{53042E7A-2275-3EEC-8FAF-C4F0633B8FE5}"/>
              </a:ext>
            </a:extLst>
          </p:cNvPr>
          <p:cNvSpPr>
            <a:spLocks noGrp="1"/>
          </p:cNvSpPr>
          <p:nvPr>
            <p:ph type="title"/>
          </p:nvPr>
        </p:nvSpPr>
        <p:spPr>
          <a:xfrm>
            <a:off x="6364609" y="1166762"/>
            <a:ext cx="4805996" cy="1297115"/>
          </a:xfrm>
        </p:spPr>
        <p:txBody>
          <a:bodyPr vert="horz" lIns="91440" tIns="45720" rIns="91440" bIns="45720" rtlCol="0" anchor="t">
            <a:normAutofit fontScale="90000"/>
          </a:bodyPr>
          <a:lstStyle/>
          <a:p>
            <a:r>
              <a:rPr lang="en-US" sz="5300" kern="1200" dirty="0">
                <a:solidFill>
                  <a:schemeClr val="tx2"/>
                </a:solidFill>
                <a:latin typeface="+mj-lt"/>
                <a:ea typeface="+mj-ea"/>
                <a:cs typeface="+mj-cs"/>
              </a:rPr>
              <a:t>Trigger warning</a:t>
            </a:r>
            <a:br>
              <a:rPr lang="en-US" sz="4000" kern="1200" dirty="0">
                <a:solidFill>
                  <a:schemeClr val="tx2"/>
                </a:solidFill>
                <a:latin typeface="+mj-lt"/>
                <a:ea typeface="+mj-ea"/>
                <a:cs typeface="+mj-cs"/>
              </a:rPr>
            </a:br>
            <a:br>
              <a:rPr lang="en-US" sz="4000" kern="1200" dirty="0">
                <a:solidFill>
                  <a:schemeClr val="tx2"/>
                </a:solidFill>
                <a:latin typeface="+mj-lt"/>
                <a:ea typeface="+mj-ea"/>
                <a:cs typeface="+mj-cs"/>
              </a:rPr>
            </a:br>
            <a:r>
              <a:rPr lang="en-US" sz="4000" kern="1200" dirty="0">
                <a:solidFill>
                  <a:schemeClr val="tx2"/>
                </a:solidFill>
                <a:latin typeface="+mj-lt"/>
                <a:ea typeface="+mj-ea"/>
                <a:cs typeface="+mj-cs"/>
              </a:rPr>
              <a:t>if at any point you find it difficult to continue </a:t>
            </a:r>
            <a:r>
              <a:rPr lang="en-US" sz="4000" dirty="0">
                <a:solidFill>
                  <a:schemeClr val="tx2"/>
                </a:solidFill>
              </a:rPr>
              <a:t>the lesson due to the content and need to leave, please wait in the café area and I will come and speak with you in private, during a break.</a:t>
            </a:r>
            <a:endParaRPr lang="en-US" sz="4000" kern="1200" dirty="0">
              <a:solidFill>
                <a:schemeClr val="tx2"/>
              </a:solidFill>
              <a:latin typeface="+mj-lt"/>
              <a:ea typeface="+mj-ea"/>
              <a:cs typeface="+mj-cs"/>
            </a:endParaRPr>
          </a:p>
        </p:txBody>
      </p:sp>
      <p:pic>
        <p:nvPicPr>
          <p:cNvPr id="8" name="Graphic 7" descr="High Voltage">
            <a:extLst>
              <a:ext uri="{FF2B5EF4-FFF2-40B4-BE49-F238E27FC236}">
                <a16:creationId xmlns:a16="http://schemas.microsoft.com/office/drawing/2014/main" id="{891B59BB-2E73-B826-69F4-F4B8C315CA0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5" name="Group 14">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6" name="Freeform: Shape 15">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sp>
          <p:nvSpPr>
            <p:cNvPr id="17" name="Freeform: Shape 16">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sp>
          <p:nvSpPr>
            <p:cNvPr id="18" name="Freeform: Shape 17">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grpSp>
    </p:spTree>
    <p:extLst>
      <p:ext uri="{BB962C8B-B14F-4D97-AF65-F5344CB8AC3E}">
        <p14:creationId xmlns:p14="http://schemas.microsoft.com/office/powerpoint/2010/main" val="2149822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par>
                                <p:cTn id="8" presetID="10" presetClass="entr" presetSubtype="0" fill="hold" nodeType="withEffect">
                                  <p:stCondLst>
                                    <p:cond delay="500"/>
                                  </p:stCondLst>
                                  <p:iterate>
                                    <p:tmPct val="10000"/>
                                  </p:iterate>
                                  <p:childTnLst>
                                    <p:set>
                                      <p:cBhvr>
                                        <p:cTn id="9" dur="1" fill="hold">
                                          <p:stCondLst>
                                            <p:cond delay="0"/>
                                          </p:stCondLst>
                                        </p:cTn>
                                        <p:tgtEl>
                                          <p:spTgt spid="8"/>
                                        </p:tgtEl>
                                        <p:attrNameLst>
                                          <p:attrName>style.visibility</p:attrName>
                                        </p:attrNameLst>
                                      </p:cBhvr>
                                      <p:to>
                                        <p:strVal val="visible"/>
                                      </p:to>
                                    </p:set>
                                    <p:animEffect transition="in" filter="fade">
                                      <p:cBhvr>
                                        <p:cTn id="10" dur="7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60" name="Rectangle 615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442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9" name="Rectangle 615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52" name="Picture 8" descr="Guide to Case Studies">
            <a:extLst>
              <a:ext uri="{FF2B5EF4-FFF2-40B4-BE49-F238E27FC236}">
                <a16:creationId xmlns:a16="http://schemas.microsoft.com/office/drawing/2014/main" id="{281C1C0E-3FF2-8999-6727-CD97FB2CE04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143941" y="643467"/>
            <a:ext cx="9904117"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42302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8" name="Rectangle 2077">
            <a:extLst>
              <a:ext uri="{FF2B5EF4-FFF2-40B4-BE49-F238E27FC236}">
                <a16:creationId xmlns:a16="http://schemas.microsoft.com/office/drawing/2014/main" id="{A26C624C-963C-4795-B05B-6565DB5AB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50" name="Picture 2" descr="When Brixton went up in flames | London ...">
            <a:extLst>
              <a:ext uri="{FF2B5EF4-FFF2-40B4-BE49-F238E27FC236}">
                <a16:creationId xmlns:a16="http://schemas.microsoft.com/office/drawing/2014/main" id="{00C35769-7C41-258F-473F-488F2503235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23908" r="22790" b="1"/>
          <a:stretch>
            <a:fillRect/>
          </a:stretch>
        </p:blipFill>
        <p:spPr bwMode="auto">
          <a:xfrm>
            <a:off x="20" y="10"/>
            <a:ext cx="3728839" cy="4197358"/>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David Hoffman Photo Library | Brixton riots, London 1981.">
            <a:extLst>
              <a:ext uri="{FF2B5EF4-FFF2-40B4-BE49-F238E27FC236}">
                <a16:creationId xmlns:a16="http://schemas.microsoft.com/office/drawing/2014/main" id="{C0FF5381-D38D-C883-33A9-018C932233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6107" r="24381" b="-3"/>
          <a:stretch>
            <a:fillRect/>
          </a:stretch>
        </p:blipFill>
        <p:spPr bwMode="auto">
          <a:xfrm>
            <a:off x="3847755" y="5"/>
            <a:ext cx="3686887" cy="4197368"/>
          </a:xfrm>
          <a:custGeom>
            <a:avLst/>
            <a:gdLst/>
            <a:ahLst/>
            <a:cxnLst/>
            <a:rect l="l" t="t" r="r" b="b"/>
            <a:pathLst>
              <a:path w="3686887" h="4197368">
                <a:moveTo>
                  <a:pt x="0" y="0"/>
                </a:moveTo>
                <a:lnTo>
                  <a:pt x="3686887" y="0"/>
                </a:lnTo>
                <a:lnTo>
                  <a:pt x="3686887" y="3832811"/>
                </a:lnTo>
                <a:lnTo>
                  <a:pt x="3497100" y="3826712"/>
                </a:lnTo>
                <a:cubicBezTo>
                  <a:pt x="3497100" y="3826712"/>
                  <a:pt x="3493758" y="3826712"/>
                  <a:pt x="3493758" y="3826712"/>
                </a:cubicBezTo>
                <a:cubicBezTo>
                  <a:pt x="3426914" y="3823370"/>
                  <a:pt x="3363416" y="3823370"/>
                  <a:pt x="3296571" y="3820027"/>
                </a:cubicBezTo>
                <a:cubicBezTo>
                  <a:pt x="3065966" y="3820027"/>
                  <a:pt x="2835360" y="3820027"/>
                  <a:pt x="2608095" y="3820027"/>
                </a:cubicBezTo>
                <a:cubicBezTo>
                  <a:pt x="2384173" y="3910265"/>
                  <a:pt x="2140198" y="3833396"/>
                  <a:pt x="1919619" y="3903581"/>
                </a:cubicBezTo>
                <a:cubicBezTo>
                  <a:pt x="1685670" y="3900239"/>
                  <a:pt x="1465092" y="3970423"/>
                  <a:pt x="1234485" y="4000503"/>
                </a:cubicBezTo>
                <a:cubicBezTo>
                  <a:pt x="1060693" y="4013871"/>
                  <a:pt x="883561" y="3997160"/>
                  <a:pt x="723139" y="4067345"/>
                </a:cubicBezTo>
                <a:cubicBezTo>
                  <a:pt x="661310" y="4095753"/>
                  <a:pt x="606165" y="4128339"/>
                  <a:pt x="583188" y="4172622"/>
                </a:cubicBezTo>
                <a:lnTo>
                  <a:pt x="575662" y="4197368"/>
                </a:lnTo>
                <a:lnTo>
                  <a:pt x="0" y="4197368"/>
                </a:lnTo>
                <a:close/>
              </a:path>
            </a:pathLst>
          </a:custGeom>
          <a:noFill/>
          <a:extLst>
            <a:ext uri="{909E8E84-426E-40DD-AFC4-6F175D3DCCD1}">
              <a14:hiddenFill xmlns:a14="http://schemas.microsoft.com/office/drawing/2010/main">
                <a:solidFill>
                  <a:srgbClr val="FFFFFF"/>
                </a:solidFill>
              </a14:hiddenFill>
            </a:ext>
          </a:extLst>
        </p:spPr>
      </p:pic>
      <p:pic>
        <p:nvPicPr>
          <p:cNvPr id="2056" name="Picture 8" descr="British Crime – Civil Disturbance – The ...">
            <a:extLst>
              <a:ext uri="{FF2B5EF4-FFF2-40B4-BE49-F238E27FC236}">
                <a16:creationId xmlns:a16="http://schemas.microsoft.com/office/drawing/2014/main" id="{923A2A6B-2FDD-3355-5DE0-60286D70041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9924" r="-2" b="-2"/>
          <a:stretch>
            <a:fillRect/>
          </a:stretch>
        </p:blipFill>
        <p:spPr bwMode="auto">
          <a:xfrm>
            <a:off x="7653541" y="1"/>
            <a:ext cx="4538463" cy="3877247"/>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a:noFill/>
          <a:extLst>
            <a:ext uri="{909E8E84-426E-40DD-AFC4-6F175D3DCCD1}">
              <a14:hiddenFill xmlns:a14="http://schemas.microsoft.com/office/drawing/2010/main">
                <a:solidFill>
                  <a:srgbClr val="FFFFFF"/>
                </a:solidFill>
              </a14:hiddenFill>
            </a:ext>
          </a:extLst>
        </p:spPr>
      </p:pic>
      <p:pic>
        <p:nvPicPr>
          <p:cNvPr id="2052" name="Picture 4" descr="Brixton riots 1981: What happened 40 years ago in London? - BBC Newsround">
            <a:extLst>
              <a:ext uri="{FF2B5EF4-FFF2-40B4-BE49-F238E27FC236}">
                <a16:creationId xmlns:a16="http://schemas.microsoft.com/office/drawing/2014/main" id="{8D28BA2D-A606-F72D-FF99-0CFF53AC424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16439" b="16985"/>
          <a:stretch>
            <a:fillRect/>
          </a:stretch>
        </p:blipFill>
        <p:spPr bwMode="auto">
          <a:xfrm>
            <a:off x="20" y="4297691"/>
            <a:ext cx="6836830" cy="2560309"/>
          </a:xfrm>
          <a:custGeom>
            <a:avLst/>
            <a:gdLst/>
            <a:ahLst/>
            <a:cxnLst/>
            <a:rect l="l" t="t" r="r" b="b"/>
            <a:pathLst>
              <a:path w="6836850" h="2541737">
                <a:moveTo>
                  <a:pt x="0" y="0"/>
                </a:moveTo>
                <a:lnTo>
                  <a:pt x="4460098" y="0"/>
                </a:lnTo>
                <a:lnTo>
                  <a:pt x="4483996" y="31836"/>
                </a:lnTo>
                <a:cubicBezTo>
                  <a:pt x="4644419" y="28495"/>
                  <a:pt x="4627708" y="282495"/>
                  <a:pt x="4788129" y="245732"/>
                </a:cubicBezTo>
                <a:cubicBezTo>
                  <a:pt x="4754709" y="362707"/>
                  <a:pt x="4641076" y="302548"/>
                  <a:pt x="4600971" y="389443"/>
                </a:cubicBezTo>
                <a:cubicBezTo>
                  <a:pt x="4684524" y="462970"/>
                  <a:pt x="4844945" y="409497"/>
                  <a:pt x="4871683" y="563233"/>
                </a:cubicBezTo>
                <a:cubicBezTo>
                  <a:pt x="4838262" y="723655"/>
                  <a:pt x="4945210" y="703602"/>
                  <a:pt x="5032105" y="713629"/>
                </a:cubicBezTo>
                <a:cubicBezTo>
                  <a:pt x="5239317" y="733683"/>
                  <a:pt x="5439843" y="747050"/>
                  <a:pt x="5643713" y="780472"/>
                </a:cubicBezTo>
                <a:cubicBezTo>
                  <a:pt x="5693844" y="790498"/>
                  <a:pt x="5810819" y="767103"/>
                  <a:pt x="5800794" y="870709"/>
                </a:cubicBezTo>
                <a:cubicBezTo>
                  <a:pt x="5790767" y="954261"/>
                  <a:pt x="5700529" y="924184"/>
                  <a:pt x="5643713" y="927525"/>
                </a:cubicBezTo>
                <a:cubicBezTo>
                  <a:pt x="5329553" y="967632"/>
                  <a:pt x="5012052" y="904131"/>
                  <a:pt x="4701235" y="907472"/>
                </a:cubicBezTo>
                <a:cubicBezTo>
                  <a:pt x="4664472" y="907472"/>
                  <a:pt x="4657787" y="1017762"/>
                  <a:pt x="4577576" y="980999"/>
                </a:cubicBezTo>
                <a:cubicBezTo>
                  <a:pt x="4788129" y="1081263"/>
                  <a:pt x="5767372" y="1108001"/>
                  <a:pt x="6094900" y="1161474"/>
                </a:cubicBezTo>
                <a:cubicBezTo>
                  <a:pt x="5754004" y="1542477"/>
                  <a:pt x="5429817" y="1311870"/>
                  <a:pt x="5159105" y="1525765"/>
                </a:cubicBezTo>
                <a:cubicBezTo>
                  <a:pt x="5159105" y="1525765"/>
                  <a:pt x="5212580" y="1525765"/>
                  <a:pt x="5443187" y="1595950"/>
                </a:cubicBezTo>
                <a:cubicBezTo>
                  <a:pt x="5627002" y="1652765"/>
                  <a:pt x="5536765" y="1732976"/>
                  <a:pt x="6001321" y="1886715"/>
                </a:cubicBezTo>
                <a:cubicBezTo>
                  <a:pt x="5824188" y="1936846"/>
                  <a:pt x="5593581" y="1839925"/>
                  <a:pt x="5506685" y="2100610"/>
                </a:cubicBezTo>
                <a:cubicBezTo>
                  <a:pt x="5643713" y="2147401"/>
                  <a:pt x="5807477" y="2103953"/>
                  <a:pt x="5904398" y="2227611"/>
                </a:cubicBezTo>
                <a:cubicBezTo>
                  <a:pt x="5934478" y="2264375"/>
                  <a:pt x="5964557" y="2287770"/>
                  <a:pt x="6001321" y="2307821"/>
                </a:cubicBezTo>
                <a:cubicBezTo>
                  <a:pt x="5984612" y="2314507"/>
                  <a:pt x="5964557" y="2321190"/>
                  <a:pt x="5951188" y="2327874"/>
                </a:cubicBezTo>
                <a:cubicBezTo>
                  <a:pt x="5977925" y="2351271"/>
                  <a:pt x="6663060" y="2478270"/>
                  <a:pt x="6836850" y="2481613"/>
                </a:cubicBezTo>
                <a:cubicBezTo>
                  <a:pt x="6761652" y="2506679"/>
                  <a:pt x="6636845" y="2527828"/>
                  <a:pt x="6553814" y="2540165"/>
                </a:cubicBezTo>
                <a:lnTo>
                  <a:pt x="6542822" y="2541737"/>
                </a:lnTo>
                <a:lnTo>
                  <a:pt x="0" y="254173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ABACC0E-2D34-7646-880C-BEB772316388}"/>
              </a:ext>
            </a:extLst>
          </p:cNvPr>
          <p:cNvSpPr>
            <a:spLocks noGrp="1"/>
          </p:cNvSpPr>
          <p:nvPr>
            <p:ph type="title"/>
          </p:nvPr>
        </p:nvSpPr>
        <p:spPr>
          <a:xfrm>
            <a:off x="6378819" y="4792019"/>
            <a:ext cx="5505814" cy="1471335"/>
          </a:xfrm>
        </p:spPr>
        <p:txBody>
          <a:bodyPr vert="horz" lIns="91440" tIns="45720" rIns="91440" bIns="45720" rtlCol="0" anchor="b">
            <a:normAutofit fontScale="90000"/>
          </a:bodyPr>
          <a:lstStyle/>
          <a:p>
            <a:r>
              <a:rPr lang="en-US" kern="1200" dirty="0">
                <a:solidFill>
                  <a:schemeClr val="tx1"/>
                </a:solidFill>
                <a:latin typeface="+mj-lt"/>
                <a:ea typeface="+mj-ea"/>
                <a:cs typeface="+mj-cs"/>
              </a:rPr>
              <a:t>Brixton Riot 1981 Brixton Uprising</a:t>
            </a:r>
            <a:br>
              <a:rPr lang="en-US" kern="1200" dirty="0">
                <a:solidFill>
                  <a:schemeClr val="tx1"/>
                </a:solidFill>
                <a:latin typeface="+mj-lt"/>
                <a:ea typeface="+mj-ea"/>
                <a:cs typeface="+mj-cs"/>
              </a:rPr>
            </a:br>
            <a:r>
              <a:rPr lang="en-US" kern="1200" dirty="0">
                <a:solidFill>
                  <a:schemeClr val="tx1"/>
                </a:solidFill>
                <a:latin typeface="+mj-lt"/>
                <a:ea typeface="+mj-ea"/>
                <a:cs typeface="+mj-cs"/>
              </a:rPr>
              <a:t>Race and class?</a:t>
            </a:r>
          </a:p>
        </p:txBody>
      </p:sp>
    </p:spTree>
    <p:extLst>
      <p:ext uri="{BB962C8B-B14F-4D97-AF65-F5344CB8AC3E}">
        <p14:creationId xmlns:p14="http://schemas.microsoft.com/office/powerpoint/2010/main" val="18608109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2F85673-1F5C-FC6A-1949-D7C5E57705D7}"/>
              </a:ext>
            </a:extLst>
          </p:cNvPr>
          <p:cNvSpPr>
            <a:spLocks noGrp="1"/>
          </p:cNvSpPr>
          <p:nvPr>
            <p:ph idx="4294967295"/>
          </p:nvPr>
        </p:nvSpPr>
        <p:spPr>
          <a:xfrm>
            <a:off x="640081" y="2872899"/>
            <a:ext cx="4671622" cy="3814412"/>
          </a:xfrm>
        </p:spPr>
        <p:txBody>
          <a:bodyPr vert="horz" lIns="91440" tIns="45720" rIns="91440" bIns="45720" rtlCol="0">
            <a:normAutofit/>
          </a:bodyPr>
          <a:lstStyle/>
          <a:p>
            <a:r>
              <a:rPr lang="en-US" sz="2400" dirty="0"/>
              <a:t>3-day period of civil disorder 10</a:t>
            </a:r>
            <a:r>
              <a:rPr lang="en-US" sz="2400" baseline="30000" dirty="0"/>
              <a:t>th</a:t>
            </a:r>
            <a:r>
              <a:rPr lang="en-US" sz="2400" dirty="0"/>
              <a:t> -12</a:t>
            </a:r>
            <a:r>
              <a:rPr lang="en-US" sz="2400" baseline="30000" dirty="0"/>
              <a:t>th</a:t>
            </a:r>
            <a:r>
              <a:rPr lang="en-US" sz="2400" dirty="0"/>
              <a:t> April 1981</a:t>
            </a:r>
          </a:p>
          <a:p>
            <a:r>
              <a:rPr lang="en-US" sz="2400" dirty="0"/>
              <a:t>Violent clashes took place between the Met police and local communities</a:t>
            </a:r>
          </a:p>
          <a:p>
            <a:r>
              <a:rPr lang="en-US" sz="2400" dirty="0"/>
              <a:t>Tensions and conflict spread across the UK</a:t>
            </a:r>
          </a:p>
          <a:p>
            <a:endParaRPr lang="en-US" sz="2400" dirty="0"/>
          </a:p>
          <a:p>
            <a:pPr marL="0"/>
            <a:endParaRPr lang="en-US" sz="2400" dirty="0"/>
          </a:p>
        </p:txBody>
      </p:sp>
      <p:pic>
        <p:nvPicPr>
          <p:cNvPr id="15" name="Picture 14" descr="Fire and smoke">
            <a:extLst>
              <a:ext uri="{FF2B5EF4-FFF2-40B4-BE49-F238E27FC236}">
                <a16:creationId xmlns:a16="http://schemas.microsoft.com/office/drawing/2014/main" id="{14A794D8-2E6A-D327-05E2-538CE1BEC8E5}"/>
              </a:ext>
            </a:extLst>
          </p:cNvPr>
          <p:cNvPicPr>
            <a:picLocks noChangeAspect="1"/>
          </p:cNvPicPr>
          <p:nvPr/>
        </p:nvPicPr>
        <p:blipFill>
          <a:blip r:embed="rId2"/>
          <a:srcRect l="19023" r="14023"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444995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9FF99BD-075F-4761-A995-6FC574BD2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B21A54-9BA3-4EA9-B460-5A829ADD90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FA8F714-B9D8-488A-8CCA-E9948FF913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Uprising: The events of 1981 are a key part of our national history - BBC">
            <a:hlinkClick r:id="" action="ppaction://media"/>
            <a:extLst>
              <a:ext uri="{FF2B5EF4-FFF2-40B4-BE49-F238E27FC236}">
                <a16:creationId xmlns:a16="http://schemas.microsoft.com/office/drawing/2014/main" id="{8836B474-E6AD-AA51-F7F9-CEB778EAC43E}"/>
              </a:ext>
            </a:extLst>
          </p:cNvPr>
          <p:cNvPicPr>
            <a:picLocks noRot="1" noChangeAspect="1"/>
          </p:cNvPicPr>
          <p:nvPr>
            <a:videoFile r:link="rId1"/>
          </p:nvPr>
        </p:nvPicPr>
        <p:blipFill>
          <a:blip r:embed="rId3"/>
          <a:stretch>
            <a:fillRect/>
          </a:stretch>
        </p:blipFill>
        <p:spPr>
          <a:xfrm>
            <a:off x="2020953" y="1123527"/>
            <a:ext cx="8150088" cy="4604800"/>
          </a:xfrm>
          <a:prstGeom prst="rect">
            <a:avLst/>
          </a:prstGeom>
        </p:spPr>
      </p:pic>
    </p:spTree>
    <p:extLst>
      <p:ext uri="{BB962C8B-B14F-4D97-AF65-F5344CB8AC3E}">
        <p14:creationId xmlns:p14="http://schemas.microsoft.com/office/powerpoint/2010/main" val="3786443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256B406-28C7-2B81-C888-41A1DEF4008B}"/>
              </a:ext>
            </a:extLst>
          </p:cNvPr>
          <p:cNvPicPr>
            <a:picLocks noChangeAspect="1"/>
          </p:cNvPicPr>
          <p:nvPr/>
        </p:nvPicPr>
        <p:blipFill>
          <a:blip r:embed="rId2">
            <a:duotone>
              <a:schemeClr val="bg2">
                <a:shade val="45000"/>
                <a:satMod val="135000"/>
              </a:schemeClr>
              <a:prstClr val="white"/>
            </a:duotone>
          </a:blip>
          <a:srcRect t="15537" b="2046"/>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178C26-FE83-FA3A-D8BE-5E915AD66770}"/>
              </a:ext>
            </a:extLst>
          </p:cNvPr>
          <p:cNvSpPr>
            <a:spLocks noGrp="1"/>
          </p:cNvSpPr>
          <p:nvPr>
            <p:ph type="title"/>
          </p:nvPr>
        </p:nvSpPr>
        <p:spPr>
          <a:xfrm>
            <a:off x="838200" y="365125"/>
            <a:ext cx="10515600" cy="1325563"/>
          </a:xfrm>
        </p:spPr>
        <p:txBody>
          <a:bodyPr>
            <a:normAutofit/>
          </a:bodyPr>
          <a:lstStyle/>
          <a:p>
            <a:pPr marL="0" marR="0" lvl="0" indent="0" defTabSz="914400" rtl="0" eaLnBrk="1" fontAlgn="auto" latinLnBrk="0" hangingPunct="1">
              <a:spcBef>
                <a:spcPts val="1000"/>
              </a:spcBef>
              <a:spcAft>
                <a:spcPts val="0"/>
              </a:spcAft>
              <a:tabLst/>
              <a:defRPr/>
            </a:pPr>
            <a:br>
              <a:rPr kumimoji="0" lang="en-GB" b="0" i="0" u="none" strike="noStrike" kern="1200" cap="none" spc="0" normalizeH="0" baseline="0" noProof="0">
                <a:ln>
                  <a:noFill/>
                </a:ln>
                <a:effectLst/>
                <a:uLnTx/>
                <a:uFillTx/>
                <a:latin typeface="Aptos" panose="02110004020202020204"/>
                <a:ea typeface="+mn-ea"/>
                <a:cs typeface="+mn-cs"/>
              </a:rPr>
            </a:br>
            <a:r>
              <a:rPr kumimoji="0" lang="en-GB" b="0" i="0" u="none" strike="noStrike" kern="1200" cap="none" spc="0" normalizeH="0" baseline="0" noProof="0">
                <a:ln>
                  <a:noFill/>
                </a:ln>
                <a:effectLst/>
                <a:uLnTx/>
                <a:uFillTx/>
                <a:ea typeface="+mn-ea"/>
                <a:cs typeface="+mn-cs"/>
              </a:rPr>
              <a:t>Run up to the event</a:t>
            </a:r>
            <a:endParaRPr lang="en-GB"/>
          </a:p>
        </p:txBody>
      </p:sp>
      <p:graphicFrame>
        <p:nvGraphicFramePr>
          <p:cNvPr id="13" name="Content Placeholder 2">
            <a:extLst>
              <a:ext uri="{FF2B5EF4-FFF2-40B4-BE49-F238E27FC236}">
                <a16:creationId xmlns:a16="http://schemas.microsoft.com/office/drawing/2014/main" id="{95300398-04F6-E504-F7A1-6D3390D1B8DC}"/>
              </a:ext>
            </a:extLst>
          </p:cNvPr>
          <p:cNvGraphicFramePr>
            <a:graphicFrameLocks noGrp="1"/>
          </p:cNvGraphicFramePr>
          <p:nvPr>
            <p:ph idx="1"/>
            <p:extLst>
              <p:ext uri="{D42A27DB-BD31-4B8C-83A1-F6EECF244321}">
                <p14:modId xmlns:p14="http://schemas.microsoft.com/office/powerpoint/2010/main" val="311528384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019550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3" name="Freeform: Shape 1042">
            <a:extLst>
              <a:ext uri="{FF2B5EF4-FFF2-40B4-BE49-F238E27FC236}">
                <a16:creationId xmlns:a16="http://schemas.microsoft.com/office/drawing/2014/main" id="{B39A1F5A-E57E-4178-8F57-A18DC747E5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91618" cy="5097980"/>
          </a:xfrm>
          <a:custGeom>
            <a:avLst/>
            <a:gdLst>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516105 w 6530408"/>
              <a:gd name="connsiteY8" fmla="*/ 476071 h 5753325"/>
              <a:gd name="connsiteX9" fmla="*/ 6488360 w 6530408"/>
              <a:gd name="connsiteY9" fmla="*/ 535865 h 5753325"/>
              <a:gd name="connsiteX10" fmla="*/ 6492864 w 6530408"/>
              <a:gd name="connsiteY10" fmla="*/ 615799 h 5753325"/>
              <a:gd name="connsiteX11" fmla="*/ 6459988 w 6530408"/>
              <a:gd name="connsiteY11" fmla="*/ 707628 h 5753325"/>
              <a:gd name="connsiteX12" fmla="*/ 6453989 w 6530408"/>
              <a:gd name="connsiteY12" fmla="*/ 711876 h 5753325"/>
              <a:gd name="connsiteX13" fmla="*/ 6453209 w 6530408"/>
              <a:gd name="connsiteY13" fmla="*/ 719127 h 5753325"/>
              <a:gd name="connsiteX14" fmla="*/ 6457662 w 6530408"/>
              <a:gd name="connsiteY14" fmla="*/ 723331 h 5753325"/>
              <a:gd name="connsiteX15" fmla="*/ 6447445 w 6530408"/>
              <a:gd name="connsiteY15" fmla="*/ 780003 h 5753325"/>
              <a:gd name="connsiteX16" fmla="*/ 6426552 w 6530408"/>
              <a:gd name="connsiteY16" fmla="*/ 845805 h 5753325"/>
              <a:gd name="connsiteX17" fmla="*/ 6434072 w 6530408"/>
              <a:gd name="connsiteY17" fmla="*/ 910733 h 5753325"/>
              <a:gd name="connsiteX18" fmla="*/ 6432570 w 6530408"/>
              <a:gd name="connsiteY18" fmla="*/ 983394 h 5753325"/>
              <a:gd name="connsiteX19" fmla="*/ 6431878 w 6530408"/>
              <a:gd name="connsiteY19" fmla="*/ 1026728 h 5753325"/>
              <a:gd name="connsiteX20" fmla="*/ 6414269 w 6530408"/>
              <a:gd name="connsiteY20" fmla="*/ 1151111 h 5753325"/>
              <a:gd name="connsiteX21" fmla="*/ 6371722 w 6530408"/>
              <a:gd name="connsiteY21" fmla="*/ 1318080 h 5753325"/>
              <a:gd name="connsiteX22" fmla="*/ 6356023 w 6530408"/>
              <a:gd name="connsiteY22" fmla="*/ 1356227 h 5753325"/>
              <a:gd name="connsiteX23" fmla="*/ 6356157 w 6530408"/>
              <a:gd name="connsiteY23" fmla="*/ 1361967 h 5753325"/>
              <a:gd name="connsiteX24" fmla="*/ 6350613 w 6530408"/>
              <a:gd name="connsiteY24" fmla="*/ 1393569 h 5753325"/>
              <a:gd name="connsiteX25" fmla="*/ 6357062 w 6530408"/>
              <a:gd name="connsiteY25" fmla="*/ 1444071 h 5753325"/>
              <a:gd name="connsiteX26" fmla="*/ 6364832 w 6530408"/>
              <a:gd name="connsiteY26" fmla="*/ 1478763 h 5753325"/>
              <a:gd name="connsiteX27" fmla="*/ 6369745 w 6530408"/>
              <a:gd name="connsiteY27" fmla="*/ 1495680 h 5753325"/>
              <a:gd name="connsiteX28" fmla="*/ 6370898 w 6530408"/>
              <a:gd name="connsiteY28" fmla="*/ 1513331 h 5753325"/>
              <a:gd name="connsiteX29" fmla="*/ 6368801 w 6530408"/>
              <a:gd name="connsiteY29" fmla="*/ 1527414 h 5753325"/>
              <a:gd name="connsiteX30" fmla="*/ 6359177 w 6530408"/>
              <a:gd name="connsiteY30" fmla="*/ 1639513 h 5753325"/>
              <a:gd name="connsiteX31" fmla="*/ 6299489 w 6530408"/>
              <a:gd name="connsiteY31" fmla="*/ 1784860 h 5753325"/>
              <a:gd name="connsiteX32" fmla="*/ 6267878 w 6530408"/>
              <a:gd name="connsiteY32" fmla="*/ 1858572 h 5753325"/>
              <a:gd name="connsiteX33" fmla="*/ 6251146 w 6530408"/>
              <a:gd name="connsiteY33" fmla="*/ 1926167 h 5753325"/>
              <a:gd name="connsiteX34" fmla="*/ 6210686 w 6530408"/>
              <a:gd name="connsiteY34" fmla="*/ 2014834 h 5753325"/>
              <a:gd name="connsiteX35" fmla="*/ 6106652 w 6530408"/>
              <a:gd name="connsiteY35" fmla="*/ 2150572 h 5753325"/>
              <a:gd name="connsiteX36" fmla="*/ 6097813 w 6530408"/>
              <a:gd name="connsiteY36" fmla="*/ 2172208 h 5753325"/>
              <a:gd name="connsiteX37" fmla="*/ 6095990 w 6530408"/>
              <a:gd name="connsiteY37" fmla="*/ 2181185 h 5753325"/>
              <a:gd name="connsiteX38" fmla="*/ 6090126 w 6530408"/>
              <a:gd name="connsiteY38" fmla="*/ 2192533 h 5753325"/>
              <a:gd name="connsiteX39" fmla="*/ 6089503 w 6530408"/>
              <a:gd name="connsiteY39" fmla="*/ 2192543 h 5753325"/>
              <a:gd name="connsiteX40" fmla="*/ 6084946 w 6530408"/>
              <a:gd name="connsiteY40" fmla="*/ 2203694 h 5753325"/>
              <a:gd name="connsiteX41" fmla="*/ 5987861 w 6530408"/>
              <a:gd name="connsiteY41" fmla="*/ 2304868 h 5753325"/>
              <a:gd name="connsiteX42" fmla="*/ 5973439 w 6530408"/>
              <a:gd name="connsiteY42" fmla="*/ 2385635 h 5753325"/>
              <a:gd name="connsiteX43" fmla="*/ 5916727 w 6530408"/>
              <a:gd name="connsiteY43" fmla="*/ 2458777 h 5753325"/>
              <a:gd name="connsiteX44" fmla="*/ 5856524 w 6530408"/>
              <a:gd name="connsiteY44" fmla="*/ 2583281 h 5753325"/>
              <a:gd name="connsiteX45" fmla="*/ 5838091 w 6530408"/>
              <a:gd name="connsiteY45" fmla="*/ 2753474 h 5753325"/>
              <a:gd name="connsiteX46" fmla="*/ 5777471 w 6530408"/>
              <a:gd name="connsiteY46" fmla="*/ 2901570 h 5753325"/>
              <a:gd name="connsiteX47" fmla="*/ 5723992 w 6530408"/>
              <a:gd name="connsiteY47" fmla="*/ 2998752 h 5753325"/>
              <a:gd name="connsiteX48" fmla="*/ 5557886 w 6530408"/>
              <a:gd name="connsiteY48" fmla="*/ 3329735 h 5753325"/>
              <a:gd name="connsiteX49" fmla="*/ 5471501 w 6530408"/>
              <a:gd name="connsiteY49" fmla="*/ 3462221 h 5753325"/>
              <a:gd name="connsiteX50" fmla="*/ 5465154 w 6530408"/>
              <a:gd name="connsiteY50" fmla="*/ 3541065 h 5753325"/>
              <a:gd name="connsiteX51" fmla="*/ 5437889 w 6530408"/>
              <a:gd name="connsiteY51" fmla="*/ 3559927 h 5753325"/>
              <a:gd name="connsiteX52" fmla="*/ 5432770 w 6530408"/>
              <a:gd name="connsiteY52" fmla="*/ 3562948 h 5753325"/>
              <a:gd name="connsiteX53" fmla="*/ 5406795 w 6530408"/>
              <a:gd name="connsiteY53" fmla="*/ 3578594 h 5753325"/>
              <a:gd name="connsiteX54" fmla="*/ 5381495 w 6530408"/>
              <a:gd name="connsiteY54" fmla="*/ 3599883 h 5753325"/>
              <a:gd name="connsiteX55" fmla="*/ 5363689 w 6530408"/>
              <a:gd name="connsiteY55" fmla="*/ 3633299 h 5753325"/>
              <a:gd name="connsiteX56" fmla="*/ 5291870 w 6530408"/>
              <a:gd name="connsiteY56" fmla="*/ 3799039 h 5753325"/>
              <a:gd name="connsiteX57" fmla="*/ 5241600 w 6530408"/>
              <a:gd name="connsiteY57" fmla="*/ 3894238 h 5753325"/>
              <a:gd name="connsiteX58" fmla="*/ 5211041 w 6530408"/>
              <a:gd name="connsiteY58" fmla="*/ 3924184 h 5753325"/>
              <a:gd name="connsiteX59" fmla="*/ 5176073 w 6530408"/>
              <a:gd name="connsiteY59" fmla="*/ 3970179 h 5753325"/>
              <a:gd name="connsiteX60" fmla="*/ 5172826 w 6530408"/>
              <a:gd name="connsiteY60" fmla="*/ 3991773 h 5753325"/>
              <a:gd name="connsiteX61" fmla="*/ 5157053 w 6530408"/>
              <a:gd name="connsiteY61" fmla="*/ 3997708 h 5753325"/>
              <a:gd name="connsiteX62" fmla="*/ 5127922 w 6530408"/>
              <a:gd name="connsiteY62" fmla="*/ 4022660 h 5753325"/>
              <a:gd name="connsiteX63" fmla="*/ 5020872 w 6530408"/>
              <a:gd name="connsiteY63" fmla="*/ 4075951 h 5753325"/>
              <a:gd name="connsiteX64" fmla="*/ 4991410 w 6530408"/>
              <a:gd name="connsiteY64" fmla="*/ 4087598 h 5753325"/>
              <a:gd name="connsiteX65" fmla="*/ 4930112 w 6530408"/>
              <a:gd name="connsiteY65" fmla="*/ 4138459 h 5753325"/>
              <a:gd name="connsiteX66" fmla="*/ 4834224 w 6530408"/>
              <a:gd name="connsiteY66" fmla="*/ 4231643 h 5753325"/>
              <a:gd name="connsiteX67" fmla="*/ 4812599 w 6530408"/>
              <a:gd name="connsiteY67" fmla="*/ 4249449 h 5753325"/>
              <a:gd name="connsiteX68" fmla="*/ 4789188 w 6530408"/>
              <a:gd name="connsiteY68" fmla="*/ 4256678 h 5753325"/>
              <a:gd name="connsiteX69" fmla="*/ 4779554 w 6530408"/>
              <a:gd name="connsiteY69" fmla="*/ 4251313 h 5753325"/>
              <a:gd name="connsiteX70" fmla="*/ 4766885 w 6530408"/>
              <a:gd name="connsiteY70" fmla="*/ 4259812 h 5753325"/>
              <a:gd name="connsiteX71" fmla="*/ 4762510 w 6530408"/>
              <a:gd name="connsiteY71" fmla="*/ 4260383 h 5753325"/>
              <a:gd name="connsiteX72" fmla="*/ 4738416 w 6530408"/>
              <a:gd name="connsiteY72" fmla="*/ 4265355 h 5753325"/>
              <a:gd name="connsiteX73" fmla="*/ 4712007 w 6530408"/>
              <a:gd name="connsiteY73" fmla="*/ 4317892 h 5753325"/>
              <a:gd name="connsiteX74" fmla="*/ 4658930 w 6530408"/>
              <a:gd name="connsiteY74" fmla="*/ 4348041 h 5753325"/>
              <a:gd name="connsiteX75" fmla="*/ 4443526 w 6530408"/>
              <a:gd name="connsiteY75" fmla="*/ 4507851 h 5753325"/>
              <a:gd name="connsiteX76" fmla="*/ 4289766 w 6530408"/>
              <a:gd name="connsiteY76" fmla="*/ 4711450 h 5753325"/>
              <a:gd name="connsiteX77" fmla="*/ 4150870 w 6530408"/>
              <a:gd name="connsiteY77" fmla="*/ 4818480 h 5753325"/>
              <a:gd name="connsiteX78" fmla="*/ 4006639 w 6530408"/>
              <a:gd name="connsiteY78" fmla="*/ 4933815 h 5753325"/>
              <a:gd name="connsiteX79" fmla="*/ 3298210 w 6530408"/>
              <a:gd name="connsiteY79" fmla="*/ 5070790 h 5753325"/>
              <a:gd name="connsiteX80" fmla="*/ 2947678 w 6530408"/>
              <a:gd name="connsiteY80" fmla="*/ 5117869 h 5753325"/>
              <a:gd name="connsiteX81" fmla="*/ 2822169 w 6530408"/>
              <a:gd name="connsiteY81" fmla="*/ 5129396 h 5753325"/>
              <a:gd name="connsiteX82" fmla="*/ 2538773 w 6530408"/>
              <a:gd name="connsiteY82" fmla="*/ 5313397 h 5753325"/>
              <a:gd name="connsiteX83" fmla="*/ 2014500 w 6530408"/>
              <a:gd name="connsiteY83" fmla="*/ 5519744 h 5753325"/>
              <a:gd name="connsiteX84" fmla="*/ 1934391 w 6530408"/>
              <a:gd name="connsiteY84" fmla="*/ 5591335 h 5753325"/>
              <a:gd name="connsiteX85" fmla="*/ 1892550 w 6530408"/>
              <a:gd name="connsiteY85" fmla="*/ 5649708 h 5753325"/>
              <a:gd name="connsiteX86" fmla="*/ 1854769 w 6530408"/>
              <a:gd name="connsiteY86" fmla="*/ 5647691 h 5753325"/>
              <a:gd name="connsiteX87" fmla="*/ 1809461 w 6530408"/>
              <a:gd name="connsiteY87" fmla="*/ 5648628 h 5753325"/>
              <a:gd name="connsiteX88" fmla="*/ 1745150 w 6530408"/>
              <a:gd name="connsiteY88" fmla="*/ 5693879 h 5753325"/>
              <a:gd name="connsiteX89" fmla="*/ 1713375 w 6530408"/>
              <a:gd name="connsiteY89" fmla="*/ 5684672 h 5753325"/>
              <a:gd name="connsiteX90" fmla="*/ 1707808 w 6530408"/>
              <a:gd name="connsiteY90" fmla="*/ 5682611 h 5753325"/>
              <a:gd name="connsiteX91" fmla="*/ 1679313 w 6530408"/>
              <a:gd name="connsiteY91" fmla="*/ 5672360 h 5753325"/>
              <a:gd name="connsiteX92" fmla="*/ 1646933 w 6530408"/>
              <a:gd name="connsiteY92" fmla="*/ 5666227 h 5753325"/>
              <a:gd name="connsiteX93" fmla="*/ 1610055 w 6530408"/>
              <a:gd name="connsiteY93" fmla="*/ 5673643 h 5753325"/>
              <a:gd name="connsiteX94" fmla="*/ 1437641 w 6530408"/>
              <a:gd name="connsiteY94" fmla="*/ 5723266 h 5753325"/>
              <a:gd name="connsiteX95" fmla="*/ 1332869 w 6530408"/>
              <a:gd name="connsiteY95" fmla="*/ 5744752 h 5753325"/>
              <a:gd name="connsiteX96" fmla="*/ 1290525 w 6530408"/>
              <a:gd name="connsiteY96" fmla="*/ 5740036 h 5753325"/>
              <a:gd name="connsiteX97" fmla="*/ 1233107 w 6530408"/>
              <a:gd name="connsiteY97" fmla="*/ 5742106 h 5753325"/>
              <a:gd name="connsiteX98" fmla="*/ 1214532 w 6530408"/>
              <a:gd name="connsiteY98" fmla="*/ 5753325 h 5753325"/>
              <a:gd name="connsiteX99" fmla="*/ 1199955 w 6530408"/>
              <a:gd name="connsiteY99" fmla="*/ 5744831 h 5753325"/>
              <a:gd name="connsiteX100" fmla="*/ 1162337 w 6530408"/>
              <a:gd name="connsiteY100" fmla="*/ 5738048 h 5753325"/>
              <a:gd name="connsiteX101" fmla="*/ 1053457 w 6530408"/>
              <a:gd name="connsiteY101" fmla="*/ 5688676 h 5753325"/>
              <a:gd name="connsiteX102" fmla="*/ 1025798 w 6530408"/>
              <a:gd name="connsiteY102" fmla="*/ 5673166 h 5753325"/>
              <a:gd name="connsiteX103" fmla="*/ 947900 w 6530408"/>
              <a:gd name="connsiteY103" fmla="*/ 5657848 h 5753325"/>
              <a:gd name="connsiteX104" fmla="*/ 815627 w 6530408"/>
              <a:gd name="connsiteY104" fmla="*/ 5642557 h 5753325"/>
              <a:gd name="connsiteX105" fmla="*/ 788251 w 6530408"/>
              <a:gd name="connsiteY105" fmla="*/ 5637065 h 5753325"/>
              <a:gd name="connsiteX106" fmla="*/ 767822 w 6530408"/>
              <a:gd name="connsiteY106" fmla="*/ 5623450 h 5753325"/>
              <a:gd name="connsiteX107" fmla="*/ 765791 w 6530408"/>
              <a:gd name="connsiteY107" fmla="*/ 5612539 h 5753325"/>
              <a:gd name="connsiteX108" fmla="*/ 751230 w 6530408"/>
              <a:gd name="connsiteY108" fmla="*/ 5608092 h 5753325"/>
              <a:gd name="connsiteX109" fmla="*/ 748008 w 6530408"/>
              <a:gd name="connsiteY109" fmla="*/ 5605052 h 5753325"/>
              <a:gd name="connsiteX110" fmla="*/ 728871 w 6530408"/>
              <a:gd name="connsiteY110" fmla="*/ 5589469 h 5753325"/>
              <a:gd name="connsiteX111" fmla="*/ 671898 w 6530408"/>
              <a:gd name="connsiteY111" fmla="*/ 5602363 h 5753325"/>
              <a:gd name="connsiteX112" fmla="*/ 615065 w 6530408"/>
              <a:gd name="connsiteY112" fmla="*/ 5580257 h 5753325"/>
              <a:gd name="connsiteX113" fmla="*/ 355785 w 6530408"/>
              <a:gd name="connsiteY113" fmla="*/ 5514383 h 5753325"/>
              <a:gd name="connsiteX114" fmla="*/ 102269 w 6530408"/>
              <a:gd name="connsiteY114" fmla="*/ 5524347 h 5753325"/>
              <a:gd name="connsiteX115" fmla="*/ 13160 w 6530408"/>
              <a:gd name="connsiteY115" fmla="*/ 5514159 h 5753325"/>
              <a:gd name="connsiteX116" fmla="*/ 0 w 6530408"/>
              <a:gd name="connsiteY116" fmla="*/ 5511735 h 5753325"/>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488360 w 6530408"/>
              <a:gd name="connsiteY8" fmla="*/ 535865 h 5753325"/>
              <a:gd name="connsiteX9" fmla="*/ 6492864 w 6530408"/>
              <a:gd name="connsiteY9" fmla="*/ 615799 h 5753325"/>
              <a:gd name="connsiteX10" fmla="*/ 6459988 w 6530408"/>
              <a:gd name="connsiteY10" fmla="*/ 707628 h 5753325"/>
              <a:gd name="connsiteX11" fmla="*/ 6453989 w 6530408"/>
              <a:gd name="connsiteY11" fmla="*/ 711876 h 5753325"/>
              <a:gd name="connsiteX12" fmla="*/ 6453209 w 6530408"/>
              <a:gd name="connsiteY12" fmla="*/ 719127 h 5753325"/>
              <a:gd name="connsiteX13" fmla="*/ 6457662 w 6530408"/>
              <a:gd name="connsiteY13" fmla="*/ 723331 h 5753325"/>
              <a:gd name="connsiteX14" fmla="*/ 6447445 w 6530408"/>
              <a:gd name="connsiteY14" fmla="*/ 780003 h 5753325"/>
              <a:gd name="connsiteX15" fmla="*/ 6426552 w 6530408"/>
              <a:gd name="connsiteY15" fmla="*/ 845805 h 5753325"/>
              <a:gd name="connsiteX16" fmla="*/ 6434072 w 6530408"/>
              <a:gd name="connsiteY16" fmla="*/ 910733 h 5753325"/>
              <a:gd name="connsiteX17" fmla="*/ 6432570 w 6530408"/>
              <a:gd name="connsiteY17" fmla="*/ 983394 h 5753325"/>
              <a:gd name="connsiteX18" fmla="*/ 6431878 w 6530408"/>
              <a:gd name="connsiteY18" fmla="*/ 1026728 h 5753325"/>
              <a:gd name="connsiteX19" fmla="*/ 6414269 w 6530408"/>
              <a:gd name="connsiteY19" fmla="*/ 1151111 h 5753325"/>
              <a:gd name="connsiteX20" fmla="*/ 6371722 w 6530408"/>
              <a:gd name="connsiteY20" fmla="*/ 1318080 h 5753325"/>
              <a:gd name="connsiteX21" fmla="*/ 6356023 w 6530408"/>
              <a:gd name="connsiteY21" fmla="*/ 1356227 h 5753325"/>
              <a:gd name="connsiteX22" fmla="*/ 6356157 w 6530408"/>
              <a:gd name="connsiteY22" fmla="*/ 1361967 h 5753325"/>
              <a:gd name="connsiteX23" fmla="*/ 6350613 w 6530408"/>
              <a:gd name="connsiteY23" fmla="*/ 1393569 h 5753325"/>
              <a:gd name="connsiteX24" fmla="*/ 6357062 w 6530408"/>
              <a:gd name="connsiteY24" fmla="*/ 1444071 h 5753325"/>
              <a:gd name="connsiteX25" fmla="*/ 6364832 w 6530408"/>
              <a:gd name="connsiteY25" fmla="*/ 1478763 h 5753325"/>
              <a:gd name="connsiteX26" fmla="*/ 6369745 w 6530408"/>
              <a:gd name="connsiteY26" fmla="*/ 1495680 h 5753325"/>
              <a:gd name="connsiteX27" fmla="*/ 6370898 w 6530408"/>
              <a:gd name="connsiteY27" fmla="*/ 1513331 h 5753325"/>
              <a:gd name="connsiteX28" fmla="*/ 6368801 w 6530408"/>
              <a:gd name="connsiteY28" fmla="*/ 1527414 h 5753325"/>
              <a:gd name="connsiteX29" fmla="*/ 6359177 w 6530408"/>
              <a:gd name="connsiteY29" fmla="*/ 1639513 h 5753325"/>
              <a:gd name="connsiteX30" fmla="*/ 6299489 w 6530408"/>
              <a:gd name="connsiteY30" fmla="*/ 1784860 h 5753325"/>
              <a:gd name="connsiteX31" fmla="*/ 6267878 w 6530408"/>
              <a:gd name="connsiteY31" fmla="*/ 1858572 h 5753325"/>
              <a:gd name="connsiteX32" fmla="*/ 6251146 w 6530408"/>
              <a:gd name="connsiteY32" fmla="*/ 1926167 h 5753325"/>
              <a:gd name="connsiteX33" fmla="*/ 6210686 w 6530408"/>
              <a:gd name="connsiteY33" fmla="*/ 2014834 h 5753325"/>
              <a:gd name="connsiteX34" fmla="*/ 6106652 w 6530408"/>
              <a:gd name="connsiteY34" fmla="*/ 2150572 h 5753325"/>
              <a:gd name="connsiteX35" fmla="*/ 6097813 w 6530408"/>
              <a:gd name="connsiteY35" fmla="*/ 2172208 h 5753325"/>
              <a:gd name="connsiteX36" fmla="*/ 6095990 w 6530408"/>
              <a:gd name="connsiteY36" fmla="*/ 2181185 h 5753325"/>
              <a:gd name="connsiteX37" fmla="*/ 6090126 w 6530408"/>
              <a:gd name="connsiteY37" fmla="*/ 2192533 h 5753325"/>
              <a:gd name="connsiteX38" fmla="*/ 6089503 w 6530408"/>
              <a:gd name="connsiteY38" fmla="*/ 2192543 h 5753325"/>
              <a:gd name="connsiteX39" fmla="*/ 6084946 w 6530408"/>
              <a:gd name="connsiteY39" fmla="*/ 2203694 h 5753325"/>
              <a:gd name="connsiteX40" fmla="*/ 5987861 w 6530408"/>
              <a:gd name="connsiteY40" fmla="*/ 2304868 h 5753325"/>
              <a:gd name="connsiteX41" fmla="*/ 5973439 w 6530408"/>
              <a:gd name="connsiteY41" fmla="*/ 2385635 h 5753325"/>
              <a:gd name="connsiteX42" fmla="*/ 5916727 w 6530408"/>
              <a:gd name="connsiteY42" fmla="*/ 2458777 h 5753325"/>
              <a:gd name="connsiteX43" fmla="*/ 5856524 w 6530408"/>
              <a:gd name="connsiteY43" fmla="*/ 2583281 h 5753325"/>
              <a:gd name="connsiteX44" fmla="*/ 5838091 w 6530408"/>
              <a:gd name="connsiteY44" fmla="*/ 2753474 h 5753325"/>
              <a:gd name="connsiteX45" fmla="*/ 5777471 w 6530408"/>
              <a:gd name="connsiteY45" fmla="*/ 2901570 h 5753325"/>
              <a:gd name="connsiteX46" fmla="*/ 5723992 w 6530408"/>
              <a:gd name="connsiteY46" fmla="*/ 2998752 h 5753325"/>
              <a:gd name="connsiteX47" fmla="*/ 5557886 w 6530408"/>
              <a:gd name="connsiteY47" fmla="*/ 3329735 h 5753325"/>
              <a:gd name="connsiteX48" fmla="*/ 5471501 w 6530408"/>
              <a:gd name="connsiteY48" fmla="*/ 3462221 h 5753325"/>
              <a:gd name="connsiteX49" fmla="*/ 5465154 w 6530408"/>
              <a:gd name="connsiteY49" fmla="*/ 3541065 h 5753325"/>
              <a:gd name="connsiteX50" fmla="*/ 5437889 w 6530408"/>
              <a:gd name="connsiteY50" fmla="*/ 3559927 h 5753325"/>
              <a:gd name="connsiteX51" fmla="*/ 5432770 w 6530408"/>
              <a:gd name="connsiteY51" fmla="*/ 3562948 h 5753325"/>
              <a:gd name="connsiteX52" fmla="*/ 5406795 w 6530408"/>
              <a:gd name="connsiteY52" fmla="*/ 3578594 h 5753325"/>
              <a:gd name="connsiteX53" fmla="*/ 5381495 w 6530408"/>
              <a:gd name="connsiteY53" fmla="*/ 3599883 h 5753325"/>
              <a:gd name="connsiteX54" fmla="*/ 5363689 w 6530408"/>
              <a:gd name="connsiteY54" fmla="*/ 3633299 h 5753325"/>
              <a:gd name="connsiteX55" fmla="*/ 5291870 w 6530408"/>
              <a:gd name="connsiteY55" fmla="*/ 3799039 h 5753325"/>
              <a:gd name="connsiteX56" fmla="*/ 5241600 w 6530408"/>
              <a:gd name="connsiteY56" fmla="*/ 3894238 h 5753325"/>
              <a:gd name="connsiteX57" fmla="*/ 5211041 w 6530408"/>
              <a:gd name="connsiteY57" fmla="*/ 3924184 h 5753325"/>
              <a:gd name="connsiteX58" fmla="*/ 5176073 w 6530408"/>
              <a:gd name="connsiteY58" fmla="*/ 3970179 h 5753325"/>
              <a:gd name="connsiteX59" fmla="*/ 5172826 w 6530408"/>
              <a:gd name="connsiteY59" fmla="*/ 3991773 h 5753325"/>
              <a:gd name="connsiteX60" fmla="*/ 5157053 w 6530408"/>
              <a:gd name="connsiteY60" fmla="*/ 3997708 h 5753325"/>
              <a:gd name="connsiteX61" fmla="*/ 5127922 w 6530408"/>
              <a:gd name="connsiteY61" fmla="*/ 4022660 h 5753325"/>
              <a:gd name="connsiteX62" fmla="*/ 5020872 w 6530408"/>
              <a:gd name="connsiteY62" fmla="*/ 4075951 h 5753325"/>
              <a:gd name="connsiteX63" fmla="*/ 4991410 w 6530408"/>
              <a:gd name="connsiteY63" fmla="*/ 4087598 h 5753325"/>
              <a:gd name="connsiteX64" fmla="*/ 4930112 w 6530408"/>
              <a:gd name="connsiteY64" fmla="*/ 4138459 h 5753325"/>
              <a:gd name="connsiteX65" fmla="*/ 4834224 w 6530408"/>
              <a:gd name="connsiteY65" fmla="*/ 4231643 h 5753325"/>
              <a:gd name="connsiteX66" fmla="*/ 4812599 w 6530408"/>
              <a:gd name="connsiteY66" fmla="*/ 4249449 h 5753325"/>
              <a:gd name="connsiteX67" fmla="*/ 4789188 w 6530408"/>
              <a:gd name="connsiteY67" fmla="*/ 4256678 h 5753325"/>
              <a:gd name="connsiteX68" fmla="*/ 4779554 w 6530408"/>
              <a:gd name="connsiteY68" fmla="*/ 4251313 h 5753325"/>
              <a:gd name="connsiteX69" fmla="*/ 4766885 w 6530408"/>
              <a:gd name="connsiteY69" fmla="*/ 4259812 h 5753325"/>
              <a:gd name="connsiteX70" fmla="*/ 4762510 w 6530408"/>
              <a:gd name="connsiteY70" fmla="*/ 4260383 h 5753325"/>
              <a:gd name="connsiteX71" fmla="*/ 4738416 w 6530408"/>
              <a:gd name="connsiteY71" fmla="*/ 4265355 h 5753325"/>
              <a:gd name="connsiteX72" fmla="*/ 4712007 w 6530408"/>
              <a:gd name="connsiteY72" fmla="*/ 4317892 h 5753325"/>
              <a:gd name="connsiteX73" fmla="*/ 4658930 w 6530408"/>
              <a:gd name="connsiteY73" fmla="*/ 4348041 h 5753325"/>
              <a:gd name="connsiteX74" fmla="*/ 4443526 w 6530408"/>
              <a:gd name="connsiteY74" fmla="*/ 4507851 h 5753325"/>
              <a:gd name="connsiteX75" fmla="*/ 4289766 w 6530408"/>
              <a:gd name="connsiteY75" fmla="*/ 4711450 h 5753325"/>
              <a:gd name="connsiteX76" fmla="*/ 4150870 w 6530408"/>
              <a:gd name="connsiteY76" fmla="*/ 4818480 h 5753325"/>
              <a:gd name="connsiteX77" fmla="*/ 4006639 w 6530408"/>
              <a:gd name="connsiteY77" fmla="*/ 4933815 h 5753325"/>
              <a:gd name="connsiteX78" fmla="*/ 3298210 w 6530408"/>
              <a:gd name="connsiteY78" fmla="*/ 5070790 h 5753325"/>
              <a:gd name="connsiteX79" fmla="*/ 2947678 w 6530408"/>
              <a:gd name="connsiteY79" fmla="*/ 5117869 h 5753325"/>
              <a:gd name="connsiteX80" fmla="*/ 2822169 w 6530408"/>
              <a:gd name="connsiteY80" fmla="*/ 5129396 h 5753325"/>
              <a:gd name="connsiteX81" fmla="*/ 2538773 w 6530408"/>
              <a:gd name="connsiteY81" fmla="*/ 5313397 h 5753325"/>
              <a:gd name="connsiteX82" fmla="*/ 2014500 w 6530408"/>
              <a:gd name="connsiteY82" fmla="*/ 5519744 h 5753325"/>
              <a:gd name="connsiteX83" fmla="*/ 1934391 w 6530408"/>
              <a:gd name="connsiteY83" fmla="*/ 5591335 h 5753325"/>
              <a:gd name="connsiteX84" fmla="*/ 1892550 w 6530408"/>
              <a:gd name="connsiteY84" fmla="*/ 5649708 h 5753325"/>
              <a:gd name="connsiteX85" fmla="*/ 1854769 w 6530408"/>
              <a:gd name="connsiteY85" fmla="*/ 5647691 h 5753325"/>
              <a:gd name="connsiteX86" fmla="*/ 1809461 w 6530408"/>
              <a:gd name="connsiteY86" fmla="*/ 5648628 h 5753325"/>
              <a:gd name="connsiteX87" fmla="*/ 1745150 w 6530408"/>
              <a:gd name="connsiteY87" fmla="*/ 5693879 h 5753325"/>
              <a:gd name="connsiteX88" fmla="*/ 1713375 w 6530408"/>
              <a:gd name="connsiteY88" fmla="*/ 5684672 h 5753325"/>
              <a:gd name="connsiteX89" fmla="*/ 1707808 w 6530408"/>
              <a:gd name="connsiteY89" fmla="*/ 5682611 h 5753325"/>
              <a:gd name="connsiteX90" fmla="*/ 1679313 w 6530408"/>
              <a:gd name="connsiteY90" fmla="*/ 5672360 h 5753325"/>
              <a:gd name="connsiteX91" fmla="*/ 1646933 w 6530408"/>
              <a:gd name="connsiteY91" fmla="*/ 5666227 h 5753325"/>
              <a:gd name="connsiteX92" fmla="*/ 1610055 w 6530408"/>
              <a:gd name="connsiteY92" fmla="*/ 5673643 h 5753325"/>
              <a:gd name="connsiteX93" fmla="*/ 1437641 w 6530408"/>
              <a:gd name="connsiteY93" fmla="*/ 5723266 h 5753325"/>
              <a:gd name="connsiteX94" fmla="*/ 1332869 w 6530408"/>
              <a:gd name="connsiteY94" fmla="*/ 5744752 h 5753325"/>
              <a:gd name="connsiteX95" fmla="*/ 1290525 w 6530408"/>
              <a:gd name="connsiteY95" fmla="*/ 5740036 h 5753325"/>
              <a:gd name="connsiteX96" fmla="*/ 1233107 w 6530408"/>
              <a:gd name="connsiteY96" fmla="*/ 5742106 h 5753325"/>
              <a:gd name="connsiteX97" fmla="*/ 1214532 w 6530408"/>
              <a:gd name="connsiteY97" fmla="*/ 5753325 h 5753325"/>
              <a:gd name="connsiteX98" fmla="*/ 1199955 w 6530408"/>
              <a:gd name="connsiteY98" fmla="*/ 5744831 h 5753325"/>
              <a:gd name="connsiteX99" fmla="*/ 1162337 w 6530408"/>
              <a:gd name="connsiteY99" fmla="*/ 5738048 h 5753325"/>
              <a:gd name="connsiteX100" fmla="*/ 1053457 w 6530408"/>
              <a:gd name="connsiteY100" fmla="*/ 5688676 h 5753325"/>
              <a:gd name="connsiteX101" fmla="*/ 1025798 w 6530408"/>
              <a:gd name="connsiteY101" fmla="*/ 5673166 h 5753325"/>
              <a:gd name="connsiteX102" fmla="*/ 947900 w 6530408"/>
              <a:gd name="connsiteY102" fmla="*/ 5657848 h 5753325"/>
              <a:gd name="connsiteX103" fmla="*/ 815627 w 6530408"/>
              <a:gd name="connsiteY103" fmla="*/ 5642557 h 5753325"/>
              <a:gd name="connsiteX104" fmla="*/ 788251 w 6530408"/>
              <a:gd name="connsiteY104" fmla="*/ 5637065 h 5753325"/>
              <a:gd name="connsiteX105" fmla="*/ 767822 w 6530408"/>
              <a:gd name="connsiteY105" fmla="*/ 5623450 h 5753325"/>
              <a:gd name="connsiteX106" fmla="*/ 765791 w 6530408"/>
              <a:gd name="connsiteY106" fmla="*/ 5612539 h 5753325"/>
              <a:gd name="connsiteX107" fmla="*/ 751230 w 6530408"/>
              <a:gd name="connsiteY107" fmla="*/ 5608092 h 5753325"/>
              <a:gd name="connsiteX108" fmla="*/ 748008 w 6530408"/>
              <a:gd name="connsiteY108" fmla="*/ 5605052 h 5753325"/>
              <a:gd name="connsiteX109" fmla="*/ 728871 w 6530408"/>
              <a:gd name="connsiteY109" fmla="*/ 5589469 h 5753325"/>
              <a:gd name="connsiteX110" fmla="*/ 671898 w 6530408"/>
              <a:gd name="connsiteY110" fmla="*/ 5602363 h 5753325"/>
              <a:gd name="connsiteX111" fmla="*/ 615065 w 6530408"/>
              <a:gd name="connsiteY111" fmla="*/ 5580257 h 5753325"/>
              <a:gd name="connsiteX112" fmla="*/ 355785 w 6530408"/>
              <a:gd name="connsiteY112" fmla="*/ 5514383 h 5753325"/>
              <a:gd name="connsiteX113" fmla="*/ 102269 w 6530408"/>
              <a:gd name="connsiteY113" fmla="*/ 5524347 h 5753325"/>
              <a:gd name="connsiteX114" fmla="*/ 13160 w 6530408"/>
              <a:gd name="connsiteY114" fmla="*/ 5514159 h 5753325"/>
              <a:gd name="connsiteX115" fmla="*/ 0 w 6530408"/>
              <a:gd name="connsiteY115" fmla="*/ 5511735 h 5753325"/>
              <a:gd name="connsiteX116" fmla="*/ 0 w 6530408"/>
              <a:gd name="connsiteY116" fmla="*/ 0 h 5753325"/>
              <a:gd name="connsiteX0" fmla="*/ 0 w 6506836"/>
              <a:gd name="connsiteY0" fmla="*/ 0 h 5753325"/>
              <a:gd name="connsiteX1" fmla="*/ 6438980 w 6506836"/>
              <a:gd name="connsiteY1" fmla="*/ 0 h 5753325"/>
              <a:gd name="connsiteX2" fmla="*/ 6439047 w 6506836"/>
              <a:gd name="connsiteY2" fmla="*/ 147 h 5753325"/>
              <a:gd name="connsiteX3" fmla="*/ 6443456 w 6506836"/>
              <a:gd name="connsiteY3" fmla="*/ 130105 h 5753325"/>
              <a:gd name="connsiteX4" fmla="*/ 6447632 w 6506836"/>
              <a:gd name="connsiteY4" fmla="*/ 170016 h 5753325"/>
              <a:gd name="connsiteX5" fmla="*/ 6465936 w 6506836"/>
              <a:gd name="connsiteY5" fmla="*/ 274847 h 5753325"/>
              <a:gd name="connsiteX6" fmla="*/ 6506836 w 6506836"/>
              <a:gd name="connsiteY6" fmla="*/ 331778 h 5753325"/>
              <a:gd name="connsiteX7" fmla="*/ 6488360 w 6506836"/>
              <a:gd name="connsiteY7" fmla="*/ 535865 h 5753325"/>
              <a:gd name="connsiteX8" fmla="*/ 6492864 w 6506836"/>
              <a:gd name="connsiteY8" fmla="*/ 615799 h 5753325"/>
              <a:gd name="connsiteX9" fmla="*/ 6459988 w 6506836"/>
              <a:gd name="connsiteY9" fmla="*/ 707628 h 5753325"/>
              <a:gd name="connsiteX10" fmla="*/ 6453989 w 6506836"/>
              <a:gd name="connsiteY10" fmla="*/ 711876 h 5753325"/>
              <a:gd name="connsiteX11" fmla="*/ 6453209 w 6506836"/>
              <a:gd name="connsiteY11" fmla="*/ 719127 h 5753325"/>
              <a:gd name="connsiteX12" fmla="*/ 6457662 w 6506836"/>
              <a:gd name="connsiteY12" fmla="*/ 723331 h 5753325"/>
              <a:gd name="connsiteX13" fmla="*/ 6447445 w 6506836"/>
              <a:gd name="connsiteY13" fmla="*/ 780003 h 5753325"/>
              <a:gd name="connsiteX14" fmla="*/ 6426552 w 6506836"/>
              <a:gd name="connsiteY14" fmla="*/ 845805 h 5753325"/>
              <a:gd name="connsiteX15" fmla="*/ 6434072 w 6506836"/>
              <a:gd name="connsiteY15" fmla="*/ 910733 h 5753325"/>
              <a:gd name="connsiteX16" fmla="*/ 6432570 w 6506836"/>
              <a:gd name="connsiteY16" fmla="*/ 983394 h 5753325"/>
              <a:gd name="connsiteX17" fmla="*/ 6431878 w 6506836"/>
              <a:gd name="connsiteY17" fmla="*/ 1026728 h 5753325"/>
              <a:gd name="connsiteX18" fmla="*/ 6414269 w 6506836"/>
              <a:gd name="connsiteY18" fmla="*/ 1151111 h 5753325"/>
              <a:gd name="connsiteX19" fmla="*/ 6371722 w 6506836"/>
              <a:gd name="connsiteY19" fmla="*/ 1318080 h 5753325"/>
              <a:gd name="connsiteX20" fmla="*/ 6356023 w 6506836"/>
              <a:gd name="connsiteY20" fmla="*/ 1356227 h 5753325"/>
              <a:gd name="connsiteX21" fmla="*/ 6356157 w 6506836"/>
              <a:gd name="connsiteY21" fmla="*/ 1361967 h 5753325"/>
              <a:gd name="connsiteX22" fmla="*/ 6350613 w 6506836"/>
              <a:gd name="connsiteY22" fmla="*/ 1393569 h 5753325"/>
              <a:gd name="connsiteX23" fmla="*/ 6357062 w 6506836"/>
              <a:gd name="connsiteY23" fmla="*/ 1444071 h 5753325"/>
              <a:gd name="connsiteX24" fmla="*/ 6364832 w 6506836"/>
              <a:gd name="connsiteY24" fmla="*/ 1478763 h 5753325"/>
              <a:gd name="connsiteX25" fmla="*/ 6369745 w 6506836"/>
              <a:gd name="connsiteY25" fmla="*/ 1495680 h 5753325"/>
              <a:gd name="connsiteX26" fmla="*/ 6370898 w 6506836"/>
              <a:gd name="connsiteY26" fmla="*/ 1513331 h 5753325"/>
              <a:gd name="connsiteX27" fmla="*/ 6368801 w 6506836"/>
              <a:gd name="connsiteY27" fmla="*/ 1527414 h 5753325"/>
              <a:gd name="connsiteX28" fmla="*/ 6359177 w 6506836"/>
              <a:gd name="connsiteY28" fmla="*/ 1639513 h 5753325"/>
              <a:gd name="connsiteX29" fmla="*/ 6299489 w 6506836"/>
              <a:gd name="connsiteY29" fmla="*/ 1784860 h 5753325"/>
              <a:gd name="connsiteX30" fmla="*/ 6267878 w 6506836"/>
              <a:gd name="connsiteY30" fmla="*/ 1858572 h 5753325"/>
              <a:gd name="connsiteX31" fmla="*/ 6251146 w 6506836"/>
              <a:gd name="connsiteY31" fmla="*/ 1926167 h 5753325"/>
              <a:gd name="connsiteX32" fmla="*/ 6210686 w 6506836"/>
              <a:gd name="connsiteY32" fmla="*/ 2014834 h 5753325"/>
              <a:gd name="connsiteX33" fmla="*/ 6106652 w 6506836"/>
              <a:gd name="connsiteY33" fmla="*/ 2150572 h 5753325"/>
              <a:gd name="connsiteX34" fmla="*/ 6097813 w 6506836"/>
              <a:gd name="connsiteY34" fmla="*/ 2172208 h 5753325"/>
              <a:gd name="connsiteX35" fmla="*/ 6095990 w 6506836"/>
              <a:gd name="connsiteY35" fmla="*/ 2181185 h 5753325"/>
              <a:gd name="connsiteX36" fmla="*/ 6090126 w 6506836"/>
              <a:gd name="connsiteY36" fmla="*/ 2192533 h 5753325"/>
              <a:gd name="connsiteX37" fmla="*/ 6089503 w 6506836"/>
              <a:gd name="connsiteY37" fmla="*/ 2192543 h 5753325"/>
              <a:gd name="connsiteX38" fmla="*/ 6084946 w 6506836"/>
              <a:gd name="connsiteY38" fmla="*/ 2203694 h 5753325"/>
              <a:gd name="connsiteX39" fmla="*/ 5987861 w 6506836"/>
              <a:gd name="connsiteY39" fmla="*/ 2304868 h 5753325"/>
              <a:gd name="connsiteX40" fmla="*/ 5973439 w 6506836"/>
              <a:gd name="connsiteY40" fmla="*/ 2385635 h 5753325"/>
              <a:gd name="connsiteX41" fmla="*/ 5916727 w 6506836"/>
              <a:gd name="connsiteY41" fmla="*/ 2458777 h 5753325"/>
              <a:gd name="connsiteX42" fmla="*/ 5856524 w 6506836"/>
              <a:gd name="connsiteY42" fmla="*/ 2583281 h 5753325"/>
              <a:gd name="connsiteX43" fmla="*/ 5838091 w 6506836"/>
              <a:gd name="connsiteY43" fmla="*/ 2753474 h 5753325"/>
              <a:gd name="connsiteX44" fmla="*/ 5777471 w 6506836"/>
              <a:gd name="connsiteY44" fmla="*/ 2901570 h 5753325"/>
              <a:gd name="connsiteX45" fmla="*/ 5723992 w 6506836"/>
              <a:gd name="connsiteY45" fmla="*/ 2998752 h 5753325"/>
              <a:gd name="connsiteX46" fmla="*/ 5557886 w 6506836"/>
              <a:gd name="connsiteY46" fmla="*/ 3329735 h 5753325"/>
              <a:gd name="connsiteX47" fmla="*/ 5471501 w 6506836"/>
              <a:gd name="connsiteY47" fmla="*/ 3462221 h 5753325"/>
              <a:gd name="connsiteX48" fmla="*/ 5465154 w 6506836"/>
              <a:gd name="connsiteY48" fmla="*/ 3541065 h 5753325"/>
              <a:gd name="connsiteX49" fmla="*/ 5437889 w 6506836"/>
              <a:gd name="connsiteY49" fmla="*/ 3559927 h 5753325"/>
              <a:gd name="connsiteX50" fmla="*/ 5432770 w 6506836"/>
              <a:gd name="connsiteY50" fmla="*/ 3562948 h 5753325"/>
              <a:gd name="connsiteX51" fmla="*/ 5406795 w 6506836"/>
              <a:gd name="connsiteY51" fmla="*/ 3578594 h 5753325"/>
              <a:gd name="connsiteX52" fmla="*/ 5381495 w 6506836"/>
              <a:gd name="connsiteY52" fmla="*/ 3599883 h 5753325"/>
              <a:gd name="connsiteX53" fmla="*/ 5363689 w 6506836"/>
              <a:gd name="connsiteY53" fmla="*/ 3633299 h 5753325"/>
              <a:gd name="connsiteX54" fmla="*/ 5291870 w 6506836"/>
              <a:gd name="connsiteY54" fmla="*/ 3799039 h 5753325"/>
              <a:gd name="connsiteX55" fmla="*/ 5241600 w 6506836"/>
              <a:gd name="connsiteY55" fmla="*/ 3894238 h 5753325"/>
              <a:gd name="connsiteX56" fmla="*/ 5211041 w 6506836"/>
              <a:gd name="connsiteY56" fmla="*/ 3924184 h 5753325"/>
              <a:gd name="connsiteX57" fmla="*/ 5176073 w 6506836"/>
              <a:gd name="connsiteY57" fmla="*/ 3970179 h 5753325"/>
              <a:gd name="connsiteX58" fmla="*/ 5172826 w 6506836"/>
              <a:gd name="connsiteY58" fmla="*/ 3991773 h 5753325"/>
              <a:gd name="connsiteX59" fmla="*/ 5157053 w 6506836"/>
              <a:gd name="connsiteY59" fmla="*/ 3997708 h 5753325"/>
              <a:gd name="connsiteX60" fmla="*/ 5127922 w 6506836"/>
              <a:gd name="connsiteY60" fmla="*/ 4022660 h 5753325"/>
              <a:gd name="connsiteX61" fmla="*/ 5020872 w 6506836"/>
              <a:gd name="connsiteY61" fmla="*/ 4075951 h 5753325"/>
              <a:gd name="connsiteX62" fmla="*/ 4991410 w 6506836"/>
              <a:gd name="connsiteY62" fmla="*/ 4087598 h 5753325"/>
              <a:gd name="connsiteX63" fmla="*/ 4930112 w 6506836"/>
              <a:gd name="connsiteY63" fmla="*/ 4138459 h 5753325"/>
              <a:gd name="connsiteX64" fmla="*/ 4834224 w 6506836"/>
              <a:gd name="connsiteY64" fmla="*/ 4231643 h 5753325"/>
              <a:gd name="connsiteX65" fmla="*/ 4812599 w 6506836"/>
              <a:gd name="connsiteY65" fmla="*/ 4249449 h 5753325"/>
              <a:gd name="connsiteX66" fmla="*/ 4789188 w 6506836"/>
              <a:gd name="connsiteY66" fmla="*/ 4256678 h 5753325"/>
              <a:gd name="connsiteX67" fmla="*/ 4779554 w 6506836"/>
              <a:gd name="connsiteY67" fmla="*/ 4251313 h 5753325"/>
              <a:gd name="connsiteX68" fmla="*/ 4766885 w 6506836"/>
              <a:gd name="connsiteY68" fmla="*/ 4259812 h 5753325"/>
              <a:gd name="connsiteX69" fmla="*/ 4762510 w 6506836"/>
              <a:gd name="connsiteY69" fmla="*/ 4260383 h 5753325"/>
              <a:gd name="connsiteX70" fmla="*/ 4738416 w 6506836"/>
              <a:gd name="connsiteY70" fmla="*/ 4265355 h 5753325"/>
              <a:gd name="connsiteX71" fmla="*/ 4712007 w 6506836"/>
              <a:gd name="connsiteY71" fmla="*/ 4317892 h 5753325"/>
              <a:gd name="connsiteX72" fmla="*/ 4658930 w 6506836"/>
              <a:gd name="connsiteY72" fmla="*/ 4348041 h 5753325"/>
              <a:gd name="connsiteX73" fmla="*/ 4443526 w 6506836"/>
              <a:gd name="connsiteY73" fmla="*/ 4507851 h 5753325"/>
              <a:gd name="connsiteX74" fmla="*/ 4289766 w 6506836"/>
              <a:gd name="connsiteY74" fmla="*/ 4711450 h 5753325"/>
              <a:gd name="connsiteX75" fmla="*/ 4150870 w 6506836"/>
              <a:gd name="connsiteY75" fmla="*/ 4818480 h 5753325"/>
              <a:gd name="connsiteX76" fmla="*/ 4006639 w 6506836"/>
              <a:gd name="connsiteY76" fmla="*/ 4933815 h 5753325"/>
              <a:gd name="connsiteX77" fmla="*/ 3298210 w 6506836"/>
              <a:gd name="connsiteY77" fmla="*/ 5070790 h 5753325"/>
              <a:gd name="connsiteX78" fmla="*/ 2947678 w 6506836"/>
              <a:gd name="connsiteY78" fmla="*/ 5117869 h 5753325"/>
              <a:gd name="connsiteX79" fmla="*/ 2822169 w 6506836"/>
              <a:gd name="connsiteY79" fmla="*/ 5129396 h 5753325"/>
              <a:gd name="connsiteX80" fmla="*/ 2538773 w 6506836"/>
              <a:gd name="connsiteY80" fmla="*/ 5313397 h 5753325"/>
              <a:gd name="connsiteX81" fmla="*/ 2014500 w 6506836"/>
              <a:gd name="connsiteY81" fmla="*/ 5519744 h 5753325"/>
              <a:gd name="connsiteX82" fmla="*/ 1934391 w 6506836"/>
              <a:gd name="connsiteY82" fmla="*/ 5591335 h 5753325"/>
              <a:gd name="connsiteX83" fmla="*/ 1892550 w 6506836"/>
              <a:gd name="connsiteY83" fmla="*/ 5649708 h 5753325"/>
              <a:gd name="connsiteX84" fmla="*/ 1854769 w 6506836"/>
              <a:gd name="connsiteY84" fmla="*/ 5647691 h 5753325"/>
              <a:gd name="connsiteX85" fmla="*/ 1809461 w 6506836"/>
              <a:gd name="connsiteY85" fmla="*/ 5648628 h 5753325"/>
              <a:gd name="connsiteX86" fmla="*/ 1745150 w 6506836"/>
              <a:gd name="connsiteY86" fmla="*/ 5693879 h 5753325"/>
              <a:gd name="connsiteX87" fmla="*/ 1713375 w 6506836"/>
              <a:gd name="connsiteY87" fmla="*/ 5684672 h 5753325"/>
              <a:gd name="connsiteX88" fmla="*/ 1707808 w 6506836"/>
              <a:gd name="connsiteY88" fmla="*/ 5682611 h 5753325"/>
              <a:gd name="connsiteX89" fmla="*/ 1679313 w 6506836"/>
              <a:gd name="connsiteY89" fmla="*/ 5672360 h 5753325"/>
              <a:gd name="connsiteX90" fmla="*/ 1646933 w 6506836"/>
              <a:gd name="connsiteY90" fmla="*/ 5666227 h 5753325"/>
              <a:gd name="connsiteX91" fmla="*/ 1610055 w 6506836"/>
              <a:gd name="connsiteY91" fmla="*/ 5673643 h 5753325"/>
              <a:gd name="connsiteX92" fmla="*/ 1437641 w 6506836"/>
              <a:gd name="connsiteY92" fmla="*/ 5723266 h 5753325"/>
              <a:gd name="connsiteX93" fmla="*/ 1332869 w 6506836"/>
              <a:gd name="connsiteY93" fmla="*/ 5744752 h 5753325"/>
              <a:gd name="connsiteX94" fmla="*/ 1290525 w 6506836"/>
              <a:gd name="connsiteY94" fmla="*/ 5740036 h 5753325"/>
              <a:gd name="connsiteX95" fmla="*/ 1233107 w 6506836"/>
              <a:gd name="connsiteY95" fmla="*/ 5742106 h 5753325"/>
              <a:gd name="connsiteX96" fmla="*/ 1214532 w 6506836"/>
              <a:gd name="connsiteY96" fmla="*/ 5753325 h 5753325"/>
              <a:gd name="connsiteX97" fmla="*/ 1199955 w 6506836"/>
              <a:gd name="connsiteY97" fmla="*/ 5744831 h 5753325"/>
              <a:gd name="connsiteX98" fmla="*/ 1162337 w 6506836"/>
              <a:gd name="connsiteY98" fmla="*/ 5738048 h 5753325"/>
              <a:gd name="connsiteX99" fmla="*/ 1053457 w 6506836"/>
              <a:gd name="connsiteY99" fmla="*/ 5688676 h 5753325"/>
              <a:gd name="connsiteX100" fmla="*/ 1025798 w 6506836"/>
              <a:gd name="connsiteY100" fmla="*/ 5673166 h 5753325"/>
              <a:gd name="connsiteX101" fmla="*/ 947900 w 6506836"/>
              <a:gd name="connsiteY101" fmla="*/ 5657848 h 5753325"/>
              <a:gd name="connsiteX102" fmla="*/ 815627 w 6506836"/>
              <a:gd name="connsiteY102" fmla="*/ 5642557 h 5753325"/>
              <a:gd name="connsiteX103" fmla="*/ 788251 w 6506836"/>
              <a:gd name="connsiteY103" fmla="*/ 5637065 h 5753325"/>
              <a:gd name="connsiteX104" fmla="*/ 767822 w 6506836"/>
              <a:gd name="connsiteY104" fmla="*/ 5623450 h 5753325"/>
              <a:gd name="connsiteX105" fmla="*/ 765791 w 6506836"/>
              <a:gd name="connsiteY105" fmla="*/ 5612539 h 5753325"/>
              <a:gd name="connsiteX106" fmla="*/ 751230 w 6506836"/>
              <a:gd name="connsiteY106" fmla="*/ 5608092 h 5753325"/>
              <a:gd name="connsiteX107" fmla="*/ 748008 w 6506836"/>
              <a:gd name="connsiteY107" fmla="*/ 5605052 h 5753325"/>
              <a:gd name="connsiteX108" fmla="*/ 728871 w 6506836"/>
              <a:gd name="connsiteY108" fmla="*/ 5589469 h 5753325"/>
              <a:gd name="connsiteX109" fmla="*/ 671898 w 6506836"/>
              <a:gd name="connsiteY109" fmla="*/ 5602363 h 5753325"/>
              <a:gd name="connsiteX110" fmla="*/ 615065 w 6506836"/>
              <a:gd name="connsiteY110" fmla="*/ 5580257 h 5753325"/>
              <a:gd name="connsiteX111" fmla="*/ 355785 w 6506836"/>
              <a:gd name="connsiteY111" fmla="*/ 5514383 h 5753325"/>
              <a:gd name="connsiteX112" fmla="*/ 102269 w 6506836"/>
              <a:gd name="connsiteY112" fmla="*/ 5524347 h 5753325"/>
              <a:gd name="connsiteX113" fmla="*/ 13160 w 6506836"/>
              <a:gd name="connsiteY113" fmla="*/ 5514159 h 5753325"/>
              <a:gd name="connsiteX114" fmla="*/ 0 w 6506836"/>
              <a:gd name="connsiteY114" fmla="*/ 5511735 h 5753325"/>
              <a:gd name="connsiteX115" fmla="*/ 0 w 6506836"/>
              <a:gd name="connsiteY115"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465936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375685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62955"/>
              <a:gd name="connsiteY0" fmla="*/ 0 h 5753325"/>
              <a:gd name="connsiteX1" fmla="*/ 6438980 w 6462955"/>
              <a:gd name="connsiteY1" fmla="*/ 0 h 5753325"/>
              <a:gd name="connsiteX2" fmla="*/ 6439047 w 6462955"/>
              <a:gd name="connsiteY2" fmla="*/ 147 h 5753325"/>
              <a:gd name="connsiteX3" fmla="*/ 6443456 w 6462955"/>
              <a:gd name="connsiteY3" fmla="*/ 130105 h 5753325"/>
              <a:gd name="connsiteX4" fmla="*/ 6447632 w 6462955"/>
              <a:gd name="connsiteY4" fmla="*/ 170016 h 5753325"/>
              <a:gd name="connsiteX5" fmla="*/ 6396598 w 6462955"/>
              <a:gd name="connsiteY5" fmla="*/ 274847 h 5753325"/>
              <a:gd name="connsiteX6" fmla="*/ 6375685 w 6462955"/>
              <a:gd name="connsiteY6" fmla="*/ 535865 h 5753325"/>
              <a:gd name="connsiteX7" fmla="*/ 6354187 w 6462955"/>
              <a:gd name="connsiteY7" fmla="*/ 615799 h 5753325"/>
              <a:gd name="connsiteX8" fmla="*/ 6459988 w 6462955"/>
              <a:gd name="connsiteY8" fmla="*/ 707628 h 5753325"/>
              <a:gd name="connsiteX9" fmla="*/ 6453989 w 6462955"/>
              <a:gd name="connsiteY9" fmla="*/ 711876 h 5753325"/>
              <a:gd name="connsiteX10" fmla="*/ 6453209 w 6462955"/>
              <a:gd name="connsiteY10" fmla="*/ 719127 h 5753325"/>
              <a:gd name="connsiteX11" fmla="*/ 6457662 w 6462955"/>
              <a:gd name="connsiteY11" fmla="*/ 723331 h 5753325"/>
              <a:gd name="connsiteX12" fmla="*/ 6447445 w 6462955"/>
              <a:gd name="connsiteY12" fmla="*/ 780003 h 5753325"/>
              <a:gd name="connsiteX13" fmla="*/ 6426552 w 6462955"/>
              <a:gd name="connsiteY13" fmla="*/ 845805 h 5753325"/>
              <a:gd name="connsiteX14" fmla="*/ 6434072 w 6462955"/>
              <a:gd name="connsiteY14" fmla="*/ 910733 h 5753325"/>
              <a:gd name="connsiteX15" fmla="*/ 6432570 w 6462955"/>
              <a:gd name="connsiteY15" fmla="*/ 983394 h 5753325"/>
              <a:gd name="connsiteX16" fmla="*/ 6431878 w 6462955"/>
              <a:gd name="connsiteY16" fmla="*/ 1026728 h 5753325"/>
              <a:gd name="connsiteX17" fmla="*/ 6414269 w 6462955"/>
              <a:gd name="connsiteY17" fmla="*/ 1151111 h 5753325"/>
              <a:gd name="connsiteX18" fmla="*/ 6371722 w 6462955"/>
              <a:gd name="connsiteY18" fmla="*/ 1318080 h 5753325"/>
              <a:gd name="connsiteX19" fmla="*/ 6356023 w 6462955"/>
              <a:gd name="connsiteY19" fmla="*/ 1356227 h 5753325"/>
              <a:gd name="connsiteX20" fmla="*/ 6356157 w 6462955"/>
              <a:gd name="connsiteY20" fmla="*/ 1361967 h 5753325"/>
              <a:gd name="connsiteX21" fmla="*/ 6350613 w 6462955"/>
              <a:gd name="connsiteY21" fmla="*/ 1393569 h 5753325"/>
              <a:gd name="connsiteX22" fmla="*/ 6357062 w 6462955"/>
              <a:gd name="connsiteY22" fmla="*/ 1444071 h 5753325"/>
              <a:gd name="connsiteX23" fmla="*/ 6364832 w 6462955"/>
              <a:gd name="connsiteY23" fmla="*/ 1478763 h 5753325"/>
              <a:gd name="connsiteX24" fmla="*/ 6369745 w 6462955"/>
              <a:gd name="connsiteY24" fmla="*/ 1495680 h 5753325"/>
              <a:gd name="connsiteX25" fmla="*/ 6370898 w 6462955"/>
              <a:gd name="connsiteY25" fmla="*/ 1513331 h 5753325"/>
              <a:gd name="connsiteX26" fmla="*/ 6368801 w 6462955"/>
              <a:gd name="connsiteY26" fmla="*/ 1527414 h 5753325"/>
              <a:gd name="connsiteX27" fmla="*/ 6359177 w 6462955"/>
              <a:gd name="connsiteY27" fmla="*/ 1639513 h 5753325"/>
              <a:gd name="connsiteX28" fmla="*/ 6299489 w 6462955"/>
              <a:gd name="connsiteY28" fmla="*/ 1784860 h 5753325"/>
              <a:gd name="connsiteX29" fmla="*/ 6267878 w 6462955"/>
              <a:gd name="connsiteY29" fmla="*/ 1858572 h 5753325"/>
              <a:gd name="connsiteX30" fmla="*/ 6251146 w 6462955"/>
              <a:gd name="connsiteY30" fmla="*/ 1926167 h 5753325"/>
              <a:gd name="connsiteX31" fmla="*/ 6210686 w 6462955"/>
              <a:gd name="connsiteY31" fmla="*/ 2014834 h 5753325"/>
              <a:gd name="connsiteX32" fmla="*/ 6106652 w 6462955"/>
              <a:gd name="connsiteY32" fmla="*/ 2150572 h 5753325"/>
              <a:gd name="connsiteX33" fmla="*/ 6097813 w 6462955"/>
              <a:gd name="connsiteY33" fmla="*/ 2172208 h 5753325"/>
              <a:gd name="connsiteX34" fmla="*/ 6095990 w 6462955"/>
              <a:gd name="connsiteY34" fmla="*/ 2181185 h 5753325"/>
              <a:gd name="connsiteX35" fmla="*/ 6090126 w 6462955"/>
              <a:gd name="connsiteY35" fmla="*/ 2192533 h 5753325"/>
              <a:gd name="connsiteX36" fmla="*/ 6089503 w 6462955"/>
              <a:gd name="connsiteY36" fmla="*/ 2192543 h 5753325"/>
              <a:gd name="connsiteX37" fmla="*/ 6084946 w 6462955"/>
              <a:gd name="connsiteY37" fmla="*/ 2203694 h 5753325"/>
              <a:gd name="connsiteX38" fmla="*/ 5987861 w 6462955"/>
              <a:gd name="connsiteY38" fmla="*/ 2304868 h 5753325"/>
              <a:gd name="connsiteX39" fmla="*/ 5973439 w 6462955"/>
              <a:gd name="connsiteY39" fmla="*/ 2385635 h 5753325"/>
              <a:gd name="connsiteX40" fmla="*/ 5916727 w 6462955"/>
              <a:gd name="connsiteY40" fmla="*/ 2458777 h 5753325"/>
              <a:gd name="connsiteX41" fmla="*/ 5856524 w 6462955"/>
              <a:gd name="connsiteY41" fmla="*/ 2583281 h 5753325"/>
              <a:gd name="connsiteX42" fmla="*/ 5838091 w 6462955"/>
              <a:gd name="connsiteY42" fmla="*/ 2753474 h 5753325"/>
              <a:gd name="connsiteX43" fmla="*/ 5777471 w 6462955"/>
              <a:gd name="connsiteY43" fmla="*/ 2901570 h 5753325"/>
              <a:gd name="connsiteX44" fmla="*/ 5723992 w 6462955"/>
              <a:gd name="connsiteY44" fmla="*/ 2998752 h 5753325"/>
              <a:gd name="connsiteX45" fmla="*/ 5557886 w 6462955"/>
              <a:gd name="connsiteY45" fmla="*/ 3329735 h 5753325"/>
              <a:gd name="connsiteX46" fmla="*/ 5471501 w 6462955"/>
              <a:gd name="connsiteY46" fmla="*/ 3462221 h 5753325"/>
              <a:gd name="connsiteX47" fmla="*/ 5465154 w 6462955"/>
              <a:gd name="connsiteY47" fmla="*/ 3541065 h 5753325"/>
              <a:gd name="connsiteX48" fmla="*/ 5437889 w 6462955"/>
              <a:gd name="connsiteY48" fmla="*/ 3559927 h 5753325"/>
              <a:gd name="connsiteX49" fmla="*/ 5432770 w 6462955"/>
              <a:gd name="connsiteY49" fmla="*/ 3562948 h 5753325"/>
              <a:gd name="connsiteX50" fmla="*/ 5406795 w 6462955"/>
              <a:gd name="connsiteY50" fmla="*/ 3578594 h 5753325"/>
              <a:gd name="connsiteX51" fmla="*/ 5381495 w 6462955"/>
              <a:gd name="connsiteY51" fmla="*/ 3599883 h 5753325"/>
              <a:gd name="connsiteX52" fmla="*/ 5363689 w 6462955"/>
              <a:gd name="connsiteY52" fmla="*/ 3633299 h 5753325"/>
              <a:gd name="connsiteX53" fmla="*/ 5291870 w 6462955"/>
              <a:gd name="connsiteY53" fmla="*/ 3799039 h 5753325"/>
              <a:gd name="connsiteX54" fmla="*/ 5241600 w 6462955"/>
              <a:gd name="connsiteY54" fmla="*/ 3894238 h 5753325"/>
              <a:gd name="connsiteX55" fmla="*/ 5211041 w 6462955"/>
              <a:gd name="connsiteY55" fmla="*/ 3924184 h 5753325"/>
              <a:gd name="connsiteX56" fmla="*/ 5176073 w 6462955"/>
              <a:gd name="connsiteY56" fmla="*/ 3970179 h 5753325"/>
              <a:gd name="connsiteX57" fmla="*/ 5172826 w 6462955"/>
              <a:gd name="connsiteY57" fmla="*/ 3991773 h 5753325"/>
              <a:gd name="connsiteX58" fmla="*/ 5157053 w 6462955"/>
              <a:gd name="connsiteY58" fmla="*/ 3997708 h 5753325"/>
              <a:gd name="connsiteX59" fmla="*/ 5127922 w 6462955"/>
              <a:gd name="connsiteY59" fmla="*/ 4022660 h 5753325"/>
              <a:gd name="connsiteX60" fmla="*/ 5020872 w 6462955"/>
              <a:gd name="connsiteY60" fmla="*/ 4075951 h 5753325"/>
              <a:gd name="connsiteX61" fmla="*/ 4991410 w 6462955"/>
              <a:gd name="connsiteY61" fmla="*/ 4087598 h 5753325"/>
              <a:gd name="connsiteX62" fmla="*/ 4930112 w 6462955"/>
              <a:gd name="connsiteY62" fmla="*/ 4138459 h 5753325"/>
              <a:gd name="connsiteX63" fmla="*/ 4834224 w 6462955"/>
              <a:gd name="connsiteY63" fmla="*/ 4231643 h 5753325"/>
              <a:gd name="connsiteX64" fmla="*/ 4812599 w 6462955"/>
              <a:gd name="connsiteY64" fmla="*/ 4249449 h 5753325"/>
              <a:gd name="connsiteX65" fmla="*/ 4789188 w 6462955"/>
              <a:gd name="connsiteY65" fmla="*/ 4256678 h 5753325"/>
              <a:gd name="connsiteX66" fmla="*/ 4779554 w 6462955"/>
              <a:gd name="connsiteY66" fmla="*/ 4251313 h 5753325"/>
              <a:gd name="connsiteX67" fmla="*/ 4766885 w 6462955"/>
              <a:gd name="connsiteY67" fmla="*/ 4259812 h 5753325"/>
              <a:gd name="connsiteX68" fmla="*/ 4762510 w 6462955"/>
              <a:gd name="connsiteY68" fmla="*/ 4260383 h 5753325"/>
              <a:gd name="connsiteX69" fmla="*/ 4738416 w 6462955"/>
              <a:gd name="connsiteY69" fmla="*/ 4265355 h 5753325"/>
              <a:gd name="connsiteX70" fmla="*/ 4712007 w 6462955"/>
              <a:gd name="connsiteY70" fmla="*/ 4317892 h 5753325"/>
              <a:gd name="connsiteX71" fmla="*/ 4658930 w 6462955"/>
              <a:gd name="connsiteY71" fmla="*/ 4348041 h 5753325"/>
              <a:gd name="connsiteX72" fmla="*/ 4443526 w 6462955"/>
              <a:gd name="connsiteY72" fmla="*/ 4507851 h 5753325"/>
              <a:gd name="connsiteX73" fmla="*/ 4289766 w 6462955"/>
              <a:gd name="connsiteY73" fmla="*/ 4711450 h 5753325"/>
              <a:gd name="connsiteX74" fmla="*/ 4150870 w 6462955"/>
              <a:gd name="connsiteY74" fmla="*/ 4818480 h 5753325"/>
              <a:gd name="connsiteX75" fmla="*/ 4006639 w 6462955"/>
              <a:gd name="connsiteY75" fmla="*/ 4933815 h 5753325"/>
              <a:gd name="connsiteX76" fmla="*/ 3298210 w 6462955"/>
              <a:gd name="connsiteY76" fmla="*/ 5070790 h 5753325"/>
              <a:gd name="connsiteX77" fmla="*/ 2947678 w 6462955"/>
              <a:gd name="connsiteY77" fmla="*/ 5117869 h 5753325"/>
              <a:gd name="connsiteX78" fmla="*/ 2822169 w 6462955"/>
              <a:gd name="connsiteY78" fmla="*/ 5129396 h 5753325"/>
              <a:gd name="connsiteX79" fmla="*/ 2538773 w 6462955"/>
              <a:gd name="connsiteY79" fmla="*/ 5313397 h 5753325"/>
              <a:gd name="connsiteX80" fmla="*/ 2014500 w 6462955"/>
              <a:gd name="connsiteY80" fmla="*/ 5519744 h 5753325"/>
              <a:gd name="connsiteX81" fmla="*/ 1934391 w 6462955"/>
              <a:gd name="connsiteY81" fmla="*/ 5591335 h 5753325"/>
              <a:gd name="connsiteX82" fmla="*/ 1892550 w 6462955"/>
              <a:gd name="connsiteY82" fmla="*/ 5649708 h 5753325"/>
              <a:gd name="connsiteX83" fmla="*/ 1854769 w 6462955"/>
              <a:gd name="connsiteY83" fmla="*/ 5647691 h 5753325"/>
              <a:gd name="connsiteX84" fmla="*/ 1809461 w 6462955"/>
              <a:gd name="connsiteY84" fmla="*/ 5648628 h 5753325"/>
              <a:gd name="connsiteX85" fmla="*/ 1745150 w 6462955"/>
              <a:gd name="connsiteY85" fmla="*/ 5693879 h 5753325"/>
              <a:gd name="connsiteX86" fmla="*/ 1713375 w 6462955"/>
              <a:gd name="connsiteY86" fmla="*/ 5684672 h 5753325"/>
              <a:gd name="connsiteX87" fmla="*/ 1707808 w 6462955"/>
              <a:gd name="connsiteY87" fmla="*/ 5682611 h 5753325"/>
              <a:gd name="connsiteX88" fmla="*/ 1679313 w 6462955"/>
              <a:gd name="connsiteY88" fmla="*/ 5672360 h 5753325"/>
              <a:gd name="connsiteX89" fmla="*/ 1646933 w 6462955"/>
              <a:gd name="connsiteY89" fmla="*/ 5666227 h 5753325"/>
              <a:gd name="connsiteX90" fmla="*/ 1610055 w 6462955"/>
              <a:gd name="connsiteY90" fmla="*/ 5673643 h 5753325"/>
              <a:gd name="connsiteX91" fmla="*/ 1437641 w 6462955"/>
              <a:gd name="connsiteY91" fmla="*/ 5723266 h 5753325"/>
              <a:gd name="connsiteX92" fmla="*/ 1332869 w 6462955"/>
              <a:gd name="connsiteY92" fmla="*/ 5744752 h 5753325"/>
              <a:gd name="connsiteX93" fmla="*/ 1290525 w 6462955"/>
              <a:gd name="connsiteY93" fmla="*/ 5740036 h 5753325"/>
              <a:gd name="connsiteX94" fmla="*/ 1233107 w 6462955"/>
              <a:gd name="connsiteY94" fmla="*/ 5742106 h 5753325"/>
              <a:gd name="connsiteX95" fmla="*/ 1214532 w 6462955"/>
              <a:gd name="connsiteY95" fmla="*/ 5753325 h 5753325"/>
              <a:gd name="connsiteX96" fmla="*/ 1199955 w 6462955"/>
              <a:gd name="connsiteY96" fmla="*/ 5744831 h 5753325"/>
              <a:gd name="connsiteX97" fmla="*/ 1162337 w 6462955"/>
              <a:gd name="connsiteY97" fmla="*/ 5738048 h 5753325"/>
              <a:gd name="connsiteX98" fmla="*/ 1053457 w 6462955"/>
              <a:gd name="connsiteY98" fmla="*/ 5688676 h 5753325"/>
              <a:gd name="connsiteX99" fmla="*/ 1025798 w 6462955"/>
              <a:gd name="connsiteY99" fmla="*/ 5673166 h 5753325"/>
              <a:gd name="connsiteX100" fmla="*/ 947900 w 6462955"/>
              <a:gd name="connsiteY100" fmla="*/ 5657848 h 5753325"/>
              <a:gd name="connsiteX101" fmla="*/ 815627 w 6462955"/>
              <a:gd name="connsiteY101" fmla="*/ 5642557 h 5753325"/>
              <a:gd name="connsiteX102" fmla="*/ 788251 w 6462955"/>
              <a:gd name="connsiteY102" fmla="*/ 5637065 h 5753325"/>
              <a:gd name="connsiteX103" fmla="*/ 767822 w 6462955"/>
              <a:gd name="connsiteY103" fmla="*/ 5623450 h 5753325"/>
              <a:gd name="connsiteX104" fmla="*/ 765791 w 6462955"/>
              <a:gd name="connsiteY104" fmla="*/ 5612539 h 5753325"/>
              <a:gd name="connsiteX105" fmla="*/ 751230 w 6462955"/>
              <a:gd name="connsiteY105" fmla="*/ 5608092 h 5753325"/>
              <a:gd name="connsiteX106" fmla="*/ 748008 w 6462955"/>
              <a:gd name="connsiteY106" fmla="*/ 5605052 h 5753325"/>
              <a:gd name="connsiteX107" fmla="*/ 728871 w 6462955"/>
              <a:gd name="connsiteY107" fmla="*/ 5589469 h 5753325"/>
              <a:gd name="connsiteX108" fmla="*/ 671898 w 6462955"/>
              <a:gd name="connsiteY108" fmla="*/ 5602363 h 5753325"/>
              <a:gd name="connsiteX109" fmla="*/ 615065 w 6462955"/>
              <a:gd name="connsiteY109" fmla="*/ 5580257 h 5753325"/>
              <a:gd name="connsiteX110" fmla="*/ 355785 w 6462955"/>
              <a:gd name="connsiteY110" fmla="*/ 5514383 h 5753325"/>
              <a:gd name="connsiteX111" fmla="*/ 102269 w 6462955"/>
              <a:gd name="connsiteY111" fmla="*/ 5524347 h 5753325"/>
              <a:gd name="connsiteX112" fmla="*/ 13160 w 6462955"/>
              <a:gd name="connsiteY112" fmla="*/ 5514159 h 5753325"/>
              <a:gd name="connsiteX113" fmla="*/ 0 w 6462955"/>
              <a:gd name="connsiteY113" fmla="*/ 5511735 h 5753325"/>
              <a:gd name="connsiteX114" fmla="*/ 0 w 6462955"/>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453209 w 6459988"/>
              <a:gd name="connsiteY10" fmla="*/ 719127 h 5753325"/>
              <a:gd name="connsiteX11" fmla="*/ 6344988 w 6459988"/>
              <a:gd name="connsiteY11" fmla="*/ 697330 h 5753325"/>
              <a:gd name="connsiteX12" fmla="*/ 6447445 w 6459988"/>
              <a:gd name="connsiteY12" fmla="*/ 780003 h 5753325"/>
              <a:gd name="connsiteX13" fmla="*/ 6426552 w 6459988"/>
              <a:gd name="connsiteY13" fmla="*/ 845805 h 5753325"/>
              <a:gd name="connsiteX14" fmla="*/ 6434072 w 6459988"/>
              <a:gd name="connsiteY14" fmla="*/ 910733 h 5753325"/>
              <a:gd name="connsiteX15" fmla="*/ 6432570 w 6459988"/>
              <a:gd name="connsiteY15" fmla="*/ 983394 h 5753325"/>
              <a:gd name="connsiteX16" fmla="*/ 6431878 w 6459988"/>
              <a:gd name="connsiteY16" fmla="*/ 1026728 h 5753325"/>
              <a:gd name="connsiteX17" fmla="*/ 6414269 w 6459988"/>
              <a:gd name="connsiteY17" fmla="*/ 1151111 h 5753325"/>
              <a:gd name="connsiteX18" fmla="*/ 6371722 w 6459988"/>
              <a:gd name="connsiteY18" fmla="*/ 1318080 h 5753325"/>
              <a:gd name="connsiteX19" fmla="*/ 6356023 w 6459988"/>
              <a:gd name="connsiteY19" fmla="*/ 1356227 h 5753325"/>
              <a:gd name="connsiteX20" fmla="*/ 6356157 w 6459988"/>
              <a:gd name="connsiteY20" fmla="*/ 1361967 h 5753325"/>
              <a:gd name="connsiteX21" fmla="*/ 6350613 w 6459988"/>
              <a:gd name="connsiteY21" fmla="*/ 1393569 h 5753325"/>
              <a:gd name="connsiteX22" fmla="*/ 6357062 w 6459988"/>
              <a:gd name="connsiteY22" fmla="*/ 1444071 h 5753325"/>
              <a:gd name="connsiteX23" fmla="*/ 6364832 w 6459988"/>
              <a:gd name="connsiteY23" fmla="*/ 1478763 h 5753325"/>
              <a:gd name="connsiteX24" fmla="*/ 6369745 w 6459988"/>
              <a:gd name="connsiteY24" fmla="*/ 1495680 h 5753325"/>
              <a:gd name="connsiteX25" fmla="*/ 6370898 w 6459988"/>
              <a:gd name="connsiteY25" fmla="*/ 1513331 h 5753325"/>
              <a:gd name="connsiteX26" fmla="*/ 6368801 w 6459988"/>
              <a:gd name="connsiteY26" fmla="*/ 1527414 h 5753325"/>
              <a:gd name="connsiteX27" fmla="*/ 6359177 w 6459988"/>
              <a:gd name="connsiteY27" fmla="*/ 1639513 h 5753325"/>
              <a:gd name="connsiteX28" fmla="*/ 6299489 w 6459988"/>
              <a:gd name="connsiteY28" fmla="*/ 1784860 h 5753325"/>
              <a:gd name="connsiteX29" fmla="*/ 6267878 w 6459988"/>
              <a:gd name="connsiteY29" fmla="*/ 1858572 h 5753325"/>
              <a:gd name="connsiteX30" fmla="*/ 6251146 w 6459988"/>
              <a:gd name="connsiteY30" fmla="*/ 1926167 h 5753325"/>
              <a:gd name="connsiteX31" fmla="*/ 6210686 w 6459988"/>
              <a:gd name="connsiteY31" fmla="*/ 2014834 h 5753325"/>
              <a:gd name="connsiteX32" fmla="*/ 6106652 w 6459988"/>
              <a:gd name="connsiteY32" fmla="*/ 2150572 h 5753325"/>
              <a:gd name="connsiteX33" fmla="*/ 6097813 w 6459988"/>
              <a:gd name="connsiteY33" fmla="*/ 2172208 h 5753325"/>
              <a:gd name="connsiteX34" fmla="*/ 6095990 w 6459988"/>
              <a:gd name="connsiteY34" fmla="*/ 2181185 h 5753325"/>
              <a:gd name="connsiteX35" fmla="*/ 6090126 w 6459988"/>
              <a:gd name="connsiteY35" fmla="*/ 2192533 h 5753325"/>
              <a:gd name="connsiteX36" fmla="*/ 6089503 w 6459988"/>
              <a:gd name="connsiteY36" fmla="*/ 2192543 h 5753325"/>
              <a:gd name="connsiteX37" fmla="*/ 6084946 w 6459988"/>
              <a:gd name="connsiteY37" fmla="*/ 2203694 h 5753325"/>
              <a:gd name="connsiteX38" fmla="*/ 5987861 w 6459988"/>
              <a:gd name="connsiteY38" fmla="*/ 2304868 h 5753325"/>
              <a:gd name="connsiteX39" fmla="*/ 5973439 w 6459988"/>
              <a:gd name="connsiteY39" fmla="*/ 2385635 h 5753325"/>
              <a:gd name="connsiteX40" fmla="*/ 5916727 w 6459988"/>
              <a:gd name="connsiteY40" fmla="*/ 2458777 h 5753325"/>
              <a:gd name="connsiteX41" fmla="*/ 5856524 w 6459988"/>
              <a:gd name="connsiteY41" fmla="*/ 2583281 h 5753325"/>
              <a:gd name="connsiteX42" fmla="*/ 5838091 w 6459988"/>
              <a:gd name="connsiteY42" fmla="*/ 2753474 h 5753325"/>
              <a:gd name="connsiteX43" fmla="*/ 5777471 w 6459988"/>
              <a:gd name="connsiteY43" fmla="*/ 2901570 h 5753325"/>
              <a:gd name="connsiteX44" fmla="*/ 5723992 w 6459988"/>
              <a:gd name="connsiteY44" fmla="*/ 2998752 h 5753325"/>
              <a:gd name="connsiteX45" fmla="*/ 5557886 w 6459988"/>
              <a:gd name="connsiteY45" fmla="*/ 3329735 h 5753325"/>
              <a:gd name="connsiteX46" fmla="*/ 5471501 w 6459988"/>
              <a:gd name="connsiteY46" fmla="*/ 3462221 h 5753325"/>
              <a:gd name="connsiteX47" fmla="*/ 5465154 w 6459988"/>
              <a:gd name="connsiteY47" fmla="*/ 3541065 h 5753325"/>
              <a:gd name="connsiteX48" fmla="*/ 5437889 w 6459988"/>
              <a:gd name="connsiteY48" fmla="*/ 3559927 h 5753325"/>
              <a:gd name="connsiteX49" fmla="*/ 5432770 w 6459988"/>
              <a:gd name="connsiteY49" fmla="*/ 3562948 h 5753325"/>
              <a:gd name="connsiteX50" fmla="*/ 5406795 w 6459988"/>
              <a:gd name="connsiteY50" fmla="*/ 3578594 h 5753325"/>
              <a:gd name="connsiteX51" fmla="*/ 5381495 w 6459988"/>
              <a:gd name="connsiteY51" fmla="*/ 3599883 h 5753325"/>
              <a:gd name="connsiteX52" fmla="*/ 5363689 w 6459988"/>
              <a:gd name="connsiteY52" fmla="*/ 3633299 h 5753325"/>
              <a:gd name="connsiteX53" fmla="*/ 5291870 w 6459988"/>
              <a:gd name="connsiteY53" fmla="*/ 3799039 h 5753325"/>
              <a:gd name="connsiteX54" fmla="*/ 5241600 w 6459988"/>
              <a:gd name="connsiteY54" fmla="*/ 3894238 h 5753325"/>
              <a:gd name="connsiteX55" fmla="*/ 5211041 w 6459988"/>
              <a:gd name="connsiteY55" fmla="*/ 3924184 h 5753325"/>
              <a:gd name="connsiteX56" fmla="*/ 5176073 w 6459988"/>
              <a:gd name="connsiteY56" fmla="*/ 3970179 h 5753325"/>
              <a:gd name="connsiteX57" fmla="*/ 5172826 w 6459988"/>
              <a:gd name="connsiteY57" fmla="*/ 3991773 h 5753325"/>
              <a:gd name="connsiteX58" fmla="*/ 5157053 w 6459988"/>
              <a:gd name="connsiteY58" fmla="*/ 3997708 h 5753325"/>
              <a:gd name="connsiteX59" fmla="*/ 5127922 w 6459988"/>
              <a:gd name="connsiteY59" fmla="*/ 4022660 h 5753325"/>
              <a:gd name="connsiteX60" fmla="*/ 5020872 w 6459988"/>
              <a:gd name="connsiteY60" fmla="*/ 4075951 h 5753325"/>
              <a:gd name="connsiteX61" fmla="*/ 4991410 w 6459988"/>
              <a:gd name="connsiteY61" fmla="*/ 4087598 h 5753325"/>
              <a:gd name="connsiteX62" fmla="*/ 4930112 w 6459988"/>
              <a:gd name="connsiteY62" fmla="*/ 4138459 h 5753325"/>
              <a:gd name="connsiteX63" fmla="*/ 4834224 w 6459988"/>
              <a:gd name="connsiteY63" fmla="*/ 4231643 h 5753325"/>
              <a:gd name="connsiteX64" fmla="*/ 4812599 w 6459988"/>
              <a:gd name="connsiteY64" fmla="*/ 4249449 h 5753325"/>
              <a:gd name="connsiteX65" fmla="*/ 4789188 w 6459988"/>
              <a:gd name="connsiteY65" fmla="*/ 4256678 h 5753325"/>
              <a:gd name="connsiteX66" fmla="*/ 4779554 w 6459988"/>
              <a:gd name="connsiteY66" fmla="*/ 4251313 h 5753325"/>
              <a:gd name="connsiteX67" fmla="*/ 4766885 w 6459988"/>
              <a:gd name="connsiteY67" fmla="*/ 4259812 h 5753325"/>
              <a:gd name="connsiteX68" fmla="*/ 4762510 w 6459988"/>
              <a:gd name="connsiteY68" fmla="*/ 4260383 h 5753325"/>
              <a:gd name="connsiteX69" fmla="*/ 4738416 w 6459988"/>
              <a:gd name="connsiteY69" fmla="*/ 4265355 h 5753325"/>
              <a:gd name="connsiteX70" fmla="*/ 4712007 w 6459988"/>
              <a:gd name="connsiteY70" fmla="*/ 4317892 h 5753325"/>
              <a:gd name="connsiteX71" fmla="*/ 4658930 w 6459988"/>
              <a:gd name="connsiteY71" fmla="*/ 4348041 h 5753325"/>
              <a:gd name="connsiteX72" fmla="*/ 4443526 w 6459988"/>
              <a:gd name="connsiteY72" fmla="*/ 4507851 h 5753325"/>
              <a:gd name="connsiteX73" fmla="*/ 4289766 w 6459988"/>
              <a:gd name="connsiteY73" fmla="*/ 4711450 h 5753325"/>
              <a:gd name="connsiteX74" fmla="*/ 4150870 w 6459988"/>
              <a:gd name="connsiteY74" fmla="*/ 4818480 h 5753325"/>
              <a:gd name="connsiteX75" fmla="*/ 4006639 w 6459988"/>
              <a:gd name="connsiteY75" fmla="*/ 4933815 h 5753325"/>
              <a:gd name="connsiteX76" fmla="*/ 3298210 w 6459988"/>
              <a:gd name="connsiteY76" fmla="*/ 5070790 h 5753325"/>
              <a:gd name="connsiteX77" fmla="*/ 2947678 w 6459988"/>
              <a:gd name="connsiteY77" fmla="*/ 5117869 h 5753325"/>
              <a:gd name="connsiteX78" fmla="*/ 2822169 w 6459988"/>
              <a:gd name="connsiteY78" fmla="*/ 5129396 h 5753325"/>
              <a:gd name="connsiteX79" fmla="*/ 2538773 w 6459988"/>
              <a:gd name="connsiteY79" fmla="*/ 5313397 h 5753325"/>
              <a:gd name="connsiteX80" fmla="*/ 2014500 w 6459988"/>
              <a:gd name="connsiteY80" fmla="*/ 5519744 h 5753325"/>
              <a:gd name="connsiteX81" fmla="*/ 1934391 w 6459988"/>
              <a:gd name="connsiteY81" fmla="*/ 5591335 h 5753325"/>
              <a:gd name="connsiteX82" fmla="*/ 1892550 w 6459988"/>
              <a:gd name="connsiteY82" fmla="*/ 5649708 h 5753325"/>
              <a:gd name="connsiteX83" fmla="*/ 1854769 w 6459988"/>
              <a:gd name="connsiteY83" fmla="*/ 5647691 h 5753325"/>
              <a:gd name="connsiteX84" fmla="*/ 1809461 w 6459988"/>
              <a:gd name="connsiteY84" fmla="*/ 5648628 h 5753325"/>
              <a:gd name="connsiteX85" fmla="*/ 1745150 w 6459988"/>
              <a:gd name="connsiteY85" fmla="*/ 5693879 h 5753325"/>
              <a:gd name="connsiteX86" fmla="*/ 1713375 w 6459988"/>
              <a:gd name="connsiteY86" fmla="*/ 5684672 h 5753325"/>
              <a:gd name="connsiteX87" fmla="*/ 1707808 w 6459988"/>
              <a:gd name="connsiteY87" fmla="*/ 5682611 h 5753325"/>
              <a:gd name="connsiteX88" fmla="*/ 1679313 w 6459988"/>
              <a:gd name="connsiteY88" fmla="*/ 5672360 h 5753325"/>
              <a:gd name="connsiteX89" fmla="*/ 1646933 w 6459988"/>
              <a:gd name="connsiteY89" fmla="*/ 5666227 h 5753325"/>
              <a:gd name="connsiteX90" fmla="*/ 1610055 w 6459988"/>
              <a:gd name="connsiteY90" fmla="*/ 5673643 h 5753325"/>
              <a:gd name="connsiteX91" fmla="*/ 1437641 w 6459988"/>
              <a:gd name="connsiteY91" fmla="*/ 5723266 h 5753325"/>
              <a:gd name="connsiteX92" fmla="*/ 1332869 w 6459988"/>
              <a:gd name="connsiteY92" fmla="*/ 5744752 h 5753325"/>
              <a:gd name="connsiteX93" fmla="*/ 1290525 w 6459988"/>
              <a:gd name="connsiteY93" fmla="*/ 5740036 h 5753325"/>
              <a:gd name="connsiteX94" fmla="*/ 1233107 w 6459988"/>
              <a:gd name="connsiteY94" fmla="*/ 5742106 h 5753325"/>
              <a:gd name="connsiteX95" fmla="*/ 1214532 w 6459988"/>
              <a:gd name="connsiteY95" fmla="*/ 5753325 h 5753325"/>
              <a:gd name="connsiteX96" fmla="*/ 1199955 w 6459988"/>
              <a:gd name="connsiteY96" fmla="*/ 5744831 h 5753325"/>
              <a:gd name="connsiteX97" fmla="*/ 1162337 w 6459988"/>
              <a:gd name="connsiteY97" fmla="*/ 5738048 h 5753325"/>
              <a:gd name="connsiteX98" fmla="*/ 1053457 w 6459988"/>
              <a:gd name="connsiteY98" fmla="*/ 5688676 h 5753325"/>
              <a:gd name="connsiteX99" fmla="*/ 1025798 w 6459988"/>
              <a:gd name="connsiteY99" fmla="*/ 5673166 h 5753325"/>
              <a:gd name="connsiteX100" fmla="*/ 947900 w 6459988"/>
              <a:gd name="connsiteY100" fmla="*/ 5657848 h 5753325"/>
              <a:gd name="connsiteX101" fmla="*/ 815627 w 6459988"/>
              <a:gd name="connsiteY101" fmla="*/ 5642557 h 5753325"/>
              <a:gd name="connsiteX102" fmla="*/ 788251 w 6459988"/>
              <a:gd name="connsiteY102" fmla="*/ 5637065 h 5753325"/>
              <a:gd name="connsiteX103" fmla="*/ 767822 w 6459988"/>
              <a:gd name="connsiteY103" fmla="*/ 5623450 h 5753325"/>
              <a:gd name="connsiteX104" fmla="*/ 765791 w 6459988"/>
              <a:gd name="connsiteY104" fmla="*/ 5612539 h 5753325"/>
              <a:gd name="connsiteX105" fmla="*/ 751230 w 6459988"/>
              <a:gd name="connsiteY105" fmla="*/ 5608092 h 5753325"/>
              <a:gd name="connsiteX106" fmla="*/ 748008 w 6459988"/>
              <a:gd name="connsiteY106" fmla="*/ 5605052 h 5753325"/>
              <a:gd name="connsiteX107" fmla="*/ 728871 w 6459988"/>
              <a:gd name="connsiteY107" fmla="*/ 5589469 h 5753325"/>
              <a:gd name="connsiteX108" fmla="*/ 671898 w 6459988"/>
              <a:gd name="connsiteY108" fmla="*/ 5602363 h 5753325"/>
              <a:gd name="connsiteX109" fmla="*/ 615065 w 6459988"/>
              <a:gd name="connsiteY109" fmla="*/ 5580257 h 5753325"/>
              <a:gd name="connsiteX110" fmla="*/ 355785 w 6459988"/>
              <a:gd name="connsiteY110" fmla="*/ 5514383 h 5753325"/>
              <a:gd name="connsiteX111" fmla="*/ 102269 w 6459988"/>
              <a:gd name="connsiteY111" fmla="*/ 5524347 h 5753325"/>
              <a:gd name="connsiteX112" fmla="*/ 13160 w 6459988"/>
              <a:gd name="connsiteY112" fmla="*/ 5514159 h 5753325"/>
              <a:gd name="connsiteX113" fmla="*/ 0 w 6459988"/>
              <a:gd name="connsiteY113" fmla="*/ 5511735 h 5753325"/>
              <a:gd name="connsiteX114" fmla="*/ 0 w 6459988"/>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344988 w 6459988"/>
              <a:gd name="connsiteY10" fmla="*/ 697330 h 5753325"/>
              <a:gd name="connsiteX11" fmla="*/ 6447445 w 6459988"/>
              <a:gd name="connsiteY11" fmla="*/ 780003 h 5753325"/>
              <a:gd name="connsiteX12" fmla="*/ 6426552 w 6459988"/>
              <a:gd name="connsiteY12" fmla="*/ 845805 h 5753325"/>
              <a:gd name="connsiteX13" fmla="*/ 6434072 w 6459988"/>
              <a:gd name="connsiteY13" fmla="*/ 910733 h 5753325"/>
              <a:gd name="connsiteX14" fmla="*/ 6432570 w 6459988"/>
              <a:gd name="connsiteY14" fmla="*/ 983394 h 5753325"/>
              <a:gd name="connsiteX15" fmla="*/ 6431878 w 6459988"/>
              <a:gd name="connsiteY15" fmla="*/ 1026728 h 5753325"/>
              <a:gd name="connsiteX16" fmla="*/ 6414269 w 6459988"/>
              <a:gd name="connsiteY16" fmla="*/ 1151111 h 5753325"/>
              <a:gd name="connsiteX17" fmla="*/ 6371722 w 6459988"/>
              <a:gd name="connsiteY17" fmla="*/ 1318080 h 5753325"/>
              <a:gd name="connsiteX18" fmla="*/ 6356023 w 6459988"/>
              <a:gd name="connsiteY18" fmla="*/ 1356227 h 5753325"/>
              <a:gd name="connsiteX19" fmla="*/ 6356157 w 6459988"/>
              <a:gd name="connsiteY19" fmla="*/ 1361967 h 5753325"/>
              <a:gd name="connsiteX20" fmla="*/ 6350613 w 6459988"/>
              <a:gd name="connsiteY20" fmla="*/ 1393569 h 5753325"/>
              <a:gd name="connsiteX21" fmla="*/ 6357062 w 6459988"/>
              <a:gd name="connsiteY21" fmla="*/ 1444071 h 5753325"/>
              <a:gd name="connsiteX22" fmla="*/ 6364832 w 6459988"/>
              <a:gd name="connsiteY22" fmla="*/ 1478763 h 5753325"/>
              <a:gd name="connsiteX23" fmla="*/ 6369745 w 6459988"/>
              <a:gd name="connsiteY23" fmla="*/ 1495680 h 5753325"/>
              <a:gd name="connsiteX24" fmla="*/ 6370898 w 6459988"/>
              <a:gd name="connsiteY24" fmla="*/ 1513331 h 5753325"/>
              <a:gd name="connsiteX25" fmla="*/ 6368801 w 6459988"/>
              <a:gd name="connsiteY25" fmla="*/ 1527414 h 5753325"/>
              <a:gd name="connsiteX26" fmla="*/ 6359177 w 6459988"/>
              <a:gd name="connsiteY26" fmla="*/ 1639513 h 5753325"/>
              <a:gd name="connsiteX27" fmla="*/ 6299489 w 6459988"/>
              <a:gd name="connsiteY27" fmla="*/ 1784860 h 5753325"/>
              <a:gd name="connsiteX28" fmla="*/ 6267878 w 6459988"/>
              <a:gd name="connsiteY28" fmla="*/ 1858572 h 5753325"/>
              <a:gd name="connsiteX29" fmla="*/ 6251146 w 6459988"/>
              <a:gd name="connsiteY29" fmla="*/ 1926167 h 5753325"/>
              <a:gd name="connsiteX30" fmla="*/ 6210686 w 6459988"/>
              <a:gd name="connsiteY30" fmla="*/ 2014834 h 5753325"/>
              <a:gd name="connsiteX31" fmla="*/ 6106652 w 6459988"/>
              <a:gd name="connsiteY31" fmla="*/ 2150572 h 5753325"/>
              <a:gd name="connsiteX32" fmla="*/ 6097813 w 6459988"/>
              <a:gd name="connsiteY32" fmla="*/ 2172208 h 5753325"/>
              <a:gd name="connsiteX33" fmla="*/ 6095990 w 6459988"/>
              <a:gd name="connsiteY33" fmla="*/ 2181185 h 5753325"/>
              <a:gd name="connsiteX34" fmla="*/ 6090126 w 6459988"/>
              <a:gd name="connsiteY34" fmla="*/ 2192533 h 5753325"/>
              <a:gd name="connsiteX35" fmla="*/ 6089503 w 6459988"/>
              <a:gd name="connsiteY35" fmla="*/ 2192543 h 5753325"/>
              <a:gd name="connsiteX36" fmla="*/ 6084946 w 6459988"/>
              <a:gd name="connsiteY36" fmla="*/ 2203694 h 5753325"/>
              <a:gd name="connsiteX37" fmla="*/ 5987861 w 6459988"/>
              <a:gd name="connsiteY37" fmla="*/ 2304868 h 5753325"/>
              <a:gd name="connsiteX38" fmla="*/ 5973439 w 6459988"/>
              <a:gd name="connsiteY38" fmla="*/ 2385635 h 5753325"/>
              <a:gd name="connsiteX39" fmla="*/ 5916727 w 6459988"/>
              <a:gd name="connsiteY39" fmla="*/ 2458777 h 5753325"/>
              <a:gd name="connsiteX40" fmla="*/ 5856524 w 6459988"/>
              <a:gd name="connsiteY40" fmla="*/ 2583281 h 5753325"/>
              <a:gd name="connsiteX41" fmla="*/ 5838091 w 6459988"/>
              <a:gd name="connsiteY41" fmla="*/ 2753474 h 5753325"/>
              <a:gd name="connsiteX42" fmla="*/ 5777471 w 6459988"/>
              <a:gd name="connsiteY42" fmla="*/ 2901570 h 5753325"/>
              <a:gd name="connsiteX43" fmla="*/ 5723992 w 6459988"/>
              <a:gd name="connsiteY43" fmla="*/ 2998752 h 5753325"/>
              <a:gd name="connsiteX44" fmla="*/ 5557886 w 6459988"/>
              <a:gd name="connsiteY44" fmla="*/ 3329735 h 5753325"/>
              <a:gd name="connsiteX45" fmla="*/ 5471501 w 6459988"/>
              <a:gd name="connsiteY45" fmla="*/ 3462221 h 5753325"/>
              <a:gd name="connsiteX46" fmla="*/ 5465154 w 6459988"/>
              <a:gd name="connsiteY46" fmla="*/ 3541065 h 5753325"/>
              <a:gd name="connsiteX47" fmla="*/ 5437889 w 6459988"/>
              <a:gd name="connsiteY47" fmla="*/ 3559927 h 5753325"/>
              <a:gd name="connsiteX48" fmla="*/ 5432770 w 6459988"/>
              <a:gd name="connsiteY48" fmla="*/ 3562948 h 5753325"/>
              <a:gd name="connsiteX49" fmla="*/ 5406795 w 6459988"/>
              <a:gd name="connsiteY49" fmla="*/ 3578594 h 5753325"/>
              <a:gd name="connsiteX50" fmla="*/ 5381495 w 6459988"/>
              <a:gd name="connsiteY50" fmla="*/ 3599883 h 5753325"/>
              <a:gd name="connsiteX51" fmla="*/ 5363689 w 6459988"/>
              <a:gd name="connsiteY51" fmla="*/ 3633299 h 5753325"/>
              <a:gd name="connsiteX52" fmla="*/ 5291870 w 6459988"/>
              <a:gd name="connsiteY52" fmla="*/ 3799039 h 5753325"/>
              <a:gd name="connsiteX53" fmla="*/ 5241600 w 6459988"/>
              <a:gd name="connsiteY53" fmla="*/ 3894238 h 5753325"/>
              <a:gd name="connsiteX54" fmla="*/ 5211041 w 6459988"/>
              <a:gd name="connsiteY54" fmla="*/ 3924184 h 5753325"/>
              <a:gd name="connsiteX55" fmla="*/ 5176073 w 6459988"/>
              <a:gd name="connsiteY55" fmla="*/ 3970179 h 5753325"/>
              <a:gd name="connsiteX56" fmla="*/ 5172826 w 6459988"/>
              <a:gd name="connsiteY56" fmla="*/ 3991773 h 5753325"/>
              <a:gd name="connsiteX57" fmla="*/ 5157053 w 6459988"/>
              <a:gd name="connsiteY57" fmla="*/ 3997708 h 5753325"/>
              <a:gd name="connsiteX58" fmla="*/ 5127922 w 6459988"/>
              <a:gd name="connsiteY58" fmla="*/ 4022660 h 5753325"/>
              <a:gd name="connsiteX59" fmla="*/ 5020872 w 6459988"/>
              <a:gd name="connsiteY59" fmla="*/ 4075951 h 5753325"/>
              <a:gd name="connsiteX60" fmla="*/ 4991410 w 6459988"/>
              <a:gd name="connsiteY60" fmla="*/ 4087598 h 5753325"/>
              <a:gd name="connsiteX61" fmla="*/ 4930112 w 6459988"/>
              <a:gd name="connsiteY61" fmla="*/ 4138459 h 5753325"/>
              <a:gd name="connsiteX62" fmla="*/ 4834224 w 6459988"/>
              <a:gd name="connsiteY62" fmla="*/ 4231643 h 5753325"/>
              <a:gd name="connsiteX63" fmla="*/ 4812599 w 6459988"/>
              <a:gd name="connsiteY63" fmla="*/ 4249449 h 5753325"/>
              <a:gd name="connsiteX64" fmla="*/ 4789188 w 6459988"/>
              <a:gd name="connsiteY64" fmla="*/ 4256678 h 5753325"/>
              <a:gd name="connsiteX65" fmla="*/ 4779554 w 6459988"/>
              <a:gd name="connsiteY65" fmla="*/ 4251313 h 5753325"/>
              <a:gd name="connsiteX66" fmla="*/ 4766885 w 6459988"/>
              <a:gd name="connsiteY66" fmla="*/ 4259812 h 5753325"/>
              <a:gd name="connsiteX67" fmla="*/ 4762510 w 6459988"/>
              <a:gd name="connsiteY67" fmla="*/ 4260383 h 5753325"/>
              <a:gd name="connsiteX68" fmla="*/ 4738416 w 6459988"/>
              <a:gd name="connsiteY68" fmla="*/ 4265355 h 5753325"/>
              <a:gd name="connsiteX69" fmla="*/ 4712007 w 6459988"/>
              <a:gd name="connsiteY69" fmla="*/ 4317892 h 5753325"/>
              <a:gd name="connsiteX70" fmla="*/ 4658930 w 6459988"/>
              <a:gd name="connsiteY70" fmla="*/ 4348041 h 5753325"/>
              <a:gd name="connsiteX71" fmla="*/ 4443526 w 6459988"/>
              <a:gd name="connsiteY71" fmla="*/ 4507851 h 5753325"/>
              <a:gd name="connsiteX72" fmla="*/ 4289766 w 6459988"/>
              <a:gd name="connsiteY72" fmla="*/ 4711450 h 5753325"/>
              <a:gd name="connsiteX73" fmla="*/ 4150870 w 6459988"/>
              <a:gd name="connsiteY73" fmla="*/ 4818480 h 5753325"/>
              <a:gd name="connsiteX74" fmla="*/ 4006639 w 6459988"/>
              <a:gd name="connsiteY74" fmla="*/ 4933815 h 5753325"/>
              <a:gd name="connsiteX75" fmla="*/ 3298210 w 6459988"/>
              <a:gd name="connsiteY75" fmla="*/ 5070790 h 5753325"/>
              <a:gd name="connsiteX76" fmla="*/ 2947678 w 6459988"/>
              <a:gd name="connsiteY76" fmla="*/ 5117869 h 5753325"/>
              <a:gd name="connsiteX77" fmla="*/ 2822169 w 6459988"/>
              <a:gd name="connsiteY77" fmla="*/ 5129396 h 5753325"/>
              <a:gd name="connsiteX78" fmla="*/ 2538773 w 6459988"/>
              <a:gd name="connsiteY78" fmla="*/ 5313397 h 5753325"/>
              <a:gd name="connsiteX79" fmla="*/ 2014500 w 6459988"/>
              <a:gd name="connsiteY79" fmla="*/ 5519744 h 5753325"/>
              <a:gd name="connsiteX80" fmla="*/ 1934391 w 6459988"/>
              <a:gd name="connsiteY80" fmla="*/ 5591335 h 5753325"/>
              <a:gd name="connsiteX81" fmla="*/ 1892550 w 6459988"/>
              <a:gd name="connsiteY81" fmla="*/ 5649708 h 5753325"/>
              <a:gd name="connsiteX82" fmla="*/ 1854769 w 6459988"/>
              <a:gd name="connsiteY82" fmla="*/ 5647691 h 5753325"/>
              <a:gd name="connsiteX83" fmla="*/ 1809461 w 6459988"/>
              <a:gd name="connsiteY83" fmla="*/ 5648628 h 5753325"/>
              <a:gd name="connsiteX84" fmla="*/ 1745150 w 6459988"/>
              <a:gd name="connsiteY84" fmla="*/ 5693879 h 5753325"/>
              <a:gd name="connsiteX85" fmla="*/ 1713375 w 6459988"/>
              <a:gd name="connsiteY85" fmla="*/ 5684672 h 5753325"/>
              <a:gd name="connsiteX86" fmla="*/ 1707808 w 6459988"/>
              <a:gd name="connsiteY86" fmla="*/ 5682611 h 5753325"/>
              <a:gd name="connsiteX87" fmla="*/ 1679313 w 6459988"/>
              <a:gd name="connsiteY87" fmla="*/ 5672360 h 5753325"/>
              <a:gd name="connsiteX88" fmla="*/ 1646933 w 6459988"/>
              <a:gd name="connsiteY88" fmla="*/ 5666227 h 5753325"/>
              <a:gd name="connsiteX89" fmla="*/ 1610055 w 6459988"/>
              <a:gd name="connsiteY89" fmla="*/ 5673643 h 5753325"/>
              <a:gd name="connsiteX90" fmla="*/ 1437641 w 6459988"/>
              <a:gd name="connsiteY90" fmla="*/ 5723266 h 5753325"/>
              <a:gd name="connsiteX91" fmla="*/ 1332869 w 6459988"/>
              <a:gd name="connsiteY91" fmla="*/ 5744752 h 5753325"/>
              <a:gd name="connsiteX92" fmla="*/ 1290525 w 6459988"/>
              <a:gd name="connsiteY92" fmla="*/ 5740036 h 5753325"/>
              <a:gd name="connsiteX93" fmla="*/ 1233107 w 6459988"/>
              <a:gd name="connsiteY93" fmla="*/ 5742106 h 5753325"/>
              <a:gd name="connsiteX94" fmla="*/ 1214532 w 6459988"/>
              <a:gd name="connsiteY94" fmla="*/ 5753325 h 5753325"/>
              <a:gd name="connsiteX95" fmla="*/ 1199955 w 6459988"/>
              <a:gd name="connsiteY95" fmla="*/ 5744831 h 5753325"/>
              <a:gd name="connsiteX96" fmla="*/ 1162337 w 6459988"/>
              <a:gd name="connsiteY96" fmla="*/ 5738048 h 5753325"/>
              <a:gd name="connsiteX97" fmla="*/ 1053457 w 6459988"/>
              <a:gd name="connsiteY97" fmla="*/ 5688676 h 5753325"/>
              <a:gd name="connsiteX98" fmla="*/ 1025798 w 6459988"/>
              <a:gd name="connsiteY98" fmla="*/ 5673166 h 5753325"/>
              <a:gd name="connsiteX99" fmla="*/ 947900 w 6459988"/>
              <a:gd name="connsiteY99" fmla="*/ 5657848 h 5753325"/>
              <a:gd name="connsiteX100" fmla="*/ 815627 w 6459988"/>
              <a:gd name="connsiteY100" fmla="*/ 5642557 h 5753325"/>
              <a:gd name="connsiteX101" fmla="*/ 788251 w 6459988"/>
              <a:gd name="connsiteY101" fmla="*/ 5637065 h 5753325"/>
              <a:gd name="connsiteX102" fmla="*/ 767822 w 6459988"/>
              <a:gd name="connsiteY102" fmla="*/ 5623450 h 5753325"/>
              <a:gd name="connsiteX103" fmla="*/ 765791 w 6459988"/>
              <a:gd name="connsiteY103" fmla="*/ 5612539 h 5753325"/>
              <a:gd name="connsiteX104" fmla="*/ 751230 w 6459988"/>
              <a:gd name="connsiteY104" fmla="*/ 5608092 h 5753325"/>
              <a:gd name="connsiteX105" fmla="*/ 748008 w 6459988"/>
              <a:gd name="connsiteY105" fmla="*/ 5605052 h 5753325"/>
              <a:gd name="connsiteX106" fmla="*/ 728871 w 6459988"/>
              <a:gd name="connsiteY106" fmla="*/ 5589469 h 5753325"/>
              <a:gd name="connsiteX107" fmla="*/ 671898 w 6459988"/>
              <a:gd name="connsiteY107" fmla="*/ 5602363 h 5753325"/>
              <a:gd name="connsiteX108" fmla="*/ 615065 w 6459988"/>
              <a:gd name="connsiteY108" fmla="*/ 5580257 h 5753325"/>
              <a:gd name="connsiteX109" fmla="*/ 355785 w 6459988"/>
              <a:gd name="connsiteY109" fmla="*/ 5514383 h 5753325"/>
              <a:gd name="connsiteX110" fmla="*/ 102269 w 6459988"/>
              <a:gd name="connsiteY110" fmla="*/ 5524347 h 5753325"/>
              <a:gd name="connsiteX111" fmla="*/ 13160 w 6459988"/>
              <a:gd name="connsiteY111" fmla="*/ 5514159 h 5753325"/>
              <a:gd name="connsiteX112" fmla="*/ 0 w 6459988"/>
              <a:gd name="connsiteY112" fmla="*/ 5511735 h 5753325"/>
              <a:gd name="connsiteX113" fmla="*/ 0 w 6459988"/>
              <a:gd name="connsiteY113"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344988 w 6459988"/>
              <a:gd name="connsiteY9" fmla="*/ 697330 h 5753325"/>
              <a:gd name="connsiteX10" fmla="*/ 6447445 w 6459988"/>
              <a:gd name="connsiteY10" fmla="*/ 780003 h 5753325"/>
              <a:gd name="connsiteX11" fmla="*/ 6426552 w 6459988"/>
              <a:gd name="connsiteY11" fmla="*/ 845805 h 5753325"/>
              <a:gd name="connsiteX12" fmla="*/ 6434072 w 6459988"/>
              <a:gd name="connsiteY12" fmla="*/ 910733 h 5753325"/>
              <a:gd name="connsiteX13" fmla="*/ 6432570 w 6459988"/>
              <a:gd name="connsiteY13" fmla="*/ 983394 h 5753325"/>
              <a:gd name="connsiteX14" fmla="*/ 6431878 w 6459988"/>
              <a:gd name="connsiteY14" fmla="*/ 1026728 h 5753325"/>
              <a:gd name="connsiteX15" fmla="*/ 6414269 w 6459988"/>
              <a:gd name="connsiteY15" fmla="*/ 1151111 h 5753325"/>
              <a:gd name="connsiteX16" fmla="*/ 6371722 w 6459988"/>
              <a:gd name="connsiteY16" fmla="*/ 1318080 h 5753325"/>
              <a:gd name="connsiteX17" fmla="*/ 6356023 w 6459988"/>
              <a:gd name="connsiteY17" fmla="*/ 1356227 h 5753325"/>
              <a:gd name="connsiteX18" fmla="*/ 6356157 w 6459988"/>
              <a:gd name="connsiteY18" fmla="*/ 1361967 h 5753325"/>
              <a:gd name="connsiteX19" fmla="*/ 6350613 w 6459988"/>
              <a:gd name="connsiteY19" fmla="*/ 1393569 h 5753325"/>
              <a:gd name="connsiteX20" fmla="*/ 6357062 w 6459988"/>
              <a:gd name="connsiteY20" fmla="*/ 1444071 h 5753325"/>
              <a:gd name="connsiteX21" fmla="*/ 6364832 w 6459988"/>
              <a:gd name="connsiteY21" fmla="*/ 1478763 h 5753325"/>
              <a:gd name="connsiteX22" fmla="*/ 6369745 w 6459988"/>
              <a:gd name="connsiteY22" fmla="*/ 1495680 h 5753325"/>
              <a:gd name="connsiteX23" fmla="*/ 6370898 w 6459988"/>
              <a:gd name="connsiteY23" fmla="*/ 1513331 h 5753325"/>
              <a:gd name="connsiteX24" fmla="*/ 6368801 w 6459988"/>
              <a:gd name="connsiteY24" fmla="*/ 1527414 h 5753325"/>
              <a:gd name="connsiteX25" fmla="*/ 6359177 w 6459988"/>
              <a:gd name="connsiteY25" fmla="*/ 1639513 h 5753325"/>
              <a:gd name="connsiteX26" fmla="*/ 6299489 w 6459988"/>
              <a:gd name="connsiteY26" fmla="*/ 1784860 h 5753325"/>
              <a:gd name="connsiteX27" fmla="*/ 6267878 w 6459988"/>
              <a:gd name="connsiteY27" fmla="*/ 1858572 h 5753325"/>
              <a:gd name="connsiteX28" fmla="*/ 6251146 w 6459988"/>
              <a:gd name="connsiteY28" fmla="*/ 1926167 h 5753325"/>
              <a:gd name="connsiteX29" fmla="*/ 6210686 w 6459988"/>
              <a:gd name="connsiteY29" fmla="*/ 2014834 h 5753325"/>
              <a:gd name="connsiteX30" fmla="*/ 6106652 w 6459988"/>
              <a:gd name="connsiteY30" fmla="*/ 2150572 h 5753325"/>
              <a:gd name="connsiteX31" fmla="*/ 6097813 w 6459988"/>
              <a:gd name="connsiteY31" fmla="*/ 2172208 h 5753325"/>
              <a:gd name="connsiteX32" fmla="*/ 6095990 w 6459988"/>
              <a:gd name="connsiteY32" fmla="*/ 2181185 h 5753325"/>
              <a:gd name="connsiteX33" fmla="*/ 6090126 w 6459988"/>
              <a:gd name="connsiteY33" fmla="*/ 2192533 h 5753325"/>
              <a:gd name="connsiteX34" fmla="*/ 6089503 w 6459988"/>
              <a:gd name="connsiteY34" fmla="*/ 2192543 h 5753325"/>
              <a:gd name="connsiteX35" fmla="*/ 6084946 w 6459988"/>
              <a:gd name="connsiteY35" fmla="*/ 2203694 h 5753325"/>
              <a:gd name="connsiteX36" fmla="*/ 5987861 w 6459988"/>
              <a:gd name="connsiteY36" fmla="*/ 2304868 h 5753325"/>
              <a:gd name="connsiteX37" fmla="*/ 5973439 w 6459988"/>
              <a:gd name="connsiteY37" fmla="*/ 2385635 h 5753325"/>
              <a:gd name="connsiteX38" fmla="*/ 5916727 w 6459988"/>
              <a:gd name="connsiteY38" fmla="*/ 2458777 h 5753325"/>
              <a:gd name="connsiteX39" fmla="*/ 5856524 w 6459988"/>
              <a:gd name="connsiteY39" fmla="*/ 2583281 h 5753325"/>
              <a:gd name="connsiteX40" fmla="*/ 5838091 w 6459988"/>
              <a:gd name="connsiteY40" fmla="*/ 2753474 h 5753325"/>
              <a:gd name="connsiteX41" fmla="*/ 5777471 w 6459988"/>
              <a:gd name="connsiteY41" fmla="*/ 2901570 h 5753325"/>
              <a:gd name="connsiteX42" fmla="*/ 5723992 w 6459988"/>
              <a:gd name="connsiteY42" fmla="*/ 2998752 h 5753325"/>
              <a:gd name="connsiteX43" fmla="*/ 5557886 w 6459988"/>
              <a:gd name="connsiteY43" fmla="*/ 3329735 h 5753325"/>
              <a:gd name="connsiteX44" fmla="*/ 5471501 w 6459988"/>
              <a:gd name="connsiteY44" fmla="*/ 3462221 h 5753325"/>
              <a:gd name="connsiteX45" fmla="*/ 5465154 w 6459988"/>
              <a:gd name="connsiteY45" fmla="*/ 3541065 h 5753325"/>
              <a:gd name="connsiteX46" fmla="*/ 5437889 w 6459988"/>
              <a:gd name="connsiteY46" fmla="*/ 3559927 h 5753325"/>
              <a:gd name="connsiteX47" fmla="*/ 5432770 w 6459988"/>
              <a:gd name="connsiteY47" fmla="*/ 3562948 h 5753325"/>
              <a:gd name="connsiteX48" fmla="*/ 5406795 w 6459988"/>
              <a:gd name="connsiteY48" fmla="*/ 3578594 h 5753325"/>
              <a:gd name="connsiteX49" fmla="*/ 5381495 w 6459988"/>
              <a:gd name="connsiteY49" fmla="*/ 3599883 h 5753325"/>
              <a:gd name="connsiteX50" fmla="*/ 5363689 w 6459988"/>
              <a:gd name="connsiteY50" fmla="*/ 3633299 h 5753325"/>
              <a:gd name="connsiteX51" fmla="*/ 5291870 w 6459988"/>
              <a:gd name="connsiteY51" fmla="*/ 3799039 h 5753325"/>
              <a:gd name="connsiteX52" fmla="*/ 5241600 w 6459988"/>
              <a:gd name="connsiteY52" fmla="*/ 3894238 h 5753325"/>
              <a:gd name="connsiteX53" fmla="*/ 5211041 w 6459988"/>
              <a:gd name="connsiteY53" fmla="*/ 3924184 h 5753325"/>
              <a:gd name="connsiteX54" fmla="*/ 5176073 w 6459988"/>
              <a:gd name="connsiteY54" fmla="*/ 3970179 h 5753325"/>
              <a:gd name="connsiteX55" fmla="*/ 5172826 w 6459988"/>
              <a:gd name="connsiteY55" fmla="*/ 3991773 h 5753325"/>
              <a:gd name="connsiteX56" fmla="*/ 5157053 w 6459988"/>
              <a:gd name="connsiteY56" fmla="*/ 3997708 h 5753325"/>
              <a:gd name="connsiteX57" fmla="*/ 5127922 w 6459988"/>
              <a:gd name="connsiteY57" fmla="*/ 4022660 h 5753325"/>
              <a:gd name="connsiteX58" fmla="*/ 5020872 w 6459988"/>
              <a:gd name="connsiteY58" fmla="*/ 4075951 h 5753325"/>
              <a:gd name="connsiteX59" fmla="*/ 4991410 w 6459988"/>
              <a:gd name="connsiteY59" fmla="*/ 4087598 h 5753325"/>
              <a:gd name="connsiteX60" fmla="*/ 4930112 w 6459988"/>
              <a:gd name="connsiteY60" fmla="*/ 4138459 h 5753325"/>
              <a:gd name="connsiteX61" fmla="*/ 4834224 w 6459988"/>
              <a:gd name="connsiteY61" fmla="*/ 4231643 h 5753325"/>
              <a:gd name="connsiteX62" fmla="*/ 4812599 w 6459988"/>
              <a:gd name="connsiteY62" fmla="*/ 4249449 h 5753325"/>
              <a:gd name="connsiteX63" fmla="*/ 4789188 w 6459988"/>
              <a:gd name="connsiteY63" fmla="*/ 4256678 h 5753325"/>
              <a:gd name="connsiteX64" fmla="*/ 4779554 w 6459988"/>
              <a:gd name="connsiteY64" fmla="*/ 4251313 h 5753325"/>
              <a:gd name="connsiteX65" fmla="*/ 4766885 w 6459988"/>
              <a:gd name="connsiteY65" fmla="*/ 4259812 h 5753325"/>
              <a:gd name="connsiteX66" fmla="*/ 4762510 w 6459988"/>
              <a:gd name="connsiteY66" fmla="*/ 4260383 h 5753325"/>
              <a:gd name="connsiteX67" fmla="*/ 4738416 w 6459988"/>
              <a:gd name="connsiteY67" fmla="*/ 4265355 h 5753325"/>
              <a:gd name="connsiteX68" fmla="*/ 4712007 w 6459988"/>
              <a:gd name="connsiteY68" fmla="*/ 4317892 h 5753325"/>
              <a:gd name="connsiteX69" fmla="*/ 4658930 w 6459988"/>
              <a:gd name="connsiteY69" fmla="*/ 4348041 h 5753325"/>
              <a:gd name="connsiteX70" fmla="*/ 4443526 w 6459988"/>
              <a:gd name="connsiteY70" fmla="*/ 4507851 h 5753325"/>
              <a:gd name="connsiteX71" fmla="*/ 4289766 w 6459988"/>
              <a:gd name="connsiteY71" fmla="*/ 4711450 h 5753325"/>
              <a:gd name="connsiteX72" fmla="*/ 4150870 w 6459988"/>
              <a:gd name="connsiteY72" fmla="*/ 4818480 h 5753325"/>
              <a:gd name="connsiteX73" fmla="*/ 4006639 w 6459988"/>
              <a:gd name="connsiteY73" fmla="*/ 4933815 h 5753325"/>
              <a:gd name="connsiteX74" fmla="*/ 3298210 w 6459988"/>
              <a:gd name="connsiteY74" fmla="*/ 5070790 h 5753325"/>
              <a:gd name="connsiteX75" fmla="*/ 2947678 w 6459988"/>
              <a:gd name="connsiteY75" fmla="*/ 5117869 h 5753325"/>
              <a:gd name="connsiteX76" fmla="*/ 2822169 w 6459988"/>
              <a:gd name="connsiteY76" fmla="*/ 5129396 h 5753325"/>
              <a:gd name="connsiteX77" fmla="*/ 2538773 w 6459988"/>
              <a:gd name="connsiteY77" fmla="*/ 5313397 h 5753325"/>
              <a:gd name="connsiteX78" fmla="*/ 2014500 w 6459988"/>
              <a:gd name="connsiteY78" fmla="*/ 5519744 h 5753325"/>
              <a:gd name="connsiteX79" fmla="*/ 1934391 w 6459988"/>
              <a:gd name="connsiteY79" fmla="*/ 5591335 h 5753325"/>
              <a:gd name="connsiteX80" fmla="*/ 1892550 w 6459988"/>
              <a:gd name="connsiteY80" fmla="*/ 5649708 h 5753325"/>
              <a:gd name="connsiteX81" fmla="*/ 1854769 w 6459988"/>
              <a:gd name="connsiteY81" fmla="*/ 5647691 h 5753325"/>
              <a:gd name="connsiteX82" fmla="*/ 1809461 w 6459988"/>
              <a:gd name="connsiteY82" fmla="*/ 5648628 h 5753325"/>
              <a:gd name="connsiteX83" fmla="*/ 1745150 w 6459988"/>
              <a:gd name="connsiteY83" fmla="*/ 5693879 h 5753325"/>
              <a:gd name="connsiteX84" fmla="*/ 1713375 w 6459988"/>
              <a:gd name="connsiteY84" fmla="*/ 5684672 h 5753325"/>
              <a:gd name="connsiteX85" fmla="*/ 1707808 w 6459988"/>
              <a:gd name="connsiteY85" fmla="*/ 5682611 h 5753325"/>
              <a:gd name="connsiteX86" fmla="*/ 1679313 w 6459988"/>
              <a:gd name="connsiteY86" fmla="*/ 5672360 h 5753325"/>
              <a:gd name="connsiteX87" fmla="*/ 1646933 w 6459988"/>
              <a:gd name="connsiteY87" fmla="*/ 5666227 h 5753325"/>
              <a:gd name="connsiteX88" fmla="*/ 1610055 w 6459988"/>
              <a:gd name="connsiteY88" fmla="*/ 5673643 h 5753325"/>
              <a:gd name="connsiteX89" fmla="*/ 1437641 w 6459988"/>
              <a:gd name="connsiteY89" fmla="*/ 5723266 h 5753325"/>
              <a:gd name="connsiteX90" fmla="*/ 1332869 w 6459988"/>
              <a:gd name="connsiteY90" fmla="*/ 5744752 h 5753325"/>
              <a:gd name="connsiteX91" fmla="*/ 1290525 w 6459988"/>
              <a:gd name="connsiteY91" fmla="*/ 5740036 h 5753325"/>
              <a:gd name="connsiteX92" fmla="*/ 1233107 w 6459988"/>
              <a:gd name="connsiteY92" fmla="*/ 5742106 h 5753325"/>
              <a:gd name="connsiteX93" fmla="*/ 1214532 w 6459988"/>
              <a:gd name="connsiteY93" fmla="*/ 5753325 h 5753325"/>
              <a:gd name="connsiteX94" fmla="*/ 1199955 w 6459988"/>
              <a:gd name="connsiteY94" fmla="*/ 5744831 h 5753325"/>
              <a:gd name="connsiteX95" fmla="*/ 1162337 w 6459988"/>
              <a:gd name="connsiteY95" fmla="*/ 5738048 h 5753325"/>
              <a:gd name="connsiteX96" fmla="*/ 1053457 w 6459988"/>
              <a:gd name="connsiteY96" fmla="*/ 5688676 h 5753325"/>
              <a:gd name="connsiteX97" fmla="*/ 1025798 w 6459988"/>
              <a:gd name="connsiteY97" fmla="*/ 5673166 h 5753325"/>
              <a:gd name="connsiteX98" fmla="*/ 947900 w 6459988"/>
              <a:gd name="connsiteY98" fmla="*/ 5657848 h 5753325"/>
              <a:gd name="connsiteX99" fmla="*/ 815627 w 6459988"/>
              <a:gd name="connsiteY99" fmla="*/ 5642557 h 5753325"/>
              <a:gd name="connsiteX100" fmla="*/ 788251 w 6459988"/>
              <a:gd name="connsiteY100" fmla="*/ 5637065 h 5753325"/>
              <a:gd name="connsiteX101" fmla="*/ 767822 w 6459988"/>
              <a:gd name="connsiteY101" fmla="*/ 5623450 h 5753325"/>
              <a:gd name="connsiteX102" fmla="*/ 765791 w 6459988"/>
              <a:gd name="connsiteY102" fmla="*/ 5612539 h 5753325"/>
              <a:gd name="connsiteX103" fmla="*/ 751230 w 6459988"/>
              <a:gd name="connsiteY103" fmla="*/ 5608092 h 5753325"/>
              <a:gd name="connsiteX104" fmla="*/ 748008 w 6459988"/>
              <a:gd name="connsiteY104" fmla="*/ 5605052 h 5753325"/>
              <a:gd name="connsiteX105" fmla="*/ 728871 w 6459988"/>
              <a:gd name="connsiteY105" fmla="*/ 5589469 h 5753325"/>
              <a:gd name="connsiteX106" fmla="*/ 671898 w 6459988"/>
              <a:gd name="connsiteY106" fmla="*/ 5602363 h 5753325"/>
              <a:gd name="connsiteX107" fmla="*/ 615065 w 6459988"/>
              <a:gd name="connsiteY107" fmla="*/ 5580257 h 5753325"/>
              <a:gd name="connsiteX108" fmla="*/ 355785 w 6459988"/>
              <a:gd name="connsiteY108" fmla="*/ 5514383 h 5753325"/>
              <a:gd name="connsiteX109" fmla="*/ 102269 w 6459988"/>
              <a:gd name="connsiteY109" fmla="*/ 5524347 h 5753325"/>
              <a:gd name="connsiteX110" fmla="*/ 13160 w 6459988"/>
              <a:gd name="connsiteY110" fmla="*/ 5514159 h 5753325"/>
              <a:gd name="connsiteX111" fmla="*/ 0 w 6459988"/>
              <a:gd name="connsiteY111" fmla="*/ 5511735 h 5753325"/>
              <a:gd name="connsiteX112" fmla="*/ 0 w 6459988"/>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447445 w 6447632"/>
              <a:gd name="connsiteY10" fmla="*/ 780003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05877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09888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3456"/>
              <a:gd name="connsiteY0" fmla="*/ 0 h 5753325"/>
              <a:gd name="connsiteX1" fmla="*/ 6438980 w 6443456"/>
              <a:gd name="connsiteY1" fmla="*/ 0 h 5753325"/>
              <a:gd name="connsiteX2" fmla="*/ 6439047 w 6443456"/>
              <a:gd name="connsiteY2" fmla="*/ 147 h 5753325"/>
              <a:gd name="connsiteX3" fmla="*/ 6443456 w 6443456"/>
              <a:gd name="connsiteY3" fmla="*/ 130105 h 5753325"/>
              <a:gd name="connsiteX4" fmla="*/ 6422751 w 6443456"/>
              <a:gd name="connsiteY4" fmla="*/ 174163 h 5753325"/>
              <a:gd name="connsiteX5" fmla="*/ 6396598 w 6443456"/>
              <a:gd name="connsiteY5" fmla="*/ 274847 h 5753325"/>
              <a:gd name="connsiteX6" fmla="*/ 6337615 w 6443456"/>
              <a:gd name="connsiteY6" fmla="*/ 471794 h 5753325"/>
              <a:gd name="connsiteX7" fmla="*/ 6304423 w 6443456"/>
              <a:gd name="connsiteY7" fmla="*/ 582623 h 5753325"/>
              <a:gd name="connsiteX8" fmla="*/ 6303977 w 6443456"/>
              <a:gd name="connsiteY8" fmla="*/ 664291 h 5753325"/>
              <a:gd name="connsiteX9" fmla="*/ 6299372 w 6443456"/>
              <a:gd name="connsiteY9" fmla="*/ 697330 h 5753325"/>
              <a:gd name="connsiteX10" fmla="*/ 6309888 w 6443456"/>
              <a:gd name="connsiteY10" fmla="*/ 754001 h 5753325"/>
              <a:gd name="connsiteX11" fmla="*/ 6339879 w 6443456"/>
              <a:gd name="connsiteY11" fmla="*/ 811136 h 5753325"/>
              <a:gd name="connsiteX12" fmla="*/ 6330065 w 6443456"/>
              <a:gd name="connsiteY12" fmla="*/ 893399 h 5753325"/>
              <a:gd name="connsiteX13" fmla="*/ 6328618 w 6443456"/>
              <a:gd name="connsiteY13" fmla="*/ 1009766 h 5753325"/>
              <a:gd name="connsiteX14" fmla="*/ 6320797 w 6443456"/>
              <a:gd name="connsiteY14" fmla="*/ 1146964 h 5753325"/>
              <a:gd name="connsiteX15" fmla="*/ 6334400 w 6443456"/>
              <a:gd name="connsiteY15" fmla="*/ 1280757 h 5753325"/>
              <a:gd name="connsiteX16" fmla="*/ 6356023 w 6443456"/>
              <a:gd name="connsiteY16" fmla="*/ 1356227 h 5753325"/>
              <a:gd name="connsiteX17" fmla="*/ 6356157 w 6443456"/>
              <a:gd name="connsiteY17" fmla="*/ 1361967 h 5753325"/>
              <a:gd name="connsiteX18" fmla="*/ 6350613 w 6443456"/>
              <a:gd name="connsiteY18" fmla="*/ 1393569 h 5753325"/>
              <a:gd name="connsiteX19" fmla="*/ 6357062 w 6443456"/>
              <a:gd name="connsiteY19" fmla="*/ 1444071 h 5753325"/>
              <a:gd name="connsiteX20" fmla="*/ 6364832 w 6443456"/>
              <a:gd name="connsiteY20" fmla="*/ 1478763 h 5753325"/>
              <a:gd name="connsiteX21" fmla="*/ 6369745 w 6443456"/>
              <a:gd name="connsiteY21" fmla="*/ 1495680 h 5753325"/>
              <a:gd name="connsiteX22" fmla="*/ 6370898 w 6443456"/>
              <a:gd name="connsiteY22" fmla="*/ 1513331 h 5753325"/>
              <a:gd name="connsiteX23" fmla="*/ 6339773 w 6443456"/>
              <a:gd name="connsiteY23" fmla="*/ 1527414 h 5753325"/>
              <a:gd name="connsiteX24" fmla="*/ 6321854 w 6443456"/>
              <a:gd name="connsiteY24" fmla="*/ 1635366 h 5753325"/>
              <a:gd name="connsiteX25" fmla="*/ 6299489 w 6443456"/>
              <a:gd name="connsiteY25" fmla="*/ 1784860 h 5753325"/>
              <a:gd name="connsiteX26" fmla="*/ 6267878 w 6443456"/>
              <a:gd name="connsiteY26" fmla="*/ 1858572 h 5753325"/>
              <a:gd name="connsiteX27" fmla="*/ 6251146 w 6443456"/>
              <a:gd name="connsiteY27" fmla="*/ 1926167 h 5753325"/>
              <a:gd name="connsiteX28" fmla="*/ 6210686 w 6443456"/>
              <a:gd name="connsiteY28" fmla="*/ 2014834 h 5753325"/>
              <a:gd name="connsiteX29" fmla="*/ 6106652 w 6443456"/>
              <a:gd name="connsiteY29" fmla="*/ 2150572 h 5753325"/>
              <a:gd name="connsiteX30" fmla="*/ 6097813 w 6443456"/>
              <a:gd name="connsiteY30" fmla="*/ 2172208 h 5753325"/>
              <a:gd name="connsiteX31" fmla="*/ 6095990 w 6443456"/>
              <a:gd name="connsiteY31" fmla="*/ 2181185 h 5753325"/>
              <a:gd name="connsiteX32" fmla="*/ 6090126 w 6443456"/>
              <a:gd name="connsiteY32" fmla="*/ 2192533 h 5753325"/>
              <a:gd name="connsiteX33" fmla="*/ 6089503 w 6443456"/>
              <a:gd name="connsiteY33" fmla="*/ 2192543 h 5753325"/>
              <a:gd name="connsiteX34" fmla="*/ 6084946 w 6443456"/>
              <a:gd name="connsiteY34" fmla="*/ 2203694 h 5753325"/>
              <a:gd name="connsiteX35" fmla="*/ 5987861 w 6443456"/>
              <a:gd name="connsiteY35" fmla="*/ 2304868 h 5753325"/>
              <a:gd name="connsiteX36" fmla="*/ 5973439 w 6443456"/>
              <a:gd name="connsiteY36" fmla="*/ 2385635 h 5753325"/>
              <a:gd name="connsiteX37" fmla="*/ 5916727 w 6443456"/>
              <a:gd name="connsiteY37" fmla="*/ 2458777 h 5753325"/>
              <a:gd name="connsiteX38" fmla="*/ 5856524 w 6443456"/>
              <a:gd name="connsiteY38" fmla="*/ 2583281 h 5753325"/>
              <a:gd name="connsiteX39" fmla="*/ 5838091 w 6443456"/>
              <a:gd name="connsiteY39" fmla="*/ 2753474 h 5753325"/>
              <a:gd name="connsiteX40" fmla="*/ 5744296 w 6443456"/>
              <a:gd name="connsiteY40" fmla="*/ 2893276 h 5753325"/>
              <a:gd name="connsiteX41" fmla="*/ 5682522 w 6443456"/>
              <a:gd name="connsiteY41" fmla="*/ 3044368 h 5753325"/>
              <a:gd name="connsiteX42" fmla="*/ 5557886 w 6443456"/>
              <a:gd name="connsiteY42" fmla="*/ 3304853 h 5753325"/>
              <a:gd name="connsiteX43" fmla="*/ 5483942 w 6443456"/>
              <a:gd name="connsiteY43" fmla="*/ 3416604 h 5753325"/>
              <a:gd name="connsiteX44" fmla="*/ 5461007 w 6443456"/>
              <a:gd name="connsiteY44" fmla="*/ 3503742 h 5753325"/>
              <a:gd name="connsiteX45" fmla="*/ 5437889 w 6443456"/>
              <a:gd name="connsiteY45" fmla="*/ 3559927 h 5753325"/>
              <a:gd name="connsiteX46" fmla="*/ 5432770 w 6443456"/>
              <a:gd name="connsiteY46" fmla="*/ 3562948 h 5753325"/>
              <a:gd name="connsiteX47" fmla="*/ 5406795 w 6443456"/>
              <a:gd name="connsiteY47" fmla="*/ 3578594 h 5753325"/>
              <a:gd name="connsiteX48" fmla="*/ 5381495 w 6443456"/>
              <a:gd name="connsiteY48" fmla="*/ 3599883 h 5753325"/>
              <a:gd name="connsiteX49" fmla="*/ 5363689 w 6443456"/>
              <a:gd name="connsiteY49" fmla="*/ 3633299 h 5753325"/>
              <a:gd name="connsiteX50" fmla="*/ 5291870 w 6443456"/>
              <a:gd name="connsiteY50" fmla="*/ 3799039 h 5753325"/>
              <a:gd name="connsiteX51" fmla="*/ 5241600 w 6443456"/>
              <a:gd name="connsiteY51" fmla="*/ 3894238 h 5753325"/>
              <a:gd name="connsiteX52" fmla="*/ 5211041 w 6443456"/>
              <a:gd name="connsiteY52" fmla="*/ 3924184 h 5753325"/>
              <a:gd name="connsiteX53" fmla="*/ 5176073 w 6443456"/>
              <a:gd name="connsiteY53" fmla="*/ 3970179 h 5753325"/>
              <a:gd name="connsiteX54" fmla="*/ 5172826 w 6443456"/>
              <a:gd name="connsiteY54" fmla="*/ 3991773 h 5753325"/>
              <a:gd name="connsiteX55" fmla="*/ 5157053 w 6443456"/>
              <a:gd name="connsiteY55" fmla="*/ 3997708 h 5753325"/>
              <a:gd name="connsiteX56" fmla="*/ 5127922 w 6443456"/>
              <a:gd name="connsiteY56" fmla="*/ 4022660 h 5753325"/>
              <a:gd name="connsiteX57" fmla="*/ 5020872 w 6443456"/>
              <a:gd name="connsiteY57" fmla="*/ 4075951 h 5753325"/>
              <a:gd name="connsiteX58" fmla="*/ 4991410 w 6443456"/>
              <a:gd name="connsiteY58" fmla="*/ 4087598 h 5753325"/>
              <a:gd name="connsiteX59" fmla="*/ 4930112 w 6443456"/>
              <a:gd name="connsiteY59" fmla="*/ 4138459 h 5753325"/>
              <a:gd name="connsiteX60" fmla="*/ 4834224 w 6443456"/>
              <a:gd name="connsiteY60" fmla="*/ 4231643 h 5753325"/>
              <a:gd name="connsiteX61" fmla="*/ 4812599 w 6443456"/>
              <a:gd name="connsiteY61" fmla="*/ 4249449 h 5753325"/>
              <a:gd name="connsiteX62" fmla="*/ 4789188 w 6443456"/>
              <a:gd name="connsiteY62" fmla="*/ 4256678 h 5753325"/>
              <a:gd name="connsiteX63" fmla="*/ 4779554 w 6443456"/>
              <a:gd name="connsiteY63" fmla="*/ 4251313 h 5753325"/>
              <a:gd name="connsiteX64" fmla="*/ 4766885 w 6443456"/>
              <a:gd name="connsiteY64" fmla="*/ 4259812 h 5753325"/>
              <a:gd name="connsiteX65" fmla="*/ 4762510 w 6443456"/>
              <a:gd name="connsiteY65" fmla="*/ 4260383 h 5753325"/>
              <a:gd name="connsiteX66" fmla="*/ 4738416 w 6443456"/>
              <a:gd name="connsiteY66" fmla="*/ 4265355 h 5753325"/>
              <a:gd name="connsiteX67" fmla="*/ 4712007 w 6443456"/>
              <a:gd name="connsiteY67" fmla="*/ 4317892 h 5753325"/>
              <a:gd name="connsiteX68" fmla="*/ 4658930 w 6443456"/>
              <a:gd name="connsiteY68" fmla="*/ 4348041 h 5753325"/>
              <a:gd name="connsiteX69" fmla="*/ 4443526 w 6443456"/>
              <a:gd name="connsiteY69" fmla="*/ 4507851 h 5753325"/>
              <a:gd name="connsiteX70" fmla="*/ 4289766 w 6443456"/>
              <a:gd name="connsiteY70" fmla="*/ 4711450 h 5753325"/>
              <a:gd name="connsiteX71" fmla="*/ 4150870 w 6443456"/>
              <a:gd name="connsiteY71" fmla="*/ 4818480 h 5753325"/>
              <a:gd name="connsiteX72" fmla="*/ 4006639 w 6443456"/>
              <a:gd name="connsiteY72" fmla="*/ 4933815 h 5753325"/>
              <a:gd name="connsiteX73" fmla="*/ 3298210 w 6443456"/>
              <a:gd name="connsiteY73" fmla="*/ 5070790 h 5753325"/>
              <a:gd name="connsiteX74" fmla="*/ 2947678 w 6443456"/>
              <a:gd name="connsiteY74" fmla="*/ 5117869 h 5753325"/>
              <a:gd name="connsiteX75" fmla="*/ 2822169 w 6443456"/>
              <a:gd name="connsiteY75" fmla="*/ 5129396 h 5753325"/>
              <a:gd name="connsiteX76" fmla="*/ 2538773 w 6443456"/>
              <a:gd name="connsiteY76" fmla="*/ 5313397 h 5753325"/>
              <a:gd name="connsiteX77" fmla="*/ 2014500 w 6443456"/>
              <a:gd name="connsiteY77" fmla="*/ 5519744 h 5753325"/>
              <a:gd name="connsiteX78" fmla="*/ 1934391 w 6443456"/>
              <a:gd name="connsiteY78" fmla="*/ 5591335 h 5753325"/>
              <a:gd name="connsiteX79" fmla="*/ 1892550 w 6443456"/>
              <a:gd name="connsiteY79" fmla="*/ 5649708 h 5753325"/>
              <a:gd name="connsiteX80" fmla="*/ 1854769 w 6443456"/>
              <a:gd name="connsiteY80" fmla="*/ 5647691 h 5753325"/>
              <a:gd name="connsiteX81" fmla="*/ 1809461 w 6443456"/>
              <a:gd name="connsiteY81" fmla="*/ 5648628 h 5753325"/>
              <a:gd name="connsiteX82" fmla="*/ 1745150 w 6443456"/>
              <a:gd name="connsiteY82" fmla="*/ 5693879 h 5753325"/>
              <a:gd name="connsiteX83" fmla="*/ 1713375 w 6443456"/>
              <a:gd name="connsiteY83" fmla="*/ 5684672 h 5753325"/>
              <a:gd name="connsiteX84" fmla="*/ 1707808 w 6443456"/>
              <a:gd name="connsiteY84" fmla="*/ 5682611 h 5753325"/>
              <a:gd name="connsiteX85" fmla="*/ 1679313 w 6443456"/>
              <a:gd name="connsiteY85" fmla="*/ 5672360 h 5753325"/>
              <a:gd name="connsiteX86" fmla="*/ 1646933 w 6443456"/>
              <a:gd name="connsiteY86" fmla="*/ 5666227 h 5753325"/>
              <a:gd name="connsiteX87" fmla="*/ 1610055 w 6443456"/>
              <a:gd name="connsiteY87" fmla="*/ 5673643 h 5753325"/>
              <a:gd name="connsiteX88" fmla="*/ 1437641 w 6443456"/>
              <a:gd name="connsiteY88" fmla="*/ 5723266 h 5753325"/>
              <a:gd name="connsiteX89" fmla="*/ 1332869 w 6443456"/>
              <a:gd name="connsiteY89" fmla="*/ 5744752 h 5753325"/>
              <a:gd name="connsiteX90" fmla="*/ 1290525 w 6443456"/>
              <a:gd name="connsiteY90" fmla="*/ 5740036 h 5753325"/>
              <a:gd name="connsiteX91" fmla="*/ 1233107 w 6443456"/>
              <a:gd name="connsiteY91" fmla="*/ 5742106 h 5753325"/>
              <a:gd name="connsiteX92" fmla="*/ 1214532 w 6443456"/>
              <a:gd name="connsiteY92" fmla="*/ 5753325 h 5753325"/>
              <a:gd name="connsiteX93" fmla="*/ 1199955 w 6443456"/>
              <a:gd name="connsiteY93" fmla="*/ 5744831 h 5753325"/>
              <a:gd name="connsiteX94" fmla="*/ 1162337 w 6443456"/>
              <a:gd name="connsiteY94" fmla="*/ 5738048 h 5753325"/>
              <a:gd name="connsiteX95" fmla="*/ 1053457 w 6443456"/>
              <a:gd name="connsiteY95" fmla="*/ 5688676 h 5753325"/>
              <a:gd name="connsiteX96" fmla="*/ 1025798 w 6443456"/>
              <a:gd name="connsiteY96" fmla="*/ 5673166 h 5753325"/>
              <a:gd name="connsiteX97" fmla="*/ 947900 w 6443456"/>
              <a:gd name="connsiteY97" fmla="*/ 5657848 h 5753325"/>
              <a:gd name="connsiteX98" fmla="*/ 815627 w 6443456"/>
              <a:gd name="connsiteY98" fmla="*/ 5642557 h 5753325"/>
              <a:gd name="connsiteX99" fmla="*/ 788251 w 6443456"/>
              <a:gd name="connsiteY99" fmla="*/ 5637065 h 5753325"/>
              <a:gd name="connsiteX100" fmla="*/ 767822 w 6443456"/>
              <a:gd name="connsiteY100" fmla="*/ 5623450 h 5753325"/>
              <a:gd name="connsiteX101" fmla="*/ 765791 w 6443456"/>
              <a:gd name="connsiteY101" fmla="*/ 5612539 h 5753325"/>
              <a:gd name="connsiteX102" fmla="*/ 751230 w 6443456"/>
              <a:gd name="connsiteY102" fmla="*/ 5608092 h 5753325"/>
              <a:gd name="connsiteX103" fmla="*/ 748008 w 6443456"/>
              <a:gd name="connsiteY103" fmla="*/ 5605052 h 5753325"/>
              <a:gd name="connsiteX104" fmla="*/ 728871 w 6443456"/>
              <a:gd name="connsiteY104" fmla="*/ 5589469 h 5753325"/>
              <a:gd name="connsiteX105" fmla="*/ 671898 w 6443456"/>
              <a:gd name="connsiteY105" fmla="*/ 5602363 h 5753325"/>
              <a:gd name="connsiteX106" fmla="*/ 615065 w 6443456"/>
              <a:gd name="connsiteY106" fmla="*/ 5580257 h 5753325"/>
              <a:gd name="connsiteX107" fmla="*/ 355785 w 6443456"/>
              <a:gd name="connsiteY107" fmla="*/ 5514383 h 5753325"/>
              <a:gd name="connsiteX108" fmla="*/ 102269 w 6443456"/>
              <a:gd name="connsiteY108" fmla="*/ 5524347 h 5753325"/>
              <a:gd name="connsiteX109" fmla="*/ 13160 w 6443456"/>
              <a:gd name="connsiteY109" fmla="*/ 5514159 h 5753325"/>
              <a:gd name="connsiteX110" fmla="*/ 0 w 6443456"/>
              <a:gd name="connsiteY110" fmla="*/ 5511735 h 5753325"/>
              <a:gd name="connsiteX111" fmla="*/ 0 w 6443456"/>
              <a:gd name="connsiteY111" fmla="*/ 0 h 5753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6443456" h="5753325">
                <a:moveTo>
                  <a:pt x="0" y="0"/>
                </a:moveTo>
                <a:lnTo>
                  <a:pt x="6438980" y="0"/>
                </a:lnTo>
                <a:cubicBezTo>
                  <a:pt x="6439002" y="49"/>
                  <a:pt x="6439025" y="98"/>
                  <a:pt x="6439047" y="147"/>
                </a:cubicBezTo>
                <a:lnTo>
                  <a:pt x="6443456" y="130105"/>
                </a:lnTo>
                <a:cubicBezTo>
                  <a:pt x="6430828" y="154008"/>
                  <a:pt x="6411458" y="168030"/>
                  <a:pt x="6422751" y="174163"/>
                </a:cubicBezTo>
                <a:cubicBezTo>
                  <a:pt x="6418487" y="214830"/>
                  <a:pt x="6390727" y="235497"/>
                  <a:pt x="6396598" y="274847"/>
                </a:cubicBezTo>
                <a:cubicBezTo>
                  <a:pt x="6403386" y="335822"/>
                  <a:pt x="6333127" y="414969"/>
                  <a:pt x="6337615" y="471794"/>
                </a:cubicBezTo>
                <a:cubicBezTo>
                  <a:pt x="6324407" y="534783"/>
                  <a:pt x="6296331" y="556933"/>
                  <a:pt x="6304423" y="582623"/>
                </a:cubicBezTo>
                <a:cubicBezTo>
                  <a:pt x="6293676" y="611941"/>
                  <a:pt x="6296956" y="631352"/>
                  <a:pt x="6303977" y="664291"/>
                </a:cubicBezTo>
                <a:cubicBezTo>
                  <a:pt x="6302444" y="677879"/>
                  <a:pt x="6301462" y="685268"/>
                  <a:pt x="6299372" y="697330"/>
                </a:cubicBezTo>
                <a:cubicBezTo>
                  <a:pt x="6314387" y="714913"/>
                  <a:pt x="6313827" y="721408"/>
                  <a:pt x="6309888" y="754001"/>
                </a:cubicBezTo>
                <a:cubicBezTo>
                  <a:pt x="6306930" y="769492"/>
                  <a:pt x="6343751" y="814234"/>
                  <a:pt x="6339879" y="811136"/>
                </a:cubicBezTo>
                <a:lnTo>
                  <a:pt x="6330065" y="893399"/>
                </a:lnTo>
                <a:cubicBezTo>
                  <a:pt x="6341065" y="929331"/>
                  <a:pt x="6340586" y="969703"/>
                  <a:pt x="6328618" y="1009766"/>
                </a:cubicBezTo>
                <a:cubicBezTo>
                  <a:pt x="6286987" y="1110847"/>
                  <a:pt x="6336677" y="1067927"/>
                  <a:pt x="6320797" y="1146964"/>
                </a:cubicBezTo>
                <a:cubicBezTo>
                  <a:pt x="6308238" y="1199586"/>
                  <a:pt x="6355190" y="1221191"/>
                  <a:pt x="6334400" y="1280757"/>
                </a:cubicBezTo>
                <a:lnTo>
                  <a:pt x="6356023" y="1356227"/>
                </a:lnTo>
                <a:cubicBezTo>
                  <a:pt x="6356068" y="1358140"/>
                  <a:pt x="6356112" y="1360054"/>
                  <a:pt x="6356157" y="1361967"/>
                </a:cubicBezTo>
                <a:cubicBezTo>
                  <a:pt x="6355533" y="1373512"/>
                  <a:pt x="6353847" y="1384370"/>
                  <a:pt x="6350613" y="1393569"/>
                </a:cubicBezTo>
                <a:cubicBezTo>
                  <a:pt x="6364468" y="1383914"/>
                  <a:pt x="6345614" y="1435855"/>
                  <a:pt x="6357062" y="1444071"/>
                </a:cubicBezTo>
                <a:cubicBezTo>
                  <a:pt x="6366618" y="1448518"/>
                  <a:pt x="6363125" y="1465312"/>
                  <a:pt x="6364832" y="1478763"/>
                </a:cubicBezTo>
                <a:cubicBezTo>
                  <a:pt x="6367033" y="1481449"/>
                  <a:pt x="6368644" y="1487606"/>
                  <a:pt x="6369745" y="1495680"/>
                </a:cubicBezTo>
                <a:cubicBezTo>
                  <a:pt x="6370129" y="1501564"/>
                  <a:pt x="6370514" y="1507447"/>
                  <a:pt x="6370898" y="1513331"/>
                </a:cubicBezTo>
                <a:lnTo>
                  <a:pt x="6339773" y="1527414"/>
                </a:lnTo>
                <a:cubicBezTo>
                  <a:pt x="6334226" y="1566662"/>
                  <a:pt x="6321052" y="1604564"/>
                  <a:pt x="6321854" y="1635366"/>
                </a:cubicBezTo>
                <a:cubicBezTo>
                  <a:pt x="6320655" y="1701187"/>
                  <a:pt x="6292278" y="1721205"/>
                  <a:pt x="6299489" y="1784860"/>
                </a:cubicBezTo>
                <a:cubicBezTo>
                  <a:pt x="6294212" y="1831400"/>
                  <a:pt x="6277478" y="1829559"/>
                  <a:pt x="6267878" y="1858572"/>
                </a:cubicBezTo>
                <a:lnTo>
                  <a:pt x="6251146" y="1926167"/>
                </a:lnTo>
                <a:lnTo>
                  <a:pt x="6210686" y="2014834"/>
                </a:lnTo>
                <a:lnTo>
                  <a:pt x="6106652" y="2150572"/>
                </a:lnTo>
                <a:lnTo>
                  <a:pt x="6097813" y="2172208"/>
                </a:lnTo>
                <a:lnTo>
                  <a:pt x="6095990" y="2181185"/>
                </a:lnTo>
                <a:cubicBezTo>
                  <a:pt x="6094176" y="2187056"/>
                  <a:pt x="6092249" y="2190556"/>
                  <a:pt x="6090126" y="2192533"/>
                </a:cubicBezTo>
                <a:lnTo>
                  <a:pt x="6089503" y="2192543"/>
                </a:lnTo>
                <a:lnTo>
                  <a:pt x="6084946" y="2203694"/>
                </a:lnTo>
                <a:cubicBezTo>
                  <a:pt x="6068006" y="2222414"/>
                  <a:pt x="6006445" y="2274546"/>
                  <a:pt x="5987861" y="2304868"/>
                </a:cubicBezTo>
                <a:lnTo>
                  <a:pt x="5973439" y="2385635"/>
                </a:lnTo>
                <a:lnTo>
                  <a:pt x="5916727" y="2458777"/>
                </a:lnTo>
                <a:cubicBezTo>
                  <a:pt x="5897241" y="2491718"/>
                  <a:pt x="5869630" y="2534165"/>
                  <a:pt x="5856524" y="2583281"/>
                </a:cubicBezTo>
                <a:cubicBezTo>
                  <a:pt x="5857506" y="2592319"/>
                  <a:pt x="5833326" y="2744711"/>
                  <a:pt x="5838091" y="2753474"/>
                </a:cubicBezTo>
                <a:cubicBezTo>
                  <a:pt x="5785248" y="2871502"/>
                  <a:pt x="5778642" y="2803565"/>
                  <a:pt x="5744296" y="2893276"/>
                </a:cubicBezTo>
                <a:cubicBezTo>
                  <a:pt x="5695297" y="2988328"/>
                  <a:pt x="5724634" y="2958553"/>
                  <a:pt x="5682522" y="3044368"/>
                </a:cubicBezTo>
                <a:cubicBezTo>
                  <a:pt x="5632185" y="3125072"/>
                  <a:pt x="5597317" y="3217236"/>
                  <a:pt x="5557886" y="3304853"/>
                </a:cubicBezTo>
                <a:cubicBezTo>
                  <a:pt x="5482395" y="3325072"/>
                  <a:pt x="5519234" y="3371478"/>
                  <a:pt x="5483942" y="3416604"/>
                </a:cubicBezTo>
                <a:cubicBezTo>
                  <a:pt x="5462927" y="3437263"/>
                  <a:pt x="5484515" y="3475608"/>
                  <a:pt x="5461007" y="3503742"/>
                </a:cubicBezTo>
                <a:cubicBezTo>
                  <a:pt x="5452964" y="3510933"/>
                  <a:pt x="5447709" y="3554203"/>
                  <a:pt x="5437889" y="3559927"/>
                </a:cubicBezTo>
                <a:lnTo>
                  <a:pt x="5432770" y="3562948"/>
                </a:lnTo>
                <a:lnTo>
                  <a:pt x="5406795" y="3578594"/>
                </a:lnTo>
                <a:lnTo>
                  <a:pt x="5381495" y="3599883"/>
                </a:lnTo>
                <a:cubicBezTo>
                  <a:pt x="5373777" y="3608845"/>
                  <a:pt x="5367528" y="3619642"/>
                  <a:pt x="5363689" y="3633299"/>
                </a:cubicBezTo>
                <a:cubicBezTo>
                  <a:pt x="5370837" y="3689178"/>
                  <a:pt x="5280250" y="3728687"/>
                  <a:pt x="5291870" y="3799039"/>
                </a:cubicBezTo>
                <a:cubicBezTo>
                  <a:pt x="5291660" y="3823262"/>
                  <a:pt x="5263601" y="3888134"/>
                  <a:pt x="5241600" y="3894238"/>
                </a:cubicBezTo>
                <a:cubicBezTo>
                  <a:pt x="5232312" y="3906493"/>
                  <a:pt x="5231731" y="3924583"/>
                  <a:pt x="5211041" y="3924184"/>
                </a:cubicBezTo>
                <a:cubicBezTo>
                  <a:pt x="5184976" y="3926521"/>
                  <a:pt x="5198956" y="3986438"/>
                  <a:pt x="5176073" y="3970179"/>
                </a:cubicBezTo>
                <a:lnTo>
                  <a:pt x="5172826" y="3991773"/>
                </a:lnTo>
                <a:lnTo>
                  <a:pt x="5157053" y="3997708"/>
                </a:lnTo>
                <a:cubicBezTo>
                  <a:pt x="5140589" y="4003541"/>
                  <a:pt x="5128715" y="4008828"/>
                  <a:pt x="5127922" y="4022660"/>
                </a:cubicBezTo>
                <a:cubicBezTo>
                  <a:pt x="5105225" y="4035701"/>
                  <a:pt x="5043623" y="4065128"/>
                  <a:pt x="5020872" y="4075951"/>
                </a:cubicBezTo>
                <a:cubicBezTo>
                  <a:pt x="5006705" y="4069570"/>
                  <a:pt x="5001251" y="4081880"/>
                  <a:pt x="4991410" y="4087598"/>
                </a:cubicBezTo>
                <a:cubicBezTo>
                  <a:pt x="4974522" y="4085320"/>
                  <a:pt x="4937025" y="4121806"/>
                  <a:pt x="4930112" y="4138459"/>
                </a:cubicBezTo>
                <a:cubicBezTo>
                  <a:pt x="4918473" y="4190437"/>
                  <a:pt x="4844909" y="4190974"/>
                  <a:pt x="4834224" y="4231643"/>
                </a:cubicBezTo>
                <a:cubicBezTo>
                  <a:pt x="4827758" y="4239937"/>
                  <a:pt x="4820427" y="4245543"/>
                  <a:pt x="4812599" y="4249449"/>
                </a:cubicBezTo>
                <a:lnTo>
                  <a:pt x="4789188" y="4256678"/>
                </a:lnTo>
                <a:lnTo>
                  <a:pt x="4779554" y="4251313"/>
                </a:lnTo>
                <a:lnTo>
                  <a:pt x="4766885" y="4259812"/>
                </a:lnTo>
                <a:lnTo>
                  <a:pt x="4762510" y="4260383"/>
                </a:lnTo>
                <a:cubicBezTo>
                  <a:pt x="4754131" y="4261437"/>
                  <a:pt x="4745977" y="4262766"/>
                  <a:pt x="4738416" y="4265355"/>
                </a:cubicBezTo>
                <a:cubicBezTo>
                  <a:pt x="4764694" y="4302719"/>
                  <a:pt x="4678447" y="4293536"/>
                  <a:pt x="4712007" y="4317892"/>
                </a:cubicBezTo>
                <a:cubicBezTo>
                  <a:pt x="4675039" y="4338619"/>
                  <a:pt x="4716682" y="4356361"/>
                  <a:pt x="4658930" y="4348041"/>
                </a:cubicBezTo>
                <a:cubicBezTo>
                  <a:pt x="4614182" y="4379702"/>
                  <a:pt x="4505053" y="4447283"/>
                  <a:pt x="4443526" y="4507851"/>
                </a:cubicBezTo>
                <a:cubicBezTo>
                  <a:pt x="4410144" y="4540439"/>
                  <a:pt x="4338540" y="4659677"/>
                  <a:pt x="4289766" y="4711450"/>
                </a:cubicBezTo>
                <a:cubicBezTo>
                  <a:pt x="4238344" y="4747694"/>
                  <a:pt x="4215457" y="4807131"/>
                  <a:pt x="4150870" y="4818480"/>
                </a:cubicBezTo>
                <a:cubicBezTo>
                  <a:pt x="4103683" y="4855538"/>
                  <a:pt x="4148748" y="4891762"/>
                  <a:pt x="4006639" y="4933815"/>
                </a:cubicBezTo>
                <a:cubicBezTo>
                  <a:pt x="3736045" y="4990755"/>
                  <a:pt x="3474704" y="5040115"/>
                  <a:pt x="3298210" y="5070790"/>
                </a:cubicBezTo>
                <a:cubicBezTo>
                  <a:pt x="3121717" y="5101466"/>
                  <a:pt x="3041810" y="5115566"/>
                  <a:pt x="2947678" y="5117869"/>
                </a:cubicBezTo>
                <a:cubicBezTo>
                  <a:pt x="2853544" y="5120174"/>
                  <a:pt x="2858560" y="5135060"/>
                  <a:pt x="2822169" y="5129396"/>
                </a:cubicBezTo>
                <a:lnTo>
                  <a:pt x="2538773" y="5313397"/>
                </a:lnTo>
                <a:cubicBezTo>
                  <a:pt x="2405817" y="5334661"/>
                  <a:pt x="2144167" y="5431620"/>
                  <a:pt x="2014500" y="5519744"/>
                </a:cubicBezTo>
                <a:cubicBezTo>
                  <a:pt x="1982084" y="5541774"/>
                  <a:pt x="1956346" y="5565847"/>
                  <a:pt x="1934391" y="5591335"/>
                </a:cubicBezTo>
                <a:lnTo>
                  <a:pt x="1892550" y="5649708"/>
                </a:lnTo>
                <a:lnTo>
                  <a:pt x="1854769" y="5647691"/>
                </a:lnTo>
                <a:cubicBezTo>
                  <a:pt x="1838936" y="5647705"/>
                  <a:pt x="1823701" y="5648312"/>
                  <a:pt x="1809461" y="5648628"/>
                </a:cubicBezTo>
                <a:cubicBezTo>
                  <a:pt x="1834147" y="5698228"/>
                  <a:pt x="1737274" y="5633540"/>
                  <a:pt x="1745150" y="5693879"/>
                </a:cubicBezTo>
                <a:cubicBezTo>
                  <a:pt x="1734532" y="5692199"/>
                  <a:pt x="1724002" y="5688669"/>
                  <a:pt x="1713375" y="5684672"/>
                </a:cubicBezTo>
                <a:lnTo>
                  <a:pt x="1707808" y="5682611"/>
                </a:lnTo>
                <a:lnTo>
                  <a:pt x="1679313" y="5672360"/>
                </a:lnTo>
                <a:lnTo>
                  <a:pt x="1646933" y="5666227"/>
                </a:lnTo>
                <a:cubicBezTo>
                  <a:pt x="1635170" y="5665926"/>
                  <a:pt x="1622939" y="5667937"/>
                  <a:pt x="1610055" y="5673643"/>
                </a:cubicBezTo>
                <a:cubicBezTo>
                  <a:pt x="1571890" y="5714775"/>
                  <a:pt x="1484024" y="5669440"/>
                  <a:pt x="1437641" y="5723266"/>
                </a:cubicBezTo>
                <a:cubicBezTo>
                  <a:pt x="1418992" y="5738521"/>
                  <a:pt x="1351540" y="5757985"/>
                  <a:pt x="1332869" y="5744752"/>
                </a:cubicBezTo>
                <a:cubicBezTo>
                  <a:pt x="1317589" y="5745326"/>
                  <a:pt x="1303391" y="5756388"/>
                  <a:pt x="1290525" y="5740036"/>
                </a:cubicBezTo>
                <a:cubicBezTo>
                  <a:pt x="1272146" y="5721242"/>
                  <a:pt x="1235243" y="5770261"/>
                  <a:pt x="1233107" y="5742106"/>
                </a:cubicBezTo>
                <a:lnTo>
                  <a:pt x="1214532" y="5753325"/>
                </a:lnTo>
                <a:lnTo>
                  <a:pt x="1199955" y="5744831"/>
                </a:lnTo>
                <a:cubicBezTo>
                  <a:pt x="1185016" y="5735734"/>
                  <a:pt x="1173414" y="5729861"/>
                  <a:pt x="1162337" y="5738048"/>
                </a:cubicBezTo>
                <a:cubicBezTo>
                  <a:pt x="1137920" y="5728689"/>
                  <a:pt x="1076212" y="5699490"/>
                  <a:pt x="1053457" y="5688676"/>
                </a:cubicBezTo>
                <a:cubicBezTo>
                  <a:pt x="1049315" y="5673592"/>
                  <a:pt x="1036434" y="5677184"/>
                  <a:pt x="1025798" y="5673166"/>
                </a:cubicBezTo>
                <a:cubicBezTo>
                  <a:pt x="1016787" y="5658576"/>
                  <a:pt x="965030" y="5652626"/>
                  <a:pt x="947900" y="5657848"/>
                </a:cubicBezTo>
                <a:cubicBezTo>
                  <a:pt x="900757" y="5681878"/>
                  <a:pt x="853518" y="5624981"/>
                  <a:pt x="815627" y="5642557"/>
                </a:cubicBezTo>
                <a:cubicBezTo>
                  <a:pt x="805172" y="5642805"/>
                  <a:pt x="796221" y="5640669"/>
                  <a:pt x="788251" y="5637065"/>
                </a:cubicBezTo>
                <a:lnTo>
                  <a:pt x="767822" y="5623450"/>
                </a:lnTo>
                <a:lnTo>
                  <a:pt x="765791" y="5612539"/>
                </a:lnTo>
                <a:lnTo>
                  <a:pt x="751230" y="5608092"/>
                </a:lnTo>
                <a:lnTo>
                  <a:pt x="748008" y="5605052"/>
                </a:lnTo>
                <a:cubicBezTo>
                  <a:pt x="741868" y="5599203"/>
                  <a:pt x="735661" y="5593704"/>
                  <a:pt x="728871" y="5589469"/>
                </a:cubicBezTo>
                <a:cubicBezTo>
                  <a:pt x="717035" y="5633700"/>
                  <a:pt x="669153" y="5560747"/>
                  <a:pt x="671898" y="5602363"/>
                </a:cubicBezTo>
                <a:cubicBezTo>
                  <a:pt x="632522" y="5586794"/>
                  <a:pt x="645467" y="5630489"/>
                  <a:pt x="615065" y="5580257"/>
                </a:cubicBezTo>
                <a:cubicBezTo>
                  <a:pt x="562379" y="5565593"/>
                  <a:pt x="441250" y="5523701"/>
                  <a:pt x="355785" y="5514383"/>
                </a:cubicBezTo>
                <a:cubicBezTo>
                  <a:pt x="309622" y="5509152"/>
                  <a:pt x="172894" y="5529342"/>
                  <a:pt x="102269" y="5524347"/>
                </a:cubicBezTo>
                <a:cubicBezTo>
                  <a:pt x="72050" y="5515878"/>
                  <a:pt x="41939" y="5516649"/>
                  <a:pt x="13160" y="5514159"/>
                </a:cubicBezTo>
                <a:lnTo>
                  <a:pt x="0" y="551173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6C0D0EDD-D027-8330-59CC-09A010313C16}"/>
              </a:ext>
            </a:extLst>
          </p:cNvPr>
          <p:cNvSpPr>
            <a:spLocks noGrp="1"/>
          </p:cNvSpPr>
          <p:nvPr>
            <p:ph type="title"/>
          </p:nvPr>
        </p:nvSpPr>
        <p:spPr>
          <a:xfrm>
            <a:off x="838199" y="1068892"/>
            <a:ext cx="4259731" cy="800932"/>
          </a:xfrm>
        </p:spPr>
        <p:txBody>
          <a:bodyPr vert="horz" lIns="91440" tIns="45720" rIns="91440" bIns="45720" rtlCol="0" anchor="b">
            <a:normAutofit/>
          </a:bodyPr>
          <a:lstStyle/>
          <a:p>
            <a:pPr algn="ctr">
              <a:spcAft>
                <a:spcPts val="600"/>
              </a:spcAft>
            </a:pPr>
            <a:r>
              <a:rPr lang="en-US" kern="1200" dirty="0">
                <a:solidFill>
                  <a:schemeClr val="tx1"/>
                </a:solidFill>
                <a:latin typeface="+mj-lt"/>
                <a:ea typeface="+mj-ea"/>
                <a:cs typeface="+mj-cs"/>
              </a:rPr>
              <a:t>Events in 1981</a:t>
            </a:r>
          </a:p>
        </p:txBody>
      </p:sp>
      <p:sp>
        <p:nvSpPr>
          <p:cNvPr id="1044" name="Freeform: Shape 1043">
            <a:extLst>
              <a:ext uri="{FF2B5EF4-FFF2-40B4-BE49-F238E27FC236}">
                <a16:creationId xmlns:a16="http://schemas.microsoft.com/office/drawing/2014/main" id="{CF93DC6C-1BFD-4414-BF23-471C8831C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664" y="3440576"/>
            <a:ext cx="4114800" cy="267505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026" name="Picture 2" descr="How the New Cross fire became a rallying cry for political action | London  | The Guardian">
            <a:extLst>
              <a:ext uri="{FF2B5EF4-FFF2-40B4-BE49-F238E27FC236}">
                <a16:creationId xmlns:a16="http://schemas.microsoft.com/office/drawing/2014/main" id="{F6680B7B-9ABE-E765-F301-3D06AE05195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5671" y="2845412"/>
            <a:ext cx="4458432" cy="2675059"/>
          </a:xfrm>
          <a:prstGeom prst="rect">
            <a:avLst/>
          </a:prstGeom>
          <a:noFill/>
          <a:extLst>
            <a:ext uri="{909E8E84-426E-40DD-AFC4-6F175D3DCCD1}">
              <a14:hiddenFill xmlns:a14="http://schemas.microsoft.com/office/drawing/2010/main">
                <a:solidFill>
                  <a:srgbClr val="FFFFFF"/>
                </a:solidFill>
              </a14:hiddenFill>
            </a:ext>
          </a:extLst>
        </p:spPr>
      </p:pic>
      <p:sp>
        <p:nvSpPr>
          <p:cNvPr id="1045" name="Rectangle 6">
            <a:extLst>
              <a:ext uri="{FF2B5EF4-FFF2-40B4-BE49-F238E27FC236}">
                <a16:creationId xmlns:a16="http://schemas.microsoft.com/office/drawing/2014/main" id="{001928A5-13A8-4372-8A77-BCAAE555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4188" y="5840345"/>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F1FEB04-BC17-155C-B307-6613FD38E512}"/>
              </a:ext>
            </a:extLst>
          </p:cNvPr>
          <p:cNvSpPr>
            <a:spLocks noGrp="1"/>
          </p:cNvSpPr>
          <p:nvPr>
            <p:ph idx="1"/>
          </p:nvPr>
        </p:nvSpPr>
        <p:spPr>
          <a:xfrm>
            <a:off x="5535389" y="840521"/>
            <a:ext cx="6291618" cy="6526306"/>
          </a:xfrm>
        </p:spPr>
        <p:txBody>
          <a:bodyPr vert="horz" lIns="91440" tIns="45720" rIns="91440" bIns="45720" rtlCol="0" anchor="ctr">
            <a:noAutofit/>
          </a:bodyPr>
          <a:lstStyle/>
          <a:p>
            <a:pPr marL="228600" marR="0" lvl="0" fontAlgn="auto">
              <a:spcBef>
                <a:spcPts val="1000"/>
              </a:spcBef>
              <a:spcAft>
                <a:spcPts val="0"/>
              </a:spcAft>
              <a:buClrTx/>
              <a:buSzTx/>
              <a:tabLst/>
              <a:defRPr/>
            </a:pPr>
            <a:endParaRPr kumimoji="0" lang="en-US" sz="2400" b="0" i="0" u="none" strike="noStrike" cap="none" spc="0" normalizeH="0" baseline="0" noProof="0" dirty="0">
              <a:ln>
                <a:noFill/>
              </a:ln>
              <a:effectLst/>
              <a:uLnTx/>
              <a:uFillTx/>
            </a:endParaRPr>
          </a:p>
          <a:p>
            <a:pPr marL="228600" marR="0" lvl="0" fontAlgn="auto">
              <a:spcBef>
                <a:spcPts val="1000"/>
              </a:spcBef>
              <a:spcAft>
                <a:spcPts val="0"/>
              </a:spcAft>
              <a:buClrTx/>
              <a:buSzTx/>
              <a:tabLst/>
              <a:defRPr/>
            </a:pPr>
            <a:r>
              <a:rPr kumimoji="0" lang="en-US" sz="2400" b="0" i="0" u="none" strike="noStrike" cap="none" spc="0" normalizeH="0" baseline="0" noProof="0" dirty="0">
                <a:ln>
                  <a:noFill/>
                </a:ln>
                <a:effectLst/>
                <a:uLnTx/>
                <a:uFillTx/>
              </a:rPr>
              <a:t>Deptford fire- 13</a:t>
            </a:r>
            <a:r>
              <a:rPr kumimoji="0" lang="en-US" sz="2400" b="0" i="0" u="none" strike="noStrike" cap="none" spc="0" normalizeH="0" baseline="30000" noProof="0" dirty="0">
                <a:ln>
                  <a:noFill/>
                </a:ln>
                <a:effectLst/>
                <a:uLnTx/>
                <a:uFillTx/>
              </a:rPr>
              <a:t>th</a:t>
            </a:r>
            <a:r>
              <a:rPr kumimoji="0" lang="en-US" sz="2400" b="0" i="0" u="none" strike="noStrike" cap="none" spc="0" normalizeH="0" baseline="0" noProof="0" dirty="0">
                <a:ln>
                  <a:noFill/>
                </a:ln>
                <a:effectLst/>
                <a:uLnTx/>
                <a:uFillTx/>
              </a:rPr>
              <a:t> of January 1981</a:t>
            </a:r>
          </a:p>
          <a:p>
            <a:pPr marL="0" marR="0" lvl="0" indent="0" fontAlgn="auto">
              <a:spcBef>
                <a:spcPts val="1000"/>
              </a:spcBef>
              <a:spcAft>
                <a:spcPts val="0"/>
              </a:spcAft>
              <a:buClrTx/>
              <a:buSzTx/>
              <a:buNone/>
              <a:tabLst/>
              <a:defRPr/>
            </a:pPr>
            <a:r>
              <a:rPr kumimoji="0" lang="en-US" sz="2400" b="0" i="0" u="none" strike="noStrike" cap="none" spc="0" normalizeH="0" baseline="0" noProof="0" dirty="0">
                <a:ln>
                  <a:noFill/>
                </a:ln>
                <a:effectLst/>
                <a:uLnTx/>
                <a:uFillTx/>
              </a:rPr>
              <a:t>	-house party was set alight, filled mainly with young black people resulted in 	13 deaths</a:t>
            </a:r>
          </a:p>
          <a:p>
            <a:pPr marL="0" marR="0" lvl="0" fontAlgn="auto">
              <a:spcBef>
                <a:spcPts val="1000"/>
              </a:spcBef>
              <a:spcAft>
                <a:spcPts val="0"/>
              </a:spcAft>
              <a:buClrTx/>
              <a:buSzTx/>
              <a:tabLst/>
              <a:defRPr/>
            </a:pPr>
            <a:endParaRPr kumimoji="0" lang="en-US" sz="2400" b="0" i="0" u="none" strike="noStrike" cap="none" spc="0" normalizeH="0" baseline="0" noProof="0" dirty="0">
              <a:ln>
                <a:noFill/>
              </a:ln>
              <a:effectLst/>
              <a:uLnTx/>
              <a:uFillTx/>
            </a:endParaRPr>
          </a:p>
          <a:p>
            <a:pPr>
              <a:defRPr/>
            </a:pPr>
            <a:r>
              <a:rPr lang="en-US" sz="2400" dirty="0"/>
              <a:t>The Lewisham area had a strong far-right presence, with regular attacks on Black people, community centers and youth clubs.</a:t>
            </a:r>
            <a:endParaRPr kumimoji="0" lang="en-US" sz="2400" b="0" i="0" u="none" strike="noStrike" cap="none" spc="0" normalizeH="0" baseline="0" noProof="0" dirty="0">
              <a:ln>
                <a:noFill/>
              </a:ln>
              <a:effectLst/>
              <a:uLnTx/>
              <a:uFillTx/>
            </a:endParaRPr>
          </a:p>
          <a:p>
            <a:pPr marL="228600" marR="0" lvl="0" fontAlgn="auto">
              <a:spcBef>
                <a:spcPts val="1000"/>
              </a:spcBef>
              <a:spcAft>
                <a:spcPts val="0"/>
              </a:spcAft>
              <a:buClrTx/>
              <a:buSzTx/>
              <a:tabLst/>
              <a:defRPr/>
            </a:pPr>
            <a:endParaRPr kumimoji="0" lang="en-US" sz="2400" b="0" i="0" u="none" strike="noStrike" cap="none" spc="0" normalizeH="0" baseline="0" noProof="0" dirty="0">
              <a:ln>
                <a:noFill/>
              </a:ln>
              <a:effectLst/>
              <a:uLnTx/>
              <a:uFillTx/>
            </a:endParaRPr>
          </a:p>
          <a:p>
            <a:pPr marL="228600" marR="0" lvl="0" fontAlgn="auto">
              <a:spcBef>
                <a:spcPts val="1000"/>
              </a:spcBef>
              <a:spcAft>
                <a:spcPts val="0"/>
              </a:spcAft>
              <a:buClrTx/>
              <a:buSzTx/>
              <a:tabLst/>
              <a:defRPr/>
            </a:pPr>
            <a:r>
              <a:rPr kumimoji="0" lang="en-US" sz="2400" b="0" i="0" u="none" strike="noStrike" cap="none" spc="0" normalizeH="0" baseline="0" noProof="0" dirty="0">
                <a:ln>
                  <a:noFill/>
                </a:ln>
                <a:effectLst/>
                <a:uLnTx/>
                <a:uFillTx/>
              </a:rPr>
              <a:t>No one was found accountable – suspicions it was racially motivated grew</a:t>
            </a:r>
          </a:p>
          <a:p>
            <a:pPr>
              <a:defRPr/>
            </a:pPr>
            <a:endParaRPr kumimoji="0" lang="en-US" sz="2400" b="0" i="0" u="none" strike="noStrike" cap="none" spc="0" normalizeH="0" baseline="0" noProof="0" dirty="0">
              <a:ln>
                <a:noFill/>
              </a:ln>
              <a:effectLst/>
              <a:uLnTx/>
              <a:uFillTx/>
            </a:endParaRPr>
          </a:p>
          <a:p>
            <a:pPr>
              <a:defRPr/>
            </a:pPr>
            <a:r>
              <a:rPr kumimoji="0" lang="en-US" sz="2400" b="0" i="0" u="none" strike="noStrike" cap="none" spc="0" normalizeH="0" baseline="0" noProof="0" dirty="0">
                <a:ln>
                  <a:noFill/>
                </a:ln>
                <a:effectLst/>
                <a:uLnTx/>
                <a:uFillTx/>
              </a:rPr>
              <a:t>Inadequate police investigation led to an escalation of tensions with demonstrators raging ‘thirteen dead, nothing said’</a:t>
            </a:r>
          </a:p>
          <a:p>
            <a:pPr marL="228600" marR="0" lvl="0" fontAlgn="auto">
              <a:spcBef>
                <a:spcPts val="1000"/>
              </a:spcBef>
              <a:spcAft>
                <a:spcPts val="0"/>
              </a:spcAft>
              <a:buClrTx/>
              <a:buSzTx/>
              <a:tabLst/>
              <a:defRPr/>
            </a:pPr>
            <a:endParaRPr lang="en-US" sz="2400" dirty="0"/>
          </a:p>
          <a:p>
            <a:pPr marL="0" marR="0" lvl="0" fontAlgn="auto">
              <a:spcBef>
                <a:spcPts val="1000"/>
              </a:spcBef>
              <a:spcAft>
                <a:spcPts val="0"/>
              </a:spcAft>
              <a:buClrTx/>
              <a:buSzTx/>
              <a:tabLst/>
              <a:defRPr/>
            </a:pPr>
            <a:endParaRPr lang="en-US" sz="2400" dirty="0"/>
          </a:p>
          <a:p>
            <a:pPr marL="0" marR="0" lvl="0" fontAlgn="auto">
              <a:spcBef>
                <a:spcPts val="1000"/>
              </a:spcBef>
              <a:spcAft>
                <a:spcPts val="0"/>
              </a:spcAft>
              <a:buClrTx/>
              <a:buSzTx/>
              <a:tabLst/>
              <a:defRPr/>
            </a:pPr>
            <a:endParaRPr kumimoji="0" lang="en-US" sz="2400" b="0" i="0" u="none" strike="noStrike" cap="none" spc="0" normalizeH="0" baseline="0" noProof="0" dirty="0">
              <a:ln>
                <a:noFill/>
              </a:ln>
              <a:effectLst/>
              <a:uLnTx/>
              <a:uFillTx/>
            </a:endParaRPr>
          </a:p>
          <a:p>
            <a:pPr marL="0" indent="0">
              <a:buNone/>
              <a:defRPr/>
            </a:pPr>
            <a:r>
              <a:rPr lang="en-US" sz="2400" dirty="0"/>
              <a:t> </a:t>
            </a:r>
            <a:endParaRPr kumimoji="0" lang="en-US" sz="2400" b="0" i="0" u="none" strike="noStrike" cap="none" spc="0" normalizeH="0" baseline="0" noProof="0" dirty="0">
              <a:ln>
                <a:noFill/>
              </a:ln>
              <a:effectLst/>
              <a:uLnTx/>
              <a:uFillTx/>
            </a:endParaRPr>
          </a:p>
          <a:p>
            <a:endParaRPr lang="en-US" sz="2400" dirty="0"/>
          </a:p>
        </p:txBody>
      </p:sp>
    </p:spTree>
    <p:extLst>
      <p:ext uri="{BB962C8B-B14F-4D97-AF65-F5344CB8AC3E}">
        <p14:creationId xmlns:p14="http://schemas.microsoft.com/office/powerpoint/2010/main" val="3902224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Online Media 2" title="1981 Protesters Chanting at New Cross Massacre March, Black Britain">
            <a:hlinkClick r:id="" action="ppaction://media"/>
            <a:extLst>
              <a:ext uri="{FF2B5EF4-FFF2-40B4-BE49-F238E27FC236}">
                <a16:creationId xmlns:a16="http://schemas.microsoft.com/office/drawing/2014/main" id="{3F822A79-E2EB-5D14-7FC1-7B1E5EEF7DD4}"/>
              </a:ext>
            </a:extLst>
          </p:cNvPr>
          <p:cNvPicPr>
            <a:picLocks noRot="1" noChangeAspect="1"/>
          </p:cNvPicPr>
          <p:nvPr>
            <a:videoFile r:link="rId1"/>
          </p:nvPr>
        </p:nvPicPr>
        <p:blipFill>
          <a:blip r:embed="rId3"/>
          <a:stretch>
            <a:fillRect/>
          </a:stretch>
        </p:blipFill>
        <p:spPr>
          <a:xfrm>
            <a:off x="2133600" y="457200"/>
            <a:ext cx="7924800" cy="5943600"/>
          </a:xfrm>
          <a:prstGeom prst="rect">
            <a:avLst/>
          </a:prstGeom>
        </p:spPr>
      </p:pic>
    </p:spTree>
    <p:extLst>
      <p:ext uri="{BB962C8B-B14F-4D97-AF65-F5344CB8AC3E}">
        <p14:creationId xmlns:p14="http://schemas.microsoft.com/office/powerpoint/2010/main" val="3182342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F080E46-58A3-89E7-B41C-5A0D07F18917}"/>
              </a:ext>
            </a:extLst>
          </p:cNvPr>
          <p:cNvSpPr txBox="1"/>
          <p:nvPr/>
        </p:nvSpPr>
        <p:spPr>
          <a:xfrm>
            <a:off x="211014" y="938212"/>
            <a:ext cx="5363309" cy="6288088"/>
          </a:xfrm>
          <a:prstGeom prst="rect">
            <a:avLst/>
          </a:prstGeom>
        </p:spPr>
        <p:txBody>
          <a:bodyPr vert="horz" lIns="91440" tIns="45720" rIns="91440" bIns="45720" rtlCol="0" anchor="t">
            <a:normAutofit fontScale="77500" lnSpcReduction="20000"/>
          </a:bodyPr>
          <a:lstStyle/>
          <a:p>
            <a:pPr marL="228600" marR="0" lvl="0" indent="-228600" fontAlgn="auto">
              <a:lnSpc>
                <a:spcPct val="90000"/>
              </a:lnSpc>
              <a:spcBef>
                <a:spcPts val="1000"/>
              </a:spcBef>
              <a:spcAft>
                <a:spcPts val="0"/>
              </a:spcAft>
              <a:buClrTx/>
              <a:buSzTx/>
              <a:buFont typeface="Arial" panose="020B0604020202020204" pitchFamily="34" charset="0"/>
              <a:buChar char="•"/>
              <a:tabLst/>
              <a:defRPr/>
            </a:pPr>
            <a:r>
              <a:rPr kumimoji="0" lang="en-US" sz="3400" b="0" i="0" u="none" strike="noStrike" cap="none" spc="0" normalizeH="0" baseline="0" noProof="0" dirty="0">
                <a:ln>
                  <a:noFill/>
                </a:ln>
                <a:effectLst/>
                <a:uLnTx/>
                <a:uFillTx/>
              </a:rPr>
              <a:t>Black People’s Day of Action arranged -Inaction by the police led the community to demand justice with 20,000 people marching on the streets of London in March 1981</a:t>
            </a:r>
          </a:p>
          <a:p>
            <a:pPr marL="228600" marR="0" lvl="0" indent="-228600" fontAlgn="auto">
              <a:lnSpc>
                <a:spcPct val="90000"/>
              </a:lnSpc>
              <a:spcBef>
                <a:spcPts val="1000"/>
              </a:spcBef>
              <a:spcAft>
                <a:spcPts val="0"/>
              </a:spcAft>
              <a:buClrTx/>
              <a:buSzTx/>
              <a:buFont typeface="Arial" panose="020B0604020202020204" pitchFamily="34" charset="0"/>
              <a:buChar char="•"/>
              <a:tabLst/>
              <a:defRPr/>
            </a:pPr>
            <a:r>
              <a:rPr lang="en-US" sz="3400" dirty="0"/>
              <a:t>Taking part on a working day for maximum impact</a:t>
            </a:r>
          </a:p>
          <a:p>
            <a:pPr marL="228600" marR="0" lvl="0" indent="-228600" fontAlgn="auto">
              <a:lnSpc>
                <a:spcPct val="90000"/>
              </a:lnSpc>
              <a:spcBef>
                <a:spcPts val="1000"/>
              </a:spcBef>
              <a:spcAft>
                <a:spcPts val="0"/>
              </a:spcAft>
              <a:buClrTx/>
              <a:buSzTx/>
              <a:buFont typeface="Arial" panose="020B0604020202020204" pitchFamily="34" charset="0"/>
              <a:buChar char="•"/>
              <a:tabLst/>
              <a:defRPr/>
            </a:pPr>
            <a:r>
              <a:rPr lang="en-US" sz="3400" dirty="0"/>
              <a:t>Route agreed with police</a:t>
            </a:r>
          </a:p>
          <a:p>
            <a:pPr marL="228600" marR="0" lvl="0" indent="-228600" fontAlgn="auto">
              <a:lnSpc>
                <a:spcPct val="90000"/>
              </a:lnSpc>
              <a:spcBef>
                <a:spcPts val="1000"/>
              </a:spcBef>
              <a:spcAft>
                <a:spcPts val="0"/>
              </a:spcAft>
              <a:buClrTx/>
              <a:buSzTx/>
              <a:buFont typeface="Arial" panose="020B0604020202020204" pitchFamily="34" charset="0"/>
              <a:buChar char="•"/>
              <a:tabLst/>
              <a:defRPr/>
            </a:pPr>
            <a:r>
              <a:rPr lang="en-US" sz="3400" dirty="0"/>
              <a:t>Confrontations as police attempted to halt the march entering commercial London – Fleet Street</a:t>
            </a:r>
          </a:p>
          <a:p>
            <a:pPr marL="228600" marR="0" lvl="0" indent="-228600" fontAlgn="auto">
              <a:lnSpc>
                <a:spcPct val="90000"/>
              </a:lnSpc>
              <a:spcBef>
                <a:spcPts val="1000"/>
              </a:spcBef>
              <a:spcAft>
                <a:spcPts val="0"/>
              </a:spcAft>
              <a:buClrTx/>
              <a:buSzTx/>
              <a:buFont typeface="Arial" panose="020B0604020202020204" pitchFamily="34" charset="0"/>
              <a:buChar char="•"/>
              <a:tabLst/>
              <a:defRPr/>
            </a:pPr>
            <a:r>
              <a:rPr lang="en-US" sz="3400" dirty="0"/>
              <a:t>Demonstrations stopped traffic on Blackfriars bridge designed to disrupt society and get people listening</a:t>
            </a:r>
          </a:p>
          <a:p>
            <a:pPr marL="228600" marR="0" lvl="0" indent="-228600" fontAlgn="auto">
              <a:lnSpc>
                <a:spcPct val="90000"/>
              </a:lnSpc>
              <a:spcBef>
                <a:spcPts val="1000"/>
              </a:spcBef>
              <a:spcAft>
                <a:spcPts val="0"/>
              </a:spcAft>
              <a:buClrTx/>
              <a:buSzTx/>
              <a:buFont typeface="Arial" panose="020B0604020202020204" pitchFamily="34" charset="0"/>
              <a:buChar char="•"/>
              <a:tabLst/>
              <a:defRPr/>
            </a:pPr>
            <a:endParaRPr lang="en-US" sz="2800" dirty="0"/>
          </a:p>
          <a:p>
            <a:pPr marR="0" lvl="0" fontAlgn="auto">
              <a:lnSpc>
                <a:spcPct val="90000"/>
              </a:lnSpc>
              <a:spcBef>
                <a:spcPts val="1000"/>
              </a:spcBef>
              <a:spcAft>
                <a:spcPts val="0"/>
              </a:spcAft>
              <a:buClrTx/>
              <a:buSzTx/>
              <a:tabLst/>
              <a:defRPr/>
            </a:pPr>
            <a:r>
              <a:rPr lang="en-US" sz="2800" dirty="0"/>
              <a:t> </a:t>
            </a:r>
            <a:endParaRPr kumimoji="0" lang="en-US" sz="2800" b="0" i="0" u="none" strike="noStrike" cap="none" spc="0" normalizeH="0" baseline="0" noProof="0" dirty="0">
              <a:ln>
                <a:noFill/>
              </a:ln>
              <a:effectLst/>
              <a:uLnTx/>
              <a:uFillTx/>
            </a:endParaRPr>
          </a:p>
        </p:txBody>
      </p:sp>
      <p:pic>
        <p:nvPicPr>
          <p:cNvPr id="1026" name="Picture 2" descr="March 2, 1981: Grieving protesters march from New Cross to the House of Commons after 13 Black people were killed in the New Year fire at Deptford, south London">
            <a:extLst>
              <a:ext uri="{FF2B5EF4-FFF2-40B4-BE49-F238E27FC236}">
                <a16:creationId xmlns:a16="http://schemas.microsoft.com/office/drawing/2014/main" id="{294EB4BA-F44A-B50A-2C46-B19183B14B8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6533" b="1"/>
          <a:stretch>
            <a:fillRect/>
          </a:stretch>
        </p:blipFill>
        <p:spPr bwMode="auto">
          <a:xfrm>
            <a:off x="5776545" y="939095"/>
            <a:ext cx="5939771" cy="5043096"/>
          </a:xfrm>
          <a:prstGeom prst="rect">
            <a:avLst/>
          </a:prstGeom>
          <a:noFill/>
          <a:extLst>
            <a:ext uri="{909E8E84-426E-40DD-AFC4-6F175D3DCCD1}">
              <a14:hiddenFill xmlns:a14="http://schemas.microsoft.com/office/drawing/2010/main">
                <a:solidFill>
                  <a:srgbClr val="FFFFFF"/>
                </a:solidFill>
              </a14:hiddenFill>
            </a:ext>
          </a:extLst>
        </p:spPr>
      </p:pic>
      <p:grpSp>
        <p:nvGrpSpPr>
          <p:cNvPr id="1031" name="Group 1030">
            <a:extLst>
              <a:ext uri="{FF2B5EF4-FFF2-40B4-BE49-F238E27FC236}">
                <a16:creationId xmlns:a16="http://schemas.microsoft.com/office/drawing/2014/main" id="{3AFCAD34-1AFC-BC1A-F6B2-C34C63912EA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89243" y="5858828"/>
            <a:ext cx="6226463" cy="123363"/>
            <a:chOff x="7015162" y="5858828"/>
            <a:chExt cx="4300544" cy="123363"/>
          </a:xfrm>
        </p:grpSpPr>
        <p:sp>
          <p:nvSpPr>
            <p:cNvPr id="1032" name="Rectangle 1031">
              <a:extLst>
                <a:ext uri="{FF2B5EF4-FFF2-40B4-BE49-F238E27FC236}">
                  <a16:creationId xmlns:a16="http://schemas.microsoft.com/office/drawing/2014/main" id="{1129F4A2-3705-CF87-3DDA-AF9CE9389B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03753" y="3770237"/>
              <a:ext cx="123362" cy="4300544"/>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891B1028-FC76-5583-3A1F-5815A7DCF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09789" y="4876274"/>
              <a:ext cx="123362" cy="2088471"/>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453072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Online Media 1" title="1981 New Cross Fire Protest, Protestors Clash With Police, Black Britain">
            <a:hlinkClick r:id="" action="ppaction://media"/>
            <a:extLst>
              <a:ext uri="{FF2B5EF4-FFF2-40B4-BE49-F238E27FC236}">
                <a16:creationId xmlns:a16="http://schemas.microsoft.com/office/drawing/2014/main" id="{6FE81C10-0075-E239-7CAA-A18A2663B951}"/>
              </a:ext>
            </a:extLst>
          </p:cNvPr>
          <p:cNvPicPr>
            <a:picLocks noRot="1" noChangeAspect="1"/>
          </p:cNvPicPr>
          <p:nvPr>
            <a:videoFile r:link="rId1"/>
          </p:nvPr>
        </p:nvPicPr>
        <p:blipFill>
          <a:blip r:embed="rId4"/>
          <a:stretch>
            <a:fillRect/>
          </a:stretch>
        </p:blipFill>
        <p:spPr>
          <a:xfrm>
            <a:off x="1940169" y="54865"/>
            <a:ext cx="9070846" cy="6803135"/>
          </a:xfrm>
          <a:prstGeom prst="rect">
            <a:avLst/>
          </a:prstGeom>
        </p:spPr>
      </p:pic>
    </p:spTree>
    <p:extLst>
      <p:ext uri="{BB962C8B-B14F-4D97-AF65-F5344CB8AC3E}">
        <p14:creationId xmlns:p14="http://schemas.microsoft.com/office/powerpoint/2010/main" val="747021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6" name="Rectangle 3085">
            <a:extLst>
              <a:ext uri="{FF2B5EF4-FFF2-40B4-BE49-F238E27FC236}">
                <a16:creationId xmlns:a16="http://schemas.microsoft.com/office/drawing/2014/main" id="{223D82F2-8828-4C80-AF95-242810E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88" name="Rectangle 3087">
            <a:extLst>
              <a:ext uri="{FF2B5EF4-FFF2-40B4-BE49-F238E27FC236}">
                <a16:creationId xmlns:a16="http://schemas.microsoft.com/office/drawing/2014/main" id="{7FD0D34F-65E4-4896-8016-F401017B6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090" name="Rectangle 3089">
            <a:extLst>
              <a:ext uri="{FF2B5EF4-FFF2-40B4-BE49-F238E27FC236}">
                <a16:creationId xmlns:a16="http://schemas.microsoft.com/office/drawing/2014/main" id="{27A25769-8A6A-4983-92E9-E41BEB5309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14E5765-F63E-B6B4-DDA1-AB063958B655}"/>
              </a:ext>
            </a:extLst>
          </p:cNvPr>
          <p:cNvSpPr>
            <a:spLocks noGrp="1"/>
          </p:cNvSpPr>
          <p:nvPr>
            <p:ph type="title"/>
          </p:nvPr>
        </p:nvSpPr>
        <p:spPr>
          <a:xfrm>
            <a:off x="1115568" y="548640"/>
            <a:ext cx="10168128" cy="1179576"/>
          </a:xfrm>
        </p:spPr>
        <p:txBody>
          <a:bodyPr vert="horz" lIns="91440" tIns="45720" rIns="91440" bIns="45720" rtlCol="0" anchor="ctr">
            <a:normAutofit/>
          </a:bodyPr>
          <a:lstStyle/>
          <a:p>
            <a:r>
              <a:rPr lang="en-US" sz="4000" kern="1200">
                <a:solidFill>
                  <a:schemeClr val="tx1"/>
                </a:solidFill>
                <a:latin typeface="+mj-lt"/>
                <a:ea typeface="+mj-ea"/>
                <a:cs typeface="+mj-cs"/>
              </a:rPr>
              <a:t>Media influence during this time </a:t>
            </a:r>
          </a:p>
        </p:txBody>
      </p:sp>
      <p:sp>
        <p:nvSpPr>
          <p:cNvPr id="3092" name="Rectangle 3091">
            <a:extLst>
              <a:ext uri="{FF2B5EF4-FFF2-40B4-BE49-F238E27FC236}">
                <a16:creationId xmlns:a16="http://schemas.microsoft.com/office/drawing/2014/main" id="{D6669D83-0E36-4F8C-B68A-D549AC194A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67116"/>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3076" name="Picture 4" descr="The Black People's Day of Action 1981: Online Exhibition | Sarah Parker  Remond Centre - UCL – University College London">
            <a:extLst>
              <a:ext uri="{FF2B5EF4-FFF2-40B4-BE49-F238E27FC236}">
                <a16:creationId xmlns:a16="http://schemas.microsoft.com/office/drawing/2014/main" id="{57D7C83E-8A4C-D467-FC2C-92B3D243C3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3" b="1709"/>
          <a:stretch>
            <a:fillRect/>
          </a:stretch>
        </p:blipFill>
        <p:spPr bwMode="auto">
          <a:xfrm>
            <a:off x="1115568" y="2478024"/>
            <a:ext cx="3035013" cy="3694176"/>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a:extLst>
              <a:ext uri="{FF2B5EF4-FFF2-40B4-BE49-F238E27FC236}">
                <a16:creationId xmlns:a16="http://schemas.microsoft.com/office/drawing/2014/main" id="{A12C53ED-5DE0-7166-51EC-5B2F1B63D65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r="3" b="7931"/>
          <a:stretch>
            <a:fillRect/>
          </a:stretch>
        </p:blipFill>
        <p:spPr bwMode="auto">
          <a:xfrm>
            <a:off x="4507437" y="2478024"/>
            <a:ext cx="3039303" cy="3694176"/>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2714821B-1427-0BE2-BF0A-B8171C8462E4}"/>
              </a:ext>
            </a:extLst>
          </p:cNvPr>
          <p:cNvSpPr txBox="1"/>
          <p:nvPr/>
        </p:nvSpPr>
        <p:spPr>
          <a:xfrm>
            <a:off x="7903596" y="2018806"/>
            <a:ext cx="4159449" cy="4716102"/>
          </a:xfrm>
          <a:prstGeom prst="rect">
            <a:avLst/>
          </a:prstGeom>
        </p:spPr>
        <p:txBody>
          <a:bodyPr vert="horz" lIns="91440" tIns="45720" rIns="91440" bIns="45720" rtlCol="0" anchor="ctr">
            <a:normAutofit lnSpcReduction="10000"/>
          </a:bodyPr>
          <a:lstStyle/>
          <a:p>
            <a:pPr indent="-228600">
              <a:lnSpc>
                <a:spcPct val="90000"/>
              </a:lnSpc>
              <a:spcAft>
                <a:spcPts val="600"/>
              </a:spcAft>
              <a:buFont typeface="Arial" panose="020B0604020202020204" pitchFamily="34" charset="0"/>
              <a:buChar char="•"/>
            </a:pPr>
            <a:r>
              <a:rPr lang="en-US" sz="2400" dirty="0"/>
              <a:t>Despite the march being largely peaceful, feeding into the prejudice narrative, right wing news papers quickly printed headlines  </a:t>
            </a:r>
          </a:p>
          <a:p>
            <a:pPr indent="-228600">
              <a:lnSpc>
                <a:spcPct val="90000"/>
              </a:lnSpc>
              <a:spcAft>
                <a:spcPts val="600"/>
              </a:spcAft>
              <a:buFont typeface="Arial" panose="020B0604020202020204" pitchFamily="34" charset="0"/>
              <a:buChar char="•"/>
            </a:pPr>
            <a:endParaRPr lang="en-US" sz="2400" dirty="0"/>
          </a:p>
          <a:p>
            <a:pPr indent="-228600">
              <a:lnSpc>
                <a:spcPct val="90000"/>
              </a:lnSpc>
              <a:spcAft>
                <a:spcPts val="600"/>
              </a:spcAft>
              <a:buFont typeface="Arial" panose="020B0604020202020204" pitchFamily="34" charset="0"/>
              <a:buChar char="•"/>
            </a:pPr>
            <a:endParaRPr lang="en-US" sz="2400" dirty="0"/>
          </a:p>
          <a:p>
            <a:pPr>
              <a:lnSpc>
                <a:spcPct val="90000"/>
              </a:lnSpc>
              <a:spcAft>
                <a:spcPts val="600"/>
              </a:spcAft>
            </a:pPr>
            <a:r>
              <a:rPr lang="en-US" sz="2400" b="0" i="0" dirty="0">
                <a:effectLst/>
              </a:rPr>
              <a:t>- ‘Day the blacks ran riot in London’, read </a:t>
            </a:r>
            <a:r>
              <a:rPr lang="en-US" sz="2400" b="0" i="1" dirty="0">
                <a:effectLst/>
              </a:rPr>
              <a:t>The Sun,</a:t>
            </a:r>
          </a:p>
          <a:p>
            <a:pPr indent="-228600">
              <a:lnSpc>
                <a:spcPct val="90000"/>
              </a:lnSpc>
              <a:spcAft>
                <a:spcPts val="600"/>
              </a:spcAft>
              <a:buFont typeface="Arial" panose="020B0604020202020204" pitchFamily="34" charset="0"/>
              <a:buChar char="•"/>
            </a:pPr>
            <a:endParaRPr lang="en-US" sz="2400" i="1" dirty="0"/>
          </a:p>
          <a:p>
            <a:pPr>
              <a:lnSpc>
                <a:spcPct val="90000"/>
              </a:lnSpc>
              <a:spcAft>
                <a:spcPts val="600"/>
              </a:spcAft>
            </a:pPr>
            <a:r>
              <a:rPr lang="en-US" sz="2400" b="0" i="1" dirty="0">
                <a:effectLst/>
              </a:rPr>
              <a:t>-‘</a:t>
            </a:r>
            <a:r>
              <a:rPr lang="en-US" sz="2400" b="0" i="0" dirty="0">
                <a:effectLst/>
              </a:rPr>
              <a:t>When the black tide met the thin blue line’, read </a:t>
            </a:r>
            <a:r>
              <a:rPr lang="en-US" sz="2400" b="0" i="1" dirty="0">
                <a:effectLst/>
              </a:rPr>
              <a:t>The Daily Express</a:t>
            </a:r>
            <a:r>
              <a:rPr lang="en-US" sz="2400" b="0" i="0" dirty="0">
                <a:effectLst/>
              </a:rPr>
              <a:t>.</a:t>
            </a:r>
            <a:endParaRPr lang="en-US" sz="2400" dirty="0"/>
          </a:p>
          <a:p>
            <a:pPr indent="-228600">
              <a:lnSpc>
                <a:spcPct val="90000"/>
              </a:lnSpc>
              <a:spcAft>
                <a:spcPts val="600"/>
              </a:spcAft>
              <a:buFont typeface="Arial" panose="020B0604020202020204" pitchFamily="34" charset="0"/>
              <a:buChar char="•"/>
            </a:pPr>
            <a:endParaRPr lang="en-US" sz="1700" dirty="0"/>
          </a:p>
        </p:txBody>
      </p:sp>
    </p:spTree>
    <p:extLst>
      <p:ext uri="{BB962C8B-B14F-4D97-AF65-F5344CB8AC3E}">
        <p14:creationId xmlns:p14="http://schemas.microsoft.com/office/powerpoint/2010/main" val="22579341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Freeform: Shape 2056">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84895855-8394-A806-560D-EEA9F1D55CB8}"/>
              </a:ext>
            </a:extLst>
          </p:cNvPr>
          <p:cNvSpPr>
            <a:spLocks noGrp="1"/>
          </p:cNvSpPr>
          <p:nvPr>
            <p:ph idx="4294967295"/>
          </p:nvPr>
        </p:nvSpPr>
        <p:spPr>
          <a:xfrm>
            <a:off x="177034" y="2569044"/>
            <a:ext cx="5080765" cy="4037670"/>
          </a:xfrm>
        </p:spPr>
        <p:txBody>
          <a:bodyPr vert="horz" lIns="91440" tIns="45720" rIns="91440" bIns="45720" rtlCol="0">
            <a:normAutofit/>
          </a:bodyPr>
          <a:lstStyle/>
          <a:p>
            <a:pPr marL="0" indent="0" algn="ctr">
              <a:buNone/>
            </a:pPr>
            <a:r>
              <a:rPr lang="en-US" sz="2000" b="1" i="0" dirty="0">
                <a:effectLst/>
              </a:rPr>
              <a:t>“When the march was coming along Fleet Street, which was at the time the headquarters of our newspapers, you’ve got the reporters hanging out the windows calling us monkeys, (shouting) ’n*****s go home. The same reporters that are writing the stories.” </a:t>
            </a:r>
            <a:r>
              <a:rPr lang="en-US" sz="2000" b="0" i="0" dirty="0">
                <a:effectLst/>
              </a:rPr>
              <a:t>- Wayne Haynes</a:t>
            </a:r>
          </a:p>
          <a:p>
            <a:endParaRPr lang="en-US" sz="2000" dirty="0"/>
          </a:p>
        </p:txBody>
      </p:sp>
      <p:pic>
        <p:nvPicPr>
          <p:cNvPr id="2050" name="Picture 2" descr="Violence broke out as thousands of angry demonstrators marched through London to protest against the police handling of the investigation into a fire in Deptford in which 13 black people died.">
            <a:extLst>
              <a:ext uri="{FF2B5EF4-FFF2-40B4-BE49-F238E27FC236}">
                <a16:creationId xmlns:a16="http://schemas.microsoft.com/office/drawing/2014/main" id="{EE1A33AF-A254-12F7-6AE2-5CAB85CA907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523664" y="1870761"/>
            <a:ext cx="6094596" cy="40376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21763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D97ECE07-F2E0-BF73-E210-F295D5534955}"/>
              </a:ext>
            </a:extLst>
          </p:cNvPr>
          <p:cNvSpPr>
            <a:spLocks noGrp="1"/>
          </p:cNvSpPr>
          <p:nvPr>
            <p:ph type="title"/>
          </p:nvPr>
        </p:nvSpPr>
        <p:spPr>
          <a:xfrm>
            <a:off x="838201" y="365125"/>
            <a:ext cx="5251316" cy="1807305"/>
          </a:xfrm>
        </p:spPr>
        <p:txBody>
          <a:bodyPr>
            <a:normAutofit/>
          </a:bodyPr>
          <a:lstStyle/>
          <a:p>
            <a:r>
              <a:rPr lang="en-GB" dirty="0"/>
              <a:t> </a:t>
            </a:r>
          </a:p>
        </p:txBody>
      </p:sp>
      <p:sp>
        <p:nvSpPr>
          <p:cNvPr id="5" name="Content Placeholder 4">
            <a:extLst>
              <a:ext uri="{FF2B5EF4-FFF2-40B4-BE49-F238E27FC236}">
                <a16:creationId xmlns:a16="http://schemas.microsoft.com/office/drawing/2014/main" id="{DF20F5E7-9A9D-C6E3-001B-87AC4062330B}"/>
              </a:ext>
            </a:extLst>
          </p:cNvPr>
          <p:cNvSpPr>
            <a:spLocks noGrp="1"/>
          </p:cNvSpPr>
          <p:nvPr>
            <p:ph idx="1"/>
          </p:nvPr>
        </p:nvSpPr>
        <p:spPr>
          <a:xfrm>
            <a:off x="190499" y="1178114"/>
            <a:ext cx="11811001" cy="4629517"/>
          </a:xfrm>
        </p:spPr>
        <p:txBody>
          <a:bodyPr>
            <a:noAutofit/>
          </a:bodyPr>
          <a:lstStyle/>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Aptos" panose="02110004020202020204"/>
                <a:ea typeface="+mn-ea"/>
                <a:cs typeface="+mn-cs"/>
              </a:rPr>
              <a:t>For some time, black communities had felt targeted by </a:t>
            </a:r>
            <a:r>
              <a:rPr lang="en-GB" sz="2400" dirty="0">
                <a:latin typeface="Aptos" panose="02110004020202020204"/>
              </a:rPr>
              <a:t>the police </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lang="en-GB" sz="2400" dirty="0">
                <a:latin typeface="Aptos" panose="02110004020202020204"/>
              </a:rPr>
              <a:t>‘Operation swamp 81’  for 10 days, 100 secret police officers worked in the community stopping and searching black people arresting 150</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lang="en-GB" sz="2400" dirty="0">
                <a:latin typeface="Aptos" panose="02110004020202020204"/>
              </a:rPr>
              <a:t>Reports of police brutality and racial profiling through misuse of  ‘Suspicious behaviour’  (SUS laws )</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lang="en-GB" sz="2400" dirty="0">
                <a:latin typeface="Aptos" panose="02110004020202020204"/>
              </a:rPr>
              <a:t>Created in the 1824 Vagrancy Act, giving officers powers to arrest anyone they suspected of loitering with the intent to commit an arrestable offence.</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lang="en-GB" sz="2400" dirty="0">
                <a:latin typeface="Aptos" panose="02110004020202020204"/>
              </a:rPr>
              <a:t>10</a:t>
            </a:r>
            <a:r>
              <a:rPr lang="en-GB" sz="2400" baseline="30000" dirty="0">
                <a:latin typeface="Aptos" panose="02110004020202020204"/>
              </a:rPr>
              <a:t>th</a:t>
            </a:r>
            <a:r>
              <a:rPr lang="en-GB" sz="2400" dirty="0">
                <a:latin typeface="Aptos" panose="02110004020202020204"/>
              </a:rPr>
              <a:t> April -Against the backdrop of simmering tensions rumours circulated about officers harassing a young black man who had been stabbed by 2 youths</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lang="en-GB" sz="2400" dirty="0">
                <a:latin typeface="Aptos" panose="02110004020202020204"/>
              </a:rPr>
              <a:t>Crowds gathered but then dispersed </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lang="en-GB" sz="2400" dirty="0">
                <a:latin typeface="Aptos" panose="02110004020202020204"/>
              </a:rPr>
              <a:t>11</a:t>
            </a:r>
            <a:r>
              <a:rPr lang="en-GB" sz="2400" baseline="30000" dirty="0">
                <a:latin typeface="Aptos" panose="02110004020202020204"/>
              </a:rPr>
              <a:t>th</a:t>
            </a:r>
            <a:r>
              <a:rPr lang="en-GB" sz="2400" dirty="0">
                <a:latin typeface="Aptos" panose="02110004020202020204"/>
              </a:rPr>
              <a:t> April Police searched a mini cab driver for drugs. Reports claim that officers also entered a shop and beat the black occupants </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lang="en-GB" sz="2400" dirty="0">
                <a:latin typeface="Aptos" panose="02110004020202020204"/>
              </a:rPr>
              <a:t>By </a:t>
            </a:r>
            <a:r>
              <a:rPr lang="en-GB" sz="2400" dirty="0" err="1">
                <a:latin typeface="Aptos" panose="02110004020202020204"/>
              </a:rPr>
              <a:t>5pm</a:t>
            </a:r>
            <a:r>
              <a:rPr lang="en-GB" sz="2400" dirty="0">
                <a:latin typeface="Aptos" panose="02110004020202020204"/>
              </a:rPr>
              <a:t> that day tensions rose to boiling point leading to widespread warfare</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effectLst/>
              <a:uLnTx/>
              <a:uFillTx/>
              <a:latin typeface="Aptos" panose="02110004020202020204"/>
              <a:ea typeface="+mn-ea"/>
              <a:cs typeface="+mn-cs"/>
            </a:endParaRPr>
          </a:p>
          <a:p>
            <a:endParaRPr lang="en-GB" sz="2400" dirty="0"/>
          </a:p>
        </p:txBody>
      </p:sp>
      <p:sp>
        <p:nvSpPr>
          <p:cNvPr id="2" name="TextBox 1">
            <a:extLst>
              <a:ext uri="{FF2B5EF4-FFF2-40B4-BE49-F238E27FC236}">
                <a16:creationId xmlns:a16="http://schemas.microsoft.com/office/drawing/2014/main" id="{F286ED50-95D5-4CC5-27AC-4B1D34FDB80D}"/>
              </a:ext>
            </a:extLst>
          </p:cNvPr>
          <p:cNvSpPr txBox="1"/>
          <p:nvPr/>
        </p:nvSpPr>
        <p:spPr>
          <a:xfrm>
            <a:off x="492369" y="365125"/>
            <a:ext cx="11183816" cy="646331"/>
          </a:xfrm>
          <a:prstGeom prst="rect">
            <a:avLst/>
          </a:prstGeom>
          <a:noFill/>
        </p:spPr>
        <p:txBody>
          <a:bodyPr wrap="square" rtlCol="0">
            <a:spAutoFit/>
          </a:bodyPr>
          <a:lstStyle/>
          <a:p>
            <a:pPr algn="ctr">
              <a:spcAft>
                <a:spcPts val="600"/>
              </a:spcAft>
            </a:pPr>
            <a:r>
              <a:rPr lang="en-GB" sz="3600" dirty="0"/>
              <a:t>Brixton Riot 1981 Brixton uprising </a:t>
            </a:r>
          </a:p>
        </p:txBody>
      </p:sp>
    </p:spTree>
    <p:extLst>
      <p:ext uri="{BB962C8B-B14F-4D97-AF65-F5344CB8AC3E}">
        <p14:creationId xmlns:p14="http://schemas.microsoft.com/office/powerpoint/2010/main" val="1556836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0FF8A-A7F0-A7D8-0CD1-D72CAF68C843}"/>
              </a:ext>
            </a:extLst>
          </p:cNvPr>
          <p:cNvSpPr>
            <a:spLocks noGrp="1"/>
          </p:cNvSpPr>
          <p:nvPr>
            <p:ph type="title"/>
          </p:nvPr>
        </p:nvSpPr>
        <p:spPr/>
        <p:txBody>
          <a:bodyPr/>
          <a:lstStyle/>
          <a:p>
            <a:r>
              <a:rPr lang="en-GB" dirty="0"/>
              <a:t>Thoughts?</a:t>
            </a:r>
          </a:p>
        </p:txBody>
      </p:sp>
      <p:sp>
        <p:nvSpPr>
          <p:cNvPr id="3" name="Content Placeholder 2">
            <a:extLst>
              <a:ext uri="{FF2B5EF4-FFF2-40B4-BE49-F238E27FC236}">
                <a16:creationId xmlns:a16="http://schemas.microsoft.com/office/drawing/2014/main" id="{D5F72D66-A956-50C1-0AB3-8E9A876B1A45}"/>
              </a:ext>
            </a:extLst>
          </p:cNvPr>
          <p:cNvSpPr>
            <a:spLocks noGrp="1"/>
          </p:cNvSpPr>
          <p:nvPr>
            <p:ph idx="1"/>
          </p:nvPr>
        </p:nvSpPr>
        <p:spPr/>
        <p:txBody>
          <a:bodyPr>
            <a:normAutofit lnSpcReduction="10000"/>
          </a:bodyPr>
          <a:lstStyle/>
          <a:p>
            <a:r>
              <a:rPr lang="en-GB" dirty="0"/>
              <a:t>Police Crime and Evidence (PACE) Act 1984</a:t>
            </a:r>
          </a:p>
          <a:p>
            <a:r>
              <a:rPr lang="en-GB" dirty="0"/>
              <a:t>Standardised stop and search powers </a:t>
            </a:r>
          </a:p>
          <a:p>
            <a:r>
              <a:rPr lang="en-GB" dirty="0"/>
              <a:t>Reasonable Suspicion</a:t>
            </a:r>
          </a:p>
          <a:p>
            <a:r>
              <a:rPr lang="en-GB" dirty="0"/>
              <a:t>Minimum recording standards – to allow for statistical data to be collected</a:t>
            </a:r>
          </a:p>
          <a:p>
            <a:r>
              <a:rPr lang="en-GB" dirty="0"/>
              <a:t>Allowed for checks and balances </a:t>
            </a:r>
          </a:p>
          <a:p>
            <a:endParaRPr lang="en-GB" dirty="0"/>
          </a:p>
          <a:p>
            <a:r>
              <a:rPr lang="en-GB" dirty="0"/>
              <a:t>Has it worked in the long term?</a:t>
            </a:r>
          </a:p>
          <a:p>
            <a:r>
              <a:rPr lang="en-GB" dirty="0"/>
              <a:t>Is history on the verge of repeating itself?</a:t>
            </a:r>
          </a:p>
        </p:txBody>
      </p:sp>
    </p:spTree>
    <p:extLst>
      <p:ext uri="{BB962C8B-B14F-4D97-AF65-F5344CB8AC3E}">
        <p14:creationId xmlns:p14="http://schemas.microsoft.com/office/powerpoint/2010/main" val="1762450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1DEBF-6A91-2846-D8EE-FD8562B6717E}"/>
              </a:ext>
            </a:extLst>
          </p:cNvPr>
          <p:cNvSpPr>
            <a:spLocks noGrp="1"/>
          </p:cNvSpPr>
          <p:nvPr>
            <p:ph type="title"/>
          </p:nvPr>
        </p:nvSpPr>
        <p:spPr/>
        <p:txBody>
          <a:bodyPr/>
          <a:lstStyle/>
          <a:p>
            <a:r>
              <a:rPr lang="en-GB"/>
              <a:t>Current stats</a:t>
            </a:r>
          </a:p>
        </p:txBody>
      </p:sp>
      <p:sp>
        <p:nvSpPr>
          <p:cNvPr id="3" name="Content Placeholder 2">
            <a:extLst>
              <a:ext uri="{FF2B5EF4-FFF2-40B4-BE49-F238E27FC236}">
                <a16:creationId xmlns:a16="http://schemas.microsoft.com/office/drawing/2014/main" id="{5A06BF7E-3150-1A19-6113-9DE3E6094E5E}"/>
              </a:ext>
            </a:extLst>
          </p:cNvPr>
          <p:cNvSpPr>
            <a:spLocks noGrp="1"/>
          </p:cNvSpPr>
          <p:nvPr>
            <p:ph idx="1"/>
          </p:nvPr>
        </p:nvSpPr>
        <p:spPr>
          <a:xfrm>
            <a:off x="412376" y="1690688"/>
            <a:ext cx="11546542" cy="4979053"/>
          </a:xfrm>
        </p:spPr>
        <p:txBody>
          <a:bodyPr>
            <a:normAutofit/>
          </a:bodyPr>
          <a:lstStyle/>
          <a:p>
            <a:r>
              <a:rPr lang="en-GB" dirty="0"/>
              <a:t>In 2011 black men were six times more likely to be stopped under section 1 of PACE for drugs</a:t>
            </a:r>
          </a:p>
          <a:p>
            <a:r>
              <a:rPr lang="en-GB" dirty="0"/>
              <a:t>2018,  black men ten times more likely to be searched for drugs (</a:t>
            </a:r>
            <a:r>
              <a:rPr lang="en-GB" dirty="0" err="1"/>
              <a:t>CJSS</a:t>
            </a:r>
            <a:r>
              <a:rPr lang="en-GB" dirty="0"/>
              <a:t>, 2025)</a:t>
            </a:r>
          </a:p>
          <a:p>
            <a:r>
              <a:rPr lang="en-GB" dirty="0"/>
              <a:t>2019/2020 Black people were 8.3 times more likely to be stopped compared to white people</a:t>
            </a:r>
          </a:p>
          <a:p>
            <a:r>
              <a:rPr lang="en-GB" dirty="0"/>
              <a:t>5.7 times more likely to have force used against them</a:t>
            </a:r>
          </a:p>
          <a:p>
            <a:r>
              <a:rPr lang="en-GB" dirty="0"/>
              <a:t>9 times more likely to be tasered (HMICFRS, 2021)</a:t>
            </a:r>
          </a:p>
          <a:p>
            <a:r>
              <a:rPr lang="en-GB" dirty="0"/>
              <a:t>In 2023 a case sent to IOPC- 16-year-old black boy stopped 6 times over a period of 5 months in Tottenham all </a:t>
            </a:r>
            <a:r>
              <a:rPr lang="en-GB" dirty="0" err="1"/>
              <a:t>NFA</a:t>
            </a:r>
            <a:r>
              <a:rPr lang="en-GB" dirty="0"/>
              <a:t>.</a:t>
            </a:r>
          </a:p>
          <a:p>
            <a:endParaRPr lang="en-GB" dirty="0"/>
          </a:p>
          <a:p>
            <a:endParaRPr lang="en-GB" dirty="0"/>
          </a:p>
          <a:p>
            <a:endParaRPr lang="en-GB" dirty="0"/>
          </a:p>
        </p:txBody>
      </p:sp>
    </p:spTree>
    <p:extLst>
      <p:ext uri="{BB962C8B-B14F-4D97-AF65-F5344CB8AC3E}">
        <p14:creationId xmlns:p14="http://schemas.microsoft.com/office/powerpoint/2010/main" val="2621815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15EB41-ECBA-1564-D173-2693A1FCC7D4}"/>
              </a:ext>
            </a:extLst>
          </p:cNvPr>
          <p:cNvSpPr>
            <a:spLocks noGrp="1"/>
          </p:cNvSpPr>
          <p:nvPr>
            <p:ph type="title"/>
          </p:nvPr>
        </p:nvSpPr>
        <p:spPr>
          <a:xfrm>
            <a:off x="466722" y="586855"/>
            <a:ext cx="3201366" cy="3387497"/>
          </a:xfrm>
        </p:spPr>
        <p:txBody>
          <a:bodyPr anchor="b">
            <a:normAutofit/>
          </a:bodyPr>
          <a:lstStyle/>
          <a:p>
            <a:pPr marL="228600" indent="-228600" algn="r" fontAlgn="base">
              <a:spcBef>
                <a:spcPts val="1000"/>
              </a:spcBef>
              <a:defRPr/>
            </a:pPr>
            <a:r>
              <a:rPr kumimoji="0" lang="en-GB" sz="2500" b="0" i="0" u="none" strike="noStrike" kern="1200" cap="none" spc="0" normalizeH="0" baseline="0" noProof="0" dirty="0">
                <a:ln>
                  <a:noFill/>
                </a:ln>
                <a:solidFill>
                  <a:srgbClr val="FFFFFF"/>
                </a:solidFill>
                <a:effectLst/>
                <a:uLnTx/>
                <a:uFillTx/>
                <a:latin typeface="var(--ricos-custom-p-font-family,unset)"/>
                <a:ea typeface="+mn-ea"/>
                <a:cs typeface="+mn-cs"/>
              </a:rPr>
              <a:t>Research conducted by </a:t>
            </a:r>
            <a:r>
              <a:rPr lang="en-GB" sz="2500" dirty="0">
                <a:solidFill>
                  <a:srgbClr val="FFFFFF"/>
                </a:solidFill>
                <a:latin typeface="var(--ricos-custom-p-font-family,unset)"/>
              </a:rPr>
              <a:t>Evans </a:t>
            </a:r>
            <a:r>
              <a:rPr lang="en-GB" sz="2500" i="1" dirty="0">
                <a:solidFill>
                  <a:srgbClr val="FFFFFF"/>
                </a:solidFill>
                <a:latin typeface="var(--ricos-custom-p-font-family,unset)"/>
              </a:rPr>
              <a:t>et al </a:t>
            </a:r>
            <a:r>
              <a:rPr lang="en-GB" sz="2500" dirty="0">
                <a:solidFill>
                  <a:srgbClr val="FFFFFF"/>
                </a:solidFill>
                <a:latin typeface="var(--ricos-custom-p-font-family,unset)"/>
              </a:rPr>
              <a:t>(2022)</a:t>
            </a:r>
            <a:br>
              <a:rPr lang="en-GB" sz="2500" dirty="0">
                <a:solidFill>
                  <a:srgbClr val="FFFFFF"/>
                </a:solidFill>
                <a:latin typeface="var(--ricos-custom-p-font-family,unset)"/>
              </a:rPr>
            </a:br>
            <a:r>
              <a:rPr kumimoji="0" lang="en-GB" sz="2500" b="0" i="0" u="none" strike="noStrike" kern="1200" cap="none" spc="0" normalizeH="0" baseline="0" noProof="0" dirty="0">
                <a:ln>
                  <a:noFill/>
                </a:ln>
                <a:solidFill>
                  <a:srgbClr val="FFFFFF"/>
                </a:solidFill>
                <a:effectLst/>
                <a:uLnTx/>
                <a:uFillTx/>
                <a:latin typeface="var(--ricos-custom-p-font-family,unset)"/>
                <a:ea typeface="+mn-ea"/>
                <a:cs typeface="+mn-cs"/>
              </a:rPr>
              <a:t>key findings on how Black people view crime and policing generally include:</a:t>
            </a:r>
            <a:br>
              <a:rPr kumimoji="0" lang="en-GB" sz="2500" b="0" i="0" u="none" strike="noStrike" kern="1200" cap="none" spc="0" normalizeH="0" baseline="0" noProof="0" dirty="0">
                <a:ln>
                  <a:noFill/>
                </a:ln>
                <a:solidFill>
                  <a:srgbClr val="FFFFFF"/>
                </a:solidFill>
                <a:effectLst/>
                <a:uLnTx/>
                <a:uFillTx/>
                <a:latin typeface="var(--ricos-custom-p-font-family,unset)"/>
                <a:ea typeface="+mn-ea"/>
                <a:cs typeface="+mn-cs"/>
              </a:rPr>
            </a:br>
            <a:endParaRPr lang="en-GB" sz="2500" dirty="0">
              <a:solidFill>
                <a:srgbClr val="FFFFFF"/>
              </a:solidFill>
            </a:endParaRPr>
          </a:p>
        </p:txBody>
      </p:sp>
      <p:sp>
        <p:nvSpPr>
          <p:cNvPr id="3" name="Content Placeholder 2">
            <a:extLst>
              <a:ext uri="{FF2B5EF4-FFF2-40B4-BE49-F238E27FC236}">
                <a16:creationId xmlns:a16="http://schemas.microsoft.com/office/drawing/2014/main" id="{3845DAB1-3C8F-548B-AC8C-17965DDAE673}"/>
              </a:ext>
            </a:extLst>
          </p:cNvPr>
          <p:cNvSpPr>
            <a:spLocks noGrp="1"/>
          </p:cNvSpPr>
          <p:nvPr>
            <p:ph idx="1"/>
          </p:nvPr>
        </p:nvSpPr>
        <p:spPr>
          <a:xfrm>
            <a:off x="4504549" y="197224"/>
            <a:ext cx="7472298" cy="6275294"/>
          </a:xfrm>
        </p:spPr>
        <p:txBody>
          <a:bodyPr anchor="ctr">
            <a:noAutofit/>
          </a:bodyPr>
          <a:lstStyle/>
          <a:p>
            <a:pPr fontAlgn="base">
              <a:buNone/>
            </a:pPr>
            <a:br>
              <a:rPr lang="en-GB" sz="2400" b="0" i="0" dirty="0">
                <a:effectLst/>
              </a:rPr>
            </a:br>
            <a:endParaRPr lang="en-GB" sz="2400" b="0" i="0" dirty="0">
              <a:effectLst/>
            </a:endParaRPr>
          </a:p>
          <a:p>
            <a:pPr fontAlgn="base">
              <a:buFont typeface="Arial" panose="020B0604020202020204" pitchFamily="34" charset="0"/>
              <a:buChar char="•"/>
            </a:pPr>
            <a:r>
              <a:rPr lang="en-GB" sz="2400" b="0" i="0" dirty="0">
                <a:effectLst/>
              </a:rPr>
              <a:t>75% of Black adults were concerned about crime, compared to 62% of White adults</a:t>
            </a:r>
          </a:p>
          <a:p>
            <a:pPr fontAlgn="base">
              <a:buFont typeface="Arial" panose="020B0604020202020204" pitchFamily="34" charset="0"/>
              <a:buChar char="•"/>
            </a:pPr>
            <a:r>
              <a:rPr lang="en-GB" sz="2400" b="0" i="0" dirty="0">
                <a:effectLst/>
              </a:rPr>
              <a:t>Only 46% of Black adults trusted the police, compared to 64% of White adults vs 62% of the general population</a:t>
            </a:r>
          </a:p>
          <a:p>
            <a:pPr fontAlgn="base">
              <a:buFont typeface="Arial" panose="020B0604020202020204" pitchFamily="34" charset="0"/>
              <a:buChar char="•"/>
            </a:pPr>
            <a:r>
              <a:rPr lang="en-GB" sz="2400" b="0" i="0" dirty="0">
                <a:effectLst/>
              </a:rPr>
              <a:t>Trust in the police was considerably higher among Black African adults (51%) than Black Caribbean adults (35%)</a:t>
            </a:r>
          </a:p>
          <a:p>
            <a:pPr fontAlgn="base">
              <a:buFont typeface="Arial" panose="020B0604020202020204" pitchFamily="34" charset="0"/>
              <a:buChar char="•"/>
            </a:pPr>
            <a:r>
              <a:rPr lang="en-GB" sz="2400" b="0" i="0" dirty="0">
                <a:effectLst/>
              </a:rPr>
              <a:t>72% of Black adults agree that the police do not treat people from ethnic minority backgrounds the same as White, British people, compared to 36% of White adults.</a:t>
            </a:r>
          </a:p>
          <a:p>
            <a:pPr fontAlgn="base">
              <a:buFont typeface="Arial" panose="020B0604020202020204" pitchFamily="34" charset="0"/>
              <a:buChar char="•"/>
            </a:pPr>
            <a:r>
              <a:rPr lang="en-GB" sz="2400" b="0" i="0" dirty="0">
                <a:effectLst/>
              </a:rPr>
              <a:t>Despite this, 66% of Black adults agreed the police had a hard job but wanted them to do it well</a:t>
            </a:r>
          </a:p>
          <a:p>
            <a:pPr fontAlgn="base">
              <a:buFont typeface="Arial" panose="020B0604020202020204" pitchFamily="34" charset="0"/>
              <a:buChar char="•"/>
            </a:pPr>
            <a:r>
              <a:rPr lang="en-GB" sz="2400" b="0" i="0" dirty="0">
                <a:effectLst/>
              </a:rPr>
              <a:t>But 69% of Black adults believe they do not get the service or protection they need from the police</a:t>
            </a:r>
            <a:endParaRPr lang="en-GB" sz="2400" dirty="0"/>
          </a:p>
        </p:txBody>
      </p:sp>
    </p:spTree>
    <p:extLst>
      <p:ext uri="{BB962C8B-B14F-4D97-AF65-F5344CB8AC3E}">
        <p14:creationId xmlns:p14="http://schemas.microsoft.com/office/powerpoint/2010/main" val="18951686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2" name="Rectangle 1051">
            <a:extLst>
              <a:ext uri="{FF2B5EF4-FFF2-40B4-BE49-F238E27FC236}">
                <a16:creationId xmlns:a16="http://schemas.microsoft.com/office/drawing/2014/main" id="{8B4CCFEE-78C3-492E-93EB-649F7548F3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D2A435-F056-5BF6-CC6F-01F0E0844BEB}"/>
              </a:ext>
            </a:extLst>
          </p:cNvPr>
          <p:cNvSpPr>
            <a:spLocks noGrp="1"/>
          </p:cNvSpPr>
          <p:nvPr>
            <p:ph type="title"/>
          </p:nvPr>
        </p:nvSpPr>
        <p:spPr>
          <a:xfrm>
            <a:off x="838201" y="365125"/>
            <a:ext cx="3816095" cy="2103436"/>
          </a:xfrm>
        </p:spPr>
        <p:txBody>
          <a:bodyPr vert="horz" lIns="91440" tIns="45720" rIns="91440" bIns="45720" rtlCol="0">
            <a:normAutofit/>
          </a:bodyPr>
          <a:lstStyle/>
          <a:p>
            <a:r>
              <a:rPr lang="en-US" kern="1200">
                <a:latin typeface="+mj-lt"/>
                <a:ea typeface="+mj-ea"/>
                <a:cs typeface="+mj-cs"/>
              </a:rPr>
              <a:t>Miners Strike</a:t>
            </a:r>
            <a:br>
              <a:rPr lang="en-US" kern="1200">
                <a:latin typeface="+mj-lt"/>
                <a:ea typeface="+mj-ea"/>
                <a:cs typeface="+mj-cs"/>
              </a:rPr>
            </a:br>
            <a:r>
              <a:rPr lang="en-US" kern="1200">
                <a:latin typeface="+mj-lt"/>
                <a:ea typeface="+mj-ea"/>
                <a:cs typeface="+mj-cs"/>
              </a:rPr>
              <a:t>1984</a:t>
            </a:r>
          </a:p>
        </p:txBody>
      </p:sp>
      <p:sp>
        <p:nvSpPr>
          <p:cNvPr id="1049" name="Content Placeholder 1048">
            <a:extLst>
              <a:ext uri="{FF2B5EF4-FFF2-40B4-BE49-F238E27FC236}">
                <a16:creationId xmlns:a16="http://schemas.microsoft.com/office/drawing/2014/main" id="{9A2993B1-077A-67F3-1711-C48ADCB4DAD4}"/>
              </a:ext>
            </a:extLst>
          </p:cNvPr>
          <p:cNvSpPr>
            <a:spLocks noGrp="1"/>
          </p:cNvSpPr>
          <p:nvPr>
            <p:ph idx="1"/>
          </p:nvPr>
        </p:nvSpPr>
        <p:spPr>
          <a:xfrm>
            <a:off x="838201" y="2647949"/>
            <a:ext cx="3816096" cy="3529013"/>
          </a:xfrm>
        </p:spPr>
        <p:txBody>
          <a:bodyPr>
            <a:normAutofit/>
          </a:bodyPr>
          <a:lstStyle/>
          <a:p>
            <a:r>
              <a:rPr lang="en-US" sz="2000" dirty="0"/>
              <a:t>Working class</a:t>
            </a:r>
          </a:p>
        </p:txBody>
      </p:sp>
      <p:pic>
        <p:nvPicPr>
          <p:cNvPr id="1030" name="Picture 6" descr="The Miners' Strike - 1984-85">
            <a:extLst>
              <a:ext uri="{FF2B5EF4-FFF2-40B4-BE49-F238E27FC236}">
                <a16:creationId xmlns:a16="http://schemas.microsoft.com/office/drawing/2014/main" id="{DCA7E5C6-3F66-8D2B-58F8-8B11772C5E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2344" r="9807" b="2"/>
          <a:stretch>
            <a:fillRect/>
          </a:stretch>
        </p:blipFill>
        <p:spPr bwMode="auto">
          <a:xfrm>
            <a:off x="4726375" y="-3"/>
            <a:ext cx="4228635" cy="3694372"/>
          </a:xfrm>
          <a:custGeom>
            <a:avLst/>
            <a:gdLst/>
            <a:ahLst/>
            <a:cxnLst/>
            <a:rect l="l" t="t" r="r" b="b"/>
            <a:pathLst>
              <a:path w="4228635" h="3694372">
                <a:moveTo>
                  <a:pt x="1225911" y="0"/>
                </a:moveTo>
                <a:lnTo>
                  <a:pt x="4228635" y="0"/>
                </a:lnTo>
                <a:lnTo>
                  <a:pt x="4228635" y="3694372"/>
                </a:lnTo>
                <a:lnTo>
                  <a:pt x="649353" y="3694372"/>
                </a:lnTo>
                <a:lnTo>
                  <a:pt x="648934" y="3686621"/>
                </a:lnTo>
                <a:cubicBezTo>
                  <a:pt x="636941" y="3642419"/>
                  <a:pt x="605849" y="3602236"/>
                  <a:pt x="554325" y="3554015"/>
                </a:cubicBezTo>
                <a:cubicBezTo>
                  <a:pt x="493918" y="3500438"/>
                  <a:pt x="433510" y="3454003"/>
                  <a:pt x="348230" y="3407569"/>
                </a:cubicBezTo>
                <a:cubicBezTo>
                  <a:pt x="543665" y="3382565"/>
                  <a:pt x="341123" y="3296841"/>
                  <a:pt x="408637" y="3243263"/>
                </a:cubicBezTo>
                <a:cubicBezTo>
                  <a:pt x="547218" y="3221831"/>
                  <a:pt x="657373" y="3393282"/>
                  <a:pt x="845701" y="3343275"/>
                </a:cubicBezTo>
                <a:cubicBezTo>
                  <a:pt x="618286" y="3196828"/>
                  <a:pt x="362443" y="3150393"/>
                  <a:pt x="195435" y="2953940"/>
                </a:cubicBezTo>
                <a:cubicBezTo>
                  <a:pt x="234522" y="2911078"/>
                  <a:pt x="273609" y="2953940"/>
                  <a:pt x="305589" y="2936081"/>
                </a:cubicBezTo>
                <a:cubicBezTo>
                  <a:pt x="305589" y="2925365"/>
                  <a:pt x="678693" y="2993232"/>
                  <a:pt x="700013" y="2714625"/>
                </a:cubicBezTo>
                <a:cubicBezTo>
                  <a:pt x="707120" y="2714625"/>
                  <a:pt x="714227" y="2714625"/>
                  <a:pt x="721333" y="2703909"/>
                </a:cubicBezTo>
                <a:cubicBezTo>
                  <a:pt x="760420" y="2664619"/>
                  <a:pt x="724887" y="2571750"/>
                  <a:pt x="788847" y="2564606"/>
                </a:cubicBezTo>
                <a:cubicBezTo>
                  <a:pt x="859915" y="2557462"/>
                  <a:pt x="927429" y="2525315"/>
                  <a:pt x="1002049" y="2543175"/>
                </a:cubicBezTo>
                <a:cubicBezTo>
                  <a:pt x="1058903" y="2557462"/>
                  <a:pt x="1119310" y="2575322"/>
                  <a:pt x="1179718" y="2575322"/>
                </a:cubicBezTo>
                <a:cubicBezTo>
                  <a:pt x="1243678" y="2575322"/>
                  <a:pt x="1332512" y="2696766"/>
                  <a:pt x="1371600" y="2536031"/>
                </a:cubicBezTo>
                <a:cubicBezTo>
                  <a:pt x="1371600" y="2528888"/>
                  <a:pt x="1481754" y="2546747"/>
                  <a:pt x="1542161" y="2553891"/>
                </a:cubicBezTo>
                <a:cubicBezTo>
                  <a:pt x="1591908" y="2561035"/>
                  <a:pt x="1652316" y="2593181"/>
                  <a:pt x="1687849" y="2528888"/>
                </a:cubicBezTo>
                <a:cubicBezTo>
                  <a:pt x="1705616" y="2489596"/>
                  <a:pt x="1620335" y="2418159"/>
                  <a:pt x="1545714" y="2411015"/>
                </a:cubicBezTo>
                <a:cubicBezTo>
                  <a:pt x="1478201" y="2403872"/>
                  <a:pt x="1410687" y="2396728"/>
                  <a:pt x="1346726" y="2411015"/>
                </a:cubicBezTo>
                <a:cubicBezTo>
                  <a:pt x="1268552" y="2428875"/>
                  <a:pt x="1225911" y="2400300"/>
                  <a:pt x="1204591" y="2336007"/>
                </a:cubicBezTo>
                <a:cubicBezTo>
                  <a:pt x="1179718" y="2268141"/>
                  <a:pt x="1133524" y="2232422"/>
                  <a:pt x="1069563" y="2200275"/>
                </a:cubicBezTo>
                <a:cubicBezTo>
                  <a:pt x="913215" y="2121694"/>
                  <a:pt x="763974" y="2028825"/>
                  <a:pt x="593412" y="1982390"/>
                </a:cubicBezTo>
                <a:cubicBezTo>
                  <a:pt x="561432" y="1975246"/>
                  <a:pt x="522345" y="1960959"/>
                  <a:pt x="508131" y="1900238"/>
                </a:cubicBezTo>
                <a:cubicBezTo>
                  <a:pt x="970069" y="1993106"/>
                  <a:pt x="1389366" y="2232422"/>
                  <a:pt x="1865518" y="2218135"/>
                </a:cubicBezTo>
                <a:cubicBezTo>
                  <a:pt x="1737596" y="2143125"/>
                  <a:pt x="1584802" y="2139554"/>
                  <a:pt x="1446220" y="2085975"/>
                </a:cubicBezTo>
                <a:cubicBezTo>
                  <a:pt x="1545714" y="2046685"/>
                  <a:pt x="1638102" y="2089547"/>
                  <a:pt x="1730490" y="2110978"/>
                </a:cubicBezTo>
                <a:cubicBezTo>
                  <a:pt x="1808664" y="2128837"/>
                  <a:pt x="1879731" y="2132410"/>
                  <a:pt x="1886838" y="2021681"/>
                </a:cubicBezTo>
                <a:cubicBezTo>
                  <a:pt x="1886838" y="2010965"/>
                  <a:pt x="1886838" y="2003821"/>
                  <a:pt x="1886838" y="1993106"/>
                </a:cubicBezTo>
                <a:cubicBezTo>
                  <a:pt x="1858411" y="1946672"/>
                  <a:pt x="1819324" y="1925240"/>
                  <a:pt x="1769577" y="1910953"/>
                </a:cubicBezTo>
                <a:cubicBezTo>
                  <a:pt x="1741150" y="1903809"/>
                  <a:pt x="1702063" y="1889522"/>
                  <a:pt x="1702063" y="1857375"/>
                </a:cubicBezTo>
                <a:cubicBezTo>
                  <a:pt x="1705616" y="1735931"/>
                  <a:pt x="1609675" y="1700212"/>
                  <a:pt x="1517288" y="1664493"/>
                </a:cubicBezTo>
                <a:cubicBezTo>
                  <a:pt x="1567035" y="1603772"/>
                  <a:pt x="1609675" y="1646635"/>
                  <a:pt x="1648762" y="1643062"/>
                </a:cubicBezTo>
                <a:cubicBezTo>
                  <a:pt x="1673636" y="1639491"/>
                  <a:pt x="1698509" y="1635919"/>
                  <a:pt x="1698509" y="1603772"/>
                </a:cubicBezTo>
                <a:cubicBezTo>
                  <a:pt x="1698509" y="1578769"/>
                  <a:pt x="1687849" y="1546622"/>
                  <a:pt x="1662976" y="1546622"/>
                </a:cubicBezTo>
                <a:cubicBezTo>
                  <a:pt x="1506628" y="1543050"/>
                  <a:pt x="1417793" y="1371600"/>
                  <a:pt x="1254338" y="1371600"/>
                </a:cubicBezTo>
                <a:cubicBezTo>
                  <a:pt x="1154844" y="1371600"/>
                  <a:pt x="1304086" y="1275159"/>
                  <a:pt x="1222358" y="1235869"/>
                </a:cubicBezTo>
                <a:cubicBezTo>
                  <a:pt x="1204591" y="1225153"/>
                  <a:pt x="1272105" y="1210866"/>
                  <a:pt x="1300532" y="1214437"/>
                </a:cubicBezTo>
                <a:cubicBezTo>
                  <a:pt x="1328959" y="1218009"/>
                  <a:pt x="1353833" y="1243013"/>
                  <a:pt x="1389366" y="1225153"/>
                </a:cubicBezTo>
                <a:cubicBezTo>
                  <a:pt x="1407133" y="1160860"/>
                  <a:pt x="1360939" y="1135856"/>
                  <a:pt x="1318299" y="1117997"/>
                </a:cubicBezTo>
                <a:cubicBezTo>
                  <a:pt x="1225911" y="1075135"/>
                  <a:pt x="1133524" y="1025129"/>
                  <a:pt x="1030476" y="1010841"/>
                </a:cubicBezTo>
                <a:cubicBezTo>
                  <a:pt x="994943" y="1007269"/>
                  <a:pt x="973622" y="989409"/>
                  <a:pt x="977176" y="953690"/>
                </a:cubicBezTo>
                <a:cubicBezTo>
                  <a:pt x="984282" y="907256"/>
                  <a:pt x="1019816" y="921544"/>
                  <a:pt x="1048243" y="925115"/>
                </a:cubicBezTo>
                <a:cubicBezTo>
                  <a:pt x="1066010" y="928688"/>
                  <a:pt x="1083777" y="939403"/>
                  <a:pt x="1101544" y="914400"/>
                </a:cubicBezTo>
                <a:cubicBezTo>
                  <a:pt x="685800" y="660797"/>
                  <a:pt x="465491" y="675085"/>
                  <a:pt x="0" y="467915"/>
                </a:cubicBezTo>
                <a:cubicBezTo>
                  <a:pt x="103047" y="428625"/>
                  <a:pt x="177668" y="457200"/>
                  <a:pt x="248735" y="464344"/>
                </a:cubicBezTo>
                <a:cubicBezTo>
                  <a:pt x="426404" y="482203"/>
                  <a:pt x="316249" y="514350"/>
                  <a:pt x="493918" y="535781"/>
                </a:cubicBezTo>
                <a:cubicBezTo>
                  <a:pt x="579199" y="546497"/>
                  <a:pt x="657373" y="582216"/>
                  <a:pt x="753314" y="525066"/>
                </a:cubicBezTo>
                <a:cubicBezTo>
                  <a:pt x="817274" y="485775"/>
                  <a:pt x="920322" y="528637"/>
                  <a:pt x="998496" y="560785"/>
                </a:cubicBezTo>
                <a:cubicBezTo>
                  <a:pt x="1062457" y="589360"/>
                  <a:pt x="1126417" y="596503"/>
                  <a:pt x="1211698" y="560785"/>
                </a:cubicBezTo>
                <a:cubicBezTo>
                  <a:pt x="1133524" y="539354"/>
                  <a:pt x="1073117" y="521494"/>
                  <a:pt x="1012709" y="507206"/>
                </a:cubicBezTo>
                <a:cubicBezTo>
                  <a:pt x="962962" y="496491"/>
                  <a:pt x="934535" y="471488"/>
                  <a:pt x="938089" y="417909"/>
                </a:cubicBezTo>
                <a:cubicBezTo>
                  <a:pt x="938089" y="389334"/>
                  <a:pt x="927429" y="350044"/>
                  <a:pt x="962962" y="335757"/>
                </a:cubicBezTo>
                <a:cubicBezTo>
                  <a:pt x="991389" y="321469"/>
                  <a:pt x="1030476" y="335757"/>
                  <a:pt x="1044690" y="360759"/>
                </a:cubicBezTo>
                <a:cubicBezTo>
                  <a:pt x="1062457" y="407194"/>
                  <a:pt x="1080223" y="450056"/>
                  <a:pt x="1140631" y="453629"/>
                </a:cubicBezTo>
                <a:cubicBezTo>
                  <a:pt x="1222358" y="460771"/>
                  <a:pt x="1176164" y="432197"/>
                  <a:pt x="1161951" y="396478"/>
                </a:cubicBezTo>
                <a:cubicBezTo>
                  <a:pt x="1147737" y="357188"/>
                  <a:pt x="1190378" y="346472"/>
                  <a:pt x="1218805" y="353615"/>
                </a:cubicBezTo>
                <a:cubicBezTo>
                  <a:pt x="1325406" y="385763"/>
                  <a:pt x="1435560" y="328613"/>
                  <a:pt x="1545714" y="375047"/>
                </a:cubicBezTo>
                <a:cubicBezTo>
                  <a:pt x="1517288" y="260747"/>
                  <a:pt x="1456880" y="210741"/>
                  <a:pt x="1328959" y="192881"/>
                </a:cubicBezTo>
                <a:cubicBezTo>
                  <a:pt x="1282765" y="189310"/>
                  <a:pt x="1233018" y="196453"/>
                  <a:pt x="1190378" y="164306"/>
                </a:cubicBezTo>
                <a:cubicBezTo>
                  <a:pt x="1165504" y="146447"/>
                  <a:pt x="1140631" y="125016"/>
                  <a:pt x="1158398" y="89297"/>
                </a:cubicBezTo>
                <a:cubicBezTo>
                  <a:pt x="1169058" y="64294"/>
                  <a:pt x="1197484" y="64294"/>
                  <a:pt x="1222358" y="71437"/>
                </a:cubicBezTo>
                <a:cubicBezTo>
                  <a:pt x="1325406" y="110728"/>
                  <a:pt x="1435560" y="121444"/>
                  <a:pt x="1542161" y="135731"/>
                </a:cubicBezTo>
                <a:cubicBezTo>
                  <a:pt x="1559928" y="139303"/>
                  <a:pt x="1577695" y="146447"/>
                  <a:pt x="1595462" y="110728"/>
                </a:cubicBezTo>
                <a:cubicBezTo>
                  <a:pt x="1471094" y="78581"/>
                  <a:pt x="1350279" y="35719"/>
                  <a:pt x="1225911" y="0"/>
                </a:cubicBez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Miners strike: South Wales communities ...">
            <a:extLst>
              <a:ext uri="{FF2B5EF4-FFF2-40B4-BE49-F238E27FC236}">
                <a16:creationId xmlns:a16="http://schemas.microsoft.com/office/drawing/2014/main" id="{E63B6322-EC26-C02F-F041-91B16A2DC96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3749" r="40242" b="1"/>
          <a:stretch>
            <a:fillRect/>
          </a:stretch>
        </p:blipFill>
        <p:spPr bwMode="auto">
          <a:xfrm>
            <a:off x="9082588" y="-3"/>
            <a:ext cx="3109415" cy="3694372"/>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Welsh coal strike">
            <a:extLst>
              <a:ext uri="{FF2B5EF4-FFF2-40B4-BE49-F238E27FC236}">
                <a16:creationId xmlns:a16="http://schemas.microsoft.com/office/drawing/2014/main" id="{B92886C6-A0AE-616E-8EDC-6B007C65802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3787" r="-1" b="-1"/>
          <a:stretch>
            <a:fillRect/>
          </a:stretch>
        </p:blipFill>
        <p:spPr bwMode="auto">
          <a:xfrm>
            <a:off x="4726725" y="3802960"/>
            <a:ext cx="4228282" cy="3055043"/>
          </a:xfrm>
          <a:custGeom>
            <a:avLst/>
            <a:gdLst/>
            <a:ahLst/>
            <a:cxnLst/>
            <a:rect l="l" t="t" r="r" b="b"/>
            <a:pathLst>
              <a:path w="4228282" h="3055043">
                <a:moveTo>
                  <a:pt x="638975" y="0"/>
                </a:moveTo>
                <a:lnTo>
                  <a:pt x="4228282" y="0"/>
                </a:lnTo>
                <a:lnTo>
                  <a:pt x="4228282"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a:noFill/>
          <a:extLst>
            <a:ext uri="{909E8E84-426E-40DD-AFC4-6F175D3DCCD1}">
              <a14:hiddenFill xmlns:a14="http://schemas.microsoft.com/office/drawing/2010/main">
                <a:solidFill>
                  <a:srgbClr val="FFFFFF"/>
                </a:solidFill>
              </a14:hiddenFill>
            </a:ext>
          </a:extLst>
        </p:spPr>
      </p:pic>
      <p:pic>
        <p:nvPicPr>
          <p:cNvPr id="1032" name="Picture 8" descr="Thirty years after the miners' strike ...">
            <a:extLst>
              <a:ext uri="{FF2B5EF4-FFF2-40B4-BE49-F238E27FC236}">
                <a16:creationId xmlns:a16="http://schemas.microsoft.com/office/drawing/2014/main" id="{57556873-12C8-5D0D-F56C-EDEE6382684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2754" r="36179" b="2"/>
          <a:stretch>
            <a:fillRect/>
          </a:stretch>
        </p:blipFill>
        <p:spPr bwMode="auto">
          <a:xfrm>
            <a:off x="9082585" y="3802960"/>
            <a:ext cx="3109415" cy="30550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97144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BA513B0-82FF-4F41-8178-885375D1C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C6EBE8A-55CC-3343-81FD-6C28E5C813A1}"/>
              </a:ext>
            </a:extLst>
          </p:cNvPr>
          <p:cNvPicPr>
            <a:picLocks noChangeAspect="1"/>
          </p:cNvPicPr>
          <p:nvPr/>
        </p:nvPicPr>
        <p:blipFill>
          <a:blip r:embed="rId3"/>
          <a:srcRect t="10162" r="-1" b="561"/>
          <a:stretch>
            <a:fillRect/>
          </a:stretch>
        </p:blipFill>
        <p:spPr>
          <a:xfrm>
            <a:off x="-1" y="10"/>
            <a:ext cx="12228129" cy="4666928"/>
          </a:xfrm>
          <a:prstGeom prst="rect">
            <a:avLst/>
          </a:prstGeom>
        </p:spPr>
      </p:pic>
      <p:grpSp>
        <p:nvGrpSpPr>
          <p:cNvPr id="21" name="Group 20">
            <a:extLst>
              <a:ext uri="{FF2B5EF4-FFF2-40B4-BE49-F238E27FC236}">
                <a16:creationId xmlns:a16="http://schemas.microsoft.com/office/drawing/2014/main" id="{93DB8501-F9F2-4ACD-B56A-9019CD5006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2987478"/>
            <a:ext cx="12228128" cy="1828800"/>
            <a:chOff x="-305" y="2987478"/>
            <a:chExt cx="12188952" cy="1828800"/>
          </a:xfrm>
        </p:grpSpPr>
        <p:sp>
          <p:nvSpPr>
            <p:cNvPr id="22" name="Freeform: Shape 21">
              <a:extLst>
                <a:ext uri="{FF2B5EF4-FFF2-40B4-BE49-F238E27FC236}">
                  <a16:creationId xmlns:a16="http://schemas.microsoft.com/office/drawing/2014/main" id="{DD03A94A-ADF5-4334-86B1-DBA5F70AC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2987478"/>
              <a:ext cx="12188952" cy="1099712"/>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385A18E1-CBE3-4BBD-B1B7-CDBCA685E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99381"/>
              <a:ext cx="12188952" cy="902694"/>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133EDCAA-1D6C-4710-9DA1-C7FC946D8E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01488"/>
              <a:ext cx="12188952" cy="641669"/>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useBgFill="1">
          <p:nvSpPr>
            <p:cNvPr id="25" name="Freeform: Shape 24">
              <a:extLst>
                <a:ext uri="{FF2B5EF4-FFF2-40B4-BE49-F238E27FC236}">
                  <a16:creationId xmlns:a16="http://schemas.microsoft.com/office/drawing/2014/main" id="{3916FBF2-1CC9-460D-A42B-FB77E515EC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14750"/>
              <a:ext cx="12188952" cy="1201528"/>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grpSp>
      <p:sp>
        <p:nvSpPr>
          <p:cNvPr id="2" name="Title 1">
            <a:extLst>
              <a:ext uri="{FF2B5EF4-FFF2-40B4-BE49-F238E27FC236}">
                <a16:creationId xmlns:a16="http://schemas.microsoft.com/office/drawing/2014/main" id="{7A2143E2-E85E-DECB-94C4-BF89F9620B0A}"/>
              </a:ext>
            </a:extLst>
          </p:cNvPr>
          <p:cNvSpPr>
            <a:spLocks noGrp="1"/>
          </p:cNvSpPr>
          <p:nvPr>
            <p:ph type="title"/>
          </p:nvPr>
        </p:nvSpPr>
        <p:spPr>
          <a:xfrm>
            <a:off x="804672" y="4551037"/>
            <a:ext cx="5021782" cy="1509931"/>
          </a:xfrm>
        </p:spPr>
        <p:txBody>
          <a:bodyPr>
            <a:normAutofit/>
          </a:bodyPr>
          <a:lstStyle/>
          <a:p>
            <a:r>
              <a:rPr lang="en-GB" sz="3600">
                <a:solidFill>
                  <a:schemeClr val="tx2"/>
                </a:solidFill>
              </a:rPr>
              <a:t>The Miners Strike of 1984</a:t>
            </a:r>
          </a:p>
        </p:txBody>
      </p:sp>
      <p:sp>
        <p:nvSpPr>
          <p:cNvPr id="3" name="Content Placeholder 2">
            <a:extLst>
              <a:ext uri="{FF2B5EF4-FFF2-40B4-BE49-F238E27FC236}">
                <a16:creationId xmlns:a16="http://schemas.microsoft.com/office/drawing/2014/main" id="{5D3F16DE-3BD0-E55D-9DE8-FD022E1B6D52}"/>
              </a:ext>
            </a:extLst>
          </p:cNvPr>
          <p:cNvSpPr>
            <a:spLocks noGrp="1"/>
          </p:cNvSpPr>
          <p:nvPr>
            <p:ph idx="1"/>
          </p:nvPr>
        </p:nvSpPr>
        <p:spPr>
          <a:xfrm>
            <a:off x="6096001" y="4551037"/>
            <a:ext cx="5791200" cy="2306963"/>
          </a:xfrm>
        </p:spPr>
        <p:txBody>
          <a:bodyPr anchor="ctr">
            <a:normAutofit/>
          </a:bodyPr>
          <a:lstStyle/>
          <a:p>
            <a:pPr marL="0" indent="0">
              <a:buNone/>
            </a:pPr>
            <a:r>
              <a:rPr lang="en-GB" sz="2000" i="0" dirty="0">
                <a:solidFill>
                  <a:schemeClr val="tx2"/>
                </a:solidFill>
                <a:effectLst/>
                <a:latin typeface="Arial" panose="020B0604020202020204" pitchFamily="34" charset="0"/>
                <a:cs typeface="Arial" panose="020B0604020202020204" pitchFamily="34" charset="0"/>
              </a:rPr>
              <a:t>On 1 March 1984, the National Coal Board announced that it planned to close 20 coal mines with the loss of 25,000 jobs. The year-long strike that followed changed the political, economic and social history of Wales and the rest of the UK forever.</a:t>
            </a:r>
            <a:endParaRPr lang="en-GB" sz="2000"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71258821"/>
      </p:ext>
    </p:extLst>
  </p:cSld>
  <p:clrMapOvr>
    <a:masterClrMapping/>
  </p:clrMapOvr>
  <mc:AlternateContent xmlns:mc="http://schemas.openxmlformats.org/markup-compatibility/2006" xmlns:p14="http://schemas.microsoft.com/office/powerpoint/2010/main">
    <mc:Choice Requires="p14">
      <p:transition spd="slow" p14:dur="2000" advTm="347048"/>
    </mc:Choice>
    <mc:Fallback xmlns="">
      <p:transition spd="slow" advTm="347048"/>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Shape 7">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9F81A639-C1D1-28EC-48AD-D8D26A26E1AF}"/>
              </a:ext>
            </a:extLst>
          </p:cNvPr>
          <p:cNvSpPr>
            <a:spLocks noGrp="1"/>
          </p:cNvSpPr>
          <p:nvPr>
            <p:ph type="title" idx="4294967295"/>
          </p:nvPr>
        </p:nvSpPr>
        <p:spPr>
          <a:xfrm>
            <a:off x="686834" y="1153572"/>
            <a:ext cx="3200400" cy="4461163"/>
          </a:xfrm>
        </p:spPr>
        <p:txBody>
          <a:bodyPr vert="horz" lIns="91440" tIns="45720" rIns="91440" bIns="45720" rtlCol="0" anchor="ctr">
            <a:normAutofit/>
          </a:bodyPr>
          <a:lstStyle/>
          <a:p>
            <a:r>
              <a:rPr lang="en-US" kern="1200">
                <a:solidFill>
                  <a:srgbClr val="FFFFFF"/>
                </a:solidFill>
                <a:latin typeface="+mj-lt"/>
                <a:ea typeface="+mj-ea"/>
                <a:cs typeface="+mj-cs"/>
              </a:rPr>
              <a:t>What was it about?</a:t>
            </a:r>
          </a:p>
        </p:txBody>
      </p:sp>
      <p:sp>
        <p:nvSpPr>
          <p:cNvPr id="9" name="Arc 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 name="Content Placeholder 4">
            <a:extLst>
              <a:ext uri="{FF2B5EF4-FFF2-40B4-BE49-F238E27FC236}">
                <a16:creationId xmlns:a16="http://schemas.microsoft.com/office/drawing/2014/main" id="{77F93201-C22D-E3F1-2710-2B81649CE063}"/>
              </a:ext>
            </a:extLst>
          </p:cNvPr>
          <p:cNvSpPr>
            <a:spLocks noGrp="1"/>
          </p:cNvSpPr>
          <p:nvPr>
            <p:ph idx="4294967295"/>
          </p:nvPr>
        </p:nvSpPr>
        <p:spPr>
          <a:xfrm>
            <a:off x="4447308" y="591344"/>
            <a:ext cx="6906491" cy="5585619"/>
          </a:xfrm>
        </p:spPr>
        <p:txBody>
          <a:bodyPr vert="horz" lIns="91440" tIns="45720" rIns="91440" bIns="45720" rtlCol="0" anchor="ctr">
            <a:normAutofit/>
          </a:bodyPr>
          <a:lstStyle/>
          <a:p>
            <a:r>
              <a:rPr lang="en-US" dirty="0"/>
              <a:t>It was framed as a conflict between the organised working class and government</a:t>
            </a:r>
          </a:p>
          <a:p>
            <a:r>
              <a:rPr lang="en-US" dirty="0"/>
              <a:t>The leader, Margaret Thatcher believed in privatisation and free markets</a:t>
            </a:r>
          </a:p>
          <a:p>
            <a:r>
              <a:rPr lang="en-US" dirty="0"/>
              <a:t>To get rid of trade unions </a:t>
            </a:r>
          </a:p>
          <a:p>
            <a:r>
              <a:rPr lang="en-US" dirty="0"/>
              <a:t>Strikers were referred to as the ‘enemy within’</a:t>
            </a:r>
          </a:p>
          <a:p>
            <a:r>
              <a:rPr lang="en-US" dirty="0"/>
              <a:t>To win, the full force of the police, the courts and media were mobilised to defeat miners </a:t>
            </a:r>
          </a:p>
        </p:txBody>
      </p:sp>
    </p:spTree>
    <p:extLst>
      <p:ext uri="{BB962C8B-B14F-4D97-AF65-F5344CB8AC3E}">
        <p14:creationId xmlns:p14="http://schemas.microsoft.com/office/powerpoint/2010/main" val="28954709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43FD6-F3CB-6D75-676D-E1856D72BAC7}"/>
              </a:ext>
            </a:extLst>
          </p:cNvPr>
          <p:cNvSpPr>
            <a:spLocks noGrp="1"/>
          </p:cNvSpPr>
          <p:nvPr>
            <p:ph type="title"/>
          </p:nvPr>
        </p:nvSpPr>
        <p:spPr/>
        <p:txBody>
          <a:bodyPr/>
          <a:lstStyle/>
          <a:p>
            <a:r>
              <a:rPr lang="en-GB" dirty="0"/>
              <a:t>Strikes and action</a:t>
            </a:r>
          </a:p>
        </p:txBody>
      </p:sp>
      <p:sp>
        <p:nvSpPr>
          <p:cNvPr id="3" name="Content Placeholder 2">
            <a:extLst>
              <a:ext uri="{FF2B5EF4-FFF2-40B4-BE49-F238E27FC236}">
                <a16:creationId xmlns:a16="http://schemas.microsoft.com/office/drawing/2014/main" id="{DEBBD5EB-76EB-2C98-CE3D-B1BB5CCAFA9F}"/>
              </a:ext>
            </a:extLst>
          </p:cNvPr>
          <p:cNvSpPr>
            <a:spLocks noGrp="1"/>
          </p:cNvSpPr>
          <p:nvPr>
            <p:ph idx="1"/>
          </p:nvPr>
        </p:nvSpPr>
        <p:spPr/>
        <p:txBody>
          <a:bodyPr>
            <a:normAutofit/>
          </a:bodyPr>
          <a:lstStyle/>
          <a:p>
            <a:r>
              <a:rPr lang="en-GB" sz="3200" dirty="0"/>
              <a:t>Picket lines were set up by miners to stop lorries etc entering or exiting the mines</a:t>
            </a:r>
          </a:p>
          <a:p>
            <a:r>
              <a:rPr lang="en-GB" sz="3200" dirty="0"/>
              <a:t>Police at the time, were expected to be peacekeepers and maintain public order and protect miners who continued working</a:t>
            </a:r>
          </a:p>
          <a:p>
            <a:r>
              <a:rPr lang="en-GB" sz="3200" dirty="0"/>
              <a:t>Determined to beat the strikes, Thatcher sent thousands of riot police from across the country to strike sites</a:t>
            </a:r>
          </a:p>
        </p:txBody>
      </p:sp>
    </p:spTree>
    <p:extLst>
      <p:ext uri="{BB962C8B-B14F-4D97-AF65-F5344CB8AC3E}">
        <p14:creationId xmlns:p14="http://schemas.microsoft.com/office/powerpoint/2010/main" val="23009010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Why did the policing of the Miner's Strike change?">
            <a:hlinkClick r:id="" action="ppaction://media"/>
            <a:extLst>
              <a:ext uri="{FF2B5EF4-FFF2-40B4-BE49-F238E27FC236}">
                <a16:creationId xmlns:a16="http://schemas.microsoft.com/office/drawing/2014/main" id="{B5A639C6-8918-C459-FACC-CD7192C71C7A}"/>
              </a:ext>
            </a:extLst>
          </p:cNvPr>
          <p:cNvPicPr>
            <a:picLocks noRot="1" noChangeAspect="1"/>
          </p:cNvPicPr>
          <p:nvPr>
            <a:videoFile r:link="rId1"/>
          </p:nvPr>
        </p:nvPicPr>
        <p:blipFill>
          <a:blip r:embed="rId3"/>
          <a:stretch>
            <a:fillRect/>
          </a:stretch>
        </p:blipFill>
        <p:spPr>
          <a:xfrm>
            <a:off x="1524000" y="0"/>
            <a:ext cx="9144000" cy="6858000"/>
          </a:xfrm>
          <a:prstGeom prst="rect">
            <a:avLst/>
          </a:prstGeom>
        </p:spPr>
      </p:pic>
    </p:spTree>
    <p:extLst>
      <p:ext uri="{BB962C8B-B14F-4D97-AF65-F5344CB8AC3E}">
        <p14:creationId xmlns:p14="http://schemas.microsoft.com/office/powerpoint/2010/main" val="401191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75642C9-CB85-8044-DCCB-2507BF54AF3A}"/>
              </a:ext>
            </a:extLst>
          </p:cNvPr>
          <p:cNvSpPr>
            <a:spLocks noGrp="1"/>
          </p:cNvSpPr>
          <p:nvPr>
            <p:ph idx="4294967295"/>
          </p:nvPr>
        </p:nvSpPr>
        <p:spPr>
          <a:xfrm>
            <a:off x="502023" y="412376"/>
            <a:ext cx="11187953" cy="5988424"/>
          </a:xfrm>
        </p:spPr>
        <p:txBody>
          <a:bodyPr>
            <a:norm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Aptos" panose="02110004020202020204"/>
                <a:ea typeface="+mn-ea"/>
                <a:cs typeface="+mn-cs"/>
              </a:rPr>
              <a:t>As many of the police were drafted from across the country, many officers had little or no knowledge of the communities they were entering or how these communities lived etc</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Aptos" panose="02110004020202020204"/>
                <a:ea typeface="+mn-ea"/>
                <a:cs typeface="+mn-cs"/>
              </a:rPr>
              <a:t>Battles ensued which led to many incidences of police brutality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Aptos" panose="02110004020202020204"/>
                <a:ea typeface="+mn-ea"/>
                <a:cs typeface="+mn-cs"/>
              </a:rPr>
              <a:t>Wrongful arrests were made -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Aptos" panose="02110004020202020204"/>
                <a:ea typeface="+mn-ea"/>
                <a:cs typeface="+mn-cs"/>
              </a:rPr>
              <a:t>False statements created by officers with similar wording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sz="3200" dirty="0">
                <a:solidFill>
                  <a:prstClr val="black"/>
                </a:solidFill>
                <a:latin typeface="Aptos" panose="02110004020202020204"/>
              </a:rPr>
              <a:t>Some officers (now retired) have spoken about how they were told what to write by their commanding officers</a:t>
            </a:r>
            <a:endParaRPr kumimoji="0" lang="en-GB" sz="32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Aptos" panose="02110004020202020204"/>
                <a:ea typeface="+mn-ea"/>
                <a:cs typeface="+mn-cs"/>
              </a:rPr>
              <a:t>Police often hid their identity when confronting picketers (removed their numbers)</a:t>
            </a:r>
          </a:p>
          <a:p>
            <a:endParaRPr lang="en-GB" sz="3200" dirty="0"/>
          </a:p>
        </p:txBody>
      </p:sp>
    </p:spTree>
    <p:extLst>
      <p:ext uri="{BB962C8B-B14F-4D97-AF65-F5344CB8AC3E}">
        <p14:creationId xmlns:p14="http://schemas.microsoft.com/office/powerpoint/2010/main" val="291167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18th June 1984: The Battle of Orgreave takes place during the UK miners' strike">
            <a:hlinkClick r:id="" action="ppaction://media"/>
            <a:extLst>
              <a:ext uri="{FF2B5EF4-FFF2-40B4-BE49-F238E27FC236}">
                <a16:creationId xmlns:a16="http://schemas.microsoft.com/office/drawing/2014/main" id="{8373ADAF-8979-7140-9EA3-5B76D8E7CDE8}"/>
              </a:ext>
            </a:extLst>
          </p:cNvPr>
          <p:cNvPicPr>
            <a:picLocks noGrp="1" noRot="1" noChangeAspect="1"/>
          </p:cNvPicPr>
          <p:nvPr>
            <p:ph idx="4294967295"/>
            <a:videoFile r:link="rId1"/>
          </p:nvPr>
        </p:nvPicPr>
        <p:blipFill>
          <a:blip r:embed="rId3"/>
          <a:stretch>
            <a:fillRect/>
          </a:stretch>
        </p:blipFill>
        <p:spPr>
          <a:xfrm>
            <a:off x="836177" y="457200"/>
            <a:ext cx="10519646" cy="5943600"/>
          </a:xfrm>
          <a:prstGeom prst="rect">
            <a:avLst/>
          </a:prstGeom>
        </p:spPr>
      </p:pic>
    </p:spTree>
    <p:extLst>
      <p:ext uri="{BB962C8B-B14F-4D97-AF65-F5344CB8AC3E}">
        <p14:creationId xmlns:p14="http://schemas.microsoft.com/office/powerpoint/2010/main" val="2737262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9" name="Rectangle 4118">
            <a:extLst>
              <a:ext uri="{FF2B5EF4-FFF2-40B4-BE49-F238E27FC236}">
                <a16:creationId xmlns:a16="http://schemas.microsoft.com/office/drawing/2014/main" id="{F4F2FC05-7D27-410F-BDA9-ADF4831368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20" name="Rectangle 4119">
            <a:extLst>
              <a:ext uri="{FF2B5EF4-FFF2-40B4-BE49-F238E27FC236}">
                <a16:creationId xmlns:a16="http://schemas.microsoft.com/office/drawing/2014/main" id="{9080D120-BD54-46E1-BA37-82F5E8089E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3" y="633619"/>
            <a:ext cx="5457817"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42A2A08-E3EF-D449-19CC-3E68E79E0B04}"/>
              </a:ext>
            </a:extLst>
          </p:cNvPr>
          <p:cNvSpPr>
            <a:spLocks noGrp="1"/>
          </p:cNvSpPr>
          <p:nvPr>
            <p:ph type="title"/>
          </p:nvPr>
        </p:nvSpPr>
        <p:spPr>
          <a:xfrm>
            <a:off x="838198" y="978408"/>
            <a:ext cx="4607052" cy="1106424"/>
          </a:xfrm>
        </p:spPr>
        <p:txBody>
          <a:bodyPr>
            <a:normAutofit/>
          </a:bodyPr>
          <a:lstStyle/>
          <a:p>
            <a:r>
              <a:rPr lang="en-GB" sz="2900"/>
              <a:t>Battle of Orgreave 1984</a:t>
            </a:r>
          </a:p>
        </p:txBody>
      </p:sp>
      <p:sp>
        <p:nvSpPr>
          <p:cNvPr id="4121" name="Rectangle 4120">
            <a:extLst>
              <a:ext uri="{FF2B5EF4-FFF2-40B4-BE49-F238E27FC236}">
                <a16:creationId xmlns:a16="http://schemas.microsoft.com/office/drawing/2014/main" id="{81D83946-74FA-498A-AC80-9926F041B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5" y="1181536"/>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118" name="Rectangle 4117">
            <a:extLst>
              <a:ext uri="{FF2B5EF4-FFF2-40B4-BE49-F238E27FC236}">
                <a16:creationId xmlns:a16="http://schemas.microsoft.com/office/drawing/2014/main" id="{5060D983-8B52-443A-8183-2A1DE0561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6" y="2185416"/>
            <a:ext cx="4446484"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C12A4DF-3001-E115-3CF6-889415C1CCF3}"/>
              </a:ext>
            </a:extLst>
          </p:cNvPr>
          <p:cNvSpPr>
            <a:spLocks noGrp="1"/>
          </p:cNvSpPr>
          <p:nvPr>
            <p:ph idx="1"/>
          </p:nvPr>
        </p:nvSpPr>
        <p:spPr>
          <a:xfrm>
            <a:off x="345565" y="2429620"/>
            <a:ext cx="5569432" cy="4247841"/>
          </a:xfrm>
        </p:spPr>
        <p:txBody>
          <a:bodyPr>
            <a:normAutofit/>
          </a:bodyPr>
          <a:lstStyle/>
          <a:p>
            <a:r>
              <a:rPr lang="en-GB" sz="2000" dirty="0"/>
              <a:t>Picketers were met by 6,000 police officers </a:t>
            </a:r>
          </a:p>
          <a:p>
            <a:r>
              <a:rPr lang="en-GB" sz="2000" dirty="0"/>
              <a:t>Many on horse back and riot gear</a:t>
            </a:r>
          </a:p>
          <a:p>
            <a:r>
              <a:rPr lang="en-GB" sz="2000" dirty="0"/>
              <a:t>Reports that police charged at picketers </a:t>
            </a:r>
          </a:p>
          <a:p>
            <a:r>
              <a:rPr lang="en-GB" sz="2000" dirty="0"/>
              <a:t>Fleeing picketers were pursued by police and beaten</a:t>
            </a:r>
          </a:p>
          <a:p>
            <a:r>
              <a:rPr lang="en-GB" sz="2000" dirty="0"/>
              <a:t>95 arrested and charged – trials collapsed as police evidence deemed unreliable </a:t>
            </a:r>
          </a:p>
          <a:p>
            <a:r>
              <a:rPr lang="en-GB" sz="2000" dirty="0"/>
              <a:t>Some officers confessed they were ordered to fabricate evidence to substantiate riot charges – carried up to a life sentence</a:t>
            </a:r>
          </a:p>
        </p:txBody>
      </p:sp>
      <p:pic>
        <p:nvPicPr>
          <p:cNvPr id="4102" name="Picture 6" descr="The Battle of Orgreave">
            <a:extLst>
              <a:ext uri="{FF2B5EF4-FFF2-40B4-BE49-F238E27FC236}">
                <a16:creationId xmlns:a16="http://schemas.microsoft.com/office/drawing/2014/main" id="{877BD076-84C8-A1A1-03DA-64181F319E1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5354" r="3" b="5050"/>
          <a:stretch>
            <a:fillRect/>
          </a:stretch>
        </p:blipFill>
        <p:spPr bwMode="auto">
          <a:xfrm>
            <a:off x="6324599" y="10"/>
            <a:ext cx="5457817" cy="3337549"/>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The scandal of Orgreave | The miners' strike 1984-85 | The Guardian">
            <a:extLst>
              <a:ext uri="{FF2B5EF4-FFF2-40B4-BE49-F238E27FC236}">
                <a16:creationId xmlns:a16="http://schemas.microsoft.com/office/drawing/2014/main" id="{3A3AA46C-31AF-3BED-265E-13883657DC3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1887" b="4"/>
          <a:stretch>
            <a:fillRect/>
          </a:stretch>
        </p:blipFill>
        <p:spPr bwMode="auto">
          <a:xfrm>
            <a:off x="6324590" y="3520439"/>
            <a:ext cx="5457817" cy="33375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110099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Miners SPEAK OUT On Police Brutality | Miners' Strike 1984: The Battle for Britain | Channel 4">
            <a:hlinkClick r:id="" action="ppaction://media"/>
            <a:extLst>
              <a:ext uri="{FF2B5EF4-FFF2-40B4-BE49-F238E27FC236}">
                <a16:creationId xmlns:a16="http://schemas.microsoft.com/office/drawing/2014/main" id="{0CF2B03B-B164-9365-A552-5B94072608E7}"/>
              </a:ext>
            </a:extLst>
          </p:cNvPr>
          <p:cNvPicPr>
            <a:picLocks noGrp="1" noRot="1" noChangeAspect="1"/>
          </p:cNvPicPr>
          <p:nvPr>
            <p:ph idx="1"/>
            <a:videoFile r:link="rId1"/>
          </p:nvPr>
        </p:nvPicPr>
        <p:blipFill>
          <a:blip r:embed="rId3"/>
          <a:stretch>
            <a:fillRect/>
          </a:stretch>
        </p:blipFill>
        <p:spPr>
          <a:xfrm>
            <a:off x="836177" y="457200"/>
            <a:ext cx="10519646" cy="5943600"/>
          </a:xfrm>
          <a:prstGeom prst="rect">
            <a:avLst/>
          </a:prstGeom>
        </p:spPr>
      </p:pic>
    </p:spTree>
    <p:extLst>
      <p:ext uri="{BB962C8B-B14F-4D97-AF65-F5344CB8AC3E}">
        <p14:creationId xmlns:p14="http://schemas.microsoft.com/office/powerpoint/2010/main" val="644186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68B136-4C4B-B732-4055-60D264C83C25}"/>
              </a:ext>
            </a:extLst>
          </p:cNvPr>
          <p:cNvSpPr>
            <a:spLocks noGrp="1"/>
          </p:cNvSpPr>
          <p:nvPr>
            <p:ph type="title"/>
          </p:nvPr>
        </p:nvSpPr>
        <p:spPr>
          <a:xfrm>
            <a:off x="640080" y="325369"/>
            <a:ext cx="4368602" cy="1956841"/>
          </a:xfrm>
        </p:spPr>
        <p:txBody>
          <a:bodyPr anchor="b">
            <a:normAutofit/>
          </a:bodyPr>
          <a:lstStyle/>
          <a:p>
            <a:r>
              <a:rPr lang="en-GB" sz="5400"/>
              <a:t>Thoughts?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2389A32-29FD-8EC3-C681-256CDC4DD1B2}"/>
              </a:ext>
            </a:extLst>
          </p:cNvPr>
          <p:cNvSpPr>
            <a:spLocks noGrp="1"/>
          </p:cNvSpPr>
          <p:nvPr>
            <p:ph idx="1"/>
          </p:nvPr>
        </p:nvSpPr>
        <p:spPr>
          <a:xfrm>
            <a:off x="640080" y="2872899"/>
            <a:ext cx="4243589" cy="3320668"/>
          </a:xfrm>
        </p:spPr>
        <p:txBody>
          <a:bodyPr>
            <a:normAutofit/>
          </a:bodyPr>
          <a:lstStyle/>
          <a:p>
            <a:r>
              <a:rPr lang="en-GB" sz="2200" dirty="0"/>
              <a:t>How does something that happened 40 years ago impact today?</a:t>
            </a:r>
          </a:p>
        </p:txBody>
      </p:sp>
      <p:pic>
        <p:nvPicPr>
          <p:cNvPr id="5" name="Picture 4" descr="Wood human figure">
            <a:extLst>
              <a:ext uri="{FF2B5EF4-FFF2-40B4-BE49-F238E27FC236}">
                <a16:creationId xmlns:a16="http://schemas.microsoft.com/office/drawing/2014/main" id="{A9B61CDD-6897-C550-D428-C9B5E532AB5E}"/>
              </a:ext>
            </a:extLst>
          </p:cNvPr>
          <p:cNvPicPr>
            <a:picLocks noChangeAspect="1"/>
          </p:cNvPicPr>
          <p:nvPr/>
        </p:nvPicPr>
        <p:blipFill>
          <a:blip r:embed="rId2"/>
          <a:srcRect r="33047"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045848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0" name="Rectangle 2059">
            <a:extLst>
              <a:ext uri="{FF2B5EF4-FFF2-40B4-BE49-F238E27FC236}">
                <a16:creationId xmlns:a16="http://schemas.microsoft.com/office/drawing/2014/main" id="{435ADAF7-9BEB-4FA3-AE9F-4CF47620EB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B9D71FD9-B7D3-64A6-F327-01DB83B5F9D0}"/>
              </a:ext>
            </a:extLst>
          </p:cNvPr>
          <p:cNvSpPr>
            <a:spLocks noGrp="1"/>
          </p:cNvSpPr>
          <p:nvPr>
            <p:ph type="title"/>
          </p:nvPr>
        </p:nvSpPr>
        <p:spPr>
          <a:xfrm>
            <a:off x="499647" y="431212"/>
            <a:ext cx="3420305" cy="1906317"/>
          </a:xfrm>
        </p:spPr>
        <p:txBody>
          <a:bodyPr>
            <a:normAutofit/>
          </a:bodyPr>
          <a:lstStyle/>
          <a:p>
            <a:pPr algn="ctr"/>
            <a:r>
              <a:rPr lang="en-GB" sz="2800"/>
              <a:t>Current day impacts </a:t>
            </a:r>
          </a:p>
        </p:txBody>
      </p:sp>
      <p:sp>
        <p:nvSpPr>
          <p:cNvPr id="2061" name="Rectangle 2060">
            <a:extLst>
              <a:ext uri="{FF2B5EF4-FFF2-40B4-BE49-F238E27FC236}">
                <a16:creationId xmlns:a16="http://schemas.microsoft.com/office/drawing/2014/main" id="{57BB0BA7-0383-4937-8874-B01AAA08E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8743"/>
            <a:ext cx="4310288" cy="408925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A striking miner faces a line of police at the Orgreave coking plant during the miners’ strike, June 1984.">
            <a:extLst>
              <a:ext uri="{FF2B5EF4-FFF2-40B4-BE49-F238E27FC236}">
                <a16:creationId xmlns:a16="http://schemas.microsoft.com/office/drawing/2014/main" id="{56EE2E11-44FA-CCB9-755E-7C057199FAB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87505" y="3239260"/>
            <a:ext cx="3770181" cy="301614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E3B2EA2-7804-FD71-8B2F-56C6029C9952}"/>
              </a:ext>
            </a:extLst>
          </p:cNvPr>
          <p:cNvSpPr>
            <a:spLocks noGrp="1"/>
          </p:cNvSpPr>
          <p:nvPr>
            <p:ph idx="1"/>
          </p:nvPr>
        </p:nvSpPr>
        <p:spPr>
          <a:xfrm>
            <a:off x="4639341" y="179294"/>
            <a:ext cx="7301146" cy="6311153"/>
          </a:xfrm>
        </p:spPr>
        <p:txBody>
          <a:bodyPr vert="horz" lIns="91440" tIns="45720" rIns="91440" bIns="45720" rtlCol="0" anchor="ctr">
            <a:normAutofit/>
          </a:bodyPr>
          <a:lstStyle/>
          <a:p>
            <a:r>
              <a:rPr lang="en-GB" sz="2200" dirty="0"/>
              <a:t>Many are still alive</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lang="en-GB" sz="2200" dirty="0"/>
              <a:t>Many have not recovered from the trauma they endured</a:t>
            </a:r>
            <a:r>
              <a:rPr kumimoji="0" lang="en-GB" sz="2200" b="0" i="0" u="none" strike="noStrike" kern="1200" cap="none" spc="0" normalizeH="0" baseline="0" noProof="0" dirty="0">
                <a:ln>
                  <a:noFill/>
                </a:ln>
                <a:effectLst/>
                <a:uLnTx/>
                <a:uFillTx/>
                <a:latin typeface="Aptos" panose="02110004020202020204"/>
                <a:ea typeface="+mn-ea"/>
                <a:cs typeface="+mn-cs"/>
              </a:rPr>
              <a:t>Battles ensued which led to police brutality  </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effectLst/>
                <a:uLnTx/>
                <a:uFillTx/>
                <a:latin typeface="Aptos" panose="02110004020202020204"/>
                <a:ea typeface="+mn-ea"/>
                <a:cs typeface="+mn-cs"/>
              </a:rPr>
              <a:t>Wrongful arrests were made - </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effectLst/>
                <a:uLnTx/>
                <a:uFillTx/>
                <a:latin typeface="Aptos" panose="02110004020202020204"/>
                <a:ea typeface="+mn-ea"/>
                <a:cs typeface="+mn-cs"/>
              </a:rPr>
              <a:t>False statements created by officers with similar wording  </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effectLst/>
                <a:uLnTx/>
                <a:uFillTx/>
                <a:latin typeface="Aptos" panose="02110004020202020204"/>
                <a:ea typeface="+mn-ea"/>
                <a:cs typeface="+mn-cs"/>
              </a:rPr>
              <a:t>Police often hid their identity </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lang="en-GB" sz="2200" dirty="0"/>
              <a:t>Some had criminal records that impacted on their work opportunities </a:t>
            </a:r>
          </a:p>
          <a:p>
            <a:r>
              <a:rPr lang="en-GB" sz="2200" dirty="0"/>
              <a:t>The sense of betrayal is still evident in some areas </a:t>
            </a:r>
          </a:p>
          <a:p>
            <a:r>
              <a:rPr lang="en-GB" sz="2200" dirty="0"/>
              <a:t>The trail of industry demolished, is still visible in many areas</a:t>
            </a:r>
          </a:p>
          <a:p>
            <a:r>
              <a:rPr lang="en-GB" sz="2200" dirty="0"/>
              <a:t>The feelings held by some who experienced it, has filtered down to the next generation</a:t>
            </a:r>
          </a:p>
          <a:p>
            <a:r>
              <a:rPr lang="en-GB" sz="2200" dirty="0"/>
              <a:t>Poverty is now a staple in these lost towns/villages</a:t>
            </a:r>
          </a:p>
        </p:txBody>
      </p:sp>
      <p:sp>
        <p:nvSpPr>
          <p:cNvPr id="2059" name="Rectangle 2058">
            <a:extLst>
              <a:ext uri="{FF2B5EF4-FFF2-40B4-BE49-F238E27FC236}">
                <a16:creationId xmlns:a16="http://schemas.microsoft.com/office/drawing/2014/main" id="{ACD3AB31-A71C-4414-BA05-CF667CBA3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89741"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Tree>
    <p:extLst>
      <p:ext uri="{BB962C8B-B14F-4D97-AF65-F5344CB8AC3E}">
        <p14:creationId xmlns:p14="http://schemas.microsoft.com/office/powerpoint/2010/main" val="405742190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43" name="Rectangle 5142">
            <a:extLst>
              <a:ext uri="{FF2B5EF4-FFF2-40B4-BE49-F238E27FC236}">
                <a16:creationId xmlns:a16="http://schemas.microsoft.com/office/drawing/2014/main" id="{B9FF99BD-075F-4761-A995-6FC574BD2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44" name="Rectangle 5143">
            <a:extLst>
              <a:ext uri="{FF2B5EF4-FFF2-40B4-BE49-F238E27FC236}">
                <a16:creationId xmlns:a16="http://schemas.microsoft.com/office/drawing/2014/main" id="{A7B21A54-9BA3-4EA9-B460-5A829ADD90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45" name="Rectangle 5144">
            <a:extLst>
              <a:ext uri="{FF2B5EF4-FFF2-40B4-BE49-F238E27FC236}">
                <a16:creationId xmlns:a16="http://schemas.microsoft.com/office/drawing/2014/main" id="{6FA8F714-B9D8-488A-8CCA-E9948FF913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2+ Hundred Miscarriage Justice Royalty-Free Images, Stock Photos &amp; Pictures  | Shutterstock">
            <a:extLst>
              <a:ext uri="{FF2B5EF4-FFF2-40B4-BE49-F238E27FC236}">
                <a16:creationId xmlns:a16="http://schemas.microsoft.com/office/drawing/2014/main" id="{5667254E-F6CF-37DF-0C60-6638BAF11FB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7033" b="7801"/>
          <a:stretch>
            <a:fillRect/>
          </a:stretch>
        </p:blipFill>
        <p:spPr bwMode="auto">
          <a:xfrm>
            <a:off x="1818615" y="1123527"/>
            <a:ext cx="8554765" cy="4604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344232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vintage weighing scales">
            <a:extLst>
              <a:ext uri="{FF2B5EF4-FFF2-40B4-BE49-F238E27FC236}">
                <a16:creationId xmlns:a16="http://schemas.microsoft.com/office/drawing/2014/main" id="{0F585325-4449-8DAF-8E29-B6A4DDF120B2}"/>
              </a:ext>
            </a:extLst>
          </p:cNvPr>
          <p:cNvPicPr>
            <a:picLocks noChangeAspect="1"/>
          </p:cNvPicPr>
          <p:nvPr/>
        </p:nvPicPr>
        <p:blipFill>
          <a:blip r:embed="rId2"/>
          <a:srcRect r="-4" b="15490"/>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CAD284-56CF-4C6D-C7F9-5D519B520432}"/>
              </a:ext>
            </a:extLst>
          </p:cNvPr>
          <p:cNvSpPr>
            <a:spLocks noGrp="1"/>
          </p:cNvSpPr>
          <p:nvPr>
            <p:ph type="title"/>
          </p:nvPr>
        </p:nvSpPr>
        <p:spPr>
          <a:xfrm>
            <a:off x="6115317" y="405686"/>
            <a:ext cx="5464968" cy="877992"/>
          </a:xfrm>
        </p:spPr>
        <p:txBody>
          <a:bodyPr>
            <a:normAutofit/>
          </a:bodyPr>
          <a:lstStyle/>
          <a:p>
            <a:r>
              <a:rPr lang="en-GB" sz="4000" dirty="0"/>
              <a:t>What does it mean?</a:t>
            </a:r>
          </a:p>
        </p:txBody>
      </p:sp>
      <p:sp>
        <p:nvSpPr>
          <p:cNvPr id="3" name="Content Placeholder 2">
            <a:extLst>
              <a:ext uri="{FF2B5EF4-FFF2-40B4-BE49-F238E27FC236}">
                <a16:creationId xmlns:a16="http://schemas.microsoft.com/office/drawing/2014/main" id="{69099F79-14CD-BF9C-41D0-677A01925287}"/>
              </a:ext>
            </a:extLst>
          </p:cNvPr>
          <p:cNvSpPr>
            <a:spLocks noGrp="1"/>
          </p:cNvSpPr>
          <p:nvPr>
            <p:ph idx="1"/>
          </p:nvPr>
        </p:nvSpPr>
        <p:spPr>
          <a:xfrm>
            <a:off x="5503603" y="1565031"/>
            <a:ext cx="5859054" cy="4675047"/>
          </a:xfrm>
        </p:spPr>
        <p:txBody>
          <a:bodyPr anchor="ctr">
            <a:noAutofit/>
          </a:bodyPr>
          <a:lstStyle/>
          <a:p>
            <a:r>
              <a:rPr lang="en-GB" sz="3200" dirty="0">
                <a:latin typeface="Google Sans"/>
              </a:rPr>
              <a:t>A</a:t>
            </a:r>
            <a:r>
              <a:rPr lang="en-GB" sz="3200" b="0" i="0" dirty="0">
                <a:effectLst/>
                <a:latin typeface="Google Sans"/>
              </a:rPr>
              <a:t>n outcome in a judicial proceeding that is unjust, unfair or improper. </a:t>
            </a:r>
          </a:p>
          <a:p>
            <a:endParaRPr lang="en-GB" sz="3200" dirty="0">
              <a:latin typeface="Google Sans"/>
            </a:endParaRPr>
          </a:p>
          <a:p>
            <a:r>
              <a:rPr lang="en-GB" sz="3200" b="0" i="0" dirty="0">
                <a:effectLst/>
                <a:latin typeface="Google Sans"/>
              </a:rPr>
              <a:t>The term miscarriage is oftentimes used to describe an error made by the Court that results in the conviction of an innocent person(s) for a crime they did not commit.</a:t>
            </a:r>
            <a:endParaRPr lang="en-GB" sz="3200" dirty="0"/>
          </a:p>
        </p:txBody>
      </p:sp>
    </p:spTree>
    <p:extLst>
      <p:ext uri="{BB962C8B-B14F-4D97-AF65-F5344CB8AC3E}">
        <p14:creationId xmlns:p14="http://schemas.microsoft.com/office/powerpoint/2010/main" val="410573276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4" name="Rectangle 7173">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9" name="Rectangle 7178">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2462C1-F10D-4DAD-933E-1127D8803F48}"/>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dirty="0">
                <a:solidFill>
                  <a:srgbClr val="FFFFFF"/>
                </a:solidFill>
                <a:latin typeface="+mj-lt"/>
                <a:ea typeface="+mj-ea"/>
                <a:cs typeface="+mj-cs"/>
              </a:rPr>
              <a:t>Cardiff Three </a:t>
            </a:r>
          </a:p>
        </p:txBody>
      </p:sp>
      <p:pic>
        <p:nvPicPr>
          <p:cNvPr id="7172" name="Picture 4" descr="The Cardiff Three and the Lynette White murder case – INNOCENT">
            <a:extLst>
              <a:ext uri="{FF2B5EF4-FFF2-40B4-BE49-F238E27FC236}">
                <a16:creationId xmlns:a16="http://schemas.microsoft.com/office/drawing/2014/main" id="{D68B4D06-C9AC-6828-4A13-551B43DDF4A0}"/>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4038600" y="983318"/>
            <a:ext cx="7188199" cy="48879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711195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68" name="Rectangle 106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737AA8-A3AD-CAED-3496-51AB0B603A8F}"/>
              </a:ext>
            </a:extLst>
          </p:cNvPr>
          <p:cNvSpPr>
            <a:spLocks noGrp="1"/>
          </p:cNvSpPr>
          <p:nvPr>
            <p:ph type="title"/>
          </p:nvPr>
        </p:nvSpPr>
        <p:spPr>
          <a:xfrm>
            <a:off x="640080" y="325369"/>
            <a:ext cx="4368602" cy="1956841"/>
          </a:xfrm>
        </p:spPr>
        <p:txBody>
          <a:bodyPr anchor="b">
            <a:normAutofit/>
          </a:bodyPr>
          <a:lstStyle/>
          <a:p>
            <a:r>
              <a:rPr lang="en-GB" sz="4600" dirty="0"/>
              <a:t>Murder of Lynette White 1988</a:t>
            </a:r>
          </a:p>
        </p:txBody>
      </p:sp>
      <p:sp>
        <p:nvSpPr>
          <p:cNvPr id="1070"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561353B-36BA-24CA-E76C-192906E4A2B3}"/>
              </a:ext>
            </a:extLst>
          </p:cNvPr>
          <p:cNvSpPr>
            <a:spLocks noGrp="1"/>
          </p:cNvSpPr>
          <p:nvPr>
            <p:ph idx="1"/>
          </p:nvPr>
        </p:nvSpPr>
        <p:spPr>
          <a:xfrm>
            <a:off x="640080" y="2872899"/>
            <a:ext cx="4243589" cy="3320668"/>
          </a:xfrm>
        </p:spPr>
        <p:txBody>
          <a:bodyPr>
            <a:normAutofit/>
          </a:bodyPr>
          <a:lstStyle/>
          <a:p>
            <a:pPr marL="0" indent="0">
              <a:buNone/>
            </a:pPr>
            <a:r>
              <a:rPr lang="en-GB" sz="2200" dirty="0">
                <a:latin typeface="Arial" panose="020B0604020202020204" pitchFamily="34" charset="0"/>
                <a:cs typeface="Arial" panose="020B0604020202020204" pitchFamily="34" charset="0"/>
              </a:rPr>
              <a:t>Lynette White was a 22-year-old sex worker, working in Cardiff.</a:t>
            </a:r>
          </a:p>
          <a:p>
            <a:pPr marL="0" indent="0">
              <a:buNone/>
            </a:pPr>
            <a:r>
              <a:rPr lang="en-GB" sz="2200" dirty="0">
                <a:latin typeface="Arial" panose="020B0604020202020204" pitchFamily="34" charset="0"/>
                <a:cs typeface="Arial" panose="020B0604020202020204" pitchFamily="34" charset="0"/>
              </a:rPr>
              <a:t>In February 1988 her body was found in a flat in Janes Street Butetown. </a:t>
            </a:r>
          </a:p>
          <a:p>
            <a:pPr marL="0" indent="0">
              <a:buNone/>
            </a:pPr>
            <a:r>
              <a:rPr lang="en-GB" sz="2200" dirty="0">
                <a:latin typeface="Arial" panose="020B0604020202020204" pitchFamily="34" charset="0"/>
                <a:cs typeface="Arial" panose="020B0604020202020204" pitchFamily="34" charset="0"/>
              </a:rPr>
              <a:t>She had been stabbed 50+ times  and her throat cut. </a:t>
            </a:r>
          </a:p>
          <a:p>
            <a:pPr marL="0" indent="0">
              <a:buNone/>
            </a:pPr>
            <a:endParaRPr lang="en-GB" sz="22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BAD2969C-86F1-35E7-93A0-ABFFFD02EE9A}"/>
              </a:ext>
            </a:extLst>
          </p:cNvPr>
          <p:cNvPicPr>
            <a:picLocks noChangeAspect="1"/>
          </p:cNvPicPr>
          <p:nvPr/>
        </p:nvPicPr>
        <p:blipFill>
          <a:blip r:embed="rId2"/>
          <a:srcRect l="31608" r="15482"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95264516"/>
      </p:ext>
    </p:extLst>
  </p:cSld>
  <p:clrMapOvr>
    <a:masterClrMapping/>
  </p:clrMapOvr>
  <mc:AlternateContent xmlns:mc="http://schemas.openxmlformats.org/markup-compatibility/2006" xmlns:p14="http://schemas.microsoft.com/office/powerpoint/2010/main">
    <mc:Choice Requires="p14">
      <p:transition spd="slow" p14:dur="2000" advTm="47330"/>
    </mc:Choice>
    <mc:Fallback xmlns="">
      <p:transition spd="slow" advTm="47330"/>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15" name="Rectangle 8214">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FC54F9-8ABD-4857-C9DA-2E3230D81045}"/>
              </a:ext>
            </a:extLst>
          </p:cNvPr>
          <p:cNvSpPr>
            <a:spLocks noGrp="1"/>
          </p:cNvSpPr>
          <p:nvPr>
            <p:ph type="title"/>
          </p:nvPr>
        </p:nvSpPr>
        <p:spPr>
          <a:xfrm>
            <a:off x="630936" y="639520"/>
            <a:ext cx="3429000" cy="1719072"/>
          </a:xfrm>
        </p:spPr>
        <p:txBody>
          <a:bodyPr anchor="b">
            <a:normAutofit/>
          </a:bodyPr>
          <a:lstStyle/>
          <a:p>
            <a:r>
              <a:rPr lang="en-GB" sz="5400" dirty="0"/>
              <a:t>Witness accounts</a:t>
            </a:r>
          </a:p>
        </p:txBody>
      </p:sp>
      <p:sp>
        <p:nvSpPr>
          <p:cNvPr id="8217"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8" name="Content Placeholder 8197">
            <a:extLst>
              <a:ext uri="{FF2B5EF4-FFF2-40B4-BE49-F238E27FC236}">
                <a16:creationId xmlns:a16="http://schemas.microsoft.com/office/drawing/2014/main" id="{07DF517A-CC65-8BF3-D6B8-CE840B34495C}"/>
              </a:ext>
            </a:extLst>
          </p:cNvPr>
          <p:cNvSpPr>
            <a:spLocks noGrp="1"/>
          </p:cNvSpPr>
          <p:nvPr>
            <p:ph idx="1"/>
          </p:nvPr>
        </p:nvSpPr>
        <p:spPr>
          <a:xfrm>
            <a:off x="630936" y="2807208"/>
            <a:ext cx="4521356" cy="3410712"/>
          </a:xfrm>
        </p:spPr>
        <p:txBody>
          <a:bodyPr anchor="t">
            <a:normAutofit/>
          </a:bodyPr>
          <a:lstStyle/>
          <a:p>
            <a:r>
              <a:rPr lang="en-US" sz="2200" dirty="0"/>
              <a:t>A witness stated that they had seen a white male leave the property bloodstained</a:t>
            </a:r>
          </a:p>
          <a:p>
            <a:r>
              <a:rPr lang="en-US" sz="2200" dirty="0"/>
              <a:t>An e-fit was created based on witness accounts</a:t>
            </a:r>
          </a:p>
          <a:p>
            <a:r>
              <a:rPr lang="en-US" sz="2200" dirty="0" err="1"/>
              <a:t>DCS</a:t>
            </a:r>
            <a:r>
              <a:rPr lang="en-US" sz="2200" dirty="0"/>
              <a:t> Williams made an appeal on Crimewatch UK</a:t>
            </a:r>
          </a:p>
          <a:p>
            <a:r>
              <a:rPr lang="en-US" sz="2200" dirty="0"/>
              <a:t>No leads after 11 months</a:t>
            </a:r>
          </a:p>
        </p:txBody>
      </p:sp>
      <p:pic>
        <p:nvPicPr>
          <p:cNvPr id="8194" name="Picture 2" descr="Murder of Lynette White - Wikipedia">
            <a:extLst>
              <a:ext uri="{FF2B5EF4-FFF2-40B4-BE49-F238E27FC236}">
                <a16:creationId xmlns:a16="http://schemas.microsoft.com/office/drawing/2014/main" id="{5BE83889-2E46-8DA9-539A-5E88F860F4A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520" r="122" b="2"/>
          <a:stretch>
            <a:fillRect/>
          </a:stretch>
        </p:blipFill>
        <p:spPr bwMode="auto">
          <a:xfrm>
            <a:off x="5423061" y="640080"/>
            <a:ext cx="5366190" cy="5577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3921710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Arc 2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1" name="Content Placeholder 7">
            <a:extLst>
              <a:ext uri="{FF2B5EF4-FFF2-40B4-BE49-F238E27FC236}">
                <a16:creationId xmlns:a16="http://schemas.microsoft.com/office/drawing/2014/main" id="{87E24E67-2634-7070-AD49-03E6695570FE}"/>
              </a:ext>
            </a:extLst>
          </p:cNvPr>
          <p:cNvSpPr>
            <a:spLocks noGrp="1"/>
          </p:cNvSpPr>
          <p:nvPr>
            <p:ph idx="4294967295"/>
          </p:nvPr>
        </p:nvSpPr>
        <p:spPr>
          <a:xfrm>
            <a:off x="4447308" y="591344"/>
            <a:ext cx="6906491" cy="5585619"/>
          </a:xfrm>
        </p:spPr>
        <p:txBody>
          <a:bodyPr vert="horz" lIns="91440" tIns="45720" rIns="91440" bIns="45720" rtlCol="0" anchor="ctr">
            <a:normAutofit/>
          </a:bodyPr>
          <a:lstStyle/>
          <a:p>
            <a:r>
              <a:rPr lang="en-US" dirty="0"/>
              <a:t>Following false claims by 2 other sex workers and a neighbour </a:t>
            </a:r>
          </a:p>
          <a:p>
            <a:r>
              <a:rPr lang="en-US" dirty="0"/>
              <a:t>5 Black/mixed-race men were arrested</a:t>
            </a:r>
          </a:p>
          <a:p>
            <a:r>
              <a:rPr lang="en-US" dirty="0"/>
              <a:t>One of whom was her partner Stephen Miller</a:t>
            </a:r>
          </a:p>
          <a:p>
            <a:r>
              <a:rPr lang="en-US" dirty="0"/>
              <a:t>2 of the men were acquitted having spent 2 years in prison</a:t>
            </a:r>
          </a:p>
          <a:p>
            <a:r>
              <a:rPr lang="en-US" dirty="0"/>
              <a:t>In 1990, 3 of the men were found guilty of her murder – Cardiff 3</a:t>
            </a:r>
          </a:p>
          <a:p>
            <a:endParaRPr lang="en-US" dirty="0"/>
          </a:p>
          <a:p>
            <a:r>
              <a:rPr lang="en-US" dirty="0"/>
              <a:t>Handed life sentences</a:t>
            </a:r>
          </a:p>
        </p:txBody>
      </p:sp>
    </p:spTree>
    <p:extLst>
      <p:ext uri="{BB962C8B-B14F-4D97-AF65-F5344CB8AC3E}">
        <p14:creationId xmlns:p14="http://schemas.microsoft.com/office/powerpoint/2010/main" val="1092658367"/>
      </p:ext>
    </p:extLst>
  </p:cSld>
  <p:clrMapOvr>
    <a:masterClrMapping/>
  </p:clrMapOvr>
  <mc:AlternateContent xmlns:mc="http://schemas.openxmlformats.org/markup-compatibility/2006" xmlns:p14="http://schemas.microsoft.com/office/powerpoint/2010/main">
    <mc:Choice Requires="p14">
      <p:transition spd="slow" p14:dur="2000" advTm="100950"/>
    </mc:Choice>
    <mc:Fallback xmlns="">
      <p:transition spd="slow" advTm="100950"/>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F5C9C1-0C9D-4767-61BA-ACAB8B3B14FA}"/>
              </a:ext>
            </a:extLst>
          </p:cNvPr>
          <p:cNvSpPr>
            <a:spLocks noGrp="1"/>
          </p:cNvSpPr>
          <p:nvPr>
            <p:ph type="title"/>
          </p:nvPr>
        </p:nvSpPr>
        <p:spPr>
          <a:xfrm>
            <a:off x="841248" y="548640"/>
            <a:ext cx="3600860" cy="5431536"/>
          </a:xfrm>
        </p:spPr>
        <p:txBody>
          <a:bodyPr>
            <a:normAutofit/>
          </a:bodyPr>
          <a:lstStyle/>
          <a:p>
            <a:r>
              <a:rPr lang="en-GB" sz="5400"/>
              <a:t>Where is the miscarriage of Justice?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6494E08-0C9C-ED05-CB16-E7B21C673676}"/>
              </a:ext>
            </a:extLst>
          </p:cNvPr>
          <p:cNvSpPr>
            <a:spLocks noGrp="1"/>
          </p:cNvSpPr>
          <p:nvPr>
            <p:ph idx="1"/>
          </p:nvPr>
        </p:nvSpPr>
        <p:spPr>
          <a:xfrm>
            <a:off x="5126418" y="552090"/>
            <a:ext cx="6887782" cy="6102709"/>
          </a:xfrm>
        </p:spPr>
        <p:txBody>
          <a:bodyPr anchor="ctr">
            <a:normAutofit/>
          </a:bodyPr>
          <a:lstStyle/>
          <a:p>
            <a:r>
              <a:rPr lang="en-GB" dirty="0"/>
              <a:t>Stephen Miller had the mental age of 11</a:t>
            </a:r>
          </a:p>
          <a:p>
            <a:r>
              <a:rPr lang="en-GB" dirty="0"/>
              <a:t>Stephen confessed to the murder after 14 hours of questioning</a:t>
            </a:r>
          </a:p>
          <a:p>
            <a:r>
              <a:rPr lang="en-GB" dirty="0"/>
              <a:t>He was shouted at and threatened by police interrogators</a:t>
            </a:r>
          </a:p>
          <a:p>
            <a:r>
              <a:rPr lang="en-GB" dirty="0"/>
              <a:t>Recordings show that Stephen pleaded his innocence over 300 times during interviews</a:t>
            </a:r>
          </a:p>
          <a:p>
            <a:r>
              <a:rPr lang="en-GB" dirty="0"/>
              <a:t>Miller implicated his co-defendants</a:t>
            </a:r>
          </a:p>
          <a:p>
            <a:r>
              <a:rPr lang="en-GB" dirty="0"/>
              <a:t>All other promising investigation leads stopped</a:t>
            </a:r>
          </a:p>
          <a:p>
            <a:r>
              <a:rPr lang="en-GB" dirty="0"/>
              <a:t>No forensic evidence ever linked them to the crime</a:t>
            </a:r>
          </a:p>
          <a:p>
            <a:endParaRPr lang="en-GB" sz="2200" dirty="0"/>
          </a:p>
        </p:txBody>
      </p:sp>
    </p:spTree>
    <p:extLst>
      <p:ext uri="{BB962C8B-B14F-4D97-AF65-F5344CB8AC3E}">
        <p14:creationId xmlns:p14="http://schemas.microsoft.com/office/powerpoint/2010/main" val="83124674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C654F5-F359-9E0A-8024-CD1AFAD765FE}"/>
              </a:ext>
            </a:extLst>
          </p:cNvPr>
          <p:cNvSpPr>
            <a:spLocks noGrp="1"/>
          </p:cNvSpPr>
          <p:nvPr>
            <p:ph type="title"/>
          </p:nvPr>
        </p:nvSpPr>
        <p:spPr>
          <a:xfrm>
            <a:off x="635000" y="640823"/>
            <a:ext cx="3418659" cy="5583148"/>
          </a:xfrm>
        </p:spPr>
        <p:txBody>
          <a:bodyPr anchor="ctr">
            <a:normAutofit/>
          </a:bodyPr>
          <a:lstStyle/>
          <a:p>
            <a:r>
              <a:rPr lang="en-GB" sz="5400"/>
              <a:t>Appeal 1992</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32362BA-263C-BAE3-AF9F-0C7E91827D46}"/>
              </a:ext>
            </a:extLst>
          </p:cNvPr>
          <p:cNvGraphicFramePr>
            <a:graphicFrameLocks noGrp="1"/>
          </p:cNvGraphicFramePr>
          <p:nvPr>
            <p:ph idx="1"/>
            <p:extLst>
              <p:ext uri="{D42A27DB-BD31-4B8C-83A1-F6EECF244321}">
                <p14:modId xmlns:p14="http://schemas.microsoft.com/office/powerpoint/2010/main" val="2119600613"/>
              </p:ext>
            </p:extLst>
          </p:nvPr>
        </p:nvGraphicFramePr>
        <p:xfrm>
          <a:off x="4648018" y="640822"/>
          <a:ext cx="7355006"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5254430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2" name="Rectangle 309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9B5D4C-159F-5325-ADDC-049705639F8C}"/>
              </a:ext>
            </a:extLst>
          </p:cNvPr>
          <p:cNvSpPr>
            <a:spLocks noGrp="1"/>
          </p:cNvSpPr>
          <p:nvPr>
            <p:ph type="title"/>
          </p:nvPr>
        </p:nvSpPr>
        <p:spPr>
          <a:xfrm>
            <a:off x="572493" y="238539"/>
            <a:ext cx="11018520" cy="1434415"/>
          </a:xfrm>
        </p:spPr>
        <p:txBody>
          <a:bodyPr anchor="b">
            <a:normAutofit/>
          </a:bodyPr>
          <a:lstStyle/>
          <a:p>
            <a:r>
              <a:rPr lang="en-GB" sz="5400"/>
              <a:t>The actual murderer</a:t>
            </a:r>
          </a:p>
        </p:txBody>
      </p:sp>
      <p:sp>
        <p:nvSpPr>
          <p:cNvPr id="309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D04E673-CD2C-4779-14DD-6C199B0F89FD}"/>
              </a:ext>
            </a:extLst>
          </p:cNvPr>
          <p:cNvSpPr>
            <a:spLocks noGrp="1"/>
          </p:cNvSpPr>
          <p:nvPr>
            <p:ph idx="1"/>
          </p:nvPr>
        </p:nvSpPr>
        <p:spPr>
          <a:xfrm>
            <a:off x="572493" y="2071316"/>
            <a:ext cx="6713552" cy="4119172"/>
          </a:xfrm>
        </p:spPr>
        <p:txBody>
          <a:bodyPr anchor="t">
            <a:normAutofit/>
          </a:bodyPr>
          <a:lstStyle/>
          <a:p>
            <a:pPr marR="0" lvl="0" defTabSz="914400" rtl="0" eaLnBrk="1" fontAlgn="auto" latinLnBrk="0" hangingPunct="1">
              <a:spcBef>
                <a:spcPts val="1000"/>
              </a:spcBef>
              <a:spcAft>
                <a:spcPts val="0"/>
              </a:spcAft>
              <a:buClrTx/>
              <a:buSzTx/>
              <a:tabLst/>
              <a:defRPr/>
            </a:pPr>
            <a:r>
              <a:rPr kumimoji="0" lang="en-GB" sz="2200" b="0" i="0" u="none" strike="noStrike" kern="1200" cap="none" spc="0" normalizeH="0" baseline="0" noProof="0">
                <a:ln>
                  <a:noFill/>
                </a:ln>
                <a:effectLst/>
                <a:uLnTx/>
                <a:uFillTx/>
                <a:cs typeface="Calibri" panose="020F0502020204030204" pitchFamily="34" charset="0"/>
              </a:rPr>
              <a:t>Jeffery Gafoor admitted to murdering Lynette over £30 </a:t>
            </a:r>
          </a:p>
          <a:p>
            <a:pPr marR="0" lvl="0" defTabSz="914400" rtl="0" eaLnBrk="1" fontAlgn="auto" latinLnBrk="0" hangingPunct="1">
              <a:spcBef>
                <a:spcPts val="1000"/>
              </a:spcBef>
              <a:spcAft>
                <a:spcPts val="0"/>
              </a:spcAft>
              <a:buClrTx/>
              <a:buSzTx/>
              <a:tabLst/>
              <a:defRPr/>
            </a:pPr>
            <a:r>
              <a:rPr lang="en-GB" sz="2200">
                <a:cs typeface="Calibri" panose="020F0502020204030204" pitchFamily="34" charset="0"/>
              </a:rPr>
              <a:t>He</a:t>
            </a:r>
            <a:r>
              <a:rPr kumimoji="0" lang="en-GB" sz="2200" b="0" i="0" u="none" strike="noStrike" kern="1200" cap="none" spc="0" normalizeH="0" baseline="0" noProof="0">
                <a:ln>
                  <a:noFill/>
                </a:ln>
                <a:effectLst/>
                <a:uLnTx/>
                <a:uFillTx/>
                <a:cs typeface="Calibri" panose="020F0502020204030204" pitchFamily="34" charset="0"/>
              </a:rPr>
              <a:t> was convicted in 2003 following being identified through familial DNA.</a:t>
            </a:r>
          </a:p>
          <a:p>
            <a:pPr marR="0" lvl="0" defTabSz="914400" rtl="0" eaLnBrk="1" fontAlgn="auto" latinLnBrk="0" hangingPunct="1">
              <a:spcBef>
                <a:spcPts val="1000"/>
              </a:spcBef>
              <a:spcAft>
                <a:spcPts val="0"/>
              </a:spcAft>
              <a:buClrTx/>
              <a:buSzTx/>
              <a:tabLst/>
              <a:defRPr/>
            </a:pPr>
            <a:r>
              <a:rPr kumimoji="0" lang="en-GB" sz="2200" b="0" i="0" u="none" strike="noStrike" kern="1200" cap="none" spc="0" normalizeH="0" baseline="0" noProof="0">
                <a:ln>
                  <a:noFill/>
                </a:ln>
                <a:effectLst/>
                <a:uLnTx/>
                <a:uFillTx/>
                <a:cs typeface="Calibri" panose="020F0502020204030204" pitchFamily="34" charset="0"/>
              </a:rPr>
              <a:t>He was sentenced to life (minimum 13 years)</a:t>
            </a:r>
            <a:endParaRPr lang="en-GB" sz="2200">
              <a:cs typeface="Calibri" panose="020F0502020204030204" pitchFamily="34" charset="0"/>
            </a:endParaRPr>
          </a:p>
          <a:p>
            <a:pPr marR="0" lvl="0" defTabSz="914400" rtl="0" eaLnBrk="1" fontAlgn="auto" latinLnBrk="0" hangingPunct="1">
              <a:spcBef>
                <a:spcPts val="1000"/>
              </a:spcBef>
              <a:spcAft>
                <a:spcPts val="0"/>
              </a:spcAft>
              <a:buClrTx/>
              <a:buSzTx/>
              <a:tabLst/>
              <a:defRPr/>
            </a:pPr>
            <a:r>
              <a:rPr kumimoji="0" lang="en-GB" sz="2200" b="0" i="0" u="none" strike="noStrike" kern="1200" cap="none" spc="0" normalizeH="0" baseline="0" noProof="0">
                <a:ln>
                  <a:noFill/>
                </a:ln>
                <a:effectLst/>
                <a:uLnTx/>
                <a:uFillTx/>
                <a:cs typeface="Calibri" panose="020F0502020204030204" pitchFamily="34" charset="0"/>
              </a:rPr>
              <a:t>A shorter sentence than the ones given to the Cardiff Three</a:t>
            </a:r>
          </a:p>
          <a:p>
            <a:pPr marR="0" lvl="0" defTabSz="914400" rtl="0" eaLnBrk="1" fontAlgn="auto" latinLnBrk="0" hangingPunct="1">
              <a:spcBef>
                <a:spcPts val="1000"/>
              </a:spcBef>
              <a:spcAft>
                <a:spcPts val="0"/>
              </a:spcAft>
              <a:buClrTx/>
              <a:buSzTx/>
              <a:tabLst/>
              <a:defRPr/>
            </a:pPr>
            <a:r>
              <a:rPr lang="en-GB" sz="2200">
                <a:cs typeface="Calibri" panose="020F0502020204030204" pitchFamily="34" charset="0"/>
              </a:rPr>
              <a:t>In an open prison, granted day release in January 2023</a:t>
            </a:r>
            <a:endParaRPr kumimoji="0" lang="en-GB" sz="2200" b="0" i="0" u="none" strike="noStrike" kern="1200" cap="none" spc="0" normalizeH="0" baseline="0" noProof="0">
              <a:ln>
                <a:noFill/>
              </a:ln>
              <a:effectLst/>
              <a:uLnTx/>
              <a:uFillTx/>
              <a:cs typeface="Calibri" panose="020F0502020204030204" pitchFamily="34" charset="0"/>
            </a:endParaRPr>
          </a:p>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endParaRPr kumimoji="0" lang="en-GB" sz="2200" b="0" i="0" u="none" strike="noStrike" kern="1200" cap="none" spc="0" normalizeH="0" baseline="0" noProof="0">
              <a:ln>
                <a:noFill/>
              </a:ln>
              <a:effectLst/>
              <a:uLnTx/>
              <a:uFillTx/>
              <a:latin typeface="Calibri" panose="020F0502020204030204" pitchFamily="34" charset="0"/>
              <a:cs typeface="Calibri" panose="020F0502020204030204" pitchFamily="34" charset="0"/>
            </a:endParaRPr>
          </a:p>
          <a:p>
            <a:endParaRPr lang="en-GB" sz="2200">
              <a:latin typeface="Calibri" panose="020F0502020204030204" pitchFamily="34" charset="0"/>
              <a:cs typeface="Calibri" panose="020F0502020204030204" pitchFamily="34" charset="0"/>
            </a:endParaRPr>
          </a:p>
        </p:txBody>
      </p:sp>
      <p:pic>
        <p:nvPicPr>
          <p:cNvPr id="3074" name="Picture 2" descr="Who murdered Lynette White? Jeffrey ...">
            <a:extLst>
              <a:ext uri="{FF2B5EF4-FFF2-40B4-BE49-F238E27FC236}">
                <a16:creationId xmlns:a16="http://schemas.microsoft.com/office/drawing/2014/main" id="{73BB3B36-4B99-18AC-0FA4-6B2F17B730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9336" r="18602"/>
          <a:stretch>
            <a:fillRect/>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4894184"/>
      </p:ext>
    </p:extLst>
  </p:cSld>
  <p:clrMapOvr>
    <a:masterClrMapping/>
  </p:clrMapOvr>
  <mc:AlternateContent xmlns:mc="http://schemas.openxmlformats.org/markup-compatibility/2006" xmlns:p14="http://schemas.microsoft.com/office/powerpoint/2010/main">
    <mc:Choice Requires="p14">
      <p:transition spd="slow" p14:dur="2000" advTm="60929"/>
    </mc:Choice>
    <mc:Fallback xmlns="">
      <p:transition spd="slow" advTm="60929"/>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30" name="Rectangle 922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9C07C3-304D-0654-D9D8-513032B2BC28}"/>
              </a:ext>
            </a:extLst>
          </p:cNvPr>
          <p:cNvSpPr>
            <a:spLocks noGrp="1"/>
          </p:cNvSpPr>
          <p:nvPr>
            <p:ph type="title"/>
          </p:nvPr>
        </p:nvSpPr>
        <p:spPr>
          <a:xfrm>
            <a:off x="630936" y="640080"/>
            <a:ext cx="4818888" cy="1481328"/>
          </a:xfrm>
        </p:spPr>
        <p:txBody>
          <a:bodyPr anchor="b">
            <a:normAutofit/>
          </a:bodyPr>
          <a:lstStyle/>
          <a:p>
            <a:r>
              <a:rPr lang="en-GB" sz="4600"/>
              <a:t>Biggest case of police corruption?</a:t>
            </a:r>
          </a:p>
        </p:txBody>
      </p:sp>
      <p:sp>
        <p:nvSpPr>
          <p:cNvPr id="923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2" name="Content Placeholder 9221">
            <a:extLst>
              <a:ext uri="{FF2B5EF4-FFF2-40B4-BE49-F238E27FC236}">
                <a16:creationId xmlns:a16="http://schemas.microsoft.com/office/drawing/2014/main" id="{B5264E8E-1410-1382-60A9-83827676C9F9}"/>
              </a:ext>
            </a:extLst>
          </p:cNvPr>
          <p:cNvSpPr>
            <a:spLocks noGrp="1"/>
          </p:cNvSpPr>
          <p:nvPr>
            <p:ph idx="1"/>
          </p:nvPr>
        </p:nvSpPr>
        <p:spPr>
          <a:xfrm>
            <a:off x="233083" y="2660904"/>
            <a:ext cx="6266866" cy="3756750"/>
          </a:xfrm>
        </p:spPr>
        <p:txBody>
          <a:bodyPr anchor="t">
            <a:noAutofit/>
          </a:bodyPr>
          <a:lstStyle/>
          <a:p>
            <a:r>
              <a:rPr lang="en-US" sz="2200" dirty="0"/>
              <a:t>SWP launched a criminal inquiry into their own officers</a:t>
            </a:r>
          </a:p>
          <a:p>
            <a:r>
              <a:rPr lang="en-US" sz="2200" dirty="0"/>
              <a:t>13 officers were charged with perjury and conspiracy to pervert the course of justice </a:t>
            </a:r>
          </a:p>
          <a:p>
            <a:r>
              <a:rPr lang="en-US" sz="2200" dirty="0"/>
              <a:t>2011- 8 police officers went on trial </a:t>
            </a:r>
          </a:p>
          <a:p>
            <a:r>
              <a:rPr lang="en-US" sz="2200" dirty="0"/>
              <a:t>3 witnesses were sentenced to 18 months imprisonment</a:t>
            </a:r>
          </a:p>
          <a:p>
            <a:r>
              <a:rPr lang="en-US" sz="2200" dirty="0"/>
              <a:t>Trial collapsed in 2011 after documents ‘went missing’ </a:t>
            </a:r>
          </a:p>
          <a:p>
            <a:r>
              <a:rPr lang="en-US" sz="2200" dirty="0"/>
              <a:t>These were later found 7 weeks later in office of the senior investigating officer- SWP</a:t>
            </a:r>
          </a:p>
        </p:txBody>
      </p:sp>
      <p:pic>
        <p:nvPicPr>
          <p:cNvPr id="9218" name="Picture 2" descr="Michael Daniels, Peter Greenwood, Paul Jennings, Graham Mouncher, Thomas Page, Richard Powell, John Seaford and Paul Stephen">
            <a:extLst>
              <a:ext uri="{FF2B5EF4-FFF2-40B4-BE49-F238E27FC236}">
                <a16:creationId xmlns:a16="http://schemas.microsoft.com/office/drawing/2014/main" id="{FDFD7817-9417-A88E-6DFB-6430CFB4F6E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99949" y="2391156"/>
            <a:ext cx="5458968" cy="30706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242255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0E21785-62D8-430F-9521-90166EF7C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ED7CF8A0-D3E4-4A16-87D3-1D973AC61B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13296" y="697832"/>
            <a:ext cx="8189484" cy="5541981"/>
          </a:xfrm>
          <a:custGeom>
            <a:avLst/>
            <a:gdLst>
              <a:gd name="connsiteX0" fmla="*/ 1164045 w 7323233"/>
              <a:gd name="connsiteY0" fmla="*/ 25 h 5835507"/>
              <a:gd name="connsiteX1" fmla="*/ 1213723 w 7323233"/>
              <a:gd name="connsiteY1" fmla="*/ 8385 h 5835507"/>
              <a:gd name="connsiteX2" fmla="*/ 2251656 w 7323233"/>
              <a:gd name="connsiteY2" fmla="*/ 138318 h 5835507"/>
              <a:gd name="connsiteX3" fmla="*/ 3226534 w 7323233"/>
              <a:gd name="connsiteY3" fmla="*/ 205194 h 5835507"/>
              <a:gd name="connsiteX4" fmla="*/ 4404335 w 7323233"/>
              <a:gd name="connsiteY4" fmla="*/ 316784 h 5835507"/>
              <a:gd name="connsiteX5" fmla="*/ 5225968 w 7323233"/>
              <a:gd name="connsiteY5" fmla="*/ 350415 h 5835507"/>
              <a:gd name="connsiteX6" fmla="*/ 5266859 w 7323233"/>
              <a:gd name="connsiteY6" fmla="*/ 348884 h 5835507"/>
              <a:gd name="connsiteX7" fmla="*/ 5685318 w 7323233"/>
              <a:gd name="connsiteY7" fmla="*/ 399712 h 5835507"/>
              <a:gd name="connsiteX8" fmla="*/ 5411315 w 7323233"/>
              <a:gd name="connsiteY8" fmla="*/ 618305 h 5835507"/>
              <a:gd name="connsiteX9" fmla="*/ 5805698 w 7323233"/>
              <a:gd name="connsiteY9" fmla="*/ 721868 h 5835507"/>
              <a:gd name="connsiteX10" fmla="*/ 6188997 w 7323233"/>
              <a:gd name="connsiteY10" fmla="*/ 868233 h 5835507"/>
              <a:gd name="connsiteX11" fmla="*/ 6261225 w 7323233"/>
              <a:gd name="connsiteY11" fmla="*/ 928614 h 5835507"/>
              <a:gd name="connsiteX12" fmla="*/ 6858533 w 7323233"/>
              <a:gd name="connsiteY12" fmla="*/ 1323379 h 5835507"/>
              <a:gd name="connsiteX13" fmla="*/ 6744269 w 7323233"/>
              <a:gd name="connsiteY13" fmla="*/ 1407072 h 5835507"/>
              <a:gd name="connsiteX14" fmla="*/ 6956365 w 7323233"/>
              <a:gd name="connsiteY14" fmla="*/ 1507197 h 5835507"/>
              <a:gd name="connsiteX15" fmla="*/ 7004134 w 7323233"/>
              <a:gd name="connsiteY15" fmla="*/ 1549234 h 5835507"/>
              <a:gd name="connsiteX16" fmla="*/ 6963627 w 7323233"/>
              <a:gd name="connsiteY16" fmla="*/ 1599678 h 5835507"/>
              <a:gd name="connsiteX17" fmla="*/ 6875731 w 7323233"/>
              <a:gd name="connsiteY17" fmla="*/ 1634837 h 5835507"/>
              <a:gd name="connsiteX18" fmla="*/ 6759175 w 7323233"/>
              <a:gd name="connsiteY18" fmla="*/ 1723878 h 5835507"/>
              <a:gd name="connsiteX19" fmla="*/ 6763759 w 7323233"/>
              <a:gd name="connsiteY19" fmla="*/ 1793431 h 5835507"/>
              <a:gd name="connsiteX20" fmla="*/ 6832931 w 7323233"/>
              <a:gd name="connsiteY20" fmla="*/ 1919543 h 5835507"/>
              <a:gd name="connsiteX21" fmla="*/ 6728984 w 7323233"/>
              <a:gd name="connsiteY21" fmla="*/ 2051386 h 5835507"/>
              <a:gd name="connsiteX22" fmla="*/ 6675481 w 7323233"/>
              <a:gd name="connsiteY22" fmla="*/ 2090365 h 5835507"/>
              <a:gd name="connsiteX23" fmla="*/ 6778665 w 7323233"/>
              <a:gd name="connsiteY23" fmla="*/ 2103740 h 5835507"/>
              <a:gd name="connsiteX24" fmla="*/ 6814587 w 7323233"/>
              <a:gd name="connsiteY24" fmla="*/ 2158771 h 5835507"/>
              <a:gd name="connsiteX25" fmla="*/ 6830637 w 7323233"/>
              <a:gd name="connsiteY25" fmla="*/ 2186286 h 5835507"/>
              <a:gd name="connsiteX26" fmla="*/ 6928087 w 7323233"/>
              <a:gd name="connsiteY26" fmla="*/ 2358639 h 5835507"/>
              <a:gd name="connsiteX27" fmla="*/ 6911653 w 7323233"/>
              <a:gd name="connsiteY27" fmla="*/ 2406789 h 5835507"/>
              <a:gd name="connsiteX28" fmla="*/ 6749237 w 7323233"/>
              <a:gd name="connsiteY28" fmla="*/ 2639522 h 5835507"/>
              <a:gd name="connsiteX29" fmla="*/ 6921971 w 7323233"/>
              <a:gd name="connsiteY29" fmla="*/ 2704488 h 5835507"/>
              <a:gd name="connsiteX30" fmla="*/ 6932290 w 7323233"/>
              <a:gd name="connsiteY30" fmla="*/ 2814548 h 5835507"/>
              <a:gd name="connsiteX31" fmla="*/ 7020186 w 7323233"/>
              <a:gd name="connsiteY31" fmla="*/ 2937603 h 5835507"/>
              <a:gd name="connsiteX32" fmla="*/ 7213555 w 7323233"/>
              <a:gd name="connsiteY32" fmla="*/ 3110719 h 5835507"/>
              <a:gd name="connsiteX33" fmla="*/ 7323233 w 7323233"/>
              <a:gd name="connsiteY33" fmla="*/ 3226893 h 5835507"/>
              <a:gd name="connsiteX34" fmla="*/ 7134067 w 7323233"/>
              <a:gd name="connsiteY34" fmla="*/ 3257847 h 5835507"/>
              <a:gd name="connsiteX35" fmla="*/ 7104643 w 7323233"/>
              <a:gd name="connsiteY35" fmla="*/ 3275809 h 5835507"/>
              <a:gd name="connsiteX36" fmla="*/ 7127189 w 7323233"/>
              <a:gd name="connsiteY36" fmla="*/ 3336953 h 5835507"/>
              <a:gd name="connsiteX37" fmla="*/ 7157379 w 7323233"/>
              <a:gd name="connsiteY37" fmla="*/ 3397718 h 5835507"/>
              <a:gd name="connsiteX38" fmla="*/ 7136361 w 7323233"/>
              <a:gd name="connsiteY38" fmla="*/ 3445487 h 5835507"/>
              <a:gd name="connsiteX39" fmla="*/ 6988849 w 7323233"/>
              <a:gd name="connsiteY39" fmla="*/ 3652233 h 5835507"/>
              <a:gd name="connsiteX40" fmla="*/ 6867705 w 7323233"/>
              <a:gd name="connsiteY40" fmla="*/ 3734395 h 5835507"/>
              <a:gd name="connsiteX41" fmla="*/ 6591791 w 7323233"/>
              <a:gd name="connsiteY41" fmla="*/ 4107760 h 5835507"/>
              <a:gd name="connsiteX42" fmla="*/ 6505041 w 7323233"/>
              <a:gd name="connsiteY42" fmla="*/ 4228904 h 5835507"/>
              <a:gd name="connsiteX43" fmla="*/ 6569243 w 7323233"/>
              <a:gd name="connsiteY43" fmla="*/ 4271704 h 5835507"/>
              <a:gd name="connsiteX44" fmla="*/ 6446188 w 7323233"/>
              <a:gd name="connsiteY44" fmla="*/ 4398582 h 5835507"/>
              <a:gd name="connsiteX45" fmla="*/ 6301351 w 7323233"/>
              <a:gd name="connsiteY45" fmla="*/ 4539595 h 5835507"/>
              <a:gd name="connsiteX46" fmla="*/ 6263519 w 7323233"/>
              <a:gd name="connsiteY46" fmla="*/ 4577047 h 5835507"/>
              <a:gd name="connsiteX47" fmla="*/ 3277744 w 7323233"/>
              <a:gd name="connsiteY47" fmla="*/ 5834336 h 5835507"/>
              <a:gd name="connsiteX48" fmla="*/ 2490505 w 7323233"/>
              <a:gd name="connsiteY48" fmla="*/ 5648992 h 5835507"/>
              <a:gd name="connsiteX49" fmla="*/ 2179046 w 7323233"/>
              <a:gd name="connsiteY49" fmla="*/ 5504920 h 5835507"/>
              <a:gd name="connsiteX50" fmla="*/ 1780078 w 7323233"/>
              <a:gd name="connsiteY50" fmla="*/ 5273715 h 5835507"/>
              <a:gd name="connsiteX51" fmla="*/ 1353592 w 7323233"/>
              <a:gd name="connsiteY51" fmla="*/ 5087606 h 5835507"/>
              <a:gd name="connsiteX52" fmla="*/ 1208373 w 7323233"/>
              <a:gd name="connsiteY52" fmla="*/ 4917165 h 5835507"/>
              <a:gd name="connsiteX53" fmla="*/ 1157548 w 7323233"/>
              <a:gd name="connsiteY53" fmla="*/ 4869396 h 5835507"/>
              <a:gd name="connsiteX54" fmla="*/ 1030289 w 7323233"/>
              <a:gd name="connsiteY54" fmla="*/ 4807103 h 5835507"/>
              <a:gd name="connsiteX55" fmla="*/ 808258 w 7323233"/>
              <a:gd name="connsiteY55" fmla="*/ 4672585 h 5835507"/>
              <a:gd name="connsiteX56" fmla="*/ 889658 w 7323233"/>
              <a:gd name="connsiteY56" fmla="*/ 4642013 h 5835507"/>
              <a:gd name="connsiteX57" fmla="*/ 1123917 w 7323233"/>
              <a:gd name="connsiteY57" fmla="*/ 4723412 h 5835507"/>
              <a:gd name="connsiteX58" fmla="*/ 1294360 w 7323233"/>
              <a:gd name="connsiteY58" fmla="*/ 4745194 h 5835507"/>
              <a:gd name="connsiteX59" fmla="*/ 1054367 w 7323233"/>
              <a:gd name="connsiteY59" fmla="*/ 4603034 h 5835507"/>
              <a:gd name="connsiteX60" fmla="*/ 822015 w 7323233"/>
              <a:gd name="connsiteY60" fmla="*/ 4418070 h 5835507"/>
              <a:gd name="connsiteX61" fmla="*/ 1001246 w 7323233"/>
              <a:gd name="connsiteY61" fmla="*/ 4453610 h 5835507"/>
              <a:gd name="connsiteX62" fmla="*/ 1008889 w 7323233"/>
              <a:gd name="connsiteY62" fmla="*/ 4428770 h 5835507"/>
              <a:gd name="connsiteX63" fmla="*/ 853733 w 7323233"/>
              <a:gd name="connsiteY63" fmla="*/ 4208648 h 5835507"/>
              <a:gd name="connsiteX64" fmla="*/ 776921 w 7323233"/>
              <a:gd name="connsiteY64" fmla="*/ 4119989 h 5835507"/>
              <a:gd name="connsiteX65" fmla="*/ 431453 w 7323233"/>
              <a:gd name="connsiteY65" fmla="*/ 3852864 h 5835507"/>
              <a:gd name="connsiteX66" fmla="*/ 759342 w 7323233"/>
              <a:gd name="connsiteY66" fmla="*/ 3972095 h 5835507"/>
              <a:gd name="connsiteX67" fmla="*/ 420753 w 7323233"/>
              <a:gd name="connsiteY67" fmla="*/ 3712230 h 5835507"/>
              <a:gd name="connsiteX68" fmla="*/ 256425 w 7323233"/>
              <a:gd name="connsiteY68" fmla="*/ 3616309 h 5835507"/>
              <a:gd name="connsiteX69" fmla="*/ 214772 w 7323233"/>
              <a:gd name="connsiteY69" fmla="*/ 3559749 h 5835507"/>
              <a:gd name="connsiteX70" fmla="*/ 287762 w 7323233"/>
              <a:gd name="connsiteY70" fmla="*/ 3547521 h 5835507"/>
              <a:gd name="connsiteX71" fmla="*/ 511706 w 7323233"/>
              <a:gd name="connsiteY71" fmla="*/ 3569305 h 5835507"/>
              <a:gd name="connsiteX72" fmla="*/ 235409 w 7323233"/>
              <a:gd name="connsiteY72" fmla="*/ 3394659 h 5835507"/>
              <a:gd name="connsiteX73" fmla="*/ 442537 w 7323233"/>
              <a:gd name="connsiteY73" fmla="*/ 3421409 h 5835507"/>
              <a:gd name="connsiteX74" fmla="*/ 502152 w 7323233"/>
              <a:gd name="connsiteY74" fmla="*/ 3352622 h 5835507"/>
              <a:gd name="connsiteX75" fmla="*/ 598455 w 7323233"/>
              <a:gd name="connsiteY75" fmla="*/ 3241415 h 5835507"/>
              <a:gd name="connsiteX76" fmla="*/ 664949 w 7323233"/>
              <a:gd name="connsiteY76" fmla="*/ 3179506 h 5835507"/>
              <a:gd name="connsiteX77" fmla="*/ 692846 w 7323233"/>
              <a:gd name="connsiteY77" fmla="*/ 2984607 h 5835507"/>
              <a:gd name="connsiteX78" fmla="*/ 635524 w 7323233"/>
              <a:gd name="connsiteY78" fmla="*/ 2771366 h 5835507"/>
              <a:gd name="connsiteX79" fmla="*/ 480368 w 7323233"/>
              <a:gd name="connsiteY79" fmla="*/ 2663598 h 5835507"/>
              <a:gd name="connsiteX80" fmla="*/ 525081 w 7323233"/>
              <a:gd name="connsiteY80" fmla="*/ 2542454 h 5835507"/>
              <a:gd name="connsiteX81" fmla="*/ 855264 w 7323233"/>
              <a:gd name="connsiteY81" fmla="*/ 2615829 h 5835507"/>
              <a:gd name="connsiteX82" fmla="*/ 361137 w 7323233"/>
              <a:gd name="connsiteY82" fmla="*/ 2327301 h 5835507"/>
              <a:gd name="connsiteX83" fmla="*/ 444065 w 7323233"/>
              <a:gd name="connsiteY83" fmla="*/ 2312780 h 5835507"/>
              <a:gd name="connsiteX84" fmla="*/ 440625 w 7323233"/>
              <a:gd name="connsiteY84" fmla="*/ 2290233 h 5835507"/>
              <a:gd name="connsiteX85" fmla="*/ 445975 w 7323233"/>
              <a:gd name="connsiteY85" fmla="*/ 2151509 h 5835507"/>
              <a:gd name="connsiteX86" fmla="*/ 459734 w 7323233"/>
              <a:gd name="connsiteY86" fmla="*/ 2087690 h 5835507"/>
              <a:gd name="connsiteX87" fmla="*/ 437950 w 7323233"/>
              <a:gd name="connsiteY87" fmla="*/ 2014315 h 5835507"/>
              <a:gd name="connsiteX88" fmla="*/ 808640 w 7323233"/>
              <a:gd name="connsiteY88" fmla="*/ 2042977 h 5835507"/>
              <a:gd name="connsiteX89" fmla="*/ 969908 w 7323233"/>
              <a:gd name="connsiteY89" fmla="*/ 2026162 h 5835507"/>
              <a:gd name="connsiteX90" fmla="*/ 1251176 w 7323233"/>
              <a:gd name="connsiteY90" fmla="*/ 2021577 h 5835507"/>
              <a:gd name="connsiteX91" fmla="*/ 1381491 w 7323233"/>
              <a:gd name="connsiteY91" fmla="*/ 2035718 h 5835507"/>
              <a:gd name="connsiteX92" fmla="*/ 1492697 w 7323233"/>
              <a:gd name="connsiteY92" fmla="*/ 2017374 h 5835507"/>
              <a:gd name="connsiteX93" fmla="*/ 1386076 w 7323233"/>
              <a:gd name="connsiteY93" fmla="*/ 1931006 h 5835507"/>
              <a:gd name="connsiteX94" fmla="*/ 1235889 w 7323233"/>
              <a:gd name="connsiteY94" fmla="*/ 1932153 h 5835507"/>
              <a:gd name="connsiteX95" fmla="*/ 1128886 w 7323233"/>
              <a:gd name="connsiteY95" fmla="*/ 1875977 h 5835507"/>
              <a:gd name="connsiteX96" fmla="*/ 1026851 w 7323233"/>
              <a:gd name="connsiteY96" fmla="*/ 1774322 h 5835507"/>
              <a:gd name="connsiteX97" fmla="*/ 666861 w 7323233"/>
              <a:gd name="connsiteY97" fmla="*/ 1612290 h 5835507"/>
              <a:gd name="connsiteX98" fmla="*/ 601130 w 7323233"/>
              <a:gd name="connsiteY98" fmla="*/ 1550762 h 5835507"/>
              <a:gd name="connsiteX99" fmla="*/ 1630272 w 7323233"/>
              <a:gd name="connsiteY99" fmla="*/ 1785787 h 5835507"/>
              <a:gd name="connsiteX100" fmla="*/ 1312320 w 7323233"/>
              <a:gd name="connsiteY100" fmla="*/ 1687191 h 5835507"/>
              <a:gd name="connsiteX101" fmla="*/ 1527473 w 7323233"/>
              <a:gd name="connsiteY101" fmla="*/ 1705153 h 5835507"/>
              <a:gd name="connsiteX102" fmla="*/ 1646706 w 7323233"/>
              <a:gd name="connsiteY102" fmla="*/ 1639040 h 5835507"/>
              <a:gd name="connsiteX103" fmla="*/ 1645178 w 7323233"/>
              <a:gd name="connsiteY103" fmla="*/ 1620315 h 5835507"/>
              <a:gd name="connsiteX104" fmla="*/ 1557663 w 7323233"/>
              <a:gd name="connsiteY104" fmla="*/ 1558787 h 5835507"/>
              <a:gd name="connsiteX105" fmla="*/ 1506454 w 7323233"/>
              <a:gd name="connsiteY105" fmla="*/ 1519044 h 5835507"/>
              <a:gd name="connsiteX106" fmla="*/ 1366204 w 7323233"/>
              <a:gd name="connsiteY106" fmla="*/ 1375735 h 5835507"/>
              <a:gd name="connsiteX107" fmla="*/ 1466329 w 7323233"/>
              <a:gd name="connsiteY107" fmla="*/ 1360450 h 5835507"/>
              <a:gd name="connsiteX108" fmla="*/ 1503397 w 7323233"/>
              <a:gd name="connsiteY108" fmla="*/ 1330641 h 5835507"/>
              <a:gd name="connsiteX109" fmla="*/ 1475501 w 7323233"/>
              <a:gd name="connsiteY109" fmla="*/ 1288604 h 5835507"/>
              <a:gd name="connsiteX110" fmla="*/ 1165573 w 7323233"/>
              <a:gd name="connsiteY110" fmla="*/ 1159435 h 5835507"/>
              <a:gd name="connsiteX111" fmla="*/ 1141498 w 7323233"/>
              <a:gd name="connsiteY111" fmla="*/ 1059311 h 5835507"/>
              <a:gd name="connsiteX112" fmla="*/ 1199585 w 7323233"/>
              <a:gd name="connsiteY112" fmla="*/ 1044407 h 5835507"/>
              <a:gd name="connsiteX113" fmla="*/ 1267226 w 7323233"/>
              <a:gd name="connsiteY113" fmla="*/ 1051286 h 5835507"/>
              <a:gd name="connsiteX114" fmla="*/ 1213342 w 7323233"/>
              <a:gd name="connsiteY114" fmla="*/ 972561 h 5835507"/>
              <a:gd name="connsiteX115" fmla="*/ 993986 w 7323233"/>
              <a:gd name="connsiteY115" fmla="*/ 893073 h 5835507"/>
              <a:gd name="connsiteX116" fmla="*/ 1047486 w 7323233"/>
              <a:gd name="connsiteY116" fmla="*/ 820083 h 5835507"/>
              <a:gd name="connsiteX117" fmla="*/ 0 w 7323233"/>
              <a:gd name="connsiteY117" fmla="*/ 488371 h 5835507"/>
              <a:gd name="connsiteX118" fmla="*/ 188403 w 7323233"/>
              <a:gd name="connsiteY118" fmla="*/ 484933 h 5835507"/>
              <a:gd name="connsiteX119" fmla="*/ 584315 w 7323233"/>
              <a:gd name="connsiteY119" fmla="*/ 534230 h 5835507"/>
              <a:gd name="connsiteX120" fmla="*/ 782271 w 7323233"/>
              <a:gd name="connsiteY120" fmla="*/ 525824 h 5835507"/>
              <a:gd name="connsiteX121" fmla="*/ 967998 w 7323233"/>
              <a:gd name="connsiteY121" fmla="*/ 552574 h 5835507"/>
              <a:gd name="connsiteX122" fmla="*/ 1129651 w 7323233"/>
              <a:gd name="connsiteY122" fmla="*/ 552574 h 5835507"/>
              <a:gd name="connsiteX123" fmla="*/ 978317 w 7323233"/>
              <a:gd name="connsiteY123" fmla="*/ 513593 h 5835507"/>
              <a:gd name="connsiteX124" fmla="*/ 1074620 w 7323233"/>
              <a:gd name="connsiteY124" fmla="*/ 478818 h 5835507"/>
              <a:gd name="connsiteX125" fmla="*/ 1091435 w 7323233"/>
              <a:gd name="connsiteY125" fmla="*/ 436781 h 5835507"/>
              <a:gd name="connsiteX126" fmla="*/ 1135383 w 7323233"/>
              <a:gd name="connsiteY126" fmla="*/ 404296 h 5835507"/>
              <a:gd name="connsiteX127" fmla="*/ 1384166 w 7323233"/>
              <a:gd name="connsiteY127" fmla="*/ 420349 h 5835507"/>
              <a:gd name="connsiteX128" fmla="*/ 1219839 w 7323233"/>
              <a:gd name="connsiteY128" fmla="*/ 286593 h 5835507"/>
              <a:gd name="connsiteX129" fmla="*/ 1114364 w 7323233"/>
              <a:gd name="connsiteY129" fmla="*/ 264428 h 5835507"/>
              <a:gd name="connsiteX130" fmla="*/ 1090289 w 7323233"/>
              <a:gd name="connsiteY130" fmla="*/ 207487 h 5835507"/>
              <a:gd name="connsiteX131" fmla="*/ 1139204 w 7323233"/>
              <a:gd name="connsiteY131" fmla="*/ 195259 h 5835507"/>
              <a:gd name="connsiteX132" fmla="*/ 1382254 w 7323233"/>
              <a:gd name="connsiteY132" fmla="*/ 242265 h 5835507"/>
              <a:gd name="connsiteX133" fmla="*/ 1423145 w 7323233"/>
              <a:gd name="connsiteY133" fmla="*/ 223537 h 5835507"/>
              <a:gd name="connsiteX134" fmla="*/ 965705 w 7323233"/>
              <a:gd name="connsiteY134" fmla="*/ 102013 h 5835507"/>
              <a:gd name="connsiteX135" fmla="*/ 972586 w 7323233"/>
              <a:gd name="connsiteY135" fmla="*/ 69912 h 5835507"/>
              <a:gd name="connsiteX136" fmla="*/ 1375376 w 7323233"/>
              <a:gd name="connsiteY136" fmla="*/ 119593 h 5835507"/>
              <a:gd name="connsiteX137" fmla="*/ 1117804 w 7323233"/>
              <a:gd name="connsiteY137" fmla="*/ 25200 h 5835507"/>
              <a:gd name="connsiteX138" fmla="*/ 1164045 w 7323233"/>
              <a:gd name="connsiteY138" fmla="*/ 25 h 5835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7323233" h="5835507">
                <a:moveTo>
                  <a:pt x="1164045" y="25"/>
                </a:moveTo>
                <a:cubicBezTo>
                  <a:pt x="1180764" y="455"/>
                  <a:pt x="1198056" y="6474"/>
                  <a:pt x="1213723" y="8385"/>
                </a:cubicBezTo>
                <a:cubicBezTo>
                  <a:pt x="1559575" y="51187"/>
                  <a:pt x="1905425" y="97428"/>
                  <a:pt x="2251656" y="138318"/>
                </a:cubicBezTo>
                <a:cubicBezTo>
                  <a:pt x="2575343" y="176534"/>
                  <a:pt x="2901320" y="185322"/>
                  <a:pt x="3226534" y="205194"/>
                </a:cubicBezTo>
                <a:cubicBezTo>
                  <a:pt x="3620153" y="229271"/>
                  <a:pt x="4013008" y="263284"/>
                  <a:pt x="4404335" y="316784"/>
                </a:cubicBezTo>
                <a:cubicBezTo>
                  <a:pt x="4676048" y="354236"/>
                  <a:pt x="4950435" y="380221"/>
                  <a:pt x="5225968" y="350415"/>
                </a:cubicBezTo>
                <a:cubicBezTo>
                  <a:pt x="5239725" y="348884"/>
                  <a:pt x="5255394" y="343918"/>
                  <a:pt x="5266859" y="348884"/>
                </a:cubicBezTo>
                <a:cubicBezTo>
                  <a:pt x="5400614" y="404680"/>
                  <a:pt x="5546596" y="364553"/>
                  <a:pt x="5685318" y="399712"/>
                </a:cubicBezTo>
                <a:cubicBezTo>
                  <a:pt x="5649777" y="535377"/>
                  <a:pt x="5497299" y="524293"/>
                  <a:pt x="5411315" y="618305"/>
                </a:cubicBezTo>
                <a:cubicBezTo>
                  <a:pt x="5551565" y="655755"/>
                  <a:pt x="5677676" y="693589"/>
                  <a:pt x="5805698" y="721868"/>
                </a:cubicBezTo>
                <a:cubicBezTo>
                  <a:pt x="5941363" y="751677"/>
                  <a:pt x="6056391" y="832311"/>
                  <a:pt x="6188997" y="868233"/>
                </a:cubicBezTo>
                <a:cubicBezTo>
                  <a:pt x="6217279" y="875876"/>
                  <a:pt x="6251291" y="902627"/>
                  <a:pt x="6261225" y="928614"/>
                </a:cubicBezTo>
                <a:cubicBezTo>
                  <a:pt x="6293326" y="1012688"/>
                  <a:pt x="6934199" y="1248479"/>
                  <a:pt x="6858533" y="1323379"/>
                </a:cubicBezTo>
                <a:cubicBezTo>
                  <a:pt x="6827197" y="1354335"/>
                  <a:pt x="6786687" y="1376500"/>
                  <a:pt x="6744269" y="1407072"/>
                </a:cubicBezTo>
                <a:cubicBezTo>
                  <a:pt x="6808090" y="1464778"/>
                  <a:pt x="6879934" y="1490000"/>
                  <a:pt x="6956365" y="1507197"/>
                </a:cubicBezTo>
                <a:cubicBezTo>
                  <a:pt x="6979295" y="1512547"/>
                  <a:pt x="7001843" y="1523247"/>
                  <a:pt x="7004134" y="1549234"/>
                </a:cubicBezTo>
                <a:cubicBezTo>
                  <a:pt x="7006427" y="1576366"/>
                  <a:pt x="6983115" y="1587066"/>
                  <a:pt x="6963627" y="1599678"/>
                </a:cubicBezTo>
                <a:cubicBezTo>
                  <a:pt x="6936493" y="1617256"/>
                  <a:pt x="6910125" y="1632543"/>
                  <a:pt x="6875731" y="1634837"/>
                </a:cubicBezTo>
                <a:cubicBezTo>
                  <a:pt x="6819171" y="1638275"/>
                  <a:pt x="6792040" y="1687191"/>
                  <a:pt x="6759175" y="1723878"/>
                </a:cubicBezTo>
                <a:cubicBezTo>
                  <a:pt x="6740831" y="1744515"/>
                  <a:pt x="6731659" y="1786169"/>
                  <a:pt x="6763759" y="1793431"/>
                </a:cubicBezTo>
                <a:cubicBezTo>
                  <a:pt x="6840955" y="1811009"/>
                  <a:pt x="6834840" y="1861837"/>
                  <a:pt x="6832931" y="1919543"/>
                </a:cubicBezTo>
                <a:cubicBezTo>
                  <a:pt x="6830255" y="1991005"/>
                  <a:pt x="6784777" y="2023871"/>
                  <a:pt x="6728984" y="2051386"/>
                </a:cubicBezTo>
                <a:cubicBezTo>
                  <a:pt x="6709875" y="2060939"/>
                  <a:pt x="6682743" y="2060556"/>
                  <a:pt x="6675481" y="2090365"/>
                </a:cubicBezTo>
                <a:cubicBezTo>
                  <a:pt x="6706819" y="2118645"/>
                  <a:pt x="6745034" y="2095715"/>
                  <a:pt x="6778665" y="2103740"/>
                </a:cubicBezTo>
                <a:cubicBezTo>
                  <a:pt x="6806561" y="2110237"/>
                  <a:pt x="6852802" y="2106799"/>
                  <a:pt x="6814587" y="2158771"/>
                </a:cubicBezTo>
                <a:cubicBezTo>
                  <a:pt x="6803503" y="2173674"/>
                  <a:pt x="6816497" y="2185139"/>
                  <a:pt x="6830637" y="2186286"/>
                </a:cubicBezTo>
                <a:cubicBezTo>
                  <a:pt x="6943755" y="2198133"/>
                  <a:pt x="6891781" y="2303226"/>
                  <a:pt x="6928087" y="2358639"/>
                </a:cubicBezTo>
                <a:cubicBezTo>
                  <a:pt x="6938021" y="2373923"/>
                  <a:pt x="6927321" y="2400292"/>
                  <a:pt x="6911653" y="2406789"/>
                </a:cubicBezTo>
                <a:cubicBezTo>
                  <a:pt x="6811528" y="2449592"/>
                  <a:pt x="6797771" y="2551626"/>
                  <a:pt x="6749237" y="2639522"/>
                </a:cubicBezTo>
                <a:cubicBezTo>
                  <a:pt x="6801975" y="2674298"/>
                  <a:pt x="6865031" y="2681941"/>
                  <a:pt x="6921971" y="2704488"/>
                </a:cubicBezTo>
                <a:cubicBezTo>
                  <a:pt x="6981205" y="2728182"/>
                  <a:pt x="6981205" y="2745760"/>
                  <a:pt x="6932290" y="2814548"/>
                </a:cubicBezTo>
                <a:cubicBezTo>
                  <a:pt x="7059546" y="2829453"/>
                  <a:pt x="7059546" y="2829453"/>
                  <a:pt x="7020186" y="2937603"/>
                </a:cubicBezTo>
                <a:cubicBezTo>
                  <a:pt x="7126808" y="2947538"/>
                  <a:pt x="7197123" y="2998747"/>
                  <a:pt x="7213555" y="3110719"/>
                </a:cubicBezTo>
                <a:cubicBezTo>
                  <a:pt x="7221580" y="3164984"/>
                  <a:pt x="7269733" y="3190588"/>
                  <a:pt x="7323233" y="3226893"/>
                </a:cubicBezTo>
                <a:cubicBezTo>
                  <a:pt x="7256739" y="3262053"/>
                  <a:pt x="7211645" y="3335425"/>
                  <a:pt x="7134067" y="3257847"/>
                </a:cubicBezTo>
                <a:cubicBezTo>
                  <a:pt x="7105789" y="3229569"/>
                  <a:pt x="7108462" y="3265491"/>
                  <a:pt x="7104643" y="3275809"/>
                </a:cubicBezTo>
                <a:cubicBezTo>
                  <a:pt x="7095471" y="3301031"/>
                  <a:pt x="7114577" y="3317846"/>
                  <a:pt x="7127189" y="3336953"/>
                </a:cubicBezTo>
                <a:cubicBezTo>
                  <a:pt x="7139417" y="3356062"/>
                  <a:pt x="7153939" y="3376315"/>
                  <a:pt x="7157379" y="3397718"/>
                </a:cubicBezTo>
                <a:cubicBezTo>
                  <a:pt x="7159671" y="3412621"/>
                  <a:pt x="7148589" y="3434403"/>
                  <a:pt x="7136361" y="3445487"/>
                </a:cubicBezTo>
                <a:cubicBezTo>
                  <a:pt x="7072159" y="3503956"/>
                  <a:pt x="7110374" y="3635418"/>
                  <a:pt x="6988849" y="3652233"/>
                </a:cubicBezTo>
                <a:cubicBezTo>
                  <a:pt x="6934199" y="3659874"/>
                  <a:pt x="6907831" y="3708027"/>
                  <a:pt x="6867705" y="3734395"/>
                </a:cubicBezTo>
                <a:cubicBezTo>
                  <a:pt x="6728219" y="3826495"/>
                  <a:pt x="6634972" y="3944964"/>
                  <a:pt x="6591791" y="4107760"/>
                </a:cubicBezTo>
                <a:cubicBezTo>
                  <a:pt x="6579943" y="4152854"/>
                  <a:pt x="6534466" y="4189160"/>
                  <a:pt x="6505041" y="4228904"/>
                </a:cubicBezTo>
                <a:cubicBezTo>
                  <a:pt x="6519181" y="4257948"/>
                  <a:pt x="6596375" y="4195273"/>
                  <a:pt x="6569243" y="4271704"/>
                </a:cubicBezTo>
                <a:cubicBezTo>
                  <a:pt x="6548606" y="4329029"/>
                  <a:pt x="6495869" y="4364569"/>
                  <a:pt x="6446188" y="4398582"/>
                </a:cubicBezTo>
                <a:cubicBezTo>
                  <a:pt x="6389629" y="4437179"/>
                  <a:pt x="6326957" y="4468132"/>
                  <a:pt x="6301351" y="4539595"/>
                </a:cubicBezTo>
                <a:cubicBezTo>
                  <a:pt x="6296001" y="4554882"/>
                  <a:pt x="6278804" y="4570932"/>
                  <a:pt x="6263519" y="4577047"/>
                </a:cubicBezTo>
                <a:cubicBezTo>
                  <a:pt x="5466343" y="5834719"/>
                  <a:pt x="3503978" y="5843126"/>
                  <a:pt x="3277744" y="5834336"/>
                </a:cubicBezTo>
                <a:cubicBezTo>
                  <a:pt x="3003739" y="5823254"/>
                  <a:pt x="2744636" y="5745676"/>
                  <a:pt x="2490505" y="5648992"/>
                </a:cubicBezTo>
                <a:cubicBezTo>
                  <a:pt x="2383118" y="5608101"/>
                  <a:pt x="2283377" y="5550014"/>
                  <a:pt x="2179046" y="5504920"/>
                </a:cubicBezTo>
                <a:cubicBezTo>
                  <a:pt x="2034975" y="5442627"/>
                  <a:pt x="1923768" y="5323777"/>
                  <a:pt x="1780078" y="5273715"/>
                </a:cubicBezTo>
                <a:cubicBezTo>
                  <a:pt x="1632184" y="5222124"/>
                  <a:pt x="1505691" y="5127731"/>
                  <a:pt x="1353592" y="5087606"/>
                </a:cubicBezTo>
                <a:cubicBezTo>
                  <a:pt x="1273341" y="5066205"/>
                  <a:pt x="1195763" y="5027608"/>
                  <a:pt x="1208373" y="4917165"/>
                </a:cubicBezTo>
                <a:cubicBezTo>
                  <a:pt x="1211813" y="4885828"/>
                  <a:pt x="1190795" y="4860224"/>
                  <a:pt x="1157548" y="4869396"/>
                </a:cubicBezTo>
                <a:cubicBezTo>
                  <a:pt x="1094110" y="4886593"/>
                  <a:pt x="1065448" y="4841115"/>
                  <a:pt x="1030289" y="4807103"/>
                </a:cubicBezTo>
                <a:cubicBezTo>
                  <a:pt x="967617" y="4746725"/>
                  <a:pt x="908001" y="4682522"/>
                  <a:pt x="808258" y="4672585"/>
                </a:cubicBezTo>
                <a:cubicBezTo>
                  <a:pt x="827365" y="4625197"/>
                  <a:pt x="859849" y="4632078"/>
                  <a:pt x="889658" y="4642013"/>
                </a:cubicBezTo>
                <a:cubicBezTo>
                  <a:pt x="967998" y="4668000"/>
                  <a:pt x="1045576" y="4697425"/>
                  <a:pt x="1123917" y="4723412"/>
                </a:cubicBezTo>
                <a:cubicBezTo>
                  <a:pt x="1175126" y="4740228"/>
                  <a:pt x="1225954" y="4763921"/>
                  <a:pt x="1294360" y="4745194"/>
                </a:cubicBezTo>
                <a:cubicBezTo>
                  <a:pt x="1235507" y="4649656"/>
                  <a:pt x="1135383" y="4632459"/>
                  <a:pt x="1054367" y="4603034"/>
                </a:cubicBezTo>
                <a:cubicBezTo>
                  <a:pt x="953095" y="4565966"/>
                  <a:pt x="893480" y="4496029"/>
                  <a:pt x="822015" y="4418070"/>
                </a:cubicBezTo>
                <a:cubicBezTo>
                  <a:pt x="896536" y="4399344"/>
                  <a:pt x="942777" y="4456669"/>
                  <a:pt x="1001246" y="4453610"/>
                </a:cubicBezTo>
                <a:cubicBezTo>
                  <a:pt x="1004304" y="4443675"/>
                  <a:pt x="1009654" y="4429153"/>
                  <a:pt x="1008889" y="4428770"/>
                </a:cubicBezTo>
                <a:cubicBezTo>
                  <a:pt x="913351" y="4385969"/>
                  <a:pt x="868639" y="4305717"/>
                  <a:pt x="853733" y="4208648"/>
                </a:cubicBezTo>
                <a:cubicBezTo>
                  <a:pt x="846092" y="4158588"/>
                  <a:pt x="811315" y="4142920"/>
                  <a:pt x="776921" y="4119989"/>
                </a:cubicBezTo>
                <a:cubicBezTo>
                  <a:pt x="656924" y="4038591"/>
                  <a:pt x="530049" y="3964835"/>
                  <a:pt x="431453" y="3852864"/>
                </a:cubicBezTo>
                <a:cubicBezTo>
                  <a:pt x="545336" y="3867767"/>
                  <a:pt x="636671" y="3940758"/>
                  <a:pt x="759342" y="3972095"/>
                </a:cubicBezTo>
                <a:cubicBezTo>
                  <a:pt x="661893" y="3849042"/>
                  <a:pt x="535781" y="3786751"/>
                  <a:pt x="420753" y="3712230"/>
                </a:cubicBezTo>
                <a:cubicBezTo>
                  <a:pt x="368397" y="3678218"/>
                  <a:pt x="319865" y="3634652"/>
                  <a:pt x="256425" y="3616309"/>
                </a:cubicBezTo>
                <a:cubicBezTo>
                  <a:pt x="233878" y="3609812"/>
                  <a:pt x="196810" y="3596055"/>
                  <a:pt x="214772" y="3559749"/>
                </a:cubicBezTo>
                <a:cubicBezTo>
                  <a:pt x="230057" y="3529561"/>
                  <a:pt x="260247" y="3538731"/>
                  <a:pt x="287762" y="3547521"/>
                </a:cubicBezTo>
                <a:cubicBezTo>
                  <a:pt x="353875" y="3569305"/>
                  <a:pt x="422281" y="3569687"/>
                  <a:pt x="511706" y="3569305"/>
                </a:cubicBezTo>
                <a:cubicBezTo>
                  <a:pt x="436803" y="3469562"/>
                  <a:pt x="299609" y="3499371"/>
                  <a:pt x="235409" y="3394659"/>
                </a:cubicBezTo>
                <a:cubicBezTo>
                  <a:pt x="315659" y="3376315"/>
                  <a:pt x="377569" y="3414149"/>
                  <a:pt x="442537" y="3421409"/>
                </a:cubicBezTo>
                <a:cubicBezTo>
                  <a:pt x="501387" y="3427906"/>
                  <a:pt x="515909" y="3410328"/>
                  <a:pt x="502152" y="3352622"/>
                </a:cubicBezTo>
                <a:cubicBezTo>
                  <a:pt x="480752" y="3262815"/>
                  <a:pt x="512852" y="3216956"/>
                  <a:pt x="598455" y="3241415"/>
                </a:cubicBezTo>
                <a:cubicBezTo>
                  <a:pt x="677943" y="3264344"/>
                  <a:pt x="686349" y="3230715"/>
                  <a:pt x="664949" y="3179506"/>
                </a:cubicBezTo>
                <a:cubicBezTo>
                  <a:pt x="634377" y="3104987"/>
                  <a:pt x="669153" y="3047281"/>
                  <a:pt x="692846" y="2984607"/>
                </a:cubicBezTo>
                <a:cubicBezTo>
                  <a:pt x="729152" y="2889069"/>
                  <a:pt x="713865" y="2842445"/>
                  <a:pt x="635524" y="2771366"/>
                </a:cubicBezTo>
                <a:cubicBezTo>
                  <a:pt x="591577" y="2731620"/>
                  <a:pt x="544190" y="2697991"/>
                  <a:pt x="480368" y="2663598"/>
                </a:cubicBezTo>
                <a:cubicBezTo>
                  <a:pt x="627499" y="2644872"/>
                  <a:pt x="473109" y="2581817"/>
                  <a:pt x="525081" y="2542454"/>
                </a:cubicBezTo>
                <a:cubicBezTo>
                  <a:pt x="629027" y="2526404"/>
                  <a:pt x="713865" y="2651751"/>
                  <a:pt x="855264" y="2615829"/>
                </a:cubicBezTo>
                <a:cubicBezTo>
                  <a:pt x="680618" y="2507295"/>
                  <a:pt x="487630" y="2471755"/>
                  <a:pt x="361137" y="2327301"/>
                </a:cubicBezTo>
                <a:cubicBezTo>
                  <a:pt x="390181" y="2294436"/>
                  <a:pt x="419224" y="2325008"/>
                  <a:pt x="444065" y="2312780"/>
                </a:cubicBezTo>
                <a:cubicBezTo>
                  <a:pt x="443300" y="2305136"/>
                  <a:pt x="445212" y="2293671"/>
                  <a:pt x="440625" y="2290233"/>
                </a:cubicBezTo>
                <a:cubicBezTo>
                  <a:pt x="346234" y="2211508"/>
                  <a:pt x="344703" y="2209598"/>
                  <a:pt x="445975" y="2151509"/>
                </a:cubicBezTo>
                <a:cubicBezTo>
                  <a:pt x="481515" y="2131255"/>
                  <a:pt x="478459" y="2113293"/>
                  <a:pt x="459734" y="2087690"/>
                </a:cubicBezTo>
                <a:cubicBezTo>
                  <a:pt x="446356" y="2069728"/>
                  <a:pt x="430306" y="2053677"/>
                  <a:pt x="437950" y="2014315"/>
                </a:cubicBezTo>
                <a:cubicBezTo>
                  <a:pt x="493362" y="2064761"/>
                  <a:pt x="761252" y="2048327"/>
                  <a:pt x="808640" y="2042977"/>
                </a:cubicBezTo>
                <a:cubicBezTo>
                  <a:pt x="861758" y="2037246"/>
                  <a:pt x="914114" y="2012787"/>
                  <a:pt x="969908" y="2026162"/>
                </a:cubicBezTo>
                <a:cubicBezTo>
                  <a:pt x="1014621" y="2036864"/>
                  <a:pt x="1221748" y="2140427"/>
                  <a:pt x="1251176" y="2021577"/>
                </a:cubicBezTo>
                <a:cubicBezTo>
                  <a:pt x="1252704" y="2015846"/>
                  <a:pt x="1336395" y="2029221"/>
                  <a:pt x="1381491" y="2035718"/>
                </a:cubicBezTo>
                <a:cubicBezTo>
                  <a:pt x="1421235" y="2041068"/>
                  <a:pt x="1465947" y="2064761"/>
                  <a:pt x="1492697" y="2017374"/>
                </a:cubicBezTo>
                <a:cubicBezTo>
                  <a:pt x="1508366" y="1989477"/>
                  <a:pt x="1443782" y="1935593"/>
                  <a:pt x="1386076" y="1931006"/>
                </a:cubicBezTo>
                <a:cubicBezTo>
                  <a:pt x="1336013" y="1926802"/>
                  <a:pt x="1283658" y="1920687"/>
                  <a:pt x="1235889" y="1932153"/>
                </a:cubicBezTo>
                <a:cubicBezTo>
                  <a:pt x="1177038" y="1945911"/>
                  <a:pt x="1145320" y="1923746"/>
                  <a:pt x="1128886" y="1875977"/>
                </a:cubicBezTo>
                <a:cubicBezTo>
                  <a:pt x="1110542" y="1823240"/>
                  <a:pt x="1075383" y="1798781"/>
                  <a:pt x="1026851" y="1774322"/>
                </a:cubicBezTo>
                <a:cubicBezTo>
                  <a:pt x="909146" y="1715090"/>
                  <a:pt x="796030" y="1646684"/>
                  <a:pt x="666861" y="1612290"/>
                </a:cubicBezTo>
                <a:cubicBezTo>
                  <a:pt x="641255" y="1605409"/>
                  <a:pt x="612977" y="1596238"/>
                  <a:pt x="601130" y="1550762"/>
                </a:cubicBezTo>
                <a:cubicBezTo>
                  <a:pt x="950802" y="1618785"/>
                  <a:pt x="1269520" y="1796106"/>
                  <a:pt x="1630272" y="1785787"/>
                </a:cubicBezTo>
                <a:cubicBezTo>
                  <a:pt x="1531678" y="1729610"/>
                  <a:pt x="1417413" y="1726553"/>
                  <a:pt x="1312320" y="1687191"/>
                </a:cubicBezTo>
                <a:cubicBezTo>
                  <a:pt x="1386841" y="1657765"/>
                  <a:pt x="1456775" y="1688337"/>
                  <a:pt x="1527473" y="1705153"/>
                </a:cubicBezTo>
                <a:cubicBezTo>
                  <a:pt x="1586707" y="1718909"/>
                  <a:pt x="1640210" y="1721203"/>
                  <a:pt x="1646706" y="1639040"/>
                </a:cubicBezTo>
                <a:cubicBezTo>
                  <a:pt x="1644413" y="1633690"/>
                  <a:pt x="1644794" y="1626812"/>
                  <a:pt x="1645178" y="1620315"/>
                </a:cubicBezTo>
                <a:cubicBezTo>
                  <a:pt x="1625304" y="1586303"/>
                  <a:pt x="1594350" y="1568725"/>
                  <a:pt x="1557663" y="1558787"/>
                </a:cubicBezTo>
                <a:cubicBezTo>
                  <a:pt x="1535498" y="1552672"/>
                  <a:pt x="1506073" y="1543500"/>
                  <a:pt x="1506454" y="1519044"/>
                </a:cubicBezTo>
                <a:cubicBezTo>
                  <a:pt x="1507601" y="1428472"/>
                  <a:pt x="1436904" y="1402104"/>
                  <a:pt x="1366204" y="1375735"/>
                </a:cubicBezTo>
                <a:cubicBezTo>
                  <a:pt x="1405566" y="1330641"/>
                  <a:pt x="1436520" y="1363888"/>
                  <a:pt x="1466329" y="1360450"/>
                </a:cubicBezTo>
                <a:cubicBezTo>
                  <a:pt x="1485819" y="1358157"/>
                  <a:pt x="1503397" y="1353953"/>
                  <a:pt x="1503397" y="1330641"/>
                </a:cubicBezTo>
                <a:cubicBezTo>
                  <a:pt x="1503779" y="1311151"/>
                  <a:pt x="1494607" y="1288985"/>
                  <a:pt x="1475501" y="1288604"/>
                </a:cubicBezTo>
                <a:cubicBezTo>
                  <a:pt x="1355885" y="1285163"/>
                  <a:pt x="1289773" y="1159817"/>
                  <a:pt x="1165573" y="1159435"/>
                </a:cubicBezTo>
                <a:cubicBezTo>
                  <a:pt x="1091435" y="1159435"/>
                  <a:pt x="1204170" y="1088738"/>
                  <a:pt x="1141498" y="1059311"/>
                </a:cubicBezTo>
                <a:cubicBezTo>
                  <a:pt x="1127739" y="1052814"/>
                  <a:pt x="1177420" y="1042879"/>
                  <a:pt x="1199585" y="1044407"/>
                </a:cubicBezTo>
                <a:cubicBezTo>
                  <a:pt x="1221367" y="1045935"/>
                  <a:pt x="1240857" y="1064661"/>
                  <a:pt x="1267226" y="1051286"/>
                </a:cubicBezTo>
                <a:cubicBezTo>
                  <a:pt x="1281748" y="1003517"/>
                  <a:pt x="1244298" y="985938"/>
                  <a:pt x="1213342" y="972561"/>
                </a:cubicBezTo>
                <a:cubicBezTo>
                  <a:pt x="1141879" y="941607"/>
                  <a:pt x="1072327" y="904157"/>
                  <a:pt x="993986" y="893073"/>
                </a:cubicBezTo>
                <a:cubicBezTo>
                  <a:pt x="966089" y="889252"/>
                  <a:pt x="1034111" y="838042"/>
                  <a:pt x="1047486" y="820083"/>
                </a:cubicBezTo>
                <a:cubicBezTo>
                  <a:pt x="732209" y="631299"/>
                  <a:pt x="353112" y="640852"/>
                  <a:pt x="0" y="488371"/>
                </a:cubicBezTo>
                <a:cubicBezTo>
                  <a:pt x="77960" y="458564"/>
                  <a:pt x="135284" y="480346"/>
                  <a:pt x="188403" y="484933"/>
                </a:cubicBezTo>
                <a:cubicBezTo>
                  <a:pt x="321009" y="496396"/>
                  <a:pt x="452090" y="520090"/>
                  <a:pt x="584315" y="534230"/>
                </a:cubicBezTo>
                <a:cubicBezTo>
                  <a:pt x="649281" y="541108"/>
                  <a:pt x="709662" y="567096"/>
                  <a:pt x="782271" y="525824"/>
                </a:cubicBezTo>
                <a:cubicBezTo>
                  <a:pt x="830805" y="498308"/>
                  <a:pt x="908383" y="528115"/>
                  <a:pt x="967998" y="552574"/>
                </a:cubicBezTo>
                <a:cubicBezTo>
                  <a:pt x="1017296" y="572827"/>
                  <a:pt x="1064301" y="578177"/>
                  <a:pt x="1129651" y="552574"/>
                </a:cubicBezTo>
                <a:cubicBezTo>
                  <a:pt x="1070417" y="536905"/>
                  <a:pt x="1024939" y="523149"/>
                  <a:pt x="978317" y="513593"/>
                </a:cubicBezTo>
                <a:cubicBezTo>
                  <a:pt x="941248" y="505952"/>
                  <a:pt x="1029526" y="474996"/>
                  <a:pt x="1074620" y="478818"/>
                </a:cubicBezTo>
                <a:cubicBezTo>
                  <a:pt x="1137676" y="484168"/>
                  <a:pt x="1102136" y="464296"/>
                  <a:pt x="1091435" y="436781"/>
                </a:cubicBezTo>
                <a:cubicBezTo>
                  <a:pt x="1079970" y="407355"/>
                  <a:pt x="1113982" y="398184"/>
                  <a:pt x="1135383" y="404296"/>
                </a:cubicBezTo>
                <a:cubicBezTo>
                  <a:pt x="1217545" y="428374"/>
                  <a:pt x="1299326" y="385955"/>
                  <a:pt x="1384166" y="420349"/>
                </a:cubicBezTo>
                <a:cubicBezTo>
                  <a:pt x="1362764" y="335509"/>
                  <a:pt x="1316523" y="298440"/>
                  <a:pt x="1219839" y="286593"/>
                </a:cubicBezTo>
                <a:cubicBezTo>
                  <a:pt x="1183533" y="282009"/>
                  <a:pt x="1145701" y="288887"/>
                  <a:pt x="1114364" y="264428"/>
                </a:cubicBezTo>
                <a:cubicBezTo>
                  <a:pt x="1096402" y="250290"/>
                  <a:pt x="1076148" y="233474"/>
                  <a:pt x="1090289" y="207487"/>
                </a:cubicBezTo>
                <a:cubicBezTo>
                  <a:pt x="1100223" y="189144"/>
                  <a:pt x="1121626" y="189144"/>
                  <a:pt x="1139204" y="195259"/>
                </a:cubicBezTo>
                <a:cubicBezTo>
                  <a:pt x="1217929" y="222393"/>
                  <a:pt x="1300091" y="232328"/>
                  <a:pt x="1382254" y="242265"/>
                </a:cubicBezTo>
                <a:cubicBezTo>
                  <a:pt x="1394866" y="243793"/>
                  <a:pt x="1409004" y="248762"/>
                  <a:pt x="1423145" y="223537"/>
                </a:cubicBezTo>
                <a:cubicBezTo>
                  <a:pt x="1269520" y="182647"/>
                  <a:pt x="1123536" y="124559"/>
                  <a:pt x="965705" y="102013"/>
                </a:cubicBezTo>
                <a:cubicBezTo>
                  <a:pt x="967998" y="91312"/>
                  <a:pt x="970292" y="80612"/>
                  <a:pt x="972586" y="69912"/>
                </a:cubicBezTo>
                <a:cubicBezTo>
                  <a:pt x="1096020" y="85197"/>
                  <a:pt x="1219457" y="100484"/>
                  <a:pt x="1375376" y="119593"/>
                </a:cubicBezTo>
                <a:cubicBezTo>
                  <a:pt x="1279454" y="58828"/>
                  <a:pt x="1188885" y="79084"/>
                  <a:pt x="1117804" y="25200"/>
                </a:cubicBezTo>
                <a:cubicBezTo>
                  <a:pt x="1131179" y="4755"/>
                  <a:pt x="1147325" y="-405"/>
                  <a:pt x="1164045" y="25"/>
                </a:cubicBez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9A3BA5AE-557B-EA75-75EA-DB7C486DB8D3}"/>
              </a:ext>
            </a:extLst>
          </p:cNvPr>
          <p:cNvSpPr>
            <a:spLocks noGrp="1"/>
          </p:cNvSpPr>
          <p:nvPr>
            <p:ph type="title"/>
          </p:nvPr>
        </p:nvSpPr>
        <p:spPr>
          <a:xfrm>
            <a:off x="3325473" y="1998925"/>
            <a:ext cx="5541054" cy="2149412"/>
          </a:xfrm>
        </p:spPr>
        <p:txBody>
          <a:bodyPr vert="horz" lIns="91440" tIns="45720" rIns="91440" bIns="45720" rtlCol="0" anchor="b">
            <a:normAutofit/>
          </a:bodyPr>
          <a:lstStyle/>
          <a:p>
            <a:pPr algn="ctr"/>
            <a:r>
              <a:rPr lang="en-US" sz="5200" kern="1200">
                <a:solidFill>
                  <a:schemeClr val="tx1"/>
                </a:solidFill>
                <a:latin typeface="+mj-lt"/>
                <a:ea typeface="+mj-ea"/>
                <a:cs typeface="+mj-cs"/>
              </a:rPr>
              <a:t>Let’s talk	</a:t>
            </a:r>
          </a:p>
        </p:txBody>
      </p:sp>
      <p:sp>
        <p:nvSpPr>
          <p:cNvPr id="3" name="Content Placeholder 2">
            <a:extLst>
              <a:ext uri="{FF2B5EF4-FFF2-40B4-BE49-F238E27FC236}">
                <a16:creationId xmlns:a16="http://schemas.microsoft.com/office/drawing/2014/main" id="{3C3E85B9-BAE1-564B-75C6-B50E5FDD05CA}"/>
              </a:ext>
            </a:extLst>
          </p:cNvPr>
          <p:cNvSpPr>
            <a:spLocks noGrp="1"/>
          </p:cNvSpPr>
          <p:nvPr>
            <p:ph idx="1"/>
          </p:nvPr>
        </p:nvSpPr>
        <p:spPr>
          <a:xfrm>
            <a:off x="3880419" y="4300833"/>
            <a:ext cx="4431162" cy="1191873"/>
          </a:xfrm>
        </p:spPr>
        <p:txBody>
          <a:bodyPr vert="horz" lIns="91440" tIns="45720" rIns="91440" bIns="45720" rtlCol="0">
            <a:normAutofit/>
          </a:bodyPr>
          <a:lstStyle/>
          <a:p>
            <a:pPr marL="0" indent="0" algn="ctr">
              <a:buNone/>
            </a:pPr>
            <a:r>
              <a:rPr lang="en-US" sz="2400" kern="1200" dirty="0">
                <a:solidFill>
                  <a:schemeClr val="tx1"/>
                </a:solidFill>
                <a:latin typeface="+mn-lt"/>
                <a:ea typeface="+mn-ea"/>
                <a:cs typeface="+mn-cs"/>
              </a:rPr>
              <a:t>Why do you think these cases are relevant today?</a:t>
            </a:r>
          </a:p>
        </p:txBody>
      </p:sp>
    </p:spTree>
    <p:extLst>
      <p:ext uri="{BB962C8B-B14F-4D97-AF65-F5344CB8AC3E}">
        <p14:creationId xmlns:p14="http://schemas.microsoft.com/office/powerpoint/2010/main" val="78917852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11B71F-4F1A-C8A6-AA73-3EA15CB9B435}"/>
              </a:ext>
            </a:extLst>
          </p:cNvPr>
          <p:cNvSpPr>
            <a:spLocks noGrp="1"/>
          </p:cNvSpPr>
          <p:nvPr>
            <p:ph type="title"/>
          </p:nvPr>
        </p:nvSpPr>
        <p:spPr/>
        <p:txBody>
          <a:bodyPr/>
          <a:lstStyle/>
          <a:p>
            <a:r>
              <a:rPr lang="en-GB"/>
              <a:t>Impacts of this case</a:t>
            </a:r>
          </a:p>
        </p:txBody>
      </p:sp>
      <p:sp>
        <p:nvSpPr>
          <p:cNvPr id="3" name="Content Placeholder 2">
            <a:extLst>
              <a:ext uri="{FF2B5EF4-FFF2-40B4-BE49-F238E27FC236}">
                <a16:creationId xmlns:a16="http://schemas.microsoft.com/office/drawing/2014/main" id="{2089D443-F6DC-F1DC-7AF6-9BC2873A3922}"/>
              </a:ext>
            </a:extLst>
          </p:cNvPr>
          <p:cNvSpPr>
            <a:spLocks noGrp="1"/>
          </p:cNvSpPr>
          <p:nvPr>
            <p:ph idx="1"/>
          </p:nvPr>
        </p:nvSpPr>
        <p:spPr/>
        <p:txBody>
          <a:bodyPr vert="horz" lIns="91440" tIns="45720" rIns="91440" bIns="45720" rtlCol="0" anchor="t">
            <a:normAutofit/>
          </a:bodyPr>
          <a:lstStyle/>
          <a:p>
            <a:r>
              <a:rPr lang="en-GB" dirty="0"/>
              <a:t>Again, many are still alive </a:t>
            </a:r>
          </a:p>
          <a:p>
            <a:r>
              <a:rPr lang="en-GB" dirty="0"/>
              <a:t>Those who have lived through it have likely passed those feelings down to the next generation</a:t>
            </a:r>
          </a:p>
          <a:p>
            <a:r>
              <a:rPr lang="en-GB" dirty="0"/>
              <a:t>In essence it is a living memory</a:t>
            </a:r>
          </a:p>
          <a:p>
            <a:r>
              <a:rPr lang="en-GB" dirty="0"/>
              <a:t>Would you trust a police force that have falsely jailed innocent men?</a:t>
            </a:r>
          </a:p>
          <a:p>
            <a:r>
              <a:rPr lang="en-GB" dirty="0"/>
              <a:t>Would you go to them if you were anything other than white?</a:t>
            </a:r>
          </a:p>
          <a:p>
            <a:r>
              <a:rPr lang="en-GB" dirty="0"/>
              <a:t>Would you go to them if you had a not so ‘normal’ life?</a:t>
            </a:r>
          </a:p>
          <a:p>
            <a:endParaRPr lang="en-GB" dirty="0"/>
          </a:p>
        </p:txBody>
      </p:sp>
    </p:spTree>
    <p:extLst>
      <p:ext uri="{BB962C8B-B14F-4D97-AF65-F5344CB8AC3E}">
        <p14:creationId xmlns:p14="http://schemas.microsoft.com/office/powerpoint/2010/main" val="251326540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7" name="Rectangle 10246">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9" name="Rectangle 10248">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251" name="Rectangle 10250">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3" name="Rectangle 10252">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255" name="Freeform: Shape 10254">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A43CB333-A30D-A33B-1855-3AB01BEC188D}"/>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Sarah Everard</a:t>
            </a:r>
          </a:p>
        </p:txBody>
      </p:sp>
      <p:pic>
        <p:nvPicPr>
          <p:cNvPr id="10242" name="Picture 2" descr="Sarah Everard">
            <a:extLst>
              <a:ext uri="{FF2B5EF4-FFF2-40B4-BE49-F238E27FC236}">
                <a16:creationId xmlns:a16="http://schemas.microsoft.com/office/drawing/2014/main" id="{ECF21C3D-2F8D-A3BC-8940-B4F1F769499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502428" y="1396758"/>
            <a:ext cx="7225748" cy="406448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B55F2E22-183C-C30A-7800-24FB338DE6CD}"/>
              </a:ext>
            </a:extLst>
          </p:cNvPr>
          <p:cNvSpPr txBox="1"/>
          <p:nvPr/>
        </p:nvSpPr>
        <p:spPr>
          <a:xfrm>
            <a:off x="4823012" y="6012578"/>
            <a:ext cx="3783106" cy="369332"/>
          </a:xfrm>
          <a:prstGeom prst="rect">
            <a:avLst/>
          </a:prstGeom>
          <a:noFill/>
        </p:spPr>
        <p:txBody>
          <a:bodyPr wrap="square" rtlCol="0">
            <a:spAutoFit/>
          </a:bodyPr>
          <a:lstStyle/>
          <a:p>
            <a:r>
              <a:rPr lang="en-GB" dirty="0"/>
              <a:t>Gender crimes?</a:t>
            </a:r>
          </a:p>
        </p:txBody>
      </p:sp>
    </p:spTree>
    <p:extLst>
      <p:ext uri="{BB962C8B-B14F-4D97-AF65-F5344CB8AC3E}">
        <p14:creationId xmlns:p14="http://schemas.microsoft.com/office/powerpoint/2010/main" val="158411062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1C0C31E-BD48-C7DC-9D45-FAA2EB065CC1}"/>
              </a:ext>
            </a:extLst>
          </p:cNvPr>
          <p:cNvSpPr>
            <a:spLocks noGrp="1"/>
          </p:cNvSpPr>
          <p:nvPr>
            <p:ph idx="4294967295"/>
          </p:nvPr>
        </p:nvSpPr>
        <p:spPr>
          <a:xfrm>
            <a:off x="4518212" y="215153"/>
            <a:ext cx="6847395" cy="6632709"/>
          </a:xfrm>
        </p:spPr>
        <p:txBody>
          <a:bodyPr vert="horz" lIns="91440" tIns="45720" rIns="91440" bIns="45720" rtlCol="0" anchor="ctr">
            <a:normAutofit/>
          </a:bodyPr>
          <a:lstStyle/>
          <a:p>
            <a:r>
              <a:rPr lang="en-US" dirty="0"/>
              <a:t>During Covid time Sarah was stopped by an off duty serving police officer when she was walking home from a friend’s house</a:t>
            </a:r>
          </a:p>
          <a:p>
            <a:r>
              <a:rPr lang="en-US" dirty="0"/>
              <a:t>Wayne Couzens used his policing powers to falsely arrest Sarah, kidnap her, and eventually murder her</a:t>
            </a:r>
          </a:p>
          <a:p>
            <a:r>
              <a:rPr lang="en-US" dirty="0"/>
              <a:t>The murder was pre planned by Couzens</a:t>
            </a:r>
          </a:p>
          <a:p>
            <a:r>
              <a:rPr lang="en-US" dirty="0"/>
              <a:t>Failures by the force to investigate 2 allegations of indecent exposure by Couzens in 2015</a:t>
            </a:r>
          </a:p>
          <a:p>
            <a:r>
              <a:rPr lang="en-US" dirty="0"/>
              <a:t>Red flags during the vetting process were ignored</a:t>
            </a:r>
          </a:p>
          <a:p>
            <a:endParaRPr lang="en-US" dirty="0"/>
          </a:p>
          <a:p>
            <a:endParaRPr lang="en-US" dirty="0"/>
          </a:p>
        </p:txBody>
      </p:sp>
    </p:spTree>
    <p:extLst>
      <p:ext uri="{BB962C8B-B14F-4D97-AF65-F5344CB8AC3E}">
        <p14:creationId xmlns:p14="http://schemas.microsoft.com/office/powerpoint/2010/main" val="2424215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Woman arrested at Sarah Everard vigil preparing for legal action against  Met | News - Hits Radio (London)">
            <a:extLst>
              <a:ext uri="{FF2B5EF4-FFF2-40B4-BE49-F238E27FC236}">
                <a16:creationId xmlns:a16="http://schemas.microsoft.com/office/drawing/2014/main" id="{CCB552B8-639F-E03D-598F-8F0D68C66E5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54588" y="1585072"/>
            <a:ext cx="5181600" cy="368785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62E6E176-D364-B26B-AA13-CB962AC78E24}"/>
              </a:ext>
            </a:extLst>
          </p:cNvPr>
          <p:cNvSpPr txBox="1"/>
          <p:nvPr/>
        </p:nvSpPr>
        <p:spPr>
          <a:xfrm>
            <a:off x="125507" y="1111624"/>
            <a:ext cx="6149788" cy="5262979"/>
          </a:xfrm>
          <a:prstGeom prst="rect">
            <a:avLst/>
          </a:prstGeom>
          <a:noFill/>
        </p:spPr>
        <p:txBody>
          <a:bodyPr wrap="square" rtlCol="0">
            <a:spAutoFit/>
          </a:bodyPr>
          <a:lstStyle/>
          <a:p>
            <a:pPr marL="285750" indent="-285750">
              <a:buFont typeface="Arial" panose="020B0604020202020204" pitchFamily="34" charset="0"/>
              <a:buChar char="•"/>
            </a:pPr>
            <a:r>
              <a:rPr lang="en-GB" sz="2800" dirty="0"/>
              <a:t>A vigil held in memory of Sarah resulted in many arrests</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Police were heavy handed with protesters using Covid restrictions as their justification</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Police accused of misogyny, insensitive practice, breaching Human Rights </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endParaRPr lang="en-GB" sz="2800" dirty="0"/>
          </a:p>
        </p:txBody>
      </p:sp>
    </p:spTree>
    <p:extLst>
      <p:ext uri="{BB962C8B-B14F-4D97-AF65-F5344CB8AC3E}">
        <p14:creationId xmlns:p14="http://schemas.microsoft.com/office/powerpoint/2010/main" val="389713289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Online Media 1" title="Woman arrested at Sarah Everard vigil calls for Metropolitan Police to be abolished">
            <a:hlinkClick r:id="" action="ppaction://media"/>
            <a:extLst>
              <a:ext uri="{FF2B5EF4-FFF2-40B4-BE49-F238E27FC236}">
                <a16:creationId xmlns:a16="http://schemas.microsoft.com/office/drawing/2014/main" id="{068F0B9D-41B4-79E1-4D51-3AB9AD4FBB01}"/>
              </a:ext>
            </a:extLst>
          </p:cNvPr>
          <p:cNvPicPr>
            <a:picLocks noRot="1" noChangeAspect="1"/>
          </p:cNvPicPr>
          <p:nvPr>
            <a:videoFile r:link="rId1"/>
          </p:nvPr>
        </p:nvPicPr>
        <p:blipFill>
          <a:blip r:embed="rId3"/>
          <a:stretch>
            <a:fillRect/>
          </a:stretch>
        </p:blipFill>
        <p:spPr>
          <a:xfrm>
            <a:off x="836177" y="457200"/>
            <a:ext cx="10519646" cy="5943600"/>
          </a:xfrm>
          <a:prstGeom prst="rect">
            <a:avLst/>
          </a:prstGeom>
        </p:spPr>
      </p:pic>
    </p:spTree>
    <p:extLst>
      <p:ext uri="{BB962C8B-B14F-4D97-AF65-F5344CB8AC3E}">
        <p14:creationId xmlns:p14="http://schemas.microsoft.com/office/powerpoint/2010/main" val="3757066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The Met Police and violence against women | Sarah Everard: The Search For Justice - BBC">
            <a:hlinkClick r:id="" action="ppaction://media"/>
            <a:extLst>
              <a:ext uri="{FF2B5EF4-FFF2-40B4-BE49-F238E27FC236}">
                <a16:creationId xmlns:a16="http://schemas.microsoft.com/office/drawing/2014/main" id="{2C904ABC-1641-7D7B-B396-137DFF95F646}"/>
              </a:ext>
            </a:extLst>
          </p:cNvPr>
          <p:cNvPicPr>
            <a:picLocks noRot="1" noChangeAspect="1"/>
          </p:cNvPicPr>
          <p:nvPr>
            <a:videoFile r:link="rId1"/>
          </p:nvPr>
        </p:nvPicPr>
        <p:blipFill>
          <a:blip r:embed="rId4"/>
          <a:stretch>
            <a:fillRect/>
          </a:stretch>
        </p:blipFill>
        <p:spPr>
          <a:xfrm>
            <a:off x="26988" y="0"/>
            <a:ext cx="12138025" cy="6858000"/>
          </a:xfrm>
          <a:prstGeom prst="rect">
            <a:avLst/>
          </a:prstGeom>
        </p:spPr>
      </p:pic>
    </p:spTree>
    <p:extLst>
      <p:ext uri="{BB962C8B-B14F-4D97-AF65-F5344CB8AC3E}">
        <p14:creationId xmlns:p14="http://schemas.microsoft.com/office/powerpoint/2010/main" val="3111459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ECFB1-3F0A-CD53-8147-A68AA2D3E168}"/>
              </a:ext>
            </a:extLst>
          </p:cNvPr>
          <p:cNvSpPr>
            <a:spLocks noGrp="1"/>
          </p:cNvSpPr>
          <p:nvPr>
            <p:ph type="title"/>
          </p:nvPr>
        </p:nvSpPr>
        <p:spPr/>
        <p:txBody>
          <a:bodyPr/>
          <a:lstStyle/>
          <a:p>
            <a:r>
              <a:rPr lang="en-GB" dirty="0"/>
              <a:t>How does this impact on how society reacts to police?</a:t>
            </a:r>
          </a:p>
        </p:txBody>
      </p:sp>
      <p:sp>
        <p:nvSpPr>
          <p:cNvPr id="3" name="Content Placeholder 2">
            <a:extLst>
              <a:ext uri="{FF2B5EF4-FFF2-40B4-BE49-F238E27FC236}">
                <a16:creationId xmlns:a16="http://schemas.microsoft.com/office/drawing/2014/main" id="{B9823FDA-B6D2-E184-0E0F-C070D0FC8EDD}"/>
              </a:ext>
            </a:extLst>
          </p:cNvPr>
          <p:cNvSpPr>
            <a:spLocks noGrp="1"/>
          </p:cNvSpPr>
          <p:nvPr>
            <p:ph idx="1"/>
          </p:nvPr>
        </p:nvSpPr>
        <p:spPr>
          <a:xfrm>
            <a:off x="358588" y="1825625"/>
            <a:ext cx="10995212" cy="4351338"/>
          </a:xfrm>
        </p:spPr>
        <p:txBody>
          <a:bodyPr/>
          <a:lstStyle/>
          <a:p>
            <a:r>
              <a:rPr lang="en-GB" dirty="0"/>
              <a:t>Following this incident a review into the police culture was ordered in 2022</a:t>
            </a:r>
          </a:p>
          <a:p>
            <a:r>
              <a:rPr lang="en-GB" dirty="0"/>
              <a:t>It was written by Bareness Casey, published in 2023</a:t>
            </a:r>
          </a:p>
          <a:p>
            <a:endParaRPr lang="en-GB" dirty="0"/>
          </a:p>
          <a:p>
            <a:r>
              <a:rPr lang="en-GB" dirty="0"/>
              <a:t>Found that the met was institutionally racist</a:t>
            </a:r>
          </a:p>
          <a:p>
            <a:r>
              <a:rPr lang="en-GB" dirty="0"/>
              <a:t>Misogynistic </a:t>
            </a:r>
          </a:p>
          <a:p>
            <a:r>
              <a:rPr lang="en-GB" dirty="0"/>
              <a:t>Homophobic</a:t>
            </a:r>
          </a:p>
          <a:p>
            <a:pPr marL="0" indent="0">
              <a:buNone/>
            </a:pPr>
            <a:endParaRPr lang="en-GB" dirty="0"/>
          </a:p>
        </p:txBody>
      </p:sp>
    </p:spTree>
    <p:extLst>
      <p:ext uri="{BB962C8B-B14F-4D97-AF65-F5344CB8AC3E}">
        <p14:creationId xmlns:p14="http://schemas.microsoft.com/office/powerpoint/2010/main" val="31172460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0EAE91-EF10-36D7-2DBA-3CF0E44A99DD}"/>
              </a:ext>
            </a:extLst>
          </p:cNvPr>
          <p:cNvSpPr>
            <a:spLocks noGrp="1"/>
          </p:cNvSpPr>
          <p:nvPr>
            <p:ph type="title"/>
          </p:nvPr>
        </p:nvSpPr>
        <p:spPr>
          <a:xfrm>
            <a:off x="640080" y="325369"/>
            <a:ext cx="5886226" cy="1956841"/>
          </a:xfrm>
        </p:spPr>
        <p:txBody>
          <a:bodyPr anchor="b">
            <a:normAutofit/>
          </a:bodyPr>
          <a:lstStyle/>
          <a:p>
            <a:r>
              <a:rPr lang="en-GB" sz="5400" dirty="0"/>
              <a:t>Not all, are bad eggs </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28124F8-D51E-D7C3-83EC-822FD3569437}"/>
              </a:ext>
            </a:extLst>
          </p:cNvPr>
          <p:cNvSpPr>
            <a:spLocks noGrp="1"/>
          </p:cNvSpPr>
          <p:nvPr>
            <p:ph idx="1"/>
          </p:nvPr>
        </p:nvSpPr>
        <p:spPr>
          <a:xfrm>
            <a:off x="322729" y="2797347"/>
            <a:ext cx="6508377" cy="3710142"/>
          </a:xfrm>
        </p:spPr>
        <p:txBody>
          <a:bodyPr>
            <a:normAutofit/>
          </a:bodyPr>
          <a:lstStyle/>
          <a:p>
            <a:r>
              <a:rPr lang="en-GB" sz="2400" dirty="0"/>
              <a:t>Many people join the force to make a difference </a:t>
            </a:r>
          </a:p>
          <a:p>
            <a:r>
              <a:rPr lang="en-GB" sz="2400" dirty="0"/>
              <a:t>They are kind, caring and empathetic to others</a:t>
            </a:r>
          </a:p>
          <a:p>
            <a:r>
              <a:rPr lang="en-GB" sz="2400" dirty="0"/>
              <a:t>Many are very good at their job</a:t>
            </a:r>
          </a:p>
          <a:p>
            <a:endParaRPr lang="en-GB" sz="2400" dirty="0"/>
          </a:p>
          <a:p>
            <a:r>
              <a:rPr lang="en-GB" sz="2400" dirty="0"/>
              <a:t>The actions of a few can ruin it for all</a:t>
            </a:r>
          </a:p>
          <a:p>
            <a:pPr marL="0" indent="0">
              <a:buNone/>
            </a:pPr>
            <a:r>
              <a:rPr lang="en-GB" sz="2400" dirty="0"/>
              <a:t>Are you, as a potential victim, likely to trust that you will perhaps get a good egg? Many would not. </a:t>
            </a:r>
          </a:p>
        </p:txBody>
      </p:sp>
      <p:pic>
        <p:nvPicPr>
          <p:cNvPr id="5" name="Picture 4" descr="Golden egg in an egg cup">
            <a:extLst>
              <a:ext uri="{FF2B5EF4-FFF2-40B4-BE49-F238E27FC236}">
                <a16:creationId xmlns:a16="http://schemas.microsoft.com/office/drawing/2014/main" id="{96C6B430-9FDB-C3E1-E592-528C3694C60E}"/>
              </a:ext>
            </a:extLst>
          </p:cNvPr>
          <p:cNvPicPr>
            <a:picLocks noChangeAspect="1"/>
          </p:cNvPicPr>
          <p:nvPr/>
        </p:nvPicPr>
        <p:blipFill>
          <a:blip r:embed="rId3"/>
          <a:srcRect l="24773"/>
          <a:stretch>
            <a:fillRect/>
          </a:stretch>
        </p:blipFill>
        <p:spPr>
          <a:xfrm>
            <a:off x="6831106" y="332221"/>
            <a:ext cx="5357846" cy="6193557"/>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96021452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9E569-829A-0870-BBCF-90650AB91F1E}"/>
              </a:ext>
            </a:extLst>
          </p:cNvPr>
          <p:cNvSpPr>
            <a:spLocks noGrp="1"/>
          </p:cNvSpPr>
          <p:nvPr>
            <p:ph type="title"/>
          </p:nvPr>
        </p:nvSpPr>
        <p:spPr/>
        <p:txBody>
          <a:bodyPr/>
          <a:lstStyle/>
          <a:p>
            <a:r>
              <a:rPr lang="en-GB" dirty="0"/>
              <a:t>Helpful links</a:t>
            </a:r>
          </a:p>
        </p:txBody>
      </p:sp>
      <p:sp>
        <p:nvSpPr>
          <p:cNvPr id="3" name="Content Placeholder 2">
            <a:extLst>
              <a:ext uri="{FF2B5EF4-FFF2-40B4-BE49-F238E27FC236}">
                <a16:creationId xmlns:a16="http://schemas.microsoft.com/office/drawing/2014/main" id="{A6F224BA-0372-D6C5-1B6C-25E959398AF8}"/>
              </a:ext>
            </a:extLst>
          </p:cNvPr>
          <p:cNvSpPr>
            <a:spLocks noGrp="1"/>
          </p:cNvSpPr>
          <p:nvPr>
            <p:ph idx="1"/>
          </p:nvPr>
        </p:nvSpPr>
        <p:spPr/>
        <p:txBody>
          <a:bodyPr/>
          <a:lstStyle/>
          <a:p>
            <a:r>
              <a:rPr lang="en-GB" dirty="0">
                <a:hlinkClick r:id="rId2"/>
              </a:rPr>
              <a:t>https://assets-hmicfrs.justiceinspectorates.gov.uk/uploads/disproportionate-use-of-police-powers-spotlight-on-stop-search-and-use-of-force.pdf</a:t>
            </a:r>
            <a:endParaRPr lang="en-GB" dirty="0"/>
          </a:p>
          <a:p>
            <a:r>
              <a:rPr lang="en-GB" dirty="0">
                <a:hlinkClick r:id="rId3"/>
              </a:rPr>
              <a:t>https://www.policeconduct.gov.uk/our-work/research-and-statistics/public-confidence</a:t>
            </a:r>
            <a:endParaRPr lang="en-GB" dirty="0"/>
          </a:p>
          <a:p>
            <a:r>
              <a:rPr lang="en-GB" dirty="0">
                <a:hlinkClick r:id="rId4"/>
              </a:rPr>
              <a:t>https://64e09bbc-abdd-42c6-90a8-58992ce46e59.usrfiles.com/ugd/64e09b_9b1fcbf31faf478db21e05fb34bd73b8.pdf</a:t>
            </a:r>
            <a:endParaRPr lang="en-GB" dirty="0"/>
          </a:p>
        </p:txBody>
      </p:sp>
    </p:spTree>
    <p:extLst>
      <p:ext uri="{BB962C8B-B14F-4D97-AF65-F5344CB8AC3E}">
        <p14:creationId xmlns:p14="http://schemas.microsoft.com/office/powerpoint/2010/main" val="31254690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4" ma:contentTypeDescription="Create a new document." ma:contentTypeScope="" ma:versionID="92b1b52a1f27cc5a41ca32d1f84d555e">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ab4364e419edd26c621ddb93649f4edd"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LengthInSeconds" minOccurs="0"/>
                <xsd:element ref="ns3:MediaServiceSearchProperties" minOccurs="0"/>
                <xsd:element ref="ns3:_activity" minOccurs="0"/>
                <xsd:element ref="ns3:MediaServiceAutoTags" minOccurs="0"/>
                <xsd:element ref="ns3:MediaServiceObjectDetectorVersions" minOccurs="0"/>
                <xsd:element ref="ns3:MediaServiceGenerationTime" minOccurs="0"/>
                <xsd:element ref="ns3:MediaServiceEventHashCode"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AutoTags" ma:index="17" nillable="true" ma:displayName="Tags" ma:internalName="MediaServiceAutoTags"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SystemTags" ma:index="21"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e7fbce4-8ae7-4085-8b0a-9efa4c7cae6d" xsi:nil="true"/>
  </documentManagement>
</p:properties>
</file>

<file path=customXml/itemProps1.xml><?xml version="1.0" encoding="utf-8"?>
<ds:datastoreItem xmlns:ds="http://schemas.openxmlformats.org/officeDocument/2006/customXml" ds:itemID="{96F2CD9D-8A63-4F8C-8565-2965523AFA8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02EAB7F-26FE-42C4-AA63-B6BA6B6CBE38}">
  <ds:schemaRefs>
    <ds:schemaRef ds:uri="http://schemas.microsoft.com/sharepoint/v3/contenttype/forms"/>
  </ds:schemaRefs>
</ds:datastoreItem>
</file>

<file path=customXml/itemProps3.xml><?xml version="1.0" encoding="utf-8"?>
<ds:datastoreItem xmlns:ds="http://schemas.openxmlformats.org/officeDocument/2006/customXml" ds:itemID="{4FC61D3B-1F7A-4650-994C-DF0226846B44}">
  <ds:schemaRefs>
    <ds:schemaRef ds:uri="http://schemas.microsoft.com/office/2006/metadata/properties"/>
    <ds:schemaRef ds:uri="0e7fbce4-8ae7-4085-8b0a-9efa4c7cae6d"/>
    <ds:schemaRef ds:uri="http://purl.org/dc/term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4eb0a523-77d0-454a-93a8-50ca111d3c44"/>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0</TotalTime>
  <Words>2750</Words>
  <Application>Microsoft Office PowerPoint</Application>
  <PresentationFormat>Widescreen</PresentationFormat>
  <Paragraphs>259</Paragraphs>
  <Slides>54</Slides>
  <Notes>11</Notes>
  <HiddenSlides>0</HiddenSlides>
  <MMClips>8</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54</vt:i4>
      </vt:variant>
    </vt:vector>
  </HeadingPairs>
  <TitlesOfParts>
    <vt:vector size="64" baseType="lpstr">
      <vt:lpstr>Google Sans</vt:lpstr>
      <vt:lpstr>var(--ricos-custom-p-font-family,unset)</vt:lpstr>
      <vt:lpstr>Aptos</vt:lpstr>
      <vt:lpstr>Aptos Display</vt:lpstr>
      <vt:lpstr>Arial</vt:lpstr>
      <vt:lpstr>Calibri</vt:lpstr>
      <vt:lpstr>Poppins</vt:lpstr>
      <vt:lpstr>Office Theme</vt:lpstr>
      <vt:lpstr>1_Office Theme</vt:lpstr>
      <vt:lpstr>2_office theme</vt:lpstr>
      <vt:lpstr> Police, Policing and Society Week- 2  Policing by Consent </vt:lpstr>
      <vt:lpstr>Today’s session </vt:lpstr>
      <vt:lpstr>What does policing by consent actually mean?</vt:lpstr>
      <vt:lpstr>How do they maintain consent?  Key elements</vt:lpstr>
      <vt:lpstr>PowerPoint Presentation</vt:lpstr>
      <vt:lpstr>What are your initial thoughts on the key elements?</vt:lpstr>
      <vt:lpstr>What are some potential barriers?</vt:lpstr>
      <vt:lpstr>Trigger warning  if at any point you find it difficult to continue the lesson due to the content and need to leave, please wait in the café area and I will come and speak with you in private, during a break.</vt:lpstr>
      <vt:lpstr>PowerPoint Presentation</vt:lpstr>
      <vt:lpstr>Brixton Riot 1981 Brixton Uprising Race and class?</vt:lpstr>
      <vt:lpstr>PowerPoint Presentation</vt:lpstr>
      <vt:lpstr>PowerPoint Presentation</vt:lpstr>
      <vt:lpstr> Run up to the event</vt:lpstr>
      <vt:lpstr>Events in 1981</vt:lpstr>
      <vt:lpstr>PowerPoint Presentation</vt:lpstr>
      <vt:lpstr>PowerPoint Presentation</vt:lpstr>
      <vt:lpstr>PowerPoint Presentation</vt:lpstr>
      <vt:lpstr>Media influence during this time </vt:lpstr>
      <vt:lpstr>PowerPoint Presentation</vt:lpstr>
      <vt:lpstr> </vt:lpstr>
      <vt:lpstr>Thoughts?</vt:lpstr>
      <vt:lpstr>Current stats</vt:lpstr>
      <vt:lpstr>Research conducted by Evans et al (2022) key findings on how Black people view crime and policing generally include: </vt:lpstr>
      <vt:lpstr>Miners Strike 1984</vt:lpstr>
      <vt:lpstr>The Miners Strike of 1984</vt:lpstr>
      <vt:lpstr>What was it about?</vt:lpstr>
      <vt:lpstr>Strikes and action</vt:lpstr>
      <vt:lpstr>PowerPoint Presentation</vt:lpstr>
      <vt:lpstr>PowerPoint Presentation</vt:lpstr>
      <vt:lpstr>PowerPoint Presentation</vt:lpstr>
      <vt:lpstr>Battle of Orgreave 1984</vt:lpstr>
      <vt:lpstr>PowerPoint Presentation</vt:lpstr>
      <vt:lpstr>Thoughts?</vt:lpstr>
      <vt:lpstr>Current day impacts </vt:lpstr>
      <vt:lpstr>PowerPoint Presentation</vt:lpstr>
      <vt:lpstr>What does it mean?</vt:lpstr>
      <vt:lpstr>Cardiff Three </vt:lpstr>
      <vt:lpstr>Murder of Lynette White 1988</vt:lpstr>
      <vt:lpstr>Witness accounts</vt:lpstr>
      <vt:lpstr>PowerPoint Presentation</vt:lpstr>
      <vt:lpstr>Where is the miscarriage of Justice? </vt:lpstr>
      <vt:lpstr>Appeal 1992</vt:lpstr>
      <vt:lpstr>The actual murderer</vt:lpstr>
      <vt:lpstr>Biggest case of police corruption?</vt:lpstr>
      <vt:lpstr>Let’s talk </vt:lpstr>
      <vt:lpstr>Impacts of this case</vt:lpstr>
      <vt:lpstr>Sarah Everard</vt:lpstr>
      <vt:lpstr>PowerPoint Presentation</vt:lpstr>
      <vt:lpstr>PowerPoint Presentation</vt:lpstr>
      <vt:lpstr>PowerPoint Presentation</vt:lpstr>
      <vt:lpstr>PowerPoint Presentation</vt:lpstr>
      <vt:lpstr>How does this impact on how society reacts to police?</vt:lpstr>
      <vt:lpstr>Not all, are bad eggs </vt:lpstr>
      <vt:lpstr>Helpful links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Michelle Hill (IMH)</dc:creator>
  <cp:lastModifiedBy>Nerys Musgrove</cp:lastModifiedBy>
  <cp:revision>2</cp:revision>
  <dcterms:created xsi:type="dcterms:W3CDTF">2025-09-12T12:35:58Z</dcterms:created>
  <dcterms:modified xsi:type="dcterms:W3CDTF">2026-09-25T12:17:02Z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