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4"/>
  </p:sldMasterIdLst>
  <p:notesMasterIdLst>
    <p:notesMasterId r:id="rId23"/>
  </p:notesMasterIdLst>
  <p:handoutMasterIdLst>
    <p:handoutMasterId r:id="rId24"/>
  </p:handoutMasterIdLst>
  <p:sldIdLst>
    <p:sldId id="304" r:id="rId5"/>
    <p:sldId id="296" r:id="rId6"/>
    <p:sldId id="307" r:id="rId7"/>
    <p:sldId id="300" r:id="rId8"/>
    <p:sldId id="310" r:id="rId9"/>
    <p:sldId id="299" r:id="rId10"/>
    <p:sldId id="305" r:id="rId11"/>
    <p:sldId id="321" r:id="rId12"/>
    <p:sldId id="303" r:id="rId13"/>
    <p:sldId id="314" r:id="rId14"/>
    <p:sldId id="309" r:id="rId15"/>
    <p:sldId id="308" r:id="rId16"/>
    <p:sldId id="313" r:id="rId17"/>
    <p:sldId id="312" r:id="rId18"/>
    <p:sldId id="322" r:id="rId19"/>
    <p:sldId id="318" r:id="rId20"/>
    <p:sldId id="320" r:id="rId21"/>
    <p:sldId id="319" r:id="rId22"/>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18539E-1548-0136-F8AA-5BE95AA78AE3}" v="34" dt="2026-01-03T13:40:29.739"/>
    <p1510:client id="{4DF3C48A-2669-FFFE-9665-E66EF32ACDB4}" v="217" dt="2026-01-04T16:54:20.955"/>
    <p1510:client id="{57A2D633-2449-2BB3-5B1F-FF0E8294520E}" v="330" dt="2026-01-04T15:26:53.846"/>
    <p1510:client id="{5AA48F69-AAAB-CB1C-5F9E-C0A21F36EE60}" v="7" dt="2026-01-04T14:06:44.522"/>
    <p1510:client id="{667EECA3-6E43-974F-4D4B-95B1FCC96825}" v="854" dt="2026-01-04T22:57:13.239"/>
    <p1510:client id="{6984913A-580A-BB89-B970-266D23EA9510}" v="213" dt="2026-01-04T13:10:11.099"/>
    <p1510:client id="{9589FF6A-9931-D72C-7731-3BA70A9F24FC}" v="895" dt="2026-01-03T18:41:18.389"/>
    <p1510:client id="{9F5182D8-405E-C3A6-C710-DE6F99415663}" v="219" dt="2026-01-03T02:28:18.401"/>
    <p1510:client id="{A963F2BD-D092-30DB-7788-208241DE39B2}" v="551" dt="2026-01-03T13:20:06.134"/>
    <p1510:client id="{CC51D60E-DFB3-001F-2F99-4212B6E94CAA}" v="242" dt="2026-01-03T15:43:40.458"/>
    <p1510:client id="{DE53F9CC-8C59-737E-6906-E8029D05FBF2}" v="492" dt="2026-01-03T22:24:20.804"/>
    <p1510:client id="{ECAAC123-F278-627C-C7A3-826A0744AE8F}" v="15" dt="2026-01-04T14:49:14.9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305" autoAdjust="0"/>
    <p:restoredTop sz="96368" autoAdjust="0"/>
  </p:normalViewPr>
  <p:slideViewPr>
    <p:cSldViewPr>
      <p:cViewPr>
        <p:scale>
          <a:sx n="100" d="100"/>
          <a:sy n="100" d="100"/>
        </p:scale>
        <p:origin x="96" y="-542"/>
      </p:cViewPr>
      <p:guideLst>
        <p:guide pos="3839"/>
        <p:guide orient="horz" pos="2160"/>
      </p:guideLst>
    </p:cSldViewPr>
  </p:slideViewPr>
  <p:outlineViewPr>
    <p:cViewPr>
      <p:scale>
        <a:sx n="33" d="100"/>
        <a:sy n="33" d="100"/>
      </p:scale>
      <p:origin x="0" y="0"/>
    </p:cViewPr>
  </p:outlineViewPr>
  <p:notesTextViewPr>
    <p:cViewPr>
      <p:scale>
        <a:sx n="100" d="100"/>
        <a:sy n="100" d="100"/>
      </p:scale>
      <p:origin x="0" y="0"/>
    </p:cViewPr>
  </p:notesTextViewPr>
  <p:notesViewPr>
    <p:cSldViewPr showGuides="1">
      <p:cViewPr varScale="1">
        <p:scale>
          <a:sx n="63" d="100"/>
          <a:sy n="63" d="100"/>
        </p:scale>
        <p:origin x="2838" y="108"/>
      </p:cViewPr>
      <p:guideLst>
        <p:guide orient="horz" pos="2880"/>
        <p:guide pos="2160"/>
      </p:guideLst>
    </p:cSldViewPr>
  </p:notes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4.xml" Id="rId8" /><Relationship Type="http://schemas.openxmlformats.org/officeDocument/2006/relationships/slide" Target="slides/slide9.xml" Id="rId13" /><Relationship Type="http://schemas.openxmlformats.org/officeDocument/2006/relationships/slide" Target="slides/slide14.xml" Id="rId18" /><Relationship Type="http://schemas.openxmlformats.org/officeDocument/2006/relationships/viewProps" Target="viewProps.xml" Id="rId26" /><Relationship Type="http://schemas.openxmlformats.org/officeDocument/2006/relationships/customXml" Target="../customXml/item3.xml" Id="rId3" /><Relationship Type="http://schemas.openxmlformats.org/officeDocument/2006/relationships/slide" Target="slides/slide17.xml" Id="rId21" /><Relationship Type="http://schemas.openxmlformats.org/officeDocument/2006/relationships/slide" Target="slides/slide3.xml" Id="rId7" /><Relationship Type="http://schemas.openxmlformats.org/officeDocument/2006/relationships/slide" Target="slides/slide8.xml" Id="rId12" /><Relationship Type="http://schemas.openxmlformats.org/officeDocument/2006/relationships/slide" Target="slides/slide13.xml" Id="rId17" /><Relationship Type="http://schemas.openxmlformats.org/officeDocument/2006/relationships/presProps" Target="presProps.xml" Id="rId25" /><Relationship Type="http://schemas.openxmlformats.org/officeDocument/2006/relationships/customXml" Target="../customXml/item2.xml" Id="rId2" /><Relationship Type="http://schemas.openxmlformats.org/officeDocument/2006/relationships/slide" Target="slides/slide12.xml" Id="rId16" /><Relationship Type="http://schemas.openxmlformats.org/officeDocument/2006/relationships/slide" Target="slides/slide16.xml" Id="rId20" /><Relationship Type="http://schemas.openxmlformats.org/officeDocument/2006/relationships/customXml" Target="../customXml/item1.xml" Id="rId1" /><Relationship Type="http://schemas.openxmlformats.org/officeDocument/2006/relationships/slide" Target="slides/slide2.xml" Id="rId6" /><Relationship Type="http://schemas.openxmlformats.org/officeDocument/2006/relationships/slide" Target="slides/slide7.xml" Id="rId11" /><Relationship Type="http://schemas.openxmlformats.org/officeDocument/2006/relationships/handoutMaster" Target="handoutMasters/handoutMaster1.xml" Id="rId24" /><Relationship Type="http://schemas.openxmlformats.org/officeDocument/2006/relationships/slide" Target="slides/slide1.xml" Id="rId5" /><Relationship Type="http://schemas.openxmlformats.org/officeDocument/2006/relationships/slide" Target="slides/slide11.xml" Id="rId15" /><Relationship Type="http://schemas.openxmlformats.org/officeDocument/2006/relationships/notesMaster" Target="notesMasters/notesMaster1.xml" Id="rId23" /><Relationship Type="http://schemas.openxmlformats.org/officeDocument/2006/relationships/tableStyles" Target="tableStyles.xml" Id="rId28" /><Relationship Type="http://schemas.openxmlformats.org/officeDocument/2006/relationships/slide" Target="slides/slide6.xml" Id="rId10" /><Relationship Type="http://schemas.openxmlformats.org/officeDocument/2006/relationships/slide" Target="slides/slide15.xml" Id="rId19" /><Relationship Type="http://schemas.openxmlformats.org/officeDocument/2006/relationships/slideMaster" Target="slideMasters/slideMaster1.xml" Id="rId4" /><Relationship Type="http://schemas.openxmlformats.org/officeDocument/2006/relationships/slide" Target="slides/slide5.xml" Id="rId9" /><Relationship Type="http://schemas.openxmlformats.org/officeDocument/2006/relationships/slide" Target="slides/slide10.xml" Id="rId14" /><Relationship Type="http://schemas.openxmlformats.org/officeDocument/2006/relationships/slide" Target="slides/slide18.xml" Id="rId22" /><Relationship Type="http://schemas.openxmlformats.org/officeDocument/2006/relationships/theme" Target="theme/theme1.xml" Id="rId27" /><Relationship Type="http://schemas.microsoft.com/office/2015/10/relationships/revisionInfo" Target="revisionInfo.xml" Id="rId30" /></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30E6E22E-288A-414B-A8DE-E4DBD03D5FC0}" type="datetimeFigureOut">
              <a:rPr lang="en-US"/>
              <a:t>1/4/2026</a:t>
            </a:fld>
            <a:endParaRPr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01114579-D02A-4B51-B5DF-8EC449F77AC7}" type="slidenum">
              <a:rPr/>
              <a:t>‹#›</a:t>
            </a:fld>
            <a:endParaRPr dirty="0"/>
          </a:p>
        </p:txBody>
      </p:sp>
    </p:spTree>
    <p:extLst>
      <p:ext uri="{BB962C8B-B14F-4D97-AF65-F5344CB8AC3E}">
        <p14:creationId xmlns:p14="http://schemas.microsoft.com/office/powerpoint/2010/main" val="27681263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A9AE7E-E0F9-4C51-AD9A-F4C3A6E23BBF}" type="datetimeFigureOut">
              <a:rPr lang="en-US"/>
              <a:t>1/4/2026</a:t>
            </a:fld>
            <a:endParaRPr dirty="0"/>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6074690-7256-4BB9-AC0F-97AEAE8CDEC2}" type="slidenum">
              <a:rPr/>
              <a:t>‹#›</a:t>
            </a:fld>
            <a:endParaRPr dirty="0"/>
          </a:p>
        </p:txBody>
      </p:sp>
    </p:spTree>
    <p:extLst>
      <p:ext uri="{BB962C8B-B14F-4D97-AF65-F5344CB8AC3E}">
        <p14:creationId xmlns:p14="http://schemas.microsoft.com/office/powerpoint/2010/main" val="4274261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solidFill>
                  <a:srgbClr val="000000"/>
                </a:solidFill>
                <a:highlight>
                  <a:srgbClr val="F5F5F5"/>
                </a:highlight>
              </a:rPr>
              <a:t>SLIDE,1. </a:t>
            </a:r>
            <a:endParaRPr lang="en-US">
              <a:solidFill>
                <a:srgbClr val="000000"/>
              </a:solidFill>
              <a:highlight>
                <a:srgbClr val="F5F5F5"/>
              </a:highlight>
            </a:endParaRPr>
          </a:p>
          <a:p>
            <a:r>
              <a:rPr lang="en-GB">
                <a:solidFill>
                  <a:srgbClr val="000000"/>
                </a:solidFill>
                <a:highlight>
                  <a:srgbClr val="F5F5F5"/>
                </a:highlight>
              </a:rPr>
              <a:t>  Welcome to our presentation, I am David Tobin. As part of the group, it was decided to break our presentation into chronological periods. I shall be laying the background to my colleagues' further discussion with some overlaps when it comes to the persistence of belief in treatments whether they are religious or medical. I will be dealing primarily with Greek antiquity up to the early seventeenth century with a focus on Depression or as it was termed Melancholia.</a:t>
            </a:r>
            <a:r>
              <a:rPr lang="en-GB" dirty="0">
                <a:solidFill>
                  <a:srgbClr val="6A3A20"/>
                </a:solidFill>
                <a:highlight>
                  <a:srgbClr val="F5F5F5"/>
                </a:highlight>
              </a:rPr>
              <a:t> </a:t>
            </a:r>
            <a:r>
              <a:rPr lang="en-GB">
                <a:solidFill>
                  <a:srgbClr val="000000"/>
                </a:solidFill>
                <a:highlight>
                  <a:srgbClr val="F5F5F5"/>
                </a:highlight>
              </a:rPr>
              <a:t>The discussion is centred in the western European sphere but will consider the societal and cultural changes that influenced that development from the east through preservation of scriptures and interaction of empires.</a:t>
            </a:r>
            <a:endParaRPr lang="en-GB"/>
          </a:p>
          <a:p>
            <a:endParaRPr lang="en-GB" dirty="0">
              <a:solidFill>
                <a:srgbClr val="000000"/>
              </a:solidFill>
              <a:highlight>
                <a:srgbClr val="FFFFFF"/>
              </a:highlight>
            </a:endParaRPr>
          </a:p>
        </p:txBody>
      </p:sp>
      <p:sp>
        <p:nvSpPr>
          <p:cNvPr id="4" name="Slide Number Placeholder 3"/>
          <p:cNvSpPr>
            <a:spLocks noGrp="1"/>
          </p:cNvSpPr>
          <p:nvPr>
            <p:ph type="sldNum" sz="quarter" idx="5"/>
          </p:nvPr>
        </p:nvSpPr>
        <p:spPr/>
        <p:txBody>
          <a:bodyPr/>
          <a:lstStyle/>
          <a:p>
            <a:fld id="{C6074690-7256-4BB9-AC0F-97AEAE8CDEC2}" type="slidenum">
              <a:rPr lang="en-US"/>
              <a:t>1</a:t>
            </a:fld>
            <a:endParaRPr lang="en-US" dirty="0"/>
          </a:p>
        </p:txBody>
      </p:sp>
    </p:spTree>
    <p:extLst>
      <p:ext uri="{BB962C8B-B14F-4D97-AF65-F5344CB8AC3E}">
        <p14:creationId xmlns:p14="http://schemas.microsoft.com/office/powerpoint/2010/main" val="29372593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ighlight>
                  <a:srgbClr val="F5F5F5"/>
                </a:highlight>
              </a:rPr>
              <a:t>Beginning with the theory of the four </a:t>
            </a:r>
            <a:r>
              <a:rPr lang="en-GB" dirty="0">
                <a:highlight>
                  <a:srgbClr val="F5F5F5"/>
                </a:highlight>
              </a:rPr>
              <a:t>humours</a:t>
            </a:r>
            <a:r>
              <a:rPr lang="en-US" dirty="0">
                <a:highlight>
                  <a:srgbClr val="F5F5F5"/>
                </a:highlight>
              </a:rPr>
              <a:t> as first described by Hippocrates; as this provides us with Western medicines origin of the understanding of mental illness that provided a treatment and care to patients and how it developed overtime. </a:t>
            </a:r>
            <a:r>
              <a:rPr lang="en-GB" dirty="0">
                <a:highlight>
                  <a:srgbClr val="F5F5F5"/>
                </a:highlight>
              </a:rPr>
              <a:t>The Greeks, In the 4th and 5th centuries BC, came upon the idea that body had internal distress affected by the outward environment. The Hippocratic corpus, the texts associated with a school on the island of Cos distanced itself from pure supernaturalism. The Greeks did not deny gods but offered another causation from nature .Causation of melancholia according to Hippocrates was an excess of’’ ‘black bile’ with the properties of ‘cold and dry’, symptoms being loss of appetite, restlessness, irritability, despondency and being unable to speak. (Tyson et al.2020,44).Treatment was based on  diet,  exercise, bloodletting ,purging of the excess of the humours or bodily fluids . To have too much earth elemental cold, dry   black bile the autumnal environment , was to possess a melancholic </a:t>
            </a:r>
            <a:r>
              <a:rPr lang="en-GB" dirty="0" err="1">
                <a:highlight>
                  <a:srgbClr val="F5F5F5"/>
                </a:highlight>
              </a:rPr>
              <a:t>with,,an</a:t>
            </a:r>
            <a:r>
              <a:rPr lang="en-GB" dirty="0">
                <a:highlight>
                  <a:srgbClr val="F5F5F5"/>
                </a:highlight>
              </a:rPr>
              <a:t> inward disposition as </a:t>
            </a:r>
            <a:r>
              <a:rPr lang="en-GB" dirty="0" err="1">
                <a:highlight>
                  <a:srgbClr val="F5F5F5"/>
                </a:highlight>
              </a:rPr>
              <a:t>temperment</a:t>
            </a:r>
            <a:r>
              <a:rPr lang="en-GB" dirty="0">
                <a:highlight>
                  <a:srgbClr val="F5F5F5"/>
                </a:highlight>
              </a:rPr>
              <a:t>.   The theory of the four </a:t>
            </a:r>
            <a:r>
              <a:rPr lang="en-GB" dirty="0" err="1">
                <a:highlight>
                  <a:srgbClr val="F5F5F5"/>
                </a:highlight>
              </a:rPr>
              <a:t>humours</a:t>
            </a:r>
            <a:r>
              <a:rPr lang="en-GB" dirty="0">
                <a:highlight>
                  <a:srgbClr val="F5F5F5"/>
                </a:highlight>
              </a:rPr>
              <a:t> as first described by Hippocrates (460-370 BC) is to be noted that this theory adapted and evolved overtime persisted right up to the 19th Century. </a:t>
            </a:r>
            <a:endParaRPr lang="en-GB"/>
          </a:p>
          <a:p>
            <a:endParaRPr lang="en-GB" dirty="0">
              <a:highlight>
                <a:srgbClr val="FFFFFF"/>
              </a:highlight>
            </a:endParaRPr>
          </a:p>
          <a:p>
            <a:r>
              <a:rPr lang="en-GB">
                <a:highlight>
                  <a:srgbClr val="FFFFFF"/>
                </a:highlight>
              </a:rPr>
              <a:t> </a:t>
            </a:r>
          </a:p>
          <a:p>
            <a:endParaRPr lang="en-GB" dirty="0">
              <a:latin typeface="Calibri"/>
              <a:ea typeface="Calibri"/>
              <a:cs typeface="Calibri"/>
            </a:endParaRPr>
          </a:p>
        </p:txBody>
      </p:sp>
      <p:sp>
        <p:nvSpPr>
          <p:cNvPr id="4" name="Slide Number Placeholder 3"/>
          <p:cNvSpPr>
            <a:spLocks noGrp="1"/>
          </p:cNvSpPr>
          <p:nvPr>
            <p:ph type="sldNum" sz="quarter" idx="5"/>
          </p:nvPr>
        </p:nvSpPr>
        <p:spPr/>
        <p:txBody>
          <a:bodyPr/>
          <a:lstStyle/>
          <a:p>
            <a:fld id="{C6074690-7256-4BB9-AC0F-97AEAE8CDEC2}" type="slidenum">
              <a:rPr lang="en-US"/>
              <a:t>2</a:t>
            </a:fld>
            <a:endParaRPr lang="en-US" dirty="0"/>
          </a:p>
        </p:txBody>
      </p:sp>
    </p:spTree>
    <p:extLst>
      <p:ext uri="{BB962C8B-B14F-4D97-AF65-F5344CB8AC3E}">
        <p14:creationId xmlns:p14="http://schemas.microsoft.com/office/powerpoint/2010/main" val="18455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000000"/>
                </a:solidFill>
              </a:rPr>
              <a:t>Ancient Greek philosophy not only concerned itself with the body and medical healing; soul or mind could also be diseased, (Plato, The Republic) and that philosophical moral reason could be restored, this can be considered the Western origin of talking therapies and counselling practice.</a:t>
            </a:r>
            <a:r>
              <a:rPr lang="en-GB" dirty="0">
                <a:solidFill>
                  <a:srgbClr val="000000"/>
                </a:solidFill>
                <a:highlight>
                  <a:srgbClr val="FFFFFF"/>
                </a:highlight>
              </a:rPr>
              <a:t>The humoral theory of disease considered that it was the environment and outer influences that affected the body causing an imbalance of natural fluids It made sense of symptoms, pointed to remedies and a rationale for a physician's intervention. It provided reassurance to the patient.   For the </a:t>
            </a:r>
            <a:r>
              <a:rPr lang="en-GB" dirty="0" err="1">
                <a:solidFill>
                  <a:srgbClr val="000000"/>
                </a:solidFill>
                <a:highlight>
                  <a:srgbClr val="FFFFFF"/>
                </a:highlight>
              </a:rPr>
              <a:t>melancholic,hellebore</a:t>
            </a:r>
            <a:r>
              <a:rPr lang="en-GB" dirty="0">
                <a:solidFill>
                  <a:srgbClr val="000000"/>
                </a:solidFill>
                <a:highlight>
                  <a:srgbClr val="FFFFFF"/>
                </a:highlight>
              </a:rPr>
              <a:t> was used to induce vomiting and diarrhoea to evacuate excess bile; hot baths and keeping the patient warm and a diet of hot wet foods of soups containing meat and fish (Scull,2020).</a:t>
            </a:r>
            <a:endParaRPr lang="en-US" dirty="0">
              <a:solidFill>
                <a:srgbClr val="000000"/>
              </a:solidFill>
              <a:highlight>
                <a:srgbClr val="FFFFFF"/>
              </a:highlight>
            </a:endParaRPr>
          </a:p>
        </p:txBody>
      </p:sp>
      <p:sp>
        <p:nvSpPr>
          <p:cNvPr id="4" name="Slide Number Placeholder 3"/>
          <p:cNvSpPr>
            <a:spLocks noGrp="1"/>
          </p:cNvSpPr>
          <p:nvPr>
            <p:ph type="sldNum" sz="quarter" idx="5"/>
          </p:nvPr>
        </p:nvSpPr>
        <p:spPr/>
        <p:txBody>
          <a:bodyPr/>
          <a:lstStyle/>
          <a:p>
            <a:fld id="{C6074690-7256-4BB9-AC0F-97AEAE8CDEC2}" type="slidenum">
              <a:rPr lang="en-US"/>
              <a:t>3</a:t>
            </a:fld>
            <a:endParaRPr lang="en-US" dirty="0"/>
          </a:p>
        </p:txBody>
      </p:sp>
    </p:spTree>
    <p:extLst>
      <p:ext uri="{BB962C8B-B14F-4D97-AF65-F5344CB8AC3E}">
        <p14:creationId xmlns:p14="http://schemas.microsoft.com/office/powerpoint/2010/main" val="34326350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000000"/>
                </a:solidFill>
              </a:rPr>
              <a:t>SLIDE 4. </a:t>
            </a:r>
            <a:r>
              <a:rPr lang="en-GB" dirty="0">
                <a:solidFill>
                  <a:srgbClr val="000000"/>
                </a:solidFill>
              </a:rPr>
              <a:t>Aristotle was first to make an association between genius and depression.' T</a:t>
            </a:r>
            <a:r>
              <a:rPr lang="en-GB" dirty="0">
                <a:solidFill>
                  <a:srgbClr val="000000"/>
                </a:solidFill>
                <a:highlight>
                  <a:srgbClr val="FFFFFF"/>
                </a:highlight>
              </a:rPr>
              <a:t>he Problemata Physica' attributed to Aristotle , observed that many of those deemed great in intellect or achievement, carried a melancholic cast. The melancholic was   withdrawn seeing deeper  into  thought and worry , believed  to be closer to genius, and to ruin. Plato (427-347  BC) used the metaphor of a charioteer attempting to steady unruly horses, of a soul divided, </a:t>
            </a:r>
            <a:r>
              <a:rPr lang="en-GB" dirty="0" err="1">
                <a:solidFill>
                  <a:srgbClr val="000000"/>
                </a:solidFill>
                <a:highlight>
                  <a:srgbClr val="FFFFFF"/>
                </a:highlight>
              </a:rPr>
              <a:t>encapulated</a:t>
            </a:r>
            <a:r>
              <a:rPr lang="en-GB" dirty="0">
                <a:solidFill>
                  <a:srgbClr val="000000"/>
                </a:solidFill>
                <a:highlight>
                  <a:srgbClr val="FFFFFF"/>
                </a:highlight>
              </a:rPr>
              <a:t> the idea that inner imbalance</a:t>
            </a:r>
            <a:r>
              <a:rPr lang="en-GB" dirty="0">
                <a:highlight>
                  <a:srgbClr val="FFFFFF"/>
                </a:highlight>
              </a:rPr>
              <a:t> caused change in moral qualities and personality.</a:t>
            </a:r>
            <a:r>
              <a:rPr lang="en-GB" dirty="0">
                <a:solidFill>
                  <a:srgbClr val="6A3A20"/>
                </a:solidFill>
                <a:highlight>
                  <a:srgbClr val="FFFFFF"/>
                </a:highlight>
              </a:rPr>
              <a:t> </a:t>
            </a:r>
            <a:r>
              <a:rPr lang="en-GB" dirty="0">
                <a:solidFill>
                  <a:srgbClr val="000000"/>
                </a:solidFill>
                <a:highlight>
                  <a:srgbClr val="FFFFFF"/>
                </a:highlight>
              </a:rPr>
              <a:t>From lyric poets to court physicians, melancholia came to be associated with temperament and talent both to be admired and suspicious of ,at once shunned and revered, </a:t>
            </a:r>
            <a:endParaRPr lang="en-GB" dirty="0"/>
          </a:p>
          <a:p>
            <a:r>
              <a:rPr lang="en-GB" dirty="0">
                <a:solidFill>
                  <a:srgbClr val="000000"/>
                </a:solidFill>
              </a:rPr>
              <a:t> ‘Cold' black bile resulted in withdrawal and fear </a:t>
            </a:r>
            <a:r>
              <a:rPr lang="en-GB" dirty="0" err="1">
                <a:solidFill>
                  <a:srgbClr val="000000"/>
                </a:solidFill>
              </a:rPr>
              <a:t>wherea</a:t>
            </a:r>
            <a:r>
              <a:rPr lang="en-GB" dirty="0">
                <a:solidFill>
                  <a:srgbClr val="000000"/>
                </a:solidFill>
              </a:rPr>
              <a:t>s if ‘hot’ would e</a:t>
            </a:r>
            <a:r>
              <a:rPr lang="en-GB" dirty="0" err="1">
                <a:solidFill>
                  <a:srgbClr val="000000"/>
                </a:solidFill>
              </a:rPr>
              <a:t>xpress itse</a:t>
            </a:r>
            <a:r>
              <a:rPr lang="en-GB" dirty="0">
                <a:solidFill>
                  <a:srgbClr val="000000"/>
                </a:solidFill>
              </a:rPr>
              <a:t>lf as mania and excessive cheerfulness.  Today this is comparable with MMD or bipolar disorder.</a:t>
            </a:r>
            <a:endParaRPr lang="en-GB" dirty="0">
              <a:solidFill>
                <a:srgbClr val="000000"/>
              </a:solidFill>
              <a:latin typeface="Constantia"/>
              <a:ea typeface="Calibri"/>
              <a:cs typeface="Calibri"/>
            </a:endParaRPr>
          </a:p>
        </p:txBody>
      </p:sp>
      <p:sp>
        <p:nvSpPr>
          <p:cNvPr id="4" name="Slide Number Placeholder 3"/>
          <p:cNvSpPr>
            <a:spLocks noGrp="1"/>
          </p:cNvSpPr>
          <p:nvPr>
            <p:ph type="sldNum" sz="quarter" idx="5"/>
          </p:nvPr>
        </p:nvSpPr>
        <p:spPr/>
        <p:txBody>
          <a:bodyPr/>
          <a:lstStyle/>
          <a:p>
            <a:fld id="{C6074690-7256-4BB9-AC0F-97AEAE8CDEC2}" type="slidenum">
              <a:rPr lang="en-US"/>
              <a:t>4</a:t>
            </a:fld>
            <a:endParaRPr lang="en-US" dirty="0"/>
          </a:p>
        </p:txBody>
      </p:sp>
    </p:spTree>
    <p:extLst>
      <p:ext uri="{BB962C8B-B14F-4D97-AF65-F5344CB8AC3E}">
        <p14:creationId xmlns:p14="http://schemas.microsoft.com/office/powerpoint/2010/main" val="39323383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ighlight>
                  <a:srgbClr val="FFFFFF"/>
                </a:highlight>
              </a:rPr>
              <a:t>SLIDE 5.Galen of Pergamon writing in the 2nd century CE contributed to the humoral theory an influence that would last for more than a millennium. Galen's examination of animal physiology( as human vivisection was forbidden in Rome  as to the Greeks before ) led him to place temperament into organs and qualities. The melancholic was cold and dry, the choric hot and dry, the sanguine warm and moist, the phlegmatic cold and moist. He argued for distinguishing</a:t>
            </a:r>
            <a:r>
              <a:rPr lang="en-GB" dirty="0">
                <a:highlight>
                  <a:srgbClr val="FFFFFF"/>
                </a:highlight>
              </a:rPr>
              <a:t> between diseases, subtler</a:t>
            </a:r>
            <a:endParaRPr lang="en-US">
              <a:highlight>
                <a:srgbClr val="FFFFFF"/>
              </a:highlight>
            </a:endParaRPr>
          </a:p>
          <a:p>
            <a:r>
              <a:rPr lang="en-GB" dirty="0">
                <a:highlight>
                  <a:srgbClr val="FFFFFF"/>
                </a:highlight>
              </a:rPr>
              <a:t>diagnosis ,taking into account ; </a:t>
            </a:r>
            <a:r>
              <a:rPr lang="en-GB" err="1">
                <a:highlight>
                  <a:srgbClr val="FFFFFF"/>
                </a:highlight>
              </a:rPr>
              <a:t>colour</a:t>
            </a:r>
            <a:r>
              <a:rPr lang="en-GB" dirty="0">
                <a:highlight>
                  <a:srgbClr val="FFFFFF"/>
                </a:highlight>
              </a:rPr>
              <a:t> and smell of excretions, noticing the irregular  pulse, the nature of a fever as opposed to frenzy .   Understanding that the bodily constitution depend on gender, age and season and so may require different treatments. A wealthy patrician </a:t>
            </a:r>
            <a:endParaRPr lang="en-US" dirty="0">
              <a:highlight>
                <a:srgbClr val="FFFFFF"/>
              </a:highlight>
            </a:endParaRPr>
          </a:p>
          <a:p>
            <a:r>
              <a:rPr lang="en-GB" dirty="0">
                <a:highlight>
                  <a:srgbClr val="FFFFFF"/>
                </a:highlight>
              </a:rPr>
              <a:t>household in Rome could afford  purgatives, travel to the baths and dedication to a temple . The </a:t>
            </a:r>
            <a:r>
              <a:rPr lang="en-GB" dirty="0" err="1">
                <a:highlight>
                  <a:srgbClr val="FFFFFF"/>
                </a:highlight>
              </a:rPr>
              <a:t>plebicite</a:t>
            </a:r>
            <a:r>
              <a:rPr lang="en-GB" dirty="0">
                <a:highlight>
                  <a:srgbClr val="FFFFFF"/>
                </a:highlight>
              </a:rPr>
              <a:t>  would rely on local herbs and</a:t>
            </a:r>
            <a:endParaRPr lang="en-US" dirty="0">
              <a:highlight>
                <a:srgbClr val="FFFFFF"/>
              </a:highlight>
            </a:endParaRPr>
          </a:p>
          <a:p>
            <a:r>
              <a:rPr lang="en-GB" dirty="0">
                <a:highlight>
                  <a:srgbClr val="FFFFFF"/>
                </a:highlight>
              </a:rPr>
              <a:t> prayers of a </a:t>
            </a:r>
            <a:r>
              <a:rPr lang="en-GB" dirty="0" err="1">
                <a:highlight>
                  <a:srgbClr val="FFFFFF"/>
                </a:highlight>
              </a:rPr>
              <a:t>neighbor</a:t>
            </a:r>
            <a:r>
              <a:rPr lang="en-GB" dirty="0">
                <a:highlight>
                  <a:srgbClr val="FFFFFF"/>
                </a:highlight>
              </a:rPr>
              <a:t>.  </a:t>
            </a:r>
          </a:p>
          <a:p>
            <a:r>
              <a:rPr lang="en-GB" dirty="0" err="1">
                <a:highlight>
                  <a:srgbClr val="FFFFFF"/>
                </a:highlight>
              </a:rPr>
              <a:t>Aretaeus</a:t>
            </a:r>
            <a:r>
              <a:rPr lang="en-GB" dirty="0">
                <a:highlight>
                  <a:srgbClr val="FFFFFF"/>
                </a:highlight>
              </a:rPr>
              <a:t>  of </a:t>
            </a:r>
            <a:r>
              <a:rPr lang="en-GB" dirty="0" err="1">
                <a:highlight>
                  <a:srgbClr val="FFFFFF"/>
                </a:highlight>
              </a:rPr>
              <a:t>Cappadosia</a:t>
            </a:r>
            <a:r>
              <a:rPr lang="en-GB" dirty="0">
                <a:highlight>
                  <a:srgbClr val="FFFFFF"/>
                </a:highlight>
              </a:rPr>
              <a:t> writing in the first or second century of the common era gave us one of the earliest careful case studies of melancholia a disease of the brain ,one that if neglected could worsen to mania.. He described it not just a mood but a syndrome and  that it was not a moral failing.  Characterised by loss of  appetite , sleeplessness, morbid silence, persistent fear, sometimes suicidal thought and fixed wrong beliefs. </a:t>
            </a:r>
          </a:p>
          <a:p>
            <a:r>
              <a:rPr lang="en-GB">
                <a:highlight>
                  <a:srgbClr val="FFFFFF"/>
                </a:highlight>
              </a:rPr>
              <a:t> The remedies he recommended were a bland diet, warm baths, exercise, bloodletting, and purgatives intended to rebalance the humours. </a:t>
            </a:r>
          </a:p>
          <a:p>
            <a:endParaRPr lang="en-GB" dirty="0">
              <a:highlight>
                <a:srgbClr val="FFFFFF"/>
              </a:highlight>
              <a:ea typeface="Calibri"/>
              <a:cs typeface="Calibri"/>
            </a:endParaRPr>
          </a:p>
        </p:txBody>
      </p:sp>
      <p:sp>
        <p:nvSpPr>
          <p:cNvPr id="4" name="Slide Number Placeholder 3"/>
          <p:cNvSpPr>
            <a:spLocks noGrp="1"/>
          </p:cNvSpPr>
          <p:nvPr>
            <p:ph type="sldNum" sz="quarter" idx="5"/>
          </p:nvPr>
        </p:nvSpPr>
        <p:spPr/>
        <p:txBody>
          <a:bodyPr/>
          <a:lstStyle/>
          <a:p>
            <a:fld id="{C6074690-7256-4BB9-AC0F-97AEAE8CDEC2}" type="slidenum">
              <a:rPr lang="en-US"/>
              <a:t>5</a:t>
            </a:fld>
            <a:endParaRPr lang="en-US" dirty="0"/>
          </a:p>
        </p:txBody>
      </p:sp>
    </p:spTree>
    <p:extLst>
      <p:ext uri="{BB962C8B-B14F-4D97-AF65-F5344CB8AC3E}">
        <p14:creationId xmlns:p14="http://schemas.microsoft.com/office/powerpoint/2010/main" val="17773668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'Losing your faculties'(</a:t>
            </a:r>
            <a:r>
              <a:rPr lang="en-GB" dirty="0" err="1"/>
              <a:t>sonominous</a:t>
            </a:r>
            <a:r>
              <a:rPr lang="en-GB" dirty="0"/>
              <a:t> with cognition today) is an expression known today it emerged from the classical notions of  the rational soul. It consisted of the triad of </a:t>
            </a:r>
            <a:r>
              <a:rPr lang="en-GB" dirty="0" err="1"/>
              <a:t>faculties.The</a:t>
            </a:r>
            <a:r>
              <a:rPr lang="en-GB" dirty="0"/>
              <a:t> faculty of reason ,which was unique to man in the animal world. The faculty of sensitivity accounting for </a:t>
            </a:r>
            <a:r>
              <a:rPr lang="en-GB" dirty="0" err="1"/>
              <a:t>sensation,motion</a:t>
            </a:r>
            <a:r>
              <a:rPr lang="en-GB" dirty="0"/>
              <a:t> and  emotion . The vegetative faculty shared with all living things responsible for growth and development . Together the three functions were Reason, Memory and Imagination or the </a:t>
            </a:r>
            <a:r>
              <a:rPr lang="en-GB" dirty="0" err="1"/>
              <a:t>tripartie</a:t>
            </a:r>
            <a:r>
              <a:rPr lang="en-GB" dirty="0"/>
              <a:t> soul. Sited in the brain was the rational soul( and animal spirits which seems a contradiction to the modern mind).  The heart housed the sensitive or vital spirits ) which gives rise to the expression low mood being a loss of vital spirits . In the liver was placed the vegetative, natural </a:t>
            </a:r>
            <a:r>
              <a:rPr lang="en-GB" dirty="0" err="1"/>
              <a:t>spirits.influence</a:t>
            </a:r>
            <a:r>
              <a:rPr lang="en-GB" dirty="0"/>
              <a:t> upon ea</a:t>
            </a:r>
            <a:r>
              <a:rPr lang="en-GB" dirty="0">
                <a:solidFill>
                  <a:srgbClr val="6A3A20"/>
                </a:solidFill>
                <a:latin typeface="Constantia"/>
              </a:rPr>
              <a:t>ch</a:t>
            </a:r>
            <a:r>
              <a:rPr lang="en-GB" dirty="0"/>
              <a:t> other was conveyed by 'pneuma' or spirits. possibly in the more anatomically aware became pneumatics of the  bodily fluids. Galen wrote of this 'the leading functions or ruling faculties of the soul'.  They concerned themselves with our internal senses and </a:t>
            </a:r>
            <a:r>
              <a:rPr lang="en-GB" dirty="0" err="1"/>
              <a:t>distinguised</a:t>
            </a:r>
            <a:r>
              <a:rPr lang="en-GB" dirty="0"/>
              <a:t> from our external five senses ,,as Woolfson refers to as 'Post sensory faculty; essentially  when it was Reason it was how we </a:t>
            </a:r>
            <a:r>
              <a:rPr lang="en-GB" dirty="0" err="1"/>
              <a:t>percieve</a:t>
            </a:r>
            <a:r>
              <a:rPr lang="en-GB" dirty="0"/>
              <a:t> our own thoughts .A fourth internal sense Common sense was associated with Imagination as we could picture future possibility.</a:t>
            </a:r>
          </a:p>
        </p:txBody>
      </p:sp>
      <p:sp>
        <p:nvSpPr>
          <p:cNvPr id="4" name="Slide Number Placeholder 3"/>
          <p:cNvSpPr>
            <a:spLocks noGrp="1"/>
          </p:cNvSpPr>
          <p:nvPr>
            <p:ph type="sldNum" sz="quarter" idx="5"/>
          </p:nvPr>
        </p:nvSpPr>
        <p:spPr/>
        <p:txBody>
          <a:bodyPr/>
          <a:lstStyle/>
          <a:p>
            <a:fld id="{C6074690-7256-4BB9-AC0F-97AEAE8CDEC2}" type="slidenum">
              <a:rPr lang="en-US"/>
              <a:t>6</a:t>
            </a:fld>
            <a:endParaRPr lang="en-US" dirty="0"/>
          </a:p>
        </p:txBody>
      </p:sp>
    </p:spTree>
    <p:extLst>
      <p:ext uri="{BB962C8B-B14F-4D97-AF65-F5344CB8AC3E}">
        <p14:creationId xmlns:p14="http://schemas.microsoft.com/office/powerpoint/2010/main" val="18995985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rgbClr val="000000"/>
              </a:solidFill>
              <a:highlight>
                <a:srgbClr val="FFFFFF"/>
              </a:highlight>
            </a:endParaRPr>
          </a:p>
          <a:p>
            <a:r>
              <a:rPr lang="en-GB" dirty="0">
                <a:solidFill>
                  <a:srgbClr val="000000"/>
                </a:solidFill>
                <a:highlight>
                  <a:srgbClr val="FFFFFF"/>
                </a:highlight>
              </a:rPr>
              <a:t>Across Asia and the </a:t>
            </a:r>
            <a:r>
              <a:rPr lang="en-GB" dirty="0" err="1">
                <a:solidFill>
                  <a:srgbClr val="000000"/>
                </a:solidFill>
                <a:highlight>
                  <a:srgbClr val="FFFFFF"/>
                </a:highlight>
              </a:rPr>
              <a:t>Mediterranean,a</a:t>
            </a:r>
            <a:r>
              <a:rPr lang="en-GB" dirty="0">
                <a:solidFill>
                  <a:srgbClr val="000000"/>
                </a:solidFill>
                <a:highlight>
                  <a:srgbClr val="FFFFFF"/>
                </a:highlight>
              </a:rPr>
              <a:t> similar theme of the sacred and the medical recurred continued into the early medieval world.</a:t>
            </a:r>
            <a:endParaRPr lang="en-US" dirty="0">
              <a:solidFill>
                <a:srgbClr val="000000"/>
              </a:solidFill>
              <a:highlight>
                <a:srgbClr val="FFFFFF"/>
              </a:highlight>
            </a:endParaRPr>
          </a:p>
          <a:p>
            <a:r>
              <a:rPr lang="en-GB">
                <a:solidFill>
                  <a:srgbClr val="000000"/>
                </a:solidFill>
                <a:highlight>
                  <a:srgbClr val="FFFFFF"/>
                </a:highlight>
              </a:rPr>
              <a:t> In the 4th century,</a:t>
            </a:r>
          </a:p>
          <a:p>
            <a:r>
              <a:rPr lang="en-GB" dirty="0">
                <a:solidFill>
                  <a:srgbClr val="000000"/>
                </a:solidFill>
                <a:highlight>
                  <a:srgbClr val="FFFFFF"/>
                </a:highlight>
              </a:rPr>
              <a:t>Later sainted was John Cassian (360-435 AD) he had journeyed to the Egyptian desert to study among the Desert Fathers. In INSTITUTES BOOK X. OF THE SPIRIT OF ACCIDIE and Confere</a:t>
            </a:r>
            <a:r>
              <a:rPr lang="en-GB">
                <a:solidFill>
                  <a:srgbClr val="000000"/>
                </a:solidFill>
                <a:highlight>
                  <a:srgbClr val="FFFFFF"/>
                </a:highlight>
              </a:rPr>
              <a:t>nces he  </a:t>
            </a:r>
            <a:endParaRPr lang="en-US">
              <a:solidFill>
                <a:srgbClr val="000000"/>
              </a:solidFill>
              <a:highlight>
                <a:srgbClr val="FFFFFF"/>
              </a:highlight>
            </a:endParaRPr>
          </a:p>
          <a:p>
            <a:r>
              <a:rPr lang="en-GB" dirty="0">
                <a:solidFill>
                  <a:srgbClr val="000000"/>
                </a:solidFill>
                <a:highlight>
                  <a:srgbClr val="FFFFFF"/>
                </a:highlight>
              </a:rPr>
              <a:t>named one particular spiritual illness </a:t>
            </a:r>
            <a:r>
              <a:rPr lang="en-GB" dirty="0" err="1">
                <a:solidFill>
                  <a:srgbClr val="000000"/>
                </a:solidFill>
                <a:highlight>
                  <a:srgbClr val="FFFFFF"/>
                </a:highlight>
              </a:rPr>
              <a:t>Acidia</a:t>
            </a:r>
            <a:r>
              <a:rPr lang="en-GB" dirty="0">
                <a:solidFill>
                  <a:srgbClr val="000000"/>
                </a:solidFill>
                <a:highlight>
                  <a:srgbClr val="FFFFFF"/>
                </a:highlight>
              </a:rPr>
              <a:t>, the noonday demon, a listlessness that assailed monks in their cells. </a:t>
            </a:r>
            <a:r>
              <a:rPr lang="en-GB" dirty="0" err="1">
                <a:solidFill>
                  <a:srgbClr val="000000"/>
                </a:solidFill>
                <a:highlight>
                  <a:srgbClr val="FFFFFF"/>
                </a:highlight>
              </a:rPr>
              <a:t>Acidia</a:t>
            </a:r>
            <a:r>
              <a:rPr lang="en-GB" dirty="0">
                <a:solidFill>
                  <a:srgbClr val="000000"/>
                </a:solidFill>
                <a:highlight>
                  <a:srgbClr val="FFFFFF"/>
                </a:highlight>
              </a:rPr>
              <a:t> was not</a:t>
            </a:r>
            <a:endParaRPr lang="en-US">
              <a:solidFill>
                <a:srgbClr val="000000"/>
              </a:solidFill>
              <a:highlight>
                <a:srgbClr val="FFFFFF"/>
              </a:highlight>
            </a:endParaRPr>
          </a:p>
          <a:p>
            <a:r>
              <a:rPr lang="en-GB" dirty="0">
                <a:solidFill>
                  <a:srgbClr val="000000"/>
                </a:solidFill>
                <a:highlight>
                  <a:srgbClr val="FFFFFF"/>
                </a:highlight>
              </a:rPr>
              <a:t> laziness. It was a spiritual and psychological state that made prayer and work meaningless, a form of depression.</a:t>
            </a:r>
            <a:endParaRPr lang="en-US" dirty="0">
              <a:solidFill>
                <a:srgbClr val="000000"/>
              </a:solidFill>
              <a:highlight>
                <a:srgbClr val="FFFFFF"/>
              </a:highlight>
            </a:endParaRPr>
          </a:p>
          <a:p>
            <a:r>
              <a:rPr lang="en-GB" dirty="0">
                <a:solidFill>
                  <a:srgbClr val="000000"/>
                </a:solidFill>
                <a:highlight>
                  <a:srgbClr val="FFFFFF"/>
                </a:highlight>
              </a:rPr>
              <a:t>The remedy was to follow  a structured routine of work and prayer. The  idea that routine and occupation  could prevent intrusive thoughts and  heal the mind , would be </a:t>
            </a:r>
            <a:r>
              <a:rPr lang="en-GB" dirty="0" err="1">
                <a:solidFill>
                  <a:srgbClr val="000000"/>
                </a:solidFill>
                <a:highlight>
                  <a:srgbClr val="FFFFFF"/>
                </a:highlight>
              </a:rPr>
              <a:t>reclaimd</a:t>
            </a:r>
            <a:r>
              <a:rPr lang="en-GB" dirty="0">
                <a:solidFill>
                  <a:srgbClr val="000000"/>
                </a:solidFill>
                <a:highlight>
                  <a:srgbClr val="FFFFFF"/>
                </a:highlight>
              </a:rPr>
              <a:t>  later in the moral therapy of asylum reformers in the 19th Century.</a:t>
            </a:r>
            <a:endParaRPr lang="en-US" dirty="0">
              <a:solidFill>
                <a:srgbClr val="000000"/>
              </a:solidFill>
              <a:highlight>
                <a:srgbClr val="FFFFFF"/>
              </a:highlight>
            </a:endParaRPr>
          </a:p>
          <a:p>
            <a:r>
              <a:rPr lang="en-GB">
                <a:solidFill>
                  <a:srgbClr val="000000"/>
                </a:solidFill>
                <a:highlight>
                  <a:srgbClr val="FFFFFF"/>
                </a:highlight>
              </a:rPr>
              <a:t>From the 8th century the 'House of Wisdom' in Baghdad, Greek texts were transcribed  into Arabic.</a:t>
            </a:r>
            <a:endParaRPr lang="en-US">
              <a:solidFill>
                <a:srgbClr val="000000"/>
              </a:solidFill>
              <a:highlight>
                <a:srgbClr val="FFFFFF"/>
              </a:highlight>
            </a:endParaRPr>
          </a:p>
          <a:p>
            <a:r>
              <a:rPr lang="en-GB" dirty="0">
                <a:solidFill>
                  <a:srgbClr val="000000"/>
                </a:solidFill>
                <a:highlight>
                  <a:srgbClr val="FFFFFF"/>
                </a:highlight>
              </a:rPr>
              <a:t> Physicians like Hunayn ibn Ishaq(809 to 873 AD)</a:t>
            </a:r>
            <a:endParaRPr lang="en-US">
              <a:solidFill>
                <a:srgbClr val="000000"/>
              </a:solidFill>
              <a:highlight>
                <a:srgbClr val="FFFFFF"/>
              </a:highlight>
            </a:endParaRPr>
          </a:p>
          <a:p>
            <a:r>
              <a:rPr lang="en-GB">
                <a:solidFill>
                  <a:srgbClr val="000000"/>
                </a:solidFill>
                <a:highlight>
                  <a:srgbClr val="FFFFFF"/>
                </a:highlight>
              </a:rPr>
              <a:t>and others translated Galen and Hippocrates with meticulous care; resulting in  a corpus that would be read</a:t>
            </a:r>
            <a:endParaRPr lang="en-US">
              <a:solidFill>
                <a:srgbClr val="000000"/>
              </a:solidFill>
              <a:highlight>
                <a:srgbClr val="FFFFFF"/>
              </a:highlight>
            </a:endParaRPr>
          </a:p>
          <a:p>
            <a:r>
              <a:rPr lang="en-GB">
                <a:solidFill>
                  <a:srgbClr val="000000"/>
                </a:solidFill>
                <a:highlight>
                  <a:srgbClr val="FFFFFF"/>
                </a:highlight>
              </a:rPr>
              <a:t>for centuries.</a:t>
            </a:r>
            <a:endParaRPr lang="en-US" err="1">
              <a:solidFill>
                <a:srgbClr val="000000"/>
              </a:solidFill>
              <a:highlight>
                <a:srgbClr val="FFFFFF"/>
              </a:highlight>
            </a:endParaRPr>
          </a:p>
          <a:p>
            <a:r>
              <a:rPr lang="en-GB">
                <a:solidFill>
                  <a:srgbClr val="000000"/>
                </a:solidFill>
                <a:highlight>
                  <a:srgbClr val="FFFFFF"/>
                </a:highlight>
              </a:rPr>
              <a:t> Al-Razi (865 to 925 ) who in Ray,</a:t>
            </a:r>
            <a:r>
              <a:rPr lang="en-GB">
                <a:solidFill>
                  <a:srgbClr val="5F6368"/>
                </a:solidFill>
                <a:highlight>
                  <a:srgbClr val="FFFFFF"/>
                </a:highlight>
              </a:rPr>
              <a:t> Iran, </a:t>
            </a:r>
            <a:r>
              <a:rPr lang="en-GB" dirty="0">
                <a:solidFill>
                  <a:srgbClr val="000000"/>
                </a:solidFill>
                <a:highlight>
                  <a:srgbClr val="FFFFFF"/>
                </a:highlight>
              </a:rPr>
              <a:t> wrote treatises .Al-Razi's clinical observational method, sceptical of the supernatural </a:t>
            </a:r>
            <a:endParaRPr lang="en-US">
              <a:solidFill>
                <a:srgbClr val="000000"/>
              </a:solidFill>
              <a:highlight>
                <a:srgbClr val="FFFFFF"/>
              </a:highlight>
            </a:endParaRPr>
          </a:p>
          <a:p>
            <a:r>
              <a:rPr lang="en-GB" dirty="0">
                <a:solidFill>
                  <a:srgbClr val="000000"/>
                </a:solidFill>
                <a:highlight>
                  <a:srgbClr val="FFFFFF"/>
                </a:highlight>
              </a:rPr>
              <a:t>listened to the patient recorded  the symptoms collecting case histories, and  tested the remedies. He  differentiated mania from melancholia, and recommended therapies that included drugs and bloodletting, but also music and talk. He argued that the soul's illness had remedies in the world and that humane care, good food, clean wards, occupation mattered.</a:t>
            </a:r>
            <a:endParaRPr lang="en-US">
              <a:solidFill>
                <a:srgbClr val="000000"/>
              </a:solidFill>
              <a:highlight>
                <a:srgbClr val="FFFFFF"/>
              </a:highlight>
            </a:endParaRPr>
          </a:p>
          <a:p>
            <a:endParaRPr lang="en-GB" dirty="0">
              <a:solidFill>
                <a:srgbClr val="065FD4"/>
              </a:solidFill>
              <a:highlight>
                <a:srgbClr val="DEF1FF"/>
              </a:highlight>
            </a:endParaRPr>
          </a:p>
          <a:p>
            <a:r>
              <a:rPr lang="en-GB" dirty="0">
                <a:solidFill>
                  <a:srgbClr val="000000"/>
                </a:solidFill>
                <a:highlight>
                  <a:srgbClr val="FFFFFF"/>
                </a:highlight>
              </a:rPr>
              <a:t> Avicenna or </a:t>
            </a:r>
            <a:r>
              <a:rPr lang="en-GB" dirty="0" err="1">
                <a:solidFill>
                  <a:srgbClr val="000000"/>
                </a:solidFill>
                <a:highlight>
                  <a:srgbClr val="FFFFFF"/>
                </a:highlight>
              </a:rPr>
              <a:t>Ibncena</a:t>
            </a:r>
            <a:r>
              <a:rPr lang="en-GB" dirty="0">
                <a:solidFill>
                  <a:srgbClr val="000000"/>
                </a:solidFill>
                <a:highlight>
                  <a:srgbClr val="FFFFFF"/>
                </a:highlight>
              </a:rPr>
              <a:t> ( 980 –1037 AD) in his 'Cannon' of medicine completed around 1025 AD;</a:t>
            </a:r>
            <a:endParaRPr lang="en-US" dirty="0">
              <a:solidFill>
                <a:srgbClr val="000000"/>
              </a:solidFill>
              <a:highlight>
                <a:srgbClr val="FFFFFF"/>
              </a:highlight>
            </a:endParaRPr>
          </a:p>
          <a:p>
            <a:r>
              <a:rPr lang="en-GB" dirty="0">
                <a:solidFill>
                  <a:srgbClr val="000000"/>
                </a:solidFill>
                <a:highlight>
                  <a:srgbClr val="FFFFFF"/>
                </a:highlight>
              </a:rPr>
              <a:t>codified medical knowledge into a compendium to become the standard  medical text at universities east and west for centuries. He  discussed melancholia and mania, described prodromes ( early symptoms of a  particular ailment ) . He suggested a regimen of  diet, baths, aromatics, and what we would now call psychological counsel. His writings discuss how to time a purgative,  the design of  a room and the type of  music to calm  the agitated.  From the 9th century, the Islamic world had built large and organized institutions to care for the sick. The' Cannon' became a manual for hospitals and physicians across of the world. </a:t>
            </a:r>
            <a:endParaRPr lang="en-US" dirty="0">
              <a:solidFill>
                <a:srgbClr val="000000"/>
              </a:solidFill>
              <a:highlight>
                <a:srgbClr val="FFFFFF"/>
              </a:highlight>
            </a:endParaRPr>
          </a:p>
          <a:p>
            <a:r>
              <a:rPr lang="en-GB" dirty="0">
                <a:solidFill>
                  <a:srgbClr val="000000"/>
                </a:solidFill>
                <a:highlight>
                  <a:srgbClr val="FFFFFF"/>
                </a:highlight>
              </a:rPr>
              <a:t>The </a:t>
            </a:r>
            <a:r>
              <a:rPr lang="en-GB" dirty="0" err="1">
                <a:solidFill>
                  <a:srgbClr val="000000"/>
                </a:solidFill>
                <a:highlight>
                  <a:srgbClr val="FFFFFF"/>
                </a:highlight>
              </a:rPr>
              <a:t>Bristans</a:t>
            </a:r>
            <a:r>
              <a:rPr lang="en-GB" dirty="0">
                <a:solidFill>
                  <a:srgbClr val="000000"/>
                </a:solidFill>
                <a:highlight>
                  <a:srgbClr val="FFFFFF"/>
                </a:highlight>
              </a:rPr>
              <a:t>, hospitals of Baghdad, Damascus, Cairo, and</a:t>
            </a:r>
            <a:endParaRPr lang="en-US" dirty="0">
              <a:solidFill>
                <a:srgbClr val="000000"/>
              </a:solidFill>
              <a:highlight>
                <a:srgbClr val="FFFFFF"/>
              </a:highlight>
            </a:endParaRPr>
          </a:p>
          <a:p>
            <a:r>
              <a:rPr lang="en-GB" dirty="0">
                <a:solidFill>
                  <a:srgbClr val="000000"/>
                </a:solidFill>
                <a:highlight>
                  <a:srgbClr val="FFFFFF"/>
                </a:highlight>
              </a:rPr>
              <a:t>Cordoba, set aside wards for those with mental disorders. </a:t>
            </a:r>
            <a:r>
              <a:rPr lang="en-GB">
                <a:solidFill>
                  <a:srgbClr val="000000"/>
                </a:solidFill>
                <a:highlight>
                  <a:srgbClr val="FFFFFF"/>
                </a:highlight>
              </a:rPr>
              <a:t> Salaried physicians, pharmacists, and attendants. These institutions distributed medicine, administered</a:t>
            </a:r>
            <a:endParaRPr lang="en-US">
              <a:solidFill>
                <a:srgbClr val="000000"/>
              </a:solidFill>
              <a:highlight>
                <a:srgbClr val="FFFFFF"/>
              </a:highlight>
            </a:endParaRPr>
          </a:p>
          <a:p>
            <a:r>
              <a:rPr lang="en-GB" dirty="0">
                <a:solidFill>
                  <a:srgbClr val="000000"/>
                </a:solidFill>
                <a:highlight>
                  <a:srgbClr val="FFFFFF"/>
                </a:highlight>
              </a:rPr>
              <a:t>baths, provided music to soothe the ill, and organized occupational therapy. They </a:t>
            </a:r>
            <a:r>
              <a:rPr lang="en-GB" dirty="0" err="1">
                <a:solidFill>
                  <a:srgbClr val="000000"/>
                </a:solidFill>
                <a:highlight>
                  <a:srgbClr val="FFFFFF"/>
                </a:highlight>
              </a:rPr>
              <a:t>cataloged</a:t>
            </a:r>
            <a:r>
              <a:rPr lang="en-GB" dirty="0">
                <a:solidFill>
                  <a:srgbClr val="000000"/>
                </a:solidFill>
                <a:highlight>
                  <a:srgbClr val="FFFFFF"/>
                </a:highlight>
              </a:rPr>
              <a:t> </a:t>
            </a:r>
            <a:r>
              <a:rPr lang="en-GB" dirty="0" err="1">
                <a:solidFill>
                  <a:srgbClr val="000000"/>
                </a:solidFill>
                <a:highlight>
                  <a:srgbClr val="FFFFFF"/>
                </a:highlight>
              </a:rPr>
              <a:t>disease,collected</a:t>
            </a:r>
            <a:r>
              <a:rPr lang="en-GB" dirty="0">
                <a:solidFill>
                  <a:srgbClr val="000000"/>
                </a:solidFill>
                <a:highlight>
                  <a:srgbClr val="FFFFFF"/>
                </a:highlight>
              </a:rPr>
              <a:t> case histories, trained apprentices, and experimented with therapies in institutional settings. Many translators works were produced </a:t>
            </a:r>
            <a:r>
              <a:rPr lang="en-GB" dirty="0" err="1">
                <a:solidFill>
                  <a:srgbClr val="000000"/>
                </a:solidFill>
                <a:highlight>
                  <a:srgbClr val="FFFFFF"/>
                </a:highlight>
              </a:rPr>
              <a:t>amoung</a:t>
            </a:r>
            <a:r>
              <a:rPr lang="en-GB" dirty="0">
                <a:solidFill>
                  <a:srgbClr val="000000"/>
                </a:solidFill>
                <a:highlight>
                  <a:srgbClr val="FFFFFF"/>
                </a:highlight>
              </a:rPr>
              <a:t> them ,Constantinus Africanis in </a:t>
            </a:r>
            <a:r>
              <a:rPr lang="en-GB" dirty="0" err="1">
                <a:solidFill>
                  <a:srgbClr val="000000"/>
                </a:solidFill>
                <a:highlight>
                  <a:srgbClr val="FFFFFF"/>
                </a:highlight>
              </a:rPr>
              <a:t>Monteasino</a:t>
            </a:r>
            <a:r>
              <a:rPr lang="en-GB" dirty="0">
                <a:solidFill>
                  <a:srgbClr val="000000"/>
                </a:solidFill>
                <a:highlight>
                  <a:srgbClr val="FFFFFF"/>
                </a:highlight>
              </a:rPr>
              <a:t> and , Gerard of Cremona, in </a:t>
            </a:r>
            <a:r>
              <a:rPr lang="en-GB" dirty="0" err="1">
                <a:solidFill>
                  <a:srgbClr val="000000"/>
                </a:solidFill>
                <a:highlight>
                  <a:srgbClr val="FFFFFF"/>
                </a:highlight>
              </a:rPr>
              <a:t>Toledo;brought</a:t>
            </a:r>
            <a:r>
              <a:rPr lang="en-GB" dirty="0">
                <a:solidFill>
                  <a:srgbClr val="000000"/>
                </a:solidFill>
                <a:highlight>
                  <a:srgbClr val="FFFFFF"/>
                </a:highlight>
              </a:rPr>
              <a:t> Arabic and Greek medical texts into the Latin West in the 11th and 12th centuries.  Medieval Europe was a mosaic that could be pious and penitential, a  duality of moral judgment and clinical method.</a:t>
            </a:r>
            <a:endParaRPr lang="en-US" dirty="0"/>
          </a:p>
          <a:p>
            <a:endParaRPr lang="en-US" dirty="0">
              <a:solidFill>
                <a:srgbClr val="000000"/>
              </a:solidFill>
              <a:ea typeface="Calibri"/>
              <a:cs typeface="Calibri"/>
            </a:endParaRPr>
          </a:p>
        </p:txBody>
      </p:sp>
      <p:sp>
        <p:nvSpPr>
          <p:cNvPr id="4" name="Slide Number Placeholder 3"/>
          <p:cNvSpPr>
            <a:spLocks noGrp="1"/>
          </p:cNvSpPr>
          <p:nvPr>
            <p:ph type="sldNum" sz="quarter" idx="5"/>
          </p:nvPr>
        </p:nvSpPr>
        <p:spPr/>
        <p:txBody>
          <a:bodyPr/>
          <a:lstStyle/>
          <a:p>
            <a:fld id="{C6074690-7256-4BB9-AC0F-97AEAE8CDEC2}" type="slidenum">
              <a:rPr lang="en-US"/>
              <a:t>7</a:t>
            </a:fld>
            <a:endParaRPr lang="en-US" dirty="0"/>
          </a:p>
        </p:txBody>
      </p:sp>
    </p:spTree>
    <p:extLst>
      <p:ext uri="{BB962C8B-B14F-4D97-AF65-F5344CB8AC3E}">
        <p14:creationId xmlns:p14="http://schemas.microsoft.com/office/powerpoint/2010/main" val="28989302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solidFill>
                  <a:srgbClr val="0F0F0F"/>
                </a:solidFill>
                <a:highlight>
                  <a:srgbClr val="FFFFFF"/>
                </a:highlight>
              </a:rPr>
              <a:t>To understand the hospital of the Middle Ages, you must first understand the landscape of the body as they saw it. It</a:t>
            </a:r>
            <a:endParaRPr lang="en-US">
              <a:solidFill>
                <a:srgbClr val="0F0F0F"/>
              </a:solidFill>
              <a:highlight>
                <a:srgbClr val="FFFFFF"/>
              </a:highlight>
            </a:endParaRPr>
          </a:p>
          <a:p>
            <a:r>
              <a:rPr lang="en-GB">
                <a:solidFill>
                  <a:srgbClr val="0F0F0F"/>
                </a:solidFill>
                <a:highlight>
                  <a:srgbClr val="FFFFFF"/>
                </a:highlight>
              </a:rPr>
              <a:t>was not a world of cells and systems, of germs and genetics. It was a world of</a:t>
            </a:r>
            <a:endParaRPr lang="en-US">
              <a:solidFill>
                <a:srgbClr val="0F0F0F"/>
              </a:solidFill>
              <a:highlight>
                <a:srgbClr val="FFFFFF"/>
              </a:highlight>
            </a:endParaRPr>
          </a:p>
          <a:p>
            <a:r>
              <a:rPr lang="en-GB" dirty="0">
                <a:solidFill>
                  <a:srgbClr val="0F0F0F"/>
                </a:solidFill>
                <a:highlight>
                  <a:srgbClr val="FFFFFF"/>
                </a:highlight>
              </a:rPr>
              <a:t>tides and seasons, an internal ecosystem governed by four vital fluids, the </a:t>
            </a:r>
            <a:r>
              <a:rPr lang="en-GB">
                <a:solidFill>
                  <a:srgbClr val="0F0F0F"/>
                </a:solidFill>
                <a:highlight>
                  <a:srgbClr val="FFFFFF"/>
                </a:highlight>
              </a:rPr>
              <a:t>four</a:t>
            </a:r>
            <a:endParaRPr lang="en-US">
              <a:solidFill>
                <a:srgbClr val="0F0F0F"/>
              </a:solidFill>
              <a:highlight>
                <a:srgbClr val="FFFFFF"/>
              </a:highlight>
            </a:endParaRPr>
          </a:p>
          <a:p>
            <a:r>
              <a:rPr lang="en-GB" dirty="0" err="1">
                <a:solidFill>
                  <a:srgbClr val="0F0F0F"/>
                </a:solidFill>
                <a:highlight>
                  <a:srgbClr val="FFFFFF"/>
                </a:highlight>
              </a:rPr>
              <a:t>humors</a:t>
            </a:r>
            <a:r>
              <a:rPr lang="en-GB" dirty="0">
                <a:solidFill>
                  <a:srgbClr val="0F0F0F"/>
                </a:solidFill>
                <a:highlight>
                  <a:srgbClr val="FFFFFF"/>
                </a:highlight>
              </a:rPr>
              <a:t>. This was the intellectual inheritance of Galen of </a:t>
            </a:r>
            <a:r>
              <a:rPr lang="en-GB" dirty="0" err="1">
                <a:solidFill>
                  <a:srgbClr val="0F0F0F"/>
                </a:solidFill>
                <a:highlight>
                  <a:srgbClr val="FFFFFF"/>
                </a:highlight>
              </a:rPr>
              <a:t>Pergamin</a:t>
            </a:r>
            <a:r>
              <a:rPr lang="en-GB" dirty="0">
                <a:solidFill>
                  <a:srgbClr val="0F0F0F"/>
                </a:solidFill>
                <a:highlight>
                  <a:srgbClr val="FFFFFF"/>
                </a:highlight>
              </a:rPr>
              <a:t>, a second century</a:t>
            </a:r>
            <a:endParaRPr lang="en-US" dirty="0">
              <a:solidFill>
                <a:srgbClr val="0F0F0F"/>
              </a:solidFill>
              <a:highlight>
                <a:srgbClr val="FFFFFF"/>
              </a:highlight>
            </a:endParaRPr>
          </a:p>
          <a:p>
            <a:r>
              <a:rPr lang="en-GB" dirty="0">
                <a:solidFill>
                  <a:srgbClr val="0F0F0F"/>
                </a:solidFill>
                <a:highlight>
                  <a:srgbClr val="FFFFFF"/>
                </a:highlight>
              </a:rPr>
              <a:t>Roman physician whose works were treated with the same reverence as scripture. His elegant, </a:t>
            </a:r>
            <a:r>
              <a:rPr lang="en-GB" dirty="0" err="1">
                <a:solidFill>
                  <a:srgbClr val="0F0F0F"/>
                </a:solidFill>
                <a:highlight>
                  <a:srgbClr val="FFFFFF"/>
                </a:highlight>
              </a:rPr>
              <a:t>symmetrical,but</a:t>
            </a:r>
            <a:r>
              <a:rPr lang="en-GB" dirty="0">
                <a:solidFill>
                  <a:srgbClr val="0F0F0F"/>
                </a:solidFill>
                <a:highlight>
                  <a:srgbClr val="FFFFFF"/>
                </a:highlight>
              </a:rPr>
              <a:t>  profoundly</a:t>
            </a:r>
            <a:endParaRPr lang="en-US" dirty="0">
              <a:solidFill>
                <a:srgbClr val="0F0F0F"/>
              </a:solidFill>
              <a:highlight>
                <a:srgbClr val="FFFFFF"/>
              </a:highlight>
            </a:endParaRPr>
          </a:p>
          <a:p>
            <a:r>
              <a:rPr lang="en-GB">
                <a:solidFill>
                  <a:srgbClr val="0F0F0F"/>
                </a:solidFill>
                <a:highlight>
                  <a:srgbClr val="FFFFFF"/>
                </a:highlight>
              </a:rPr>
              <a:t>incorrect theory was the bedrock of all respectable medicine for over a thousand years. The body, you see, was a</a:t>
            </a:r>
            <a:endParaRPr lang="en-US">
              <a:solidFill>
                <a:srgbClr val="0F0F0F"/>
              </a:solidFill>
              <a:highlight>
                <a:srgbClr val="FFFFFF"/>
              </a:highlight>
            </a:endParaRPr>
          </a:p>
          <a:p>
            <a:r>
              <a:rPr lang="en-GB">
                <a:solidFill>
                  <a:srgbClr val="0F0F0F"/>
                </a:solidFill>
                <a:highlight>
                  <a:srgbClr val="FFFFFF"/>
                </a:highlight>
              </a:rPr>
              <a:t>container for four liquids. Blood, which was hot and moist, associated with the air and springtime. Flem, cold and</a:t>
            </a:r>
            <a:endParaRPr lang="en-US">
              <a:solidFill>
                <a:srgbClr val="0F0F0F"/>
              </a:solidFill>
              <a:highlight>
                <a:srgbClr val="FFFFFF"/>
              </a:highlight>
            </a:endParaRPr>
          </a:p>
          <a:p>
            <a:r>
              <a:rPr lang="en-GB">
                <a:solidFill>
                  <a:srgbClr val="0F0F0F"/>
                </a:solidFill>
                <a:highlight>
                  <a:srgbClr val="FFFFFF"/>
                </a:highlight>
              </a:rPr>
              <a:t>moist, linked to water and winter. Yellow bile, hot and dry, the element of</a:t>
            </a:r>
            <a:endParaRPr lang="en-US">
              <a:solidFill>
                <a:srgbClr val="0F0F0F"/>
              </a:solidFill>
              <a:highlight>
                <a:srgbClr val="FFFFFF"/>
              </a:highlight>
            </a:endParaRPr>
          </a:p>
          <a:p>
            <a:r>
              <a:rPr lang="en-GB">
                <a:solidFill>
                  <a:srgbClr val="0F0F0F"/>
                </a:solidFill>
                <a:highlight>
                  <a:srgbClr val="FFFFFF"/>
                </a:highlight>
              </a:rPr>
              <a:t>fire, the essence of summer. And finally, the melancholic black bile,</a:t>
            </a:r>
            <a:endParaRPr lang="en-US">
              <a:solidFill>
                <a:srgbClr val="0F0F0F"/>
              </a:solidFill>
              <a:highlight>
                <a:srgbClr val="FFFFFF"/>
              </a:highlight>
            </a:endParaRPr>
          </a:p>
          <a:p>
            <a:r>
              <a:rPr lang="en-GB" dirty="0">
                <a:solidFill>
                  <a:srgbClr val="0F0F0F"/>
                </a:solidFill>
                <a:highlight>
                  <a:srgbClr val="FFFFFF"/>
                </a:highlight>
              </a:rPr>
              <a:t>cold and dry, tied to the </a:t>
            </a:r>
            <a:r>
              <a:rPr lang="en-GB" dirty="0" err="1">
                <a:solidFill>
                  <a:srgbClr val="0F0F0F"/>
                </a:solidFill>
                <a:highlight>
                  <a:srgbClr val="FFFFFF"/>
                </a:highlight>
              </a:rPr>
              <a:t>earth,the</a:t>
            </a:r>
            <a:r>
              <a:rPr lang="en-GB" dirty="0">
                <a:solidFill>
                  <a:srgbClr val="0F0F0F"/>
                </a:solidFill>
                <a:highlight>
                  <a:srgbClr val="FFFFFF"/>
                </a:highlight>
              </a:rPr>
              <a:t> melancholy of autumn. A healthy person was a person in</a:t>
            </a:r>
            <a:endParaRPr lang="en-US" dirty="0" err="1">
              <a:solidFill>
                <a:srgbClr val="0F0F0F"/>
              </a:solidFill>
              <a:highlight>
                <a:srgbClr val="FFFFFF"/>
              </a:highlight>
            </a:endParaRPr>
          </a:p>
          <a:p>
            <a:r>
              <a:rPr lang="en-GB" dirty="0">
                <a:solidFill>
                  <a:srgbClr val="0F0F0F"/>
                </a:solidFill>
                <a:highlight>
                  <a:srgbClr val="FFFFFF"/>
                </a:highlight>
              </a:rPr>
              <a:t>balance. All four </a:t>
            </a:r>
            <a:r>
              <a:rPr lang="en-GB" dirty="0" err="1">
                <a:solidFill>
                  <a:srgbClr val="0F0F0F"/>
                </a:solidFill>
                <a:highlight>
                  <a:srgbClr val="FFFFFF"/>
                </a:highlight>
              </a:rPr>
              <a:t>humors</a:t>
            </a:r>
            <a:r>
              <a:rPr lang="en-GB" dirty="0">
                <a:solidFill>
                  <a:srgbClr val="0F0F0F"/>
                </a:solidFill>
                <a:highlight>
                  <a:srgbClr val="FFFFFF"/>
                </a:highlight>
              </a:rPr>
              <a:t> flowed in perfect harmonious equilibrium.</a:t>
            </a:r>
            <a:endParaRPr lang="en-US" dirty="0">
              <a:solidFill>
                <a:srgbClr val="0F0F0F"/>
              </a:solidFill>
              <a:highlight>
                <a:srgbClr val="FFFFFF"/>
              </a:highlight>
            </a:endParaRPr>
          </a:p>
          <a:p>
            <a:r>
              <a:rPr lang="en-GB">
                <a:solidFill>
                  <a:srgbClr val="0F0F0F"/>
                </a:solidFill>
                <a:highlight>
                  <a:srgbClr val="FFFFFF"/>
                </a:highlight>
              </a:rPr>
              <a:t>Sickness, therefore, was never an invasion from the outside. It was a disturbance from within. A fever was not</a:t>
            </a:r>
            <a:endParaRPr lang="en-US">
              <a:solidFill>
                <a:srgbClr val="0F0F0F"/>
              </a:solidFill>
              <a:highlight>
                <a:srgbClr val="FFFFFF"/>
              </a:highlight>
            </a:endParaRPr>
          </a:p>
          <a:p>
            <a:r>
              <a:rPr lang="en-GB">
                <a:solidFill>
                  <a:srgbClr val="0F0F0F"/>
                </a:solidFill>
                <a:highlight>
                  <a:srgbClr val="FFFFFF"/>
                </a:highlight>
              </a:rPr>
              <a:t>a symptom of infection. It was an excess of blood. A persistent cough was not</a:t>
            </a:r>
            <a:endParaRPr lang="en-US">
              <a:solidFill>
                <a:srgbClr val="0F0F0F"/>
              </a:solidFill>
              <a:highlight>
                <a:srgbClr val="FFFFFF"/>
              </a:highlight>
            </a:endParaRPr>
          </a:p>
          <a:p>
            <a:r>
              <a:rPr lang="en-GB" dirty="0">
                <a:solidFill>
                  <a:srgbClr val="0F0F0F"/>
                </a:solidFill>
                <a:highlight>
                  <a:srgbClr val="FFFFFF"/>
                </a:highlight>
              </a:rPr>
              <a:t>bronchitis. It was a surplus of </a:t>
            </a:r>
            <a:r>
              <a:rPr lang="en-GB" dirty="0" err="1">
                <a:solidFill>
                  <a:srgbClr val="0F0F0F"/>
                </a:solidFill>
                <a:highlight>
                  <a:srgbClr val="FFFFFF"/>
                </a:highlight>
              </a:rPr>
              <a:t>Phlem</a:t>
            </a:r>
            <a:r>
              <a:rPr lang="en-GB" dirty="0">
                <a:solidFill>
                  <a:srgbClr val="0F0F0F"/>
                </a:solidFill>
                <a:highlight>
                  <a:srgbClr val="FFFFFF"/>
                </a:highlight>
              </a:rPr>
              <a:t>. A foul temper was not a personality trait.</a:t>
            </a:r>
            <a:endParaRPr lang="en-US" dirty="0">
              <a:solidFill>
                <a:srgbClr val="0F0F0F"/>
              </a:solidFill>
              <a:highlight>
                <a:srgbClr val="FFFFFF"/>
              </a:highlight>
            </a:endParaRPr>
          </a:p>
          <a:p>
            <a:r>
              <a:rPr lang="en-GB">
                <a:solidFill>
                  <a:srgbClr val="0F0F0F"/>
                </a:solidFill>
                <a:highlight>
                  <a:srgbClr val="FFFFFF"/>
                </a:highlight>
              </a:rPr>
              <a:t>It was a body simmering with too much yellow bile. And a deep unshakable</a:t>
            </a:r>
            <a:endParaRPr lang="en-US">
              <a:solidFill>
                <a:srgbClr val="0F0F0F"/>
              </a:solidFill>
              <a:highlight>
                <a:srgbClr val="FFFFFF"/>
              </a:highlight>
            </a:endParaRPr>
          </a:p>
          <a:p>
            <a:r>
              <a:rPr lang="en-GB">
                <a:solidFill>
                  <a:srgbClr val="0F0F0F"/>
                </a:solidFill>
                <a:highlight>
                  <a:srgbClr val="FFFFFF"/>
                </a:highlight>
              </a:rPr>
              <a:t>sadness was the literal and physical presence of too much black bile. The physician's job then was not to kill </a:t>
            </a:r>
            <a:endParaRPr lang="en-US">
              <a:solidFill>
                <a:srgbClr val="0F0F0F"/>
              </a:solidFill>
              <a:highlight>
                <a:srgbClr val="FFFFFF"/>
              </a:highlight>
            </a:endParaRPr>
          </a:p>
          <a:p>
            <a:r>
              <a:rPr lang="en-GB">
                <a:solidFill>
                  <a:srgbClr val="0F0F0F"/>
                </a:solidFill>
                <a:highlight>
                  <a:srgbClr val="FFFFFF"/>
                </a:highlight>
              </a:rPr>
              <a:t>pathogen but to restore this delicate internal balance. Their entire diagnostic art, examining</a:t>
            </a:r>
            <a:endParaRPr lang="en-US">
              <a:solidFill>
                <a:srgbClr val="0F0F0F"/>
              </a:solidFill>
              <a:highlight>
                <a:srgbClr val="FFFFFF"/>
              </a:highlight>
            </a:endParaRPr>
          </a:p>
          <a:p>
            <a:r>
              <a:rPr lang="en-GB" dirty="0">
                <a:solidFill>
                  <a:srgbClr val="0F0F0F"/>
                </a:solidFill>
                <a:highlight>
                  <a:srgbClr val="FFFFFF"/>
                </a:highlight>
              </a:rPr>
              <a:t>the </a:t>
            </a:r>
            <a:r>
              <a:rPr lang="en-GB" dirty="0" err="1">
                <a:solidFill>
                  <a:srgbClr val="0F0F0F"/>
                </a:solidFill>
                <a:highlight>
                  <a:srgbClr val="FFFFFF"/>
                </a:highlight>
              </a:rPr>
              <a:t>color</a:t>
            </a:r>
            <a:r>
              <a:rPr lang="en-GB" dirty="0">
                <a:solidFill>
                  <a:srgbClr val="0F0F0F"/>
                </a:solidFill>
                <a:highlight>
                  <a:srgbClr val="FFFFFF"/>
                </a:highlight>
              </a:rPr>
              <a:t> of the urine in a special glass flask, noting the patients complexion, charting the stars, was</a:t>
            </a:r>
            <a:endParaRPr lang="en-US" dirty="0">
              <a:solidFill>
                <a:srgbClr val="0F0F0F"/>
              </a:solidFill>
              <a:highlight>
                <a:srgbClr val="FFFFFF"/>
              </a:highlight>
            </a:endParaRPr>
          </a:p>
          <a:p>
            <a:r>
              <a:rPr lang="en-GB" dirty="0">
                <a:solidFill>
                  <a:srgbClr val="0F0F0F"/>
                </a:solidFill>
                <a:highlight>
                  <a:srgbClr val="FFFFFF"/>
                </a:highlight>
              </a:rPr>
              <a:t>aimed at one thing. identifying the </a:t>
            </a:r>
            <a:r>
              <a:rPr lang="en-GB" dirty="0" err="1">
                <a:solidFill>
                  <a:srgbClr val="0F0F0F"/>
                </a:solidFill>
                <a:highlight>
                  <a:srgbClr val="FFFFFF"/>
                </a:highlight>
              </a:rPr>
              <a:t>humor</a:t>
            </a:r>
            <a:r>
              <a:rPr lang="en-GB" dirty="0">
                <a:solidFill>
                  <a:srgbClr val="0F0F0F"/>
                </a:solidFill>
                <a:highlight>
                  <a:srgbClr val="FFFFFF"/>
                </a:highlight>
              </a:rPr>
              <a:t> that had fallen out of line and</a:t>
            </a:r>
            <a:endParaRPr lang="en-US" dirty="0">
              <a:solidFill>
                <a:srgbClr val="0F0F0F"/>
              </a:solidFill>
              <a:highlight>
                <a:srgbClr val="FFFFFF"/>
              </a:highlight>
            </a:endParaRPr>
          </a:p>
          <a:p>
            <a:endParaRPr lang="en-GB" dirty="0">
              <a:solidFill>
                <a:srgbClr val="065FD4"/>
              </a:solidFill>
              <a:highlight>
                <a:srgbClr val="DEF1FF"/>
              </a:highlight>
            </a:endParaRPr>
          </a:p>
          <a:p>
            <a:r>
              <a:rPr lang="en-GB">
                <a:solidFill>
                  <a:srgbClr val="0F0F0F"/>
                </a:solidFill>
                <a:highlight>
                  <a:srgbClr val="FFFFFF"/>
                </a:highlight>
              </a:rPr>
              <a:t>their treatments administered were designed to</a:t>
            </a:r>
            <a:endParaRPr lang="en-US">
              <a:solidFill>
                <a:srgbClr val="0F0F0F"/>
              </a:solidFill>
              <a:highlight>
                <a:srgbClr val="FFFFFF"/>
              </a:highlight>
            </a:endParaRPr>
          </a:p>
          <a:p>
            <a:r>
              <a:rPr lang="en-GB">
                <a:solidFill>
                  <a:srgbClr val="0F0F0F"/>
                </a:solidFill>
                <a:highlight>
                  <a:srgbClr val="FFFFFF"/>
                </a:highlight>
              </a:rPr>
              <a:t>drain, expel, and purge that excess fluid from the body.</a:t>
            </a:r>
            <a:endParaRPr lang="en-US">
              <a:solidFill>
                <a:srgbClr val="0F0F0F"/>
              </a:solidFill>
              <a:highlight>
                <a:srgbClr val="FFFFFF"/>
              </a:highlight>
            </a:endParaRPr>
          </a:p>
          <a:p>
            <a:r>
              <a:rPr lang="en-GB" dirty="0">
                <a:solidFill>
                  <a:srgbClr val="0F0F0F"/>
                </a:solidFill>
                <a:highlight>
                  <a:srgbClr val="FFFFFF"/>
                </a:highlight>
              </a:rPr>
              <a:t> </a:t>
            </a:r>
            <a:endParaRPr lang="en-US" dirty="0">
              <a:solidFill>
                <a:srgbClr val="0F0F0F"/>
              </a:solidFill>
              <a:highlight>
                <a:srgbClr val="FFFFFF"/>
              </a:highlight>
            </a:endParaRPr>
          </a:p>
          <a:p>
            <a:r>
              <a:rPr lang="en-GB">
                <a:solidFill>
                  <a:srgbClr val="0F0F0F"/>
                </a:solidFill>
                <a:highlight>
                  <a:srgbClr val="FFFFFF"/>
                </a:highlight>
              </a:rPr>
              <a:t>The most common was </a:t>
            </a:r>
            <a:r>
              <a:rPr lang="en-GB" dirty="0">
                <a:solidFill>
                  <a:srgbClr val="0F0F0F"/>
                </a:solidFill>
                <a:highlight>
                  <a:srgbClr val="FFFFFF"/>
                </a:highlight>
              </a:rPr>
              <a:t>bloodletting. Phlebotomy, it was considered a panacea</a:t>
            </a:r>
            <a:endParaRPr lang="en-US">
              <a:solidFill>
                <a:srgbClr val="0F0F0F"/>
              </a:solidFill>
              <a:highlight>
                <a:srgbClr val="FFFFFF"/>
              </a:highlight>
            </a:endParaRPr>
          </a:p>
          <a:p>
            <a:r>
              <a:rPr lang="en-GB" dirty="0">
                <a:solidFill>
                  <a:srgbClr val="0F0F0F"/>
                </a:solidFill>
                <a:highlight>
                  <a:srgbClr val="FFFFFF"/>
                </a:highlight>
              </a:rPr>
              <a:t>a cure for everything from a headache to the plague. The </a:t>
            </a:r>
            <a:r>
              <a:rPr lang="en-GB">
                <a:solidFill>
                  <a:srgbClr val="0F0F0F"/>
                </a:solidFill>
                <a:highlight>
                  <a:srgbClr val="FFFFFF"/>
                </a:highlight>
              </a:rPr>
              <a:t>rationale, if you were hot, feverish, red-faced, or your</a:t>
            </a:r>
            <a:endParaRPr lang="en-US">
              <a:solidFill>
                <a:srgbClr val="0F0F0F"/>
              </a:solidFill>
              <a:highlight>
                <a:srgbClr val="FFFFFF"/>
              </a:highlight>
            </a:endParaRPr>
          </a:p>
          <a:p>
            <a:r>
              <a:rPr lang="en-GB" dirty="0" err="1">
                <a:solidFill>
                  <a:srgbClr val="0F0F0F"/>
                </a:solidFill>
                <a:highlight>
                  <a:srgbClr val="FFFFFF"/>
                </a:highlight>
              </a:rPr>
              <a:t>sanguin</a:t>
            </a:r>
            <a:r>
              <a:rPr lang="en-GB" dirty="0">
                <a:solidFill>
                  <a:srgbClr val="0F0F0F"/>
                </a:solidFill>
                <a:highlight>
                  <a:srgbClr val="FFFFFF"/>
                </a:highlight>
              </a:rPr>
              <a:t> </a:t>
            </a:r>
            <a:r>
              <a:rPr lang="en-GB" dirty="0" err="1">
                <a:solidFill>
                  <a:srgbClr val="0F0F0F"/>
                </a:solidFill>
                <a:highlight>
                  <a:srgbClr val="FFFFFF"/>
                </a:highlight>
              </a:rPr>
              <a:t>humor</a:t>
            </a:r>
            <a:r>
              <a:rPr lang="en-GB" dirty="0">
                <a:solidFill>
                  <a:srgbClr val="0F0F0F"/>
                </a:solidFill>
                <a:highlight>
                  <a:srgbClr val="FFFFFF"/>
                </a:highlight>
              </a:rPr>
              <a:t>, your blood was clearly in excess. The solution? Let some of it</a:t>
            </a:r>
            <a:endParaRPr lang="en-US" dirty="0">
              <a:solidFill>
                <a:srgbClr val="0F0F0F"/>
              </a:solidFill>
              <a:highlight>
                <a:srgbClr val="FFFFFF"/>
              </a:highlight>
            </a:endParaRPr>
          </a:p>
          <a:p>
            <a:r>
              <a:rPr lang="en-GB" dirty="0">
                <a:solidFill>
                  <a:srgbClr val="0F0F0F"/>
                </a:solidFill>
                <a:highlight>
                  <a:srgbClr val="FFFFFF"/>
                </a:highlight>
              </a:rPr>
              <a:t>out. A hospital ward in the morning might have resembled a strange, quiet </a:t>
            </a:r>
            <a:r>
              <a:rPr lang="en-GB" dirty="0" err="1">
                <a:solidFill>
                  <a:srgbClr val="0F0F0F"/>
                </a:solidFill>
                <a:highlight>
                  <a:srgbClr val="FFFFFF"/>
                </a:highlight>
              </a:rPr>
              <a:t>abbittoire</a:t>
            </a:r>
            <a:r>
              <a:rPr lang="en-GB" dirty="0">
                <a:solidFill>
                  <a:srgbClr val="0F0F0F"/>
                </a:solidFill>
                <a:highlight>
                  <a:srgbClr val="FFFFFF"/>
                </a:highlight>
              </a:rPr>
              <a:t>.</a:t>
            </a:r>
            <a:endParaRPr lang="en-US" dirty="0">
              <a:solidFill>
                <a:srgbClr val="0F0F0F"/>
              </a:solidFill>
              <a:highlight>
                <a:srgbClr val="FFFFFF"/>
              </a:highlight>
            </a:endParaRPr>
          </a:p>
          <a:p>
            <a:endParaRPr lang="en-GB" dirty="0">
              <a:solidFill>
                <a:srgbClr val="0F0F0F"/>
              </a:solidFill>
              <a:highlight>
                <a:srgbClr val="FFFFFF"/>
              </a:highlight>
            </a:endParaRPr>
          </a:p>
          <a:p>
            <a:r>
              <a:rPr lang="en-GB">
                <a:solidFill>
                  <a:srgbClr val="0F0F0F"/>
                </a:solidFill>
                <a:highlight>
                  <a:srgbClr val="FFFFFF"/>
                </a:highlight>
              </a:rPr>
              <a:t> The physician, university</a:t>
            </a:r>
            <a:endParaRPr lang="en-US">
              <a:solidFill>
                <a:srgbClr val="0F0F0F"/>
              </a:solidFill>
              <a:highlight>
                <a:srgbClr val="FFFFFF"/>
              </a:highlight>
            </a:endParaRPr>
          </a:p>
          <a:p>
            <a:r>
              <a:rPr lang="en-GB">
                <a:solidFill>
                  <a:srgbClr val="0F0F0F"/>
                </a:solidFill>
                <a:highlight>
                  <a:srgbClr val="FFFFFF"/>
                </a:highlight>
              </a:rPr>
              <a:t>trained and robed, would rarely perform the procedure himself. That was messy manual work beneath his station. He</a:t>
            </a:r>
            <a:endParaRPr lang="en-US">
              <a:solidFill>
                <a:srgbClr val="0F0F0F"/>
              </a:solidFill>
              <a:highlight>
                <a:srgbClr val="FFFFFF"/>
              </a:highlight>
            </a:endParaRPr>
          </a:p>
          <a:p>
            <a:r>
              <a:rPr lang="en-GB" dirty="0">
                <a:solidFill>
                  <a:srgbClr val="0F0F0F"/>
                </a:solidFill>
                <a:highlight>
                  <a:srgbClr val="FFFFFF"/>
                </a:highlight>
              </a:rPr>
              <a:t>would point to a vein on a detailed anatomical chart, perhaps consulting an astrological calendar to ensure the moon</a:t>
            </a:r>
            <a:endParaRPr lang="en-US" dirty="0">
              <a:solidFill>
                <a:srgbClr val="0F0F0F"/>
              </a:solidFill>
              <a:highlight>
                <a:srgbClr val="FFFFFF"/>
              </a:highlight>
            </a:endParaRPr>
          </a:p>
          <a:p>
            <a:r>
              <a:rPr lang="en-GB" dirty="0">
                <a:solidFill>
                  <a:srgbClr val="0F0F0F"/>
                </a:solidFill>
                <a:highlight>
                  <a:srgbClr val="FFFFFF"/>
                </a:highlight>
              </a:rPr>
              <a:t>and stars were in a </a:t>
            </a:r>
            <a:r>
              <a:rPr lang="en-GB" dirty="0" err="1">
                <a:solidFill>
                  <a:srgbClr val="0F0F0F"/>
                </a:solidFill>
                <a:highlight>
                  <a:srgbClr val="FFFFFF"/>
                </a:highlight>
              </a:rPr>
              <a:t>favorable</a:t>
            </a:r>
            <a:r>
              <a:rPr lang="en-GB" dirty="0">
                <a:solidFill>
                  <a:srgbClr val="0F0F0F"/>
                </a:solidFill>
                <a:highlight>
                  <a:srgbClr val="FFFFFF"/>
                </a:highlight>
              </a:rPr>
              <a:t> position for opening the body. Then he would instruct a surgeon barber or a monastic</a:t>
            </a:r>
            <a:endParaRPr lang="en-US" dirty="0">
              <a:solidFill>
                <a:srgbClr val="0F0F0F"/>
              </a:solidFill>
              <a:highlight>
                <a:srgbClr val="FFFFFF"/>
              </a:highlight>
            </a:endParaRPr>
          </a:p>
          <a:p>
            <a:r>
              <a:rPr lang="en-GB" dirty="0">
                <a:solidFill>
                  <a:srgbClr val="0F0F0F"/>
                </a:solidFill>
                <a:highlight>
                  <a:srgbClr val="FFFFFF"/>
                </a:highlight>
              </a:rPr>
              <a:t>infirm to proceed.</a:t>
            </a:r>
            <a:endParaRPr lang="en-US" dirty="0">
              <a:solidFill>
                <a:srgbClr val="0F0F0F"/>
              </a:solidFill>
              <a:highlight>
                <a:srgbClr val="FFFFFF"/>
              </a:highlight>
            </a:endParaRPr>
          </a:p>
          <a:p>
            <a:r>
              <a:rPr lang="en-GB" dirty="0">
                <a:solidFill>
                  <a:srgbClr val="0F0F0F"/>
                </a:solidFill>
                <a:highlight>
                  <a:srgbClr val="FFFFFF"/>
                </a:highlight>
              </a:rPr>
              <a:t> There were several ways to do this. The most direct was </a:t>
            </a:r>
            <a:r>
              <a:rPr lang="en-GB" dirty="0" err="1">
                <a:solidFill>
                  <a:srgbClr val="0F0F0F"/>
                </a:solidFill>
                <a:highlight>
                  <a:srgbClr val="FFFFFF"/>
                </a:highlight>
              </a:rPr>
              <a:t>venice</a:t>
            </a:r>
            <a:r>
              <a:rPr lang="en-GB" dirty="0">
                <a:solidFill>
                  <a:srgbClr val="0F0F0F"/>
                </a:solidFill>
                <a:highlight>
                  <a:srgbClr val="FFFFFF"/>
                </a:highlight>
              </a:rPr>
              <a:t>, the opening of a</a:t>
            </a:r>
            <a:endParaRPr lang="en-US">
              <a:solidFill>
                <a:srgbClr val="0F0F0F"/>
              </a:solidFill>
              <a:highlight>
                <a:srgbClr val="FFFFFF"/>
              </a:highlight>
            </a:endParaRPr>
          </a:p>
          <a:p>
            <a:r>
              <a:rPr lang="en-GB">
                <a:solidFill>
                  <a:srgbClr val="0F0F0F"/>
                </a:solidFill>
                <a:highlight>
                  <a:srgbClr val="FFFFFF"/>
                </a:highlight>
              </a:rPr>
              <a:t>vein, typically in the crook of the elbow. The tool was a lancet, a small</a:t>
            </a:r>
            <a:endParaRPr lang="en-US">
              <a:solidFill>
                <a:srgbClr val="0F0F0F"/>
              </a:solidFill>
              <a:highlight>
                <a:srgbClr val="FFFFFF"/>
              </a:highlight>
            </a:endParaRPr>
          </a:p>
          <a:p>
            <a:r>
              <a:rPr lang="en-GB">
                <a:solidFill>
                  <a:srgbClr val="0F0F0F"/>
                </a:solidFill>
                <a:highlight>
                  <a:srgbClr val="FFFFFF"/>
                </a:highlight>
              </a:rPr>
              <a:t>sharp, often elegant blade. or for a more vigorous approach, a flee. A terrifying little instrument with</a:t>
            </a:r>
            <a:endParaRPr lang="en-US">
              <a:solidFill>
                <a:srgbClr val="0F0F0F"/>
              </a:solidFill>
              <a:highlight>
                <a:srgbClr val="FFFFFF"/>
              </a:highlight>
            </a:endParaRPr>
          </a:p>
          <a:p>
            <a:r>
              <a:rPr lang="en-GB">
                <a:solidFill>
                  <a:srgbClr val="0F0F0F"/>
                </a:solidFill>
                <a:highlight>
                  <a:srgbClr val="FFFFFF"/>
                </a:highlight>
              </a:rPr>
              <a:t>nine blades of varying sizes that would be placed over the vein and given a sharp wrap with a small wooden stick</a:t>
            </a:r>
            <a:endParaRPr lang="en-US">
              <a:solidFill>
                <a:srgbClr val="0F0F0F"/>
              </a:solidFill>
              <a:highlight>
                <a:srgbClr val="FFFFFF"/>
              </a:highlight>
            </a:endParaRPr>
          </a:p>
          <a:p>
            <a:r>
              <a:rPr lang="en-GB">
                <a:solidFill>
                  <a:srgbClr val="0F0F0F"/>
                </a:solidFill>
                <a:highlight>
                  <a:srgbClr val="FFFFFF"/>
                </a:highlight>
              </a:rPr>
              <a:t>called a flea stick. The blood would pour forth a warm crimson stream into a</a:t>
            </a:r>
            <a:endParaRPr lang="en-US">
              <a:solidFill>
                <a:srgbClr val="0F0F0F"/>
              </a:solidFill>
              <a:highlight>
                <a:srgbClr val="FFFFFF"/>
              </a:highlight>
            </a:endParaRPr>
          </a:p>
          <a:p>
            <a:r>
              <a:rPr lang="en-GB" dirty="0">
                <a:solidFill>
                  <a:srgbClr val="0F0F0F"/>
                </a:solidFill>
                <a:highlight>
                  <a:srgbClr val="FFFFFF"/>
                </a:highlight>
              </a:rPr>
              <a:t>special bleeding bowl. These bowls were works of art and science made of </a:t>
            </a:r>
            <a:r>
              <a:rPr lang="en-GB" dirty="0" err="1">
                <a:solidFill>
                  <a:srgbClr val="0F0F0F"/>
                </a:solidFill>
                <a:highlight>
                  <a:srgbClr val="FFFFFF"/>
                </a:highlight>
              </a:rPr>
              <a:t>puter</a:t>
            </a:r>
            <a:r>
              <a:rPr lang="en-GB" dirty="0">
                <a:solidFill>
                  <a:srgbClr val="0F0F0F"/>
                </a:solidFill>
                <a:highlight>
                  <a:srgbClr val="FFFFFF"/>
                </a:highlight>
              </a:rPr>
              <a:t> or brass with</a:t>
            </a:r>
            <a:endParaRPr lang="en-US" dirty="0">
              <a:solidFill>
                <a:srgbClr val="0F0F0F"/>
              </a:solidFill>
              <a:highlight>
                <a:srgbClr val="FFFFFF"/>
              </a:highlight>
            </a:endParaRPr>
          </a:p>
          <a:p>
            <a:r>
              <a:rPr lang="en-GB">
                <a:solidFill>
                  <a:srgbClr val="0F0F0F"/>
                </a:solidFill>
                <a:highlight>
                  <a:srgbClr val="FFFFFF"/>
                </a:highlight>
              </a:rPr>
              <a:t>graduated lines etched on the inside to measure precisely how many ounces of the vital fluid were being drained away. The</a:t>
            </a:r>
            <a:endParaRPr lang="en-US">
              <a:solidFill>
                <a:srgbClr val="0F0F0F"/>
              </a:solidFill>
              <a:highlight>
                <a:srgbClr val="FFFFFF"/>
              </a:highlight>
            </a:endParaRPr>
          </a:p>
          <a:p>
            <a:r>
              <a:rPr lang="en-GB" dirty="0">
                <a:solidFill>
                  <a:srgbClr val="0F0F0F"/>
                </a:solidFill>
                <a:highlight>
                  <a:srgbClr val="FFFFFF"/>
                </a:highlight>
              </a:rPr>
              <a:t>physician would watch the flow, perhaps ordering the removal of 8, 10, maybe 16</a:t>
            </a:r>
            <a:endParaRPr lang="en-US" dirty="0">
              <a:solidFill>
                <a:srgbClr val="0F0F0F"/>
              </a:solidFill>
              <a:highlight>
                <a:srgbClr val="FFFFFF"/>
              </a:highlight>
            </a:endParaRPr>
          </a:p>
          <a:p>
            <a:r>
              <a:rPr lang="en-GB">
                <a:solidFill>
                  <a:srgbClr val="0F0F0F"/>
                </a:solidFill>
                <a:highlight>
                  <a:srgbClr val="FFFFFF"/>
                </a:highlight>
              </a:rPr>
              <a:t>ounces, enough to make a strong man dizzy and a weak man faint. The goal was</a:t>
            </a:r>
            <a:endParaRPr lang="en-US">
              <a:solidFill>
                <a:srgbClr val="0F0F0F"/>
              </a:solidFill>
              <a:highlight>
                <a:srgbClr val="FFFFFF"/>
              </a:highlight>
            </a:endParaRPr>
          </a:p>
          <a:p>
            <a:r>
              <a:rPr lang="en-GB" dirty="0">
                <a:solidFill>
                  <a:srgbClr val="0F0F0F"/>
                </a:solidFill>
                <a:highlight>
                  <a:srgbClr val="FFFFFF"/>
                </a:highlight>
              </a:rPr>
              <a:t>often to continue until the patient's swoon, a sign that the body's </a:t>
            </a:r>
            <a:r>
              <a:rPr lang="en-GB" dirty="0" err="1">
                <a:solidFill>
                  <a:srgbClr val="0F0F0F"/>
                </a:solidFill>
                <a:highlight>
                  <a:srgbClr val="FFFFFF"/>
                </a:highlight>
              </a:rPr>
              <a:t>humors</a:t>
            </a:r>
            <a:r>
              <a:rPr lang="en-GB" dirty="0">
                <a:solidFill>
                  <a:srgbClr val="0F0F0F"/>
                </a:solidFill>
                <a:highlight>
                  <a:srgbClr val="FFFFFF"/>
                </a:highlight>
              </a:rPr>
              <a:t> were being shocked back into alignment.</a:t>
            </a:r>
            <a:endParaRPr lang="en-US" dirty="0">
              <a:solidFill>
                <a:srgbClr val="0F0F0F"/>
              </a:solidFill>
              <a:highlight>
                <a:srgbClr val="FFFFFF"/>
              </a:highlight>
            </a:endParaRPr>
          </a:p>
          <a:p>
            <a:r>
              <a:rPr lang="en-GB" dirty="0">
                <a:solidFill>
                  <a:srgbClr val="0F0F0F"/>
                </a:solidFill>
                <a:highlight>
                  <a:srgbClr val="FFFFFF"/>
                </a:highlight>
              </a:rPr>
              <a:t>For ailments of the head, a more targeted approach was </a:t>
            </a:r>
            <a:r>
              <a:rPr lang="en-GB" dirty="0" err="1">
                <a:solidFill>
                  <a:srgbClr val="0F0F0F"/>
                </a:solidFill>
                <a:highlight>
                  <a:srgbClr val="FFFFFF"/>
                </a:highlight>
              </a:rPr>
              <a:t>favored</a:t>
            </a:r>
            <a:r>
              <a:rPr lang="en-GB" dirty="0">
                <a:solidFill>
                  <a:srgbClr val="0F0F0F"/>
                </a:solidFill>
                <a:highlight>
                  <a:srgbClr val="FFFFFF"/>
                </a:highlight>
              </a:rPr>
              <a:t>. </a:t>
            </a:r>
            <a:r>
              <a:rPr lang="en-GB" dirty="0" err="1">
                <a:solidFill>
                  <a:srgbClr val="0F0F0F"/>
                </a:solidFill>
                <a:highlight>
                  <a:srgbClr val="FFFFFF"/>
                </a:highlight>
              </a:rPr>
              <a:t>Arteriottomy</a:t>
            </a:r>
            <a:r>
              <a:rPr lang="en-GB" dirty="0">
                <a:solidFill>
                  <a:srgbClr val="0F0F0F"/>
                </a:solidFill>
                <a:highlight>
                  <a:srgbClr val="FFFFFF"/>
                </a:highlight>
              </a:rPr>
              <a:t> involved nicking the</a:t>
            </a:r>
            <a:endParaRPr lang="en-US" dirty="0">
              <a:solidFill>
                <a:srgbClr val="0F0F0F"/>
              </a:solidFill>
              <a:highlight>
                <a:srgbClr val="FFFFFF"/>
              </a:highlight>
            </a:endParaRPr>
          </a:p>
          <a:p>
            <a:r>
              <a:rPr lang="en-GB" dirty="0">
                <a:solidFill>
                  <a:srgbClr val="0F0F0F"/>
                </a:solidFill>
                <a:highlight>
                  <a:srgbClr val="FFFFFF"/>
                </a:highlight>
              </a:rPr>
              <a:t>arteries of the temple, a delicate and dangerous procedure. And then there were the leeches, the </a:t>
            </a:r>
            <a:r>
              <a:rPr lang="en-GB" dirty="0" err="1">
                <a:solidFill>
                  <a:srgbClr val="0F0F0F"/>
                </a:solidFill>
                <a:highlight>
                  <a:srgbClr val="FFFFFF"/>
                </a:highlight>
              </a:rPr>
              <a:t>Herudo</a:t>
            </a:r>
            <a:r>
              <a:rPr lang="en-GB" dirty="0">
                <a:solidFill>
                  <a:srgbClr val="0F0F0F"/>
                </a:solidFill>
                <a:highlight>
                  <a:srgbClr val="FFFFFF"/>
                </a:highlight>
              </a:rPr>
              <a:t> </a:t>
            </a:r>
            <a:r>
              <a:rPr lang="en-GB" dirty="0" err="1">
                <a:solidFill>
                  <a:srgbClr val="0F0F0F"/>
                </a:solidFill>
                <a:highlight>
                  <a:srgbClr val="FFFFFF"/>
                </a:highlight>
              </a:rPr>
              <a:t>medicinalis</a:t>
            </a:r>
            <a:r>
              <a:rPr lang="en-GB" dirty="0">
                <a:solidFill>
                  <a:srgbClr val="0F0F0F"/>
                </a:solidFill>
                <a:highlight>
                  <a:srgbClr val="FFFFFF"/>
                </a:highlight>
              </a:rPr>
              <a:t>.</a:t>
            </a:r>
            <a:endParaRPr lang="en-US" dirty="0">
              <a:solidFill>
                <a:srgbClr val="0F0F0F"/>
              </a:solidFill>
              <a:highlight>
                <a:srgbClr val="FFFFFF"/>
              </a:highlight>
            </a:endParaRPr>
          </a:p>
          <a:p>
            <a:r>
              <a:rPr lang="en-GB" dirty="0">
                <a:solidFill>
                  <a:srgbClr val="0F0F0F"/>
                </a:solidFill>
                <a:highlight>
                  <a:srgbClr val="FFFFFF"/>
                </a:highlight>
              </a:rPr>
              <a:t>Hospitals and monasteries often maintained their own leech ponds, carefully cultivating their little blood</a:t>
            </a:r>
            <a:endParaRPr lang="en-US" dirty="0">
              <a:solidFill>
                <a:srgbClr val="0F0F0F"/>
              </a:solidFill>
              <a:highlight>
                <a:srgbClr val="FFFFFF"/>
              </a:highlight>
            </a:endParaRPr>
          </a:p>
          <a:p>
            <a:r>
              <a:rPr lang="en-GB" dirty="0">
                <a:solidFill>
                  <a:srgbClr val="0F0F0F"/>
                </a:solidFill>
                <a:highlight>
                  <a:srgbClr val="FFFFFF"/>
                </a:highlight>
              </a:rPr>
              <a:t>sucking assistance. A leech was considered a more gentle and natural way to draw out the blood. Placed on the</a:t>
            </a:r>
            <a:endParaRPr lang="en-US" dirty="0">
              <a:solidFill>
                <a:srgbClr val="0F0F0F"/>
              </a:solidFill>
              <a:highlight>
                <a:srgbClr val="FFFFFF"/>
              </a:highlight>
            </a:endParaRPr>
          </a:p>
          <a:p>
            <a:r>
              <a:rPr lang="en-GB" dirty="0">
                <a:solidFill>
                  <a:srgbClr val="0F0F0F"/>
                </a:solidFill>
                <a:highlight>
                  <a:srgbClr val="FFFFFF"/>
                </a:highlight>
              </a:rPr>
              <a:t>skin, it would inject an anti-coagulant, </a:t>
            </a:r>
            <a:r>
              <a:rPr lang="en-GB" dirty="0" err="1">
                <a:solidFill>
                  <a:srgbClr val="0F0F0F"/>
                </a:solidFill>
                <a:highlight>
                  <a:srgbClr val="FFFFFF"/>
                </a:highlight>
              </a:rPr>
              <a:t>anesthetic</a:t>
            </a:r>
            <a:r>
              <a:rPr lang="en-GB" dirty="0">
                <a:solidFill>
                  <a:srgbClr val="0F0F0F"/>
                </a:solidFill>
                <a:highlight>
                  <a:srgbClr val="FFFFFF"/>
                </a:highlight>
              </a:rPr>
              <a:t>, a marvel of nature's</a:t>
            </a:r>
            <a:endParaRPr lang="en-US" dirty="0">
              <a:solidFill>
                <a:srgbClr val="0F0F0F"/>
              </a:solidFill>
              <a:highlight>
                <a:srgbClr val="FFFFFF"/>
              </a:highlight>
            </a:endParaRPr>
          </a:p>
          <a:p>
            <a:r>
              <a:rPr lang="en-GB" dirty="0" err="1">
                <a:solidFill>
                  <a:srgbClr val="0F0F0F"/>
                </a:solidFill>
                <a:highlight>
                  <a:srgbClr val="FFFFFF"/>
                </a:highlight>
              </a:rPr>
              <a:t>pharmarmacapia</a:t>
            </a:r>
            <a:r>
              <a:rPr lang="en-GB" dirty="0">
                <a:solidFill>
                  <a:srgbClr val="0F0F0F"/>
                </a:solidFill>
                <a:highlight>
                  <a:srgbClr val="FFFFFF"/>
                </a:highlight>
              </a:rPr>
              <a:t>, and drink its fill, swelling up like a small dark grape before dropping off sated. Dozens might</a:t>
            </a:r>
            <a:endParaRPr lang="en-US" dirty="0">
              <a:solidFill>
                <a:srgbClr val="0F0F0F"/>
              </a:solidFill>
              <a:highlight>
                <a:srgbClr val="FFFFFF"/>
              </a:highlight>
            </a:endParaRPr>
          </a:p>
          <a:p>
            <a:r>
              <a:rPr lang="en-GB">
                <a:solidFill>
                  <a:srgbClr val="0F0F0F"/>
                </a:solidFill>
                <a:highlight>
                  <a:srgbClr val="FFFFFF"/>
                </a:highlight>
              </a:rPr>
              <a:t>be applied at once for a serious condition, leaving the patient pale and dotted with tiny telltale wounds. But</a:t>
            </a:r>
            <a:endParaRPr lang="en-US">
              <a:solidFill>
                <a:srgbClr val="0F0F0F"/>
              </a:solidFill>
              <a:highlight>
                <a:srgbClr val="FFFFFF"/>
              </a:highlight>
            </a:endParaRPr>
          </a:p>
          <a:p>
            <a:r>
              <a:rPr lang="en-GB" dirty="0">
                <a:solidFill>
                  <a:srgbClr val="0F0F0F"/>
                </a:solidFill>
                <a:highlight>
                  <a:srgbClr val="FFFFFF"/>
                </a:highlight>
              </a:rPr>
              <a:t>blood was only one of the </a:t>
            </a:r>
            <a:r>
              <a:rPr lang="en-GB" dirty="0" err="1">
                <a:solidFill>
                  <a:srgbClr val="0F0F0F"/>
                </a:solidFill>
                <a:highlight>
                  <a:srgbClr val="FFFFFF"/>
                </a:highlight>
              </a:rPr>
              <a:t>humors</a:t>
            </a:r>
            <a:r>
              <a:rPr lang="en-GB" dirty="0">
                <a:solidFill>
                  <a:srgbClr val="0F0F0F"/>
                </a:solidFill>
                <a:highlight>
                  <a:srgbClr val="FFFFFF"/>
                </a:highlight>
              </a:rPr>
              <a:t>. The others had to be managed as well. An excess of </a:t>
            </a:r>
            <a:r>
              <a:rPr lang="en-GB" dirty="0" err="1">
                <a:solidFill>
                  <a:srgbClr val="0F0F0F"/>
                </a:solidFill>
                <a:highlight>
                  <a:srgbClr val="FFFFFF"/>
                </a:highlight>
              </a:rPr>
              <a:t>phlem</a:t>
            </a:r>
            <a:r>
              <a:rPr lang="en-GB" dirty="0">
                <a:solidFill>
                  <a:srgbClr val="0F0F0F"/>
                </a:solidFill>
                <a:highlight>
                  <a:srgbClr val="FFFFFF"/>
                </a:highlight>
              </a:rPr>
              <a:t>, the cold, moist </a:t>
            </a:r>
            <a:r>
              <a:rPr lang="en-GB" dirty="0" err="1">
                <a:solidFill>
                  <a:srgbClr val="0F0F0F"/>
                </a:solidFill>
                <a:highlight>
                  <a:srgbClr val="FFFFFF"/>
                </a:highlight>
              </a:rPr>
              <a:t>humor</a:t>
            </a:r>
            <a:endParaRPr lang="en-GB" dirty="0">
              <a:solidFill>
                <a:srgbClr val="0F0F0F"/>
              </a:solidFill>
              <a:highlight>
                <a:srgbClr val="FFFFFF"/>
              </a:highlight>
            </a:endParaRPr>
          </a:p>
          <a:p>
            <a:r>
              <a:rPr lang="en-GB">
                <a:solidFill>
                  <a:srgbClr val="0F0F0F"/>
                </a:solidFill>
                <a:highlight>
                  <a:srgbClr val="FFFFFF"/>
                </a:highlight>
              </a:rPr>
              <a:t>required or dietary changes, foods that were considered hot and dry like roasted</a:t>
            </a:r>
            <a:endParaRPr lang="en-US">
              <a:solidFill>
                <a:srgbClr val="0F0F0F"/>
              </a:solidFill>
              <a:highlight>
                <a:srgbClr val="FFFFFF"/>
              </a:highlight>
            </a:endParaRPr>
          </a:p>
          <a:p>
            <a:r>
              <a:rPr lang="en-GB">
                <a:solidFill>
                  <a:srgbClr val="0F0F0F"/>
                </a:solidFill>
                <a:highlight>
                  <a:srgbClr val="FFFFFF"/>
                </a:highlight>
              </a:rPr>
              <a:t>meats and spiced wine to counteract the body's inner winter. To combat an</a:t>
            </a:r>
            <a:endParaRPr lang="en-US">
              <a:solidFill>
                <a:srgbClr val="0F0F0F"/>
              </a:solidFill>
              <a:highlight>
                <a:srgbClr val="FFFFFF"/>
              </a:highlight>
            </a:endParaRPr>
          </a:p>
          <a:p>
            <a:r>
              <a:rPr lang="en-GB" dirty="0">
                <a:solidFill>
                  <a:srgbClr val="0F0F0F"/>
                </a:solidFill>
                <a:highlight>
                  <a:srgbClr val="FFFFFF"/>
                </a:highlight>
              </a:rPr>
              <a:t>overabundance of yellow or black bile, the physician turned to purging. This was a polite term for inducing </a:t>
            </a:r>
            <a:r>
              <a:rPr lang="en-GB" dirty="0" err="1">
                <a:solidFill>
                  <a:srgbClr val="0F0F0F"/>
                </a:solidFill>
                <a:highlight>
                  <a:srgbClr val="FFFFFF"/>
                </a:highlight>
              </a:rPr>
              <a:t>violen</a:t>
            </a:r>
            <a:endParaRPr lang="en-US" dirty="0" err="1">
              <a:solidFill>
                <a:srgbClr val="0F0F0F"/>
              </a:solidFill>
              <a:highlight>
                <a:srgbClr val="FFFFFF"/>
              </a:highlight>
            </a:endParaRPr>
          </a:p>
          <a:p>
            <a:r>
              <a:rPr lang="en-GB" dirty="0">
                <a:solidFill>
                  <a:srgbClr val="0F0F0F"/>
                </a:solidFill>
                <a:highlight>
                  <a:srgbClr val="FFFFFF"/>
                </a:highlight>
              </a:rPr>
              <a:t>vomiting or </a:t>
            </a:r>
            <a:r>
              <a:rPr lang="en-GB" dirty="0" err="1">
                <a:solidFill>
                  <a:srgbClr val="0F0F0F"/>
                </a:solidFill>
                <a:highlight>
                  <a:srgbClr val="FFFFFF"/>
                </a:highlight>
              </a:rPr>
              <a:t>diarrhea</a:t>
            </a:r>
            <a:r>
              <a:rPr lang="en-GB" dirty="0">
                <a:solidFill>
                  <a:srgbClr val="0F0F0F"/>
                </a:solidFill>
                <a:highlight>
                  <a:srgbClr val="FFFFFF"/>
                </a:highlight>
              </a:rPr>
              <a:t>. </a:t>
            </a:r>
            <a:r>
              <a:rPr lang="en-GB" dirty="0" err="1">
                <a:solidFill>
                  <a:srgbClr val="0F0F0F"/>
                </a:solidFill>
                <a:highlight>
                  <a:srgbClr val="FFFFFF"/>
                </a:highlight>
              </a:rPr>
              <a:t>Emmetics</a:t>
            </a:r>
            <a:r>
              <a:rPr lang="en-GB" dirty="0">
                <a:solidFill>
                  <a:srgbClr val="0F0F0F"/>
                </a:solidFill>
                <a:highlight>
                  <a:srgbClr val="FFFFFF"/>
                </a:highlight>
              </a:rPr>
              <a:t> were concocted from ingredients like </a:t>
            </a:r>
            <a:r>
              <a:rPr lang="en-GB" dirty="0" err="1">
                <a:solidFill>
                  <a:srgbClr val="0F0F0F"/>
                </a:solidFill>
                <a:highlight>
                  <a:srgbClr val="FFFFFF"/>
                </a:highlight>
              </a:rPr>
              <a:t>hellaore</a:t>
            </a:r>
            <a:r>
              <a:rPr lang="en-GB" dirty="0">
                <a:solidFill>
                  <a:srgbClr val="0F0F0F"/>
                </a:solidFill>
                <a:highlight>
                  <a:srgbClr val="FFFFFF"/>
                </a:highlight>
              </a:rPr>
              <a:t>, a notoriously toxic plant or</a:t>
            </a:r>
            <a:endParaRPr lang="en-US" dirty="0">
              <a:solidFill>
                <a:srgbClr val="0F0F0F"/>
              </a:solidFill>
              <a:highlight>
                <a:srgbClr val="FFFFFF"/>
              </a:highlight>
            </a:endParaRPr>
          </a:p>
          <a:p>
            <a:r>
              <a:rPr lang="en-GB" dirty="0">
                <a:solidFill>
                  <a:srgbClr val="0F0F0F"/>
                </a:solidFill>
                <a:highlight>
                  <a:srgbClr val="FFFFFF"/>
                </a:highlight>
              </a:rPr>
              <a:t>scam, a powerful resin. Laxatives and enemas using ingredients ranging from</a:t>
            </a:r>
            <a:endParaRPr lang="en-US" dirty="0">
              <a:solidFill>
                <a:srgbClr val="0F0F0F"/>
              </a:solidFill>
              <a:highlight>
                <a:srgbClr val="FFFFFF"/>
              </a:highlight>
            </a:endParaRPr>
          </a:p>
          <a:p>
            <a:r>
              <a:rPr lang="en-GB" dirty="0" err="1">
                <a:solidFill>
                  <a:srgbClr val="0F0F0F"/>
                </a:solidFill>
                <a:highlight>
                  <a:srgbClr val="FFFFFF"/>
                </a:highlight>
              </a:rPr>
              <a:t>malow</a:t>
            </a:r>
            <a:r>
              <a:rPr lang="en-GB" dirty="0">
                <a:solidFill>
                  <a:srgbClr val="0F0F0F"/>
                </a:solidFill>
                <a:highlight>
                  <a:srgbClr val="FFFFFF"/>
                </a:highlight>
              </a:rPr>
              <a:t> and mercury to </a:t>
            </a:r>
            <a:r>
              <a:rPr lang="en-GB" dirty="0" err="1">
                <a:solidFill>
                  <a:srgbClr val="0F0F0F"/>
                </a:solidFill>
                <a:highlight>
                  <a:srgbClr val="FFFFFF"/>
                </a:highlight>
              </a:rPr>
              <a:t>bors</a:t>
            </a:r>
            <a:r>
              <a:rPr lang="en-GB" dirty="0">
                <a:solidFill>
                  <a:srgbClr val="0F0F0F"/>
                </a:solidFill>
                <a:highlight>
                  <a:srgbClr val="FFFFFF"/>
                </a:highlight>
              </a:rPr>
              <a:t> bile were administered with large intimidating </a:t>
            </a:r>
            <a:r>
              <a:rPr lang="en-GB" dirty="0" err="1">
                <a:solidFill>
                  <a:srgbClr val="0F0F0F"/>
                </a:solidFill>
                <a:highlight>
                  <a:srgbClr val="FFFFFF"/>
                </a:highlight>
              </a:rPr>
              <a:t>cister</a:t>
            </a:r>
            <a:r>
              <a:rPr lang="en-GB" dirty="0">
                <a:solidFill>
                  <a:srgbClr val="0F0F0F"/>
                </a:solidFill>
                <a:highlight>
                  <a:srgbClr val="FFFFFF"/>
                </a:highlight>
              </a:rPr>
              <a:t> syringes. The goal was a radical</a:t>
            </a:r>
            <a:endParaRPr lang="en-US" dirty="0">
              <a:solidFill>
                <a:srgbClr val="0F0F0F"/>
              </a:solidFill>
              <a:highlight>
                <a:srgbClr val="FFFFFF"/>
              </a:highlight>
            </a:endParaRPr>
          </a:p>
          <a:p>
            <a:r>
              <a:rPr lang="en-GB" dirty="0">
                <a:solidFill>
                  <a:srgbClr val="0F0F0F"/>
                </a:solidFill>
                <a:highlight>
                  <a:srgbClr val="FFFFFF"/>
                </a:highlight>
              </a:rPr>
              <a:t>evacuation of the body's lower regions, a forceful expulsion of the offending </a:t>
            </a:r>
            <a:r>
              <a:rPr lang="en-GB" dirty="0" err="1">
                <a:solidFill>
                  <a:srgbClr val="0F0F0F"/>
                </a:solidFill>
                <a:highlight>
                  <a:srgbClr val="FFFFFF"/>
                </a:highlight>
              </a:rPr>
              <a:t>humor</a:t>
            </a:r>
            <a:r>
              <a:rPr lang="en-GB" dirty="0">
                <a:solidFill>
                  <a:srgbClr val="0F0F0F"/>
                </a:solidFill>
                <a:highlight>
                  <a:srgbClr val="FFFFFF"/>
                </a:highlight>
              </a:rPr>
              <a:t>. The patient, already weakened by</a:t>
            </a:r>
            <a:endParaRPr lang="en-US" dirty="0">
              <a:solidFill>
                <a:srgbClr val="0F0F0F"/>
              </a:solidFill>
              <a:highlight>
                <a:srgbClr val="FFFFFF"/>
              </a:highlight>
            </a:endParaRPr>
          </a:p>
          <a:p>
            <a:r>
              <a:rPr lang="en-GB">
                <a:solidFill>
                  <a:srgbClr val="0F0F0F"/>
                </a:solidFill>
                <a:highlight>
                  <a:srgbClr val="FFFFFF"/>
                </a:highlight>
              </a:rPr>
              <a:t>their illness, would be left utterly drained, dehydrated, and depleted. Bu</a:t>
            </a:r>
            <a:endParaRPr lang="en-US">
              <a:solidFill>
                <a:srgbClr val="0F0F0F"/>
              </a:solidFill>
              <a:highlight>
                <a:srgbClr val="FFFFFF"/>
              </a:highlight>
            </a:endParaRPr>
          </a:p>
          <a:p>
            <a:r>
              <a:rPr lang="en-GB" dirty="0">
                <a:solidFill>
                  <a:srgbClr val="0F0F0F"/>
                </a:solidFill>
                <a:highlight>
                  <a:srgbClr val="FFFFFF"/>
                </a:highlight>
              </a:rPr>
              <a:t>in the eyes of the physician, the treatment was a success. The body had been cleansed. Another common practice</a:t>
            </a:r>
            <a:endParaRPr lang="en-US" dirty="0">
              <a:solidFill>
                <a:srgbClr val="0F0F0F"/>
              </a:solidFill>
              <a:highlight>
                <a:srgbClr val="FFFFFF"/>
              </a:highlight>
            </a:endParaRPr>
          </a:p>
          <a:p>
            <a:r>
              <a:rPr lang="en-GB" dirty="0">
                <a:solidFill>
                  <a:srgbClr val="0F0F0F"/>
                </a:solidFill>
                <a:highlight>
                  <a:srgbClr val="FFFFFF"/>
                </a:highlight>
              </a:rPr>
              <a:t>was cupping. This involved placing a heated glass or ceramic cup on the skin</a:t>
            </a:r>
            <a:endParaRPr lang="en-US" dirty="0">
              <a:solidFill>
                <a:srgbClr val="0F0F0F"/>
              </a:solidFill>
              <a:highlight>
                <a:srgbClr val="FFFFFF"/>
              </a:highlight>
            </a:endParaRPr>
          </a:p>
          <a:p>
            <a:r>
              <a:rPr lang="en-GB">
                <a:solidFill>
                  <a:srgbClr val="0F0F0F"/>
                </a:solidFill>
                <a:highlight>
                  <a:srgbClr val="FFFFFF"/>
                </a:highlight>
              </a:rPr>
              <a:t>As the air inside cooled, it created a vacuum, sucking the skin up into the cup. This was dry cupping, believed to</a:t>
            </a:r>
            <a:endParaRPr lang="en-US">
              <a:solidFill>
                <a:srgbClr val="0F0F0F"/>
              </a:solidFill>
              <a:highlight>
                <a:srgbClr val="FFFFFF"/>
              </a:highlight>
            </a:endParaRPr>
          </a:p>
          <a:p>
            <a:r>
              <a:rPr lang="en-GB" dirty="0">
                <a:solidFill>
                  <a:srgbClr val="0F0F0F"/>
                </a:solidFill>
                <a:highlight>
                  <a:srgbClr val="FFFFFF"/>
                </a:highlight>
              </a:rPr>
              <a:t>draw the excess </a:t>
            </a:r>
            <a:r>
              <a:rPr lang="en-GB" dirty="0" err="1">
                <a:solidFill>
                  <a:srgbClr val="0F0F0F"/>
                </a:solidFill>
                <a:highlight>
                  <a:srgbClr val="FFFFFF"/>
                </a:highlight>
              </a:rPr>
              <a:t>humor</a:t>
            </a:r>
            <a:r>
              <a:rPr lang="en-GB" dirty="0">
                <a:solidFill>
                  <a:srgbClr val="0F0F0F"/>
                </a:solidFill>
                <a:highlight>
                  <a:srgbClr val="FFFFFF"/>
                </a:highlight>
              </a:rPr>
              <a:t> from deep within the organs to the surface. For a more aggressive treatment, there was wet</a:t>
            </a:r>
            <a:endParaRPr lang="en-US" dirty="0">
              <a:solidFill>
                <a:srgbClr val="0F0F0F"/>
              </a:solidFill>
              <a:highlight>
                <a:srgbClr val="FFFFFF"/>
              </a:highlight>
            </a:endParaRPr>
          </a:p>
          <a:p>
            <a:r>
              <a:rPr lang="en-GB">
                <a:solidFill>
                  <a:srgbClr val="0F0F0F"/>
                </a:solidFill>
                <a:highlight>
                  <a:srgbClr val="FFFFFF"/>
                </a:highlight>
              </a:rPr>
              <a:t>cupping. After the cup had raised a large red welt, it would be removed and</a:t>
            </a:r>
            <a:endParaRPr lang="en-US">
              <a:solidFill>
                <a:srgbClr val="0F0F0F"/>
              </a:solidFill>
              <a:highlight>
                <a:srgbClr val="FFFFFF"/>
              </a:highlight>
            </a:endParaRPr>
          </a:p>
          <a:p>
            <a:r>
              <a:rPr lang="en-GB">
                <a:solidFill>
                  <a:srgbClr val="0F0F0F"/>
                </a:solidFill>
                <a:highlight>
                  <a:srgbClr val="FFFFFF"/>
                </a:highlight>
              </a:rPr>
              <a:t>the surgeon barber would make a series of small incisions in the swollen skin with a scarificator.</a:t>
            </a:r>
            <a:endParaRPr lang="en-US">
              <a:solidFill>
                <a:srgbClr val="0F0F0F"/>
              </a:solidFill>
              <a:highlight>
                <a:srgbClr val="FFFFFF"/>
              </a:highlight>
            </a:endParaRPr>
          </a:p>
          <a:p>
            <a:r>
              <a:rPr lang="en-GB" dirty="0">
                <a:solidFill>
                  <a:srgbClr val="0F0F0F"/>
                </a:solidFill>
                <a:highlight>
                  <a:srgbClr val="FFFFFF"/>
                </a:highlight>
              </a:rPr>
              <a:t>A spring-loaded device with a dozen tiny blades. The cup would then be </a:t>
            </a:r>
            <a:r>
              <a:rPr lang="en-GB" dirty="0" err="1">
                <a:solidFill>
                  <a:srgbClr val="0F0F0F"/>
                </a:solidFill>
                <a:highlight>
                  <a:srgbClr val="FFFFFF"/>
                </a:highlight>
              </a:rPr>
              <a:t>reapplie</a:t>
            </a:r>
            <a:endParaRPr lang="en-US" dirty="0" err="1">
              <a:solidFill>
                <a:srgbClr val="0F0F0F"/>
              </a:solidFill>
              <a:highlight>
                <a:srgbClr val="FFFFFF"/>
              </a:highlight>
            </a:endParaRPr>
          </a:p>
          <a:p>
            <a:r>
              <a:rPr lang="en-GB">
                <a:solidFill>
                  <a:srgbClr val="0F0F0F"/>
                </a:solidFill>
                <a:highlight>
                  <a:srgbClr val="FFFFFF"/>
                </a:highlight>
              </a:rPr>
              <a:t>and the suction would draw out a thick dark mixture of blood and bodily fluid</a:t>
            </a:r>
            <a:endParaRPr lang="en-US">
              <a:solidFill>
                <a:srgbClr val="0F0F0F"/>
              </a:solidFill>
              <a:highlight>
                <a:srgbClr val="FFFFFF"/>
              </a:highlight>
            </a:endParaRPr>
          </a:p>
          <a:p>
            <a:r>
              <a:rPr lang="en-GB" dirty="0">
                <a:solidFill>
                  <a:srgbClr val="0F0F0F"/>
                </a:solidFill>
                <a:highlight>
                  <a:srgbClr val="FFFFFF"/>
                </a:highlight>
              </a:rPr>
              <a:t>All of these procedures, the bleeding, the purging, the cupping, were performed with the best of intentions, guided by a</a:t>
            </a:r>
            <a:endParaRPr lang="en-US" dirty="0">
              <a:solidFill>
                <a:srgbClr val="0F0F0F"/>
              </a:solidFill>
              <a:highlight>
                <a:srgbClr val="FFFFFF"/>
              </a:highlight>
            </a:endParaRPr>
          </a:p>
          <a:p>
            <a:r>
              <a:rPr lang="en-GB">
                <a:solidFill>
                  <a:srgbClr val="0F0F0F"/>
                </a:solidFill>
                <a:highlight>
                  <a:srgbClr val="FFFFFF"/>
                </a:highlight>
              </a:rPr>
              <a:t>system of medicine that had stood unchallenged for a millennium. They were not acts of malice, but of care. Yet,</a:t>
            </a:r>
            <a:endParaRPr lang="en-US">
              <a:solidFill>
                <a:srgbClr val="0F0F0F"/>
              </a:solidFill>
              <a:highlight>
                <a:srgbClr val="FFFFFF"/>
              </a:highlight>
            </a:endParaRPr>
          </a:p>
          <a:p>
            <a:r>
              <a:rPr lang="en-GB" dirty="0">
                <a:solidFill>
                  <a:srgbClr val="0F0F0F"/>
                </a:solidFill>
                <a:highlight>
                  <a:srgbClr val="FFFFFF"/>
                </a:highlight>
              </a:rPr>
              <a:t>they turned the medieval hospital into a place where the sick was systematically weakened, where a body fighting a </a:t>
            </a:r>
            <a:r>
              <a:rPr lang="en-GB">
                <a:solidFill>
                  <a:srgbClr val="0F0F0F"/>
                </a:solidFill>
                <a:highlight>
                  <a:srgbClr val="FFFFFF"/>
                </a:highlight>
              </a:rPr>
              <a:t>battle</a:t>
            </a:r>
            <a:endParaRPr lang="en-US" dirty="0" err="1">
              <a:solidFill>
                <a:srgbClr val="0F0F0F"/>
              </a:solidFill>
              <a:highlight>
                <a:srgbClr val="FFFFFF"/>
              </a:highlight>
            </a:endParaRPr>
          </a:p>
          <a:p>
            <a:r>
              <a:rPr lang="en-GB" dirty="0">
                <a:solidFill>
                  <a:srgbClr val="0F0F0F"/>
                </a:solidFill>
                <a:highlight>
                  <a:srgbClr val="FFFFFF"/>
                </a:highlight>
              </a:rPr>
              <a:t>for survival was actively deprived of its resources, its strength, its very lifeblood. All in the name of </a:t>
            </a:r>
            <a:endParaRPr lang="en-US" dirty="0">
              <a:solidFill>
                <a:srgbClr val="0F0F0F"/>
              </a:solidFill>
              <a:highlight>
                <a:srgbClr val="FFFFFF"/>
              </a:highlight>
            </a:endParaRPr>
          </a:p>
          <a:p>
            <a:r>
              <a:rPr lang="en-GB">
                <a:solidFill>
                  <a:srgbClr val="0F0F0F"/>
                </a:solidFill>
                <a:highlight>
                  <a:srgbClr val="FFFFFF"/>
                </a:highlight>
              </a:rPr>
              <a:t>beautiful, deadly, and perfectly logical idea. The irony of course is that in a small</a:t>
            </a:r>
            <a:endParaRPr lang="en-US">
              <a:solidFill>
                <a:srgbClr val="0F0F0F"/>
              </a:solidFill>
              <a:highlight>
                <a:srgbClr val="FFFFFF"/>
              </a:highlight>
            </a:endParaRPr>
          </a:p>
          <a:p>
            <a:r>
              <a:rPr lang="en-GB" dirty="0">
                <a:solidFill>
                  <a:srgbClr val="0F0F0F"/>
                </a:solidFill>
                <a:highlight>
                  <a:srgbClr val="FFFFFF"/>
                </a:highlight>
              </a:rPr>
              <a:t>number of cases, for conditions like hypertension or </a:t>
            </a:r>
            <a:r>
              <a:rPr lang="en-GB" dirty="0" err="1">
                <a:solidFill>
                  <a:srgbClr val="0F0F0F"/>
                </a:solidFill>
                <a:highlight>
                  <a:srgbClr val="FFFFFF"/>
                </a:highlight>
              </a:rPr>
              <a:t>hemocromattosis</a:t>
            </a:r>
            <a:r>
              <a:rPr lang="en-GB" dirty="0">
                <a:solidFill>
                  <a:srgbClr val="0F0F0F"/>
                </a:solidFill>
                <a:highlight>
                  <a:srgbClr val="FFFFFF"/>
                </a:highlight>
              </a:rPr>
              <a:t>, bloodletting might have actually</a:t>
            </a:r>
            <a:endParaRPr lang="en-US" dirty="0">
              <a:solidFill>
                <a:srgbClr val="0F0F0F"/>
              </a:solidFill>
              <a:highlight>
                <a:srgbClr val="FFFFFF"/>
              </a:highlight>
            </a:endParaRPr>
          </a:p>
          <a:p>
            <a:r>
              <a:rPr lang="en-GB" dirty="0">
                <a:solidFill>
                  <a:srgbClr val="0F0F0F"/>
                </a:solidFill>
                <a:highlight>
                  <a:srgbClr val="FFFFFF"/>
                </a:highlight>
              </a:rPr>
              <a:t>accidentally helped. </a:t>
            </a:r>
            <a:endParaRPr lang="en-US" dirty="0" err="1">
              <a:solidFill>
                <a:srgbClr val="0F0F0F"/>
              </a:solidFill>
              <a:highlight>
                <a:srgbClr val="FFFFFF"/>
              </a:highlight>
            </a:endParaRPr>
          </a:p>
          <a:p>
            <a:r>
              <a:rPr lang="en-GB">
                <a:solidFill>
                  <a:srgbClr val="0F0F0F"/>
                </a:solidFill>
                <a:highlight>
                  <a:srgbClr val="FFFFFF"/>
                </a:highlight>
              </a:rPr>
              <a:t>But for the vast majority suffering from infection, malnutrition, or trauma, this quest for</a:t>
            </a:r>
            <a:endParaRPr lang="en-US">
              <a:solidFill>
                <a:srgbClr val="0F0F0F"/>
              </a:solidFill>
              <a:highlight>
                <a:srgbClr val="FFFFFF"/>
              </a:highlight>
            </a:endParaRPr>
          </a:p>
          <a:p>
            <a:r>
              <a:rPr lang="en-GB">
                <a:solidFill>
                  <a:srgbClr val="0F0F0F"/>
                </a:solidFill>
                <a:highlight>
                  <a:srgbClr val="FFFFFF"/>
                </a:highlight>
              </a:rPr>
              <a:t>balance was a sentence of death, delivered with a gentle hand and a learned frown. </a:t>
            </a:r>
            <a:endParaRPr lang="en-US">
              <a:solidFill>
                <a:srgbClr val="0F0F0F"/>
              </a:solidFill>
              <a:highlight>
                <a:srgbClr val="FFFFFF"/>
              </a:highlight>
            </a:endParaRPr>
          </a:p>
          <a:p>
            <a:endParaRPr lang="en-GB" dirty="0">
              <a:solidFill>
                <a:srgbClr val="0F0F0F"/>
              </a:solidFill>
              <a:highlight>
                <a:srgbClr val="FFFFFF"/>
              </a:highlight>
            </a:endParaRPr>
          </a:p>
          <a:p>
            <a:r>
              <a:rPr lang="en-GB">
                <a:solidFill>
                  <a:srgbClr val="0F0F0F"/>
                </a:solidFill>
                <a:highlight>
                  <a:srgbClr val="FFFFFF"/>
                </a:highlight>
              </a:rPr>
              <a:t>when the problem was not</a:t>
            </a:r>
            <a:endParaRPr lang="en-US">
              <a:solidFill>
                <a:srgbClr val="0F0F0F"/>
              </a:solidFill>
              <a:highlight>
                <a:srgbClr val="FFFFFF"/>
              </a:highlight>
            </a:endParaRPr>
          </a:p>
          <a:p>
            <a:r>
              <a:rPr lang="en-GB">
                <a:solidFill>
                  <a:srgbClr val="0F0F0F"/>
                </a:solidFill>
                <a:highlight>
                  <a:srgbClr val="FFFFFF"/>
                </a:highlight>
              </a:rPr>
              <a:t>an imbalance within, but a wound from without. A fall from a horse, a boil on</a:t>
            </a:r>
            <a:endParaRPr lang="en-US">
              <a:solidFill>
                <a:srgbClr val="0F0F0F"/>
              </a:solidFill>
              <a:highlight>
                <a:srgbClr val="FFFFFF"/>
              </a:highlight>
            </a:endParaRPr>
          </a:p>
          <a:p>
            <a:r>
              <a:rPr lang="en-GB" dirty="0">
                <a:solidFill>
                  <a:srgbClr val="0F0F0F"/>
                </a:solidFill>
                <a:highlight>
                  <a:srgbClr val="FFFFFF"/>
                </a:highlight>
              </a:rPr>
              <a:t>the neck, a shattered limb from a construction accident at a new cathedral. The robed physician </a:t>
            </a:r>
            <a:r>
              <a:rPr lang="en-GB">
                <a:solidFill>
                  <a:srgbClr val="0F0F0F"/>
                </a:solidFill>
                <a:highlight>
                  <a:srgbClr val="FFFFFF"/>
                </a:highlight>
              </a:rPr>
              <a:t>would</a:t>
            </a:r>
            <a:endParaRPr lang="en-US" dirty="0" err="1">
              <a:solidFill>
                <a:srgbClr val="0F0F0F"/>
              </a:solidFill>
              <a:highlight>
                <a:srgbClr val="FFFFFF"/>
              </a:highlight>
            </a:endParaRPr>
          </a:p>
          <a:p>
            <a:r>
              <a:rPr lang="en-GB">
                <a:solidFill>
                  <a:srgbClr val="0F0F0F"/>
                </a:solidFill>
                <a:highlight>
                  <a:srgbClr val="FFFFFF"/>
                </a:highlight>
              </a:rPr>
              <a:t>step back. For that, the hospital called upon the surgeon barber, a</a:t>
            </a:r>
            <a:endParaRPr lang="en-US">
              <a:solidFill>
                <a:srgbClr val="0F0F0F"/>
              </a:solidFill>
              <a:highlight>
                <a:srgbClr val="FFFFFF"/>
              </a:highlight>
            </a:endParaRPr>
          </a:p>
          <a:p>
            <a:r>
              <a:rPr lang="en-GB" dirty="0">
                <a:solidFill>
                  <a:srgbClr val="0F0F0F"/>
                </a:solidFill>
                <a:highlight>
                  <a:srgbClr val="FFFFFF"/>
                </a:highlight>
              </a:rPr>
              <a:t>craftsman, equally adept at shaving a </a:t>
            </a:r>
            <a:r>
              <a:rPr lang="en-GB" dirty="0" err="1">
                <a:solidFill>
                  <a:srgbClr val="0F0F0F"/>
                </a:solidFill>
                <a:highlight>
                  <a:srgbClr val="FFFFFF"/>
                </a:highlight>
              </a:rPr>
              <a:t>beard,pulling</a:t>
            </a:r>
            <a:r>
              <a:rPr lang="en-GB" dirty="0">
                <a:solidFill>
                  <a:srgbClr val="0F0F0F"/>
                </a:solidFill>
                <a:highlight>
                  <a:srgbClr val="FFFFFF"/>
                </a:highlight>
              </a:rPr>
              <a:t> a tooth, or sawing off a leg. He learned his trade through apprenticeship, in a shop not in a university, pouring over texts of Galen.</a:t>
            </a:r>
          </a:p>
        </p:txBody>
      </p:sp>
      <p:sp>
        <p:nvSpPr>
          <p:cNvPr id="4" name="Slide Number Placeholder 3"/>
          <p:cNvSpPr>
            <a:spLocks noGrp="1"/>
          </p:cNvSpPr>
          <p:nvPr>
            <p:ph type="sldNum" sz="quarter" idx="5"/>
          </p:nvPr>
        </p:nvSpPr>
        <p:spPr/>
        <p:txBody>
          <a:bodyPr/>
          <a:lstStyle/>
          <a:p>
            <a:fld id="{C6074690-7256-4BB9-AC0F-97AEAE8CDEC2}" type="slidenum">
              <a:rPr lang="en-US"/>
              <a:t>8</a:t>
            </a:fld>
            <a:endParaRPr lang="en-US" dirty="0"/>
          </a:p>
        </p:txBody>
      </p:sp>
    </p:spTree>
    <p:extLst>
      <p:ext uri="{BB962C8B-B14F-4D97-AF65-F5344CB8AC3E}">
        <p14:creationId xmlns:p14="http://schemas.microsoft.com/office/powerpoint/2010/main" val="18731878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000000"/>
                </a:solidFill>
                <a:highlight>
                  <a:srgbClr val="FFFFFF"/>
                </a:highlight>
              </a:rPr>
              <a:t>In Europe, benedictine rule, established; charitable institutions, monastic hospitals, hospices, that could allocate beds, food, and attendance to the poor and the ill. Hotel Dieu in Paris among them, grew into a major </a:t>
            </a:r>
            <a:r>
              <a:rPr lang="en-GB" dirty="0" err="1">
                <a:solidFill>
                  <a:srgbClr val="000000"/>
                </a:solidFill>
                <a:highlight>
                  <a:srgbClr val="FFFFFF"/>
                </a:highlight>
              </a:rPr>
              <a:t>center</a:t>
            </a:r>
            <a:r>
              <a:rPr lang="en-GB" dirty="0">
                <a:solidFill>
                  <a:srgbClr val="000000"/>
                </a:solidFill>
                <a:highlight>
                  <a:srgbClr val="FFFFFF"/>
                </a:highlight>
              </a:rPr>
              <a:t> of care kept the idea that both moral and medical remedy could be given through Pilgrimage shrines, relics, and confession and masses.</a:t>
            </a:r>
            <a:endParaRPr lang="en-US" dirty="0">
              <a:solidFill>
                <a:srgbClr val="444444"/>
              </a:solidFill>
              <a:highlight>
                <a:srgbClr val="FFFFFF"/>
              </a:highlight>
            </a:endParaRPr>
          </a:p>
          <a:p>
            <a:r>
              <a:rPr lang="en-GB" dirty="0">
                <a:solidFill>
                  <a:srgbClr val="000000"/>
                </a:solidFill>
                <a:highlight>
                  <a:srgbClr val="FFFFFF"/>
                </a:highlight>
              </a:rPr>
              <a:t>  The school of Salerno taught a practical medicine that drew on Greek </a:t>
            </a:r>
            <a:r>
              <a:rPr lang="en-GB" dirty="0" err="1">
                <a:solidFill>
                  <a:srgbClr val="000000"/>
                </a:solidFill>
                <a:highlight>
                  <a:srgbClr val="FFFFFF"/>
                </a:highlight>
              </a:rPr>
              <a:t>humouralism</a:t>
            </a:r>
            <a:r>
              <a:rPr lang="en-GB" dirty="0">
                <a:solidFill>
                  <a:srgbClr val="000000"/>
                </a:solidFill>
                <a:highlight>
                  <a:srgbClr val="FFFFFF"/>
                </a:highlight>
              </a:rPr>
              <a:t>, Arabic pharmacology, and local folk practices.</a:t>
            </a:r>
            <a:endParaRPr lang="en-US" dirty="0">
              <a:solidFill>
                <a:srgbClr val="444444"/>
              </a:solidFill>
              <a:highlight>
                <a:srgbClr val="FFFFFF"/>
              </a:highlight>
            </a:endParaRPr>
          </a:p>
          <a:p>
            <a:r>
              <a:rPr lang="en-GB" dirty="0">
                <a:solidFill>
                  <a:srgbClr val="000000"/>
                </a:solidFill>
                <a:highlight>
                  <a:srgbClr val="FFFFFF"/>
                </a:highlight>
              </a:rPr>
              <a:t> Legal frameworks emerged, trials determined if a sufferer was 'Compos Mentis' of sound mind; guardians were appointed for those declared incapable ,to manage lands.</a:t>
            </a:r>
            <a:endParaRPr lang="en-GB" dirty="0"/>
          </a:p>
        </p:txBody>
      </p:sp>
      <p:sp>
        <p:nvSpPr>
          <p:cNvPr id="4" name="Slide Number Placeholder 3"/>
          <p:cNvSpPr>
            <a:spLocks noGrp="1"/>
          </p:cNvSpPr>
          <p:nvPr>
            <p:ph type="sldNum" sz="quarter" idx="5"/>
          </p:nvPr>
        </p:nvSpPr>
        <p:spPr/>
        <p:txBody>
          <a:bodyPr/>
          <a:lstStyle/>
          <a:p>
            <a:fld id="{C6074690-7256-4BB9-AC0F-97AEAE8CDEC2}" type="slidenum">
              <a:rPr lang="en-US"/>
              <a:t>9</a:t>
            </a:fld>
            <a:endParaRPr lang="en-US" dirty="0"/>
          </a:p>
        </p:txBody>
      </p:sp>
    </p:spTree>
    <p:extLst>
      <p:ext uri="{BB962C8B-B14F-4D97-AF65-F5344CB8AC3E}">
        <p14:creationId xmlns:p14="http://schemas.microsoft.com/office/powerpoint/2010/main" val="14975241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000000"/>
                </a:solidFill>
              </a:rPr>
              <a:t>Hospital ,derived from the Latin is '</a:t>
            </a:r>
            <a:r>
              <a:rPr lang="en-US" dirty="0" err="1">
                <a:solidFill>
                  <a:srgbClr val="000000"/>
                </a:solidFill>
              </a:rPr>
              <a:t>opitium</a:t>
            </a:r>
            <a:r>
              <a:rPr lang="en-US" dirty="0">
                <a:solidFill>
                  <a:srgbClr val="000000"/>
                </a:solidFill>
              </a:rPr>
              <a:t>', meaning a guest house, promising shelter and a  bed to lie , not a patient as today with expectation of a cure, but as a soul seeking salvation . An example, of such a </a:t>
            </a:r>
            <a:r>
              <a:rPr lang="en-US" dirty="0" err="1">
                <a:solidFill>
                  <a:srgbClr val="000000"/>
                </a:solidFill>
              </a:rPr>
              <a:t>centre</a:t>
            </a:r>
            <a:r>
              <a:rPr lang="en-US" dirty="0">
                <a:solidFill>
                  <a:srgbClr val="000000"/>
                </a:solidFill>
              </a:rPr>
              <a:t> of care was the  "Hôtel‑Dieu de Paris", the "Maison-Dieu" or “Hostel of God,” this is a key medieval hospital .Patients were interred in  vast great hall basement, not divided into rooms or wards, smelling  of incense from a chapel altar and damp straw bedding, urine, unwashed bodies, festering wounds, and the coppery </a:t>
            </a:r>
            <a:r>
              <a:rPr lang="en-US" dirty="0" err="1">
                <a:solidFill>
                  <a:srgbClr val="000000"/>
                </a:solidFill>
              </a:rPr>
              <a:t>odour</a:t>
            </a:r>
            <a:r>
              <a:rPr lang="en-US" dirty="0">
                <a:solidFill>
                  <a:srgbClr val="000000"/>
                </a:solidFill>
              </a:rPr>
              <a:t> of blood. Long rows </a:t>
            </a:r>
            <a:r>
              <a:rPr lang="en-US" dirty="0" err="1">
                <a:solidFill>
                  <a:srgbClr val="000000"/>
                </a:solidFill>
              </a:rPr>
              <a:t>of  </a:t>
            </a:r>
            <a:r>
              <a:rPr lang="en-US" dirty="0">
                <a:solidFill>
                  <a:srgbClr val="000000"/>
                </a:solidFill>
              </a:rPr>
              <a:t>beds, patients crowed side by </a:t>
            </a:r>
            <a:r>
              <a:rPr lang="en-US" dirty="0" err="1">
                <a:solidFill>
                  <a:srgbClr val="000000"/>
                </a:solidFill>
              </a:rPr>
              <a:t>side,there</a:t>
            </a:r>
            <a:r>
              <a:rPr lang="en-US" dirty="0">
                <a:solidFill>
                  <a:srgbClr val="000000"/>
                </a:solidFill>
              </a:rPr>
              <a:t> is no privacy or </a:t>
            </a:r>
            <a:r>
              <a:rPr lang="en-US" dirty="0" err="1">
                <a:solidFill>
                  <a:srgbClr val="000000"/>
                </a:solidFill>
              </a:rPr>
              <a:t>segrgation</a:t>
            </a:r>
            <a:r>
              <a:rPr lang="en-US" dirty="0">
                <a:solidFill>
                  <a:srgbClr val="000000"/>
                </a:solidFill>
              </a:rPr>
              <a:t>  by </a:t>
            </a:r>
            <a:r>
              <a:rPr lang="en-US" dirty="0" err="1">
                <a:solidFill>
                  <a:srgbClr val="000000"/>
                </a:solidFill>
              </a:rPr>
              <a:t>illness.The</a:t>
            </a:r>
            <a:r>
              <a:rPr lang="en-US" dirty="0">
                <a:solidFill>
                  <a:srgbClr val="000000"/>
                </a:solidFill>
              </a:rPr>
              <a:t> Augustinian nuns are not trained in the arts of Hippocrates or Galen. They are servants of Christ and</a:t>
            </a:r>
            <a:endParaRPr lang="en-US" dirty="0">
              <a:solidFill>
                <a:srgbClr val="444444"/>
              </a:solidFill>
            </a:endParaRPr>
          </a:p>
          <a:p>
            <a:r>
              <a:rPr lang="en-US" dirty="0">
                <a:solidFill>
                  <a:srgbClr val="000000"/>
                </a:solidFill>
              </a:rPr>
              <a:t>their duty is to the soul, not  t</a:t>
            </a:r>
            <a:r>
              <a:rPr lang="en-GB" dirty="0">
                <a:solidFill>
                  <a:srgbClr val="000000"/>
                </a:solidFill>
              </a:rPr>
              <a:t>he</a:t>
            </a:r>
            <a:r>
              <a:rPr lang="en-US" dirty="0">
                <a:solidFill>
                  <a:srgbClr val="000000"/>
                </a:solidFill>
              </a:rPr>
              <a:t> vessel it inhabits, a patient is to be laid out before the eyes of God, as the primary treatment. Practical treatment was meagre, budgeted,, feeding only a thin broth or a piece of dark bread, not fortifying or health sustaining. Bathing of the feet not for hygiene but an imitation of Jesus washing the feet of his apostles. The most important task is to ensure you make a good death, by </a:t>
            </a:r>
            <a:r>
              <a:rPr lang="en-US" dirty="0" err="1">
                <a:solidFill>
                  <a:srgbClr val="000000"/>
                </a:solidFill>
              </a:rPr>
              <a:t>recieving</a:t>
            </a:r>
            <a:r>
              <a:rPr lang="en-US" dirty="0">
                <a:solidFill>
                  <a:srgbClr val="000000"/>
                </a:solidFill>
              </a:rPr>
              <a:t> the sacraments; contrition, confession, the' viaticum', the final communion to fortify your spirit for the journey to the afterlife and last rites from a priest.The staff from the orders nuns and priests saw their work as' Caritas', an act</a:t>
            </a:r>
            <a:endParaRPr lang="en-US" dirty="0">
              <a:solidFill>
                <a:srgbClr val="444444"/>
              </a:solidFill>
            </a:endParaRPr>
          </a:p>
          <a:p>
            <a:r>
              <a:rPr lang="en-US">
                <a:solidFill>
                  <a:srgbClr val="000000"/>
                </a:solidFill>
              </a:rPr>
              <a:t>of Christian love and charity.  </a:t>
            </a:r>
            <a:r>
              <a:rPr lang="en-US" dirty="0">
                <a:solidFill>
                  <a:srgbClr val="000000"/>
                </a:solidFill>
              </a:rPr>
              <a:t>  </a:t>
            </a:r>
            <a:endParaRPr lang="en-US">
              <a:solidFill>
                <a:srgbClr val="444444"/>
              </a:solidFill>
            </a:endParaRPr>
          </a:p>
          <a:p>
            <a:r>
              <a:rPr lang="en-US" dirty="0">
                <a:solidFill>
                  <a:srgbClr val="000000"/>
                </a:solidFill>
              </a:rPr>
              <a:t> The reality in the 'Hotel Dieu',  was' Contagion' the greatest of fears in medieval times ,due to no understanding of the real workings of infection, contamination or of sanitary conditions. The great halls were  overcrowded, and diseases were unsegregated, melancholic or otherwise ; unlike the Islamic hospitals or 21st Century hospitals. The occasional physician called upon would examine the </a:t>
            </a:r>
            <a:r>
              <a:rPr lang="en-GB" dirty="0">
                <a:solidFill>
                  <a:srgbClr val="000000"/>
                </a:solidFill>
              </a:rPr>
              <a:t>colour</a:t>
            </a:r>
            <a:r>
              <a:rPr lang="en-US" dirty="0">
                <a:solidFill>
                  <a:srgbClr val="000000"/>
                </a:solidFill>
              </a:rPr>
              <a:t> of  urine, consult an astrological chart, and offer a prognosis, a prediction, to tell you if you would die, not to prevent it. Healing, was effectively through prayer and the miracle of God. It is more pious palliative care a place to die , more  hospice than hospital. Disease was a matter of the divine, inflicted upon those of moral destitution. The patrons who endowed these institutions</a:t>
            </a:r>
            <a:endParaRPr lang="en-US">
              <a:solidFill>
                <a:srgbClr val="444444"/>
              </a:solidFill>
            </a:endParaRPr>
          </a:p>
          <a:p>
            <a:r>
              <a:rPr lang="en-US" dirty="0">
                <a:solidFill>
                  <a:srgbClr val="000000"/>
                </a:solidFill>
              </a:rPr>
              <a:t>the kings and bishops and wealthy merchants did  so  to purchase 'Indulgences' </a:t>
            </a:r>
            <a:endParaRPr lang="en-US" dirty="0">
              <a:solidFill>
                <a:srgbClr val="444444"/>
              </a:solidFill>
            </a:endParaRPr>
          </a:p>
          <a:p>
            <a:r>
              <a:rPr lang="en-US">
                <a:solidFill>
                  <a:srgbClr val="000000"/>
                </a:solidFill>
              </a:rPr>
              <a:t>prayers to shorten their own time in purgatory. The suffering of the poor was a spiritual commodity a down </a:t>
            </a:r>
            <a:endParaRPr lang="en-US">
              <a:solidFill>
                <a:srgbClr val="444444"/>
              </a:solidFill>
            </a:endParaRPr>
          </a:p>
          <a:p>
            <a:r>
              <a:rPr lang="en-US">
                <a:solidFill>
                  <a:srgbClr val="000000"/>
                </a:solidFill>
              </a:rPr>
              <a:t>payment on their heavenly reward.</a:t>
            </a:r>
            <a:endParaRPr lang="en-US">
              <a:solidFill>
                <a:srgbClr val="444444"/>
              </a:solidFill>
            </a:endParaRPr>
          </a:p>
        </p:txBody>
      </p:sp>
      <p:sp>
        <p:nvSpPr>
          <p:cNvPr id="4" name="Slide Number Placeholder 3"/>
          <p:cNvSpPr>
            <a:spLocks noGrp="1"/>
          </p:cNvSpPr>
          <p:nvPr>
            <p:ph type="sldNum" sz="quarter" idx="5"/>
          </p:nvPr>
        </p:nvSpPr>
        <p:spPr/>
        <p:txBody>
          <a:bodyPr/>
          <a:lstStyle/>
          <a:p>
            <a:fld id="{C6074690-7256-4BB9-AC0F-97AEAE8CDEC2}" type="slidenum">
              <a:rPr lang="en-US"/>
              <a:t>11</a:t>
            </a:fld>
            <a:endParaRPr lang="en-US" dirty="0"/>
          </a:p>
        </p:txBody>
      </p:sp>
    </p:spTree>
    <p:extLst>
      <p:ext uri="{BB962C8B-B14F-4D97-AF65-F5344CB8AC3E}">
        <p14:creationId xmlns:p14="http://schemas.microsoft.com/office/powerpoint/2010/main" val="16975800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18A58B-4247-6835-1ECA-4C9A90E4961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3B51BC-0E7C-B363-E356-1DF88D4E5B6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1B2B748-389F-5784-71CE-9E530838AE19}"/>
              </a:ext>
            </a:extLst>
          </p:cNvPr>
          <p:cNvSpPr>
            <a:spLocks noGrp="1"/>
          </p:cNvSpPr>
          <p:nvPr>
            <p:ph type="body" idx="1"/>
          </p:nvPr>
        </p:nvSpPr>
        <p:spPr/>
        <p:txBody>
          <a:bodyPr/>
          <a:lstStyle/>
          <a:p>
            <a:r>
              <a:rPr lang="en-US" dirty="0">
                <a:solidFill>
                  <a:srgbClr val="000000"/>
                </a:solidFill>
              </a:rPr>
              <a:t> </a:t>
            </a:r>
          </a:p>
        </p:txBody>
      </p:sp>
      <p:sp>
        <p:nvSpPr>
          <p:cNvPr id="4" name="Slide Number Placeholder 3">
            <a:extLst>
              <a:ext uri="{FF2B5EF4-FFF2-40B4-BE49-F238E27FC236}">
                <a16:creationId xmlns:a16="http://schemas.microsoft.com/office/drawing/2014/main" id="{480D7E4B-4ADA-7397-21D4-B2F39B4C0E69}"/>
              </a:ext>
            </a:extLst>
          </p:cNvPr>
          <p:cNvSpPr>
            <a:spLocks noGrp="1"/>
          </p:cNvSpPr>
          <p:nvPr>
            <p:ph type="sldNum" sz="quarter" idx="5"/>
          </p:nvPr>
        </p:nvSpPr>
        <p:spPr/>
        <p:txBody>
          <a:bodyPr/>
          <a:lstStyle/>
          <a:p>
            <a:fld id="{C6074690-7256-4BB9-AC0F-97AEAE8CDEC2}" type="slidenum">
              <a:rPr lang="en-US"/>
              <a:t>10</a:t>
            </a:fld>
            <a:endParaRPr lang="en-US" dirty="0"/>
          </a:p>
        </p:txBody>
      </p:sp>
    </p:spTree>
    <p:extLst>
      <p:ext uri="{BB962C8B-B14F-4D97-AF65-F5344CB8AC3E}">
        <p14:creationId xmlns:p14="http://schemas.microsoft.com/office/powerpoint/2010/main" val="25064179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000000"/>
                </a:solidFill>
              </a:rPr>
              <a:t>Trade had brought more of the spices of the east, increasing the availability of cures rather than reliance on only the traditional herbal remedies of a locality or region. The societal change to an international mercantile economy made demands upon individuals for wealth and success and so the sixteenth and seventeenth concerned itself with ideas of the excess of human desires and ethical behaviour. Believing that only moral philosophical reflection could heal the soul; mirroring the </a:t>
            </a:r>
            <a:r>
              <a:rPr lang="en-GB" dirty="0" err="1">
                <a:solidFill>
                  <a:srgbClr val="000000"/>
                </a:solidFill>
              </a:rPr>
              <a:t>ancients,healing</a:t>
            </a:r>
            <a:r>
              <a:rPr lang="en-GB" dirty="0">
                <a:solidFill>
                  <a:srgbClr val="000000"/>
                </a:solidFill>
              </a:rPr>
              <a:t> of the spirit.</a:t>
            </a:r>
            <a:endParaRPr lang="en-GB" dirty="0">
              <a:solidFill>
                <a:srgbClr val="000000"/>
              </a:solidFill>
              <a:highlight>
                <a:srgbClr val="FFFFFF"/>
              </a:highlight>
              <a:latin typeface="Constantia"/>
              <a:ea typeface="Calibri"/>
              <a:cs typeface="Calibri"/>
            </a:endParaRPr>
          </a:p>
        </p:txBody>
      </p:sp>
      <p:sp>
        <p:nvSpPr>
          <p:cNvPr id="4" name="Slide Number Placeholder 3"/>
          <p:cNvSpPr>
            <a:spLocks noGrp="1"/>
          </p:cNvSpPr>
          <p:nvPr>
            <p:ph type="sldNum" sz="quarter" idx="5"/>
          </p:nvPr>
        </p:nvSpPr>
        <p:spPr/>
        <p:txBody>
          <a:bodyPr/>
          <a:lstStyle/>
          <a:p>
            <a:fld id="{C6074690-7256-4BB9-AC0F-97AEAE8CDEC2}" type="slidenum">
              <a:rPr lang="en-US"/>
              <a:t>12</a:t>
            </a:fld>
            <a:endParaRPr lang="en-US" dirty="0"/>
          </a:p>
        </p:txBody>
      </p:sp>
    </p:spTree>
    <p:extLst>
      <p:ext uri="{BB962C8B-B14F-4D97-AF65-F5344CB8AC3E}">
        <p14:creationId xmlns:p14="http://schemas.microsoft.com/office/powerpoint/2010/main" val="25204867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The comfort against tribulation first published </a:t>
            </a:r>
            <a:r>
              <a:rPr lang="en-US" dirty="0" err="1">
                <a:latin typeface="Calibri"/>
                <a:ea typeface="Calibri"/>
                <a:cs typeface="Calibri"/>
              </a:rPr>
              <a:t>posthumouslty</a:t>
            </a:r>
            <a:r>
              <a:rPr lang="en-US" dirty="0">
                <a:latin typeface="Calibri"/>
                <a:ea typeface="Calibri"/>
                <a:cs typeface="Calibri"/>
              </a:rPr>
              <a:t> in London in 1553,  an early example of a book of comfort for the distressed and afflicted in mind ,many such books were printed in the 15th and 16th century . Thomas More lord chancellor wrote in 1534 of  the case of a man who was in a </a:t>
            </a:r>
            <a:r>
              <a:rPr lang="en-US" dirty="0" err="1">
                <a:latin typeface="Calibri"/>
                <a:ea typeface="Calibri"/>
                <a:cs typeface="Calibri"/>
              </a:rPr>
              <a:t>franti</a:t>
            </a:r>
            <a:r>
              <a:rPr lang="en-US" dirty="0">
                <a:latin typeface="Calibri"/>
                <a:ea typeface="Calibri"/>
                <a:cs typeface="Calibri"/>
              </a:rPr>
              <a:t>c frenzy was placed in </a:t>
            </a:r>
            <a:r>
              <a:rPr lang="en-US" dirty="0" err="1">
                <a:latin typeface="Calibri"/>
                <a:ea typeface="Calibri"/>
                <a:cs typeface="Calibri"/>
              </a:rPr>
              <a:t>bedlamand</a:t>
            </a:r>
            <a:r>
              <a:rPr lang="en-US" dirty="0">
                <a:latin typeface="Calibri"/>
                <a:ea typeface="Calibri"/>
                <a:cs typeface="Calibri"/>
              </a:rPr>
              <a:t> afterwards was beaten and corrected. Having come to himself was </a:t>
            </a:r>
            <a:r>
              <a:rPr lang="en-US" dirty="0" err="1">
                <a:latin typeface="Calibri"/>
                <a:ea typeface="Calibri"/>
                <a:cs typeface="Calibri"/>
              </a:rPr>
              <a:t>seyt</a:t>
            </a:r>
            <a:r>
              <a:rPr lang="en-US" dirty="0">
                <a:latin typeface="Calibri"/>
                <a:ea typeface="Calibri"/>
                <a:cs typeface="Calibri"/>
              </a:rPr>
              <a:t> at liberty and walking </a:t>
            </a:r>
            <a:r>
              <a:rPr lang="en-US" dirty="0" err="1">
                <a:latin typeface="Calibri"/>
                <a:ea typeface="Calibri"/>
                <a:cs typeface="Calibri"/>
              </a:rPr>
              <a:t>abrosd</a:t>
            </a:r>
            <a:r>
              <a:rPr lang="en-US" dirty="0">
                <a:latin typeface="Calibri"/>
                <a:ea typeface="Calibri"/>
                <a:cs typeface="Calibri"/>
              </a:rPr>
              <a:t> was set again by his old fantasies where he made a nuisance </a:t>
            </a:r>
            <a:r>
              <a:rPr lang="en-US" dirty="0" err="1">
                <a:latin typeface="Calibri"/>
                <a:ea typeface="Calibri"/>
                <a:cs typeface="Calibri"/>
              </a:rPr>
              <a:t>i</a:t>
            </a:r>
            <a:r>
              <a:rPr lang="en-US" dirty="0">
                <a:latin typeface="Calibri"/>
                <a:ea typeface="Calibri"/>
                <a:cs typeface="Calibri"/>
              </a:rPr>
              <a:t>n a church . He wandered by More's door ,where he was taken by constables and </a:t>
            </a:r>
            <a:r>
              <a:rPr lang="en-US" dirty="0" err="1">
                <a:latin typeface="Calibri"/>
                <a:ea typeface="Calibri"/>
                <a:cs typeface="Calibri"/>
              </a:rPr>
              <a:t>boun</a:t>
            </a:r>
            <a:r>
              <a:rPr lang="en-US" dirty="0">
                <a:latin typeface="Calibri"/>
                <a:ea typeface="Calibri"/>
                <a:cs typeface="Calibri"/>
              </a:rPr>
              <a:t>d to a tree in the street and whipped by rods . He goes on to say </a:t>
            </a:r>
            <a:r>
              <a:rPr lang="en-US" dirty="0" err="1">
                <a:latin typeface="Calibri"/>
                <a:ea typeface="Calibri"/>
                <a:cs typeface="Calibri"/>
              </a:rPr>
              <a:t>tha</a:t>
            </a:r>
            <a:r>
              <a:rPr lang="en-US" dirty="0">
                <a:latin typeface="Calibri"/>
                <a:ea typeface="Calibri"/>
                <a:cs typeface="Calibri"/>
              </a:rPr>
              <a:t>t he came to his senses and promised to do well afterwards . 'And </a:t>
            </a:r>
            <a:r>
              <a:rPr lang="en-US" dirty="0" err="1">
                <a:latin typeface="Calibri"/>
                <a:ea typeface="Calibri"/>
                <a:cs typeface="Calibri"/>
              </a:rPr>
              <a:t>veryly</a:t>
            </a:r>
            <a:r>
              <a:rPr lang="en-US" dirty="0">
                <a:latin typeface="Calibri"/>
                <a:ea typeface="Calibri"/>
                <a:cs typeface="Calibri"/>
              </a:rPr>
              <a:t> god be thanked here none of </a:t>
            </a:r>
            <a:r>
              <a:rPr lang="en-US" dirty="0" err="1">
                <a:latin typeface="Calibri"/>
                <a:ea typeface="Calibri"/>
                <a:cs typeface="Calibri"/>
              </a:rPr>
              <a:t>hym</a:t>
            </a:r>
            <a:r>
              <a:rPr lang="en-US" dirty="0">
                <a:latin typeface="Calibri"/>
                <a:ea typeface="Calibri"/>
                <a:cs typeface="Calibri"/>
              </a:rPr>
              <a:t> now '. If not then confinement in </a:t>
            </a:r>
            <a:r>
              <a:rPr lang="en-US" dirty="0" err="1">
                <a:latin typeface="Calibri"/>
                <a:ea typeface="Calibri"/>
                <a:cs typeface="Calibri"/>
              </a:rPr>
              <a:t>Bethlem</a:t>
            </a:r>
            <a:r>
              <a:rPr lang="en-US" dirty="0">
                <a:latin typeface="Calibri"/>
                <a:ea typeface="Calibri"/>
                <a:cs typeface="Calibri"/>
              </a:rPr>
              <a:t> Hospital ,</a:t>
            </a:r>
            <a:r>
              <a:rPr lang="en-US" dirty="0" err="1">
                <a:latin typeface="Calibri"/>
                <a:ea typeface="Calibri"/>
                <a:cs typeface="Calibri"/>
              </a:rPr>
              <a:t>whic</a:t>
            </a:r>
            <a:r>
              <a:rPr lang="en-US" dirty="0">
                <a:latin typeface="Calibri"/>
                <a:ea typeface="Calibri"/>
                <a:cs typeface="Calibri"/>
              </a:rPr>
              <a:t>h was to be known as'  Bedlam 'a byword today for chaos .</a:t>
            </a:r>
          </a:p>
        </p:txBody>
      </p:sp>
      <p:sp>
        <p:nvSpPr>
          <p:cNvPr id="4" name="Slide Number Placeholder 3"/>
          <p:cNvSpPr>
            <a:spLocks noGrp="1"/>
          </p:cNvSpPr>
          <p:nvPr>
            <p:ph type="sldNum" sz="quarter" idx="5"/>
          </p:nvPr>
        </p:nvSpPr>
        <p:spPr/>
        <p:txBody>
          <a:bodyPr/>
          <a:lstStyle/>
          <a:p>
            <a:fld id="{C6074690-7256-4BB9-AC0F-97AEAE8CDEC2}" type="slidenum">
              <a:rPr lang="en-US"/>
              <a:t>13</a:t>
            </a:fld>
            <a:endParaRPr lang="en-US" dirty="0"/>
          </a:p>
        </p:txBody>
      </p:sp>
    </p:spTree>
    <p:extLst>
      <p:ext uri="{BB962C8B-B14F-4D97-AF65-F5344CB8AC3E}">
        <p14:creationId xmlns:p14="http://schemas.microsoft.com/office/powerpoint/2010/main" val="28729202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000000"/>
                </a:solidFill>
                <a:highlight>
                  <a:srgbClr val="F5F5F5"/>
                </a:highlight>
              </a:rPr>
              <a:t> IN Conclusion ,t</a:t>
            </a:r>
            <a:r>
              <a:rPr lang="en-US" dirty="0">
                <a:highlight>
                  <a:srgbClr val="F5F5F5"/>
                </a:highlight>
              </a:rPr>
              <a:t>he humoral theory of disease considered that it was the environment and outer influences that affected the body, causing an imbalance of natural fluids. It made sense of symptoms, pointed to remedies and a rationale for a physician's intervention. It provided reassurance to the patient. Hippocrates was at odds with temple physicians about the divine or supernatural cause and is considered the father of Western </a:t>
            </a:r>
            <a:r>
              <a:rPr lang="en-US" dirty="0" err="1">
                <a:highlight>
                  <a:srgbClr val="F5F5F5"/>
                </a:highlight>
              </a:rPr>
              <a:t>medicine.</a:t>
            </a:r>
            <a:r>
              <a:rPr lang="en-US" dirty="0" err="1">
                <a:solidFill>
                  <a:srgbClr val="000000"/>
                </a:solidFill>
                <a:highlight>
                  <a:srgbClr val="F5F5F5"/>
                </a:highlight>
              </a:rPr>
              <a:t>Ancient</a:t>
            </a:r>
            <a:r>
              <a:rPr lang="en-US" dirty="0">
                <a:solidFill>
                  <a:srgbClr val="000000"/>
                </a:solidFill>
                <a:highlight>
                  <a:srgbClr val="F5F5F5"/>
                </a:highlight>
              </a:rPr>
              <a:t> Greek philosophy not only concerned itself with the body and medical healing; soul or mind could also be diseased, (Plato, The Republic) and that philosophical moral reason could be restored, this can be considered the Western origin of talking therapies and counselling practice.</a:t>
            </a:r>
            <a:endParaRPr lang="en-US" dirty="0">
              <a:highlight>
                <a:srgbClr val="F5F5F5"/>
              </a:highlight>
            </a:endParaRPr>
          </a:p>
          <a:p>
            <a:r>
              <a:rPr lang="en-US" dirty="0">
                <a:highlight>
                  <a:srgbClr val="F5F5F5"/>
                </a:highlight>
              </a:rPr>
              <a:t>The Hippocratic theory was  the primary medical approach maintained for two millennia up until the 19th Century  ; despite this </a:t>
            </a:r>
            <a:r>
              <a:rPr lang="en-US" dirty="0" err="1">
                <a:highlight>
                  <a:srgbClr val="F5F5F5"/>
                </a:highlight>
              </a:rPr>
              <a:t>ment</a:t>
            </a:r>
            <a:r>
              <a:rPr lang="en-US" dirty="0">
                <a:highlight>
                  <a:srgbClr val="F5F5F5"/>
                </a:highlight>
              </a:rPr>
              <a:t> was to the church al disorders were for many centuries were treated as supernatural or divine disturbances by religions and folk superstitions which was the only recourse for the masses. Medical knowledge was accessible only to the literate and wealthy elites. And knowledge was lost through wars and burning of libraries. But the Humoral theory was preserved in the Arab world and transmitted back to </a:t>
            </a:r>
            <a:r>
              <a:rPr lang="en-US" dirty="0" err="1">
                <a:highlight>
                  <a:srgbClr val="F5F5F5"/>
                </a:highlight>
              </a:rPr>
              <a:t>christia</a:t>
            </a:r>
            <a:r>
              <a:rPr lang="en-US" dirty="0" err="1">
                <a:highlight>
                  <a:srgbClr val="F5F5F5"/>
                </a:highlight>
                <a:latin typeface="Constantia"/>
                <a:ea typeface="Calibri"/>
                <a:cs typeface="Calibri"/>
              </a:rPr>
              <a:t>n</a:t>
            </a:r>
            <a:r>
              <a:rPr lang="en-US" dirty="0" err="1">
                <a:highlight>
                  <a:srgbClr val="F5F5F5"/>
                </a:highlight>
              </a:rPr>
              <a:t>dom</a:t>
            </a:r>
            <a:r>
              <a:rPr lang="en-US" dirty="0">
                <a:highlight>
                  <a:srgbClr val="F5F5F5"/>
                </a:highlight>
              </a:rPr>
              <a:t>.  The Black death and the age of discovery and exploration with the ope</a:t>
            </a:r>
            <a:r>
              <a:rPr lang="en-US" dirty="0">
                <a:highlight>
                  <a:srgbClr val="F5F5F5"/>
                </a:highlight>
                <a:latin typeface="Constantia"/>
                <a:ea typeface="Calibri"/>
                <a:cs typeface="Calibri"/>
              </a:rPr>
              <a:t>ning</a:t>
            </a:r>
            <a:r>
              <a:rPr lang="en-US" dirty="0">
                <a:highlight>
                  <a:srgbClr val="F5F5F5"/>
                </a:highlight>
                <a:ea typeface="Calibri"/>
              </a:rPr>
              <a:t> </a:t>
            </a:r>
            <a:r>
              <a:rPr lang="en-US" dirty="0">
                <a:highlight>
                  <a:srgbClr val="F5F5F5"/>
                </a:highlight>
                <a:latin typeface="Constantia"/>
                <a:ea typeface="Calibri"/>
                <a:cs typeface="Calibri"/>
              </a:rPr>
              <a:t>of the new world (the American Continent 1492) brought about the </a:t>
            </a:r>
            <a:r>
              <a:rPr lang="en-US" dirty="0" err="1">
                <a:highlight>
                  <a:srgbClr val="F5F5F5"/>
                </a:highlight>
                <a:latin typeface="Constantia"/>
                <a:ea typeface="Calibri"/>
                <a:cs typeface="Calibri"/>
              </a:rPr>
              <a:t>siezemic</a:t>
            </a:r>
            <a:r>
              <a:rPr lang="en-US" dirty="0">
                <a:highlight>
                  <a:srgbClr val="F5F5F5"/>
                </a:highlight>
                <a:latin typeface="Constantia"/>
                <a:ea typeface="Calibri"/>
                <a:cs typeface="Calibri"/>
              </a:rPr>
              <a:t> Social and cultural change to Europe ,culminating in </a:t>
            </a:r>
            <a:r>
              <a:rPr lang="en-US" dirty="0" err="1">
                <a:highlight>
                  <a:srgbClr val="F5F5F5"/>
                </a:highlight>
                <a:latin typeface="Constantia"/>
                <a:ea typeface="Calibri"/>
                <a:cs typeface="Calibri"/>
              </a:rPr>
              <a:t>th</a:t>
            </a:r>
            <a:r>
              <a:rPr lang="en-US" dirty="0">
                <a:highlight>
                  <a:srgbClr val="F5F5F5"/>
                </a:highlight>
                <a:latin typeface="Constantia"/>
                <a:ea typeface="Calibri"/>
                <a:cs typeface="Calibri"/>
              </a:rPr>
              <a:t>e challenge of thought to the old Church and intellectual order ;to the humoral theory and the emergence of the scientific method in the natural sciences in the </a:t>
            </a:r>
            <a:r>
              <a:rPr lang="en-US" dirty="0" err="1">
                <a:highlight>
                  <a:srgbClr val="F5F5F5"/>
                </a:highlight>
                <a:latin typeface="Constantia"/>
                <a:ea typeface="Calibri"/>
                <a:cs typeface="Calibri"/>
              </a:rPr>
              <a:t>Enlightment</a:t>
            </a:r>
            <a:r>
              <a:rPr lang="en-US" dirty="0">
                <a:highlight>
                  <a:srgbClr val="F5F5F5"/>
                </a:highlight>
                <a:latin typeface="Constantia"/>
                <a:ea typeface="Calibri"/>
                <a:cs typeface="Calibri"/>
              </a:rPr>
              <a:t> era.</a:t>
            </a:r>
            <a:endParaRPr lang="en-US" dirty="0">
              <a:highlight>
                <a:srgbClr val="F5F5F5"/>
              </a:highlight>
              <a:ea typeface="Calibri"/>
            </a:endParaRP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C6074690-7256-4BB9-AC0F-97AEAE8CDEC2}" type="slidenum">
              <a:rPr lang="en-US"/>
              <a:t>15</a:t>
            </a:fld>
            <a:endParaRPr lang="en-US" dirty="0"/>
          </a:p>
        </p:txBody>
      </p:sp>
    </p:spTree>
    <p:extLst>
      <p:ext uri="{BB962C8B-B14F-4D97-AF65-F5344CB8AC3E}">
        <p14:creationId xmlns:p14="http://schemas.microsoft.com/office/powerpoint/2010/main" val="31769239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EBF2AB60-3F8C-B205-0E32-B5E61218EA68}"/>
              </a:ext>
            </a:extLst>
          </p:cNvPr>
          <p:cNvSpPr>
            <a:spLocks noGrp="1"/>
          </p:cNvSpPr>
          <p:nvPr>
            <p:ph type="pic" sz="quarter" idx="13"/>
          </p:nvPr>
        </p:nvSpPr>
        <p:spPr>
          <a:xfrm>
            <a:off x="-1" y="0"/>
            <a:ext cx="12188825" cy="6858000"/>
          </a:xfrm>
          <a:custGeom>
            <a:avLst/>
            <a:gdLst>
              <a:gd name="connsiteX0" fmla="*/ 0 w 12188825"/>
              <a:gd name="connsiteY0" fmla="*/ 0 h 6858000"/>
              <a:gd name="connsiteX1" fmla="*/ 6080697 w 12188825"/>
              <a:gd name="connsiteY1" fmla="*/ 0 h 6858000"/>
              <a:gd name="connsiteX2" fmla="*/ 6080697 w 12188825"/>
              <a:gd name="connsiteY2" fmla="*/ 2898648 h 6858000"/>
              <a:gd name="connsiteX3" fmla="*/ 6108129 w 12188825"/>
              <a:gd name="connsiteY3" fmla="*/ 2898648 h 6858000"/>
              <a:gd name="connsiteX4" fmla="*/ 6108129 w 12188825"/>
              <a:gd name="connsiteY4" fmla="*/ 0 h 6858000"/>
              <a:gd name="connsiteX5" fmla="*/ 12188825 w 12188825"/>
              <a:gd name="connsiteY5" fmla="*/ 0 h 6858000"/>
              <a:gd name="connsiteX6" fmla="*/ 12188825 w 12188825"/>
              <a:gd name="connsiteY6" fmla="*/ 6858000 h 6858000"/>
              <a:gd name="connsiteX7" fmla="*/ 0 w 1218882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825" h="6858000">
                <a:moveTo>
                  <a:pt x="0" y="0"/>
                </a:moveTo>
                <a:lnTo>
                  <a:pt x="6080697" y="0"/>
                </a:lnTo>
                <a:lnTo>
                  <a:pt x="6080697" y="2898648"/>
                </a:lnTo>
                <a:lnTo>
                  <a:pt x="6108129" y="2898648"/>
                </a:lnTo>
                <a:lnTo>
                  <a:pt x="6108129" y="0"/>
                </a:lnTo>
                <a:lnTo>
                  <a:pt x="12188825" y="0"/>
                </a:lnTo>
                <a:lnTo>
                  <a:pt x="12188825" y="6858000"/>
                </a:lnTo>
                <a:lnTo>
                  <a:pt x="0" y="6858000"/>
                </a:lnTo>
                <a:close/>
              </a:path>
            </a:pathLst>
          </a:custGeom>
          <a:solidFill>
            <a:schemeClr val="accent2"/>
          </a:solidFill>
        </p:spPr>
        <p:txBody>
          <a:bodyPr wrap="square" anchor="ctr">
            <a:noAutofit/>
          </a:bodyPr>
          <a:lstStyle>
            <a:lvl1pPr marL="0" indent="0" algn="ctr">
              <a:buNone/>
              <a:defRPr/>
            </a:lvl1pPr>
          </a:lstStyle>
          <a:p>
            <a:endParaRPr lang="en-US" dirty="0"/>
          </a:p>
        </p:txBody>
      </p:sp>
      <p:sp>
        <p:nvSpPr>
          <p:cNvPr id="2" name="Title 1"/>
          <p:cNvSpPr>
            <a:spLocks noGrp="1"/>
          </p:cNvSpPr>
          <p:nvPr>
            <p:ph type="title" hasCustomPrompt="1"/>
          </p:nvPr>
        </p:nvSpPr>
        <p:spPr>
          <a:xfrm>
            <a:off x="415988" y="2743200"/>
            <a:ext cx="11356848" cy="1627632"/>
          </a:xfrm>
        </p:spPr>
        <p:txBody>
          <a:bodyPr anchor="b">
            <a:noAutofit/>
          </a:bodyPr>
          <a:lstStyle>
            <a:lvl1pPr algn="ctr">
              <a:lnSpc>
                <a:spcPct val="90000"/>
              </a:lnSpc>
              <a:defRPr sz="6600" b="0" cap="none" baseline="0">
                <a:solidFill>
                  <a:schemeClr val="accent2">
                    <a:lumMod val="20000"/>
                    <a:lumOff val="80000"/>
                  </a:schemeClr>
                </a:solidFill>
              </a:defRPr>
            </a:lvl1pPr>
          </a:lstStyle>
          <a:p>
            <a:r>
              <a:rPr lang="en-US" dirty="0"/>
              <a:t>CLICK T O EDIT MASTER TITLE STYLE</a:t>
            </a:r>
          </a:p>
        </p:txBody>
      </p:sp>
      <p:sp>
        <p:nvSpPr>
          <p:cNvPr id="3" name="Text Placeholder 2"/>
          <p:cNvSpPr>
            <a:spLocks noGrp="1"/>
          </p:cNvSpPr>
          <p:nvPr>
            <p:ph type="body" idx="1"/>
          </p:nvPr>
        </p:nvSpPr>
        <p:spPr>
          <a:xfrm>
            <a:off x="1380680" y="4901184"/>
            <a:ext cx="9427464" cy="987552"/>
          </a:xfrm>
        </p:spPr>
        <p:txBody>
          <a:bodyPr anchor="t">
            <a:normAutofit/>
          </a:bodyPr>
          <a:lstStyle>
            <a:lvl1pPr marL="0" indent="0" algn="ctr">
              <a:spcBef>
                <a:spcPts val="0"/>
              </a:spcBef>
              <a:buNone/>
              <a:defRPr sz="2400" cap="all" baseline="0">
                <a:solidFill>
                  <a:schemeClr val="accent4">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5" name="Rectangle 4">
            <a:extLst>
              <a:ext uri="{FF2B5EF4-FFF2-40B4-BE49-F238E27FC236}">
                <a16:creationId xmlns:a16="http://schemas.microsoft.com/office/drawing/2014/main" id="{C2E24B88-F571-25BB-4513-3A17217DC2E5}"/>
              </a:ext>
            </a:extLst>
          </p:cNvPr>
          <p:cNvSpPr/>
          <p:nvPr userDrawn="1"/>
        </p:nvSpPr>
        <p:spPr>
          <a:xfrm rot="5400000">
            <a:off x="4645088" y="1435608"/>
            <a:ext cx="2898648" cy="27432"/>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9239706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content, and pictur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038C32FC-332A-A13C-E59A-4E60A15CBF61}"/>
              </a:ext>
            </a:extLst>
          </p:cNvPr>
          <p:cNvSpPr>
            <a:spLocks noGrp="1"/>
          </p:cNvSpPr>
          <p:nvPr>
            <p:ph type="pic" sz="quarter" idx="13"/>
          </p:nvPr>
        </p:nvSpPr>
        <p:spPr>
          <a:xfrm>
            <a:off x="7918577" y="0"/>
            <a:ext cx="4270248" cy="6858000"/>
          </a:xfrm>
          <a:solidFill>
            <a:schemeClr val="bg2"/>
          </a:solidFill>
        </p:spPr>
        <p:txBody>
          <a:bodyPr anchor="ctr"/>
          <a:lstStyle>
            <a:lvl1pPr marL="0" indent="0" algn="ctr">
              <a:buNone/>
              <a:defRPr/>
            </a:lvl1pPr>
          </a:lstStyle>
          <a:p>
            <a:endParaRPr lang="en-US" dirty="0"/>
          </a:p>
        </p:txBody>
      </p:sp>
      <p:sp>
        <p:nvSpPr>
          <p:cNvPr id="3" name="Footer Placeholder 2">
            <a:extLst>
              <a:ext uri="{FF2B5EF4-FFF2-40B4-BE49-F238E27FC236}">
                <a16:creationId xmlns:a16="http://schemas.microsoft.com/office/drawing/2014/main" id="{B1F06E6E-67F1-F80F-CD69-3BF1E814A004}"/>
              </a:ext>
            </a:extLst>
          </p:cNvPr>
          <p:cNvSpPr>
            <a:spLocks noGrp="1"/>
          </p:cNvSpPr>
          <p:nvPr>
            <p:ph type="ftr" sz="quarter" idx="10"/>
          </p:nvPr>
        </p:nvSpPr>
        <p:spPr/>
        <p:txBody>
          <a:bodyPr/>
          <a:lstStyle/>
          <a:p>
            <a:r>
              <a:rPr lang="en-US" dirty="0"/>
              <a:t>CLASSICAL LITERATURE</a:t>
            </a:r>
          </a:p>
        </p:txBody>
      </p:sp>
      <p:sp>
        <p:nvSpPr>
          <p:cNvPr id="5" name="Slide Number Placeholder 4">
            <a:extLst>
              <a:ext uri="{FF2B5EF4-FFF2-40B4-BE49-F238E27FC236}">
                <a16:creationId xmlns:a16="http://schemas.microsoft.com/office/drawing/2014/main" id="{DFF208DE-A7ED-9CAA-3D46-9581676E6D90}"/>
              </a:ext>
            </a:extLst>
          </p:cNvPr>
          <p:cNvSpPr>
            <a:spLocks noGrp="1"/>
          </p:cNvSpPr>
          <p:nvPr>
            <p:ph type="sldNum" sz="quarter" idx="12"/>
          </p:nvPr>
        </p:nvSpPr>
        <p:spPr/>
        <p:txBody>
          <a:bodyPr/>
          <a:lstStyle/>
          <a:p>
            <a:fld id="{DF28FB93-0A08-4E7D-8E63-9EFA29F1E093}" type="slidenum">
              <a:rPr lang="en-US" smtClean="0"/>
              <a:pPr/>
              <a:t>‹#›</a:t>
            </a:fld>
            <a:endParaRPr lang="en-US" dirty="0"/>
          </a:p>
        </p:txBody>
      </p:sp>
      <p:cxnSp>
        <p:nvCxnSpPr>
          <p:cNvPr id="6" name="Straight Connector 5">
            <a:extLst>
              <a:ext uri="{FF2B5EF4-FFF2-40B4-BE49-F238E27FC236}">
                <a16:creationId xmlns:a16="http://schemas.microsoft.com/office/drawing/2014/main" id="{22AF402F-F8C6-E5B1-65C7-DFC0D8ED0878}"/>
              </a:ext>
            </a:extLst>
          </p:cNvPr>
          <p:cNvCxnSpPr>
            <a:cxnSpLocks/>
          </p:cNvCxnSpPr>
          <p:nvPr userDrawn="1"/>
        </p:nvCxnSpPr>
        <p:spPr>
          <a:xfrm>
            <a:off x="1522413" y="2743200"/>
            <a:ext cx="0" cy="4114800"/>
          </a:xfrm>
          <a:prstGeom prst="line">
            <a:avLst/>
          </a:prstGeom>
          <a:ln w="25400">
            <a:solidFill>
              <a:schemeClr val="tx2">
                <a:lumMod val="50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7DF5DDB4-0253-D5F5-A233-DC6A9A787286}"/>
              </a:ext>
            </a:extLst>
          </p:cNvPr>
          <p:cNvSpPr>
            <a:spLocks noGrp="1"/>
          </p:cNvSpPr>
          <p:nvPr>
            <p:ph sz="quarter" idx="14"/>
          </p:nvPr>
        </p:nvSpPr>
        <p:spPr>
          <a:xfrm>
            <a:off x="1828800" y="2743200"/>
            <a:ext cx="5102352" cy="2157984"/>
          </a:xfrm>
        </p:spPr>
        <p:txBody>
          <a:bodyPr>
            <a:normAutofit/>
          </a:bodyPr>
          <a:lstStyle>
            <a:lvl1pPr>
              <a:defRPr sz="1600"/>
            </a:lvl1pPr>
            <a:lvl2pPr>
              <a:defRPr sz="1600"/>
            </a:lvl2pPr>
            <a:lvl3pPr>
              <a:defRPr sz="16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Title 9">
            <a:extLst>
              <a:ext uri="{FF2B5EF4-FFF2-40B4-BE49-F238E27FC236}">
                <a16:creationId xmlns:a16="http://schemas.microsoft.com/office/drawing/2014/main" id="{04443289-DF01-FBD1-69E2-EFCCAF58C841}"/>
              </a:ext>
            </a:extLst>
          </p:cNvPr>
          <p:cNvSpPr>
            <a:spLocks noGrp="1"/>
          </p:cNvSpPr>
          <p:nvPr>
            <p:ph type="title"/>
          </p:nvPr>
        </p:nvSpPr>
        <p:spPr>
          <a:xfrm>
            <a:off x="640080" y="640080"/>
            <a:ext cx="6858000" cy="1700784"/>
          </a:xfrm>
        </p:spPr>
        <p:txBody>
          <a:bodyPr/>
          <a:lstStyle/>
          <a:p>
            <a:r>
              <a:rPr lang="en-US"/>
              <a:t>Click to edit Master title style</a:t>
            </a:r>
          </a:p>
        </p:txBody>
      </p:sp>
    </p:spTree>
    <p:extLst>
      <p:ext uri="{BB962C8B-B14F-4D97-AF65-F5344CB8AC3E}">
        <p14:creationId xmlns:p14="http://schemas.microsoft.com/office/powerpoint/2010/main" val="30539119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B1F06E6E-67F1-F80F-CD69-3BF1E814A004}"/>
              </a:ext>
            </a:extLst>
          </p:cNvPr>
          <p:cNvSpPr>
            <a:spLocks noGrp="1"/>
          </p:cNvSpPr>
          <p:nvPr>
            <p:ph type="ftr" sz="quarter" idx="10"/>
          </p:nvPr>
        </p:nvSpPr>
        <p:spPr/>
        <p:txBody>
          <a:bodyPr/>
          <a:lstStyle>
            <a:lvl1pPr>
              <a:defRPr>
                <a:solidFill>
                  <a:schemeClr val="tx2">
                    <a:lumMod val="50000"/>
                  </a:schemeClr>
                </a:solidFill>
              </a:defRPr>
            </a:lvl1pPr>
          </a:lstStyle>
          <a:p>
            <a:r>
              <a:rPr lang="en-US" dirty="0"/>
              <a:t>CLASSICAL LITERATURE</a:t>
            </a:r>
          </a:p>
        </p:txBody>
      </p:sp>
      <p:sp>
        <p:nvSpPr>
          <p:cNvPr id="5" name="Slide Number Placeholder 4">
            <a:extLst>
              <a:ext uri="{FF2B5EF4-FFF2-40B4-BE49-F238E27FC236}">
                <a16:creationId xmlns:a16="http://schemas.microsoft.com/office/drawing/2014/main" id="{DFF208DE-A7ED-9CAA-3D46-9581676E6D90}"/>
              </a:ext>
            </a:extLst>
          </p:cNvPr>
          <p:cNvSpPr>
            <a:spLocks noGrp="1"/>
          </p:cNvSpPr>
          <p:nvPr>
            <p:ph type="sldNum" sz="quarter" idx="12"/>
          </p:nvPr>
        </p:nvSpPr>
        <p:spPr/>
        <p:txBody>
          <a:bodyPr/>
          <a:lstStyle>
            <a:lvl1pPr>
              <a:defRPr>
                <a:solidFill>
                  <a:schemeClr val="tx2">
                    <a:lumMod val="50000"/>
                  </a:schemeClr>
                </a:solidFill>
              </a:defRPr>
            </a:lvl1pPr>
          </a:lstStyle>
          <a:p>
            <a:fld id="{DF28FB93-0A08-4E7D-8E63-9EFA29F1E093}" type="slidenum">
              <a:rPr lang="en-US" smtClean="0"/>
              <a:pPr/>
              <a:t>‹#›</a:t>
            </a:fld>
            <a:endParaRPr lang="en-US" dirty="0"/>
          </a:p>
        </p:txBody>
      </p:sp>
      <p:sp>
        <p:nvSpPr>
          <p:cNvPr id="9" name="Content Placeholder 8">
            <a:extLst>
              <a:ext uri="{FF2B5EF4-FFF2-40B4-BE49-F238E27FC236}">
                <a16:creationId xmlns:a16="http://schemas.microsoft.com/office/drawing/2014/main" id="{7DF5DDB4-0253-D5F5-A233-DC6A9A787286}"/>
              </a:ext>
            </a:extLst>
          </p:cNvPr>
          <p:cNvSpPr>
            <a:spLocks noGrp="1"/>
          </p:cNvSpPr>
          <p:nvPr>
            <p:ph sz="quarter" idx="14"/>
          </p:nvPr>
        </p:nvSpPr>
        <p:spPr>
          <a:xfrm>
            <a:off x="1220660" y="2386584"/>
            <a:ext cx="9747504" cy="4014216"/>
          </a:xfrm>
        </p:spPr>
        <p:txBody>
          <a:bodyPr>
            <a:normAutofit/>
          </a:bodyPr>
          <a:lstStyle>
            <a:lvl1pPr>
              <a:defRPr sz="1600"/>
            </a:lvl1pPr>
            <a:lvl2pPr>
              <a:defRPr sz="1600"/>
            </a:lvl2pPr>
            <a:lvl3pPr>
              <a:defRPr sz="16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Title 1">
            <a:extLst>
              <a:ext uri="{FF2B5EF4-FFF2-40B4-BE49-F238E27FC236}">
                <a16:creationId xmlns:a16="http://schemas.microsoft.com/office/drawing/2014/main" id="{AEE196DA-ED88-0EDC-A28F-7426416C0CA5}"/>
              </a:ext>
            </a:extLst>
          </p:cNvPr>
          <p:cNvSpPr>
            <a:spLocks noGrp="1"/>
          </p:cNvSpPr>
          <p:nvPr>
            <p:ph type="title"/>
          </p:nvPr>
        </p:nvSpPr>
        <p:spPr>
          <a:xfrm>
            <a:off x="1220660" y="640080"/>
            <a:ext cx="9747504" cy="1625600"/>
          </a:xfrm>
        </p:spPr>
        <p:txBody>
          <a:bodyPr/>
          <a:lstStyle>
            <a:lvl1pPr algn="ctr">
              <a:defRPr/>
            </a:lvl1pPr>
          </a:lstStyle>
          <a:p>
            <a:r>
              <a:rPr lang="en-US" dirty="0"/>
              <a:t>Click to edit Master title style</a:t>
            </a:r>
          </a:p>
        </p:txBody>
      </p:sp>
    </p:spTree>
    <p:extLst>
      <p:ext uri="{BB962C8B-B14F-4D97-AF65-F5344CB8AC3E}">
        <p14:creationId xmlns:p14="http://schemas.microsoft.com/office/powerpoint/2010/main" val="30304626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two content, and pictur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038C32FC-332A-A13C-E59A-4E60A15CBF61}"/>
              </a:ext>
            </a:extLst>
          </p:cNvPr>
          <p:cNvSpPr>
            <a:spLocks noGrp="1"/>
          </p:cNvSpPr>
          <p:nvPr>
            <p:ph type="pic" sz="quarter" idx="13"/>
          </p:nvPr>
        </p:nvSpPr>
        <p:spPr>
          <a:xfrm>
            <a:off x="0" y="0"/>
            <a:ext cx="3355848" cy="6858000"/>
          </a:xfrm>
          <a:solidFill>
            <a:schemeClr val="bg2"/>
          </a:solidFill>
        </p:spPr>
        <p:txBody>
          <a:bodyPr anchor="ctr"/>
          <a:lstStyle>
            <a:lvl1pPr marL="0" indent="0" algn="ctr">
              <a:buNone/>
              <a:defRPr/>
            </a:lvl1pPr>
          </a:lstStyle>
          <a:p>
            <a:endParaRPr lang="en-US" dirty="0"/>
          </a:p>
        </p:txBody>
      </p:sp>
      <p:sp>
        <p:nvSpPr>
          <p:cNvPr id="3" name="Footer Placeholder 2">
            <a:extLst>
              <a:ext uri="{FF2B5EF4-FFF2-40B4-BE49-F238E27FC236}">
                <a16:creationId xmlns:a16="http://schemas.microsoft.com/office/drawing/2014/main" id="{B1F06E6E-67F1-F80F-CD69-3BF1E814A004}"/>
              </a:ext>
            </a:extLst>
          </p:cNvPr>
          <p:cNvSpPr>
            <a:spLocks noGrp="1"/>
          </p:cNvSpPr>
          <p:nvPr>
            <p:ph type="ftr" sz="quarter" idx="10"/>
          </p:nvPr>
        </p:nvSpPr>
        <p:spPr/>
        <p:txBody>
          <a:bodyPr/>
          <a:lstStyle/>
          <a:p>
            <a:r>
              <a:rPr lang="en-US" dirty="0"/>
              <a:t>CLASSICAL LITERATURE</a:t>
            </a:r>
          </a:p>
        </p:txBody>
      </p:sp>
      <p:sp>
        <p:nvSpPr>
          <p:cNvPr id="5" name="Slide Number Placeholder 4">
            <a:extLst>
              <a:ext uri="{FF2B5EF4-FFF2-40B4-BE49-F238E27FC236}">
                <a16:creationId xmlns:a16="http://schemas.microsoft.com/office/drawing/2014/main" id="{DFF208DE-A7ED-9CAA-3D46-9581676E6D90}"/>
              </a:ext>
            </a:extLst>
          </p:cNvPr>
          <p:cNvSpPr>
            <a:spLocks noGrp="1"/>
          </p:cNvSpPr>
          <p:nvPr>
            <p:ph type="sldNum" sz="quarter" idx="12"/>
          </p:nvPr>
        </p:nvSpPr>
        <p:spPr/>
        <p:txBody>
          <a:bodyPr/>
          <a:lstStyle/>
          <a:p>
            <a:fld id="{DF28FB93-0A08-4E7D-8E63-9EFA29F1E093}" type="slidenum">
              <a:rPr lang="en-US" smtClean="0"/>
              <a:pPr/>
              <a:t>‹#›</a:t>
            </a:fld>
            <a:endParaRPr lang="en-US" dirty="0"/>
          </a:p>
        </p:txBody>
      </p:sp>
      <p:sp>
        <p:nvSpPr>
          <p:cNvPr id="9" name="Content Placeholder 8">
            <a:extLst>
              <a:ext uri="{FF2B5EF4-FFF2-40B4-BE49-F238E27FC236}">
                <a16:creationId xmlns:a16="http://schemas.microsoft.com/office/drawing/2014/main" id="{7DF5DDB4-0253-D5F5-A233-DC6A9A787286}"/>
              </a:ext>
            </a:extLst>
          </p:cNvPr>
          <p:cNvSpPr>
            <a:spLocks noGrp="1"/>
          </p:cNvSpPr>
          <p:nvPr>
            <p:ph sz="quarter" idx="14"/>
          </p:nvPr>
        </p:nvSpPr>
        <p:spPr>
          <a:xfrm>
            <a:off x="4178808" y="2862072"/>
            <a:ext cx="7397496" cy="1572768"/>
          </a:xfrm>
        </p:spPr>
        <p:txBody>
          <a:bodyPr>
            <a:normAutofit/>
          </a:bodyPr>
          <a:lstStyle>
            <a:lvl1pPr>
              <a:defRPr sz="1600"/>
            </a:lvl1pPr>
            <a:lvl2pPr>
              <a:defRPr sz="1600"/>
            </a:lvl2pPr>
            <a:lvl3pPr>
              <a:defRPr sz="16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Title 9">
            <a:extLst>
              <a:ext uri="{FF2B5EF4-FFF2-40B4-BE49-F238E27FC236}">
                <a16:creationId xmlns:a16="http://schemas.microsoft.com/office/drawing/2014/main" id="{04443289-DF01-FBD1-69E2-EFCCAF58C841}"/>
              </a:ext>
            </a:extLst>
          </p:cNvPr>
          <p:cNvSpPr>
            <a:spLocks noGrp="1"/>
          </p:cNvSpPr>
          <p:nvPr>
            <p:ph type="title"/>
          </p:nvPr>
        </p:nvSpPr>
        <p:spPr>
          <a:xfrm>
            <a:off x="4178808" y="640080"/>
            <a:ext cx="7397496" cy="1773936"/>
          </a:xfrm>
        </p:spPr>
        <p:txBody>
          <a:bodyPr anchor="t" anchorCtr="0"/>
          <a:lstStyle/>
          <a:p>
            <a:r>
              <a:rPr lang="en-US" dirty="0"/>
              <a:t>Click to edit Master title style</a:t>
            </a:r>
          </a:p>
        </p:txBody>
      </p:sp>
      <p:sp>
        <p:nvSpPr>
          <p:cNvPr id="2" name="Content Placeholder 8">
            <a:extLst>
              <a:ext uri="{FF2B5EF4-FFF2-40B4-BE49-F238E27FC236}">
                <a16:creationId xmlns:a16="http://schemas.microsoft.com/office/drawing/2014/main" id="{D5E17843-7672-6C71-1608-D794830CE89C}"/>
              </a:ext>
            </a:extLst>
          </p:cNvPr>
          <p:cNvSpPr>
            <a:spLocks noGrp="1"/>
          </p:cNvSpPr>
          <p:nvPr>
            <p:ph sz="quarter" idx="15"/>
          </p:nvPr>
        </p:nvSpPr>
        <p:spPr>
          <a:xfrm>
            <a:off x="4160520" y="4846320"/>
            <a:ext cx="7397496" cy="1170432"/>
          </a:xfrm>
        </p:spPr>
        <p:txBody>
          <a:bodyPr>
            <a:noAutofit/>
          </a:bodyPr>
          <a:lstStyle>
            <a:lvl1pPr>
              <a:spcBef>
                <a:spcPts val="1200"/>
              </a:spcBef>
              <a:defRPr sz="1200"/>
            </a:lvl1pPr>
            <a:lvl2pPr>
              <a:spcBef>
                <a:spcPts val="1200"/>
              </a:spcBef>
              <a:defRPr sz="1200"/>
            </a:lvl2pPr>
            <a:lvl3pPr>
              <a:spcBef>
                <a:spcPts val="1200"/>
              </a:spcBef>
              <a:defRPr sz="1200"/>
            </a:lvl3pPr>
            <a:lvl4pPr>
              <a:spcBef>
                <a:spcPts val="1200"/>
              </a:spcBef>
              <a:defRPr sz="1200"/>
            </a:lvl4pPr>
            <a:lvl5pPr>
              <a:spcBef>
                <a:spcPts val="1200"/>
              </a:spcBef>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2771773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two content, and picture 2">
    <p:bg>
      <p:bgPr>
        <a:solidFill>
          <a:schemeClr val="accent1"/>
        </a:solidFill>
        <a:effectLst/>
      </p:bgPr>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038C32FC-332A-A13C-E59A-4E60A15CBF61}"/>
              </a:ext>
            </a:extLst>
          </p:cNvPr>
          <p:cNvSpPr>
            <a:spLocks noGrp="1"/>
          </p:cNvSpPr>
          <p:nvPr>
            <p:ph type="pic" sz="quarter" idx="13"/>
          </p:nvPr>
        </p:nvSpPr>
        <p:spPr>
          <a:xfrm>
            <a:off x="8915400" y="0"/>
            <a:ext cx="2587752" cy="6858000"/>
          </a:xfrm>
          <a:solidFill>
            <a:schemeClr val="bg2"/>
          </a:solidFill>
        </p:spPr>
        <p:txBody>
          <a:bodyPr anchor="ctr"/>
          <a:lstStyle>
            <a:lvl1pPr marL="0" indent="0" algn="ctr">
              <a:buNone/>
              <a:defRPr/>
            </a:lvl1pPr>
          </a:lstStyle>
          <a:p>
            <a:endParaRPr lang="en-US" dirty="0"/>
          </a:p>
        </p:txBody>
      </p:sp>
      <p:sp>
        <p:nvSpPr>
          <p:cNvPr id="3" name="Footer Placeholder 2">
            <a:extLst>
              <a:ext uri="{FF2B5EF4-FFF2-40B4-BE49-F238E27FC236}">
                <a16:creationId xmlns:a16="http://schemas.microsoft.com/office/drawing/2014/main" id="{B1F06E6E-67F1-F80F-CD69-3BF1E814A004}"/>
              </a:ext>
            </a:extLst>
          </p:cNvPr>
          <p:cNvSpPr>
            <a:spLocks noGrp="1"/>
          </p:cNvSpPr>
          <p:nvPr>
            <p:ph type="ftr" sz="quarter" idx="10"/>
          </p:nvPr>
        </p:nvSpPr>
        <p:spPr/>
        <p:txBody>
          <a:bodyPr/>
          <a:lstStyle/>
          <a:p>
            <a:r>
              <a:rPr lang="en-US" dirty="0"/>
              <a:t>CLASSICAL LITERATURE</a:t>
            </a:r>
          </a:p>
        </p:txBody>
      </p:sp>
      <p:sp>
        <p:nvSpPr>
          <p:cNvPr id="5" name="Slide Number Placeholder 4">
            <a:extLst>
              <a:ext uri="{FF2B5EF4-FFF2-40B4-BE49-F238E27FC236}">
                <a16:creationId xmlns:a16="http://schemas.microsoft.com/office/drawing/2014/main" id="{DFF208DE-A7ED-9CAA-3D46-9581676E6D90}"/>
              </a:ext>
            </a:extLst>
          </p:cNvPr>
          <p:cNvSpPr>
            <a:spLocks noGrp="1"/>
          </p:cNvSpPr>
          <p:nvPr>
            <p:ph type="sldNum" sz="quarter" idx="12"/>
          </p:nvPr>
        </p:nvSpPr>
        <p:spPr/>
        <p:txBody>
          <a:bodyPr/>
          <a:lstStyle/>
          <a:p>
            <a:fld id="{DF28FB93-0A08-4E7D-8E63-9EFA29F1E093}" type="slidenum">
              <a:rPr lang="en-US" smtClean="0"/>
              <a:pPr/>
              <a:t>‹#›</a:t>
            </a:fld>
            <a:endParaRPr lang="en-US" dirty="0"/>
          </a:p>
        </p:txBody>
      </p:sp>
      <p:sp>
        <p:nvSpPr>
          <p:cNvPr id="9" name="Content Placeholder 8">
            <a:extLst>
              <a:ext uri="{FF2B5EF4-FFF2-40B4-BE49-F238E27FC236}">
                <a16:creationId xmlns:a16="http://schemas.microsoft.com/office/drawing/2014/main" id="{7DF5DDB4-0253-D5F5-A233-DC6A9A787286}"/>
              </a:ext>
            </a:extLst>
          </p:cNvPr>
          <p:cNvSpPr>
            <a:spLocks noGrp="1"/>
          </p:cNvSpPr>
          <p:nvPr>
            <p:ph sz="quarter" idx="14"/>
          </p:nvPr>
        </p:nvSpPr>
        <p:spPr>
          <a:xfrm>
            <a:off x="640080" y="2679192"/>
            <a:ext cx="7242048" cy="1170432"/>
          </a:xfrm>
        </p:spPr>
        <p:txBody>
          <a:bodyPr>
            <a:noAutofit/>
          </a:bodyPr>
          <a:lstStyle>
            <a:lvl1pPr>
              <a:spcBef>
                <a:spcPts val="1200"/>
              </a:spcBef>
              <a:buClr>
                <a:schemeClr val="accent2">
                  <a:lumMod val="20000"/>
                  <a:lumOff val="80000"/>
                </a:schemeClr>
              </a:buClr>
              <a:defRPr sz="1200">
                <a:solidFill>
                  <a:schemeClr val="accent2">
                    <a:lumMod val="20000"/>
                    <a:lumOff val="80000"/>
                  </a:schemeClr>
                </a:solidFill>
              </a:defRPr>
            </a:lvl1pPr>
            <a:lvl2pPr>
              <a:spcBef>
                <a:spcPts val="1200"/>
              </a:spcBef>
              <a:buClr>
                <a:schemeClr val="accent2">
                  <a:lumMod val="20000"/>
                  <a:lumOff val="80000"/>
                </a:schemeClr>
              </a:buClr>
              <a:defRPr sz="1200">
                <a:solidFill>
                  <a:schemeClr val="accent2">
                    <a:lumMod val="20000"/>
                    <a:lumOff val="80000"/>
                  </a:schemeClr>
                </a:solidFill>
              </a:defRPr>
            </a:lvl2pPr>
            <a:lvl3pPr>
              <a:spcBef>
                <a:spcPts val="1200"/>
              </a:spcBef>
              <a:buClr>
                <a:schemeClr val="accent2">
                  <a:lumMod val="20000"/>
                  <a:lumOff val="80000"/>
                </a:schemeClr>
              </a:buClr>
              <a:defRPr sz="1200">
                <a:solidFill>
                  <a:schemeClr val="accent2">
                    <a:lumMod val="20000"/>
                    <a:lumOff val="80000"/>
                  </a:schemeClr>
                </a:solidFill>
              </a:defRPr>
            </a:lvl3pPr>
            <a:lvl4pPr>
              <a:spcBef>
                <a:spcPts val="1200"/>
              </a:spcBef>
              <a:buClr>
                <a:schemeClr val="accent2">
                  <a:lumMod val="20000"/>
                  <a:lumOff val="80000"/>
                </a:schemeClr>
              </a:buClr>
              <a:defRPr sz="1200">
                <a:solidFill>
                  <a:schemeClr val="accent2">
                    <a:lumMod val="20000"/>
                    <a:lumOff val="80000"/>
                  </a:schemeClr>
                </a:solidFill>
              </a:defRPr>
            </a:lvl4pPr>
            <a:lvl5pPr>
              <a:spcBef>
                <a:spcPts val="1200"/>
              </a:spcBef>
              <a:buClr>
                <a:schemeClr val="accent2">
                  <a:lumMod val="20000"/>
                  <a:lumOff val="80000"/>
                </a:schemeClr>
              </a:buClr>
              <a:defRPr sz="1200">
                <a:solidFill>
                  <a:schemeClr val="accent2">
                    <a:lumMod val="20000"/>
                    <a:lumOff val="80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9">
            <a:extLst>
              <a:ext uri="{FF2B5EF4-FFF2-40B4-BE49-F238E27FC236}">
                <a16:creationId xmlns:a16="http://schemas.microsoft.com/office/drawing/2014/main" id="{04443289-DF01-FBD1-69E2-EFCCAF58C841}"/>
              </a:ext>
            </a:extLst>
          </p:cNvPr>
          <p:cNvSpPr>
            <a:spLocks noGrp="1"/>
          </p:cNvSpPr>
          <p:nvPr>
            <p:ph type="title"/>
          </p:nvPr>
        </p:nvSpPr>
        <p:spPr>
          <a:xfrm>
            <a:off x="640080" y="640080"/>
            <a:ext cx="6858000" cy="1700784"/>
          </a:xfrm>
        </p:spPr>
        <p:txBody>
          <a:bodyPr/>
          <a:lstStyle>
            <a:lvl1pPr>
              <a:defRPr>
                <a:solidFill>
                  <a:schemeClr val="accent2">
                    <a:lumMod val="20000"/>
                    <a:lumOff val="80000"/>
                  </a:schemeClr>
                </a:solidFill>
              </a:defRPr>
            </a:lvl1pPr>
          </a:lstStyle>
          <a:p>
            <a:r>
              <a:rPr lang="en-US" dirty="0"/>
              <a:t>Click to edit Master title style</a:t>
            </a:r>
          </a:p>
        </p:txBody>
      </p:sp>
      <p:sp>
        <p:nvSpPr>
          <p:cNvPr id="2" name="Content Placeholder 8">
            <a:extLst>
              <a:ext uri="{FF2B5EF4-FFF2-40B4-BE49-F238E27FC236}">
                <a16:creationId xmlns:a16="http://schemas.microsoft.com/office/drawing/2014/main" id="{7856CD97-B46D-FEB2-B35C-2890C62DB543}"/>
              </a:ext>
            </a:extLst>
          </p:cNvPr>
          <p:cNvSpPr>
            <a:spLocks noGrp="1"/>
          </p:cNvSpPr>
          <p:nvPr>
            <p:ph sz="quarter" idx="15"/>
          </p:nvPr>
        </p:nvSpPr>
        <p:spPr>
          <a:xfrm>
            <a:off x="640080" y="4059936"/>
            <a:ext cx="7242048" cy="2130552"/>
          </a:xfrm>
        </p:spPr>
        <p:txBody>
          <a:bodyPr>
            <a:normAutofit/>
          </a:bodyPr>
          <a:lstStyle>
            <a:lvl1pPr>
              <a:buClr>
                <a:schemeClr val="accent2">
                  <a:lumMod val="20000"/>
                  <a:lumOff val="80000"/>
                </a:schemeClr>
              </a:buClr>
              <a:defRPr sz="1200">
                <a:solidFill>
                  <a:schemeClr val="accent2">
                    <a:lumMod val="20000"/>
                    <a:lumOff val="80000"/>
                  </a:schemeClr>
                </a:solidFill>
              </a:defRPr>
            </a:lvl1pPr>
            <a:lvl2pPr>
              <a:buClr>
                <a:schemeClr val="accent2">
                  <a:lumMod val="20000"/>
                  <a:lumOff val="80000"/>
                </a:schemeClr>
              </a:buClr>
              <a:defRPr sz="1200">
                <a:solidFill>
                  <a:schemeClr val="accent2">
                    <a:lumMod val="20000"/>
                    <a:lumOff val="80000"/>
                  </a:schemeClr>
                </a:solidFill>
              </a:defRPr>
            </a:lvl2pPr>
            <a:lvl3pPr>
              <a:buClr>
                <a:schemeClr val="accent2">
                  <a:lumMod val="20000"/>
                  <a:lumOff val="80000"/>
                </a:schemeClr>
              </a:buClr>
              <a:defRPr sz="1200">
                <a:solidFill>
                  <a:schemeClr val="accent2">
                    <a:lumMod val="20000"/>
                    <a:lumOff val="80000"/>
                  </a:schemeClr>
                </a:solidFill>
              </a:defRPr>
            </a:lvl3pPr>
            <a:lvl4pPr>
              <a:buClr>
                <a:schemeClr val="accent2">
                  <a:lumMod val="20000"/>
                  <a:lumOff val="80000"/>
                </a:schemeClr>
              </a:buClr>
              <a:defRPr sz="1200">
                <a:solidFill>
                  <a:schemeClr val="accent2">
                    <a:lumMod val="20000"/>
                    <a:lumOff val="80000"/>
                  </a:schemeClr>
                </a:solidFill>
              </a:defRPr>
            </a:lvl4pPr>
            <a:lvl5pPr>
              <a:buClr>
                <a:schemeClr val="accent2">
                  <a:lumMod val="20000"/>
                  <a:lumOff val="80000"/>
                </a:schemeClr>
              </a:buClr>
              <a:defRPr sz="1200">
                <a:solidFill>
                  <a:schemeClr val="accent2">
                    <a:lumMod val="20000"/>
                    <a:lumOff val="80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005975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8157CF4D-A5B0-F63D-3033-42520894BFE3}"/>
              </a:ext>
            </a:extLst>
          </p:cNvPr>
          <p:cNvSpPr>
            <a:spLocks noGrp="1"/>
          </p:cNvSpPr>
          <p:nvPr>
            <p:ph type="pic" sz="quarter" idx="13"/>
          </p:nvPr>
        </p:nvSpPr>
        <p:spPr>
          <a:xfrm>
            <a:off x="-1" y="0"/>
            <a:ext cx="12188825" cy="6858000"/>
          </a:xfrm>
          <a:custGeom>
            <a:avLst/>
            <a:gdLst>
              <a:gd name="connsiteX0" fmla="*/ 4759389 w 12188825"/>
              <a:gd name="connsiteY0" fmla="*/ 4787265 h 6858000"/>
              <a:gd name="connsiteX1" fmla="*/ 4759389 w 12188825"/>
              <a:gd name="connsiteY1" fmla="*/ 4814697 h 6858000"/>
              <a:gd name="connsiteX2" fmla="*/ 7429437 w 12188825"/>
              <a:gd name="connsiteY2" fmla="*/ 4814697 h 6858000"/>
              <a:gd name="connsiteX3" fmla="*/ 7429437 w 12188825"/>
              <a:gd name="connsiteY3" fmla="*/ 4787265 h 6858000"/>
              <a:gd name="connsiteX4" fmla="*/ 0 w 12188825"/>
              <a:gd name="connsiteY4" fmla="*/ 0 h 6858000"/>
              <a:gd name="connsiteX5" fmla="*/ 12188825 w 12188825"/>
              <a:gd name="connsiteY5" fmla="*/ 0 h 6858000"/>
              <a:gd name="connsiteX6" fmla="*/ 12188825 w 12188825"/>
              <a:gd name="connsiteY6" fmla="*/ 6858000 h 6858000"/>
              <a:gd name="connsiteX7" fmla="*/ 0 w 1218882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825" h="6858000">
                <a:moveTo>
                  <a:pt x="4759389" y="4787265"/>
                </a:moveTo>
                <a:lnTo>
                  <a:pt x="4759389" y="4814697"/>
                </a:lnTo>
                <a:lnTo>
                  <a:pt x="7429437" y="4814697"/>
                </a:lnTo>
                <a:lnTo>
                  <a:pt x="7429437" y="4787265"/>
                </a:lnTo>
                <a:close/>
                <a:moveTo>
                  <a:pt x="0" y="0"/>
                </a:moveTo>
                <a:lnTo>
                  <a:pt x="12188825" y="0"/>
                </a:lnTo>
                <a:lnTo>
                  <a:pt x="12188825" y="6858000"/>
                </a:lnTo>
                <a:lnTo>
                  <a:pt x="0" y="6858000"/>
                </a:lnTo>
                <a:close/>
              </a:path>
            </a:pathLst>
          </a:custGeom>
          <a:solidFill>
            <a:schemeClr val="accent2"/>
          </a:solidFill>
        </p:spPr>
        <p:txBody>
          <a:bodyPr wrap="square" anchor="ctr">
            <a:noAutofit/>
          </a:bodyPr>
          <a:lstStyle>
            <a:lvl1pPr marL="0" indent="0" algn="ctr">
              <a:buNone/>
              <a:defRPr/>
            </a:lvl1pPr>
          </a:lstStyle>
          <a:p>
            <a:endParaRPr lang="en-US" dirty="0"/>
          </a:p>
        </p:txBody>
      </p:sp>
      <p:sp>
        <p:nvSpPr>
          <p:cNvPr id="2" name="Title 1"/>
          <p:cNvSpPr>
            <a:spLocks noGrp="1"/>
          </p:cNvSpPr>
          <p:nvPr>
            <p:ph type="title" hasCustomPrompt="1"/>
          </p:nvPr>
        </p:nvSpPr>
        <p:spPr>
          <a:xfrm>
            <a:off x="415988" y="3657600"/>
            <a:ext cx="11356848" cy="941832"/>
          </a:xfrm>
        </p:spPr>
        <p:txBody>
          <a:bodyPr anchor="t">
            <a:normAutofit/>
          </a:bodyPr>
          <a:lstStyle>
            <a:lvl1pPr algn="ctr">
              <a:lnSpc>
                <a:spcPct val="90000"/>
              </a:lnSpc>
              <a:defRPr sz="4800" b="0" cap="none" baseline="0">
                <a:solidFill>
                  <a:schemeClr val="accent2">
                    <a:lumMod val="20000"/>
                    <a:lumOff val="80000"/>
                  </a:schemeClr>
                </a:solidFill>
              </a:defRPr>
            </a:lvl1pPr>
          </a:lstStyle>
          <a:p>
            <a:r>
              <a:rPr lang="en-US" dirty="0"/>
              <a:t>CLICK TO EDIT MASTER TITLE STYLE</a:t>
            </a:r>
          </a:p>
        </p:txBody>
      </p:sp>
      <p:sp>
        <p:nvSpPr>
          <p:cNvPr id="3" name="Text Placeholder 2"/>
          <p:cNvSpPr>
            <a:spLocks noGrp="1"/>
          </p:cNvSpPr>
          <p:nvPr>
            <p:ph type="body" idx="1"/>
          </p:nvPr>
        </p:nvSpPr>
        <p:spPr>
          <a:xfrm>
            <a:off x="1380680" y="5129784"/>
            <a:ext cx="9427464" cy="987552"/>
          </a:xfrm>
        </p:spPr>
        <p:txBody>
          <a:bodyPr anchor="t">
            <a:normAutofit/>
          </a:bodyPr>
          <a:lstStyle>
            <a:lvl1pPr marL="0" indent="0" algn="ctr">
              <a:spcBef>
                <a:spcPts val="0"/>
              </a:spcBef>
              <a:buNone/>
              <a:defRPr sz="2400" cap="all" baseline="0">
                <a:solidFill>
                  <a:schemeClr val="accent4">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16" name="Rectangle 15">
            <a:extLst>
              <a:ext uri="{FF2B5EF4-FFF2-40B4-BE49-F238E27FC236}">
                <a16:creationId xmlns:a16="http://schemas.microsoft.com/office/drawing/2014/main" id="{DDC6E071-6E0A-A6A5-AC43-072450B96555}"/>
              </a:ext>
            </a:extLst>
          </p:cNvPr>
          <p:cNvSpPr/>
          <p:nvPr userDrawn="1"/>
        </p:nvSpPr>
        <p:spPr>
          <a:xfrm>
            <a:off x="4759388" y="4787265"/>
            <a:ext cx="2670048" cy="27432"/>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526282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A6CCC78F-07A7-7F5C-E67F-2CFC846E0DE1}"/>
              </a:ext>
            </a:extLst>
          </p:cNvPr>
          <p:cNvSpPr/>
          <p:nvPr userDrawn="1"/>
        </p:nvSpPr>
        <p:spPr>
          <a:xfrm>
            <a:off x="3813048" y="612648"/>
            <a:ext cx="7635240" cy="5486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Picture Placeholder 16">
            <a:extLst>
              <a:ext uri="{FF2B5EF4-FFF2-40B4-BE49-F238E27FC236}">
                <a16:creationId xmlns:a16="http://schemas.microsoft.com/office/drawing/2014/main" id="{5D7FFB3F-B685-7C31-5080-632B0441EADA}"/>
              </a:ext>
            </a:extLst>
          </p:cNvPr>
          <p:cNvSpPr>
            <a:spLocks noGrp="1"/>
          </p:cNvSpPr>
          <p:nvPr>
            <p:ph type="pic" sz="quarter" idx="13"/>
          </p:nvPr>
        </p:nvSpPr>
        <p:spPr>
          <a:xfrm>
            <a:off x="0" y="0"/>
            <a:ext cx="8906256" cy="6858000"/>
          </a:xfrm>
          <a:custGeom>
            <a:avLst/>
            <a:gdLst>
              <a:gd name="connsiteX0" fmla="*/ 0 w 8906256"/>
              <a:gd name="connsiteY0" fmla="*/ 0 h 6858000"/>
              <a:gd name="connsiteX1" fmla="*/ 8906256 w 8906256"/>
              <a:gd name="connsiteY1" fmla="*/ 0 h 6858000"/>
              <a:gd name="connsiteX2" fmla="*/ 8906256 w 8906256"/>
              <a:gd name="connsiteY2" fmla="*/ 612648 h 6858000"/>
              <a:gd name="connsiteX3" fmla="*/ 4945285 w 8906256"/>
              <a:gd name="connsiteY3" fmla="*/ 612648 h 6858000"/>
              <a:gd name="connsiteX4" fmla="*/ 3813048 w 8906256"/>
              <a:gd name="connsiteY4" fmla="*/ 612648 h 6858000"/>
              <a:gd name="connsiteX5" fmla="*/ 3813048 w 8906256"/>
              <a:gd name="connsiteY5" fmla="*/ 6099048 h 6858000"/>
              <a:gd name="connsiteX6" fmla="*/ 4945285 w 8906256"/>
              <a:gd name="connsiteY6" fmla="*/ 6099048 h 6858000"/>
              <a:gd name="connsiteX7" fmla="*/ 8906256 w 8906256"/>
              <a:gd name="connsiteY7" fmla="*/ 6099048 h 6858000"/>
              <a:gd name="connsiteX8" fmla="*/ 8906256 w 8906256"/>
              <a:gd name="connsiteY8" fmla="*/ 6858000 h 6858000"/>
              <a:gd name="connsiteX9" fmla="*/ 0 w 8906256"/>
              <a:gd name="connsiteY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06256" h="6858000">
                <a:moveTo>
                  <a:pt x="0" y="0"/>
                </a:moveTo>
                <a:lnTo>
                  <a:pt x="8906256" y="0"/>
                </a:lnTo>
                <a:lnTo>
                  <a:pt x="8906256" y="612648"/>
                </a:lnTo>
                <a:lnTo>
                  <a:pt x="4945285" y="612648"/>
                </a:lnTo>
                <a:lnTo>
                  <a:pt x="3813048" y="612648"/>
                </a:lnTo>
                <a:lnTo>
                  <a:pt x="3813048" y="6099048"/>
                </a:lnTo>
                <a:lnTo>
                  <a:pt x="4945285" y="6099048"/>
                </a:lnTo>
                <a:lnTo>
                  <a:pt x="8906256" y="6099048"/>
                </a:lnTo>
                <a:lnTo>
                  <a:pt x="8906256" y="6858000"/>
                </a:lnTo>
                <a:lnTo>
                  <a:pt x="0" y="6858000"/>
                </a:lnTo>
                <a:close/>
              </a:path>
            </a:pathLst>
          </a:custGeom>
          <a:solidFill>
            <a:schemeClr val="bg2"/>
          </a:solidFill>
        </p:spPr>
        <p:txBody>
          <a:bodyPr wrap="square" anchor="ctr">
            <a:noAutofit/>
          </a:bodyPr>
          <a:lstStyle>
            <a:lvl1pPr marL="0" indent="0" algn="ctr">
              <a:buNone/>
              <a:defRPr/>
            </a:lvl1pPr>
          </a:lstStyle>
          <a:p>
            <a:endParaRPr lang="en-US" dirty="0"/>
          </a:p>
        </p:txBody>
      </p:sp>
      <p:sp>
        <p:nvSpPr>
          <p:cNvPr id="3" name="Footer Placeholder 2">
            <a:extLst>
              <a:ext uri="{FF2B5EF4-FFF2-40B4-BE49-F238E27FC236}">
                <a16:creationId xmlns:a16="http://schemas.microsoft.com/office/drawing/2014/main" id="{B1F06E6E-67F1-F80F-CD69-3BF1E814A004}"/>
              </a:ext>
            </a:extLst>
          </p:cNvPr>
          <p:cNvSpPr>
            <a:spLocks noGrp="1"/>
          </p:cNvSpPr>
          <p:nvPr>
            <p:ph type="ftr" sz="quarter" idx="10"/>
          </p:nvPr>
        </p:nvSpPr>
        <p:spPr/>
        <p:txBody>
          <a:bodyPr/>
          <a:lstStyle/>
          <a:p>
            <a:r>
              <a:rPr lang="en-US" dirty="0"/>
              <a:t>CLASSICAL LITERATURE</a:t>
            </a:r>
          </a:p>
        </p:txBody>
      </p:sp>
      <p:sp>
        <p:nvSpPr>
          <p:cNvPr id="5" name="Slide Number Placeholder 4">
            <a:extLst>
              <a:ext uri="{FF2B5EF4-FFF2-40B4-BE49-F238E27FC236}">
                <a16:creationId xmlns:a16="http://schemas.microsoft.com/office/drawing/2014/main" id="{DFF208DE-A7ED-9CAA-3D46-9581676E6D90}"/>
              </a:ext>
            </a:extLst>
          </p:cNvPr>
          <p:cNvSpPr>
            <a:spLocks noGrp="1"/>
          </p:cNvSpPr>
          <p:nvPr>
            <p:ph type="sldNum" sz="quarter" idx="12"/>
          </p:nvPr>
        </p:nvSpPr>
        <p:spPr/>
        <p:txBody>
          <a:bodyPr/>
          <a:lstStyle/>
          <a:p>
            <a:fld id="{DF28FB93-0A08-4E7D-8E63-9EFA29F1E093}" type="slidenum">
              <a:rPr lang="en-US" smtClean="0"/>
              <a:pPr/>
              <a:t>‹#›</a:t>
            </a:fld>
            <a:endParaRPr lang="en-US" dirty="0"/>
          </a:p>
        </p:txBody>
      </p:sp>
      <p:cxnSp>
        <p:nvCxnSpPr>
          <p:cNvPr id="11" name="Straight Connector 10">
            <a:extLst>
              <a:ext uri="{FF2B5EF4-FFF2-40B4-BE49-F238E27FC236}">
                <a16:creationId xmlns:a16="http://schemas.microsoft.com/office/drawing/2014/main" id="{21A4DAAA-F386-CC30-C391-320517CB5974}"/>
              </a:ext>
            </a:extLst>
          </p:cNvPr>
          <p:cNvCxnSpPr>
            <a:cxnSpLocks/>
          </p:cNvCxnSpPr>
          <p:nvPr userDrawn="1"/>
        </p:nvCxnSpPr>
        <p:spPr>
          <a:xfrm>
            <a:off x="4570412" y="3886200"/>
            <a:ext cx="6871852"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E89B1E0A-D5BC-6920-B6F6-E799F22323B0}"/>
              </a:ext>
            </a:extLst>
          </p:cNvPr>
          <p:cNvCxnSpPr>
            <a:cxnSpLocks/>
          </p:cNvCxnSpPr>
          <p:nvPr userDrawn="1"/>
        </p:nvCxnSpPr>
        <p:spPr>
          <a:xfrm>
            <a:off x="11444684" y="3886200"/>
            <a:ext cx="744141" cy="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 name="Title 9">
            <a:extLst>
              <a:ext uri="{FF2B5EF4-FFF2-40B4-BE49-F238E27FC236}">
                <a16:creationId xmlns:a16="http://schemas.microsoft.com/office/drawing/2014/main" id="{04443289-DF01-FBD1-69E2-EFCCAF58C841}"/>
              </a:ext>
            </a:extLst>
          </p:cNvPr>
          <p:cNvSpPr>
            <a:spLocks noGrp="1"/>
          </p:cNvSpPr>
          <p:nvPr>
            <p:ph type="title"/>
          </p:nvPr>
        </p:nvSpPr>
        <p:spPr>
          <a:xfrm>
            <a:off x="4434840" y="1389888"/>
            <a:ext cx="6327648" cy="2304288"/>
          </a:xfrm>
        </p:spPr>
        <p:txBody>
          <a:bodyPr/>
          <a:lstStyle>
            <a:lvl1pPr>
              <a:defRPr>
                <a:solidFill>
                  <a:schemeClr val="tx2">
                    <a:lumMod val="50000"/>
                  </a:schemeClr>
                </a:solidFill>
              </a:defRPr>
            </a:lvl1pPr>
          </a:lstStyle>
          <a:p>
            <a:r>
              <a:rPr lang="en-US" dirty="0"/>
              <a:t>Click to edit Master title style</a:t>
            </a:r>
          </a:p>
        </p:txBody>
      </p:sp>
      <p:sp>
        <p:nvSpPr>
          <p:cNvPr id="13" name="Text Placeholder 2">
            <a:extLst>
              <a:ext uri="{FF2B5EF4-FFF2-40B4-BE49-F238E27FC236}">
                <a16:creationId xmlns:a16="http://schemas.microsoft.com/office/drawing/2014/main" id="{B4A24C6E-B46B-052B-14AF-08C705E55A2E}"/>
              </a:ext>
            </a:extLst>
          </p:cNvPr>
          <p:cNvSpPr>
            <a:spLocks noGrp="1"/>
          </p:cNvSpPr>
          <p:nvPr>
            <p:ph type="body" idx="1"/>
          </p:nvPr>
        </p:nvSpPr>
        <p:spPr>
          <a:xfrm>
            <a:off x="5230368" y="3813048"/>
            <a:ext cx="2112264" cy="711200"/>
          </a:xfrm>
        </p:spPr>
        <p:txBody>
          <a:bodyPr anchor="b">
            <a:normAutofit/>
          </a:bodyPr>
          <a:lstStyle>
            <a:lvl1pPr marL="0" indent="0">
              <a:lnSpc>
                <a:spcPct val="90000"/>
              </a:lnSpc>
              <a:spcBef>
                <a:spcPts val="0"/>
              </a:spcBef>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4" name="Content Placeholder 3">
            <a:extLst>
              <a:ext uri="{FF2B5EF4-FFF2-40B4-BE49-F238E27FC236}">
                <a16:creationId xmlns:a16="http://schemas.microsoft.com/office/drawing/2014/main" id="{D803DA3C-F09E-61FF-139B-50144783786A}"/>
              </a:ext>
            </a:extLst>
          </p:cNvPr>
          <p:cNvSpPr>
            <a:spLocks noGrp="1"/>
          </p:cNvSpPr>
          <p:nvPr>
            <p:ph sz="half" idx="2"/>
          </p:nvPr>
        </p:nvSpPr>
        <p:spPr>
          <a:xfrm>
            <a:off x="5230368" y="4617720"/>
            <a:ext cx="1901952" cy="1316736"/>
          </a:xfrm>
        </p:spPr>
        <p:txBody>
          <a:bodyPr>
            <a:normAutofit/>
          </a:bodyPr>
          <a:lstStyle>
            <a:lvl1pPr>
              <a:lnSpc>
                <a:spcPct val="100000"/>
              </a:lnSpc>
              <a:spcBef>
                <a:spcPts val="400"/>
              </a:spcBef>
              <a:defRPr sz="1600"/>
            </a:lvl1pPr>
            <a:lvl2pPr>
              <a:lnSpc>
                <a:spcPct val="100000"/>
              </a:lnSpc>
              <a:spcBef>
                <a:spcPts val="400"/>
              </a:spcBef>
              <a:defRPr sz="1800"/>
            </a:lvl2pPr>
            <a:lvl3pPr>
              <a:lnSpc>
                <a:spcPct val="100000"/>
              </a:lnSpc>
              <a:spcBef>
                <a:spcPts val="400"/>
              </a:spcBef>
              <a:defRPr sz="1600"/>
            </a:lvl3pPr>
            <a:lvl4pPr>
              <a:lnSpc>
                <a:spcPct val="100000"/>
              </a:lnSpc>
              <a:spcBef>
                <a:spcPts val="400"/>
              </a:spcBef>
              <a:defRPr sz="1400"/>
            </a:lvl4pPr>
            <a:lvl5pPr>
              <a:lnSpc>
                <a:spcPct val="100000"/>
              </a:lnSpc>
              <a:spcBef>
                <a:spcPts val="400"/>
              </a:spcBef>
              <a:defRPr sz="1400"/>
            </a:lvl5pPr>
            <a:lvl6pPr>
              <a:defRPr sz="1400"/>
            </a:lvl6pPr>
            <a:lvl7pPr>
              <a:defRPr sz="1400"/>
            </a:lvl7pPr>
            <a:lvl8pPr>
              <a:defRPr sz="1400"/>
            </a:lvl8pPr>
            <a:lvl9pPr>
              <a:defRPr sz="1400"/>
            </a:lvl9pPr>
          </a:lstStyle>
          <a:p>
            <a:pPr lvl="0"/>
            <a:r>
              <a:rPr lang="en-US" dirty="0"/>
              <a:t>Click to edit Master text styles</a:t>
            </a:r>
            <a:endParaRPr dirty="0"/>
          </a:p>
        </p:txBody>
      </p:sp>
      <p:sp>
        <p:nvSpPr>
          <p:cNvPr id="15" name="Text Placeholder 4">
            <a:extLst>
              <a:ext uri="{FF2B5EF4-FFF2-40B4-BE49-F238E27FC236}">
                <a16:creationId xmlns:a16="http://schemas.microsoft.com/office/drawing/2014/main" id="{8D23143E-34D4-7916-690C-3BE380588664}"/>
              </a:ext>
            </a:extLst>
          </p:cNvPr>
          <p:cNvSpPr>
            <a:spLocks noGrp="1"/>
          </p:cNvSpPr>
          <p:nvPr>
            <p:ph type="body" sz="quarter" idx="3"/>
          </p:nvPr>
        </p:nvSpPr>
        <p:spPr>
          <a:xfrm>
            <a:off x="8074152" y="3813048"/>
            <a:ext cx="1901952" cy="711200"/>
          </a:xfrm>
        </p:spPr>
        <p:txBody>
          <a:bodyPr anchor="b">
            <a:noAutofit/>
          </a:bodyPr>
          <a:lstStyle>
            <a:lvl1pPr marL="0" indent="0">
              <a:lnSpc>
                <a:spcPct val="90000"/>
              </a:lnSpc>
              <a:spcBef>
                <a:spcPts val="0"/>
              </a:spcBef>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Content Placeholder 5">
            <a:extLst>
              <a:ext uri="{FF2B5EF4-FFF2-40B4-BE49-F238E27FC236}">
                <a16:creationId xmlns:a16="http://schemas.microsoft.com/office/drawing/2014/main" id="{6FEC2F71-3E9B-0E18-C638-41C2B0C8D5D6}"/>
              </a:ext>
            </a:extLst>
          </p:cNvPr>
          <p:cNvSpPr>
            <a:spLocks noGrp="1"/>
          </p:cNvSpPr>
          <p:nvPr>
            <p:ph sz="quarter" idx="4"/>
          </p:nvPr>
        </p:nvSpPr>
        <p:spPr>
          <a:xfrm>
            <a:off x="8074152" y="4617720"/>
            <a:ext cx="1901952" cy="1316736"/>
          </a:xfrm>
        </p:spPr>
        <p:txBody>
          <a:bodyPr>
            <a:normAutofit/>
          </a:bodyPr>
          <a:lstStyle>
            <a:lvl1pPr>
              <a:lnSpc>
                <a:spcPct val="100000"/>
              </a:lnSpc>
              <a:spcBef>
                <a:spcPts val="400"/>
              </a:spcBef>
              <a:defRPr sz="1600"/>
            </a:lvl1pPr>
            <a:lvl2pPr>
              <a:lnSpc>
                <a:spcPct val="100000"/>
              </a:lnSpc>
              <a:spcBef>
                <a:spcPts val="400"/>
              </a:spcBef>
              <a:defRPr sz="1800"/>
            </a:lvl2pPr>
            <a:lvl3pPr>
              <a:lnSpc>
                <a:spcPct val="100000"/>
              </a:lnSpc>
              <a:spcBef>
                <a:spcPts val="400"/>
              </a:spcBef>
              <a:defRPr sz="1600"/>
            </a:lvl3pPr>
            <a:lvl4pPr>
              <a:lnSpc>
                <a:spcPct val="100000"/>
              </a:lnSpc>
              <a:spcBef>
                <a:spcPts val="400"/>
              </a:spcBef>
              <a:defRPr sz="1400"/>
            </a:lvl4pPr>
            <a:lvl5pPr>
              <a:lnSpc>
                <a:spcPct val="100000"/>
              </a:lnSpc>
              <a:spcBef>
                <a:spcPts val="400"/>
              </a:spcBef>
              <a:defRPr sz="1400"/>
            </a:lvl5pPr>
            <a:lvl6pPr>
              <a:defRPr sz="1400"/>
            </a:lvl6pPr>
            <a:lvl7pPr>
              <a:defRPr sz="1400"/>
            </a:lvl7pPr>
            <a:lvl8pPr>
              <a:defRPr sz="1400"/>
            </a:lvl8pPr>
            <a:lvl9pPr>
              <a:defRPr sz="1400"/>
            </a:lvl9pPr>
          </a:lstStyle>
          <a:p>
            <a:pPr lvl="0"/>
            <a:r>
              <a:rPr lang="en-US" dirty="0"/>
              <a:t>Click to edit Master text styles</a:t>
            </a:r>
            <a:endParaRPr dirty="0"/>
          </a:p>
        </p:txBody>
      </p:sp>
    </p:spTree>
    <p:extLst>
      <p:ext uri="{BB962C8B-B14F-4D97-AF65-F5344CB8AC3E}">
        <p14:creationId xmlns:p14="http://schemas.microsoft.com/office/powerpoint/2010/main" val="39265498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914400" y="1444752"/>
            <a:ext cx="10360152" cy="4416552"/>
          </a:xfrm>
        </p:spPr>
        <p:txBody>
          <a:bodyPr lIns="91440" rIns="91440" anchor="t">
            <a:noAutofit/>
          </a:bodyPr>
          <a:lstStyle>
            <a:lvl1pPr algn="l">
              <a:lnSpc>
                <a:spcPct val="100000"/>
              </a:lnSpc>
              <a:defRPr sz="4000" b="0" cap="none" baseline="0">
                <a:solidFill>
                  <a:schemeClr val="accent1">
                    <a:lumMod val="20000"/>
                    <a:lumOff val="80000"/>
                  </a:schemeClr>
                </a:solidFill>
              </a:defRPr>
            </a:lvl1pPr>
          </a:lstStyle>
          <a:p>
            <a:r>
              <a:rPr lang="en-US" dirty="0"/>
              <a:t>CLICK TO EDIT MASTER TITLE STYLE</a:t>
            </a:r>
          </a:p>
        </p:txBody>
      </p:sp>
      <p:sp>
        <p:nvSpPr>
          <p:cNvPr id="3" name="Text Placeholder 2"/>
          <p:cNvSpPr>
            <a:spLocks noGrp="1"/>
          </p:cNvSpPr>
          <p:nvPr>
            <p:ph type="body" idx="1"/>
          </p:nvPr>
        </p:nvSpPr>
        <p:spPr>
          <a:xfrm>
            <a:off x="7543800" y="5495544"/>
            <a:ext cx="4494212" cy="484632"/>
          </a:xfrm>
        </p:spPr>
        <p:txBody>
          <a:bodyPr anchor="t">
            <a:noAutofit/>
          </a:bodyPr>
          <a:lstStyle>
            <a:lvl1pPr marL="0" indent="0" algn="l">
              <a:spcBef>
                <a:spcPts val="0"/>
              </a:spcBef>
              <a:buNone/>
              <a:defRPr sz="2400" cap="all" baseline="0">
                <a:solidFill>
                  <a:schemeClr val="accent4">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cxnSp>
        <p:nvCxnSpPr>
          <p:cNvPr id="4" name="Straight Connector 3">
            <a:extLst>
              <a:ext uri="{FF2B5EF4-FFF2-40B4-BE49-F238E27FC236}">
                <a16:creationId xmlns:a16="http://schemas.microsoft.com/office/drawing/2014/main" id="{37B62AAD-BDB5-5645-A722-E6A8180BB714}"/>
              </a:ext>
            </a:extLst>
          </p:cNvPr>
          <p:cNvCxnSpPr>
            <a:cxnSpLocks/>
          </p:cNvCxnSpPr>
          <p:nvPr userDrawn="1"/>
        </p:nvCxnSpPr>
        <p:spPr>
          <a:xfrm>
            <a:off x="7618412" y="6172200"/>
            <a:ext cx="4570413" cy="0"/>
          </a:xfrm>
          <a:prstGeom prst="line">
            <a:avLst/>
          </a:prstGeom>
          <a:ln w="25400">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56448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Question">
    <p:bg>
      <p:bgPr>
        <a:solidFill>
          <a:schemeClr val="accent2"/>
        </a:solidFill>
        <a:effectLst/>
      </p:bgPr>
    </p:bg>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CD3C4F48-5124-C46E-5828-45F6F65E000F}"/>
              </a:ext>
            </a:extLst>
          </p:cNvPr>
          <p:cNvCxnSpPr>
            <a:cxnSpLocks/>
          </p:cNvCxnSpPr>
          <p:nvPr userDrawn="1"/>
        </p:nvCxnSpPr>
        <p:spPr>
          <a:xfrm>
            <a:off x="0" y="6400800"/>
            <a:ext cx="12188825" cy="0"/>
          </a:xfrm>
          <a:prstGeom prst="line">
            <a:avLst/>
          </a:prstGeom>
          <a:ln w="25400">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sp>
        <p:nvSpPr>
          <p:cNvPr id="8" name="Picture Placeholder 7">
            <a:extLst>
              <a:ext uri="{FF2B5EF4-FFF2-40B4-BE49-F238E27FC236}">
                <a16:creationId xmlns:a16="http://schemas.microsoft.com/office/drawing/2014/main" id="{038C32FC-332A-A13C-E59A-4E60A15CBF61}"/>
              </a:ext>
            </a:extLst>
          </p:cNvPr>
          <p:cNvSpPr>
            <a:spLocks noGrp="1"/>
          </p:cNvSpPr>
          <p:nvPr>
            <p:ph type="pic" sz="quarter" idx="13"/>
          </p:nvPr>
        </p:nvSpPr>
        <p:spPr>
          <a:xfrm>
            <a:off x="9144000" y="0"/>
            <a:ext cx="2587752" cy="6858000"/>
          </a:xfrm>
          <a:solidFill>
            <a:schemeClr val="bg2"/>
          </a:solidFill>
        </p:spPr>
        <p:txBody>
          <a:bodyPr anchor="ctr"/>
          <a:lstStyle>
            <a:lvl1pPr marL="0" indent="0" algn="ctr">
              <a:buNone/>
              <a:defRPr/>
            </a:lvl1pPr>
          </a:lstStyle>
          <a:p>
            <a:endParaRPr lang="en-US" dirty="0"/>
          </a:p>
        </p:txBody>
      </p:sp>
      <p:sp>
        <p:nvSpPr>
          <p:cNvPr id="10" name="Title 9">
            <a:extLst>
              <a:ext uri="{FF2B5EF4-FFF2-40B4-BE49-F238E27FC236}">
                <a16:creationId xmlns:a16="http://schemas.microsoft.com/office/drawing/2014/main" id="{04443289-DF01-FBD1-69E2-EFCCAF58C841}"/>
              </a:ext>
            </a:extLst>
          </p:cNvPr>
          <p:cNvSpPr>
            <a:spLocks noGrp="1"/>
          </p:cNvSpPr>
          <p:nvPr>
            <p:ph type="title"/>
          </p:nvPr>
        </p:nvSpPr>
        <p:spPr>
          <a:xfrm>
            <a:off x="841248" y="2414016"/>
            <a:ext cx="7013448" cy="3374136"/>
          </a:xfrm>
        </p:spPr>
        <p:txBody>
          <a:bodyPr/>
          <a:lstStyle>
            <a:lvl1pPr>
              <a:defRPr>
                <a:solidFill>
                  <a:schemeClr val="tx2">
                    <a:lumMod val="50000"/>
                  </a:schemeClr>
                </a:solidFill>
              </a:defRPr>
            </a:lvl1pPr>
          </a:lstStyle>
          <a:p>
            <a:r>
              <a:rPr lang="en-US" dirty="0"/>
              <a:t>Click to edit Master title style</a:t>
            </a:r>
          </a:p>
        </p:txBody>
      </p:sp>
    </p:spTree>
    <p:extLst>
      <p:ext uri="{BB962C8B-B14F-4D97-AF65-F5344CB8AC3E}">
        <p14:creationId xmlns:p14="http://schemas.microsoft.com/office/powerpoint/2010/main" val="3363171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and pictur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038C32FC-332A-A13C-E59A-4E60A15CBF61}"/>
              </a:ext>
            </a:extLst>
          </p:cNvPr>
          <p:cNvSpPr>
            <a:spLocks noGrp="1"/>
          </p:cNvSpPr>
          <p:nvPr>
            <p:ph type="pic" sz="quarter" idx="13"/>
          </p:nvPr>
        </p:nvSpPr>
        <p:spPr>
          <a:xfrm>
            <a:off x="7717409" y="0"/>
            <a:ext cx="4471416" cy="6858000"/>
          </a:xfrm>
          <a:solidFill>
            <a:schemeClr val="accent1"/>
          </a:solidFill>
        </p:spPr>
        <p:txBody>
          <a:bodyPr anchor="t">
            <a:noAutofit/>
          </a:bodyPr>
          <a:lstStyle>
            <a:lvl1pPr marL="0" indent="0" algn="ctr">
              <a:buNone/>
              <a:defRPr>
                <a:solidFill>
                  <a:schemeClr val="accent2">
                    <a:lumMod val="20000"/>
                    <a:lumOff val="80000"/>
                  </a:schemeClr>
                </a:solidFill>
              </a:defRPr>
            </a:lvl1pPr>
          </a:lstStyle>
          <a:p>
            <a:endParaRPr lang="en-US" dirty="0"/>
          </a:p>
        </p:txBody>
      </p:sp>
      <p:sp>
        <p:nvSpPr>
          <p:cNvPr id="3" name="Footer Placeholder 2">
            <a:extLst>
              <a:ext uri="{FF2B5EF4-FFF2-40B4-BE49-F238E27FC236}">
                <a16:creationId xmlns:a16="http://schemas.microsoft.com/office/drawing/2014/main" id="{B1F06E6E-67F1-F80F-CD69-3BF1E814A004}"/>
              </a:ext>
            </a:extLst>
          </p:cNvPr>
          <p:cNvSpPr>
            <a:spLocks noGrp="1"/>
          </p:cNvSpPr>
          <p:nvPr>
            <p:ph type="ftr" sz="quarter" idx="10"/>
          </p:nvPr>
        </p:nvSpPr>
        <p:spPr/>
        <p:txBody>
          <a:bodyPr>
            <a:noAutofit/>
          </a:bodyPr>
          <a:lstStyle/>
          <a:p>
            <a:r>
              <a:rPr lang="en-US" dirty="0"/>
              <a:t>CLASSICAL LITERATURE</a:t>
            </a:r>
          </a:p>
        </p:txBody>
      </p:sp>
      <p:sp>
        <p:nvSpPr>
          <p:cNvPr id="5" name="Slide Number Placeholder 4">
            <a:extLst>
              <a:ext uri="{FF2B5EF4-FFF2-40B4-BE49-F238E27FC236}">
                <a16:creationId xmlns:a16="http://schemas.microsoft.com/office/drawing/2014/main" id="{DFF208DE-A7ED-9CAA-3D46-9581676E6D90}"/>
              </a:ext>
            </a:extLst>
          </p:cNvPr>
          <p:cNvSpPr>
            <a:spLocks noGrp="1"/>
          </p:cNvSpPr>
          <p:nvPr>
            <p:ph type="sldNum" sz="quarter" idx="12"/>
          </p:nvPr>
        </p:nvSpPr>
        <p:spPr/>
        <p:txBody>
          <a:bodyPr>
            <a:noAutofit/>
          </a:bodyPr>
          <a:lstStyle/>
          <a:p>
            <a:fld id="{DF28FB93-0A08-4E7D-8E63-9EFA29F1E093}" type="slidenum">
              <a:rPr lang="en-US" smtClean="0"/>
              <a:pPr/>
              <a:t>‹#›</a:t>
            </a:fld>
            <a:endParaRPr lang="en-US" dirty="0"/>
          </a:p>
        </p:txBody>
      </p:sp>
      <p:sp>
        <p:nvSpPr>
          <p:cNvPr id="9" name="Content Placeholder 8">
            <a:extLst>
              <a:ext uri="{FF2B5EF4-FFF2-40B4-BE49-F238E27FC236}">
                <a16:creationId xmlns:a16="http://schemas.microsoft.com/office/drawing/2014/main" id="{7DF5DDB4-0253-D5F5-A233-DC6A9A787286}"/>
              </a:ext>
            </a:extLst>
          </p:cNvPr>
          <p:cNvSpPr>
            <a:spLocks noGrp="1"/>
          </p:cNvSpPr>
          <p:nvPr>
            <p:ph sz="quarter" idx="14"/>
          </p:nvPr>
        </p:nvSpPr>
        <p:spPr>
          <a:xfrm>
            <a:off x="640080" y="3172968"/>
            <a:ext cx="5102352" cy="2029968"/>
          </a:xfrm>
        </p:spPr>
        <p:txBody>
          <a:bodyPr>
            <a:noAutofit/>
          </a:bodyPr>
          <a:lstStyle>
            <a:lvl1pPr>
              <a:defRPr sz="1600"/>
            </a:lvl1pPr>
            <a:lvl2pPr>
              <a:defRPr sz="1600"/>
            </a:lvl2pPr>
            <a:lvl3pPr>
              <a:defRPr sz="1600"/>
            </a:lvl3pPr>
            <a:lvl4pPr>
              <a:defRPr sz="1600"/>
            </a:lvl4pPr>
            <a:lvl5pPr>
              <a:defRPr sz="16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Title 9">
            <a:extLst>
              <a:ext uri="{FF2B5EF4-FFF2-40B4-BE49-F238E27FC236}">
                <a16:creationId xmlns:a16="http://schemas.microsoft.com/office/drawing/2014/main" id="{04443289-DF01-FBD1-69E2-EFCCAF58C841}"/>
              </a:ext>
            </a:extLst>
          </p:cNvPr>
          <p:cNvSpPr>
            <a:spLocks noGrp="1"/>
          </p:cNvSpPr>
          <p:nvPr>
            <p:ph type="title"/>
          </p:nvPr>
        </p:nvSpPr>
        <p:spPr>
          <a:xfrm>
            <a:off x="640080" y="640080"/>
            <a:ext cx="6858000" cy="1700784"/>
          </a:xfrm>
        </p:spPr>
        <p:txBody>
          <a:bodyPr>
            <a:noAutofit/>
          </a:bodyPr>
          <a:lstStyle/>
          <a:p>
            <a:r>
              <a:rPr lang="en-US"/>
              <a:t>Click to edit Master title style</a:t>
            </a:r>
          </a:p>
        </p:txBody>
      </p:sp>
      <p:cxnSp>
        <p:nvCxnSpPr>
          <p:cNvPr id="2" name="Straight Connector 1">
            <a:extLst>
              <a:ext uri="{FF2B5EF4-FFF2-40B4-BE49-F238E27FC236}">
                <a16:creationId xmlns:a16="http://schemas.microsoft.com/office/drawing/2014/main" id="{20058072-A976-BB1B-E73B-039CA4102FD7}"/>
              </a:ext>
            </a:extLst>
          </p:cNvPr>
          <p:cNvCxnSpPr>
            <a:cxnSpLocks/>
          </p:cNvCxnSpPr>
          <p:nvPr userDrawn="1"/>
        </p:nvCxnSpPr>
        <p:spPr>
          <a:xfrm flipH="1">
            <a:off x="0" y="2667000"/>
            <a:ext cx="7722689" cy="0"/>
          </a:xfrm>
          <a:prstGeom prst="line">
            <a:avLst/>
          </a:prstGeom>
          <a:ln w="25400">
            <a:solidFill>
              <a:schemeClr val="tx2">
                <a:lumMod val="50000"/>
              </a:schemeClr>
            </a:solidFill>
          </a:ln>
        </p:spPr>
        <p:style>
          <a:lnRef idx="1">
            <a:schemeClr val="accent1"/>
          </a:lnRef>
          <a:fillRef idx="0">
            <a:schemeClr val="accent1"/>
          </a:fillRef>
          <a:effectRef idx="0">
            <a:schemeClr val="accent1"/>
          </a:effectRef>
          <a:fontRef idx="minor">
            <a:schemeClr val="tx1"/>
          </a:fontRef>
        </p:style>
      </p:cxnSp>
      <p:sp>
        <p:nvSpPr>
          <p:cNvPr id="7" name="Content Placeholder 8">
            <a:extLst>
              <a:ext uri="{FF2B5EF4-FFF2-40B4-BE49-F238E27FC236}">
                <a16:creationId xmlns:a16="http://schemas.microsoft.com/office/drawing/2014/main" id="{A65D0A25-C9DB-7306-466C-DFD2401F85D4}"/>
              </a:ext>
            </a:extLst>
          </p:cNvPr>
          <p:cNvSpPr>
            <a:spLocks noGrp="1"/>
          </p:cNvSpPr>
          <p:nvPr>
            <p:ph sz="quarter" idx="15"/>
          </p:nvPr>
        </p:nvSpPr>
        <p:spPr>
          <a:xfrm>
            <a:off x="8202168" y="3172968"/>
            <a:ext cx="3255264" cy="2688336"/>
          </a:xfrm>
        </p:spPr>
        <p:txBody>
          <a:bodyPr lIns="91440" tIns="0">
            <a:noAutofit/>
          </a:bodyPr>
          <a:lstStyle>
            <a:lvl1pPr marL="0" indent="0">
              <a:buNone/>
              <a:defRPr sz="2400" cap="all" baseline="0">
                <a:solidFill>
                  <a:schemeClr val="accent2">
                    <a:lumMod val="20000"/>
                    <a:lumOff val="80000"/>
                  </a:schemeClr>
                </a:solidFill>
              </a:defRPr>
            </a:lvl1pPr>
            <a:lvl2pPr marL="0" indent="0">
              <a:spcBef>
                <a:spcPts val="1800"/>
              </a:spcBef>
              <a:buNone/>
              <a:defRPr sz="1600">
                <a:solidFill>
                  <a:schemeClr val="accent2">
                    <a:lumMod val="20000"/>
                    <a:lumOff val="80000"/>
                  </a:schemeClr>
                </a:solidFill>
              </a:defRPr>
            </a:lvl2pPr>
            <a:lvl3pPr>
              <a:defRPr sz="1600"/>
            </a:lvl3pPr>
            <a:lvl4pPr>
              <a:defRPr sz="1600"/>
            </a:lvl4pPr>
            <a:lvl5pPr>
              <a:defRPr sz="1600"/>
            </a:lvl5pPr>
          </a:lstStyle>
          <a:p>
            <a:pPr lvl="0"/>
            <a:r>
              <a:rPr lang="en-US" dirty="0"/>
              <a:t>Click to edit Master text styles</a:t>
            </a:r>
          </a:p>
          <a:p>
            <a:pPr lvl="1"/>
            <a:r>
              <a:rPr lang="en-US" dirty="0"/>
              <a:t>Second level</a:t>
            </a:r>
          </a:p>
        </p:txBody>
      </p:sp>
    </p:spTree>
    <p:extLst>
      <p:ext uri="{BB962C8B-B14F-4D97-AF65-F5344CB8AC3E}">
        <p14:creationId xmlns:p14="http://schemas.microsoft.com/office/powerpoint/2010/main" val="24239469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3DE998D3-1DC1-ED0C-84CE-D3710A6AE4A8}"/>
              </a:ext>
            </a:extLst>
          </p:cNvPr>
          <p:cNvSpPr>
            <a:spLocks noGrp="1"/>
          </p:cNvSpPr>
          <p:nvPr>
            <p:ph type="pic" sz="quarter" idx="13"/>
          </p:nvPr>
        </p:nvSpPr>
        <p:spPr>
          <a:xfrm>
            <a:off x="0" y="0"/>
            <a:ext cx="12188825" cy="6858000"/>
          </a:xfrm>
          <a:custGeom>
            <a:avLst/>
            <a:gdLst>
              <a:gd name="connsiteX0" fmla="*/ 0 w 12188825"/>
              <a:gd name="connsiteY0" fmla="*/ 0 h 6858000"/>
              <a:gd name="connsiteX1" fmla="*/ 4341813 w 12188825"/>
              <a:gd name="connsiteY1" fmla="*/ 0 h 6858000"/>
              <a:gd name="connsiteX2" fmla="*/ 4341813 w 12188825"/>
              <a:gd name="connsiteY2" fmla="*/ 4745736 h 6858000"/>
              <a:gd name="connsiteX3" fmla="*/ 4369245 w 12188825"/>
              <a:gd name="connsiteY3" fmla="*/ 4745736 h 6858000"/>
              <a:gd name="connsiteX4" fmla="*/ 4369245 w 12188825"/>
              <a:gd name="connsiteY4" fmla="*/ 0 h 6858000"/>
              <a:gd name="connsiteX5" fmla="*/ 12188825 w 12188825"/>
              <a:gd name="connsiteY5" fmla="*/ 0 h 6858000"/>
              <a:gd name="connsiteX6" fmla="*/ 12188825 w 12188825"/>
              <a:gd name="connsiteY6" fmla="*/ 6858000 h 6858000"/>
              <a:gd name="connsiteX7" fmla="*/ 0 w 1218882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825" h="6858000">
                <a:moveTo>
                  <a:pt x="0" y="0"/>
                </a:moveTo>
                <a:lnTo>
                  <a:pt x="4341813" y="0"/>
                </a:lnTo>
                <a:lnTo>
                  <a:pt x="4341813" y="4745736"/>
                </a:lnTo>
                <a:lnTo>
                  <a:pt x="4369245" y="4745736"/>
                </a:lnTo>
                <a:lnTo>
                  <a:pt x="4369245" y="0"/>
                </a:lnTo>
                <a:lnTo>
                  <a:pt x="12188825" y="0"/>
                </a:lnTo>
                <a:lnTo>
                  <a:pt x="12188825" y="6858000"/>
                </a:lnTo>
                <a:lnTo>
                  <a:pt x="0" y="6858000"/>
                </a:lnTo>
                <a:close/>
              </a:path>
            </a:pathLst>
          </a:custGeom>
          <a:solidFill>
            <a:schemeClr val="accent2"/>
          </a:solidFill>
        </p:spPr>
        <p:txBody>
          <a:bodyPr wrap="square" anchor="ctr">
            <a:noAutofit/>
          </a:bodyPr>
          <a:lstStyle>
            <a:lvl1pPr marL="0" indent="0" algn="ctr">
              <a:buNone/>
              <a:defRPr/>
            </a:lvl1pPr>
          </a:lstStyle>
          <a:p>
            <a:endParaRPr lang="en-US" dirty="0"/>
          </a:p>
        </p:txBody>
      </p:sp>
      <p:sp>
        <p:nvSpPr>
          <p:cNvPr id="2" name="Title 1"/>
          <p:cNvSpPr>
            <a:spLocks noGrp="1"/>
          </p:cNvSpPr>
          <p:nvPr>
            <p:ph type="title"/>
          </p:nvPr>
        </p:nvSpPr>
        <p:spPr>
          <a:xfrm>
            <a:off x="640081" y="640080"/>
            <a:ext cx="3200400" cy="2084832"/>
          </a:xfrm>
        </p:spPr>
        <p:txBody>
          <a:bodyPr anchor="t">
            <a:noAutofit/>
          </a:bodyPr>
          <a:lstStyle>
            <a:lvl1pPr algn="l">
              <a:lnSpc>
                <a:spcPct val="90000"/>
              </a:lnSpc>
              <a:defRPr sz="4800" b="0" cap="none" baseline="0">
                <a:solidFill>
                  <a:schemeClr val="accent2">
                    <a:lumMod val="20000"/>
                    <a:lumOff val="80000"/>
                  </a:schemeClr>
                </a:solidFill>
              </a:defRPr>
            </a:lvl1pPr>
          </a:lstStyle>
          <a:p>
            <a:endParaRPr lang="en-US" dirty="0"/>
          </a:p>
        </p:txBody>
      </p:sp>
      <p:sp>
        <p:nvSpPr>
          <p:cNvPr id="8" name="Rectangle 7">
            <a:extLst>
              <a:ext uri="{FF2B5EF4-FFF2-40B4-BE49-F238E27FC236}">
                <a16:creationId xmlns:a16="http://schemas.microsoft.com/office/drawing/2014/main" id="{15CAA1D0-9CC9-4F01-19B8-029FF0FF1254}"/>
              </a:ext>
            </a:extLst>
          </p:cNvPr>
          <p:cNvSpPr/>
          <p:nvPr userDrawn="1"/>
        </p:nvSpPr>
        <p:spPr>
          <a:xfrm rot="5400000">
            <a:off x="1982661" y="2359152"/>
            <a:ext cx="4745736" cy="27432"/>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9" name="Text Placeholder 2">
            <a:extLst>
              <a:ext uri="{FF2B5EF4-FFF2-40B4-BE49-F238E27FC236}">
                <a16:creationId xmlns:a16="http://schemas.microsoft.com/office/drawing/2014/main" id="{35D20188-2858-4017-16C7-8D8B2EB783AC}"/>
              </a:ext>
            </a:extLst>
          </p:cNvPr>
          <p:cNvSpPr>
            <a:spLocks noGrp="1"/>
          </p:cNvSpPr>
          <p:nvPr>
            <p:ph type="body" idx="14"/>
          </p:nvPr>
        </p:nvSpPr>
        <p:spPr>
          <a:xfrm>
            <a:off x="4873753" y="850260"/>
            <a:ext cx="2276856" cy="711200"/>
          </a:xfrm>
        </p:spPr>
        <p:txBody>
          <a:bodyPr anchor="t">
            <a:noAutofit/>
          </a:bodyPr>
          <a:lstStyle>
            <a:lvl1pPr marL="0" indent="0">
              <a:lnSpc>
                <a:spcPct val="90000"/>
              </a:lnSpc>
              <a:spcBef>
                <a:spcPts val="0"/>
              </a:spcBef>
              <a:buNone/>
              <a:defRPr sz="2400" b="0" cap="all" baseline="0">
                <a:solidFill>
                  <a:schemeClr val="accent4">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endParaRPr lang="en-US" dirty="0"/>
          </a:p>
        </p:txBody>
      </p:sp>
      <p:sp>
        <p:nvSpPr>
          <p:cNvPr id="10" name="Content Placeholder 3">
            <a:extLst>
              <a:ext uri="{FF2B5EF4-FFF2-40B4-BE49-F238E27FC236}">
                <a16:creationId xmlns:a16="http://schemas.microsoft.com/office/drawing/2014/main" id="{3351FF95-77DF-46F6-7673-71454E42DC18}"/>
              </a:ext>
            </a:extLst>
          </p:cNvPr>
          <p:cNvSpPr>
            <a:spLocks noGrp="1"/>
          </p:cNvSpPr>
          <p:nvPr>
            <p:ph sz="half" idx="2"/>
          </p:nvPr>
        </p:nvSpPr>
        <p:spPr>
          <a:xfrm>
            <a:off x="4873753" y="1380612"/>
            <a:ext cx="2276856" cy="1316736"/>
          </a:xfrm>
        </p:spPr>
        <p:txBody>
          <a:bodyPr>
            <a:noAutofit/>
          </a:bodyPr>
          <a:lstStyle>
            <a:lvl1pPr>
              <a:lnSpc>
                <a:spcPct val="100000"/>
              </a:lnSpc>
              <a:spcBef>
                <a:spcPts val="1200"/>
              </a:spcBef>
              <a:buClr>
                <a:schemeClr val="accent2">
                  <a:lumMod val="20000"/>
                  <a:lumOff val="80000"/>
                </a:schemeClr>
              </a:buClr>
              <a:defRPr sz="1600">
                <a:solidFill>
                  <a:schemeClr val="accent2">
                    <a:lumMod val="20000"/>
                    <a:lumOff val="80000"/>
                  </a:schemeClr>
                </a:solidFill>
              </a:defRPr>
            </a:lvl1pPr>
            <a:lvl2pPr>
              <a:lnSpc>
                <a:spcPct val="100000"/>
              </a:lnSpc>
              <a:spcBef>
                <a:spcPts val="400"/>
              </a:spcBef>
              <a:defRPr sz="1800"/>
            </a:lvl2pPr>
            <a:lvl3pPr>
              <a:lnSpc>
                <a:spcPct val="100000"/>
              </a:lnSpc>
              <a:spcBef>
                <a:spcPts val="400"/>
              </a:spcBef>
              <a:defRPr sz="1600"/>
            </a:lvl3pPr>
            <a:lvl4pPr>
              <a:lnSpc>
                <a:spcPct val="100000"/>
              </a:lnSpc>
              <a:spcBef>
                <a:spcPts val="400"/>
              </a:spcBef>
              <a:defRPr sz="1400"/>
            </a:lvl4pPr>
            <a:lvl5pPr>
              <a:lnSpc>
                <a:spcPct val="100000"/>
              </a:lnSpc>
              <a:spcBef>
                <a:spcPts val="400"/>
              </a:spcBef>
              <a:defRPr sz="1400"/>
            </a:lvl5pPr>
            <a:lvl6pPr>
              <a:defRPr sz="1400"/>
            </a:lvl6pPr>
            <a:lvl7pPr>
              <a:defRPr sz="1400"/>
            </a:lvl7pPr>
            <a:lvl8pPr>
              <a:defRPr sz="1400"/>
            </a:lvl8pPr>
            <a:lvl9pPr>
              <a:defRPr sz="1400"/>
            </a:lvl9pPr>
          </a:lstStyle>
          <a:p>
            <a:pPr lvl="0"/>
            <a:r>
              <a:rPr lang="en-US" dirty="0"/>
              <a:t>Click to edit Master text styles</a:t>
            </a:r>
            <a:endParaRPr dirty="0"/>
          </a:p>
        </p:txBody>
      </p:sp>
      <p:sp>
        <p:nvSpPr>
          <p:cNvPr id="11" name="Text Placeholder 4">
            <a:extLst>
              <a:ext uri="{FF2B5EF4-FFF2-40B4-BE49-F238E27FC236}">
                <a16:creationId xmlns:a16="http://schemas.microsoft.com/office/drawing/2014/main" id="{D585749F-5840-3B72-40A1-A68404430863}"/>
              </a:ext>
            </a:extLst>
          </p:cNvPr>
          <p:cNvSpPr>
            <a:spLocks noGrp="1"/>
          </p:cNvSpPr>
          <p:nvPr>
            <p:ph type="body" sz="quarter" idx="3"/>
          </p:nvPr>
        </p:nvSpPr>
        <p:spPr>
          <a:xfrm>
            <a:off x="4873753" y="2807076"/>
            <a:ext cx="2276856" cy="711200"/>
          </a:xfrm>
        </p:spPr>
        <p:txBody>
          <a:bodyPr anchor="t">
            <a:noAutofit/>
          </a:bodyPr>
          <a:lstStyle>
            <a:lvl1pPr marL="0" indent="0">
              <a:lnSpc>
                <a:spcPct val="90000"/>
              </a:lnSpc>
              <a:spcBef>
                <a:spcPts val="0"/>
              </a:spcBef>
              <a:buNone/>
              <a:defRPr sz="2400" b="0" cap="all" baseline="0">
                <a:solidFill>
                  <a:schemeClr val="accent4">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endParaRPr lang="en-US" dirty="0"/>
          </a:p>
        </p:txBody>
      </p:sp>
      <p:sp>
        <p:nvSpPr>
          <p:cNvPr id="12" name="Content Placeholder 5">
            <a:extLst>
              <a:ext uri="{FF2B5EF4-FFF2-40B4-BE49-F238E27FC236}">
                <a16:creationId xmlns:a16="http://schemas.microsoft.com/office/drawing/2014/main" id="{AA075B67-81C5-7714-2DF6-B942F80605C7}"/>
              </a:ext>
            </a:extLst>
          </p:cNvPr>
          <p:cNvSpPr>
            <a:spLocks noGrp="1"/>
          </p:cNvSpPr>
          <p:nvPr>
            <p:ph sz="quarter" idx="4"/>
          </p:nvPr>
        </p:nvSpPr>
        <p:spPr>
          <a:xfrm>
            <a:off x="4873753" y="3291708"/>
            <a:ext cx="2276856" cy="1316736"/>
          </a:xfrm>
        </p:spPr>
        <p:txBody>
          <a:bodyPr>
            <a:noAutofit/>
          </a:bodyPr>
          <a:lstStyle>
            <a:lvl1pPr>
              <a:lnSpc>
                <a:spcPct val="100000"/>
              </a:lnSpc>
              <a:spcBef>
                <a:spcPts val="1200"/>
              </a:spcBef>
              <a:buClr>
                <a:schemeClr val="accent2">
                  <a:lumMod val="20000"/>
                  <a:lumOff val="80000"/>
                </a:schemeClr>
              </a:buClr>
              <a:defRPr sz="1600">
                <a:solidFill>
                  <a:schemeClr val="accent2">
                    <a:lumMod val="20000"/>
                    <a:lumOff val="80000"/>
                  </a:schemeClr>
                </a:solidFill>
              </a:defRPr>
            </a:lvl1pPr>
            <a:lvl2pPr>
              <a:lnSpc>
                <a:spcPct val="100000"/>
              </a:lnSpc>
              <a:spcBef>
                <a:spcPts val="400"/>
              </a:spcBef>
              <a:defRPr sz="1800"/>
            </a:lvl2pPr>
            <a:lvl3pPr>
              <a:lnSpc>
                <a:spcPct val="100000"/>
              </a:lnSpc>
              <a:spcBef>
                <a:spcPts val="400"/>
              </a:spcBef>
              <a:defRPr sz="1600"/>
            </a:lvl3pPr>
            <a:lvl4pPr>
              <a:lnSpc>
                <a:spcPct val="100000"/>
              </a:lnSpc>
              <a:spcBef>
                <a:spcPts val="400"/>
              </a:spcBef>
              <a:defRPr sz="1400"/>
            </a:lvl4pPr>
            <a:lvl5pPr>
              <a:lnSpc>
                <a:spcPct val="100000"/>
              </a:lnSpc>
              <a:spcBef>
                <a:spcPts val="400"/>
              </a:spcBef>
              <a:defRPr sz="1400"/>
            </a:lvl5pPr>
            <a:lvl6pPr>
              <a:defRPr sz="1400"/>
            </a:lvl6pPr>
            <a:lvl7pPr>
              <a:defRPr sz="1400"/>
            </a:lvl7pPr>
            <a:lvl8pPr>
              <a:defRPr sz="1400"/>
            </a:lvl8pPr>
            <a:lvl9pPr>
              <a:defRPr sz="1400"/>
            </a:lvl9pPr>
          </a:lstStyle>
          <a:p>
            <a:pPr lvl="0"/>
            <a:r>
              <a:rPr lang="en-US" dirty="0"/>
              <a:t>Click to edit Master text styles</a:t>
            </a:r>
            <a:endParaRPr dirty="0"/>
          </a:p>
        </p:txBody>
      </p:sp>
    </p:spTree>
    <p:extLst>
      <p:ext uri="{BB962C8B-B14F-4D97-AF65-F5344CB8AC3E}">
        <p14:creationId xmlns:p14="http://schemas.microsoft.com/office/powerpoint/2010/main" val="3348115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p>
            <a:r>
              <a:rPr lang="en-US" dirty="0"/>
              <a:t>CLICK TO EDIT MASTER TITLE STYLE</a:t>
            </a:r>
          </a:p>
        </p:txBody>
      </p:sp>
      <p:sp>
        <p:nvSpPr>
          <p:cNvPr id="4" name="Footer Placeholder 3"/>
          <p:cNvSpPr>
            <a:spLocks noGrp="1"/>
          </p:cNvSpPr>
          <p:nvPr>
            <p:ph type="ftr" sz="quarter" idx="11"/>
          </p:nvPr>
        </p:nvSpPr>
        <p:spPr/>
        <p:txBody>
          <a:bodyPr/>
          <a:lstStyle/>
          <a:p>
            <a:r>
              <a:rPr lang="en-US" dirty="0"/>
              <a:t>CLASSICAL LITERATURE</a:t>
            </a:r>
            <a:endParaRPr dirty="0"/>
          </a:p>
        </p:txBody>
      </p:sp>
      <p:sp>
        <p:nvSpPr>
          <p:cNvPr id="3" name="Date Placeholder 2"/>
          <p:cNvSpPr>
            <a:spLocks noGrp="1"/>
          </p:cNvSpPr>
          <p:nvPr>
            <p:ph type="dt" sz="half" idx="10"/>
          </p:nvPr>
        </p:nvSpPr>
        <p:spPr>
          <a:xfrm>
            <a:off x="8836898" y="6172200"/>
            <a:ext cx="1218883" cy="304800"/>
          </a:xfrm>
          <a:prstGeom prst="rect">
            <a:avLst/>
          </a:prstGeom>
        </p:spPr>
        <p:txBody>
          <a:bodyPr/>
          <a:lstStyle/>
          <a:p>
            <a:endParaRPr dirty="0"/>
          </a:p>
        </p:txBody>
      </p:sp>
      <p:sp>
        <p:nvSpPr>
          <p:cNvPr id="5" name="Slide Number Placeholder 4"/>
          <p:cNvSpPr>
            <a:spLocks noGrp="1"/>
          </p:cNvSpPr>
          <p:nvPr>
            <p:ph type="sldNum" sz="quarter" idx="12"/>
          </p:nvPr>
        </p:nvSpPr>
        <p:spPr/>
        <p:txBody>
          <a:bodyPr/>
          <a:lstStyle/>
          <a:p>
            <a:fld id="{DF28FB93-0A08-4E7D-8E63-9EFA29F1E093}" type="slidenum">
              <a:rPr/>
              <a:pPr/>
              <a:t>‹#›</a:t>
            </a:fld>
            <a:endParaRPr dirty="0"/>
          </a:p>
        </p:txBody>
      </p:sp>
    </p:spTree>
    <p:extLst>
      <p:ext uri="{BB962C8B-B14F-4D97-AF65-F5344CB8AC3E}">
        <p14:creationId xmlns:p14="http://schemas.microsoft.com/office/powerpoint/2010/main" val="15659345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CLASSICAL LITERATURE</a:t>
            </a:r>
            <a:endParaRPr dirty="0"/>
          </a:p>
        </p:txBody>
      </p:sp>
      <p:sp>
        <p:nvSpPr>
          <p:cNvPr id="2" name="Date Placeholder 1"/>
          <p:cNvSpPr>
            <a:spLocks noGrp="1"/>
          </p:cNvSpPr>
          <p:nvPr>
            <p:ph type="dt" sz="half" idx="10"/>
          </p:nvPr>
        </p:nvSpPr>
        <p:spPr>
          <a:xfrm>
            <a:off x="8836898" y="6172200"/>
            <a:ext cx="1218883" cy="304800"/>
          </a:xfrm>
          <a:prstGeom prst="rect">
            <a:avLst/>
          </a:prstGeom>
        </p:spPr>
        <p:txBody>
          <a:bodyPr/>
          <a:lstStyle/>
          <a:p>
            <a:endParaRPr dirty="0"/>
          </a:p>
        </p:txBody>
      </p:sp>
      <p:sp>
        <p:nvSpPr>
          <p:cNvPr id="4" name="Slide Number Placeholder 3"/>
          <p:cNvSpPr>
            <a:spLocks noGrp="1"/>
          </p:cNvSpPr>
          <p:nvPr>
            <p:ph type="sldNum" sz="quarter" idx="12"/>
          </p:nvPr>
        </p:nvSpPr>
        <p:spPr/>
        <p:txBody>
          <a:bodyPr/>
          <a:lstStyle/>
          <a:p>
            <a:fld id="{DF28FB93-0A08-4E7D-8E63-9EFA29F1E093}" type="slidenum">
              <a:rPr/>
              <a:pPr/>
              <a:t>‹#›</a:t>
            </a:fld>
            <a:endParaRPr dirty="0"/>
          </a:p>
        </p:txBody>
      </p:sp>
    </p:spTree>
    <p:extLst>
      <p:ext uri="{BB962C8B-B14F-4D97-AF65-F5344CB8AC3E}">
        <p14:creationId xmlns:p14="http://schemas.microsoft.com/office/powerpoint/2010/main" val="1212877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nchor="b">
            <a:normAutofit/>
          </a:bodyPr>
          <a:lstStyle>
            <a:lvl1pPr algn="l">
              <a:defRPr sz="4800" b="0"/>
            </a:lvl1pPr>
          </a:lstStyle>
          <a:p>
            <a:r>
              <a:rPr lang="en-US" dirty="0"/>
              <a:t>CLICK TO EDIT MASTER TITLE STYLE</a:t>
            </a:r>
          </a:p>
        </p:txBody>
      </p:sp>
      <p:sp>
        <p:nvSpPr>
          <p:cNvPr id="3" name="Content Placeholder 2"/>
          <p:cNvSpPr>
            <a:spLocks noGrp="1"/>
          </p:cNvSpPr>
          <p:nvPr>
            <p:ph idx="1"/>
          </p:nvPr>
        </p:nvSpPr>
        <p:spPr>
          <a:xfrm>
            <a:off x="1218883" y="1803400"/>
            <a:ext cx="6602281" cy="4267201"/>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baseline="0"/>
            </a:lvl8pPr>
            <a:lvl9pPr>
              <a:defRPr sz="16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8125883" y="1803400"/>
            <a:ext cx="2844060" cy="4267201"/>
          </a:xfrm>
        </p:spPr>
        <p:txBody>
          <a:bodyPr>
            <a:normAutofit/>
          </a:bodyPr>
          <a:lstStyle>
            <a:lvl1pPr marL="0" indent="0">
              <a:spcBef>
                <a:spcPts val="16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dirty="0"/>
              <a:t>CLASSICAL LITERATURE</a:t>
            </a:r>
            <a:endParaRPr dirty="0"/>
          </a:p>
        </p:txBody>
      </p:sp>
      <p:sp>
        <p:nvSpPr>
          <p:cNvPr id="5" name="Date Placeholder 4"/>
          <p:cNvSpPr>
            <a:spLocks noGrp="1"/>
          </p:cNvSpPr>
          <p:nvPr>
            <p:ph type="dt" sz="half" idx="10"/>
          </p:nvPr>
        </p:nvSpPr>
        <p:spPr>
          <a:xfrm>
            <a:off x="8836898" y="6172200"/>
            <a:ext cx="1218883" cy="304800"/>
          </a:xfrm>
          <a:prstGeom prst="rect">
            <a:avLst/>
          </a:prstGeom>
        </p:spPr>
        <p:txBody>
          <a:bodyPr/>
          <a:lstStyle/>
          <a:p>
            <a:endParaRPr dirty="0"/>
          </a:p>
        </p:txBody>
      </p:sp>
      <p:sp>
        <p:nvSpPr>
          <p:cNvPr id="7" name="Slide Number Placeholder 6"/>
          <p:cNvSpPr>
            <a:spLocks noGrp="1"/>
          </p:cNvSpPr>
          <p:nvPr>
            <p:ph type="sldNum" sz="quarter" idx="12"/>
          </p:nvPr>
        </p:nvSpPr>
        <p:spPr/>
        <p:txBody>
          <a:bodyPr/>
          <a:lstStyle/>
          <a:p>
            <a:fld id="{DF28FB93-0A08-4E7D-8E63-9EFA29F1E093}" type="slidenum">
              <a:rPr/>
              <a:pPr/>
              <a:t>‹#›</a:t>
            </a:fld>
            <a:endParaRPr dirty="0"/>
          </a:p>
        </p:txBody>
      </p:sp>
    </p:spTree>
    <p:extLst>
      <p:ext uri="{BB962C8B-B14F-4D97-AF65-F5344CB8AC3E}">
        <p14:creationId xmlns:p14="http://schemas.microsoft.com/office/powerpoint/2010/main" val="18586462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nchor="b">
            <a:normAutofit/>
          </a:bodyPr>
          <a:lstStyle>
            <a:lvl1pPr algn="l">
              <a:defRPr sz="4800" b="0">
                <a:latin typeface="Book Antiqua" panose="02040602050305030304" pitchFamily="18" charset="0"/>
              </a:defRPr>
            </a:lvl1pPr>
          </a:lstStyle>
          <a:p>
            <a:r>
              <a:rPr lang="en-US" dirty="0"/>
              <a:t>CLICK TO EDIT MASTER TITLE STYLE</a:t>
            </a:r>
          </a:p>
        </p:txBody>
      </p:sp>
      <p:sp>
        <p:nvSpPr>
          <p:cNvPr id="8" name="Rectangle 7"/>
          <p:cNvSpPr/>
          <p:nvPr/>
        </p:nvSpPr>
        <p:spPr>
          <a:xfrm>
            <a:off x="1218883" y="1803400"/>
            <a:ext cx="6602280" cy="4267200"/>
          </a:xfrm>
          <a:prstGeom prst="rect">
            <a:avLst/>
          </a:prstGeom>
          <a:noFill/>
          <a:ln w="12700">
            <a:solidFill>
              <a:schemeClr val="tx1"/>
            </a:solidFill>
            <a:miter lim="800000"/>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dirty="0"/>
          </a:p>
        </p:txBody>
      </p:sp>
      <p:sp>
        <p:nvSpPr>
          <p:cNvPr id="3" name="Picture Placeholder 2" descr="An empty placeholder to add an image. Click on the placeholder and select the image that you wish to add."/>
          <p:cNvSpPr>
            <a:spLocks noGrp="1"/>
          </p:cNvSpPr>
          <p:nvPr>
            <p:ph type="pic" idx="1"/>
          </p:nvPr>
        </p:nvSpPr>
        <p:spPr>
          <a:xfrm>
            <a:off x="1338739" y="1925320"/>
            <a:ext cx="6362567" cy="4023360"/>
          </a:xfrm>
          <a:solidFill>
            <a:schemeClr val="bg2"/>
          </a:solidFill>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dirty="0"/>
          </a:p>
        </p:txBody>
      </p:sp>
      <p:sp>
        <p:nvSpPr>
          <p:cNvPr id="4" name="Text Placeholder 3"/>
          <p:cNvSpPr>
            <a:spLocks noGrp="1"/>
          </p:cNvSpPr>
          <p:nvPr>
            <p:ph type="body" sz="half" idx="2"/>
          </p:nvPr>
        </p:nvSpPr>
        <p:spPr>
          <a:xfrm>
            <a:off x="8125883" y="1803401"/>
            <a:ext cx="2844060" cy="4165600"/>
          </a:xfrm>
        </p:spPr>
        <p:txBody>
          <a:bodyPr>
            <a:normAutofit/>
          </a:bodyPr>
          <a:lstStyle>
            <a:lvl1pPr marL="0" indent="0">
              <a:spcBef>
                <a:spcPts val="1600"/>
              </a:spcBef>
              <a:buNone/>
              <a:defRPr sz="2400">
                <a:solidFill>
                  <a:schemeClr val="tx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6" name="Footer Placeholder 5"/>
          <p:cNvSpPr>
            <a:spLocks noGrp="1"/>
          </p:cNvSpPr>
          <p:nvPr>
            <p:ph type="ftr" sz="quarter" idx="11"/>
          </p:nvPr>
        </p:nvSpPr>
        <p:spPr/>
        <p:txBody>
          <a:bodyPr/>
          <a:lstStyle/>
          <a:p>
            <a:r>
              <a:rPr lang="en-US" dirty="0"/>
              <a:t>CLASSICAL LITERATURE</a:t>
            </a:r>
            <a:endParaRPr dirty="0"/>
          </a:p>
        </p:txBody>
      </p:sp>
      <p:sp>
        <p:nvSpPr>
          <p:cNvPr id="5" name="Date Placeholder 4"/>
          <p:cNvSpPr>
            <a:spLocks noGrp="1"/>
          </p:cNvSpPr>
          <p:nvPr>
            <p:ph type="dt" sz="half" idx="10"/>
          </p:nvPr>
        </p:nvSpPr>
        <p:spPr>
          <a:xfrm>
            <a:off x="8836898" y="6172200"/>
            <a:ext cx="1218883" cy="304800"/>
          </a:xfrm>
          <a:prstGeom prst="rect">
            <a:avLst/>
          </a:prstGeom>
        </p:spPr>
        <p:txBody>
          <a:bodyPr/>
          <a:lstStyle/>
          <a:p>
            <a:endParaRPr dirty="0"/>
          </a:p>
        </p:txBody>
      </p:sp>
      <p:sp>
        <p:nvSpPr>
          <p:cNvPr id="7" name="Slide Number Placeholder 6"/>
          <p:cNvSpPr>
            <a:spLocks noGrp="1"/>
          </p:cNvSpPr>
          <p:nvPr>
            <p:ph type="sldNum" sz="quarter" idx="12"/>
          </p:nvPr>
        </p:nvSpPr>
        <p:spPr/>
        <p:txBody>
          <a:bodyPr/>
          <a:lstStyle/>
          <a:p>
            <a:fld id="{DF28FB93-0A08-4E7D-8E63-9EFA29F1E093}" type="slidenum">
              <a:rPr/>
              <a:pPr/>
              <a:t>‹#›</a:t>
            </a:fld>
            <a:endParaRPr dirty="0"/>
          </a:p>
        </p:txBody>
      </p:sp>
    </p:spTree>
    <p:extLst>
      <p:ext uri="{BB962C8B-B14F-4D97-AF65-F5344CB8AC3E}">
        <p14:creationId xmlns:p14="http://schemas.microsoft.com/office/powerpoint/2010/main" val="24050573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8883" y="431800"/>
            <a:ext cx="9751060" cy="162560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218883" y="2362200"/>
            <a:ext cx="9751060" cy="3708400"/>
          </a:xfrm>
          <a:prstGeom prst="rect">
            <a:avLst/>
          </a:prstGeom>
        </p:spPr>
        <p:txBody>
          <a:bodyPr vert="horz" lIns="91440" tIns="45720" rIns="91440" bIns="4572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dirty="0"/>
          </a:p>
        </p:txBody>
      </p:sp>
      <p:sp>
        <p:nvSpPr>
          <p:cNvPr id="5" name="Footer Placeholder 4"/>
          <p:cNvSpPr>
            <a:spLocks noGrp="1"/>
          </p:cNvSpPr>
          <p:nvPr>
            <p:ph type="ftr" sz="quarter" idx="3"/>
          </p:nvPr>
        </p:nvSpPr>
        <p:spPr>
          <a:xfrm rot="5400000">
            <a:off x="11183112" y="5413248"/>
            <a:ext cx="1298448" cy="219456"/>
          </a:xfrm>
          <a:prstGeom prst="rect">
            <a:avLst/>
          </a:prstGeom>
        </p:spPr>
        <p:txBody>
          <a:bodyPr vert="horz" lIns="91440" tIns="45720" rIns="91440" bIns="45720" rtlCol="0" anchor="ctr">
            <a:noAutofit/>
          </a:bodyPr>
          <a:lstStyle>
            <a:lvl1pPr algn="r">
              <a:defRPr sz="800" cap="all" baseline="0">
                <a:solidFill>
                  <a:schemeClr val="accent2">
                    <a:lumMod val="20000"/>
                    <a:lumOff val="80000"/>
                  </a:schemeClr>
                </a:solidFill>
              </a:defRPr>
            </a:lvl1pPr>
          </a:lstStyle>
          <a:p>
            <a:r>
              <a:rPr lang="en-US" dirty="0"/>
              <a:t>CLASSICAL LITERATURE</a:t>
            </a:r>
          </a:p>
        </p:txBody>
      </p:sp>
      <p:sp>
        <p:nvSpPr>
          <p:cNvPr id="6" name="Slide Number Placeholder 5"/>
          <p:cNvSpPr>
            <a:spLocks noGrp="1"/>
          </p:cNvSpPr>
          <p:nvPr>
            <p:ph type="sldNum" sz="quarter" idx="4"/>
          </p:nvPr>
        </p:nvSpPr>
        <p:spPr>
          <a:xfrm>
            <a:off x="11565572" y="6245352"/>
            <a:ext cx="548640" cy="457200"/>
          </a:xfrm>
          <a:prstGeom prst="rect">
            <a:avLst/>
          </a:prstGeom>
        </p:spPr>
        <p:txBody>
          <a:bodyPr vert="horz" lIns="0" tIns="0" rIns="0" bIns="0" rtlCol="0" anchor="ctr">
            <a:noAutofit/>
          </a:bodyPr>
          <a:lstStyle>
            <a:lvl1pPr algn="ctr">
              <a:defRPr sz="3000">
                <a:solidFill>
                  <a:schemeClr val="accent2">
                    <a:lumMod val="20000"/>
                    <a:lumOff val="80000"/>
                  </a:schemeClr>
                </a:solidFill>
                <a:latin typeface="+mj-lt"/>
              </a:defRPr>
            </a:lvl1p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507221724"/>
      </p:ext>
    </p:extLst>
  </p:cSld>
  <p:clrMap bg1="lt1" tx1="dk1" bg2="lt2" tx2="dk2" accent1="accent1" accent2="accent2" accent3="accent3" accent4="accent4" accent5="accent5" accent6="accent6" hlink="hlink" folHlink="folHlink"/>
  <p:sldLayoutIdLst>
    <p:sldLayoutId id="2147483773" r:id="rId1"/>
    <p:sldLayoutId id="2147483766" r:id="rId2"/>
    <p:sldLayoutId id="2147483767" r:id="rId3"/>
    <p:sldLayoutId id="2147483768" r:id="rId4"/>
    <p:sldLayoutId id="2147483769" r:id="rId5"/>
    <p:sldLayoutId id="2147483759" r:id="rId6"/>
    <p:sldLayoutId id="2147483770" r:id="rId7"/>
    <p:sldLayoutId id="2147483771" r:id="rId8"/>
    <p:sldLayoutId id="2147483772" r:id="rId9"/>
    <p:sldLayoutId id="2147483774" r:id="rId10"/>
    <p:sldLayoutId id="2147483775" r:id="rId11"/>
    <p:sldLayoutId id="2147483762" r:id="rId12"/>
    <p:sldLayoutId id="2147483763" r:id="rId13"/>
    <p:sldLayoutId id="2147483764" r:id="rId14"/>
    <p:sldLayoutId id="2147483765" r:id="rId15"/>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dt="0"/>
  <p:txStyles>
    <p:titleStyle>
      <a:lvl1pPr algn="l" defTabSz="914400" rtl="0" eaLnBrk="1" latinLnBrk="0" hangingPunct="1">
        <a:spcBef>
          <a:spcPct val="0"/>
        </a:spcBef>
        <a:buNone/>
        <a:defRPr sz="4800" kern="1200" cap="all" spc="100" baseline="0">
          <a:solidFill>
            <a:schemeClr val="tx1">
              <a:lumMod val="50000"/>
            </a:schemeClr>
          </a:solidFill>
          <a:latin typeface="+mj-lt"/>
          <a:ea typeface="+mj-ea"/>
          <a:cs typeface="+mj-cs"/>
        </a:defRPr>
      </a:lvl1pPr>
    </p:titleStyle>
    <p:bodyStyle>
      <a:lvl1pPr marL="246888" indent="-246888" algn="l" defTabSz="914400" rtl="0" eaLnBrk="1" latinLnBrk="0" hangingPunct="1">
        <a:lnSpc>
          <a:spcPct val="90000"/>
        </a:lnSpc>
        <a:spcBef>
          <a:spcPts val="1800"/>
        </a:spcBef>
        <a:buClr>
          <a:schemeClr val="tx1">
            <a:lumMod val="50000"/>
          </a:schemeClr>
        </a:buClr>
        <a:buFont typeface="Arial" pitchFamily="34" charset="0"/>
        <a:buChar char="•"/>
        <a:defRPr sz="2400" b="0" i="0" kern="1200">
          <a:solidFill>
            <a:schemeClr val="tx1">
              <a:lumMod val="50000"/>
            </a:schemeClr>
          </a:solidFill>
          <a:latin typeface="+mn-lt"/>
          <a:ea typeface="+mn-ea"/>
          <a:cs typeface="Gill Sans Light" panose="020B0302020104020203" pitchFamily="34" charset="-79"/>
        </a:defRPr>
      </a:lvl1pPr>
      <a:lvl2pPr marL="548640" indent="-246888" algn="l" defTabSz="914400" rtl="0" eaLnBrk="1" latinLnBrk="0" hangingPunct="1">
        <a:lnSpc>
          <a:spcPct val="90000"/>
        </a:lnSpc>
        <a:spcBef>
          <a:spcPts val="800"/>
        </a:spcBef>
        <a:buClr>
          <a:schemeClr val="tx1">
            <a:lumMod val="50000"/>
          </a:schemeClr>
        </a:buClr>
        <a:buFont typeface="Arial" pitchFamily="34" charset="0"/>
        <a:buChar char="•"/>
        <a:defRPr sz="2000" b="0" i="0" kern="1200">
          <a:solidFill>
            <a:schemeClr val="tx1">
              <a:lumMod val="50000"/>
            </a:schemeClr>
          </a:solidFill>
          <a:latin typeface="+mn-lt"/>
          <a:ea typeface="+mn-ea"/>
          <a:cs typeface="Gill Sans Light" panose="020B0302020104020203" pitchFamily="34" charset="-79"/>
        </a:defRPr>
      </a:lvl2pPr>
      <a:lvl3pPr marL="850392" indent="-246888" algn="l" defTabSz="914400" rtl="0" eaLnBrk="1" latinLnBrk="0" hangingPunct="1">
        <a:lnSpc>
          <a:spcPct val="90000"/>
        </a:lnSpc>
        <a:spcBef>
          <a:spcPts val="800"/>
        </a:spcBef>
        <a:buClr>
          <a:schemeClr val="tx1">
            <a:lumMod val="50000"/>
          </a:schemeClr>
        </a:buClr>
        <a:buFont typeface="Arial" pitchFamily="34" charset="0"/>
        <a:buChar char="•"/>
        <a:defRPr sz="1800" b="0" i="0" kern="1200">
          <a:solidFill>
            <a:schemeClr val="tx1">
              <a:lumMod val="50000"/>
            </a:schemeClr>
          </a:solidFill>
          <a:latin typeface="+mn-lt"/>
          <a:ea typeface="+mn-ea"/>
          <a:cs typeface="Gill Sans Light" panose="020B0302020104020203" pitchFamily="34" charset="-79"/>
        </a:defRPr>
      </a:lvl3pPr>
      <a:lvl4pPr marL="1152144" indent="-246888" algn="l" defTabSz="914400" rtl="0" eaLnBrk="1" latinLnBrk="0" hangingPunct="1">
        <a:lnSpc>
          <a:spcPct val="90000"/>
        </a:lnSpc>
        <a:spcBef>
          <a:spcPts val="800"/>
        </a:spcBef>
        <a:buClr>
          <a:schemeClr val="tx1">
            <a:lumMod val="50000"/>
          </a:schemeClr>
        </a:buClr>
        <a:buFont typeface="Arial" pitchFamily="34" charset="0"/>
        <a:buChar char="•"/>
        <a:defRPr sz="1600" b="0" i="0" kern="1200">
          <a:solidFill>
            <a:schemeClr val="tx1">
              <a:lumMod val="50000"/>
            </a:schemeClr>
          </a:solidFill>
          <a:latin typeface="+mn-lt"/>
          <a:ea typeface="+mn-ea"/>
          <a:cs typeface="Gill Sans Light" panose="020B0302020104020203" pitchFamily="34" charset="-79"/>
        </a:defRPr>
      </a:lvl4pPr>
      <a:lvl5pPr marL="1453896" indent="-246888" algn="l" defTabSz="914400" rtl="0" eaLnBrk="1" latinLnBrk="0" hangingPunct="1">
        <a:lnSpc>
          <a:spcPct val="90000"/>
        </a:lnSpc>
        <a:spcBef>
          <a:spcPts val="800"/>
        </a:spcBef>
        <a:buClr>
          <a:schemeClr val="tx1">
            <a:lumMod val="50000"/>
          </a:schemeClr>
        </a:buClr>
        <a:buFont typeface="Arial" pitchFamily="34" charset="0"/>
        <a:buChar char="•"/>
        <a:defRPr sz="1600" b="0" i="0" kern="1200">
          <a:solidFill>
            <a:schemeClr val="tx1">
              <a:lumMod val="50000"/>
            </a:schemeClr>
          </a:solidFill>
          <a:latin typeface="+mn-lt"/>
          <a:ea typeface="+mn-ea"/>
          <a:cs typeface="Gill Sans Light" panose="020B0302020104020203" pitchFamily="34" charset="-79"/>
        </a:defRPr>
      </a:lvl5pPr>
      <a:lvl6pPr marL="1755648"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6pPr>
      <a:lvl7pPr marL="2057400"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7pPr>
      <a:lvl8pPr marL="2359152"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8pPr>
      <a:lvl9pPr marL="2660904" indent="-246888" algn="l" defTabSz="914400" rtl="0" eaLnBrk="1" latinLnBrk="0" hangingPunct="1">
        <a:lnSpc>
          <a:spcPct val="90000"/>
        </a:lnSpc>
        <a:spcBef>
          <a:spcPts val="800"/>
        </a:spcBef>
        <a:buClr>
          <a:schemeClr val="tx1"/>
        </a:buClr>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0.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3" Type="http://schemas.openxmlformats.org/officeDocument/2006/relationships/hyperlink" Target="https://www.encyclopedia.com/religion/encyclopedias-almanacs-transcripts-and-maps/hotel-dieu-de-paris" TargetMode="External"/><Relationship Id="rId2" Type="http://schemas.openxmlformats.org/officeDocument/2006/relationships/hyperlink" Target="https://doi.org/10.2307/j.ctt9qdwhv" TargetMode="Externa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hyperlink" Target="https://creativecommons.org/licenses/by-sa/3.0/" TargetMode="External"/><Relationship Id="rId2" Type="http://schemas.openxmlformats.org/officeDocument/2006/relationships/hyperlink" Target="https://commons.wikimedia.org/wiki/File:Four_humours.png" TargetMode="External"/><Relationship Id="rId1" Type="http://schemas.openxmlformats.org/officeDocument/2006/relationships/slideLayout" Target="../slideLayouts/slideLayout8.xml"/><Relationship Id="rId5" Type="http://schemas.openxmlformats.org/officeDocument/2006/relationships/hyperlink" Target="https://www.proquest.com/magazines/jackson-stanley-w-melancholia-" TargetMode="External"/><Relationship Id="rId4" Type="http://schemas.openxmlformats.org/officeDocument/2006/relationships/hyperlink" Target="http://www.jstor.org/stable/24622208"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britannica.com/biography/Nemesius-of-Emesa" TargetMode="External"/><Relationship Id="rId2" Type="http://schemas.openxmlformats.org/officeDocument/2006/relationships/hyperlink" Target="https://doi-org.ezproxy.uwtsd.ac.uk/10.1002/1520-6696(199010)26:4%3c345::AID-" TargetMode="Externa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5" descr="Wooden library">
            <a:extLst>
              <a:ext uri="{FF2B5EF4-FFF2-40B4-BE49-F238E27FC236}">
                <a16:creationId xmlns:a16="http://schemas.microsoft.com/office/drawing/2014/main" id="{B2CFDBFB-F04E-9E7A-5F81-0667FBC14334}"/>
              </a:ext>
            </a:extLst>
          </p:cNvPr>
          <p:cNvPicPr>
            <a:picLocks noGrp="1" noChangeAspect="1"/>
          </p:cNvPicPr>
          <p:nvPr>
            <p:ph type="pic" sz="quarter" idx="13"/>
          </p:nvPr>
        </p:nvPicPr>
        <p:blipFill rotWithShape="1">
          <a:blip r:embed="rId3" cstate="email">
            <a:extLst>
              <a:ext uri="{BEBA8EAE-BF5A-486C-A8C5-ECC9F3942E4B}">
                <a14:imgProps xmlns:a14="http://schemas.microsoft.com/office/drawing/2010/main">
                  <a14:imgLayer r:embed="rId4">
                    <a14:imgEffect>
                      <a14:saturation sat="140000"/>
                    </a14:imgEffect>
                    <a14:imgEffect>
                      <a14:brightnessContrast bright="-60000" contrast="-10000"/>
                    </a14:imgEffect>
                  </a14:imgLayer>
                </a14:imgProps>
              </a:ext>
              <a:ext uri="{28A0092B-C50C-407E-A947-70E740481C1C}">
                <a14:useLocalDpi xmlns:a14="http://schemas.microsoft.com/office/drawing/2010/main"/>
              </a:ext>
            </a:extLst>
          </a:blip>
          <a:srcRect l="40312" r="23013"/>
          <a:stretch>
            <a:fillRect/>
          </a:stretch>
        </p:blipFill>
        <p:spPr>
          <a:xfrm>
            <a:off x="7717409" y="10"/>
            <a:ext cx="4471416" cy="6857990"/>
          </a:xfrm>
          <a:noFill/>
        </p:spPr>
      </p:pic>
      <p:sp>
        <p:nvSpPr>
          <p:cNvPr id="16" name="Footer Placeholder 1">
            <a:extLst>
              <a:ext uri="{FF2B5EF4-FFF2-40B4-BE49-F238E27FC236}">
                <a16:creationId xmlns:a16="http://schemas.microsoft.com/office/drawing/2014/main" id="{20D1714E-8FB3-5608-E794-153887EE9664}"/>
              </a:ext>
            </a:extLst>
          </p:cNvPr>
          <p:cNvSpPr>
            <a:spLocks noGrp="1"/>
          </p:cNvSpPr>
          <p:nvPr>
            <p:ph type="ftr" sz="quarter" idx="10"/>
          </p:nvPr>
        </p:nvSpPr>
        <p:spPr>
          <a:xfrm rot="5400000">
            <a:off x="11183112" y="5413248"/>
            <a:ext cx="1298448" cy="219456"/>
          </a:xfrm>
        </p:spPr>
        <p:txBody>
          <a:bodyPr anchor="ctr">
            <a:normAutofit/>
          </a:bodyPr>
          <a:lstStyle/>
          <a:p>
            <a:pPr>
              <a:spcAft>
                <a:spcPts val="600"/>
              </a:spcAft>
            </a:pPr>
            <a:r>
              <a:rPr lang="en-US"/>
              <a:t>CLASSICAL LITERATURE</a:t>
            </a:r>
          </a:p>
        </p:txBody>
      </p:sp>
      <p:sp>
        <p:nvSpPr>
          <p:cNvPr id="18" name="Slide Number Placeholder 2">
            <a:extLst>
              <a:ext uri="{FF2B5EF4-FFF2-40B4-BE49-F238E27FC236}">
                <a16:creationId xmlns:a16="http://schemas.microsoft.com/office/drawing/2014/main" id="{C34D09B1-5A19-6FAD-FFAC-29BDD041BE6C}"/>
              </a:ext>
            </a:extLst>
          </p:cNvPr>
          <p:cNvSpPr>
            <a:spLocks noGrp="1"/>
          </p:cNvSpPr>
          <p:nvPr>
            <p:ph type="sldNum" sz="quarter" idx="12"/>
          </p:nvPr>
        </p:nvSpPr>
        <p:spPr>
          <a:xfrm>
            <a:off x="11565572" y="6245352"/>
            <a:ext cx="548640" cy="457200"/>
          </a:xfrm>
        </p:spPr>
        <p:txBody>
          <a:bodyPr anchor="ctr">
            <a:normAutofit/>
          </a:bodyPr>
          <a:lstStyle/>
          <a:p>
            <a:pPr>
              <a:spcAft>
                <a:spcPts val="600"/>
              </a:spcAft>
            </a:pPr>
            <a:fld id="{DF28FB93-0A08-4E7D-8E63-9EFA29F1E093}" type="slidenum">
              <a:rPr lang="en-US" smtClean="0"/>
              <a:pPr>
                <a:spcAft>
                  <a:spcPts val="600"/>
                </a:spcAft>
              </a:pPr>
              <a:t>1</a:t>
            </a:fld>
            <a:endParaRPr lang="en-US"/>
          </a:p>
        </p:txBody>
      </p:sp>
      <p:sp>
        <p:nvSpPr>
          <p:cNvPr id="6" name="Text Placeholder 5">
            <a:extLst>
              <a:ext uri="{FF2B5EF4-FFF2-40B4-BE49-F238E27FC236}">
                <a16:creationId xmlns:a16="http://schemas.microsoft.com/office/drawing/2014/main" id="{0E430ABE-5769-388C-63FF-B1EA6AB45373}"/>
              </a:ext>
            </a:extLst>
          </p:cNvPr>
          <p:cNvSpPr>
            <a:spLocks noGrp="1"/>
          </p:cNvSpPr>
          <p:nvPr>
            <p:ph sz="quarter" idx="14"/>
          </p:nvPr>
        </p:nvSpPr>
        <p:spPr>
          <a:xfrm>
            <a:off x="8551360" y="3444179"/>
            <a:ext cx="3168448" cy="3253450"/>
          </a:xfrm>
        </p:spPr>
        <p:txBody>
          <a:bodyPr vert="horz" lIns="91440" tIns="45720" rIns="91440" bIns="45720" rtlCol="0" anchor="t">
            <a:noAutofit/>
          </a:bodyPr>
          <a:lstStyle/>
          <a:p>
            <a:pPr marL="0" indent="0">
              <a:spcAft>
                <a:spcPts val="600"/>
              </a:spcAft>
              <a:buNone/>
            </a:pPr>
            <a:r>
              <a:rPr lang="en-US" sz="2000" dirty="0">
                <a:solidFill>
                  <a:schemeClr val="bg1"/>
                </a:solidFill>
                <a:latin typeface="Arial"/>
                <a:cs typeface="Gill Sans Light"/>
              </a:rPr>
              <a:t>Group 1 Presenters: </a:t>
            </a:r>
            <a:endParaRPr lang="en-US" sz="2000">
              <a:solidFill>
                <a:schemeClr val="bg1"/>
              </a:solidFill>
              <a:latin typeface="Arial"/>
            </a:endParaRPr>
          </a:p>
          <a:p>
            <a:pPr marL="0" indent="0">
              <a:spcAft>
                <a:spcPts val="600"/>
              </a:spcAft>
              <a:buNone/>
            </a:pPr>
            <a:r>
              <a:rPr lang="en-US" sz="2000">
                <a:solidFill>
                  <a:schemeClr val="bg1"/>
                </a:solidFill>
                <a:latin typeface="Arial"/>
                <a:cs typeface="Gill Sans Light"/>
              </a:rPr>
              <a:t>David Tobin, </a:t>
            </a:r>
            <a:endParaRPr lang="en-US" sz="2000">
              <a:solidFill>
                <a:schemeClr val="bg1"/>
              </a:solidFill>
              <a:latin typeface="Arial"/>
            </a:endParaRPr>
          </a:p>
          <a:p>
            <a:pPr marL="0" indent="0">
              <a:spcAft>
                <a:spcPts val="600"/>
              </a:spcAft>
              <a:buNone/>
            </a:pPr>
            <a:r>
              <a:rPr lang="en-US" sz="2000" dirty="0">
                <a:solidFill>
                  <a:schemeClr val="bg1"/>
                </a:solidFill>
                <a:latin typeface="Arial"/>
                <a:cs typeface="Gill Sans Light"/>
              </a:rPr>
              <a:t>Helen O </a:t>
            </a:r>
            <a:r>
              <a:rPr lang="en-US" sz="2000">
                <a:solidFill>
                  <a:schemeClr val="bg1"/>
                </a:solidFill>
                <a:latin typeface="Arial"/>
                <a:cs typeface="Gill Sans Light"/>
              </a:rPr>
              <a:t>Connor ,</a:t>
            </a:r>
            <a:endParaRPr lang="en-US" sz="2000" dirty="0">
              <a:solidFill>
                <a:schemeClr val="bg1"/>
              </a:solidFill>
              <a:latin typeface="Arial"/>
              <a:cs typeface="Gill Sans Light"/>
            </a:endParaRPr>
          </a:p>
          <a:p>
            <a:pPr marL="0" indent="0">
              <a:spcAft>
                <a:spcPts val="600"/>
              </a:spcAft>
              <a:buNone/>
            </a:pPr>
            <a:r>
              <a:rPr lang="en-US" sz="2000" dirty="0">
                <a:solidFill>
                  <a:schemeClr val="bg1"/>
                </a:solidFill>
                <a:latin typeface="Arial"/>
                <a:cs typeface="Gill Sans Light"/>
              </a:rPr>
              <a:t> Kanako </a:t>
            </a:r>
            <a:r>
              <a:rPr lang="en-US" sz="2000">
                <a:solidFill>
                  <a:schemeClr val="bg1"/>
                </a:solidFill>
                <a:latin typeface="Arial"/>
                <a:cs typeface="Gill Sans Light"/>
              </a:rPr>
              <a:t>Yamazaki.</a:t>
            </a:r>
          </a:p>
          <a:p>
            <a:pPr marL="0" indent="0">
              <a:spcAft>
                <a:spcPts val="600"/>
              </a:spcAft>
              <a:buNone/>
            </a:pPr>
            <a:r>
              <a:rPr lang="en-US" sz="1800">
                <a:solidFill>
                  <a:schemeClr val="bg1"/>
                </a:solidFill>
                <a:latin typeface="Book Antiqua"/>
                <a:cs typeface="Gill Sans Light"/>
              </a:rPr>
              <a:t>Tuesday 6th January 2026</a:t>
            </a:r>
            <a:r>
              <a:rPr lang="en-US" sz="1800">
                <a:latin typeface="Book Antiqua"/>
                <a:cs typeface="Gill Sans Light"/>
              </a:rPr>
              <a:t> .</a:t>
            </a:r>
            <a:endParaRPr lang="en-US" sz="1800">
              <a:latin typeface="Book Antiqua"/>
            </a:endParaRPr>
          </a:p>
          <a:p>
            <a:pPr>
              <a:spcAft>
                <a:spcPts val="600"/>
              </a:spcAft>
            </a:pPr>
            <a:endParaRPr lang="en-US"/>
          </a:p>
        </p:txBody>
      </p:sp>
      <p:sp>
        <p:nvSpPr>
          <p:cNvPr id="3" name="Title 2">
            <a:extLst>
              <a:ext uri="{FF2B5EF4-FFF2-40B4-BE49-F238E27FC236}">
                <a16:creationId xmlns:a16="http://schemas.microsoft.com/office/drawing/2014/main" id="{44A635A2-CC0C-270C-AC8A-59116BD6AE1E}"/>
              </a:ext>
            </a:extLst>
          </p:cNvPr>
          <p:cNvSpPr>
            <a:spLocks noGrp="1"/>
          </p:cNvSpPr>
          <p:nvPr>
            <p:ph type="title"/>
          </p:nvPr>
        </p:nvSpPr>
        <p:spPr>
          <a:xfrm>
            <a:off x="640080" y="640080"/>
            <a:ext cx="6858000" cy="1700784"/>
          </a:xfrm>
        </p:spPr>
        <p:txBody>
          <a:bodyPr vert="horz" lIns="91440" tIns="45720" rIns="91440" bIns="45720" rtlCol="0" anchor="t">
            <a:normAutofit/>
          </a:bodyPr>
          <a:lstStyle/>
          <a:p>
            <a:pPr>
              <a:lnSpc>
                <a:spcPct val="90000"/>
              </a:lnSpc>
            </a:pPr>
            <a:r>
              <a:rPr lang="en-US" sz="1600" dirty="0" err="1"/>
              <a:t>Programme</a:t>
            </a:r>
            <a:r>
              <a:rPr lang="en-US" sz="1600" dirty="0"/>
              <a:t>: BSc Psychology and Counselling. </a:t>
            </a:r>
            <a:br>
              <a:rPr lang="en-US" sz="1600" dirty="0"/>
            </a:br>
            <a:r>
              <a:rPr lang="en-US" sz="1600" dirty="0"/>
              <a:t>Module: History of Counselling. </a:t>
            </a:r>
            <a:br>
              <a:rPr lang="en-US" sz="1600" dirty="0"/>
            </a:br>
            <a:r>
              <a:rPr lang="en-US" sz="1600" dirty="0"/>
              <a:t>Module code: ECPS4014. </a:t>
            </a:r>
            <a:br>
              <a:rPr lang="en-US" sz="1600" dirty="0"/>
            </a:br>
            <a:r>
              <a:rPr lang="en-US" sz="1600" dirty="0"/>
              <a:t> Lecturer: Andrea Williams. </a:t>
            </a:r>
            <a:br>
              <a:rPr lang="en-US" sz="1600" dirty="0"/>
            </a:br>
            <a:r>
              <a:rPr lang="en-GB" sz="1600" dirty="0"/>
              <a:t>Internal</a:t>
            </a:r>
            <a:r>
              <a:rPr lang="en-US" sz="1600" dirty="0"/>
              <a:t> Verifier: Dr </a:t>
            </a:r>
            <a:r>
              <a:rPr lang="en-US" sz="1600" dirty="0" err="1"/>
              <a:t>Lymarie</a:t>
            </a:r>
            <a:r>
              <a:rPr lang="en-US" sz="1600" dirty="0"/>
              <a:t> Rodriguez-Morales. </a:t>
            </a:r>
            <a:br>
              <a:rPr lang="en-US" sz="1600" dirty="0"/>
            </a:br>
            <a:r>
              <a:rPr lang="en-US" sz="1600" dirty="0"/>
              <a:t>Assignment  Component One: Group Presentation.</a:t>
            </a:r>
          </a:p>
        </p:txBody>
      </p:sp>
      <p:sp>
        <p:nvSpPr>
          <p:cNvPr id="23" name="Content Placeholder 6">
            <a:extLst>
              <a:ext uri="{FF2B5EF4-FFF2-40B4-BE49-F238E27FC236}">
                <a16:creationId xmlns:a16="http://schemas.microsoft.com/office/drawing/2014/main" id="{765D4197-D03B-ED74-5073-CE77A1954F07}"/>
              </a:ext>
            </a:extLst>
          </p:cNvPr>
          <p:cNvSpPr>
            <a:spLocks noGrp="1"/>
          </p:cNvSpPr>
          <p:nvPr>
            <p:ph sz="quarter" idx="15"/>
          </p:nvPr>
        </p:nvSpPr>
        <p:spPr>
          <a:xfrm>
            <a:off x="7983930" y="1709637"/>
            <a:ext cx="5808694" cy="1465252"/>
          </a:xfrm>
        </p:spPr>
        <p:txBody>
          <a:bodyPr vert="horz" lIns="91440" tIns="0" rIns="91440" bIns="45720" rtlCol="0" anchor="t">
            <a:noAutofit/>
          </a:bodyPr>
          <a:lstStyle/>
          <a:p>
            <a:r>
              <a:rPr lang="en-US" sz="3600">
                <a:solidFill>
                  <a:schemeClr val="bg1"/>
                </a:solidFill>
                <a:cs typeface="Gill Sans Light"/>
              </a:rPr>
              <a:t>Focus of presentation: </a:t>
            </a:r>
          </a:p>
          <a:p>
            <a:r>
              <a:rPr lang="en-US" sz="3600">
                <a:solidFill>
                  <a:schemeClr val="bg1"/>
                </a:solidFill>
                <a:cs typeface="Gill Sans Light"/>
              </a:rPr>
              <a:t> Depression </a:t>
            </a:r>
          </a:p>
          <a:p>
            <a:endParaRPr lang="en-US" dirty="0"/>
          </a:p>
        </p:txBody>
      </p:sp>
      <p:sp>
        <p:nvSpPr>
          <p:cNvPr id="2" name="TextBox 1">
            <a:extLst>
              <a:ext uri="{FF2B5EF4-FFF2-40B4-BE49-F238E27FC236}">
                <a16:creationId xmlns:a16="http://schemas.microsoft.com/office/drawing/2014/main" id="{F61B0307-2F2B-6EEE-EAB0-DAC3B9069E9E}"/>
              </a:ext>
            </a:extLst>
          </p:cNvPr>
          <p:cNvSpPr txBox="1"/>
          <p:nvPr/>
        </p:nvSpPr>
        <p:spPr>
          <a:xfrm>
            <a:off x="635630" y="3177831"/>
            <a:ext cx="6094412"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cap="all" baseline="0" dirty="0">
                <a:latin typeface="Book Antiqua"/>
                <a:ea typeface="Segoe UI"/>
                <a:cs typeface="Segoe UI"/>
              </a:rPr>
              <a:t>Discuss how the treatment </a:t>
            </a:r>
            <a:r>
              <a:rPr lang="en-US" sz="2400" cap="all" dirty="0">
                <a:latin typeface="Book Antiqua"/>
                <a:ea typeface="Segoe UI"/>
                <a:cs typeface="Segoe UI"/>
              </a:rPr>
              <a:t>of </a:t>
            </a:r>
            <a:r>
              <a:rPr lang="en-GB" sz="2400" cap="all">
                <a:latin typeface="Book Antiqua"/>
                <a:ea typeface="Segoe UI"/>
                <a:cs typeface="Segoe UI"/>
              </a:rPr>
              <a:t>depression</a:t>
            </a:r>
            <a:r>
              <a:rPr lang="en-US" sz="2400" cap="all">
                <a:latin typeface="Book Antiqua"/>
                <a:ea typeface="Segoe UI"/>
                <a:cs typeface="Segoe UI"/>
              </a:rPr>
              <a:t> and</a:t>
            </a:r>
            <a:r>
              <a:rPr lang="en-US" sz="2400" cap="all" baseline="0" dirty="0">
                <a:latin typeface="Book Antiqua"/>
                <a:ea typeface="Segoe UI"/>
                <a:cs typeface="Segoe UI"/>
              </a:rPr>
              <a:t> care of patients/clients have developed over time. </a:t>
            </a:r>
            <a:endParaRPr lang="en-US" dirty="0">
              <a:latin typeface="Gill Sans MT"/>
              <a:ea typeface="Segoe UI"/>
              <a:cs typeface="Segoe UI"/>
            </a:endParaRPr>
          </a:p>
          <a:p>
            <a:r>
              <a:rPr lang="en-US" sz="2400" cap="all" baseline="0">
                <a:latin typeface="Book Antiqua"/>
                <a:ea typeface="Segoe UI"/>
                <a:cs typeface="Segoe UI"/>
              </a:rPr>
              <a:t>Consider changes in </a:t>
            </a:r>
            <a:r>
              <a:rPr lang="en-US" sz="2400" cap="all" baseline="0" dirty="0">
                <a:latin typeface="Book Antiqua"/>
                <a:ea typeface="Segoe UI"/>
                <a:cs typeface="Segoe UI"/>
              </a:rPr>
              <a:t>societal and cultural attitudes and our understanding of interdisciplinary practice.</a:t>
            </a:r>
            <a:r>
              <a:rPr sz="2400" dirty="0">
                <a:latin typeface="Book Antiqua"/>
                <a:ea typeface="Book Antiqua"/>
                <a:cs typeface="Book Antiqua"/>
              </a:rPr>
              <a:t>​</a:t>
            </a:r>
            <a:endParaRPr lang="en-US"/>
          </a:p>
          <a:p>
            <a:pPr algn="ctr"/>
            <a:endParaRPr lang="en-US"/>
          </a:p>
        </p:txBody>
      </p:sp>
    </p:spTree>
    <p:extLst>
      <p:ext uri="{BB962C8B-B14F-4D97-AF65-F5344CB8AC3E}">
        <p14:creationId xmlns:p14="http://schemas.microsoft.com/office/powerpoint/2010/main" val="37964570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4E0F42C-A90A-9164-B1DD-4DBA2B39A05C}"/>
              </a:ext>
            </a:extLst>
          </p:cNvPr>
          <p:cNvSpPr>
            <a:spLocks noGrp="1"/>
          </p:cNvSpPr>
          <p:nvPr>
            <p:ph type="title"/>
          </p:nvPr>
        </p:nvSpPr>
        <p:spPr>
          <a:xfrm>
            <a:off x="207416" y="-3221"/>
            <a:ext cx="10762527" cy="1433677"/>
          </a:xfrm>
        </p:spPr>
        <p:txBody>
          <a:bodyPr anchor="ctr">
            <a:normAutofit/>
          </a:bodyPr>
          <a:lstStyle/>
          <a:p>
            <a:r>
              <a:rPr lang="en-US" dirty="0"/>
              <a:t>The Four </a:t>
            </a:r>
            <a:r>
              <a:rPr lang="en-US" dirty="0" err="1"/>
              <a:t>Humours</a:t>
            </a:r>
            <a:endParaRPr lang="en-US" dirty="0"/>
          </a:p>
        </p:txBody>
      </p:sp>
      <p:sp>
        <p:nvSpPr>
          <p:cNvPr id="6" name="Footer Placeholder 5">
            <a:extLst>
              <a:ext uri="{FF2B5EF4-FFF2-40B4-BE49-F238E27FC236}">
                <a16:creationId xmlns:a16="http://schemas.microsoft.com/office/drawing/2014/main" id="{C68BBCF6-2B40-5520-5644-8B392D21C1ED}"/>
              </a:ext>
            </a:extLst>
          </p:cNvPr>
          <p:cNvSpPr>
            <a:spLocks noGrp="1"/>
          </p:cNvSpPr>
          <p:nvPr>
            <p:ph type="ftr" sz="quarter" idx="11"/>
          </p:nvPr>
        </p:nvSpPr>
        <p:spPr>
          <a:xfrm rot="5400000">
            <a:off x="11183112" y="5413248"/>
            <a:ext cx="1298448" cy="219456"/>
          </a:xfrm>
        </p:spPr>
        <p:txBody>
          <a:bodyPr vert="horz" lIns="91440" tIns="45720" rIns="91440" bIns="45720" rtlCol="0" anchor="ctr">
            <a:normAutofit/>
          </a:bodyPr>
          <a:lstStyle/>
          <a:p>
            <a:pPr>
              <a:spcAft>
                <a:spcPts val="600"/>
              </a:spcAft>
            </a:pPr>
            <a:r>
              <a:rPr lang="en-US" kern="1200" cap="all" baseline="0"/>
              <a:t>CLASSICAL LITERATURE</a:t>
            </a:r>
          </a:p>
        </p:txBody>
      </p:sp>
      <p:sp>
        <p:nvSpPr>
          <p:cNvPr id="7" name="Slide Number Placeholder 6">
            <a:extLst>
              <a:ext uri="{FF2B5EF4-FFF2-40B4-BE49-F238E27FC236}">
                <a16:creationId xmlns:a16="http://schemas.microsoft.com/office/drawing/2014/main" id="{4F406CB4-E4D5-97C2-AEE7-21F92E34EA7B}"/>
              </a:ext>
            </a:extLst>
          </p:cNvPr>
          <p:cNvSpPr>
            <a:spLocks noGrp="1"/>
          </p:cNvSpPr>
          <p:nvPr>
            <p:ph type="sldNum" sz="quarter" idx="12"/>
          </p:nvPr>
        </p:nvSpPr>
        <p:spPr>
          <a:xfrm>
            <a:off x="11522977" y="6302160"/>
            <a:ext cx="548640" cy="457200"/>
          </a:xfrm>
        </p:spPr>
        <p:txBody>
          <a:bodyPr vert="horz" lIns="0" tIns="0" rIns="0" bIns="0" rtlCol="0" anchor="ctr">
            <a:normAutofit/>
          </a:bodyPr>
          <a:lstStyle/>
          <a:p>
            <a:pPr>
              <a:spcAft>
                <a:spcPts val="600"/>
              </a:spcAft>
            </a:pPr>
            <a:fld id="{DF28FB93-0A08-4E7D-8E63-9EFA29F1E093}" type="slidenum">
              <a:rPr lang="en-US" smtClean="0"/>
              <a:pPr>
                <a:spcAft>
                  <a:spcPts val="600"/>
                </a:spcAft>
              </a:pPr>
              <a:t>2</a:t>
            </a:fld>
            <a:endParaRPr lang="en-US"/>
          </a:p>
        </p:txBody>
      </p:sp>
      <p:sp>
        <p:nvSpPr>
          <p:cNvPr id="10" name="Content Placeholder 9">
            <a:extLst>
              <a:ext uri="{FF2B5EF4-FFF2-40B4-BE49-F238E27FC236}">
                <a16:creationId xmlns:a16="http://schemas.microsoft.com/office/drawing/2014/main" id="{54D06F93-BADF-B868-37D1-DA06AE928C1E}"/>
              </a:ext>
            </a:extLst>
          </p:cNvPr>
          <p:cNvSpPr>
            <a:spLocks noGrp="1"/>
          </p:cNvSpPr>
          <p:nvPr>
            <p:ph sz="quarter" idx="4294967295"/>
          </p:nvPr>
        </p:nvSpPr>
        <p:spPr>
          <a:xfrm>
            <a:off x="1257293" y="1812878"/>
            <a:ext cx="4685030" cy="4352544"/>
          </a:xfrm>
        </p:spPr>
        <p:txBody>
          <a:bodyPr vert="horz" lIns="91440" tIns="45720" rIns="91440" bIns="45720" rtlCol="0" anchor="t">
            <a:normAutofit/>
          </a:bodyPr>
          <a:lstStyle/>
          <a:p>
            <a:pPr marL="0"/>
            <a:endParaRPr lang="en-US" kern="1200"/>
          </a:p>
          <a:p>
            <a:pPr marL="0"/>
            <a:endParaRPr lang="en-US" kern="1200"/>
          </a:p>
        </p:txBody>
      </p:sp>
      <p:pic>
        <p:nvPicPr>
          <p:cNvPr id="18" name="Picture Placeholder 17">
            <a:extLst>
              <a:ext uri="{FF2B5EF4-FFF2-40B4-BE49-F238E27FC236}">
                <a16:creationId xmlns:a16="http://schemas.microsoft.com/office/drawing/2014/main" id="{E7745789-A528-14FF-B341-57A8571EF447}"/>
              </a:ext>
            </a:extLst>
          </p:cNvPr>
          <p:cNvPicPr>
            <a:picLocks noGrp="1" noChangeAspect="1"/>
          </p:cNvPicPr>
          <p:nvPr>
            <p:ph type="pic" sz="quarter" idx="4294967295"/>
          </p:nvPr>
        </p:nvPicPr>
        <p:blipFill>
          <a:blip r:embed="rId3"/>
          <a:srcRect t="3368" r="1" b="6053"/>
          <a:stretch>
            <a:fillRect/>
          </a:stretch>
        </p:blipFill>
        <p:spPr>
          <a:xfrm>
            <a:off x="7270774" y="264710"/>
            <a:ext cx="4685030" cy="4352544"/>
          </a:xfrm>
          <a:prstGeom prst="rect">
            <a:avLst/>
          </a:prstGeom>
          <a:noFill/>
        </p:spPr>
      </p:pic>
      <p:sp>
        <p:nvSpPr>
          <p:cNvPr id="4" name="TextBox 3">
            <a:extLst>
              <a:ext uri="{FF2B5EF4-FFF2-40B4-BE49-F238E27FC236}">
                <a16:creationId xmlns:a16="http://schemas.microsoft.com/office/drawing/2014/main" id="{19FB2848-869D-E7AE-BC29-D5B78A537961}"/>
              </a:ext>
            </a:extLst>
          </p:cNvPr>
          <p:cNvSpPr txBox="1"/>
          <p:nvPr/>
        </p:nvSpPr>
        <p:spPr>
          <a:xfrm>
            <a:off x="1443991" y="3131968"/>
            <a:ext cx="2743200" cy="365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9" name="TextBox 18">
            <a:extLst>
              <a:ext uri="{FF2B5EF4-FFF2-40B4-BE49-F238E27FC236}">
                <a16:creationId xmlns:a16="http://schemas.microsoft.com/office/drawing/2014/main" id="{401F0791-E284-ACB6-705D-5899FCBFAAE6}"/>
              </a:ext>
            </a:extLst>
          </p:cNvPr>
          <p:cNvSpPr txBox="1"/>
          <p:nvPr/>
        </p:nvSpPr>
        <p:spPr>
          <a:xfrm>
            <a:off x="769963" y="965957"/>
            <a:ext cx="6372839"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Arial"/>
                <a:cs typeface="Arial"/>
              </a:rPr>
              <a:t>It was believed the human body consisted of the four basic elements which contended for </a:t>
            </a:r>
            <a:r>
              <a:rPr lang="en-US" sz="2000" dirty="0" err="1">
                <a:latin typeface="Arial"/>
                <a:cs typeface="Arial"/>
              </a:rPr>
              <a:t>supermacy</a:t>
            </a:r>
            <a:r>
              <a:rPr lang="en-US" sz="2000" dirty="0">
                <a:latin typeface="Arial"/>
                <a:cs typeface="Arial"/>
              </a:rPr>
              <a:t> affecting the fluids of the body which </a:t>
            </a:r>
            <a:r>
              <a:rPr lang="en-GB" sz="2000" dirty="0">
                <a:latin typeface="Arial"/>
                <a:cs typeface="Arial"/>
              </a:rPr>
              <a:t>regulated temperament and health</a:t>
            </a:r>
            <a:endParaRPr lang="en-US" sz="2000">
              <a:latin typeface="Arial"/>
              <a:cs typeface="Arial"/>
            </a:endParaRPr>
          </a:p>
          <a:p>
            <a:r>
              <a:rPr lang="en-US" sz="2000" dirty="0">
                <a:latin typeface="Arial"/>
                <a:cs typeface="Arial"/>
              </a:rPr>
              <a:t>If any of these become out of balance or in excess it caused illness and/or a change in </a:t>
            </a:r>
            <a:r>
              <a:rPr lang="en-US" sz="2000" dirty="0" err="1">
                <a:latin typeface="Arial"/>
                <a:cs typeface="Arial"/>
              </a:rPr>
              <a:t>temperment</a:t>
            </a:r>
            <a:r>
              <a:rPr lang="en-US" sz="2000" dirty="0">
                <a:latin typeface="Arial"/>
                <a:cs typeface="Arial"/>
              </a:rPr>
              <a:t>.</a:t>
            </a:r>
          </a:p>
          <a:p>
            <a:pPr marL="342900" indent="-342900">
              <a:buFont typeface="Arial"/>
              <a:buChar char="•"/>
            </a:pPr>
            <a:endParaRPr lang="en-US" sz="2000" dirty="0">
              <a:latin typeface="Arial"/>
              <a:cs typeface="Arial"/>
            </a:endParaRPr>
          </a:p>
          <a:p>
            <a:pPr marL="342900" indent="-342900">
              <a:buFont typeface="Arial"/>
              <a:buChar char="•"/>
            </a:pPr>
            <a:r>
              <a:rPr lang="en-US" sz="2000">
                <a:latin typeface="Arial"/>
                <a:cs typeface="Arial"/>
              </a:rPr>
              <a:t>Blood which makes the body hot and wet .</a:t>
            </a:r>
            <a:endParaRPr lang="en-US" sz="2000" dirty="0">
              <a:latin typeface="Arial"/>
              <a:cs typeface="Arial"/>
            </a:endParaRPr>
          </a:p>
          <a:p>
            <a:pPr marL="342900" indent="-342900">
              <a:buFont typeface="Arial"/>
              <a:buChar char="•"/>
            </a:pPr>
            <a:endParaRPr lang="en-US" sz="2000" dirty="0">
              <a:latin typeface="Arial"/>
              <a:cs typeface="Arial"/>
            </a:endParaRPr>
          </a:p>
          <a:p>
            <a:pPr marL="342900" indent="-342900">
              <a:buFont typeface="Arial"/>
              <a:buChar char="•"/>
            </a:pPr>
            <a:r>
              <a:rPr lang="en-US" sz="2000">
                <a:latin typeface="Arial"/>
                <a:cs typeface="Arial"/>
              </a:rPr>
              <a:t>Phlegm which makes the body cold and wet .</a:t>
            </a:r>
            <a:endParaRPr lang="en-US" sz="2000" dirty="0">
              <a:latin typeface="Arial"/>
              <a:cs typeface="Arial"/>
            </a:endParaRPr>
          </a:p>
          <a:p>
            <a:r>
              <a:rPr lang="en-US" sz="2000">
                <a:latin typeface="Arial"/>
                <a:cs typeface="Arial"/>
              </a:rPr>
              <a:t>(This included clear fluids such  as sweat and tear.)</a:t>
            </a:r>
            <a:endParaRPr lang="en-US" sz="2000" dirty="0">
              <a:latin typeface="Arial"/>
              <a:cs typeface="Arial"/>
            </a:endParaRPr>
          </a:p>
          <a:p>
            <a:pPr marL="342900" indent="-342900">
              <a:buFont typeface="Arial"/>
              <a:buChar char="•"/>
            </a:pPr>
            <a:endParaRPr lang="en-US" sz="2000" dirty="0">
              <a:latin typeface="Arial"/>
              <a:cs typeface="Arial"/>
            </a:endParaRPr>
          </a:p>
          <a:p>
            <a:pPr marL="342900" indent="-342900">
              <a:buFont typeface="Arial"/>
              <a:buChar char="•"/>
            </a:pPr>
            <a:r>
              <a:rPr lang="en-US" sz="2000">
                <a:latin typeface="Arial"/>
                <a:cs typeface="Arial"/>
              </a:rPr>
              <a:t>Gastric juices or yellow bile making the body hot and dry.</a:t>
            </a:r>
            <a:endParaRPr lang="en-US" sz="2000" dirty="0">
              <a:latin typeface="Arial"/>
              <a:cs typeface="Arial"/>
            </a:endParaRPr>
          </a:p>
          <a:p>
            <a:pPr marL="342900" indent="-342900">
              <a:buFont typeface="Arial"/>
              <a:buChar char="•"/>
            </a:pPr>
            <a:endParaRPr lang="en-US" sz="2000" dirty="0">
              <a:latin typeface="Arial"/>
              <a:cs typeface="Arial"/>
            </a:endParaRPr>
          </a:p>
          <a:p>
            <a:pPr marL="342900" indent="-342900">
              <a:buFont typeface="Arial"/>
              <a:buChar char="•"/>
            </a:pPr>
            <a:r>
              <a:rPr lang="en-US" sz="2000">
                <a:latin typeface="Arial"/>
                <a:cs typeface="Arial"/>
              </a:rPr>
              <a:t>And Black bile making the body cold and dry,</a:t>
            </a:r>
            <a:endParaRPr lang="en-US" sz="2000" dirty="0">
              <a:latin typeface="Arial"/>
              <a:cs typeface="Arial"/>
            </a:endParaRPr>
          </a:p>
          <a:p>
            <a:r>
              <a:rPr lang="en-US" sz="2000" dirty="0">
                <a:latin typeface="Arial"/>
                <a:cs typeface="Arial"/>
              </a:rPr>
              <a:t>     ( originating in the spleen darkening </a:t>
            </a:r>
            <a:r>
              <a:rPr lang="en-US" sz="2000">
                <a:latin typeface="Arial"/>
                <a:cs typeface="Arial"/>
              </a:rPr>
              <a:t>blood and stool.)</a:t>
            </a:r>
            <a:endParaRPr lang="en-US" sz="2000" dirty="0">
              <a:latin typeface="Arial"/>
              <a:cs typeface="Arial"/>
            </a:endParaRPr>
          </a:p>
        </p:txBody>
      </p:sp>
      <p:sp>
        <p:nvSpPr>
          <p:cNvPr id="20" name="TextBox 19">
            <a:extLst>
              <a:ext uri="{FF2B5EF4-FFF2-40B4-BE49-F238E27FC236}">
                <a16:creationId xmlns:a16="http://schemas.microsoft.com/office/drawing/2014/main" id="{03B28179-F592-C4E7-54FA-B0CD3435CC6B}"/>
              </a:ext>
            </a:extLst>
          </p:cNvPr>
          <p:cNvSpPr txBox="1"/>
          <p:nvPr/>
        </p:nvSpPr>
        <p:spPr>
          <a:xfrm>
            <a:off x="7085241" y="5911565"/>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latin typeface="Arial"/>
                <a:cs typeface="Arial"/>
              </a:rPr>
              <a:t>(Scull. A. 2020.)</a:t>
            </a:r>
          </a:p>
        </p:txBody>
      </p:sp>
      <p:sp>
        <p:nvSpPr>
          <p:cNvPr id="22" name="TextBox 21">
            <a:extLst>
              <a:ext uri="{FF2B5EF4-FFF2-40B4-BE49-F238E27FC236}">
                <a16:creationId xmlns:a16="http://schemas.microsoft.com/office/drawing/2014/main" id="{FAC96CC3-8E97-8EAF-108B-5E5AB0A3B01A}"/>
              </a:ext>
            </a:extLst>
          </p:cNvPr>
          <p:cNvSpPr txBox="1"/>
          <p:nvPr/>
        </p:nvSpPr>
        <p:spPr>
          <a:xfrm>
            <a:off x="7268964" y="4619039"/>
            <a:ext cx="485957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Segoe UI"/>
                <a:ea typeface="Segoe UI"/>
                <a:cs typeface="Segoe UI"/>
              </a:rPr>
              <a:t>Image: "Four </a:t>
            </a:r>
            <a:r>
              <a:rPr lang="en-US" dirty="0" err="1">
                <a:latin typeface="Segoe UI"/>
                <a:ea typeface="Segoe UI"/>
                <a:cs typeface="Segoe UI"/>
              </a:rPr>
              <a:t>humours"by</a:t>
            </a:r>
            <a:r>
              <a:rPr lang="en-US" dirty="0">
                <a:latin typeface="Segoe UI"/>
                <a:ea typeface="Segoe UI"/>
                <a:cs typeface="Segoe UI"/>
              </a:rPr>
              <a:t> Jakob Suckale,2006)</a:t>
            </a:r>
            <a:endParaRPr lang="en-US" dirty="0"/>
          </a:p>
          <a:p>
            <a:pPr algn="ctr"/>
            <a:endParaRPr lang="en-US"/>
          </a:p>
        </p:txBody>
      </p:sp>
    </p:spTree>
    <p:extLst>
      <p:ext uri="{BB962C8B-B14F-4D97-AF65-F5344CB8AC3E}">
        <p14:creationId xmlns:p14="http://schemas.microsoft.com/office/powerpoint/2010/main" val="17792942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7540D1-D58C-13F8-A393-3F88228A55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3A0F66-2202-2182-0BC5-93170E865BD3}"/>
              </a:ext>
            </a:extLst>
          </p:cNvPr>
          <p:cNvSpPr>
            <a:spLocks noGrp="1"/>
          </p:cNvSpPr>
          <p:nvPr>
            <p:ph type="title"/>
          </p:nvPr>
        </p:nvSpPr>
        <p:spPr>
          <a:xfrm>
            <a:off x="684422" y="284328"/>
            <a:ext cx="10360152" cy="5075170"/>
          </a:xfrm>
        </p:spPr>
        <p:txBody>
          <a:bodyPr/>
          <a:lstStyle/>
          <a:p>
            <a:pPr marL="342900" indent="-342900">
              <a:buFont typeface="Wingdings"/>
              <a:buChar char="q"/>
            </a:pPr>
            <a:r>
              <a:rPr lang="en-US" sz="2400" dirty="0">
                <a:solidFill>
                  <a:schemeClr val="bg1"/>
                </a:solidFill>
                <a:latin typeface="Arial"/>
                <a:cs typeface="Arial"/>
              </a:rPr>
              <a:t>Ancient </a:t>
            </a:r>
            <a:r>
              <a:rPr lang="en-US" sz="2400" dirty="0" err="1">
                <a:solidFill>
                  <a:schemeClr val="bg1"/>
                </a:solidFill>
                <a:latin typeface="Arial"/>
                <a:cs typeface="Arial"/>
              </a:rPr>
              <a:t>greek</a:t>
            </a:r>
            <a:r>
              <a:rPr lang="en-US" sz="2400" dirty="0">
                <a:solidFill>
                  <a:schemeClr val="bg1"/>
                </a:solidFill>
                <a:latin typeface="Arial"/>
                <a:cs typeface="Arial"/>
              </a:rPr>
              <a:t> philosophy not only concerned itself with the body and medical healing; </a:t>
            </a:r>
            <a:br>
              <a:rPr lang="en-US" sz="2400" dirty="0">
                <a:solidFill>
                  <a:schemeClr val="bg1"/>
                </a:solidFill>
                <a:latin typeface="Arial"/>
                <a:cs typeface="Arial"/>
              </a:rPr>
            </a:br>
            <a:r>
              <a:rPr lang="en-US" sz="2400" dirty="0">
                <a:solidFill>
                  <a:schemeClr val="bg1"/>
                </a:solidFill>
                <a:latin typeface="Arial"/>
                <a:cs typeface="Arial"/>
              </a:rPr>
              <a:t>soul or mind could also be diseased, (Plato, The Republic)</a:t>
            </a:r>
            <a:br>
              <a:rPr lang="en-US" sz="2400" dirty="0">
                <a:solidFill>
                  <a:schemeClr val="bg1"/>
                </a:solidFill>
                <a:latin typeface="Arial"/>
                <a:cs typeface="Arial"/>
              </a:rPr>
            </a:br>
            <a:r>
              <a:rPr lang="en-US" sz="2400" dirty="0">
                <a:solidFill>
                  <a:schemeClr val="bg1"/>
                </a:solidFill>
                <a:latin typeface="Arial"/>
                <a:cs typeface="Arial"/>
              </a:rPr>
              <a:t>and that philosophical moral reason could be restored.</a:t>
            </a:r>
            <a:br>
              <a:rPr lang="en-US" sz="2400" dirty="0">
                <a:latin typeface="Arial"/>
                <a:cs typeface="Arial"/>
              </a:rPr>
            </a:br>
            <a:br>
              <a:rPr lang="en-US" sz="2400" dirty="0">
                <a:latin typeface="Arial"/>
                <a:cs typeface="Arial"/>
              </a:rPr>
            </a:br>
            <a:r>
              <a:rPr lang="en-GB" sz="2400" dirty="0">
                <a:solidFill>
                  <a:schemeClr val="bg1"/>
                </a:solidFill>
                <a:latin typeface="Arial"/>
                <a:cs typeface="Arial"/>
              </a:rPr>
              <a:t>This</a:t>
            </a:r>
            <a:r>
              <a:rPr lang="en-US" sz="2400" dirty="0">
                <a:solidFill>
                  <a:schemeClr val="bg1"/>
                </a:solidFill>
                <a:latin typeface="Arial"/>
                <a:cs typeface="Arial"/>
              </a:rPr>
              <a:t> is the Western sphere can be considered the origins of talking therapies and counselling practice.</a:t>
            </a:r>
            <a:br>
              <a:rPr lang="en-US" sz="2400" dirty="0">
                <a:latin typeface="Arial"/>
                <a:cs typeface="Arial"/>
              </a:rPr>
            </a:br>
            <a:r>
              <a:rPr lang="en-US" sz="1200" dirty="0">
                <a:solidFill>
                  <a:srgbClr val="000000"/>
                </a:solidFill>
                <a:latin typeface="Arial"/>
                <a:cs typeface="Arial"/>
              </a:rPr>
              <a:t> </a:t>
            </a:r>
            <a:br>
              <a:rPr lang="en-US" sz="1200" dirty="0">
                <a:latin typeface="Arial"/>
                <a:cs typeface="Arial"/>
              </a:rPr>
            </a:br>
            <a:r>
              <a:rPr lang="en-US" sz="2400" dirty="0">
                <a:solidFill>
                  <a:schemeClr val="bg1"/>
                </a:solidFill>
                <a:latin typeface="Arial"/>
                <a:cs typeface="Arial"/>
              </a:rPr>
              <a:t>Hellenic (Classical Greek) thought placed importance on emotional control as a treatment for the disease. </a:t>
            </a:r>
            <a:br>
              <a:rPr lang="en-US" sz="2400" dirty="0">
                <a:solidFill>
                  <a:schemeClr val="bg1"/>
                </a:solidFill>
                <a:latin typeface="Arial"/>
                <a:cs typeface="Arial"/>
              </a:rPr>
            </a:br>
            <a:br>
              <a:rPr lang="en-US" sz="2400" dirty="0">
                <a:latin typeface="Arial"/>
                <a:cs typeface="Arial"/>
              </a:rPr>
            </a:br>
            <a:r>
              <a:rPr lang="en-US" sz="2400" dirty="0">
                <a:solidFill>
                  <a:schemeClr val="bg1"/>
                </a:solidFill>
                <a:latin typeface="Arial"/>
                <a:cs typeface="Arial"/>
              </a:rPr>
              <a:t>The  </a:t>
            </a:r>
            <a:r>
              <a:rPr lang="en-US" sz="2400" dirty="0" err="1">
                <a:solidFill>
                  <a:schemeClr val="bg1"/>
                </a:solidFill>
                <a:latin typeface="Arial"/>
                <a:cs typeface="Arial"/>
              </a:rPr>
              <a:t>Stoic,and</a:t>
            </a:r>
            <a:r>
              <a:rPr lang="en-US" sz="2400" dirty="0">
                <a:solidFill>
                  <a:schemeClr val="bg1"/>
                </a:solidFill>
                <a:latin typeface="Arial"/>
                <a:cs typeface="Arial"/>
              </a:rPr>
              <a:t>  Epicurean (schools of thought) , </a:t>
            </a:r>
            <a:br>
              <a:rPr lang="en-US" sz="2400" dirty="0">
                <a:solidFill>
                  <a:schemeClr val="bg1"/>
                </a:solidFill>
                <a:latin typeface="Arial"/>
                <a:cs typeface="Arial"/>
              </a:rPr>
            </a:br>
            <a:r>
              <a:rPr lang="en-US" sz="2400" dirty="0">
                <a:solidFill>
                  <a:schemeClr val="bg1"/>
                </a:solidFill>
                <a:latin typeface="Arial"/>
                <a:cs typeface="Arial"/>
              </a:rPr>
              <a:t>Seneca and Cicero ( Roman philosophers ) </a:t>
            </a:r>
            <a:r>
              <a:rPr lang="en-US" sz="2400" dirty="0" err="1">
                <a:solidFill>
                  <a:schemeClr val="bg1"/>
                </a:solidFill>
                <a:latin typeface="Arial"/>
                <a:cs typeface="Arial"/>
              </a:rPr>
              <a:t>emphasised</a:t>
            </a:r>
            <a:r>
              <a:rPr lang="en-US" sz="2400" dirty="0">
                <a:solidFill>
                  <a:schemeClr val="bg1"/>
                </a:solidFill>
                <a:latin typeface="Arial"/>
                <a:cs typeface="Arial"/>
              </a:rPr>
              <a:t> a deviation from reason and immoral passions of excess.</a:t>
            </a:r>
            <a:r>
              <a:rPr lang="en-US" sz="1800" dirty="0">
                <a:solidFill>
                  <a:srgbClr val="000000"/>
                </a:solidFill>
                <a:latin typeface="Arial"/>
                <a:cs typeface="Arial"/>
              </a:rPr>
              <a:t> </a:t>
            </a:r>
            <a:endParaRPr lang="en-US"/>
          </a:p>
          <a:p>
            <a:endParaRPr lang="en-US" dirty="0"/>
          </a:p>
        </p:txBody>
      </p:sp>
      <p:sp>
        <p:nvSpPr>
          <p:cNvPr id="7" name="Text Placeholder 6">
            <a:extLst>
              <a:ext uri="{FF2B5EF4-FFF2-40B4-BE49-F238E27FC236}">
                <a16:creationId xmlns:a16="http://schemas.microsoft.com/office/drawing/2014/main" id="{A530C3A8-22FC-A7AA-8BE8-EAC6B9B98378}"/>
              </a:ext>
            </a:extLst>
          </p:cNvPr>
          <p:cNvSpPr>
            <a:spLocks noGrp="1"/>
          </p:cNvSpPr>
          <p:nvPr>
            <p:ph type="body" idx="1"/>
          </p:nvPr>
        </p:nvSpPr>
        <p:spPr>
          <a:xfrm>
            <a:off x="7356593" y="5566554"/>
            <a:ext cx="5902825" cy="642782"/>
          </a:xfrm>
        </p:spPr>
        <p:txBody>
          <a:bodyPr>
            <a:noAutofit/>
          </a:bodyPr>
          <a:lstStyle/>
          <a:p>
            <a:r>
              <a:rPr lang="en-US" sz="2800" b="1" dirty="0">
                <a:solidFill>
                  <a:schemeClr val="accent2">
                    <a:lumMod val="60000"/>
                    <a:lumOff val="40000"/>
                  </a:schemeClr>
                </a:solidFill>
                <a:latin typeface="Arial"/>
                <a:cs typeface="Arial"/>
              </a:rPr>
              <a:t>(Schmidt, </a:t>
            </a:r>
            <a:r>
              <a:rPr lang="en-US" sz="2800" b="1">
                <a:solidFill>
                  <a:schemeClr val="accent2">
                    <a:lumMod val="60000"/>
                    <a:lumOff val="40000"/>
                  </a:schemeClr>
                </a:solidFill>
                <a:latin typeface="Arial"/>
                <a:cs typeface="Arial"/>
              </a:rPr>
              <a:t>2024)   </a:t>
            </a:r>
            <a:r>
              <a:rPr lang="en-US" sz="3600" dirty="0">
                <a:solidFill>
                  <a:schemeClr val="bg1"/>
                </a:solidFill>
                <a:latin typeface="Arial"/>
                <a:cs typeface="Arial"/>
              </a:rPr>
              <a:t> </a:t>
            </a:r>
            <a:r>
              <a:rPr lang="en-US" sz="3600">
                <a:solidFill>
                  <a:schemeClr val="bg1"/>
                </a:solidFill>
                <a:latin typeface="Arial"/>
                <a:cs typeface="Arial"/>
              </a:rPr>
              <a:t>#3</a:t>
            </a:r>
            <a:r>
              <a:rPr lang="en-US" sz="3600" dirty="0">
                <a:solidFill>
                  <a:schemeClr val="accent2">
                    <a:lumMod val="60000"/>
                    <a:lumOff val="40000"/>
                  </a:schemeClr>
                </a:solidFill>
                <a:latin typeface="Arial"/>
                <a:cs typeface="Arial"/>
              </a:rPr>
              <a:t> </a:t>
            </a:r>
            <a:r>
              <a:rPr lang="en-US" sz="2800" b="1" dirty="0">
                <a:solidFill>
                  <a:schemeClr val="accent2">
                    <a:lumMod val="60000"/>
                    <a:lumOff val="40000"/>
                  </a:schemeClr>
                </a:solidFill>
                <a:latin typeface="Arial"/>
                <a:cs typeface="Arial"/>
              </a:rPr>
              <a:t>       </a:t>
            </a:r>
            <a:endParaRPr lang="en-US" sz="2800" b="1" dirty="0">
              <a:solidFill>
                <a:schemeClr val="accent2">
                  <a:lumMod val="60000"/>
                  <a:lumOff val="40000"/>
                </a:schemeClr>
              </a:solidFill>
              <a:latin typeface="Arial"/>
            </a:endParaRPr>
          </a:p>
        </p:txBody>
      </p:sp>
    </p:spTree>
    <p:extLst>
      <p:ext uri="{BB962C8B-B14F-4D97-AF65-F5344CB8AC3E}">
        <p14:creationId xmlns:p14="http://schemas.microsoft.com/office/powerpoint/2010/main" val="26067900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descr="close up of architectural spiral scrolling ornament">
            <a:extLst>
              <a:ext uri="{FF2B5EF4-FFF2-40B4-BE49-F238E27FC236}">
                <a16:creationId xmlns:a16="http://schemas.microsoft.com/office/drawing/2014/main" id="{3EF594EB-0DFC-01C3-3A54-A22BD8C057CC}"/>
              </a:ext>
            </a:extLst>
          </p:cNvPr>
          <p:cNvPicPr>
            <a:picLocks noGrp="1" noChangeAspect="1"/>
          </p:cNvPicPr>
          <p:nvPr>
            <p:ph type="pic" sz="quarter" idx="13"/>
          </p:nvPr>
        </p:nvPicPr>
        <p:blipFill>
          <a:blip r:embed="rId3" cstate="email">
            <a:extLst>
              <a:ext uri="{28A0092B-C50C-407E-A947-70E740481C1C}">
                <a14:useLocalDpi xmlns:a14="http://schemas.microsoft.com/office/drawing/2010/main"/>
              </a:ext>
            </a:extLst>
          </a:blip>
          <a:srcRect/>
          <a:stretch>
            <a:fillRect/>
          </a:stretch>
        </p:blipFill>
        <p:spPr>
          <a:xfrm>
            <a:off x="-1" y="0"/>
            <a:ext cx="12188825" cy="6858000"/>
          </a:xfrm>
        </p:spPr>
      </p:pic>
      <p:sp>
        <p:nvSpPr>
          <p:cNvPr id="3" name="Title 2">
            <a:extLst>
              <a:ext uri="{FF2B5EF4-FFF2-40B4-BE49-F238E27FC236}">
                <a16:creationId xmlns:a16="http://schemas.microsoft.com/office/drawing/2014/main" id="{99D6C8AB-5516-F1B4-DF34-5E1C89C977E3}"/>
              </a:ext>
            </a:extLst>
          </p:cNvPr>
          <p:cNvSpPr>
            <a:spLocks noGrp="1"/>
          </p:cNvSpPr>
          <p:nvPr>
            <p:ph type="title"/>
          </p:nvPr>
        </p:nvSpPr>
        <p:spPr>
          <a:xfrm>
            <a:off x="-3439" y="969662"/>
            <a:ext cx="12043183" cy="5894145"/>
          </a:xfrm>
        </p:spPr>
        <p:txBody>
          <a:bodyPr vert="horz" lIns="91440" tIns="45720" rIns="91440" bIns="45720" rtlCol="0" anchor="t">
            <a:noAutofit/>
          </a:bodyPr>
          <a:lstStyle/>
          <a:p>
            <a:r>
              <a:rPr lang="en-US" sz="2400" dirty="0">
                <a:solidFill>
                  <a:schemeClr val="bg1"/>
                </a:solidFill>
                <a:latin typeface="Arial"/>
                <a:cs typeface="Arial"/>
              </a:rPr>
              <a:t> Causation of melancholia was an excess of ‘black bile’ with the properties of ‘cold and dry’, symptoms being loss of appetite, restlessness, irritability, despondency and being unable to speak. (Tyson et al.2020,44). </a:t>
            </a:r>
            <a:br>
              <a:rPr lang="en-US" sz="2400" dirty="0">
                <a:latin typeface="Arial"/>
                <a:cs typeface="Arial"/>
              </a:rPr>
            </a:br>
            <a:br>
              <a:rPr lang="en-US" sz="2400" dirty="0">
                <a:latin typeface="Arial"/>
                <a:cs typeface="Arial"/>
              </a:rPr>
            </a:br>
            <a:r>
              <a:rPr lang="en-US" sz="2400" dirty="0">
                <a:solidFill>
                  <a:schemeClr val="bg1"/>
                </a:solidFill>
                <a:latin typeface="Arial"/>
                <a:cs typeface="Arial"/>
              </a:rPr>
              <a:t>  Aristotle (384-322 BCE) was first to make an association between genius and depression, ‘Cold' black bile resulted in withdrawal and fear. ‘Hot’ would express itself as mania and excessive cheerfulness.  Today this is comparable with MMD or bipolar disorder.(Simon,1978 cited In Tyson et al. 2020)</a:t>
            </a:r>
            <a:br>
              <a:rPr lang="en-US" sz="2400" dirty="0">
                <a:solidFill>
                  <a:schemeClr val="bg1"/>
                </a:solidFill>
                <a:latin typeface="Arial"/>
                <a:cs typeface="Arial"/>
              </a:rPr>
            </a:br>
            <a:br>
              <a:rPr lang="en-US" sz="2400" dirty="0">
                <a:latin typeface="Arial"/>
                <a:cs typeface="Arial"/>
              </a:rPr>
            </a:br>
            <a:r>
              <a:rPr lang="en-GB" sz="2400" dirty="0">
                <a:solidFill>
                  <a:schemeClr val="bg1"/>
                </a:solidFill>
                <a:latin typeface="Arial"/>
                <a:cs typeface="Arial"/>
              </a:rPr>
              <a:t>Plato (427-347 BC)used the metaphor of a charioteer attempting to steady unruly horses, of a soul divided.</a:t>
            </a:r>
            <a:br>
              <a:rPr lang="en-GB" sz="2400" dirty="0">
                <a:solidFill>
                  <a:schemeClr val="bg1"/>
                </a:solidFill>
                <a:latin typeface="Arial"/>
                <a:cs typeface="Arial"/>
              </a:rPr>
            </a:br>
            <a:br>
              <a:rPr lang="en-US" sz="2400" dirty="0">
                <a:solidFill>
                  <a:schemeClr val="bg1"/>
                </a:solidFill>
                <a:latin typeface="Arial"/>
                <a:cs typeface="Arial"/>
              </a:rPr>
            </a:br>
            <a:br>
              <a:rPr lang="en-US" sz="2400" dirty="0">
                <a:latin typeface="Arial"/>
                <a:cs typeface="Arial"/>
              </a:rPr>
            </a:br>
            <a:br>
              <a:rPr lang="en-US" sz="2400" dirty="0">
                <a:latin typeface="Arial"/>
                <a:cs typeface="Arial"/>
              </a:rPr>
            </a:br>
            <a:br>
              <a:rPr lang="en-US" sz="2400" dirty="0">
                <a:solidFill>
                  <a:schemeClr val="bg1"/>
                </a:solidFill>
                <a:latin typeface="Arial"/>
                <a:cs typeface="Arial"/>
              </a:rPr>
            </a:br>
            <a:br>
              <a:rPr lang="en-US" sz="2400" dirty="0">
                <a:solidFill>
                  <a:schemeClr val="bg1"/>
                </a:solidFill>
                <a:latin typeface="Arial"/>
                <a:cs typeface="Arial"/>
              </a:rPr>
            </a:br>
            <a:br>
              <a:rPr lang="en-US" sz="2400" dirty="0">
                <a:solidFill>
                  <a:schemeClr val="bg1"/>
                </a:solidFill>
                <a:latin typeface="Arial"/>
                <a:cs typeface="Arial"/>
              </a:rPr>
            </a:br>
            <a:br>
              <a:rPr lang="en-US" sz="2400" dirty="0">
                <a:latin typeface="Arial"/>
                <a:cs typeface="Arial"/>
              </a:rPr>
            </a:br>
            <a:endParaRPr lang="en-US" sz="2400" dirty="0">
              <a:solidFill>
                <a:schemeClr val="bg1"/>
              </a:solidFill>
              <a:latin typeface="Arial"/>
              <a:cs typeface="Arial"/>
            </a:endParaRPr>
          </a:p>
        </p:txBody>
      </p:sp>
      <p:sp>
        <p:nvSpPr>
          <p:cNvPr id="8" name="Text Placeholder 7">
            <a:extLst>
              <a:ext uri="{FF2B5EF4-FFF2-40B4-BE49-F238E27FC236}">
                <a16:creationId xmlns:a16="http://schemas.microsoft.com/office/drawing/2014/main" id="{9F272AA4-F484-51A7-7175-5AD7A8FD425D}"/>
              </a:ext>
            </a:extLst>
          </p:cNvPr>
          <p:cNvSpPr>
            <a:spLocks noGrp="1"/>
          </p:cNvSpPr>
          <p:nvPr>
            <p:ph type="body" idx="1"/>
          </p:nvPr>
        </p:nvSpPr>
        <p:spPr>
          <a:xfrm>
            <a:off x="897101" y="237195"/>
            <a:ext cx="9427464" cy="504952"/>
          </a:xfrm>
        </p:spPr>
        <p:txBody>
          <a:bodyPr>
            <a:normAutofit lnSpcReduction="10000"/>
          </a:bodyPr>
          <a:lstStyle/>
          <a:p>
            <a:r>
              <a:rPr lang="en-US" sz="3200" dirty="0">
                <a:cs typeface="Gill Sans Light"/>
              </a:rPr>
              <a:t>Ancient Greek &amp; </a:t>
            </a:r>
            <a:r>
              <a:rPr lang="en-US" sz="3200">
                <a:cs typeface="Gill Sans Light"/>
              </a:rPr>
              <a:t>Roman Ideas</a:t>
            </a:r>
            <a:r>
              <a:rPr lang="en-US" sz="3200" dirty="0">
                <a:cs typeface="Gill Sans Light"/>
              </a:rPr>
              <a:t> of depression</a:t>
            </a:r>
            <a:endParaRPr lang="en-US" sz="3200" dirty="0"/>
          </a:p>
        </p:txBody>
      </p:sp>
    </p:spTree>
    <p:extLst>
      <p:ext uri="{BB962C8B-B14F-4D97-AF65-F5344CB8AC3E}">
        <p14:creationId xmlns:p14="http://schemas.microsoft.com/office/powerpoint/2010/main" val="3235273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B0A1B8D-A6C9-6FCF-B56F-0DA459D096E5}"/>
              </a:ext>
            </a:extLst>
          </p:cNvPr>
          <p:cNvSpPr>
            <a:spLocks noGrp="1"/>
          </p:cNvSpPr>
          <p:nvPr>
            <p:ph type="title"/>
          </p:nvPr>
        </p:nvSpPr>
        <p:spPr>
          <a:xfrm>
            <a:off x="893492" y="887163"/>
            <a:ext cx="6465422" cy="5594059"/>
          </a:xfrm>
        </p:spPr>
        <p:txBody>
          <a:bodyPr/>
          <a:lstStyle/>
          <a:p>
            <a:r>
              <a:rPr lang="en-GB" sz="2000" dirty="0">
                <a:solidFill>
                  <a:schemeClr val="bg1"/>
                </a:solidFill>
                <a:latin typeface="Arial"/>
                <a:ea typeface="+mj-lt"/>
                <a:cs typeface="Arial"/>
              </a:rPr>
              <a:t>Galen of Pergamon writing in the 2nd century CE contributed to the humoral theory an influence that would last for more than a millennium.</a:t>
            </a:r>
            <a:br>
              <a:rPr lang="en-US" sz="2000" dirty="0">
                <a:latin typeface="Arial"/>
              </a:rPr>
            </a:br>
            <a:br>
              <a:rPr lang="en-US" sz="2000" dirty="0">
                <a:latin typeface="Arial"/>
              </a:rPr>
            </a:br>
            <a:r>
              <a:rPr lang="en-GB" sz="2000" dirty="0" err="1">
                <a:solidFill>
                  <a:schemeClr val="bg1"/>
                </a:solidFill>
                <a:latin typeface="Arial"/>
                <a:ea typeface="+mj-lt"/>
                <a:cs typeface="Arial"/>
              </a:rPr>
              <a:t>Aretaeus</a:t>
            </a:r>
            <a:r>
              <a:rPr lang="en-GB" sz="2000" dirty="0">
                <a:solidFill>
                  <a:schemeClr val="bg1"/>
                </a:solidFill>
                <a:latin typeface="Arial"/>
                <a:ea typeface="+mj-lt"/>
                <a:cs typeface="Arial"/>
              </a:rPr>
              <a:t> of </a:t>
            </a:r>
            <a:r>
              <a:rPr lang="en-GB" sz="2000" dirty="0" err="1">
                <a:solidFill>
                  <a:schemeClr val="bg1"/>
                </a:solidFill>
                <a:latin typeface="Arial"/>
                <a:ea typeface="+mj-lt"/>
                <a:cs typeface="Arial"/>
              </a:rPr>
              <a:t>Cappadosia</a:t>
            </a:r>
            <a:r>
              <a:rPr lang="en-GB" sz="2000" dirty="0">
                <a:solidFill>
                  <a:schemeClr val="bg1"/>
                </a:solidFill>
                <a:latin typeface="Arial"/>
                <a:ea typeface="+mj-lt"/>
                <a:cs typeface="Arial"/>
              </a:rPr>
              <a:t> 2nd Century CE earliest recorded case studies of melancholia as not just a mood but as a </a:t>
            </a:r>
            <a:r>
              <a:rPr lang="en-GB" sz="2000" dirty="0" err="1">
                <a:solidFill>
                  <a:schemeClr val="bg1"/>
                </a:solidFill>
                <a:latin typeface="Arial"/>
                <a:ea typeface="+mj-lt"/>
                <a:cs typeface="Arial"/>
              </a:rPr>
              <a:t>longterm</a:t>
            </a:r>
            <a:r>
              <a:rPr lang="en-GB" sz="2000" dirty="0">
                <a:solidFill>
                  <a:schemeClr val="bg1"/>
                </a:solidFill>
                <a:latin typeface="Arial"/>
                <a:ea typeface="+mj-lt"/>
                <a:cs typeface="Arial"/>
              </a:rPr>
              <a:t> </a:t>
            </a:r>
            <a:r>
              <a:rPr lang="en-GB" sz="2000" dirty="0" err="1">
                <a:solidFill>
                  <a:schemeClr val="bg1"/>
                </a:solidFill>
                <a:latin typeface="Arial"/>
                <a:ea typeface="+mj-lt"/>
                <a:cs typeface="Arial"/>
              </a:rPr>
              <a:t>syndrome</a:t>
            </a:r>
            <a:r>
              <a:rPr lang="en-GB" sz="2000" dirty="0" err="1">
                <a:solidFill>
                  <a:srgbClr val="6A3A20"/>
                </a:solidFill>
                <a:latin typeface="Arial"/>
                <a:ea typeface="+mj-lt"/>
                <a:cs typeface="Arial"/>
              </a:rPr>
              <a:t>r</a:t>
            </a:r>
            <a:r>
              <a:rPr lang="en-GB" sz="2000" dirty="0" err="1">
                <a:solidFill>
                  <a:schemeClr val="bg1"/>
                </a:solidFill>
                <a:latin typeface="Arial"/>
                <a:ea typeface="+mj-lt"/>
                <a:cs typeface="Arial"/>
              </a:rPr>
              <a:t>efusal</a:t>
            </a:r>
            <a:r>
              <a:rPr lang="en-GB" sz="2000" dirty="0">
                <a:solidFill>
                  <a:schemeClr val="bg1"/>
                </a:solidFill>
                <a:latin typeface="Arial"/>
                <a:ea typeface="+mj-lt"/>
                <a:cs typeface="Arial"/>
              </a:rPr>
              <a:t> of food, sleeplessness, morbid silence, refusal of food, sleeplessness, morbid </a:t>
            </a:r>
            <a:r>
              <a:rPr lang="en-GB" sz="2000" dirty="0" err="1">
                <a:solidFill>
                  <a:schemeClr val="bg1"/>
                </a:solidFill>
                <a:latin typeface="Arial"/>
                <a:ea typeface="+mj-lt"/>
                <a:cs typeface="Arial"/>
              </a:rPr>
              <a:t>silence,persistent</a:t>
            </a:r>
            <a:r>
              <a:rPr lang="en-GB" sz="2000" dirty="0">
                <a:solidFill>
                  <a:schemeClr val="bg1"/>
                </a:solidFill>
                <a:latin typeface="Arial"/>
                <a:ea typeface="+mj-lt"/>
                <a:cs typeface="Arial"/>
              </a:rPr>
              <a:t> fear, sometimes suicidal thought and fixed wrong beliefs. His </a:t>
            </a:r>
            <a:r>
              <a:rPr lang="en-GB" sz="2000" dirty="0" err="1">
                <a:solidFill>
                  <a:schemeClr val="bg1"/>
                </a:solidFill>
                <a:latin typeface="Arial"/>
                <a:ea typeface="+mj-lt"/>
                <a:cs typeface="Arial"/>
              </a:rPr>
              <a:t>atitude</a:t>
            </a:r>
            <a:r>
              <a:rPr lang="en-GB" sz="2000" dirty="0">
                <a:solidFill>
                  <a:schemeClr val="bg1"/>
                </a:solidFill>
                <a:latin typeface="Arial"/>
                <a:ea typeface="+mj-lt"/>
                <a:cs typeface="Arial"/>
              </a:rPr>
              <a:t> to melancholia was that it was not due to moral failing.  </a:t>
            </a:r>
            <a:br>
              <a:rPr lang="en-GB" sz="2000" dirty="0">
                <a:latin typeface="Arial"/>
                <a:ea typeface="+mj-lt"/>
                <a:cs typeface="Arial"/>
              </a:rPr>
            </a:br>
            <a:r>
              <a:rPr lang="en-GB" sz="2400" dirty="0">
                <a:solidFill>
                  <a:schemeClr val="bg1"/>
                </a:solidFill>
                <a:latin typeface="Arial"/>
                <a:ea typeface="+mj-lt"/>
                <a:cs typeface="Arial"/>
              </a:rPr>
              <a:t> </a:t>
            </a:r>
            <a:br>
              <a:rPr lang="en-GB" sz="2400" dirty="0">
                <a:solidFill>
                  <a:schemeClr val="bg1"/>
                </a:solidFill>
                <a:latin typeface="Arial"/>
                <a:ea typeface="+mj-lt"/>
                <a:cs typeface="Arial"/>
              </a:rPr>
            </a:br>
            <a:endParaRPr lang="en-GB" sz="2400">
              <a:solidFill>
                <a:schemeClr val="bg1"/>
              </a:solidFill>
              <a:latin typeface="Arial"/>
              <a:cs typeface="Arial"/>
            </a:endParaRPr>
          </a:p>
        </p:txBody>
      </p:sp>
      <p:sp>
        <p:nvSpPr>
          <p:cNvPr id="6" name="Title 1">
            <a:extLst>
              <a:ext uri="{FF2B5EF4-FFF2-40B4-BE49-F238E27FC236}">
                <a16:creationId xmlns:a16="http://schemas.microsoft.com/office/drawing/2014/main" id="{3A3F7373-A328-3B64-8102-3F45973010CF}"/>
              </a:ext>
            </a:extLst>
          </p:cNvPr>
          <p:cNvSpPr>
            <a:spLocks noGrp="1"/>
          </p:cNvSpPr>
          <p:nvPr/>
        </p:nvSpPr>
        <p:spPr>
          <a:xfrm>
            <a:off x="3684588" y="890676"/>
            <a:ext cx="10360152" cy="5242439"/>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sz="4000" b="0" kern="1200" cap="none" spc="100" baseline="0">
                <a:solidFill>
                  <a:schemeClr val="accent1">
                    <a:lumMod val="20000"/>
                    <a:lumOff val="80000"/>
                  </a:schemeClr>
                </a:solidFill>
                <a:latin typeface="+mj-lt"/>
                <a:ea typeface="+mj-ea"/>
                <a:cs typeface="+mj-cs"/>
              </a:defRPr>
            </a:lvl1pPr>
          </a:lstStyle>
          <a:p>
            <a:endParaRPr lang="en-US"/>
          </a:p>
        </p:txBody>
      </p:sp>
      <p:sp>
        <p:nvSpPr>
          <p:cNvPr id="2" name="TextBox 1">
            <a:extLst>
              <a:ext uri="{FF2B5EF4-FFF2-40B4-BE49-F238E27FC236}">
                <a16:creationId xmlns:a16="http://schemas.microsoft.com/office/drawing/2014/main" id="{AE7EC083-2B0B-9F0B-C53B-C31E9A1E8EF9}"/>
              </a:ext>
            </a:extLst>
          </p:cNvPr>
          <p:cNvSpPr txBox="1"/>
          <p:nvPr/>
        </p:nvSpPr>
        <p:spPr>
          <a:xfrm>
            <a:off x="7721375" y="4563543"/>
            <a:ext cx="4464127"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aseline="0">
                <a:solidFill>
                  <a:srgbClr val="FFFFFF"/>
                </a:solidFill>
                <a:latin typeface="Arial"/>
              </a:rPr>
              <a:t>(Cappadosia A </a:t>
            </a:r>
            <a:r>
              <a:rPr lang="en-GB" sz="2400" b="1" baseline="0">
                <a:solidFill>
                  <a:srgbClr val="FFFFFF"/>
                </a:solidFill>
                <a:latin typeface="Arial"/>
              </a:rPr>
              <a:t>Roman imperial province</a:t>
            </a:r>
            <a:r>
              <a:rPr lang="en-GB" sz="2400" baseline="0">
                <a:solidFill>
                  <a:srgbClr val="FFFFFF"/>
                </a:solidFill>
                <a:latin typeface="Arial"/>
              </a:rPr>
              <a:t> in </a:t>
            </a:r>
            <a:r>
              <a:rPr lang="en-GB" sz="2400" b="1" baseline="0">
                <a:solidFill>
                  <a:srgbClr val="FFFFFF"/>
                </a:solidFill>
                <a:latin typeface="Arial"/>
              </a:rPr>
              <a:t>central–eastern Anatolia</a:t>
            </a:r>
            <a:r>
              <a:rPr lang="en-GB" sz="2400" baseline="0">
                <a:solidFill>
                  <a:srgbClr val="FFFFFF"/>
                </a:solidFill>
                <a:latin typeface="Arial"/>
              </a:rPr>
              <a:t> (modern-day central Turkey). </a:t>
            </a:r>
            <a:endParaRPr lang="en-US"/>
          </a:p>
        </p:txBody>
      </p:sp>
      <p:pic>
        <p:nvPicPr>
          <p:cNvPr id="4" name="Picture 3" descr="A map of the middle east&#10;&#10;AI-generated content may be incorrect.">
            <a:extLst>
              <a:ext uri="{FF2B5EF4-FFF2-40B4-BE49-F238E27FC236}">
                <a16:creationId xmlns:a16="http://schemas.microsoft.com/office/drawing/2014/main" id="{5BAA6337-C831-B5A9-B756-EC0EA472A86B}"/>
              </a:ext>
            </a:extLst>
          </p:cNvPr>
          <p:cNvPicPr>
            <a:picLocks noChangeAspect="1"/>
          </p:cNvPicPr>
          <p:nvPr/>
        </p:nvPicPr>
        <p:blipFill>
          <a:blip r:embed="rId3"/>
          <a:stretch>
            <a:fillRect/>
          </a:stretch>
        </p:blipFill>
        <p:spPr>
          <a:xfrm>
            <a:off x="7495001" y="0"/>
            <a:ext cx="4684029" cy="4425351"/>
          </a:xfrm>
          <a:prstGeom prst="rect">
            <a:avLst/>
          </a:prstGeom>
        </p:spPr>
      </p:pic>
    </p:spTree>
    <p:extLst>
      <p:ext uri="{BB962C8B-B14F-4D97-AF65-F5344CB8AC3E}">
        <p14:creationId xmlns:p14="http://schemas.microsoft.com/office/powerpoint/2010/main" val="34662951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CB6A135-BE1D-A6EC-7E22-1FF9021DF8FF}"/>
              </a:ext>
            </a:extLst>
          </p:cNvPr>
          <p:cNvSpPr>
            <a:spLocks noGrp="1"/>
          </p:cNvSpPr>
          <p:nvPr>
            <p:ph type="title"/>
          </p:nvPr>
        </p:nvSpPr>
        <p:spPr/>
        <p:txBody>
          <a:bodyPr/>
          <a:lstStyle/>
          <a:p>
            <a:br>
              <a:rPr lang="en-US" dirty="0">
                <a:solidFill>
                  <a:schemeClr val="accent2">
                    <a:lumMod val="20000"/>
                    <a:lumOff val="80000"/>
                  </a:schemeClr>
                </a:solidFill>
              </a:rPr>
            </a:br>
            <a:endParaRPr lang="en-US" dirty="0"/>
          </a:p>
        </p:txBody>
      </p:sp>
      <p:sp>
        <p:nvSpPr>
          <p:cNvPr id="3" name="Content Placeholder 2">
            <a:extLst>
              <a:ext uri="{FF2B5EF4-FFF2-40B4-BE49-F238E27FC236}">
                <a16:creationId xmlns:a16="http://schemas.microsoft.com/office/drawing/2014/main" id="{23782B3E-B6E4-9B0C-CA85-86A4154B165F}"/>
              </a:ext>
            </a:extLst>
          </p:cNvPr>
          <p:cNvSpPr>
            <a:spLocks noGrp="1"/>
          </p:cNvSpPr>
          <p:nvPr>
            <p:ph sz="quarter" idx="14"/>
          </p:nvPr>
        </p:nvSpPr>
        <p:spPr/>
        <p:txBody>
          <a:bodyPr vert="horz" lIns="91440" tIns="45720" rIns="91440" bIns="45720" rtlCol="0" anchor="t">
            <a:normAutofit/>
          </a:bodyPr>
          <a:lstStyle/>
          <a:p>
            <a:pPr marL="0" indent="0">
              <a:buNone/>
            </a:pPr>
            <a:endParaRPr lang="en-US" dirty="0"/>
          </a:p>
          <a:p>
            <a:endParaRPr lang="en-US" dirty="0"/>
          </a:p>
        </p:txBody>
      </p:sp>
      <p:pic>
        <p:nvPicPr>
          <p:cNvPr id="7" name="Picture Placeholder 6" descr="Wooden library">
            <a:extLst>
              <a:ext uri="{FF2B5EF4-FFF2-40B4-BE49-F238E27FC236}">
                <a16:creationId xmlns:a16="http://schemas.microsoft.com/office/drawing/2014/main" id="{90AF5E67-3797-BCD1-D188-195487B608ED}"/>
              </a:ext>
            </a:extLst>
          </p:cNvPr>
          <p:cNvPicPr>
            <a:picLocks noGrp="1" noChangeAspect="1"/>
          </p:cNvPicPr>
          <p:nvPr>
            <p:ph type="pic" sz="quarter" idx="13"/>
          </p:nvPr>
        </p:nvPicPr>
        <p:blipFill>
          <a:blip r:embed="rId3" cstate="email">
            <a:extLst>
              <a:ext uri="{28A0092B-C50C-407E-A947-70E740481C1C}">
                <a14:useLocalDpi xmlns:a14="http://schemas.microsoft.com/office/drawing/2010/main"/>
              </a:ext>
            </a:extLst>
          </a:blip>
          <a:srcRect/>
          <a:stretch>
            <a:fillRect/>
          </a:stretch>
        </p:blipFill>
        <p:spPr>
          <a:prstGeom prst="rect">
            <a:avLst/>
          </a:prstGeom>
        </p:spPr>
      </p:pic>
      <p:sp>
        <p:nvSpPr>
          <p:cNvPr id="8" name="Footer Placeholder 7">
            <a:extLst>
              <a:ext uri="{FF2B5EF4-FFF2-40B4-BE49-F238E27FC236}">
                <a16:creationId xmlns:a16="http://schemas.microsoft.com/office/drawing/2014/main" id="{548665E9-887D-0B51-12B2-54A50CA11448}"/>
              </a:ext>
            </a:extLst>
          </p:cNvPr>
          <p:cNvSpPr>
            <a:spLocks noGrp="1"/>
          </p:cNvSpPr>
          <p:nvPr>
            <p:ph type="ftr" sz="quarter" idx="10"/>
          </p:nvPr>
        </p:nvSpPr>
        <p:spPr/>
        <p:txBody>
          <a:bodyPr/>
          <a:lstStyle/>
          <a:p>
            <a:r>
              <a:rPr lang="en-US" dirty="0"/>
              <a:t>CLASSICAL LITERATURE</a:t>
            </a:r>
          </a:p>
        </p:txBody>
      </p:sp>
      <p:sp>
        <p:nvSpPr>
          <p:cNvPr id="9" name="Slide Number Placeholder 8">
            <a:extLst>
              <a:ext uri="{FF2B5EF4-FFF2-40B4-BE49-F238E27FC236}">
                <a16:creationId xmlns:a16="http://schemas.microsoft.com/office/drawing/2014/main" id="{C696A836-17BB-0246-BB76-7E07F4C9A030}"/>
              </a:ext>
            </a:extLst>
          </p:cNvPr>
          <p:cNvSpPr>
            <a:spLocks noGrp="1"/>
          </p:cNvSpPr>
          <p:nvPr>
            <p:ph type="sldNum" sz="quarter" idx="12"/>
          </p:nvPr>
        </p:nvSpPr>
        <p:spPr/>
        <p:txBody>
          <a:bodyPr/>
          <a:lstStyle/>
          <a:p>
            <a:fld id="{DF28FB93-0A08-4E7D-8E63-9EFA29F1E093}" type="slidenum">
              <a:rPr lang="en-US" smtClean="0"/>
              <a:pPr/>
              <a:t>6</a:t>
            </a:fld>
            <a:endParaRPr lang="en-US" dirty="0"/>
          </a:p>
        </p:txBody>
      </p:sp>
      <p:sp>
        <p:nvSpPr>
          <p:cNvPr id="49" name="Content Placeholder 48">
            <a:extLst>
              <a:ext uri="{FF2B5EF4-FFF2-40B4-BE49-F238E27FC236}">
                <a16:creationId xmlns:a16="http://schemas.microsoft.com/office/drawing/2014/main" id="{B9214520-9D31-98C1-706E-D271BA1B665A}"/>
              </a:ext>
            </a:extLst>
          </p:cNvPr>
          <p:cNvSpPr>
            <a:spLocks noGrp="1"/>
          </p:cNvSpPr>
          <p:nvPr>
            <p:ph sz="quarter" idx="15"/>
          </p:nvPr>
        </p:nvSpPr>
        <p:spPr>
          <a:xfrm>
            <a:off x="640080" y="349451"/>
            <a:ext cx="8205080" cy="5887334"/>
          </a:xfrm>
        </p:spPr>
        <p:txBody>
          <a:bodyPr vert="horz" lIns="91440" tIns="45720" rIns="91440" bIns="45720" rtlCol="0" anchor="t">
            <a:normAutofit/>
          </a:bodyPr>
          <a:lstStyle/>
          <a:p>
            <a:pPr marL="246380" indent="-246380"/>
            <a:r>
              <a:rPr lang="en-US" sz="2800" dirty="0">
                <a:latin typeface="Arial"/>
                <a:cs typeface="Gill Sans Light"/>
              </a:rPr>
              <a:t>The faculty of Imagination</a:t>
            </a:r>
            <a:r>
              <a:rPr lang="en-US" sz="2000">
                <a:latin typeface="Arial"/>
                <a:cs typeface="Gill Sans Light"/>
              </a:rPr>
              <a:t> .</a:t>
            </a:r>
            <a:endParaRPr lang="en-US"/>
          </a:p>
          <a:p>
            <a:pPr marL="246380" indent="-246380">
              <a:buClr>
                <a:srgbClr val="F3E9D4"/>
              </a:buClr>
            </a:pPr>
            <a:r>
              <a:rPr lang="en-US" sz="2000" dirty="0">
                <a:latin typeface="Arial"/>
                <a:cs typeface="Gill Sans Light"/>
              </a:rPr>
              <a:t> Evolved from Classical Greek thought 5th B.C.  in conjunction with the four </a:t>
            </a:r>
            <a:r>
              <a:rPr lang="en-US" sz="2000" dirty="0" err="1">
                <a:latin typeface="Arial"/>
                <a:cs typeface="Gill Sans Light"/>
              </a:rPr>
              <a:t>humours</a:t>
            </a:r>
            <a:endParaRPr lang="en-US" dirty="0" err="1">
              <a:latin typeface="Gill Sans MT"/>
            </a:endParaRPr>
          </a:p>
          <a:p>
            <a:pPr marL="246380" indent="-246380">
              <a:buClr>
                <a:srgbClr val="F3E9D4"/>
              </a:buClr>
            </a:pPr>
            <a:r>
              <a:rPr lang="en-US" sz="2000" dirty="0">
                <a:solidFill>
                  <a:schemeClr val="bg1"/>
                </a:solidFill>
                <a:latin typeface="Arial"/>
                <a:cs typeface="Gill Sans Light"/>
              </a:rPr>
              <a:t>Imagination as a faculty of the soul or mind was considered by </a:t>
            </a:r>
            <a:r>
              <a:rPr lang="en-US" sz="2000" dirty="0" err="1">
                <a:solidFill>
                  <a:schemeClr val="bg1"/>
                </a:solidFill>
                <a:latin typeface="Arial"/>
                <a:cs typeface="Gill Sans Light"/>
              </a:rPr>
              <a:t>Empodocles</a:t>
            </a:r>
            <a:r>
              <a:rPr lang="en-US" sz="2000" dirty="0">
                <a:solidFill>
                  <a:schemeClr val="bg1"/>
                </a:solidFill>
                <a:latin typeface="Arial"/>
                <a:cs typeface="Gill Sans Light"/>
              </a:rPr>
              <a:t> as –seeing with the mind. </a:t>
            </a:r>
            <a:endParaRPr lang="en-US">
              <a:solidFill>
                <a:schemeClr val="bg1"/>
              </a:solidFill>
              <a:latin typeface="Gill Sans MT"/>
            </a:endParaRPr>
          </a:p>
          <a:p>
            <a:pPr marL="246380" indent="-246380">
              <a:buClr>
                <a:srgbClr val="F3E9D4"/>
              </a:buClr>
            </a:pPr>
            <a:r>
              <a:rPr lang="en-US" sz="2000" dirty="0">
                <a:solidFill>
                  <a:schemeClr val="bg1"/>
                </a:solidFill>
                <a:latin typeface="Arial"/>
                <a:cs typeface="Gill Sans Light"/>
              </a:rPr>
              <a:t>Plato's- 'eye of </a:t>
            </a:r>
            <a:r>
              <a:rPr lang="en-US" sz="2000">
                <a:solidFill>
                  <a:schemeClr val="bg1"/>
                </a:solidFill>
                <a:latin typeface="Arial"/>
                <a:cs typeface="Gill Sans Light"/>
              </a:rPr>
              <a:t>the soul'</a:t>
            </a:r>
            <a:endParaRPr lang="en-US">
              <a:solidFill>
                <a:schemeClr val="bg1"/>
              </a:solidFill>
              <a:latin typeface="Gill Sans MT"/>
            </a:endParaRPr>
          </a:p>
          <a:p>
            <a:pPr marL="246380" indent="-246380">
              <a:buClr>
                <a:srgbClr val="F3E9D4"/>
              </a:buClr>
            </a:pPr>
            <a:r>
              <a:rPr lang="en-US" sz="2000" dirty="0">
                <a:solidFill>
                  <a:schemeClr val="bg1"/>
                </a:solidFill>
                <a:latin typeface="Arial"/>
                <a:cs typeface="Gill Sans Light"/>
              </a:rPr>
              <a:t> or </a:t>
            </a:r>
            <a:r>
              <a:rPr lang="en-US" sz="2000" dirty="0" err="1">
                <a:solidFill>
                  <a:schemeClr val="bg1"/>
                </a:solidFill>
                <a:latin typeface="Arial"/>
                <a:cs typeface="Gill Sans Light"/>
              </a:rPr>
              <a:t>Aristotles</a:t>
            </a:r>
            <a:r>
              <a:rPr lang="en-US" sz="2000" dirty="0">
                <a:solidFill>
                  <a:schemeClr val="bg1"/>
                </a:solidFill>
                <a:latin typeface="Arial"/>
                <a:cs typeface="Gill Sans Light"/>
              </a:rPr>
              <a:t>-'pictures in the mind</a:t>
            </a:r>
            <a:r>
              <a:rPr lang="en-US" sz="2000" dirty="0">
                <a:solidFill>
                  <a:srgbClr val="6A3A20"/>
                </a:solidFill>
                <a:latin typeface="Arial"/>
                <a:cs typeface="Gill Sans Light"/>
              </a:rPr>
              <a:t>'.</a:t>
            </a:r>
            <a:endParaRPr lang="en-US" dirty="0">
              <a:latin typeface="Gill Sans MT"/>
            </a:endParaRPr>
          </a:p>
          <a:p>
            <a:pPr marL="246380" indent="-246380">
              <a:buClr>
                <a:srgbClr val="F3E9D4"/>
              </a:buClr>
            </a:pPr>
            <a:r>
              <a:rPr lang="en-US" sz="2000" dirty="0">
                <a:latin typeface="Arial"/>
                <a:cs typeface="Gill Sans Light"/>
              </a:rPr>
              <a:t> 'Galen (C2nd A.D.) </a:t>
            </a:r>
            <a:r>
              <a:rPr lang="en-US" sz="2000">
                <a:latin typeface="Arial"/>
                <a:cs typeface="Gill Sans Light"/>
              </a:rPr>
              <a:t>A  physician</a:t>
            </a:r>
            <a:r>
              <a:rPr lang="en-US" sz="2000" dirty="0">
                <a:latin typeface="Arial"/>
                <a:cs typeface="Gill Sans Light"/>
              </a:rPr>
              <a:t> to several roman Emperors.</a:t>
            </a:r>
            <a:endParaRPr lang="en-US" dirty="0">
              <a:latin typeface="Gill Sans MT"/>
            </a:endParaRPr>
          </a:p>
          <a:p>
            <a:pPr marL="0" indent="0">
              <a:buClr>
                <a:srgbClr val="F3E9D4"/>
              </a:buClr>
              <a:buNone/>
            </a:pPr>
            <a:r>
              <a:rPr lang="en-US" sz="2000" dirty="0">
                <a:latin typeface="Arial"/>
                <a:cs typeface="Gill Sans Light"/>
              </a:rPr>
              <a:t>modified the initial ideas of the Hippocratic documents.</a:t>
            </a:r>
          </a:p>
          <a:p>
            <a:pPr marL="246380" indent="-246380">
              <a:buClr>
                <a:srgbClr val="F3E9D4"/>
              </a:buClr>
            </a:pPr>
            <a:r>
              <a:rPr lang="en-US" sz="2000">
                <a:latin typeface="Arial"/>
                <a:cs typeface="Gill Sans Light"/>
              </a:rPr>
              <a:t> Faculty is akin to </a:t>
            </a:r>
            <a:r>
              <a:rPr lang="en-US" sz="2000" dirty="0">
                <a:latin typeface="Arial"/>
                <a:cs typeface="Gill Sans Light"/>
              </a:rPr>
              <a:t>what today is cognition,</a:t>
            </a:r>
            <a:endParaRPr lang="en-US">
              <a:latin typeface="Gill Sans MT"/>
            </a:endParaRPr>
          </a:p>
          <a:p>
            <a:pPr marL="246380" indent="-246380">
              <a:buClr>
                <a:srgbClr val="F3E9D4"/>
              </a:buClr>
            </a:pPr>
            <a:r>
              <a:rPr lang="en-US" sz="2000" dirty="0">
                <a:latin typeface="Arial"/>
                <a:cs typeface="Gill Sans Light"/>
              </a:rPr>
              <a:t> </a:t>
            </a:r>
            <a:r>
              <a:rPr lang="en-US" sz="2000" dirty="0" err="1">
                <a:latin typeface="Arial"/>
                <a:cs typeface="Gill Sans Light"/>
              </a:rPr>
              <a:t>Localisation</a:t>
            </a:r>
            <a:r>
              <a:rPr lang="en-US" sz="2000" dirty="0">
                <a:latin typeface="Arial"/>
                <a:cs typeface="Gill Sans Light"/>
              </a:rPr>
              <a:t> Of brain function  dating from </a:t>
            </a:r>
            <a:r>
              <a:rPr lang="en-US" sz="2000" dirty="0" err="1">
                <a:latin typeface="Arial"/>
                <a:cs typeface="Gill Sans Light"/>
              </a:rPr>
              <a:t>Nemesius</a:t>
            </a:r>
            <a:r>
              <a:rPr lang="en-US" sz="2000" dirty="0">
                <a:latin typeface="Arial"/>
                <a:cs typeface="Gill Sans Light"/>
              </a:rPr>
              <a:t> 340 -390 A.D.</a:t>
            </a:r>
          </a:p>
          <a:p>
            <a:pPr marL="246380" indent="-246380">
              <a:buClr>
                <a:srgbClr val="F3E9D4"/>
              </a:buClr>
            </a:pPr>
            <a:r>
              <a:rPr lang="en-US" sz="2000" dirty="0">
                <a:latin typeface="Arial"/>
                <a:cs typeface="Gill Sans Light"/>
              </a:rPr>
              <a:t>The theore</a:t>
            </a:r>
            <a:r>
              <a:rPr lang="en-US" sz="2000">
                <a:latin typeface="Arial"/>
                <a:cs typeface="Gill Sans Light"/>
              </a:rPr>
              <a:t>tical scheme served as a rationale for treatment of mental disorders. </a:t>
            </a:r>
          </a:p>
          <a:p>
            <a:pPr marL="0" indent="0">
              <a:buClr>
                <a:srgbClr val="F3E9D4"/>
              </a:buClr>
              <a:buNone/>
            </a:pPr>
            <a:endParaRPr lang="en-US" sz="2000" dirty="0">
              <a:latin typeface="Arial"/>
            </a:endParaRPr>
          </a:p>
        </p:txBody>
      </p:sp>
      <p:sp>
        <p:nvSpPr>
          <p:cNvPr id="5" name="TextBox 4">
            <a:extLst>
              <a:ext uri="{FF2B5EF4-FFF2-40B4-BE49-F238E27FC236}">
                <a16:creationId xmlns:a16="http://schemas.microsoft.com/office/drawing/2014/main" id="{DACDE6A2-0045-3A98-88AC-B49144B62BDC}"/>
              </a:ext>
            </a:extLst>
          </p:cNvPr>
          <p:cNvSpPr txBox="1"/>
          <p:nvPr/>
        </p:nvSpPr>
        <p:spPr>
          <a:xfrm>
            <a:off x="5065554" y="6161605"/>
            <a:ext cx="387871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rgbClr val="F3E9D4"/>
                </a:solidFill>
                <a:latin typeface="Arial"/>
                <a:cs typeface="Arial"/>
              </a:rPr>
              <a:t>(Jackson .S.W.1990)</a:t>
            </a:r>
            <a:endParaRPr lang="en-US" sz="2400">
              <a:latin typeface="Arial"/>
              <a:cs typeface="Arial"/>
            </a:endParaRPr>
          </a:p>
        </p:txBody>
      </p:sp>
    </p:spTree>
    <p:extLst>
      <p:ext uri="{BB962C8B-B14F-4D97-AF65-F5344CB8AC3E}">
        <p14:creationId xmlns:p14="http://schemas.microsoft.com/office/powerpoint/2010/main" val="23995441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F19E83E-DABB-3B38-3F4C-554017758D0F}"/>
              </a:ext>
            </a:extLst>
          </p:cNvPr>
          <p:cNvSpPr>
            <a:spLocks noGrp="1"/>
          </p:cNvSpPr>
          <p:nvPr>
            <p:ph type="title"/>
          </p:nvPr>
        </p:nvSpPr>
        <p:spPr>
          <a:xfrm>
            <a:off x="640080" y="640080"/>
            <a:ext cx="6858000" cy="1400243"/>
          </a:xfrm>
        </p:spPr>
        <p:txBody>
          <a:bodyPr/>
          <a:lstStyle/>
          <a:p>
            <a:r>
              <a:rPr lang="en-US" sz="2400">
                <a:latin typeface="Arial"/>
                <a:cs typeface="Arial"/>
              </a:rPr>
              <a:t>The writings of ancient Greco- Roman period </a:t>
            </a:r>
            <a:br>
              <a:rPr lang="en-US" sz="2400" dirty="0">
                <a:latin typeface="Arial"/>
                <a:cs typeface="Arial"/>
              </a:rPr>
            </a:br>
            <a:r>
              <a:rPr lang="en-US" sz="2000">
                <a:latin typeface="Arial"/>
                <a:cs typeface="Arial"/>
              </a:rPr>
              <a:t>after the fall of the Western Roman Empire (476 AD).</a:t>
            </a:r>
            <a:endParaRPr lang="en-US" sz="2400">
              <a:latin typeface="Arial"/>
              <a:cs typeface="Arial"/>
            </a:endParaRPr>
          </a:p>
        </p:txBody>
      </p:sp>
      <p:sp>
        <p:nvSpPr>
          <p:cNvPr id="3" name="Content Placeholder 2">
            <a:extLst>
              <a:ext uri="{FF2B5EF4-FFF2-40B4-BE49-F238E27FC236}">
                <a16:creationId xmlns:a16="http://schemas.microsoft.com/office/drawing/2014/main" id="{3BC072D3-FB5F-DC02-A58C-DCF4B14ADF0F}"/>
              </a:ext>
            </a:extLst>
          </p:cNvPr>
          <p:cNvSpPr>
            <a:spLocks noGrp="1"/>
          </p:cNvSpPr>
          <p:nvPr>
            <p:ph sz="quarter" idx="14"/>
          </p:nvPr>
        </p:nvSpPr>
        <p:spPr>
          <a:xfrm>
            <a:off x="2416" y="2739250"/>
            <a:ext cx="7741205" cy="4129137"/>
          </a:xfrm>
        </p:spPr>
        <p:txBody>
          <a:bodyPr vert="horz" lIns="91440" tIns="45720" rIns="91440" bIns="45720" rtlCol="0" anchor="t">
            <a:noAutofit/>
          </a:bodyPr>
          <a:lstStyle/>
          <a:p>
            <a:pPr marL="246380" indent="-246380">
              <a:lnSpc>
                <a:spcPct val="100000"/>
              </a:lnSpc>
              <a:spcBef>
                <a:spcPct val="0"/>
              </a:spcBef>
            </a:pPr>
            <a:r>
              <a:rPr lang="en-US" sz="2000" dirty="0">
                <a:solidFill>
                  <a:schemeClr val="bg1"/>
                </a:solidFill>
                <a:latin typeface="Arial"/>
                <a:cs typeface="Gill Sans Light"/>
              </a:rPr>
              <a:t>In the west in some monasteries mere</a:t>
            </a:r>
            <a:r>
              <a:rPr lang="en-US" sz="1800" cap="all" dirty="0">
                <a:solidFill>
                  <a:schemeClr val="bg1"/>
                </a:solidFill>
                <a:latin typeface="Arial"/>
                <a:cs typeface="Arial"/>
              </a:rPr>
              <a:t> </a:t>
            </a:r>
            <a:r>
              <a:rPr lang="en-US" sz="1800" dirty="0">
                <a:solidFill>
                  <a:schemeClr val="bg1"/>
                </a:solidFill>
                <a:latin typeface="Arial"/>
                <a:cs typeface="Arial"/>
              </a:rPr>
              <a:t> summaries survived; restoration of knowledge was by the works of the translators and scribes of the Eastern Byzantine Empire, Persians and the Moors. The Islamic world .</a:t>
            </a:r>
            <a:endParaRPr lang="en-US" sz="1800">
              <a:solidFill>
                <a:schemeClr val="bg1"/>
              </a:solidFill>
              <a:latin typeface="Arial"/>
              <a:cs typeface="Arial"/>
            </a:endParaRPr>
          </a:p>
          <a:p>
            <a:pPr marL="246380" indent="-246380">
              <a:lnSpc>
                <a:spcPct val="100000"/>
              </a:lnSpc>
              <a:spcBef>
                <a:spcPct val="0"/>
              </a:spcBef>
              <a:buClr>
                <a:srgbClr val="000000"/>
              </a:buClr>
            </a:pPr>
            <a:r>
              <a:rPr lang="en-US" sz="2000" dirty="0">
                <a:solidFill>
                  <a:schemeClr val="bg1"/>
                </a:solidFill>
                <a:latin typeface="Arial"/>
                <a:cs typeface="Gill Sans Light"/>
              </a:rPr>
              <a:t> Hunayn ibn </a:t>
            </a:r>
            <a:r>
              <a:rPr lang="en-US" sz="2000">
                <a:solidFill>
                  <a:schemeClr val="bg1"/>
                </a:solidFill>
                <a:latin typeface="Arial"/>
                <a:cs typeface="Gill Sans Light"/>
              </a:rPr>
              <a:t>Ishaq </a:t>
            </a:r>
            <a:r>
              <a:rPr lang="en-GB" sz="2000">
                <a:solidFill>
                  <a:schemeClr val="bg1"/>
                </a:solidFill>
                <a:latin typeface="Arial"/>
                <a:cs typeface="Gill Sans Light"/>
              </a:rPr>
              <a:t>(809 to 873 AD)</a:t>
            </a:r>
            <a:endParaRPr lang="en-US" sz="2000" dirty="0">
              <a:solidFill>
                <a:schemeClr val="bg1"/>
              </a:solidFill>
              <a:latin typeface="Arial"/>
              <a:cs typeface="Gill Sans Light"/>
            </a:endParaRPr>
          </a:p>
          <a:p>
            <a:pPr marL="246380" indent="-246380">
              <a:lnSpc>
                <a:spcPct val="100000"/>
              </a:lnSpc>
              <a:spcBef>
                <a:spcPct val="0"/>
              </a:spcBef>
              <a:buClr>
                <a:srgbClr val="000000"/>
              </a:buClr>
            </a:pPr>
            <a:r>
              <a:rPr lang="en-US" sz="2000" dirty="0">
                <a:solidFill>
                  <a:schemeClr val="bg1"/>
                </a:solidFill>
                <a:latin typeface="Arial"/>
                <a:cs typeface="Gill Sans Light"/>
              </a:rPr>
              <a:t>Avicenna or Ibn Sina ( 980–1037 CE) of Persia The Canon of Medicine circa 1025 A. D. (Al-Qanun fi al-</a:t>
            </a:r>
            <a:r>
              <a:rPr lang="en-US" sz="2000" dirty="0" err="1">
                <a:solidFill>
                  <a:schemeClr val="bg1"/>
                </a:solidFill>
                <a:latin typeface="Arial"/>
                <a:cs typeface="Gill Sans Light"/>
              </a:rPr>
              <a:t>Tibb</a:t>
            </a:r>
            <a:r>
              <a:rPr lang="en-US" sz="2000" dirty="0">
                <a:solidFill>
                  <a:schemeClr val="bg1"/>
                </a:solidFill>
                <a:latin typeface="Arial"/>
                <a:cs typeface="Gill Sans Light"/>
              </a:rPr>
              <a:t>), became a standard medical text in both the Islamic world and Europe for centuries. </a:t>
            </a:r>
            <a:endParaRPr lang="en-US">
              <a:solidFill>
                <a:schemeClr val="bg1"/>
              </a:solidFill>
            </a:endParaRPr>
          </a:p>
          <a:p>
            <a:pPr marL="246380" indent="-246380">
              <a:lnSpc>
                <a:spcPct val="100000"/>
              </a:lnSpc>
              <a:spcBef>
                <a:spcPts val="0"/>
              </a:spcBef>
              <a:buClr>
                <a:srgbClr val="000000"/>
              </a:buClr>
            </a:pPr>
            <a:r>
              <a:rPr lang="en-US" sz="1800" cap="all" dirty="0">
                <a:solidFill>
                  <a:schemeClr val="bg1"/>
                </a:solidFill>
                <a:latin typeface="Arial"/>
                <a:cs typeface="Arial"/>
              </a:rPr>
              <a:t> I</a:t>
            </a:r>
            <a:r>
              <a:rPr lang="en-US" sz="1800" dirty="0">
                <a:solidFill>
                  <a:schemeClr val="bg1"/>
                </a:solidFill>
                <a:latin typeface="Arial"/>
                <a:cs typeface="Arial"/>
              </a:rPr>
              <a:t>t was in the eleventh century A.D. that Europe received theses restorations of  medical </a:t>
            </a:r>
            <a:r>
              <a:rPr lang="en-US" sz="1800" dirty="0" err="1">
                <a:solidFill>
                  <a:schemeClr val="bg1"/>
                </a:solidFill>
                <a:latin typeface="Arial"/>
                <a:cs typeface="Arial"/>
              </a:rPr>
              <a:t>knoweledge</a:t>
            </a:r>
            <a:r>
              <a:rPr lang="en-US" sz="1800" dirty="0">
                <a:solidFill>
                  <a:schemeClr val="bg1"/>
                </a:solidFill>
                <a:latin typeface="Arial"/>
                <a:cs typeface="Arial"/>
              </a:rPr>
              <a:t>. </a:t>
            </a:r>
            <a:endParaRPr lang="en-US" sz="2000" dirty="0">
              <a:solidFill>
                <a:schemeClr val="bg1"/>
              </a:solidFill>
              <a:latin typeface="Arial"/>
              <a:cs typeface="Arial"/>
            </a:endParaRPr>
          </a:p>
          <a:p>
            <a:pPr marL="246380" indent="-246380">
              <a:lnSpc>
                <a:spcPct val="100000"/>
              </a:lnSpc>
              <a:spcBef>
                <a:spcPts val="0"/>
              </a:spcBef>
              <a:buClr>
                <a:srgbClr val="000000"/>
              </a:buClr>
            </a:pPr>
            <a:r>
              <a:rPr lang="en-GB" sz="2000" dirty="0">
                <a:solidFill>
                  <a:schemeClr val="bg1"/>
                </a:solidFill>
                <a:latin typeface="Arial"/>
                <a:cs typeface="Arial"/>
              </a:rPr>
              <a:t> In the 4th century Saint John Cassian named one particular spiritual illness </a:t>
            </a:r>
            <a:r>
              <a:rPr lang="en-GB" sz="2000" dirty="0" err="1">
                <a:solidFill>
                  <a:schemeClr val="bg1"/>
                </a:solidFill>
                <a:latin typeface="Arial"/>
                <a:cs typeface="Arial"/>
              </a:rPr>
              <a:t>Acidia</a:t>
            </a:r>
            <a:r>
              <a:rPr lang="en-GB" sz="2000" dirty="0">
                <a:solidFill>
                  <a:schemeClr val="bg1"/>
                </a:solidFill>
                <a:latin typeface="Arial"/>
                <a:cs typeface="Arial"/>
              </a:rPr>
              <a:t>, </a:t>
            </a:r>
            <a:endParaRPr lang="en-US" sz="2000" dirty="0">
              <a:solidFill>
                <a:schemeClr val="bg1"/>
              </a:solidFill>
              <a:latin typeface="Arial"/>
              <a:cs typeface="Arial"/>
            </a:endParaRPr>
          </a:p>
          <a:p>
            <a:pPr marL="246380" indent="-246380">
              <a:lnSpc>
                <a:spcPct val="100000"/>
              </a:lnSpc>
              <a:spcBef>
                <a:spcPct val="0"/>
              </a:spcBef>
              <a:buClr>
                <a:srgbClr val="000000"/>
              </a:buClr>
            </a:pPr>
            <a:endParaRPr lang="en-US" sz="1800" dirty="0">
              <a:solidFill>
                <a:schemeClr val="bg1"/>
              </a:solidFill>
              <a:latin typeface="Arial"/>
              <a:cs typeface="Arial"/>
            </a:endParaRPr>
          </a:p>
          <a:p>
            <a:pPr marL="246380" indent="-246380">
              <a:lnSpc>
                <a:spcPct val="100000"/>
              </a:lnSpc>
              <a:spcBef>
                <a:spcPct val="0"/>
              </a:spcBef>
              <a:buClr>
                <a:srgbClr val="000000"/>
              </a:buClr>
            </a:pPr>
            <a:endParaRPr lang="en-US" sz="1800" dirty="0">
              <a:solidFill>
                <a:schemeClr val="bg1"/>
              </a:solidFill>
              <a:latin typeface="Arial"/>
              <a:cs typeface="Arial"/>
            </a:endParaRPr>
          </a:p>
        </p:txBody>
      </p:sp>
      <p:pic>
        <p:nvPicPr>
          <p:cNvPr id="15" name="Picture Placeholder 14" descr="Law books section in library">
            <a:extLst>
              <a:ext uri="{FF2B5EF4-FFF2-40B4-BE49-F238E27FC236}">
                <a16:creationId xmlns:a16="http://schemas.microsoft.com/office/drawing/2014/main" id="{FB041D79-5B82-5892-F892-99D7C8AC57BF}"/>
              </a:ext>
            </a:extLst>
          </p:cNvPr>
          <p:cNvPicPr>
            <a:picLocks noGrp="1" noChangeAspect="1"/>
          </p:cNvPicPr>
          <p:nvPr>
            <p:ph type="pic" sz="quarter" idx="13"/>
          </p:nvPr>
        </p:nvPicPr>
        <p:blipFill>
          <a:blip r:embed="rId3" cstate="email">
            <a:extLst>
              <a:ext uri="{28A0092B-C50C-407E-A947-70E740481C1C}">
                <a14:useLocalDpi xmlns:a14="http://schemas.microsoft.com/office/drawing/2010/main"/>
              </a:ext>
            </a:extLst>
          </a:blip>
          <a:srcRect/>
          <a:stretch>
            <a:fillRect/>
          </a:stretch>
        </p:blipFill>
        <p:spPr>
          <a:prstGeom prst="rect">
            <a:avLst/>
          </a:prstGeom>
        </p:spPr>
      </p:pic>
      <p:sp>
        <p:nvSpPr>
          <p:cNvPr id="5" name="Content Placeholder 4">
            <a:extLst>
              <a:ext uri="{FF2B5EF4-FFF2-40B4-BE49-F238E27FC236}">
                <a16:creationId xmlns:a16="http://schemas.microsoft.com/office/drawing/2014/main" id="{5E14A413-0513-598D-8B0D-A7D2796B95A1}"/>
              </a:ext>
            </a:extLst>
          </p:cNvPr>
          <p:cNvSpPr>
            <a:spLocks noGrp="1"/>
          </p:cNvSpPr>
          <p:nvPr>
            <p:ph sz="quarter" idx="15"/>
          </p:nvPr>
        </p:nvSpPr>
        <p:spPr/>
        <p:txBody>
          <a:bodyPr vert="horz" lIns="91440" tIns="0" rIns="91440" bIns="45720" rtlCol="0" anchor="t">
            <a:noAutofit/>
          </a:bodyPr>
          <a:lstStyle/>
          <a:p>
            <a:endParaRPr lang="en-US" dirty="0">
              <a:cs typeface="Gill Sans Light"/>
            </a:endParaRPr>
          </a:p>
          <a:p>
            <a:endParaRPr lang="en-US" dirty="0"/>
          </a:p>
        </p:txBody>
      </p:sp>
      <p:cxnSp>
        <p:nvCxnSpPr>
          <p:cNvPr id="16" name="Straight Connector 15">
            <a:extLst>
              <a:ext uri="{FF2B5EF4-FFF2-40B4-BE49-F238E27FC236}">
                <a16:creationId xmlns:a16="http://schemas.microsoft.com/office/drawing/2014/main" id="{94B1B529-A184-61C7-8DE0-7B1E70002771}"/>
              </a:ext>
              <a:ext uri="{C183D7F6-B498-43B3-948B-1728B52AA6E4}">
                <adec:decorative xmlns:adec="http://schemas.microsoft.com/office/drawing/2017/decorative" val="1"/>
              </a:ext>
            </a:extLst>
          </p:cNvPr>
          <p:cNvCxnSpPr>
            <a:cxnSpLocks/>
          </p:cNvCxnSpPr>
          <p:nvPr/>
        </p:nvCxnSpPr>
        <p:spPr>
          <a:xfrm flipH="1">
            <a:off x="7722689" y="2667000"/>
            <a:ext cx="3610099" cy="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7" name="Footer Placeholder 16">
            <a:extLst>
              <a:ext uri="{FF2B5EF4-FFF2-40B4-BE49-F238E27FC236}">
                <a16:creationId xmlns:a16="http://schemas.microsoft.com/office/drawing/2014/main" id="{CED170D9-A526-2BAC-C806-5B67059E2EA5}"/>
              </a:ext>
            </a:extLst>
          </p:cNvPr>
          <p:cNvSpPr>
            <a:spLocks noGrp="1"/>
          </p:cNvSpPr>
          <p:nvPr>
            <p:ph type="ftr" sz="quarter" idx="10"/>
          </p:nvPr>
        </p:nvSpPr>
        <p:spPr/>
        <p:txBody>
          <a:bodyPr/>
          <a:lstStyle/>
          <a:p>
            <a:r>
              <a:rPr lang="en-US" dirty="0"/>
              <a:t>CLASSICAL LITERATURE</a:t>
            </a:r>
          </a:p>
        </p:txBody>
      </p:sp>
      <p:sp>
        <p:nvSpPr>
          <p:cNvPr id="18" name="Slide Number Placeholder 17">
            <a:extLst>
              <a:ext uri="{FF2B5EF4-FFF2-40B4-BE49-F238E27FC236}">
                <a16:creationId xmlns:a16="http://schemas.microsoft.com/office/drawing/2014/main" id="{DF21DF92-01F6-1E57-4DA8-7390DBFFB8D5}"/>
              </a:ext>
            </a:extLst>
          </p:cNvPr>
          <p:cNvSpPr>
            <a:spLocks noGrp="1"/>
          </p:cNvSpPr>
          <p:nvPr>
            <p:ph type="sldNum" sz="quarter" idx="12"/>
          </p:nvPr>
        </p:nvSpPr>
        <p:spPr/>
        <p:txBody>
          <a:bodyPr/>
          <a:lstStyle/>
          <a:p>
            <a:fld id="{DF28FB93-0A08-4E7D-8E63-9EFA29F1E093}" type="slidenum">
              <a:rPr lang="en-US" smtClean="0"/>
              <a:pPr/>
              <a:t>7</a:t>
            </a:fld>
            <a:endParaRPr lang="en-US" dirty="0"/>
          </a:p>
        </p:txBody>
      </p:sp>
      <p:sp>
        <p:nvSpPr>
          <p:cNvPr id="6" name="TextBox 5">
            <a:extLst>
              <a:ext uri="{FF2B5EF4-FFF2-40B4-BE49-F238E27FC236}">
                <a16:creationId xmlns:a16="http://schemas.microsoft.com/office/drawing/2014/main" id="{37311F39-CFD4-36E3-12DF-A9B1B4094DFA}"/>
              </a:ext>
            </a:extLst>
          </p:cNvPr>
          <p:cNvSpPr txBox="1"/>
          <p:nvPr/>
        </p:nvSpPr>
        <p:spPr>
          <a:xfrm>
            <a:off x="7699029" y="3951713"/>
            <a:ext cx="4484569" cy="18774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46380" lvl="0" indent="-246380" rtl="0">
              <a:buFont typeface=""/>
              <a:buChar char="•"/>
            </a:pPr>
            <a:r>
              <a:rPr lang="en-US" sz="2000" cap="all" baseline="0">
                <a:solidFill>
                  <a:srgbClr val="DBBD7F"/>
                </a:solidFill>
                <a:latin typeface="Arial"/>
                <a:ea typeface="Arial"/>
                <a:cs typeface="Arial"/>
              </a:rPr>
              <a:t>(Flashar, 1966: Klibansky et al. 1964; as cited in Kemp &amp; Williams1987 and Scull,2022). </a:t>
            </a:r>
            <a:r>
              <a:rPr lang="en-US" sz="2000">
                <a:latin typeface="Arial"/>
                <a:ea typeface="Arial"/>
                <a:cs typeface="Arial"/>
              </a:rPr>
              <a:t>​</a:t>
            </a:r>
          </a:p>
          <a:p>
            <a:pPr marL="246380" lvl="0" indent="-246380" rtl="0">
              <a:buFont typeface=""/>
              <a:buChar char="•"/>
            </a:pPr>
            <a:endParaRPr lang="en-US">
              <a:latin typeface="Arial"/>
              <a:ea typeface="Arial"/>
              <a:cs typeface="Arial"/>
            </a:endParaRPr>
          </a:p>
          <a:p>
            <a:pPr algn="ctr"/>
            <a:endParaRPr lang="en-US"/>
          </a:p>
        </p:txBody>
      </p:sp>
    </p:spTree>
    <p:extLst>
      <p:ext uri="{BB962C8B-B14F-4D97-AF65-F5344CB8AC3E}">
        <p14:creationId xmlns:p14="http://schemas.microsoft.com/office/powerpoint/2010/main" val="1578486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8E4239D1-5C71-39F9-D517-0E5AA3EF2528}"/>
              </a:ext>
            </a:extLst>
          </p:cNvPr>
          <p:cNvSpPr>
            <a:spLocks noGrp="1"/>
          </p:cNvSpPr>
          <p:nvPr>
            <p:ph type="title"/>
          </p:nvPr>
        </p:nvSpPr>
        <p:spPr>
          <a:xfrm>
            <a:off x="1218883" y="431800"/>
            <a:ext cx="9751060" cy="1625600"/>
          </a:xfrm>
        </p:spPr>
        <p:txBody>
          <a:bodyPr anchor="ctr">
            <a:normAutofit/>
          </a:bodyPr>
          <a:lstStyle/>
          <a:p>
            <a:pPr>
              <a:lnSpc>
                <a:spcPct val="90000"/>
              </a:lnSpc>
            </a:pPr>
            <a:r>
              <a:rPr lang="en-US" sz="3700"/>
              <a:t>Inter-disciplinary practice of the  medieval age. </a:t>
            </a:r>
            <a:br>
              <a:rPr lang="en-US" sz="3700"/>
            </a:br>
            <a:endParaRPr lang="en-US" sz="3700"/>
          </a:p>
        </p:txBody>
      </p:sp>
      <p:sp>
        <p:nvSpPr>
          <p:cNvPr id="3" name="Footer Placeholder 2">
            <a:extLst>
              <a:ext uri="{FF2B5EF4-FFF2-40B4-BE49-F238E27FC236}">
                <a16:creationId xmlns:a16="http://schemas.microsoft.com/office/drawing/2014/main" id="{1FE743D7-6FB5-A6B6-30A9-CBFBCCD1E4D7}"/>
              </a:ext>
            </a:extLst>
          </p:cNvPr>
          <p:cNvSpPr>
            <a:spLocks noGrp="1"/>
          </p:cNvSpPr>
          <p:nvPr>
            <p:ph type="ftr" sz="quarter" idx="11"/>
          </p:nvPr>
        </p:nvSpPr>
        <p:spPr>
          <a:xfrm rot="5400000">
            <a:off x="11183112" y="5413248"/>
            <a:ext cx="1298448" cy="219456"/>
          </a:xfrm>
        </p:spPr>
        <p:txBody>
          <a:bodyPr anchor="ctr">
            <a:normAutofit/>
          </a:bodyPr>
          <a:lstStyle/>
          <a:p>
            <a:pPr>
              <a:spcAft>
                <a:spcPts val="600"/>
              </a:spcAft>
            </a:pPr>
            <a:r>
              <a:rPr lang="en-US" dirty="0"/>
              <a:t>CLASSICAL LITERATURE</a:t>
            </a:r>
            <a:endParaRPr lang="en-US"/>
          </a:p>
        </p:txBody>
      </p:sp>
      <p:sp>
        <p:nvSpPr>
          <p:cNvPr id="4" name="Slide Number Placeholder 3">
            <a:extLst>
              <a:ext uri="{FF2B5EF4-FFF2-40B4-BE49-F238E27FC236}">
                <a16:creationId xmlns:a16="http://schemas.microsoft.com/office/drawing/2014/main" id="{23B484AD-3ABD-6451-7F70-2C6F8A57AE91}"/>
              </a:ext>
            </a:extLst>
          </p:cNvPr>
          <p:cNvSpPr>
            <a:spLocks noGrp="1"/>
          </p:cNvSpPr>
          <p:nvPr>
            <p:ph type="sldNum" sz="quarter" idx="12"/>
          </p:nvPr>
        </p:nvSpPr>
        <p:spPr>
          <a:xfrm>
            <a:off x="11565572" y="6245352"/>
            <a:ext cx="548640" cy="457200"/>
          </a:xfrm>
        </p:spPr>
        <p:txBody>
          <a:bodyPr anchor="ctr">
            <a:normAutofit/>
          </a:bodyPr>
          <a:lstStyle/>
          <a:p>
            <a:pPr>
              <a:spcAft>
                <a:spcPts val="600"/>
              </a:spcAft>
            </a:pPr>
            <a:fld id="{DF28FB93-0A08-4E7D-8E63-9EFA29F1E093}" type="slidenum">
              <a:rPr lang="en-US" smtClean="0"/>
              <a:pPr>
                <a:spcAft>
                  <a:spcPts val="600"/>
                </a:spcAft>
              </a:pPr>
              <a:t>8</a:t>
            </a:fld>
            <a:endParaRPr lang="en-US"/>
          </a:p>
        </p:txBody>
      </p:sp>
      <p:sp>
        <p:nvSpPr>
          <p:cNvPr id="5" name="Content Placeholder 4">
            <a:extLst>
              <a:ext uri="{FF2B5EF4-FFF2-40B4-BE49-F238E27FC236}">
                <a16:creationId xmlns:a16="http://schemas.microsoft.com/office/drawing/2014/main" id="{23616601-2CD5-FB25-5E70-70277277BC00}"/>
              </a:ext>
            </a:extLst>
          </p:cNvPr>
          <p:cNvSpPr>
            <a:spLocks noGrp="1"/>
          </p:cNvSpPr>
          <p:nvPr>
            <p:ph sz="quarter" idx="4294967295"/>
          </p:nvPr>
        </p:nvSpPr>
        <p:spPr>
          <a:xfrm>
            <a:off x="252929" y="1716897"/>
            <a:ext cx="6032282" cy="4973884"/>
          </a:xfrm>
        </p:spPr>
        <p:txBody>
          <a:bodyPr vert="horz" lIns="91440" tIns="45720" rIns="91440" bIns="45720" rtlCol="0" anchor="t">
            <a:noAutofit/>
          </a:bodyPr>
          <a:lstStyle/>
          <a:p>
            <a:pPr marL="0" indent="-246380">
              <a:spcBef>
                <a:spcPts val="0"/>
              </a:spcBef>
              <a:spcAft>
                <a:spcPts val="600"/>
              </a:spcAft>
            </a:pPr>
            <a:r>
              <a:rPr lang="en-US" sz="2000" kern="1200" dirty="0">
                <a:latin typeface="Arial"/>
                <a:cs typeface="Gill Sans Light"/>
              </a:rPr>
              <a:t>The Infirm – A monastic monk </a:t>
            </a:r>
            <a:r>
              <a:rPr lang="en-US" sz="2000" kern="1200" dirty="0" err="1">
                <a:latin typeface="Arial"/>
                <a:cs typeface="Gill Sans Light"/>
              </a:rPr>
              <a:t>asigned</a:t>
            </a:r>
            <a:r>
              <a:rPr lang="en-US" sz="2000" kern="1200" dirty="0">
                <a:latin typeface="Arial"/>
                <a:cs typeface="Gill Sans Light"/>
              </a:rPr>
              <a:t> to the Infirmary .</a:t>
            </a:r>
          </a:p>
          <a:p>
            <a:pPr marL="0" indent="-246380">
              <a:spcBef>
                <a:spcPts val="0"/>
              </a:spcBef>
              <a:spcAft>
                <a:spcPts val="600"/>
              </a:spcAft>
              <a:buClr>
                <a:srgbClr val="F3E9D4"/>
              </a:buClr>
            </a:pPr>
            <a:r>
              <a:rPr lang="en-GB" sz="2000">
                <a:latin typeface="Arial"/>
                <a:cs typeface="Arial"/>
              </a:rPr>
              <a:t>nuns tending to the sick with quiet prayer.</a:t>
            </a:r>
            <a:endParaRPr lang="en-US" sz="2000" kern="1200" dirty="0">
              <a:latin typeface="Arial"/>
            </a:endParaRPr>
          </a:p>
          <a:p>
            <a:pPr marL="0" indent="-246380">
              <a:spcBef>
                <a:spcPts val="0"/>
              </a:spcBef>
              <a:spcAft>
                <a:spcPts val="600"/>
              </a:spcAft>
              <a:buClr>
                <a:srgbClr val="F3E9D4"/>
              </a:buClr>
            </a:pPr>
            <a:r>
              <a:rPr lang="en-US" sz="2000" kern="1200" dirty="0">
                <a:latin typeface="Arial"/>
                <a:cs typeface="Gill Sans Light"/>
              </a:rPr>
              <a:t>The physician, university trained , would rarely perform the procedure himself. That was messy manual work beneath his </a:t>
            </a:r>
            <a:r>
              <a:rPr lang="en-US" sz="2000" kern="1200" dirty="0" err="1">
                <a:latin typeface="Arial"/>
                <a:cs typeface="Gill Sans Light"/>
              </a:rPr>
              <a:t>station.His</a:t>
            </a:r>
            <a:r>
              <a:rPr lang="en-US" sz="2000" kern="1200" dirty="0">
                <a:latin typeface="Arial"/>
                <a:cs typeface="Gill Sans Light"/>
              </a:rPr>
              <a:t> world was one of theory and philosophy. He diagnosed, he prescribed, but he did not cut. </a:t>
            </a:r>
          </a:p>
          <a:p>
            <a:pPr marL="0" indent="-246380">
              <a:spcBef>
                <a:spcPts val="0"/>
              </a:spcBef>
              <a:spcAft>
                <a:spcPts val="600"/>
              </a:spcAft>
              <a:buClr>
                <a:srgbClr val="F3E9D4"/>
              </a:buClr>
            </a:pPr>
            <a:r>
              <a:rPr lang="en-US" sz="2000" kern="1200" dirty="0">
                <a:latin typeface="Arial"/>
                <a:cs typeface="Gill Sans Light"/>
              </a:rPr>
              <a:t> The barber Surgeon – considered an unlearned craftsman his trade was learned by a shop apprenticeship not in a </a:t>
            </a:r>
            <a:r>
              <a:rPr lang="en-US" sz="2000" dirty="0">
                <a:latin typeface="Arial"/>
                <a:cs typeface="Gill Sans Light"/>
              </a:rPr>
              <a:t>university</a:t>
            </a:r>
            <a:r>
              <a:rPr lang="en-US" sz="2000" kern="1200" dirty="0">
                <a:latin typeface="Arial"/>
                <a:cs typeface="Gill Sans Light"/>
              </a:rPr>
              <a:t> A dentist ,a cutter of hair and of bodies by amputation</a:t>
            </a:r>
            <a:r>
              <a:rPr lang="en-US" sz="2000" dirty="0">
                <a:latin typeface="Arial"/>
                <a:cs typeface="Gill Sans Light"/>
              </a:rPr>
              <a:t> and  </a:t>
            </a:r>
            <a:r>
              <a:rPr lang="en-US" sz="2000" kern="1200" dirty="0" err="1">
                <a:latin typeface="Arial"/>
                <a:cs typeface="Gill Sans Light"/>
              </a:rPr>
              <a:t>causterisation</a:t>
            </a:r>
            <a:r>
              <a:rPr lang="en-US" sz="2000" kern="1200" dirty="0">
                <a:latin typeface="Arial"/>
                <a:cs typeface="Gill Sans Light"/>
              </a:rPr>
              <a:t> . A master of hot iron and steel implements. </a:t>
            </a:r>
          </a:p>
        </p:txBody>
      </p:sp>
      <p:pic>
        <p:nvPicPr>
          <p:cNvPr id="13" name="Picture Placeholder 12" descr="A collection of metal tools&#10;&#10;AI-generated content may be incorrect.">
            <a:extLst>
              <a:ext uri="{FF2B5EF4-FFF2-40B4-BE49-F238E27FC236}">
                <a16:creationId xmlns:a16="http://schemas.microsoft.com/office/drawing/2014/main" id="{A3E6BE34-311F-1379-C163-4866EB4E3BF2}"/>
              </a:ext>
            </a:extLst>
          </p:cNvPr>
          <p:cNvPicPr>
            <a:picLocks noGrp="1" noChangeAspect="1"/>
          </p:cNvPicPr>
          <p:nvPr>
            <p:ph type="pic" sz="quarter" idx="4294967295"/>
          </p:nvPr>
        </p:nvPicPr>
        <p:blipFill>
          <a:blip r:embed="rId3"/>
          <a:srcRect l="13542" r="14611" b="2"/>
          <a:stretch>
            <a:fillRect/>
          </a:stretch>
        </p:blipFill>
        <p:spPr>
          <a:xfrm>
            <a:off x="6284913" y="2247900"/>
            <a:ext cx="4685030" cy="4352544"/>
          </a:xfrm>
          <a:prstGeom prst="rect">
            <a:avLst/>
          </a:prstGeom>
          <a:noFill/>
        </p:spPr>
      </p:pic>
    </p:spTree>
    <p:extLst>
      <p:ext uri="{BB962C8B-B14F-4D97-AF65-F5344CB8AC3E}">
        <p14:creationId xmlns:p14="http://schemas.microsoft.com/office/powerpoint/2010/main" val="12459578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9DBB63A-DF09-2F40-2A91-91C62E78F965}"/>
              </a:ext>
            </a:extLst>
          </p:cNvPr>
          <p:cNvSpPr>
            <a:spLocks noGrp="1"/>
          </p:cNvSpPr>
          <p:nvPr>
            <p:ph type="title"/>
          </p:nvPr>
        </p:nvSpPr>
        <p:spPr>
          <a:xfrm>
            <a:off x="841248" y="13716"/>
            <a:ext cx="7516524" cy="6557043"/>
          </a:xfrm>
        </p:spPr>
        <p:txBody>
          <a:bodyPr/>
          <a:lstStyle/>
          <a:p>
            <a:r>
              <a:rPr lang="en-GB">
                <a:solidFill>
                  <a:srgbClr val="000000"/>
                </a:solidFill>
                <a:latin typeface="Book Antiqua"/>
                <a:cs typeface="Arial"/>
              </a:rPr>
              <a:t>The Medieval Hospital in  Europe.</a:t>
            </a:r>
          </a:p>
          <a:p>
            <a:pPr>
              <a:spcBef>
                <a:spcPts val="0"/>
              </a:spcBef>
            </a:pPr>
            <a:r>
              <a:rPr lang="en-GB" sz="2400" dirty="0">
                <a:solidFill>
                  <a:schemeClr val="bg1"/>
                </a:solidFill>
                <a:latin typeface="Arial"/>
                <a:cs typeface="Arial"/>
              </a:rPr>
              <a:t>D</a:t>
            </a:r>
            <a:r>
              <a:rPr lang="en-GB" sz="2400" cap="none" dirty="0">
                <a:solidFill>
                  <a:schemeClr val="bg1"/>
                </a:solidFill>
                <a:latin typeface="Arial"/>
                <a:cs typeface="Arial"/>
              </a:rPr>
              <a:t>espite the </a:t>
            </a:r>
            <a:r>
              <a:rPr lang="en-GB" sz="2400" cap="none" dirty="0" err="1">
                <a:solidFill>
                  <a:schemeClr val="bg1"/>
                </a:solidFill>
                <a:latin typeface="Arial"/>
                <a:cs typeface="Arial"/>
              </a:rPr>
              <a:t>hippocratic</a:t>
            </a:r>
            <a:r>
              <a:rPr lang="en-GB" sz="2400" cap="none" dirty="0">
                <a:solidFill>
                  <a:schemeClr val="bg1"/>
                </a:solidFill>
                <a:latin typeface="Arial"/>
                <a:cs typeface="Arial"/>
              </a:rPr>
              <a:t> natural cause, the Catholic church held power through dogma and adherence to the supernatural </a:t>
            </a:r>
            <a:r>
              <a:rPr lang="en-GB" sz="2400" cap="none" dirty="0" err="1">
                <a:solidFill>
                  <a:schemeClr val="bg1"/>
                </a:solidFill>
                <a:latin typeface="Arial"/>
                <a:cs typeface="Arial"/>
              </a:rPr>
              <a:t>explaination</a:t>
            </a:r>
            <a:r>
              <a:rPr lang="en-GB" sz="2400" cap="none" dirty="0">
                <a:solidFill>
                  <a:schemeClr val="bg1"/>
                </a:solidFill>
                <a:latin typeface="Arial"/>
                <a:cs typeface="Arial"/>
              </a:rPr>
              <a:t>. Prayer, demons,  bile and purging </a:t>
            </a:r>
            <a:endParaRPr lang="en-US" sz="2400" cap="none" dirty="0">
              <a:solidFill>
                <a:schemeClr val="bg1"/>
              </a:solidFill>
              <a:latin typeface="Arial"/>
              <a:cs typeface="Arial"/>
            </a:endParaRPr>
          </a:p>
          <a:p>
            <a:pPr>
              <a:spcBef>
                <a:spcPts val="0"/>
              </a:spcBef>
            </a:pPr>
            <a:r>
              <a:rPr lang="en-GB" sz="2400" cap="none">
                <a:solidFill>
                  <a:schemeClr val="bg1"/>
                </a:solidFill>
                <a:latin typeface="Arial"/>
                <a:cs typeface="Arial"/>
              </a:rPr>
              <a:t>continued to coexist.</a:t>
            </a:r>
            <a:endParaRPr lang="en-US" sz="2400" cap="none">
              <a:solidFill>
                <a:schemeClr val="bg1"/>
              </a:solidFill>
              <a:latin typeface="Arial"/>
              <a:cs typeface="Arial"/>
            </a:endParaRPr>
          </a:p>
          <a:p>
            <a:pPr>
              <a:spcBef>
                <a:spcPts val="0"/>
              </a:spcBef>
            </a:pPr>
            <a:r>
              <a:rPr lang="en-GB" sz="2000" cap="none" dirty="0">
                <a:solidFill>
                  <a:schemeClr val="bg1"/>
                </a:solidFill>
                <a:latin typeface="Arial"/>
                <a:cs typeface="Arial"/>
              </a:rPr>
              <a:t>.</a:t>
            </a:r>
            <a:br>
              <a:rPr lang="en-GB" sz="2000" cap="none" dirty="0">
                <a:solidFill>
                  <a:schemeClr val="bg1"/>
                </a:solidFill>
                <a:latin typeface="Arial"/>
                <a:cs typeface="Arial"/>
              </a:rPr>
            </a:br>
            <a:r>
              <a:rPr lang="en-GB" sz="2000" cap="none" dirty="0">
                <a:solidFill>
                  <a:schemeClr val="bg1"/>
                </a:solidFill>
                <a:latin typeface="Arial"/>
                <a:cs typeface="Arial"/>
              </a:rPr>
              <a:t>Translators such as Constantinus Africanis in </a:t>
            </a:r>
            <a:r>
              <a:rPr lang="en-GB" sz="2000" cap="none" dirty="0" err="1">
                <a:solidFill>
                  <a:schemeClr val="bg1"/>
                </a:solidFill>
                <a:latin typeface="Arial"/>
                <a:cs typeface="Arial"/>
              </a:rPr>
              <a:t>Monteasino</a:t>
            </a:r>
            <a:r>
              <a:rPr lang="en-GB" sz="2000" cap="none" dirty="0">
                <a:solidFill>
                  <a:schemeClr val="bg1"/>
                </a:solidFill>
                <a:latin typeface="Arial"/>
                <a:cs typeface="Arial"/>
              </a:rPr>
              <a:t> and later  Gerard of Cremona in Toledo, </a:t>
            </a:r>
            <a:endParaRPr lang="en-US" sz="2000" cap="none" dirty="0">
              <a:solidFill>
                <a:schemeClr val="bg1"/>
              </a:solidFill>
              <a:latin typeface="Arial"/>
              <a:cs typeface="Arial"/>
            </a:endParaRPr>
          </a:p>
          <a:p>
            <a:pPr>
              <a:spcBef>
                <a:spcPts val="0"/>
              </a:spcBef>
            </a:pPr>
            <a:r>
              <a:rPr lang="en-GB" sz="2000" cap="none" dirty="0">
                <a:solidFill>
                  <a:schemeClr val="bg1"/>
                </a:solidFill>
                <a:latin typeface="Arial"/>
                <a:cs typeface="Arial"/>
              </a:rPr>
              <a:t>Among many , brought Arabic and Greek medical texts into the Latin West in the 11th and 12th centuries</a:t>
            </a:r>
            <a:br>
              <a:rPr lang="en-GB" sz="2000" cap="none" dirty="0">
                <a:solidFill>
                  <a:schemeClr val="bg1"/>
                </a:solidFill>
                <a:latin typeface="Arial"/>
                <a:cs typeface="Arial"/>
              </a:rPr>
            </a:br>
            <a:br>
              <a:rPr lang="en-GB" sz="2000" cap="none" dirty="0">
                <a:latin typeface="Arial"/>
                <a:cs typeface="Arial"/>
              </a:rPr>
            </a:br>
            <a:r>
              <a:rPr lang="en-GB" sz="2000" cap="none" dirty="0">
                <a:solidFill>
                  <a:schemeClr val="bg1"/>
                </a:solidFill>
                <a:latin typeface="Arial"/>
                <a:cs typeface="Arial"/>
              </a:rPr>
              <a:t>. The school of Salerno taught a practical medicine that </a:t>
            </a:r>
            <a:r>
              <a:rPr lang="en-GB" sz="2000" cap="none">
                <a:solidFill>
                  <a:schemeClr val="bg1"/>
                </a:solidFill>
                <a:latin typeface="Arial"/>
                <a:cs typeface="Arial"/>
              </a:rPr>
              <a:t>drew on Galenic medicine, Arabic pharmacology, and </a:t>
            </a:r>
            <a:r>
              <a:rPr lang="en-GB" sz="2000" cap="none" dirty="0">
                <a:solidFill>
                  <a:schemeClr val="bg1"/>
                </a:solidFill>
                <a:latin typeface="Arial"/>
                <a:cs typeface="Arial"/>
              </a:rPr>
              <a:t>local folk practices.</a:t>
            </a:r>
            <a:endParaRPr lang="en-US" sz="2000" cap="none" dirty="0">
              <a:solidFill>
                <a:schemeClr val="bg1"/>
              </a:solidFill>
              <a:latin typeface="Arial"/>
              <a:cs typeface="Arial"/>
            </a:endParaRPr>
          </a:p>
          <a:p>
            <a:endParaRPr lang="en-US" sz="2000" dirty="0">
              <a:solidFill>
                <a:schemeClr val="bg1"/>
              </a:solidFill>
              <a:latin typeface="Arial"/>
              <a:cs typeface="Arial"/>
            </a:endParaRPr>
          </a:p>
        </p:txBody>
      </p:sp>
      <p:pic>
        <p:nvPicPr>
          <p:cNvPr id="4" name="Picture Placeholder 3" descr="Stamps with alphabet letters">
            <a:extLst>
              <a:ext uri="{FF2B5EF4-FFF2-40B4-BE49-F238E27FC236}">
                <a16:creationId xmlns:a16="http://schemas.microsoft.com/office/drawing/2014/main" id="{EB0CAA8D-A852-C4A7-5B8F-CCB921FFB6CF}"/>
              </a:ext>
            </a:extLst>
          </p:cNvPr>
          <p:cNvPicPr>
            <a:picLocks noGrp="1" noChangeAspect="1"/>
          </p:cNvPicPr>
          <p:nvPr>
            <p:ph type="pic" sz="quarter" idx="13"/>
          </p:nvPr>
        </p:nvPicPr>
        <p:blipFill>
          <a:blip r:embed="rId3" cstate="email">
            <a:extLst>
              <a:ext uri="{28A0092B-C50C-407E-A947-70E740481C1C}">
                <a14:useLocalDpi xmlns:a14="http://schemas.microsoft.com/office/drawing/2010/main"/>
              </a:ext>
            </a:extLst>
          </a:blip>
          <a:srcRect/>
          <a:stretch>
            <a:fillRect/>
          </a:stretch>
        </p:blipFill>
        <p:spPr>
          <a:prstGeom prst="rect">
            <a:avLst/>
          </a:prstGeom>
        </p:spPr>
      </p:pic>
    </p:spTree>
    <p:extLst>
      <p:ext uri="{BB962C8B-B14F-4D97-AF65-F5344CB8AC3E}">
        <p14:creationId xmlns:p14="http://schemas.microsoft.com/office/powerpoint/2010/main" val="36921661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Footer Placeholder 2">
            <a:extLst>
              <a:ext uri="{FF2B5EF4-FFF2-40B4-BE49-F238E27FC236}">
                <a16:creationId xmlns:a16="http://schemas.microsoft.com/office/drawing/2014/main" id="{C5914F20-402B-D92A-2F6F-CE77010787E9}"/>
              </a:ext>
            </a:extLst>
          </p:cNvPr>
          <p:cNvSpPr>
            <a:spLocks noGrp="1"/>
          </p:cNvSpPr>
          <p:nvPr>
            <p:ph type="ftr" sz="quarter" idx="10"/>
          </p:nvPr>
        </p:nvSpPr>
        <p:spPr>
          <a:xfrm rot="5400000">
            <a:off x="11183112" y="5413248"/>
            <a:ext cx="1298448" cy="219456"/>
          </a:xfrm>
        </p:spPr>
        <p:txBody>
          <a:bodyPr anchor="ctr">
            <a:normAutofit/>
          </a:bodyPr>
          <a:lstStyle/>
          <a:p>
            <a:pPr>
              <a:spcAft>
                <a:spcPts val="600"/>
              </a:spcAft>
            </a:pPr>
            <a:r>
              <a:rPr lang="en-US"/>
              <a:t>CLASSICAL LITERATURE</a:t>
            </a:r>
          </a:p>
        </p:txBody>
      </p:sp>
      <p:sp>
        <p:nvSpPr>
          <p:cNvPr id="11" name="Slide Number Placeholder 3">
            <a:extLst>
              <a:ext uri="{FF2B5EF4-FFF2-40B4-BE49-F238E27FC236}">
                <a16:creationId xmlns:a16="http://schemas.microsoft.com/office/drawing/2014/main" id="{7B4BA9DE-EB42-1FA7-76BF-85B278B2C1C4}"/>
              </a:ext>
            </a:extLst>
          </p:cNvPr>
          <p:cNvSpPr>
            <a:spLocks noGrp="1"/>
          </p:cNvSpPr>
          <p:nvPr>
            <p:ph type="sldNum" sz="quarter" idx="12"/>
          </p:nvPr>
        </p:nvSpPr>
        <p:spPr>
          <a:xfrm>
            <a:off x="11565572" y="6245352"/>
            <a:ext cx="548640" cy="457200"/>
          </a:xfrm>
        </p:spPr>
        <p:txBody>
          <a:bodyPr anchor="ctr">
            <a:normAutofit/>
          </a:bodyPr>
          <a:lstStyle/>
          <a:p>
            <a:pPr>
              <a:spcAft>
                <a:spcPts val="600"/>
              </a:spcAft>
            </a:pPr>
            <a:fld id="{DF28FB93-0A08-4E7D-8E63-9EFA29F1E093}" type="slidenum">
              <a:rPr lang="en-US" smtClean="0"/>
              <a:pPr>
                <a:spcAft>
                  <a:spcPts val="600"/>
                </a:spcAft>
              </a:pPr>
              <a:t>10</a:t>
            </a:fld>
            <a:endParaRPr lang="en-US"/>
          </a:p>
        </p:txBody>
      </p:sp>
      <p:pic>
        <p:nvPicPr>
          <p:cNvPr id="4" name="Picture Placeholder 3" descr="A group of people in beds&#10;&#10;AI-generated content may be incorrect.">
            <a:extLst>
              <a:ext uri="{FF2B5EF4-FFF2-40B4-BE49-F238E27FC236}">
                <a16:creationId xmlns:a16="http://schemas.microsoft.com/office/drawing/2014/main" id="{8FA37E13-B1E9-2131-ABA5-1FE4AE8B010D}"/>
              </a:ext>
            </a:extLst>
          </p:cNvPr>
          <p:cNvPicPr>
            <a:picLocks noGrp="1" noChangeAspect="1"/>
          </p:cNvPicPr>
          <p:nvPr>
            <p:ph sz="quarter" idx="14"/>
          </p:nvPr>
        </p:nvPicPr>
        <p:blipFill>
          <a:blip r:embed="rId3"/>
          <a:stretch>
            <a:fillRect/>
          </a:stretch>
        </p:blipFill>
        <p:spPr>
          <a:xfrm>
            <a:off x="5715771" y="300086"/>
            <a:ext cx="6013806" cy="5753875"/>
          </a:xfrm>
          <a:prstGeom prst="rect">
            <a:avLst/>
          </a:prstGeom>
          <a:noFill/>
        </p:spPr>
      </p:pic>
      <p:sp>
        <p:nvSpPr>
          <p:cNvPr id="3" name="Title 2">
            <a:extLst>
              <a:ext uri="{FF2B5EF4-FFF2-40B4-BE49-F238E27FC236}">
                <a16:creationId xmlns:a16="http://schemas.microsoft.com/office/drawing/2014/main" id="{C2C36ACE-275F-FF49-1D08-D53456BE5BFC}"/>
              </a:ext>
            </a:extLst>
          </p:cNvPr>
          <p:cNvSpPr>
            <a:spLocks noGrp="1"/>
          </p:cNvSpPr>
          <p:nvPr>
            <p:ph type="title"/>
          </p:nvPr>
        </p:nvSpPr>
        <p:spPr>
          <a:xfrm>
            <a:off x="267416" y="17780"/>
            <a:ext cx="5224401" cy="6670615"/>
          </a:xfrm>
        </p:spPr>
        <p:txBody>
          <a:bodyPr vert="horz" lIns="91440" tIns="45720" rIns="91440" bIns="45720" rtlCol="0" anchor="t">
            <a:noAutofit/>
          </a:bodyPr>
          <a:lstStyle/>
          <a:p>
            <a:pPr>
              <a:lnSpc>
                <a:spcPct val="90000"/>
              </a:lnSpc>
            </a:pPr>
            <a:r>
              <a:rPr lang="en-US" sz="3200" cap="none" dirty="0">
                <a:latin typeface="Arial"/>
                <a:cs typeface="Arial"/>
              </a:rPr>
              <a:t>The 'Hôtel‑Dieu de Paris,'</a:t>
            </a:r>
            <a:r>
              <a:rPr lang="en-US" sz="2400" cap="none" dirty="0">
                <a:latin typeface="Arial"/>
                <a:cs typeface="Arial"/>
              </a:rPr>
              <a:t> A typical medieval  hospital,early13thcentury. </a:t>
            </a:r>
            <a:br>
              <a:rPr lang="en-US" dirty="0"/>
            </a:br>
            <a:r>
              <a:rPr lang="en-US" sz="2400" cap="none" dirty="0">
                <a:latin typeface="Arial"/>
                <a:cs typeface="Arial"/>
              </a:rPr>
              <a:t>Comprising of  three large gothic halls separated by pillars, with vaults (known then as “</a:t>
            </a:r>
            <a:r>
              <a:rPr lang="en-US" sz="2400" cap="none" dirty="0" err="1">
                <a:latin typeface="Arial"/>
                <a:cs typeface="Arial"/>
              </a:rPr>
              <a:t>cagnards</a:t>
            </a:r>
            <a:r>
              <a:rPr lang="en-US" sz="2400" cap="none" dirty="0">
                <a:latin typeface="Arial"/>
                <a:cs typeface="Arial"/>
              </a:rPr>
              <a:t>”) to protect against the Seine floods. These halls provided large communal wards; typical of medieval care facilities. Situated  adjacent to Notre Dame cathedral.</a:t>
            </a:r>
            <a:br>
              <a:rPr lang="en-US" sz="2400" cap="none" dirty="0">
                <a:latin typeface="Arial"/>
              </a:rPr>
            </a:br>
            <a:r>
              <a:rPr lang="en-US" sz="2400" cap="none" dirty="0">
                <a:latin typeface="Arial"/>
                <a:cs typeface="Arial"/>
              </a:rPr>
              <a:t>Attributed to Canon Stephen of Notre-Dame circa  1217AD, stated' that a patient must receive confession and communion upon admission, then be treated as "master of the house" by the </a:t>
            </a:r>
            <a:r>
              <a:rPr lang="en-US" sz="2400" cap="none" dirty="0" err="1">
                <a:latin typeface="Arial"/>
                <a:cs typeface="Arial"/>
              </a:rPr>
              <a:t>charitabl</a:t>
            </a:r>
            <a:r>
              <a:rPr lang="en-US" sz="2400" cap="none" dirty="0">
                <a:latin typeface="Arial"/>
                <a:cs typeface="Arial"/>
              </a:rPr>
              <a:t>e care of lay brothers and sisters'.</a:t>
            </a:r>
            <a:endParaRPr lang="en-US" sz="2400">
              <a:latin typeface="Arial"/>
              <a:cs typeface="Arial"/>
            </a:endParaRPr>
          </a:p>
        </p:txBody>
      </p:sp>
      <p:sp>
        <p:nvSpPr>
          <p:cNvPr id="5" name="TextBox 4">
            <a:extLst>
              <a:ext uri="{FF2B5EF4-FFF2-40B4-BE49-F238E27FC236}">
                <a16:creationId xmlns:a16="http://schemas.microsoft.com/office/drawing/2014/main" id="{8F2E4B26-377F-4AE6-84E1-CA94BFC180FC}"/>
              </a:ext>
            </a:extLst>
          </p:cNvPr>
          <p:cNvSpPr txBox="1"/>
          <p:nvPr/>
        </p:nvSpPr>
        <p:spPr>
          <a:xfrm>
            <a:off x="5720696" y="6163881"/>
            <a:ext cx="754249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The Hotel </a:t>
            </a:r>
            <a:r>
              <a:rPr lang="en-US" sz="2400"/>
              <a:t>Dieu Paris circa 1220 AD.     (AI generated).</a:t>
            </a:r>
          </a:p>
        </p:txBody>
      </p:sp>
    </p:spTree>
    <p:extLst>
      <p:ext uri="{BB962C8B-B14F-4D97-AF65-F5344CB8AC3E}">
        <p14:creationId xmlns:p14="http://schemas.microsoft.com/office/powerpoint/2010/main" val="13138110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0823C2-A180-A667-300D-BAE4379456B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FB95EF7-04C8-7753-E2DE-B2DAD89DA4C0}"/>
              </a:ext>
            </a:extLst>
          </p:cNvPr>
          <p:cNvSpPr>
            <a:spLocks noGrp="1"/>
          </p:cNvSpPr>
          <p:nvPr>
            <p:ph type="title"/>
          </p:nvPr>
        </p:nvSpPr>
        <p:spPr>
          <a:xfrm>
            <a:off x="640080" y="640080"/>
            <a:ext cx="6858000" cy="3052017"/>
          </a:xfrm>
        </p:spPr>
        <p:txBody>
          <a:bodyPr/>
          <a:lstStyle/>
          <a:p>
            <a:r>
              <a:rPr lang="en-US" sz="2800" dirty="0"/>
              <a:t>Medieval teaching :humoral Patholo</a:t>
            </a:r>
            <a:r>
              <a:rPr lang="en-US" sz="2800"/>
              <a:t>gy</a:t>
            </a:r>
            <a:endParaRPr lang="en-US" sz="2800" dirty="0"/>
          </a:p>
        </p:txBody>
      </p:sp>
      <p:sp>
        <p:nvSpPr>
          <p:cNvPr id="3" name="Content Placeholder 2">
            <a:extLst>
              <a:ext uri="{FF2B5EF4-FFF2-40B4-BE49-F238E27FC236}">
                <a16:creationId xmlns:a16="http://schemas.microsoft.com/office/drawing/2014/main" id="{DB130ADE-7BF6-B0C0-61FA-63FE7243B4BF}"/>
              </a:ext>
            </a:extLst>
          </p:cNvPr>
          <p:cNvSpPr>
            <a:spLocks noGrp="1"/>
          </p:cNvSpPr>
          <p:nvPr>
            <p:ph sz="quarter" idx="14"/>
          </p:nvPr>
        </p:nvSpPr>
        <p:spPr>
          <a:xfrm>
            <a:off x="627141" y="3237666"/>
            <a:ext cx="6869261" cy="3434396"/>
          </a:xfrm>
        </p:spPr>
        <p:txBody>
          <a:bodyPr vert="horz" lIns="91440" tIns="45720" rIns="91440" bIns="45720" rtlCol="0" anchor="t">
            <a:noAutofit/>
          </a:bodyPr>
          <a:lstStyle/>
          <a:p>
            <a:pPr marL="0" indent="0">
              <a:buNone/>
            </a:pPr>
            <a:r>
              <a:rPr lang="en-US" sz="2000" dirty="0">
                <a:solidFill>
                  <a:schemeClr val="tx1"/>
                </a:solidFill>
                <a:latin typeface="Arial"/>
                <a:cs typeface="Gill Sans Light"/>
              </a:rPr>
              <a:t>'</a:t>
            </a:r>
            <a:r>
              <a:rPr lang="en-US" sz="2000" dirty="0" err="1">
                <a:solidFill>
                  <a:schemeClr val="tx1"/>
                </a:solidFill>
                <a:latin typeface="Arial"/>
                <a:cs typeface="Gill Sans Light"/>
              </a:rPr>
              <a:t>Melancholie</a:t>
            </a:r>
            <a:r>
              <a:rPr lang="en-US" sz="2000" dirty="0">
                <a:solidFill>
                  <a:schemeClr val="tx1"/>
                </a:solidFill>
                <a:latin typeface="Arial"/>
                <a:cs typeface="Gill Sans Light"/>
              </a:rPr>
              <a:t>'- to the modern  covers anxiety, hypochondriasis, depression and delusional states.</a:t>
            </a:r>
            <a:endParaRPr lang="en-US" sz="2000">
              <a:solidFill>
                <a:schemeClr val="tx1"/>
              </a:solidFill>
              <a:latin typeface="Arial"/>
            </a:endParaRPr>
          </a:p>
          <a:p>
            <a:pPr marL="0" indent="0">
              <a:buNone/>
            </a:pPr>
            <a:r>
              <a:rPr lang="en-US" sz="2000" dirty="0">
                <a:solidFill>
                  <a:schemeClr val="tx1"/>
                </a:solidFill>
                <a:latin typeface="Arial"/>
                <a:cs typeface="Gill Sans Light"/>
              </a:rPr>
              <a:t>'</a:t>
            </a:r>
            <a:r>
              <a:rPr lang="en-US" sz="2000" dirty="0" err="1">
                <a:solidFill>
                  <a:schemeClr val="tx1"/>
                </a:solidFill>
                <a:latin typeface="Arial"/>
                <a:cs typeface="Gill Sans Light"/>
              </a:rPr>
              <a:t>Madnes</a:t>
            </a:r>
            <a:r>
              <a:rPr lang="en-US" sz="2000" dirty="0">
                <a:solidFill>
                  <a:schemeClr val="tx1"/>
                </a:solidFill>
                <a:latin typeface="Arial"/>
                <a:cs typeface="Gill Sans Light"/>
              </a:rPr>
              <a:t>' – raving madness or mania .</a:t>
            </a:r>
            <a:endParaRPr lang="en-US" sz="2000" dirty="0">
              <a:solidFill>
                <a:schemeClr val="tx1"/>
              </a:solidFill>
              <a:latin typeface="Arial"/>
            </a:endParaRPr>
          </a:p>
          <a:p>
            <a:pPr marL="0" indent="0">
              <a:buNone/>
            </a:pPr>
            <a:r>
              <a:rPr lang="en-US" sz="2000" dirty="0">
                <a:solidFill>
                  <a:schemeClr val="tx1"/>
                </a:solidFill>
                <a:latin typeface="Arial"/>
                <a:cs typeface="Gill Sans Light"/>
              </a:rPr>
              <a:t>'Gaurynge'(staring) and forgetfulness-dementia, stupo</a:t>
            </a:r>
            <a:r>
              <a:rPr lang="en-US" sz="2000">
                <a:solidFill>
                  <a:schemeClr val="tx1"/>
                </a:solidFill>
                <a:latin typeface="Arial"/>
                <a:cs typeface="Gill Sans Light"/>
              </a:rPr>
              <a:t>r.</a:t>
            </a:r>
            <a:endParaRPr lang="en-US" sz="2000">
              <a:solidFill>
                <a:schemeClr val="tx1"/>
              </a:solidFill>
              <a:latin typeface="Arial"/>
            </a:endParaRPr>
          </a:p>
          <a:p>
            <a:pPr marL="0" indent="0">
              <a:buNone/>
            </a:pPr>
            <a:r>
              <a:rPr lang="en-US" sz="2000" dirty="0">
                <a:solidFill>
                  <a:schemeClr val="tx1"/>
                </a:solidFill>
                <a:latin typeface="Arial"/>
                <a:cs typeface="Gill Sans Light"/>
              </a:rPr>
              <a:t>'</a:t>
            </a:r>
            <a:r>
              <a:rPr lang="en-US" sz="2000" dirty="0" err="1">
                <a:solidFill>
                  <a:schemeClr val="tx1"/>
                </a:solidFill>
                <a:latin typeface="Arial"/>
                <a:cs typeface="Gill Sans Light"/>
              </a:rPr>
              <a:t>Frenesie</a:t>
            </a:r>
            <a:r>
              <a:rPr lang="en-US" sz="2000" dirty="0">
                <a:solidFill>
                  <a:schemeClr val="tx1"/>
                </a:solidFill>
                <a:latin typeface="Arial"/>
                <a:cs typeface="Gill Sans Light"/>
              </a:rPr>
              <a:t>' - </a:t>
            </a:r>
            <a:r>
              <a:rPr lang="en-US" sz="2000" dirty="0" err="1">
                <a:solidFill>
                  <a:schemeClr val="tx1"/>
                </a:solidFill>
                <a:latin typeface="Arial"/>
                <a:cs typeface="Gill Sans Light"/>
              </a:rPr>
              <a:t>delerium</a:t>
            </a:r>
            <a:r>
              <a:rPr lang="en-US" sz="2000" dirty="0">
                <a:solidFill>
                  <a:schemeClr val="tx1"/>
                </a:solidFill>
                <a:latin typeface="Arial"/>
                <a:cs typeface="Gill Sans Light"/>
              </a:rPr>
              <a:t> due to disease of the brain .</a:t>
            </a:r>
            <a:endParaRPr lang="en-US" sz="2000" dirty="0">
              <a:solidFill>
                <a:schemeClr val="tx1"/>
              </a:solidFill>
              <a:latin typeface="Arial"/>
            </a:endParaRPr>
          </a:p>
          <a:p>
            <a:pPr marL="0" indent="0">
              <a:buNone/>
            </a:pPr>
            <a:r>
              <a:rPr lang="en-US" sz="2000" dirty="0">
                <a:solidFill>
                  <a:schemeClr val="tx1"/>
                </a:solidFill>
                <a:latin typeface="Arial"/>
                <a:cs typeface="Gill Sans Light"/>
              </a:rPr>
              <a:t>To be distinguished from '</a:t>
            </a:r>
            <a:r>
              <a:rPr lang="en-US" sz="2000" dirty="0" err="1">
                <a:solidFill>
                  <a:schemeClr val="tx1"/>
                </a:solidFill>
                <a:latin typeface="Arial"/>
                <a:cs typeface="Gill Sans Light"/>
              </a:rPr>
              <a:t>perafrenesi</a:t>
            </a:r>
            <a:r>
              <a:rPr lang="en-US" sz="2000" dirty="0">
                <a:solidFill>
                  <a:schemeClr val="tx1"/>
                </a:solidFill>
                <a:latin typeface="Arial"/>
                <a:cs typeface="Gill Sans Light"/>
              </a:rPr>
              <a:t>' -delirium that occurs in fever or other diseases.</a:t>
            </a:r>
            <a:endParaRPr lang="en-US" sz="2000">
              <a:solidFill>
                <a:schemeClr val="tx1"/>
              </a:solidFill>
              <a:latin typeface="Arial"/>
            </a:endParaRPr>
          </a:p>
          <a:p>
            <a:pPr marL="0" indent="0">
              <a:buNone/>
            </a:pPr>
            <a:r>
              <a:rPr lang="en-US" sz="2000" dirty="0">
                <a:solidFill>
                  <a:schemeClr val="tx1"/>
                </a:solidFill>
                <a:latin typeface="Arial"/>
                <a:cs typeface="Gill Sans Light"/>
              </a:rPr>
              <a:t>He recorded early attempts at </a:t>
            </a:r>
            <a:r>
              <a:rPr lang="en-US" sz="2000" dirty="0" err="1">
                <a:solidFill>
                  <a:schemeClr val="tx1"/>
                </a:solidFill>
                <a:latin typeface="Arial"/>
                <a:cs typeface="Gill Sans Light"/>
              </a:rPr>
              <a:t>localising</a:t>
            </a:r>
            <a:r>
              <a:rPr lang="en-US" sz="2000" dirty="0">
                <a:solidFill>
                  <a:schemeClr val="tx1"/>
                </a:solidFill>
                <a:latin typeface="Arial"/>
                <a:cs typeface="Gill Sans Light"/>
              </a:rPr>
              <a:t> mental functions .</a:t>
            </a:r>
            <a:r>
              <a:rPr lang="en-US" sz="2000" dirty="0">
                <a:solidFill>
                  <a:schemeClr val="bg1"/>
                </a:solidFill>
                <a:latin typeface="Arial"/>
                <a:cs typeface="Gill Sans Light"/>
              </a:rPr>
              <a:t> </a:t>
            </a:r>
            <a:endParaRPr lang="en-US" sz="2000" dirty="0">
              <a:solidFill>
                <a:schemeClr val="bg1"/>
              </a:solidFill>
              <a:latin typeface="Arial"/>
            </a:endParaRPr>
          </a:p>
          <a:p>
            <a:pPr marL="0" indent="0">
              <a:buNone/>
            </a:pPr>
            <a:endParaRPr lang="en-US" sz="2000" dirty="0">
              <a:solidFill>
                <a:schemeClr val="bg1"/>
              </a:solidFill>
              <a:latin typeface="Arial"/>
            </a:endParaRPr>
          </a:p>
          <a:p>
            <a:pPr marL="0" indent="0">
              <a:buNone/>
            </a:pPr>
            <a:endParaRPr lang="en-US" sz="2000" dirty="0">
              <a:solidFill>
                <a:srgbClr val="FFFFFF"/>
              </a:solidFill>
              <a:latin typeface="Arial"/>
            </a:endParaRPr>
          </a:p>
          <a:p>
            <a:pPr marL="0" indent="0">
              <a:buNone/>
            </a:pPr>
            <a:endParaRPr lang="en-US" sz="2000" dirty="0">
              <a:solidFill>
                <a:srgbClr val="FFFFFF"/>
              </a:solidFill>
              <a:latin typeface="Arial"/>
            </a:endParaRPr>
          </a:p>
          <a:p>
            <a:endParaRPr lang="en-US" dirty="0"/>
          </a:p>
        </p:txBody>
      </p:sp>
      <p:pic>
        <p:nvPicPr>
          <p:cNvPr id="15" name="Picture Placeholder 14" descr="Law books section in library">
            <a:extLst>
              <a:ext uri="{FF2B5EF4-FFF2-40B4-BE49-F238E27FC236}">
                <a16:creationId xmlns:a16="http://schemas.microsoft.com/office/drawing/2014/main" id="{3BA73AAC-CFDE-7689-1311-47D02673A063}"/>
              </a:ext>
            </a:extLst>
          </p:cNvPr>
          <p:cNvPicPr>
            <a:picLocks noGrp="1" noChangeAspect="1"/>
          </p:cNvPicPr>
          <p:nvPr>
            <p:ph type="pic" sz="quarter" idx="13"/>
          </p:nvPr>
        </p:nvPicPr>
        <p:blipFill>
          <a:blip r:embed="rId3" cstate="email">
            <a:extLst>
              <a:ext uri="{28A0092B-C50C-407E-A947-70E740481C1C}">
                <a14:useLocalDpi xmlns:a14="http://schemas.microsoft.com/office/drawing/2010/main"/>
              </a:ext>
            </a:extLst>
          </a:blip>
          <a:srcRect/>
          <a:stretch>
            <a:fillRect/>
          </a:stretch>
        </p:blipFill>
        <p:spPr>
          <a:prstGeom prst="rect">
            <a:avLst/>
          </a:prstGeom>
        </p:spPr>
      </p:pic>
      <p:sp>
        <p:nvSpPr>
          <p:cNvPr id="5" name="Content Placeholder 4">
            <a:extLst>
              <a:ext uri="{FF2B5EF4-FFF2-40B4-BE49-F238E27FC236}">
                <a16:creationId xmlns:a16="http://schemas.microsoft.com/office/drawing/2014/main" id="{658AF435-7175-C7AF-8E15-688EBB362E25}"/>
              </a:ext>
            </a:extLst>
          </p:cNvPr>
          <p:cNvSpPr>
            <a:spLocks noGrp="1"/>
          </p:cNvSpPr>
          <p:nvPr>
            <p:ph sz="quarter" idx="15"/>
          </p:nvPr>
        </p:nvSpPr>
        <p:spPr/>
        <p:txBody>
          <a:bodyPr vert="horz" lIns="91440" tIns="0" rIns="91440" bIns="45720" rtlCol="0" anchor="t">
            <a:noAutofit/>
          </a:bodyPr>
          <a:lstStyle/>
          <a:p>
            <a:endParaRPr lang="en-US" dirty="0">
              <a:cs typeface="Gill Sans Light"/>
            </a:endParaRPr>
          </a:p>
          <a:p>
            <a:endParaRPr lang="en-US" dirty="0"/>
          </a:p>
        </p:txBody>
      </p:sp>
      <p:cxnSp>
        <p:nvCxnSpPr>
          <p:cNvPr id="16" name="Straight Connector 15">
            <a:extLst>
              <a:ext uri="{FF2B5EF4-FFF2-40B4-BE49-F238E27FC236}">
                <a16:creationId xmlns:a16="http://schemas.microsoft.com/office/drawing/2014/main" id="{97845359-33CD-966D-A1BA-CE6F7170BE65}"/>
              </a:ext>
              <a:ext uri="{C183D7F6-B498-43B3-948B-1728B52AA6E4}">
                <adec:decorative xmlns:adec="http://schemas.microsoft.com/office/drawing/2017/decorative" val="1"/>
              </a:ext>
            </a:extLst>
          </p:cNvPr>
          <p:cNvCxnSpPr>
            <a:cxnSpLocks/>
          </p:cNvCxnSpPr>
          <p:nvPr/>
        </p:nvCxnSpPr>
        <p:spPr>
          <a:xfrm flipH="1">
            <a:off x="7722689" y="2667000"/>
            <a:ext cx="3610099" cy="0"/>
          </a:xfrm>
          <a:prstGeom prst="line">
            <a:avLst/>
          </a:prstGeom>
          <a:ln w="254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7" name="Footer Placeholder 16">
            <a:extLst>
              <a:ext uri="{FF2B5EF4-FFF2-40B4-BE49-F238E27FC236}">
                <a16:creationId xmlns:a16="http://schemas.microsoft.com/office/drawing/2014/main" id="{0C4AED40-8558-2265-2CF3-7F7D6F67B2A0}"/>
              </a:ext>
            </a:extLst>
          </p:cNvPr>
          <p:cNvSpPr>
            <a:spLocks noGrp="1"/>
          </p:cNvSpPr>
          <p:nvPr>
            <p:ph type="ftr" sz="quarter" idx="10"/>
          </p:nvPr>
        </p:nvSpPr>
        <p:spPr/>
        <p:txBody>
          <a:bodyPr/>
          <a:lstStyle/>
          <a:p>
            <a:r>
              <a:rPr lang="en-US" dirty="0"/>
              <a:t>CLASSICAL LITERATURE</a:t>
            </a:r>
          </a:p>
        </p:txBody>
      </p:sp>
      <p:sp>
        <p:nvSpPr>
          <p:cNvPr id="18" name="Slide Number Placeholder 17">
            <a:extLst>
              <a:ext uri="{FF2B5EF4-FFF2-40B4-BE49-F238E27FC236}">
                <a16:creationId xmlns:a16="http://schemas.microsoft.com/office/drawing/2014/main" id="{F06C694B-2B8F-2292-FB8C-7BC55AE25FE0}"/>
              </a:ext>
            </a:extLst>
          </p:cNvPr>
          <p:cNvSpPr>
            <a:spLocks noGrp="1"/>
          </p:cNvSpPr>
          <p:nvPr>
            <p:ph type="sldNum" sz="quarter" idx="12"/>
          </p:nvPr>
        </p:nvSpPr>
        <p:spPr/>
        <p:txBody>
          <a:bodyPr/>
          <a:lstStyle/>
          <a:p>
            <a:fld id="{DF28FB93-0A08-4E7D-8E63-9EFA29F1E093}" type="slidenum">
              <a:rPr lang="en-US" smtClean="0"/>
              <a:pPr/>
              <a:t>11</a:t>
            </a:fld>
            <a:endParaRPr lang="en-US" dirty="0"/>
          </a:p>
        </p:txBody>
      </p:sp>
      <p:sp>
        <p:nvSpPr>
          <p:cNvPr id="7" name="TextBox 6">
            <a:extLst>
              <a:ext uri="{FF2B5EF4-FFF2-40B4-BE49-F238E27FC236}">
                <a16:creationId xmlns:a16="http://schemas.microsoft.com/office/drawing/2014/main" id="{BB04EE9A-32F7-AEEB-B38B-B097F2638B00}"/>
              </a:ext>
            </a:extLst>
          </p:cNvPr>
          <p:cNvSpPr txBox="1"/>
          <p:nvPr/>
        </p:nvSpPr>
        <p:spPr>
          <a:xfrm>
            <a:off x="8186502" y="358036"/>
            <a:ext cx="2704383"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chemeClr val="bg1"/>
                </a:solidFill>
                <a:latin typeface="Arial"/>
                <a:cs typeface="Arial"/>
              </a:rPr>
              <a:t>Bartholomaeus </a:t>
            </a:r>
            <a:r>
              <a:rPr lang="en-US" sz="2400" dirty="0" err="1">
                <a:solidFill>
                  <a:schemeClr val="bg1"/>
                </a:solidFill>
                <a:latin typeface="Arial"/>
                <a:cs typeface="Arial"/>
              </a:rPr>
              <a:t>Anglicus</a:t>
            </a:r>
            <a:r>
              <a:rPr lang="en-US" sz="2400" dirty="0">
                <a:solidFill>
                  <a:schemeClr val="bg1"/>
                </a:solidFill>
                <a:latin typeface="Arial"/>
                <a:cs typeface="Arial"/>
              </a:rPr>
              <a:t> (13th </a:t>
            </a:r>
            <a:r>
              <a:rPr lang="en-US" sz="2400" dirty="0" err="1">
                <a:solidFill>
                  <a:schemeClr val="bg1"/>
                </a:solidFill>
                <a:latin typeface="Arial"/>
                <a:cs typeface="Arial"/>
              </a:rPr>
              <a:t>Century.Professor</a:t>
            </a:r>
            <a:r>
              <a:rPr lang="en-US" sz="2400" dirty="0">
                <a:solidFill>
                  <a:schemeClr val="bg1"/>
                </a:solidFill>
                <a:latin typeface="Arial"/>
                <a:cs typeface="Arial"/>
              </a:rPr>
              <a:t> of theology, Paris . Franciscan monk. </a:t>
            </a:r>
          </a:p>
        </p:txBody>
      </p:sp>
      <p:sp>
        <p:nvSpPr>
          <p:cNvPr id="2" name="TextBox 1">
            <a:extLst>
              <a:ext uri="{FF2B5EF4-FFF2-40B4-BE49-F238E27FC236}">
                <a16:creationId xmlns:a16="http://schemas.microsoft.com/office/drawing/2014/main" id="{AB5E9F38-1FC2-80F9-6749-722FC2B0EFF2}"/>
              </a:ext>
            </a:extLst>
          </p:cNvPr>
          <p:cNvSpPr txBox="1"/>
          <p:nvPr/>
        </p:nvSpPr>
        <p:spPr>
          <a:xfrm>
            <a:off x="1047910" y="1646011"/>
            <a:ext cx="644383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Arial"/>
                <a:cs typeface="Arial"/>
              </a:rPr>
              <a:t>Bartholomaeus authored one of the earliest Medieval </a:t>
            </a:r>
            <a:r>
              <a:rPr lang="en-US" sz="2400">
                <a:latin typeface="Arial"/>
                <a:cs typeface="Arial"/>
              </a:rPr>
              <a:t>encyclopedias </a:t>
            </a:r>
            <a:r>
              <a:rPr lang="en-US" dirty="0"/>
              <a:t>  </a:t>
            </a:r>
          </a:p>
        </p:txBody>
      </p:sp>
      <p:sp>
        <p:nvSpPr>
          <p:cNvPr id="6" name="TextBox 5">
            <a:extLst>
              <a:ext uri="{FF2B5EF4-FFF2-40B4-BE49-F238E27FC236}">
                <a16:creationId xmlns:a16="http://schemas.microsoft.com/office/drawing/2014/main" id="{E76571A0-068A-61F9-B79C-88987A87F9AF}"/>
              </a:ext>
            </a:extLst>
          </p:cNvPr>
          <p:cNvSpPr txBox="1"/>
          <p:nvPr/>
        </p:nvSpPr>
        <p:spPr>
          <a:xfrm>
            <a:off x="616950" y="2804892"/>
            <a:ext cx="687083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Arial"/>
                <a:cs typeface="Arial"/>
              </a:rPr>
              <a:t>Classical divisions were used of mental </a:t>
            </a:r>
            <a:r>
              <a:rPr lang="en-US" sz="2400" dirty="0" err="1">
                <a:latin typeface="Arial"/>
                <a:cs typeface="Arial"/>
              </a:rPr>
              <a:t>diseas</a:t>
            </a:r>
            <a:r>
              <a:rPr lang="en-US" sz="2400" dirty="0">
                <a:latin typeface="Arial"/>
                <a:cs typeface="Arial"/>
              </a:rPr>
              <a:t>e</a:t>
            </a:r>
          </a:p>
        </p:txBody>
      </p:sp>
    </p:spTree>
    <p:extLst>
      <p:ext uri="{BB962C8B-B14F-4D97-AF65-F5344CB8AC3E}">
        <p14:creationId xmlns:p14="http://schemas.microsoft.com/office/powerpoint/2010/main" val="39865465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stretch>
            <a:fillRect t="-9000" b="-9000"/>
          </a:stretch>
        </a:blipFill>
        <a:effectLst/>
      </p:bgPr>
    </p:bg>
    <p:spTree>
      <p:nvGrpSpPr>
        <p:cNvPr id="1" name="">
          <a:extLst>
            <a:ext uri="{FF2B5EF4-FFF2-40B4-BE49-F238E27FC236}">
              <a16:creationId xmlns:a16="http://schemas.microsoft.com/office/drawing/2014/main" id="{B9CECC5F-70DC-125B-7C27-CF70E02F82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9DFDF8-C47D-C985-D051-07AB6E75F485}"/>
              </a:ext>
            </a:extLst>
          </p:cNvPr>
          <p:cNvSpPr>
            <a:spLocks noGrp="1"/>
          </p:cNvSpPr>
          <p:nvPr>
            <p:ph type="title"/>
          </p:nvPr>
        </p:nvSpPr>
        <p:spPr>
          <a:xfrm>
            <a:off x="439701" y="969134"/>
            <a:ext cx="11747542" cy="5884210"/>
          </a:xfrm>
        </p:spPr>
        <p:txBody>
          <a:bodyPr vert="horz" lIns="91440" tIns="45720" rIns="91440" bIns="45720" rtlCol="0" anchor="t">
            <a:noAutofit/>
          </a:bodyPr>
          <a:lstStyle/>
          <a:p>
            <a:pPr>
              <a:lnSpc>
                <a:spcPct val="90000"/>
              </a:lnSpc>
              <a:spcBef>
                <a:spcPts val="1800"/>
              </a:spcBef>
            </a:pPr>
            <a:r>
              <a:rPr lang="en-GB" sz="2400" cap="none" dirty="0">
                <a:solidFill>
                  <a:schemeClr val="bg1"/>
                </a:solidFill>
                <a:latin typeface="Arial"/>
                <a:cs typeface="Arial"/>
              </a:rPr>
              <a:t>The Catholic Church , Eastern Orthodox Church and  Protestant theology did not </a:t>
            </a:r>
            <a:r>
              <a:rPr lang="en-GB" sz="2400" cap="none" dirty="0" err="1">
                <a:solidFill>
                  <a:schemeClr val="bg1"/>
                </a:solidFill>
                <a:latin typeface="Arial"/>
                <a:cs typeface="Arial"/>
              </a:rPr>
              <a:t>disagee</a:t>
            </a:r>
            <a:r>
              <a:rPr lang="en-GB" sz="2400" cap="none" dirty="0">
                <a:solidFill>
                  <a:schemeClr val="bg1"/>
                </a:solidFill>
                <a:latin typeface="Arial"/>
                <a:cs typeface="Arial"/>
              </a:rPr>
              <a:t>  on </a:t>
            </a:r>
            <a:r>
              <a:rPr lang="en-GB" sz="2400" cap="none" dirty="0" err="1">
                <a:solidFill>
                  <a:schemeClr val="bg1"/>
                </a:solidFill>
                <a:latin typeface="Arial"/>
                <a:cs typeface="Arial"/>
              </a:rPr>
              <a:t>atitude</a:t>
            </a:r>
            <a:r>
              <a:rPr lang="en-GB" sz="2400" cap="none" dirty="0">
                <a:solidFill>
                  <a:schemeClr val="bg1"/>
                </a:solidFill>
                <a:latin typeface="Arial"/>
                <a:cs typeface="Arial"/>
              </a:rPr>
              <a:t>  and treatment of melancholia of it having a moral dimension .</a:t>
            </a:r>
            <a:endParaRPr lang="en-US" sz="2400">
              <a:solidFill>
                <a:schemeClr val="bg1"/>
              </a:solidFill>
              <a:latin typeface="Arial"/>
              <a:cs typeface="Arial"/>
            </a:endParaRPr>
          </a:p>
          <a:p>
            <a:pPr>
              <a:lnSpc>
                <a:spcPct val="90000"/>
              </a:lnSpc>
              <a:spcBef>
                <a:spcPts val="1800"/>
              </a:spcBef>
            </a:pPr>
            <a:r>
              <a:rPr lang="en-GB" sz="2400" cap="none" dirty="0">
                <a:solidFill>
                  <a:schemeClr val="bg1"/>
                </a:solidFill>
                <a:latin typeface="Arial"/>
                <a:cs typeface="Arial"/>
              </a:rPr>
              <a:t>In the medieval </a:t>
            </a:r>
            <a:r>
              <a:rPr lang="en-GB" sz="2400" cap="none" dirty="0" err="1">
                <a:solidFill>
                  <a:schemeClr val="bg1"/>
                </a:solidFill>
                <a:latin typeface="Arial"/>
                <a:cs typeface="Arial"/>
              </a:rPr>
              <a:t>christian</a:t>
            </a:r>
            <a:r>
              <a:rPr lang="en-GB" sz="2400" cap="none" dirty="0">
                <a:solidFill>
                  <a:schemeClr val="bg1"/>
                </a:solidFill>
                <a:latin typeface="Arial"/>
                <a:cs typeface="Arial"/>
              </a:rPr>
              <a:t> Europe up to the late Renaissance this view was strongly held many French and English writers took on this theme with remedies for the ‘moral disease’. </a:t>
            </a:r>
            <a:br>
              <a:rPr lang="en-GB" sz="2400" cap="none" dirty="0">
                <a:solidFill>
                  <a:schemeClr val="bg1"/>
                </a:solidFill>
                <a:latin typeface="Arial"/>
              </a:rPr>
            </a:br>
            <a:br>
              <a:rPr lang="en-GB" sz="2400" cap="none" dirty="0">
                <a:solidFill>
                  <a:schemeClr val="bg1"/>
                </a:solidFill>
                <a:latin typeface="Arial"/>
              </a:rPr>
            </a:br>
            <a:r>
              <a:rPr lang="en-GB" sz="2400" cap="none" dirty="0">
                <a:solidFill>
                  <a:schemeClr val="bg1"/>
                </a:solidFill>
                <a:latin typeface="Arial"/>
                <a:cs typeface="Arial"/>
              </a:rPr>
              <a:t>The faculty of </a:t>
            </a:r>
            <a:r>
              <a:rPr lang="en-GB" sz="2400" cap="none" dirty="0" err="1">
                <a:solidFill>
                  <a:schemeClr val="bg1"/>
                </a:solidFill>
                <a:latin typeface="Arial"/>
                <a:cs typeface="Arial"/>
              </a:rPr>
              <a:t>imagination,meaning</a:t>
            </a:r>
            <a:r>
              <a:rPr lang="en-GB" sz="2400" cap="none" dirty="0">
                <a:solidFill>
                  <a:schemeClr val="bg1"/>
                </a:solidFill>
                <a:latin typeface="Arial"/>
                <a:cs typeface="Arial"/>
              </a:rPr>
              <a:t> the thoughts and images  in our mind </a:t>
            </a:r>
            <a:br>
              <a:rPr lang="en-GB" sz="2400" cap="none" dirty="0">
                <a:solidFill>
                  <a:schemeClr val="bg1"/>
                </a:solidFill>
                <a:latin typeface="Arial"/>
                <a:cs typeface="Arial"/>
              </a:rPr>
            </a:br>
            <a:r>
              <a:rPr lang="en-GB" sz="2400" cap="none" dirty="0">
                <a:solidFill>
                  <a:schemeClr val="bg1"/>
                </a:solidFill>
                <a:latin typeface="Arial"/>
                <a:cs typeface="Arial"/>
              </a:rPr>
              <a:t>(not as in the a frivolous or fantasy sense of today as in - it is only in your Imagination!) It served for centuries as a key element in psychological healing and resembles a psychosomatic approach of today. by the 15</a:t>
            </a:r>
            <a:r>
              <a:rPr lang="en-GB" sz="2400" cap="none" baseline="30000" dirty="0">
                <a:solidFill>
                  <a:schemeClr val="bg1"/>
                </a:solidFill>
                <a:latin typeface="Arial"/>
                <a:cs typeface="Arial"/>
              </a:rPr>
              <a:t>th</a:t>
            </a:r>
            <a:r>
              <a:rPr lang="en-GB" sz="2400" cap="none" dirty="0">
                <a:solidFill>
                  <a:schemeClr val="bg1"/>
                </a:solidFill>
                <a:latin typeface="Arial"/>
                <a:cs typeface="Arial"/>
              </a:rPr>
              <a:t> and 16th centuries  it was established within a system of faculties in western thought.</a:t>
            </a:r>
          </a:p>
        </p:txBody>
      </p:sp>
      <p:sp>
        <p:nvSpPr>
          <p:cNvPr id="3" name="TextBox 2">
            <a:extLst>
              <a:ext uri="{FF2B5EF4-FFF2-40B4-BE49-F238E27FC236}">
                <a16:creationId xmlns:a16="http://schemas.microsoft.com/office/drawing/2014/main" id="{006D90BB-64C0-7D5D-8375-005373AE8136}"/>
              </a:ext>
            </a:extLst>
          </p:cNvPr>
          <p:cNvSpPr txBox="1"/>
          <p:nvPr/>
        </p:nvSpPr>
        <p:spPr>
          <a:xfrm>
            <a:off x="621067" y="264364"/>
            <a:ext cx="547339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a:solidFill>
                  <a:schemeClr val="bg1"/>
                </a:solidFill>
                <a:latin typeface="Book Antiqua"/>
                <a:cs typeface="Arial"/>
              </a:rPr>
              <a:t>The 15th and 16th century</a:t>
            </a:r>
            <a:endParaRPr lang="en-US" sz="3200">
              <a:solidFill>
                <a:schemeClr val="bg1"/>
              </a:solidFill>
              <a:latin typeface="Book Antiqua"/>
            </a:endParaRPr>
          </a:p>
        </p:txBody>
      </p:sp>
    </p:spTree>
    <p:extLst>
      <p:ext uri="{BB962C8B-B14F-4D97-AF65-F5344CB8AC3E}">
        <p14:creationId xmlns:p14="http://schemas.microsoft.com/office/powerpoint/2010/main" val="2984243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 page of a book&#10;&#10;AI-generated content may be incorrect.">
            <a:extLst>
              <a:ext uri="{FF2B5EF4-FFF2-40B4-BE49-F238E27FC236}">
                <a16:creationId xmlns:a16="http://schemas.microsoft.com/office/drawing/2014/main" id="{B033D01E-4E97-AD7C-C30A-1205E03A998E}"/>
              </a:ext>
            </a:extLst>
          </p:cNvPr>
          <p:cNvPicPr>
            <a:picLocks noGrp="1" noChangeAspect="1"/>
          </p:cNvPicPr>
          <p:nvPr>
            <p:ph type="pic" sz="quarter" idx="13"/>
          </p:nvPr>
        </p:nvPicPr>
        <p:blipFill>
          <a:blip r:embed="rId3"/>
          <a:srcRect l="24929" r="24929"/>
          <a:stretch/>
        </p:blipFill>
        <p:spPr>
          <a:xfrm>
            <a:off x="7577349" y="0"/>
            <a:ext cx="4588294" cy="5334000"/>
          </a:xfrm>
          <a:prstGeom prst="rect">
            <a:avLst/>
          </a:prstGeom>
          <a:solidFill>
            <a:srgbClr val="E7E4E6"/>
          </a:solidFill>
        </p:spPr>
      </p:pic>
      <p:sp>
        <p:nvSpPr>
          <p:cNvPr id="3" name="Footer Placeholder 2">
            <a:extLst>
              <a:ext uri="{FF2B5EF4-FFF2-40B4-BE49-F238E27FC236}">
                <a16:creationId xmlns:a16="http://schemas.microsoft.com/office/drawing/2014/main" id="{BE456734-2C1E-A16C-06F6-5BDEB60CAB0D}"/>
              </a:ext>
            </a:extLst>
          </p:cNvPr>
          <p:cNvSpPr>
            <a:spLocks noGrp="1"/>
          </p:cNvSpPr>
          <p:nvPr>
            <p:ph type="ftr" sz="quarter" idx="10"/>
          </p:nvPr>
        </p:nvSpPr>
        <p:spPr/>
        <p:txBody>
          <a:bodyPr/>
          <a:lstStyle/>
          <a:p>
            <a:r>
              <a:rPr lang="en-US" dirty="0"/>
              <a:t>CLASSICAL LITERATURE</a:t>
            </a:r>
          </a:p>
        </p:txBody>
      </p:sp>
      <p:sp>
        <p:nvSpPr>
          <p:cNvPr id="4" name="Slide Number Placeholder 3">
            <a:extLst>
              <a:ext uri="{FF2B5EF4-FFF2-40B4-BE49-F238E27FC236}">
                <a16:creationId xmlns:a16="http://schemas.microsoft.com/office/drawing/2014/main" id="{B29CBC63-0878-2BDE-8AE6-7DF4F5A067C8}"/>
              </a:ext>
            </a:extLst>
          </p:cNvPr>
          <p:cNvSpPr>
            <a:spLocks noGrp="1"/>
          </p:cNvSpPr>
          <p:nvPr>
            <p:ph type="sldNum" sz="quarter" idx="12"/>
          </p:nvPr>
        </p:nvSpPr>
        <p:spPr/>
        <p:txBody>
          <a:bodyPr/>
          <a:lstStyle/>
          <a:p>
            <a:fld id="{DF28FB93-0A08-4E7D-8E63-9EFA29F1E093}" type="slidenum">
              <a:rPr lang="en-US" smtClean="0"/>
              <a:pPr/>
              <a:t>13</a:t>
            </a:fld>
            <a:endParaRPr lang="en-US" dirty="0"/>
          </a:p>
        </p:txBody>
      </p:sp>
      <p:sp>
        <p:nvSpPr>
          <p:cNvPr id="6" name="Title 5">
            <a:extLst>
              <a:ext uri="{FF2B5EF4-FFF2-40B4-BE49-F238E27FC236}">
                <a16:creationId xmlns:a16="http://schemas.microsoft.com/office/drawing/2014/main" id="{4980F075-7CB4-039F-6606-8415D0209AB9}"/>
              </a:ext>
            </a:extLst>
          </p:cNvPr>
          <p:cNvSpPr>
            <a:spLocks noGrp="1"/>
          </p:cNvSpPr>
          <p:nvPr>
            <p:ph type="title"/>
          </p:nvPr>
        </p:nvSpPr>
        <p:spPr>
          <a:xfrm>
            <a:off x="640080" y="253272"/>
            <a:ext cx="6533941" cy="1182038"/>
          </a:xfrm>
        </p:spPr>
        <p:txBody>
          <a:bodyPr/>
          <a:lstStyle/>
          <a:p>
            <a:r>
              <a:rPr lang="en-US" sz="2400" dirty="0"/>
              <a:t>A Case study: Sir Thomas More (1478-1535).'A </a:t>
            </a:r>
            <a:r>
              <a:rPr lang="en-US" sz="2400" dirty="0" err="1"/>
              <a:t>Diologue</a:t>
            </a:r>
            <a:r>
              <a:rPr lang="en-US" sz="2400" dirty="0"/>
              <a:t> of comfort against Tribulation'.</a:t>
            </a:r>
          </a:p>
        </p:txBody>
      </p:sp>
      <p:sp>
        <p:nvSpPr>
          <p:cNvPr id="7" name="Content Placeholder 6">
            <a:extLst>
              <a:ext uri="{FF2B5EF4-FFF2-40B4-BE49-F238E27FC236}">
                <a16:creationId xmlns:a16="http://schemas.microsoft.com/office/drawing/2014/main" id="{A1EBE937-DC3C-0F8E-7492-F2E89EFA46E2}"/>
              </a:ext>
            </a:extLst>
          </p:cNvPr>
          <p:cNvSpPr>
            <a:spLocks noGrp="1"/>
          </p:cNvSpPr>
          <p:nvPr>
            <p:ph sz="quarter" idx="15"/>
          </p:nvPr>
        </p:nvSpPr>
        <p:spPr>
          <a:xfrm>
            <a:off x="297917" y="1416609"/>
            <a:ext cx="6531208" cy="5592271"/>
          </a:xfrm>
        </p:spPr>
        <p:txBody>
          <a:bodyPr vert="horz" lIns="91440" tIns="45720" rIns="91440" bIns="45720" rtlCol="0" anchor="t">
            <a:noAutofit/>
          </a:bodyPr>
          <a:lstStyle/>
          <a:p>
            <a:pPr marL="0" indent="0">
              <a:lnSpc>
                <a:spcPct val="150000"/>
              </a:lnSpc>
              <a:buNone/>
            </a:pPr>
            <a:r>
              <a:rPr lang="en-US" sz="2400" dirty="0">
                <a:latin typeface="Arial"/>
                <a:cs typeface="Arial"/>
              </a:rPr>
              <a:t>How were common people treated in the !5th and Sixteenth centuries as indeed manty previous Centuries before ?</a:t>
            </a:r>
            <a:r>
              <a:rPr lang="en-US" sz="2400" dirty="0">
                <a:latin typeface="Arial"/>
                <a:cs typeface="Gill Sans Light"/>
              </a:rPr>
              <a:t>T</a:t>
            </a:r>
            <a:r>
              <a:rPr lang="en-US" sz="2400" dirty="0" err="1">
                <a:latin typeface="Arial"/>
                <a:cs typeface="Gill Sans Light"/>
              </a:rPr>
              <a:t>he trib</a:t>
            </a:r>
            <a:r>
              <a:rPr lang="en-US" sz="2400" dirty="0">
                <a:latin typeface="Arial"/>
                <a:cs typeface="Gill Sans Light"/>
              </a:rPr>
              <a:t>ulation to be comforted was possibly more about the family and public at large? Pauper Lunatics were classed with </a:t>
            </a:r>
            <a:r>
              <a:rPr lang="en-US" sz="2400" dirty="0" err="1">
                <a:latin typeface="Arial"/>
                <a:cs typeface="Gill Sans Light"/>
              </a:rPr>
              <a:t>beggars,vagrants</a:t>
            </a:r>
            <a:r>
              <a:rPr lang="en-US" sz="2400" dirty="0">
                <a:latin typeface="Arial"/>
                <a:cs typeface="Gill Sans Light"/>
              </a:rPr>
              <a:t> And disorderly persons and dealt with by beating and correction . It been believed it could bring them back to rationality.  </a:t>
            </a:r>
            <a:endParaRPr lang="en-US" sz="2400" dirty="0">
              <a:latin typeface="Arial"/>
            </a:endParaRPr>
          </a:p>
        </p:txBody>
      </p:sp>
      <p:sp>
        <p:nvSpPr>
          <p:cNvPr id="9" name="TextBox 8">
            <a:extLst>
              <a:ext uri="{FF2B5EF4-FFF2-40B4-BE49-F238E27FC236}">
                <a16:creationId xmlns:a16="http://schemas.microsoft.com/office/drawing/2014/main" id="{01B0AFA1-0CA1-F676-7613-03F592F16274}"/>
              </a:ext>
            </a:extLst>
          </p:cNvPr>
          <p:cNvSpPr txBox="1"/>
          <p:nvPr/>
        </p:nvSpPr>
        <p:spPr>
          <a:xfrm>
            <a:off x="8309147" y="5786639"/>
            <a:ext cx="2743200" cy="365760"/>
          </a:xfrm>
          <a:prstGeom prst="rect">
            <a:avLst/>
          </a:prstGeom>
          <a:solidFill>
            <a:schemeClr val="tx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Hunter &amp; </a:t>
            </a:r>
            <a:r>
              <a:rPr lang="en-US" dirty="0" err="1"/>
              <a:t>Macalpine</a:t>
            </a:r>
            <a:r>
              <a:rPr lang="en-US" dirty="0"/>
              <a:t> 1963</a:t>
            </a:r>
          </a:p>
        </p:txBody>
      </p:sp>
    </p:spTree>
    <p:extLst>
      <p:ext uri="{BB962C8B-B14F-4D97-AF65-F5344CB8AC3E}">
        <p14:creationId xmlns:p14="http://schemas.microsoft.com/office/powerpoint/2010/main" val="42706500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858C7A8-B2E4-2A3F-875E-3F11F9D1DE3F}"/>
              </a:ext>
            </a:extLst>
          </p:cNvPr>
          <p:cNvSpPr>
            <a:spLocks noGrp="1"/>
          </p:cNvSpPr>
          <p:nvPr>
            <p:ph type="ftr" sz="quarter" idx="10"/>
          </p:nvPr>
        </p:nvSpPr>
        <p:spPr/>
        <p:txBody>
          <a:bodyPr/>
          <a:lstStyle/>
          <a:p>
            <a:r>
              <a:rPr lang="en-US" dirty="0"/>
              <a:t>CLASSICAL LITERATURE</a:t>
            </a:r>
          </a:p>
        </p:txBody>
      </p:sp>
      <p:sp>
        <p:nvSpPr>
          <p:cNvPr id="4" name="Slide Number Placeholder 3">
            <a:extLst>
              <a:ext uri="{FF2B5EF4-FFF2-40B4-BE49-F238E27FC236}">
                <a16:creationId xmlns:a16="http://schemas.microsoft.com/office/drawing/2014/main" id="{E7DA54C2-AC14-EB06-0050-DFB33BD88E82}"/>
              </a:ext>
            </a:extLst>
          </p:cNvPr>
          <p:cNvSpPr>
            <a:spLocks noGrp="1"/>
          </p:cNvSpPr>
          <p:nvPr>
            <p:ph type="sldNum" sz="quarter" idx="12"/>
          </p:nvPr>
        </p:nvSpPr>
        <p:spPr/>
        <p:txBody>
          <a:bodyPr/>
          <a:lstStyle/>
          <a:p>
            <a:fld id="{DF28FB93-0A08-4E7D-8E63-9EFA29F1E093}" type="slidenum">
              <a:rPr lang="en-US" smtClean="0"/>
              <a:pPr/>
              <a:t>14</a:t>
            </a:fld>
            <a:endParaRPr lang="en-US" dirty="0"/>
          </a:p>
        </p:txBody>
      </p:sp>
      <p:sp>
        <p:nvSpPr>
          <p:cNvPr id="5" name="Content Placeholder 4">
            <a:extLst>
              <a:ext uri="{FF2B5EF4-FFF2-40B4-BE49-F238E27FC236}">
                <a16:creationId xmlns:a16="http://schemas.microsoft.com/office/drawing/2014/main" id="{3CB9CBF0-798D-F9B7-164A-D5C6DFEF296C}"/>
              </a:ext>
            </a:extLst>
          </p:cNvPr>
          <p:cNvSpPr>
            <a:spLocks noGrp="1"/>
          </p:cNvSpPr>
          <p:nvPr>
            <p:ph sz="quarter" idx="14"/>
          </p:nvPr>
        </p:nvSpPr>
        <p:spPr>
          <a:xfrm>
            <a:off x="754469" y="1371092"/>
            <a:ext cx="7242048" cy="4129532"/>
          </a:xfrm>
        </p:spPr>
        <p:txBody>
          <a:bodyPr vert="horz" lIns="91440" tIns="45720" rIns="91440" bIns="45720" rtlCol="0" anchor="t">
            <a:noAutofit/>
          </a:bodyPr>
          <a:lstStyle/>
          <a:p>
            <a:pPr marL="246380" indent="-246380"/>
            <a:r>
              <a:rPr lang="en-US" sz="2400">
                <a:latin typeface="Arial"/>
                <a:cs typeface="Gill Sans Light"/>
              </a:rPr>
              <a:t>And what of the infamous Inquisitions and later witch trials , Did these really occur to the extent believed ? Some historians contend it has been over sensationalised.</a:t>
            </a:r>
          </a:p>
          <a:p>
            <a:pPr marL="246380" indent="-246380">
              <a:buClr>
                <a:srgbClr val="F3E9D4"/>
              </a:buClr>
            </a:pPr>
            <a:r>
              <a:rPr lang="en-US" sz="2400" dirty="0">
                <a:latin typeface="Arial"/>
                <a:cs typeface="Gill Sans Light"/>
              </a:rPr>
              <a:t>Even so, would it be relevant to Melancholic , possibly most unlikely if the sufferer was of a quite withdrawn disposition , and so least likely to offend surely ? </a:t>
            </a:r>
            <a:endParaRPr lang="en-US" sz="2400" dirty="0">
              <a:latin typeface="Arial"/>
            </a:endParaRPr>
          </a:p>
          <a:p>
            <a:pPr marL="246380" indent="-246380">
              <a:buClr>
                <a:srgbClr val="F3E9D4"/>
              </a:buClr>
            </a:pPr>
            <a:r>
              <a:rPr lang="en-US" sz="2400" dirty="0">
                <a:latin typeface="Arial"/>
                <a:cs typeface="Gill Sans Light"/>
              </a:rPr>
              <a:t>Or if </a:t>
            </a:r>
            <a:r>
              <a:rPr lang="en-US" sz="2400">
                <a:latin typeface="Arial"/>
                <a:cs typeface="Gill Sans Light"/>
              </a:rPr>
              <a:t>abandoned to vagrancy and untreated would sub come to Mania ? Can it be said it does not occur today ?</a:t>
            </a:r>
            <a:endParaRPr lang="en-US" sz="2400">
              <a:latin typeface="Arial"/>
            </a:endParaRPr>
          </a:p>
        </p:txBody>
      </p:sp>
      <p:sp>
        <p:nvSpPr>
          <p:cNvPr id="6" name="Title 5">
            <a:extLst>
              <a:ext uri="{FF2B5EF4-FFF2-40B4-BE49-F238E27FC236}">
                <a16:creationId xmlns:a16="http://schemas.microsoft.com/office/drawing/2014/main" id="{20A83BA7-1681-1638-7690-8FFB5AD6B363}"/>
              </a:ext>
            </a:extLst>
          </p:cNvPr>
          <p:cNvSpPr>
            <a:spLocks noGrp="1"/>
          </p:cNvSpPr>
          <p:nvPr>
            <p:ph type="title"/>
          </p:nvPr>
        </p:nvSpPr>
        <p:spPr>
          <a:xfrm>
            <a:off x="640080" y="195580"/>
            <a:ext cx="6858000" cy="2145284"/>
          </a:xfrm>
        </p:spPr>
        <p:txBody>
          <a:bodyPr/>
          <a:lstStyle/>
          <a:p>
            <a:r>
              <a:rPr lang="en-US" sz="2000" dirty="0">
                <a:ea typeface="+mj-lt"/>
                <a:cs typeface="+mj-lt"/>
              </a:rPr>
              <a:t>Demonic possession and mental disorder in medieval and early modern Europe. </a:t>
            </a:r>
            <a:br>
              <a:rPr lang="en-US" sz="2000" dirty="0">
                <a:ea typeface="+mj-lt"/>
                <a:cs typeface="+mj-lt"/>
              </a:rPr>
            </a:br>
            <a:br>
              <a:rPr lang="en-US" sz="2000" dirty="0">
                <a:ea typeface="+mj-lt"/>
                <a:cs typeface="+mj-lt"/>
              </a:rPr>
            </a:br>
            <a:r>
              <a:rPr lang="en-US" sz="2000">
                <a:ea typeface="+mj-lt"/>
                <a:cs typeface="+mj-lt"/>
              </a:rPr>
              <a:t>Questions and Relevance... </a:t>
            </a:r>
            <a:br>
              <a:rPr lang="en-US" sz="2000" dirty="0">
                <a:ea typeface="+mj-lt"/>
                <a:cs typeface="+mj-lt"/>
              </a:rPr>
            </a:br>
            <a:endParaRPr lang="en-US" sz="2000"/>
          </a:p>
        </p:txBody>
      </p:sp>
      <p:sp>
        <p:nvSpPr>
          <p:cNvPr id="7" name="Content Placeholder 6">
            <a:extLst>
              <a:ext uri="{FF2B5EF4-FFF2-40B4-BE49-F238E27FC236}">
                <a16:creationId xmlns:a16="http://schemas.microsoft.com/office/drawing/2014/main" id="{20C3E1FA-D681-5044-F394-F624FABF13BF}"/>
              </a:ext>
            </a:extLst>
          </p:cNvPr>
          <p:cNvSpPr>
            <a:spLocks noGrp="1"/>
          </p:cNvSpPr>
          <p:nvPr>
            <p:ph sz="quarter" idx="15"/>
          </p:nvPr>
        </p:nvSpPr>
        <p:spPr>
          <a:xfrm>
            <a:off x="640080" y="3958336"/>
            <a:ext cx="7242048" cy="2524252"/>
          </a:xfrm>
        </p:spPr>
        <p:txBody>
          <a:bodyPr vert="horz" lIns="91440" tIns="45720" rIns="91440" bIns="45720" rtlCol="0" anchor="t">
            <a:normAutofit/>
          </a:bodyPr>
          <a:lstStyle/>
          <a:p>
            <a:pPr marL="246380" indent="-246380"/>
            <a:endParaRPr lang="en-US" sz="2400" dirty="0">
              <a:latin typeface="Arial"/>
              <a:cs typeface="Gill Sans Light"/>
            </a:endParaRPr>
          </a:p>
          <a:p>
            <a:pPr marL="0" indent="0">
              <a:buNone/>
            </a:pPr>
            <a:endParaRPr lang="en-US" sz="2400" dirty="0">
              <a:latin typeface="Arial"/>
              <a:cs typeface="Gill Sans Light"/>
            </a:endParaRPr>
          </a:p>
          <a:p>
            <a:pPr marL="246380" indent="-246380">
              <a:buClr>
                <a:srgbClr val="F3E9D4"/>
              </a:buClr>
            </a:pPr>
            <a:r>
              <a:rPr lang="en-US" sz="2400" dirty="0">
                <a:latin typeface="Arial"/>
                <a:cs typeface="Gill Sans Light"/>
              </a:rPr>
              <a:t>This is not to deny that they did occur it is a matter of record in the legal </a:t>
            </a:r>
            <a:r>
              <a:rPr lang="en-US" sz="2400">
                <a:latin typeface="Arial"/>
                <a:cs typeface="Gill Sans Light"/>
              </a:rPr>
              <a:t>cases, of the ages, trials of   'compos mentis' (</a:t>
            </a:r>
            <a:r>
              <a:rPr lang="en-US" sz="2400" dirty="0">
                <a:latin typeface="Arial"/>
                <a:ea typeface="Open Sans"/>
                <a:cs typeface="Gill Sans Light"/>
              </a:rPr>
              <a:t> in full faculty </a:t>
            </a:r>
            <a:r>
              <a:rPr lang="en-US" sz="2400" dirty="0">
                <a:latin typeface="Arial"/>
                <a:ea typeface="Open Sans"/>
                <a:cs typeface="Open Sans"/>
              </a:rPr>
              <a:t>of sound mind, memory, and understanding).</a:t>
            </a:r>
            <a:r>
              <a:rPr lang="en-US" sz="2400" dirty="0">
                <a:latin typeface="Arial"/>
                <a:cs typeface="Gill Sans Light"/>
              </a:rPr>
              <a:t> </a:t>
            </a:r>
            <a:endParaRPr lang="en-US" sz="2400">
              <a:latin typeface="Arial"/>
            </a:endParaRPr>
          </a:p>
          <a:p>
            <a:pPr marL="246380" indent="-246380">
              <a:buClr>
                <a:srgbClr val="F3E9D4"/>
              </a:buClr>
            </a:pPr>
            <a:endParaRPr lang="en-US" sz="2400" dirty="0">
              <a:latin typeface="Arial"/>
            </a:endParaRPr>
          </a:p>
        </p:txBody>
      </p:sp>
      <p:sp>
        <p:nvSpPr>
          <p:cNvPr id="12" name="TextBox 11">
            <a:extLst>
              <a:ext uri="{FF2B5EF4-FFF2-40B4-BE49-F238E27FC236}">
                <a16:creationId xmlns:a16="http://schemas.microsoft.com/office/drawing/2014/main" id="{2160F6C6-EE77-26CC-EE74-F7D6B5266724}"/>
              </a:ext>
            </a:extLst>
          </p:cNvPr>
          <p:cNvSpPr txBox="1"/>
          <p:nvPr/>
        </p:nvSpPr>
        <p:spPr>
          <a:xfrm>
            <a:off x="8577440" y="5136393"/>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chemeClr val="accent2">
                    <a:lumMod val="20000"/>
                    <a:lumOff val="80000"/>
                  </a:schemeClr>
                </a:solidFill>
                <a:latin typeface="Arial"/>
                <a:cs typeface="Arial"/>
              </a:rPr>
              <a:t>ANY other questions from </a:t>
            </a:r>
            <a:r>
              <a:rPr lang="en-US" sz="2400">
                <a:solidFill>
                  <a:schemeClr val="accent2">
                    <a:lumMod val="20000"/>
                    <a:lumOff val="80000"/>
                  </a:schemeClr>
                </a:solidFill>
                <a:latin typeface="Arial"/>
                <a:cs typeface="Arial"/>
              </a:rPr>
              <a:t>the room ?</a:t>
            </a:r>
          </a:p>
        </p:txBody>
      </p:sp>
    </p:spTree>
    <p:extLst>
      <p:ext uri="{BB962C8B-B14F-4D97-AF65-F5344CB8AC3E}">
        <p14:creationId xmlns:p14="http://schemas.microsoft.com/office/powerpoint/2010/main" val="16436844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descr="A drawing of a muscular person&#10;&#10;AI-generated content may be incorrect.">
            <a:extLst>
              <a:ext uri="{FF2B5EF4-FFF2-40B4-BE49-F238E27FC236}">
                <a16:creationId xmlns:a16="http://schemas.microsoft.com/office/drawing/2014/main" id="{17E17E1D-2F91-EFE1-E9D3-FEE51871F34D}"/>
              </a:ext>
            </a:extLst>
          </p:cNvPr>
          <p:cNvPicPr>
            <a:picLocks noGrp="1" noChangeAspect="1"/>
          </p:cNvPicPr>
          <p:nvPr>
            <p:ph type="pic" sz="quarter" idx="13"/>
          </p:nvPr>
        </p:nvPicPr>
        <p:blipFill>
          <a:blip r:embed="rId3"/>
          <a:srcRect l="14548" r="20252"/>
          <a:stretch>
            <a:fillRect/>
          </a:stretch>
        </p:blipFill>
        <p:spPr>
          <a:xfrm>
            <a:off x="7717409" y="10"/>
            <a:ext cx="4471416" cy="6857990"/>
          </a:xfrm>
          <a:prstGeom prst="rect">
            <a:avLst/>
          </a:prstGeom>
          <a:noFill/>
        </p:spPr>
      </p:pic>
      <p:sp>
        <p:nvSpPr>
          <p:cNvPr id="9" name="Footer Placeholder 2">
            <a:extLst>
              <a:ext uri="{FF2B5EF4-FFF2-40B4-BE49-F238E27FC236}">
                <a16:creationId xmlns:a16="http://schemas.microsoft.com/office/drawing/2014/main" id="{8587F75B-18A7-7C42-286C-77766F4850D7}"/>
              </a:ext>
            </a:extLst>
          </p:cNvPr>
          <p:cNvSpPr>
            <a:spLocks noGrp="1"/>
          </p:cNvSpPr>
          <p:nvPr>
            <p:ph type="ftr" sz="quarter" idx="10"/>
          </p:nvPr>
        </p:nvSpPr>
        <p:spPr>
          <a:xfrm rot="5400000">
            <a:off x="11183112" y="5413248"/>
            <a:ext cx="1298448" cy="219456"/>
          </a:xfrm>
        </p:spPr>
        <p:txBody>
          <a:bodyPr/>
          <a:lstStyle/>
          <a:p>
            <a:pPr>
              <a:spcAft>
                <a:spcPts val="600"/>
              </a:spcAft>
            </a:pPr>
            <a:r>
              <a:rPr lang="en-US"/>
              <a:t>CLASSICAL LITERATURE</a:t>
            </a:r>
          </a:p>
        </p:txBody>
      </p:sp>
      <p:sp>
        <p:nvSpPr>
          <p:cNvPr id="11" name="Slide Number Placeholder 3">
            <a:extLst>
              <a:ext uri="{FF2B5EF4-FFF2-40B4-BE49-F238E27FC236}">
                <a16:creationId xmlns:a16="http://schemas.microsoft.com/office/drawing/2014/main" id="{737245EA-5453-AD34-3B42-5E04184799BE}"/>
              </a:ext>
            </a:extLst>
          </p:cNvPr>
          <p:cNvSpPr>
            <a:spLocks noGrp="1"/>
          </p:cNvSpPr>
          <p:nvPr>
            <p:ph type="sldNum" sz="quarter" idx="12"/>
          </p:nvPr>
        </p:nvSpPr>
        <p:spPr>
          <a:xfrm>
            <a:off x="11565572" y="6245352"/>
            <a:ext cx="548640" cy="457200"/>
          </a:xfrm>
        </p:spPr>
        <p:txBody>
          <a:bodyPr/>
          <a:lstStyle/>
          <a:p>
            <a:pPr>
              <a:spcAft>
                <a:spcPts val="600"/>
              </a:spcAft>
            </a:pPr>
            <a:fld id="{DF28FB93-0A08-4E7D-8E63-9EFA29F1E093}" type="slidenum">
              <a:rPr lang="en-US" smtClean="0"/>
              <a:pPr>
                <a:spcAft>
                  <a:spcPts val="600"/>
                </a:spcAft>
              </a:pPr>
              <a:t>15</a:t>
            </a:fld>
            <a:endParaRPr lang="en-US"/>
          </a:p>
        </p:txBody>
      </p:sp>
      <p:sp>
        <p:nvSpPr>
          <p:cNvPr id="13" name="Content Placeholder 4">
            <a:extLst>
              <a:ext uri="{FF2B5EF4-FFF2-40B4-BE49-F238E27FC236}">
                <a16:creationId xmlns:a16="http://schemas.microsoft.com/office/drawing/2014/main" id="{4D6FA545-1692-AA04-B043-2A9543E2C79B}"/>
              </a:ext>
            </a:extLst>
          </p:cNvPr>
          <p:cNvSpPr>
            <a:spLocks noGrp="1"/>
          </p:cNvSpPr>
          <p:nvPr>
            <p:ph sz="quarter" idx="14"/>
          </p:nvPr>
        </p:nvSpPr>
        <p:spPr>
          <a:xfrm>
            <a:off x="552787" y="2819496"/>
            <a:ext cx="7028416" cy="3913401"/>
          </a:xfrm>
        </p:spPr>
        <p:txBody>
          <a:bodyPr vert="horz" lIns="91440" tIns="45720" rIns="91440" bIns="45720" rtlCol="0" anchor="t">
            <a:noAutofit/>
          </a:bodyPr>
          <a:lstStyle/>
          <a:p>
            <a:pPr marL="0" indent="0">
              <a:buNone/>
            </a:pPr>
            <a:r>
              <a:rPr lang="en-US" sz="2400" dirty="0">
                <a:solidFill>
                  <a:schemeClr val="bg1"/>
                </a:solidFill>
                <a:latin typeface="Arial"/>
                <a:cs typeface="Gill Sans Light"/>
              </a:rPr>
              <a:t>Hippocrates Considered </a:t>
            </a:r>
            <a:r>
              <a:rPr lang="en-US" sz="2400" dirty="0" err="1">
                <a:solidFill>
                  <a:schemeClr val="bg1"/>
                </a:solidFill>
                <a:latin typeface="Arial"/>
                <a:cs typeface="Gill Sans Light"/>
              </a:rPr>
              <a:t>th</a:t>
            </a:r>
            <a:r>
              <a:rPr lang="en-US" sz="2400" dirty="0">
                <a:solidFill>
                  <a:schemeClr val="bg1"/>
                </a:solidFill>
                <a:latin typeface="Arial"/>
                <a:cs typeface="Gill Sans Light"/>
              </a:rPr>
              <a:t>e farther of western medicine ,hence the Hippocratic oath of medicine.</a:t>
            </a:r>
          </a:p>
          <a:p>
            <a:pPr marL="0" indent="0">
              <a:buNone/>
            </a:pPr>
            <a:r>
              <a:rPr lang="en-US" sz="2400" dirty="0">
                <a:solidFill>
                  <a:schemeClr val="bg1"/>
                </a:solidFill>
                <a:latin typeface="Arial"/>
                <a:cs typeface="Gill Sans Light"/>
              </a:rPr>
              <a:t>Galen's medical influence persisted for a </a:t>
            </a:r>
            <a:r>
              <a:rPr lang="en-US" sz="2400" dirty="0" err="1">
                <a:solidFill>
                  <a:schemeClr val="bg1"/>
                </a:solidFill>
                <a:latin typeface="Arial"/>
                <a:cs typeface="Gill Sans Light"/>
              </a:rPr>
              <a:t>millenia</a:t>
            </a:r>
            <a:r>
              <a:rPr lang="en-US" sz="2400" dirty="0">
                <a:solidFill>
                  <a:schemeClr val="bg1"/>
                </a:solidFill>
                <a:latin typeface="Arial"/>
                <a:cs typeface="Gill Sans Light"/>
              </a:rPr>
              <a:t> , and was considered </a:t>
            </a:r>
            <a:r>
              <a:rPr lang="en-US" sz="2400" dirty="0" err="1">
                <a:solidFill>
                  <a:schemeClr val="bg1"/>
                </a:solidFill>
                <a:latin typeface="Arial"/>
                <a:cs typeface="Gill Sans Light"/>
              </a:rPr>
              <a:t>sacro</a:t>
            </a:r>
            <a:r>
              <a:rPr lang="en-US" sz="2400" dirty="0">
                <a:solidFill>
                  <a:schemeClr val="bg1"/>
                </a:solidFill>
                <a:latin typeface="Arial"/>
                <a:cs typeface="Gill Sans Light"/>
              </a:rPr>
              <a:t> </a:t>
            </a:r>
            <a:r>
              <a:rPr lang="en-US" sz="2400" dirty="0" err="1">
                <a:solidFill>
                  <a:schemeClr val="bg1"/>
                </a:solidFill>
                <a:latin typeface="Arial"/>
                <a:cs typeface="Gill Sans Light"/>
              </a:rPr>
              <a:t>sacnt</a:t>
            </a:r>
            <a:r>
              <a:rPr lang="en-US" sz="2400" dirty="0">
                <a:solidFill>
                  <a:schemeClr val="bg1"/>
                </a:solidFill>
                <a:latin typeface="Arial"/>
                <a:cs typeface="Gill Sans Light"/>
              </a:rPr>
              <a:t> by </a:t>
            </a:r>
            <a:r>
              <a:rPr lang="en-US" sz="2400" dirty="0" err="1">
                <a:solidFill>
                  <a:schemeClr val="bg1"/>
                </a:solidFill>
                <a:latin typeface="Arial"/>
                <a:cs typeface="Gill Sans Light"/>
              </a:rPr>
              <a:t>th</a:t>
            </a:r>
            <a:r>
              <a:rPr lang="en-US" sz="2400" dirty="0">
                <a:solidFill>
                  <a:schemeClr val="bg1"/>
                </a:solidFill>
                <a:latin typeface="Arial"/>
                <a:cs typeface="Gill Sans Light"/>
              </a:rPr>
              <a:t>e </a:t>
            </a:r>
            <a:r>
              <a:rPr lang="en-US" sz="2400" dirty="0" err="1">
                <a:solidFill>
                  <a:schemeClr val="bg1"/>
                </a:solidFill>
                <a:latin typeface="Arial"/>
                <a:cs typeface="Gill Sans Light"/>
              </a:rPr>
              <a:t>churc</a:t>
            </a:r>
            <a:r>
              <a:rPr lang="en-US" sz="2400" dirty="0">
                <a:solidFill>
                  <a:schemeClr val="bg1"/>
                </a:solidFill>
                <a:latin typeface="Arial"/>
                <a:cs typeface="Gill Sans Light"/>
              </a:rPr>
              <a:t>h in </a:t>
            </a:r>
            <a:r>
              <a:rPr lang="en-US" sz="2400" dirty="0" err="1">
                <a:solidFill>
                  <a:schemeClr val="bg1"/>
                </a:solidFill>
                <a:latin typeface="Arial"/>
                <a:cs typeface="Gill Sans Light"/>
              </a:rPr>
              <a:t>particulr</a:t>
            </a:r>
            <a:r>
              <a:rPr lang="en-US" sz="2400" dirty="0">
                <a:solidFill>
                  <a:schemeClr val="bg1"/>
                </a:solidFill>
                <a:latin typeface="Arial"/>
                <a:cs typeface="Gill Sans Light"/>
              </a:rPr>
              <a:t> in the medieval period .</a:t>
            </a:r>
          </a:p>
          <a:p>
            <a:pPr marL="0" indent="0">
              <a:buNone/>
            </a:pPr>
            <a:r>
              <a:rPr lang="en-US" sz="2400" dirty="0">
                <a:solidFill>
                  <a:schemeClr val="bg1"/>
                </a:solidFill>
                <a:latin typeface="Arial"/>
                <a:cs typeface="Gill Sans Light"/>
              </a:rPr>
              <a:t>Humoral theory was the standard medical and mental </a:t>
            </a:r>
            <a:r>
              <a:rPr lang="en-US" sz="2400" dirty="0" err="1">
                <a:solidFill>
                  <a:schemeClr val="bg1"/>
                </a:solidFill>
                <a:latin typeface="Arial"/>
                <a:cs typeface="Gill Sans Light"/>
              </a:rPr>
              <a:t>explaination</a:t>
            </a:r>
            <a:r>
              <a:rPr lang="en-US" sz="2400" dirty="0">
                <a:solidFill>
                  <a:schemeClr val="bg1"/>
                </a:solidFill>
                <a:latin typeface="Arial"/>
                <a:cs typeface="Gill Sans Light"/>
              </a:rPr>
              <a:t> for two </a:t>
            </a:r>
            <a:r>
              <a:rPr lang="en-US" sz="2400" dirty="0" err="1">
                <a:solidFill>
                  <a:schemeClr val="bg1"/>
                </a:solidFill>
                <a:latin typeface="Arial"/>
                <a:cs typeface="Gill Sans Light"/>
              </a:rPr>
              <a:t>mellenia</a:t>
            </a:r>
            <a:r>
              <a:rPr lang="en-US" sz="2400" dirty="0" err="1">
                <a:solidFill>
                  <a:schemeClr val="bg1"/>
                </a:solidFill>
                <a:latin typeface="Arial"/>
                <a:cs typeface="Arial"/>
              </a:rPr>
              <a:t>The</a:t>
            </a:r>
            <a:r>
              <a:rPr lang="en-US" sz="2400" dirty="0">
                <a:solidFill>
                  <a:schemeClr val="bg1"/>
                </a:solidFill>
                <a:latin typeface="Arial"/>
                <a:cs typeface="Arial"/>
              </a:rPr>
              <a:t> </a:t>
            </a:r>
            <a:r>
              <a:rPr lang="en-US" sz="2400" dirty="0" err="1">
                <a:solidFill>
                  <a:schemeClr val="bg1"/>
                </a:solidFill>
                <a:latin typeface="Arial"/>
                <a:cs typeface="Arial"/>
              </a:rPr>
              <a:t>Enlightment</a:t>
            </a:r>
            <a:r>
              <a:rPr lang="en-US" sz="2400" dirty="0">
                <a:solidFill>
                  <a:schemeClr val="bg1"/>
                </a:solidFill>
                <a:latin typeface="Arial"/>
                <a:cs typeface="Arial"/>
              </a:rPr>
              <a:t> era challenged  Humoral theory .but still persisted</a:t>
            </a:r>
            <a:r>
              <a:rPr lang="en-US" sz="2400" dirty="0">
                <a:solidFill>
                  <a:schemeClr val="bg1"/>
                </a:solidFill>
                <a:latin typeface="Arial"/>
                <a:cs typeface="Gill Sans Light"/>
              </a:rPr>
              <a:t> up until the 19th Century.  (C5TH  BC  –1800 AD ) </a:t>
            </a:r>
            <a:endParaRPr lang="en-US" sz="2400">
              <a:solidFill>
                <a:schemeClr val="bg1"/>
              </a:solidFill>
              <a:latin typeface="Arial"/>
            </a:endParaRPr>
          </a:p>
        </p:txBody>
      </p:sp>
      <p:sp>
        <p:nvSpPr>
          <p:cNvPr id="3" name="Title 2">
            <a:extLst>
              <a:ext uri="{FF2B5EF4-FFF2-40B4-BE49-F238E27FC236}">
                <a16:creationId xmlns:a16="http://schemas.microsoft.com/office/drawing/2014/main" id="{C576AEBD-F8D5-6364-F919-3844860D8FF9}"/>
              </a:ext>
            </a:extLst>
          </p:cNvPr>
          <p:cNvSpPr>
            <a:spLocks noGrp="1"/>
          </p:cNvSpPr>
          <p:nvPr>
            <p:ph type="title"/>
          </p:nvPr>
        </p:nvSpPr>
        <p:spPr>
          <a:xfrm>
            <a:off x="640080" y="640080"/>
            <a:ext cx="6858000" cy="1700784"/>
          </a:xfrm>
        </p:spPr>
        <p:txBody>
          <a:bodyPr anchor="t">
            <a:normAutofit/>
          </a:bodyPr>
          <a:lstStyle/>
          <a:p>
            <a:r>
              <a:rPr lang="en-US" dirty="0"/>
              <a:t>IN Conclus</a:t>
            </a:r>
            <a:r>
              <a:rPr lang="en-US"/>
              <a:t>ion ...</a:t>
            </a:r>
          </a:p>
        </p:txBody>
      </p:sp>
      <p:sp>
        <p:nvSpPr>
          <p:cNvPr id="5" name="TextBox 4">
            <a:extLst>
              <a:ext uri="{FF2B5EF4-FFF2-40B4-BE49-F238E27FC236}">
                <a16:creationId xmlns:a16="http://schemas.microsoft.com/office/drawing/2014/main" id="{11177AE1-D8D2-EA16-C560-147617F87252}"/>
              </a:ext>
            </a:extLst>
          </p:cNvPr>
          <p:cNvSpPr txBox="1"/>
          <p:nvPr/>
        </p:nvSpPr>
        <p:spPr>
          <a:xfrm>
            <a:off x="7712818" y="5982715"/>
            <a:ext cx="428117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Book Antiqua"/>
              </a:rPr>
              <a:t>Leonardo Da Vinci's </a:t>
            </a:r>
            <a:r>
              <a:rPr lang="en-US" sz="2000" err="1">
                <a:latin typeface="Book Antiqua"/>
              </a:rPr>
              <a:t>Vitruvia</a:t>
            </a:r>
            <a:r>
              <a:rPr lang="en-US" sz="2000">
                <a:latin typeface="Book Antiqua"/>
              </a:rPr>
              <a:t>n man 1490 AD</a:t>
            </a:r>
            <a:endParaRPr lang="en-US" sz="2000" dirty="0">
              <a:latin typeface="Book Antiqua"/>
            </a:endParaRPr>
          </a:p>
        </p:txBody>
      </p:sp>
    </p:spTree>
    <p:extLst>
      <p:ext uri="{BB962C8B-B14F-4D97-AF65-F5344CB8AC3E}">
        <p14:creationId xmlns:p14="http://schemas.microsoft.com/office/powerpoint/2010/main" val="19698044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60D2E-22EE-8927-AD3A-9CFA760E5934}"/>
              </a:ext>
            </a:extLst>
          </p:cNvPr>
          <p:cNvSpPr>
            <a:spLocks noGrp="1"/>
          </p:cNvSpPr>
          <p:nvPr>
            <p:ph type="title"/>
          </p:nvPr>
        </p:nvSpPr>
        <p:spPr>
          <a:xfrm>
            <a:off x="694876" y="378417"/>
            <a:ext cx="10360152" cy="5587429"/>
          </a:xfrm>
        </p:spPr>
        <p:txBody>
          <a:bodyPr/>
          <a:lstStyle/>
          <a:p>
            <a:r>
              <a:rPr lang="en-GB" sz="2400">
                <a:solidFill>
                  <a:schemeClr val="bg1"/>
                </a:solidFill>
                <a:latin typeface="Arial"/>
                <a:cs typeface="Arial"/>
              </a:rPr>
              <a:t>Presentation Reference List : </a:t>
            </a:r>
            <a:endParaRPr lang="en-US" sz="2400">
              <a:solidFill>
                <a:schemeClr val="bg1"/>
              </a:solidFill>
              <a:latin typeface="Arial"/>
              <a:cs typeface="Arial"/>
            </a:endParaRPr>
          </a:p>
          <a:p>
            <a:r>
              <a:rPr lang="en-GB" sz="2400">
                <a:solidFill>
                  <a:schemeClr val="bg1"/>
                </a:solidFill>
                <a:latin typeface="Arial"/>
                <a:cs typeface="Arial"/>
              </a:rPr>
              <a:t>Colman, A.M. (2015) </a:t>
            </a:r>
            <a:r>
              <a:rPr lang="en-GB" sz="2400" i="1">
                <a:solidFill>
                  <a:schemeClr val="bg1"/>
                </a:solidFill>
                <a:latin typeface="Arial"/>
                <a:cs typeface="Arial"/>
              </a:rPr>
              <a:t>Oxford Dictionary of Psychology </a:t>
            </a:r>
            <a:r>
              <a:rPr lang="en-GB" sz="2400">
                <a:solidFill>
                  <a:schemeClr val="bg1"/>
                </a:solidFill>
                <a:latin typeface="Arial"/>
                <a:cs typeface="Arial"/>
              </a:rPr>
              <a:t>(4</a:t>
            </a:r>
            <a:r>
              <a:rPr lang="en-GB" sz="2400" baseline="30000">
                <a:solidFill>
                  <a:schemeClr val="bg1"/>
                </a:solidFill>
                <a:latin typeface="Arial"/>
                <a:cs typeface="Arial"/>
              </a:rPr>
              <a:t>th</a:t>
            </a:r>
            <a:r>
              <a:rPr lang="en-GB" sz="2400">
                <a:solidFill>
                  <a:schemeClr val="bg1"/>
                </a:solidFill>
                <a:latin typeface="Arial"/>
                <a:cs typeface="Arial"/>
              </a:rPr>
              <a:t> ed.)</a:t>
            </a:r>
            <a:endParaRPr lang="en-US" sz="2400">
              <a:solidFill>
                <a:schemeClr val="bg1"/>
              </a:solidFill>
              <a:latin typeface="Arial"/>
              <a:cs typeface="Arial"/>
            </a:endParaRPr>
          </a:p>
          <a:p>
            <a:r>
              <a:rPr lang="en-GB" sz="2400">
                <a:solidFill>
                  <a:schemeClr val="bg1"/>
                </a:solidFill>
                <a:latin typeface="Arial"/>
                <a:cs typeface="Arial"/>
              </a:rPr>
              <a:t> Oxford University Press.  </a:t>
            </a:r>
            <a:endParaRPr lang="en-US" sz="2400">
              <a:solidFill>
                <a:schemeClr val="bg1"/>
              </a:solidFill>
              <a:latin typeface="Arial"/>
              <a:cs typeface="Arial"/>
            </a:endParaRPr>
          </a:p>
          <a:p>
            <a:r>
              <a:rPr lang="en-GB" sz="2400">
                <a:solidFill>
                  <a:schemeClr val="bg1"/>
                </a:solidFill>
                <a:latin typeface="Arial"/>
                <a:cs typeface="Arial"/>
              </a:rPr>
              <a:t>DE LEEMANS, P., &amp; GOYENS, M. (Eds.). (2006). </a:t>
            </a:r>
            <a:r>
              <a:rPr lang="en-GB" sz="2400" i="1">
                <a:solidFill>
                  <a:schemeClr val="bg1"/>
                </a:solidFill>
                <a:latin typeface="Arial"/>
                <a:cs typeface="Arial"/>
              </a:rPr>
              <a:t>Aristotle’s Problemata in Different </a:t>
            </a:r>
            <a:r>
              <a:rPr lang="en-US" sz="2400" dirty="0">
                <a:solidFill>
                  <a:schemeClr val="bg1"/>
                </a:solidFill>
                <a:latin typeface="Arial"/>
                <a:ea typeface="Calibri"/>
                <a:cs typeface="Calibri"/>
              </a:rPr>
              <a:t> </a:t>
            </a:r>
            <a:r>
              <a:rPr lang="en-GB" sz="2400" i="1">
                <a:solidFill>
                  <a:schemeClr val="bg1"/>
                </a:solidFill>
                <a:latin typeface="Arial"/>
                <a:cs typeface="Arial"/>
              </a:rPr>
              <a:t>Times and Tongues</a:t>
            </a:r>
            <a:r>
              <a:rPr lang="en-GB" sz="2400">
                <a:solidFill>
                  <a:schemeClr val="bg1"/>
                </a:solidFill>
                <a:latin typeface="Arial"/>
                <a:cs typeface="Arial"/>
              </a:rPr>
              <a:t>. Leuven University Press.</a:t>
            </a:r>
            <a:endParaRPr lang="en-US" sz="2400" dirty="0">
              <a:solidFill>
                <a:schemeClr val="bg1"/>
              </a:solidFill>
              <a:latin typeface="Arial"/>
              <a:cs typeface="Arial"/>
            </a:endParaRPr>
          </a:p>
          <a:p>
            <a:r>
              <a:rPr lang="en-GB" sz="2400" dirty="0">
                <a:solidFill>
                  <a:schemeClr val="bg1"/>
                </a:solidFill>
                <a:latin typeface="Arial"/>
                <a:cs typeface="Arial"/>
              </a:rPr>
              <a:t> </a:t>
            </a:r>
            <a:r>
              <a:rPr lang="en-GB" sz="2400" u="sng" dirty="0">
                <a:solidFill>
                  <a:schemeClr val="bg1"/>
                </a:solidFill>
                <a:latin typeface="Arial"/>
                <a:cs typeface="Arial"/>
                <a:hlinkClick r:id="rId2">
                  <a:extLst>
                    <a:ext uri="{A12FA001-AC4F-418D-AE19-62706E023703}">
                      <ahyp:hlinkClr xmlns:ahyp="http://schemas.microsoft.com/office/drawing/2018/hyperlinkcolor" val="tx"/>
                    </a:ext>
                  </a:extLst>
                </a:hlinkClick>
              </a:rPr>
              <a:t>https://doi.org/10.2307/j.ctt9qdwhv</a:t>
            </a:r>
            <a:endParaRPr lang="en-US" sz="2400" dirty="0">
              <a:solidFill>
                <a:schemeClr val="bg1"/>
              </a:solidFill>
              <a:latin typeface="Arial"/>
              <a:cs typeface="Arial"/>
              <a:hlinkClick r:id="rId2">
                <a:extLst>
                  <a:ext uri="{A12FA001-AC4F-418D-AE19-62706E023703}">
                    <ahyp:hlinkClr xmlns:ahyp="http://schemas.microsoft.com/office/drawing/2018/hyperlinkcolor" val="tx"/>
                  </a:ext>
                </a:extLst>
              </a:hlinkClick>
            </a:endParaRPr>
          </a:p>
          <a:p>
            <a:r>
              <a:rPr lang="en-GB" sz="2400" dirty="0">
                <a:solidFill>
                  <a:schemeClr val="bg1"/>
                </a:solidFill>
                <a:latin typeface="Arial"/>
                <a:cs typeface="Arial"/>
              </a:rPr>
              <a:t>Hunter. R. &amp; </a:t>
            </a:r>
            <a:r>
              <a:rPr lang="en-GB" sz="2400" dirty="0" err="1">
                <a:solidFill>
                  <a:schemeClr val="bg1"/>
                </a:solidFill>
                <a:latin typeface="Arial"/>
                <a:cs typeface="Arial"/>
              </a:rPr>
              <a:t>Macalpine</a:t>
            </a:r>
            <a:r>
              <a:rPr lang="en-GB" sz="2400" dirty="0">
                <a:solidFill>
                  <a:schemeClr val="bg1"/>
                </a:solidFill>
                <a:latin typeface="Arial"/>
                <a:cs typeface="Arial"/>
              </a:rPr>
              <a:t>, I. (1963) </a:t>
            </a:r>
            <a:r>
              <a:rPr lang="en-GB" sz="2400" i="1" dirty="0">
                <a:solidFill>
                  <a:schemeClr val="bg1"/>
                </a:solidFill>
                <a:latin typeface="Arial"/>
                <a:cs typeface="Arial"/>
              </a:rPr>
              <a:t>Three hundred years of psychiatry: </a:t>
            </a:r>
            <a:endParaRPr lang="en-US" sz="2400">
              <a:solidFill>
                <a:schemeClr val="bg1"/>
              </a:solidFill>
              <a:latin typeface="Arial"/>
              <a:cs typeface="Arial"/>
            </a:endParaRPr>
          </a:p>
          <a:p>
            <a:r>
              <a:rPr lang="en-GB" sz="2400" i="1">
                <a:solidFill>
                  <a:schemeClr val="bg1"/>
                </a:solidFill>
                <a:latin typeface="Arial"/>
                <a:cs typeface="Arial"/>
              </a:rPr>
              <a:t>A history presented in selected English texts. </a:t>
            </a:r>
            <a:r>
              <a:rPr lang="en-GB" sz="2400">
                <a:solidFill>
                  <a:schemeClr val="bg1"/>
                </a:solidFill>
                <a:latin typeface="Arial"/>
                <a:cs typeface="Arial"/>
              </a:rPr>
              <a:t>Oxford University Press.</a:t>
            </a:r>
            <a:endParaRPr lang="en-US" sz="2400">
              <a:solidFill>
                <a:schemeClr val="bg1"/>
              </a:solidFill>
              <a:latin typeface="Arial"/>
              <a:cs typeface="Arial"/>
            </a:endParaRPr>
          </a:p>
          <a:p>
            <a:r>
              <a:rPr lang="en-GB" sz="2400" dirty="0">
                <a:solidFill>
                  <a:schemeClr val="bg1"/>
                </a:solidFill>
                <a:latin typeface="Arial"/>
                <a:cs typeface="Arial"/>
              </a:rPr>
              <a:t>"Hôtel-Dieu de Paris ." </a:t>
            </a:r>
            <a:r>
              <a:rPr lang="en-GB" sz="2400" u="sng" dirty="0">
                <a:solidFill>
                  <a:schemeClr val="bg1"/>
                </a:solidFill>
                <a:latin typeface="Arial"/>
                <a:cs typeface="Arial"/>
              </a:rPr>
              <a:t>New Catholic </a:t>
            </a:r>
            <a:r>
              <a:rPr lang="en-GB" sz="2400" u="sng" dirty="0" err="1">
                <a:solidFill>
                  <a:schemeClr val="bg1"/>
                </a:solidFill>
                <a:latin typeface="Arial"/>
                <a:cs typeface="Arial"/>
              </a:rPr>
              <a:t>Encyclopedia</a:t>
            </a:r>
            <a:r>
              <a:rPr lang="en-GB" sz="2400" dirty="0">
                <a:solidFill>
                  <a:schemeClr val="bg1"/>
                </a:solidFill>
                <a:latin typeface="Arial"/>
                <a:cs typeface="Arial"/>
              </a:rPr>
              <a:t>. . </a:t>
            </a:r>
            <a:endParaRPr lang="en-US" sz="2400">
              <a:solidFill>
                <a:schemeClr val="bg1"/>
              </a:solidFill>
              <a:latin typeface="Arial"/>
              <a:cs typeface="Arial"/>
            </a:endParaRPr>
          </a:p>
          <a:p>
            <a:r>
              <a:rPr lang="en-GB" sz="2400" dirty="0">
                <a:solidFill>
                  <a:schemeClr val="bg1"/>
                </a:solidFill>
                <a:latin typeface="Arial"/>
                <a:cs typeface="Arial"/>
              </a:rPr>
              <a:t>Retrieved December 01, 2025 from </a:t>
            </a:r>
            <a:r>
              <a:rPr lang="en-US" sz="2400" dirty="0">
                <a:solidFill>
                  <a:schemeClr val="bg1"/>
                </a:solidFill>
                <a:latin typeface="Arial"/>
                <a:ea typeface="Calibri"/>
                <a:cs typeface="Calibri"/>
              </a:rPr>
              <a:t> </a:t>
            </a:r>
            <a:r>
              <a:rPr lang="en-GB" sz="2400" dirty="0">
                <a:solidFill>
                  <a:schemeClr val="bg1"/>
                </a:solidFill>
                <a:latin typeface="Arial"/>
                <a:cs typeface="Arial"/>
              </a:rPr>
              <a:t>Encyclopedia.com: </a:t>
            </a:r>
            <a:r>
              <a:rPr lang="en-GB" sz="2400" dirty="0">
                <a:solidFill>
                  <a:schemeClr val="bg1"/>
                </a:solidFill>
                <a:latin typeface="Arial"/>
                <a:cs typeface="Arial"/>
                <a:hlinkClick r:id="rId3">
                  <a:extLst>
                    <a:ext uri="{A12FA001-AC4F-418D-AE19-62706E023703}">
                      <ahyp:hlinkClr xmlns:ahyp="http://schemas.microsoft.com/office/drawing/2018/hyperlinkcolor" val="tx"/>
                    </a:ext>
                  </a:extLst>
                </a:hlinkClick>
              </a:rPr>
              <a:t>https://www.encyclopedia.com/religion/encyclopedias-almanacs-transcripts-and-maps/hotel-dieu-de-paris</a:t>
            </a:r>
            <a:endParaRPr lang="en-US" sz="2400">
              <a:solidFill>
                <a:schemeClr val="bg1"/>
              </a:solidFill>
              <a:latin typeface="Arial"/>
              <a:cs typeface="Arial"/>
              <a:hlinkClick r:id="rId3">
                <a:extLst>
                  <a:ext uri="{A12FA001-AC4F-418D-AE19-62706E023703}">
                    <ahyp:hlinkClr xmlns:ahyp="http://schemas.microsoft.com/office/drawing/2018/hyperlinkcolor" val="tx"/>
                  </a:ext>
                </a:extLst>
              </a:hlinkClick>
            </a:endParaRPr>
          </a:p>
          <a:p>
            <a:endParaRPr lang="en-US" sz="2400" dirty="0">
              <a:solidFill>
                <a:schemeClr val="bg1"/>
              </a:solidFill>
              <a:latin typeface="Arial"/>
              <a:cs typeface="Arial"/>
            </a:endParaRPr>
          </a:p>
        </p:txBody>
      </p:sp>
    </p:spTree>
    <p:extLst>
      <p:ext uri="{BB962C8B-B14F-4D97-AF65-F5344CB8AC3E}">
        <p14:creationId xmlns:p14="http://schemas.microsoft.com/office/powerpoint/2010/main" val="2160194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CBEF1-EAFF-3FBC-F67D-BEF31F4F8060}"/>
              </a:ext>
            </a:extLst>
          </p:cNvPr>
          <p:cNvSpPr>
            <a:spLocks noGrp="1"/>
          </p:cNvSpPr>
          <p:nvPr>
            <p:ph type="title"/>
          </p:nvPr>
        </p:nvSpPr>
        <p:spPr>
          <a:xfrm>
            <a:off x="914400" y="433965"/>
            <a:ext cx="10360152" cy="6156641"/>
          </a:xfrm>
        </p:spPr>
        <p:txBody>
          <a:bodyPr/>
          <a:lstStyle/>
          <a:p>
            <a:r>
              <a:rPr lang="en-GB" sz="2400" dirty="0">
                <a:solidFill>
                  <a:schemeClr val="bg1"/>
                </a:solidFill>
                <a:latin typeface="Arial"/>
                <a:ea typeface="Calibri"/>
                <a:cs typeface="Arial"/>
              </a:rPr>
              <a:t>Image: "Four humours" by Jakob </a:t>
            </a:r>
            <a:r>
              <a:rPr lang="en-GB" sz="2400" dirty="0" err="1">
                <a:solidFill>
                  <a:schemeClr val="bg1"/>
                </a:solidFill>
                <a:latin typeface="Arial"/>
                <a:ea typeface="Calibri"/>
                <a:cs typeface="Arial"/>
              </a:rPr>
              <a:t>Suckale</a:t>
            </a:r>
            <a:r>
              <a:rPr lang="en-GB" sz="2400" dirty="0">
                <a:solidFill>
                  <a:schemeClr val="bg1"/>
                </a:solidFill>
                <a:latin typeface="Arial"/>
                <a:ea typeface="Calibri"/>
                <a:cs typeface="Arial"/>
              </a:rPr>
              <a:t>, via Wikimedia Commons,</a:t>
            </a:r>
            <a:endParaRPr lang="en-US" sz="2400" dirty="0">
              <a:solidFill>
                <a:schemeClr val="bg1"/>
              </a:solidFill>
              <a:latin typeface="Arial"/>
              <a:ea typeface="Calibri"/>
              <a:cs typeface="Arial"/>
            </a:endParaRPr>
          </a:p>
          <a:p>
            <a:r>
              <a:rPr lang="en-GB" sz="2400">
                <a:solidFill>
                  <a:schemeClr val="bg1"/>
                </a:solidFill>
                <a:latin typeface="Arial"/>
                <a:ea typeface="Calibri"/>
                <a:cs typeface="Arial"/>
              </a:rPr>
              <a:t> licensed under CC BY-SA 3.0. </a:t>
            </a:r>
            <a:r>
              <a:rPr lang="en-US" sz="2400" dirty="0">
                <a:solidFill>
                  <a:schemeClr val="bg1"/>
                </a:solidFill>
                <a:latin typeface="Arial"/>
                <a:ea typeface="Calibri"/>
                <a:cs typeface="Arial"/>
              </a:rPr>
              <a:t> </a:t>
            </a:r>
            <a:r>
              <a:rPr lang="en-GB" sz="2400" dirty="0">
                <a:solidFill>
                  <a:srgbClr val="FFFFFF"/>
                </a:solidFill>
                <a:latin typeface="Arial"/>
                <a:ea typeface="Calibri"/>
                <a:cs typeface="Arial"/>
                <a:hlinkClick r:id="rId2">
                  <a:extLst>
                    <a:ext uri="{A12FA001-AC4F-418D-AE19-62706E023703}">
                      <ahyp:hlinkClr xmlns:ahyp="http://schemas.microsoft.com/office/drawing/2018/hyperlinkcolor" val="tx"/>
                    </a:ext>
                  </a:extLst>
                </a:hlinkClick>
              </a:rPr>
              <a:t>https://commons.wikimedia.org/wiki/File:Four_humours.png</a:t>
            </a:r>
            <a:r>
              <a:rPr lang="en-GB" sz="2400" dirty="0">
                <a:solidFill>
                  <a:schemeClr val="bg1"/>
                </a:solidFill>
                <a:latin typeface="Arial"/>
                <a:ea typeface="Calibri"/>
                <a:cs typeface="Arial"/>
              </a:rPr>
              <a:t> </a:t>
            </a:r>
            <a:endParaRPr lang="en-US" sz="2400" dirty="0">
              <a:solidFill>
                <a:schemeClr val="bg1"/>
              </a:solidFill>
              <a:latin typeface="Arial"/>
              <a:ea typeface="Calibri"/>
              <a:cs typeface="Arial"/>
            </a:endParaRPr>
          </a:p>
          <a:p>
            <a:r>
              <a:rPr lang="en-GB" sz="2400">
                <a:solidFill>
                  <a:schemeClr val="bg1"/>
                </a:solidFill>
                <a:latin typeface="Arial"/>
                <a:ea typeface="Calibri"/>
                <a:cs typeface="Arial"/>
              </a:rPr>
              <a:t>License: </a:t>
            </a:r>
            <a:r>
              <a:rPr lang="en-US" sz="2400" dirty="0">
                <a:solidFill>
                  <a:schemeClr val="bg1"/>
                </a:solidFill>
                <a:latin typeface="Arial"/>
                <a:ea typeface="Calibri"/>
                <a:cs typeface="Arial"/>
              </a:rPr>
              <a:t> </a:t>
            </a:r>
            <a:r>
              <a:rPr lang="en-GB" sz="2400" dirty="0">
                <a:solidFill>
                  <a:srgbClr val="FFFFFF"/>
                </a:solidFill>
                <a:latin typeface="Arial"/>
                <a:ea typeface="Calibri"/>
                <a:cs typeface="Arial"/>
                <a:hlinkClick r:id="rId3">
                  <a:extLst>
                    <a:ext uri="{A12FA001-AC4F-418D-AE19-62706E023703}">
                      <ahyp:hlinkClr xmlns:ahyp="http://schemas.microsoft.com/office/drawing/2018/hyperlinkcolor" val="tx"/>
                    </a:ext>
                  </a:extLst>
                </a:hlinkClick>
              </a:rPr>
              <a:t>https://creativecommons.org/licenses/by-sa/3.0/</a:t>
            </a:r>
            <a:r>
              <a:rPr lang="en-GB" sz="2400" dirty="0">
                <a:solidFill>
                  <a:schemeClr val="bg1"/>
                </a:solidFill>
                <a:latin typeface="Arial"/>
                <a:ea typeface="Calibri"/>
                <a:cs typeface="Arial"/>
              </a:rPr>
              <a:t> </a:t>
            </a:r>
            <a:endParaRPr lang="en-US" sz="2400" dirty="0">
              <a:solidFill>
                <a:schemeClr val="bg1"/>
              </a:solidFill>
              <a:latin typeface="Arial"/>
              <a:ea typeface="Calibri"/>
              <a:cs typeface="Arial"/>
            </a:endParaRPr>
          </a:p>
          <a:p>
            <a:r>
              <a:rPr lang="en-GB" sz="2400">
                <a:solidFill>
                  <a:schemeClr val="bg1"/>
                </a:solidFill>
                <a:latin typeface="Arial"/>
                <a:ea typeface="Calibri"/>
                <a:cs typeface="Arial"/>
              </a:rPr>
              <a:t>Accessed 31/12/25.</a:t>
            </a:r>
            <a:br>
              <a:rPr lang="en-GB" sz="2400" dirty="0">
                <a:solidFill>
                  <a:schemeClr val="bg1"/>
                </a:solidFill>
                <a:latin typeface="Arial"/>
                <a:ea typeface="Calibri"/>
                <a:cs typeface="Arial"/>
              </a:rPr>
            </a:br>
            <a:br>
              <a:rPr lang="en-GB" sz="2400" dirty="0">
                <a:latin typeface="Arial"/>
                <a:ea typeface="Calibri"/>
                <a:cs typeface="Arial"/>
              </a:rPr>
            </a:br>
            <a:r>
              <a:rPr lang="en-GB" sz="2400">
                <a:solidFill>
                  <a:schemeClr val="bg1"/>
                </a:solidFill>
                <a:latin typeface="Arial"/>
                <a:ea typeface="Calibri"/>
                <a:cs typeface="Arial"/>
              </a:rPr>
              <a:t>Jackson, S. W. (1972). Unusual Mental States in Medieval Europe </a:t>
            </a:r>
            <a:r>
              <a:rPr lang="en-GB" sz="2400" dirty="0">
                <a:solidFill>
                  <a:schemeClr val="bg1"/>
                </a:solidFill>
                <a:latin typeface="Arial"/>
                <a:ea typeface="Calibri"/>
                <a:cs typeface="Arial"/>
              </a:rPr>
              <a:t>I.</a:t>
            </a:r>
          </a:p>
          <a:p>
            <a:r>
              <a:rPr lang="en-GB" sz="2400">
                <a:solidFill>
                  <a:schemeClr val="bg1"/>
                </a:solidFill>
                <a:latin typeface="Arial"/>
                <a:ea typeface="Calibri"/>
                <a:cs typeface="Arial"/>
              </a:rPr>
              <a:t> Medical Syndromes of Mental Disorder: 400–1100 A.D. </a:t>
            </a:r>
            <a:r>
              <a:rPr lang="en-GB" sz="2400" i="1">
                <a:solidFill>
                  <a:schemeClr val="bg1"/>
                </a:solidFill>
                <a:latin typeface="Arial"/>
                <a:ea typeface="Calibri"/>
                <a:cs typeface="Arial"/>
              </a:rPr>
              <a:t>Journal of the History of </a:t>
            </a:r>
            <a:r>
              <a:rPr lang="en-US" sz="2400" dirty="0">
                <a:solidFill>
                  <a:schemeClr val="bg1"/>
                </a:solidFill>
                <a:latin typeface="Arial"/>
                <a:ea typeface="Calibri"/>
                <a:cs typeface="Calibri"/>
              </a:rPr>
              <a:t> </a:t>
            </a:r>
            <a:r>
              <a:rPr lang="en-GB" sz="2400" i="1">
                <a:solidFill>
                  <a:schemeClr val="bg1"/>
                </a:solidFill>
                <a:latin typeface="Arial"/>
                <a:ea typeface="Calibri"/>
                <a:cs typeface="Arial"/>
              </a:rPr>
              <a:t>Medicine and Allied Sciences</a:t>
            </a:r>
            <a:r>
              <a:rPr lang="en-GB" sz="2400">
                <a:solidFill>
                  <a:schemeClr val="bg1"/>
                </a:solidFill>
                <a:latin typeface="Arial"/>
                <a:ea typeface="Calibri"/>
                <a:cs typeface="Arial"/>
              </a:rPr>
              <a:t>, </a:t>
            </a:r>
            <a:r>
              <a:rPr lang="en-US" sz="2400" dirty="0">
                <a:solidFill>
                  <a:schemeClr val="bg1"/>
                </a:solidFill>
                <a:latin typeface="Arial"/>
                <a:ea typeface="Calibri"/>
                <a:cs typeface="Calibri"/>
              </a:rPr>
              <a:t> </a:t>
            </a:r>
            <a:r>
              <a:rPr lang="en-GB" sz="2400" i="1">
                <a:solidFill>
                  <a:schemeClr val="bg1"/>
                </a:solidFill>
                <a:latin typeface="Arial"/>
                <a:ea typeface="Calibri"/>
                <a:cs typeface="Arial"/>
              </a:rPr>
              <a:t>27</a:t>
            </a:r>
            <a:r>
              <a:rPr lang="en-GB" sz="2400">
                <a:solidFill>
                  <a:schemeClr val="bg1"/>
                </a:solidFill>
                <a:latin typeface="Arial"/>
                <a:ea typeface="Calibri"/>
                <a:cs typeface="Arial"/>
              </a:rPr>
              <a:t>(3), 262–297. </a:t>
            </a:r>
            <a:r>
              <a:rPr lang="en-US" sz="2400" dirty="0">
                <a:solidFill>
                  <a:schemeClr val="bg1"/>
                </a:solidFill>
                <a:latin typeface="Arial"/>
                <a:ea typeface="Calibri"/>
                <a:cs typeface="Calibri"/>
              </a:rPr>
              <a:t> </a:t>
            </a:r>
            <a:r>
              <a:rPr lang="en-GB" sz="2400" dirty="0">
                <a:solidFill>
                  <a:schemeClr val="bg1"/>
                </a:solidFill>
                <a:latin typeface="Arial"/>
                <a:ea typeface="Calibri"/>
                <a:cs typeface="Arial"/>
                <a:hlinkClick r:id="rId4">
                  <a:extLst>
                    <a:ext uri="{A12FA001-AC4F-418D-AE19-62706E023703}">
                      <ahyp:hlinkClr xmlns:ahyp="http://schemas.microsoft.com/office/drawing/2018/hyperlinkcolor" val="tx"/>
                    </a:ext>
                  </a:extLst>
                </a:hlinkClick>
              </a:rPr>
              <a:t>http://www.jstor.org/stable/24622208</a:t>
            </a:r>
            <a:endParaRPr lang="en-US" sz="2400">
              <a:solidFill>
                <a:schemeClr val="bg1"/>
              </a:solidFill>
              <a:latin typeface="Arial"/>
              <a:ea typeface="Calibri"/>
              <a:cs typeface="Arial"/>
              <a:hlinkClick r:id="rId4">
                <a:extLst>
                  <a:ext uri="{A12FA001-AC4F-418D-AE19-62706E023703}">
                    <ahyp:hlinkClr xmlns:ahyp="http://schemas.microsoft.com/office/drawing/2018/hyperlinkcolor" val="tx"/>
                  </a:ext>
                </a:extLst>
              </a:hlinkClick>
            </a:endParaRPr>
          </a:p>
          <a:p>
            <a:br>
              <a:rPr lang="en-GB" sz="2400" dirty="0">
                <a:solidFill>
                  <a:schemeClr val="bg1"/>
                </a:solidFill>
                <a:latin typeface="Arial"/>
                <a:ea typeface="Calibri"/>
                <a:cs typeface="Arial"/>
              </a:rPr>
            </a:br>
            <a:r>
              <a:rPr lang="en-GB" sz="2400">
                <a:solidFill>
                  <a:schemeClr val="bg1"/>
                </a:solidFill>
                <a:latin typeface="Arial"/>
                <a:ea typeface="Calibri"/>
                <a:cs typeface="Arial"/>
              </a:rPr>
              <a:t>Jackson, S. W., &amp; Pollak, S. (1988, 04). Jackson, Stanley W. </a:t>
            </a:r>
            <a:endParaRPr lang="en-US" sz="2400">
              <a:solidFill>
                <a:schemeClr val="bg1"/>
              </a:solidFill>
              <a:latin typeface="Arial"/>
              <a:ea typeface="Calibri"/>
              <a:cs typeface="Arial"/>
            </a:endParaRPr>
          </a:p>
          <a:p>
            <a:r>
              <a:rPr lang="en-GB" sz="2400" dirty="0">
                <a:solidFill>
                  <a:schemeClr val="bg1"/>
                </a:solidFill>
                <a:latin typeface="Arial"/>
                <a:ea typeface="Calibri"/>
                <a:cs typeface="Arial"/>
              </a:rPr>
              <a:t>Melancholia And </a:t>
            </a:r>
            <a:r>
              <a:rPr lang="en-US" sz="2400" dirty="0">
                <a:solidFill>
                  <a:schemeClr val="bg1"/>
                </a:solidFill>
                <a:latin typeface="Arial"/>
                <a:ea typeface="Calibri"/>
                <a:cs typeface="Calibri"/>
              </a:rPr>
              <a:t> </a:t>
            </a:r>
            <a:r>
              <a:rPr lang="en-GB" sz="2400" dirty="0">
                <a:solidFill>
                  <a:schemeClr val="bg1"/>
                </a:solidFill>
                <a:latin typeface="Arial"/>
                <a:ea typeface="Calibri"/>
                <a:cs typeface="Arial"/>
              </a:rPr>
              <a:t>Depression: From Hippocratic Times To Modern Times // Review.</a:t>
            </a:r>
            <a:r>
              <a:rPr lang="en-GB" sz="2400" i="1" dirty="0">
                <a:solidFill>
                  <a:schemeClr val="bg1"/>
                </a:solidFill>
                <a:latin typeface="Arial"/>
                <a:ea typeface="Calibri"/>
                <a:cs typeface="Arial"/>
              </a:rPr>
              <a:t> Psychology Today, 22</a:t>
            </a:r>
            <a:r>
              <a:rPr lang="en-GB" sz="2400" dirty="0">
                <a:solidFill>
                  <a:schemeClr val="bg1"/>
                </a:solidFill>
                <a:latin typeface="Arial"/>
                <a:ea typeface="Calibri"/>
                <a:cs typeface="Arial"/>
              </a:rPr>
              <a:t>, 73-73,79. </a:t>
            </a:r>
            <a:r>
              <a:rPr lang="en-US" sz="2400" dirty="0">
                <a:solidFill>
                  <a:schemeClr val="bg1"/>
                </a:solidFill>
                <a:latin typeface="Arial"/>
                <a:ea typeface="Calibri"/>
                <a:cs typeface="Calibri"/>
              </a:rPr>
              <a:t> </a:t>
            </a:r>
            <a:r>
              <a:rPr lang="en-GB" sz="2400" dirty="0">
                <a:solidFill>
                  <a:schemeClr val="bg1"/>
                </a:solidFill>
                <a:latin typeface="Arial"/>
                <a:ea typeface="Calibri"/>
                <a:cs typeface="Arial"/>
              </a:rPr>
              <a:t>   </a:t>
            </a:r>
            <a:r>
              <a:rPr lang="en-GB" sz="2400" dirty="0">
                <a:solidFill>
                  <a:schemeClr val="bg1"/>
                </a:solidFill>
                <a:latin typeface="Arial"/>
                <a:ea typeface="Calibri"/>
                <a:cs typeface="Arial"/>
                <a:hlinkClick r:id="rId5">
                  <a:extLst>
                    <a:ext uri="{A12FA001-AC4F-418D-AE19-62706E023703}">
                      <ahyp:hlinkClr xmlns:ahyp="http://schemas.microsoft.com/office/drawing/2018/hyperlinkcolor" val="tx"/>
                    </a:ext>
                  </a:extLst>
                </a:hlinkClick>
              </a:rPr>
              <a:t>https://www.proquest.com/magazines/jackson-stanley-w-melancholia-</a:t>
            </a:r>
            <a:r>
              <a:rPr lang="en-US" sz="2400" dirty="0">
                <a:solidFill>
                  <a:schemeClr val="bg1"/>
                </a:solidFill>
                <a:latin typeface="Arial"/>
                <a:ea typeface="Calibri"/>
                <a:cs typeface="Calibri"/>
              </a:rPr>
              <a:t> </a:t>
            </a:r>
            <a:r>
              <a:rPr lang="en-GB" sz="2400" dirty="0">
                <a:solidFill>
                  <a:schemeClr val="bg1"/>
                </a:solidFill>
                <a:latin typeface="Arial"/>
                <a:ea typeface="Calibri"/>
                <a:cs typeface="Arial"/>
              </a:rPr>
              <a:t>depression/</a:t>
            </a:r>
            <a:r>
              <a:rPr lang="en-GB" sz="2400" dirty="0" err="1">
                <a:solidFill>
                  <a:schemeClr val="bg1"/>
                </a:solidFill>
                <a:latin typeface="Arial"/>
                <a:ea typeface="Calibri"/>
                <a:cs typeface="Arial"/>
              </a:rPr>
              <a:t>docview</a:t>
            </a:r>
            <a:r>
              <a:rPr lang="en-GB" sz="2400" dirty="0">
                <a:solidFill>
                  <a:schemeClr val="bg1"/>
                </a:solidFill>
                <a:latin typeface="Arial"/>
                <a:ea typeface="Calibri"/>
                <a:cs typeface="Arial"/>
              </a:rPr>
              <a:t>/214479765/se-2</a:t>
            </a:r>
            <a:endParaRPr lang="en-US" sz="2400">
              <a:solidFill>
                <a:schemeClr val="bg1"/>
              </a:solidFill>
              <a:latin typeface="Arial"/>
              <a:ea typeface="Calibri"/>
              <a:cs typeface="Arial"/>
            </a:endParaRPr>
          </a:p>
          <a:p>
            <a:endParaRPr lang="en-GB" sz="2400" dirty="0">
              <a:solidFill>
                <a:schemeClr val="bg1"/>
              </a:solidFill>
              <a:latin typeface="Arial"/>
              <a:ea typeface="Calibri"/>
              <a:cs typeface="Arial"/>
            </a:endParaRPr>
          </a:p>
          <a:p>
            <a:endParaRPr lang="en-US" sz="2400" dirty="0">
              <a:latin typeface="Arial"/>
              <a:ea typeface="Calibri"/>
              <a:cs typeface="Arial"/>
            </a:endParaRPr>
          </a:p>
        </p:txBody>
      </p:sp>
    </p:spTree>
    <p:extLst>
      <p:ext uri="{BB962C8B-B14F-4D97-AF65-F5344CB8AC3E}">
        <p14:creationId xmlns:p14="http://schemas.microsoft.com/office/powerpoint/2010/main" val="41505329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1C88D-AAA7-51DE-BA4D-7D7CF60A46AF}"/>
              </a:ext>
            </a:extLst>
          </p:cNvPr>
          <p:cNvSpPr>
            <a:spLocks noGrp="1"/>
          </p:cNvSpPr>
          <p:nvPr>
            <p:ph type="title"/>
          </p:nvPr>
        </p:nvSpPr>
        <p:spPr>
          <a:xfrm>
            <a:off x="914400" y="318812"/>
            <a:ext cx="10360152" cy="5823977"/>
          </a:xfrm>
        </p:spPr>
        <p:txBody>
          <a:bodyPr/>
          <a:lstStyle/>
          <a:p>
            <a:r>
              <a:rPr lang="en-GB" sz="2400">
                <a:solidFill>
                  <a:schemeClr val="bg1"/>
                </a:solidFill>
                <a:latin typeface="Arial"/>
                <a:ea typeface="Calibri"/>
                <a:cs typeface="Arial"/>
              </a:rPr>
              <a:t>Jackson, S. W. (1990). The Imagination and Psychological Healing. </a:t>
            </a:r>
            <a:endParaRPr lang="en-US" sz="2400" dirty="0">
              <a:solidFill>
                <a:schemeClr val="bg1"/>
              </a:solidFill>
              <a:latin typeface="Arial"/>
              <a:ea typeface="Calibri"/>
              <a:cs typeface="Arial"/>
            </a:endParaRPr>
          </a:p>
          <a:p>
            <a:r>
              <a:rPr lang="en-GB" sz="2400" i="1" dirty="0">
                <a:solidFill>
                  <a:schemeClr val="bg1"/>
                </a:solidFill>
                <a:latin typeface="Arial"/>
                <a:ea typeface="Calibri"/>
                <a:cs typeface="Arial"/>
              </a:rPr>
              <a:t>Journal of the History of the </a:t>
            </a:r>
            <a:r>
              <a:rPr lang="en-GB" sz="2400" i="1" dirty="0" err="1">
                <a:solidFill>
                  <a:schemeClr val="bg1"/>
                </a:solidFill>
                <a:latin typeface="Arial"/>
                <a:ea typeface="Calibri"/>
                <a:cs typeface="Arial"/>
              </a:rPr>
              <a:t>Behavioral</a:t>
            </a:r>
            <a:r>
              <a:rPr lang="en-GB" sz="2400" i="1" dirty="0">
                <a:solidFill>
                  <a:schemeClr val="bg1"/>
                </a:solidFill>
                <a:latin typeface="Arial"/>
                <a:ea typeface="Calibri"/>
                <a:cs typeface="Arial"/>
              </a:rPr>
              <a:t> Sciences</a:t>
            </a:r>
            <a:r>
              <a:rPr lang="en-GB" sz="2400" dirty="0">
                <a:solidFill>
                  <a:schemeClr val="bg1"/>
                </a:solidFill>
                <a:latin typeface="Arial"/>
                <a:ea typeface="Calibri"/>
                <a:cs typeface="Arial"/>
              </a:rPr>
              <a:t>, </a:t>
            </a:r>
            <a:r>
              <a:rPr lang="en-GB" sz="2400" i="1" dirty="0">
                <a:solidFill>
                  <a:schemeClr val="bg1"/>
                </a:solidFill>
                <a:latin typeface="Arial"/>
                <a:ea typeface="Calibri"/>
                <a:cs typeface="Arial"/>
              </a:rPr>
              <a:t>26</a:t>
            </a:r>
            <a:r>
              <a:rPr lang="en-GB" sz="2400" dirty="0">
                <a:solidFill>
                  <a:schemeClr val="bg1"/>
                </a:solidFill>
                <a:latin typeface="Arial"/>
                <a:ea typeface="Calibri"/>
                <a:cs typeface="Arial"/>
              </a:rPr>
              <a:t>(4), 345–358.</a:t>
            </a:r>
            <a:endParaRPr lang="en-US" sz="2400" dirty="0">
              <a:solidFill>
                <a:schemeClr val="bg1"/>
              </a:solidFill>
              <a:latin typeface="Arial"/>
              <a:ea typeface="Calibri"/>
              <a:cs typeface="Arial"/>
            </a:endParaRPr>
          </a:p>
          <a:p>
            <a:r>
              <a:rPr lang="en-GB" sz="2400" dirty="0">
                <a:solidFill>
                  <a:schemeClr val="bg1"/>
                </a:solidFill>
                <a:latin typeface="Arial"/>
                <a:ea typeface="Calibri"/>
                <a:cs typeface="Arial"/>
              </a:rPr>
              <a:t> </a:t>
            </a:r>
            <a:r>
              <a:rPr lang="en-GB" sz="2400" dirty="0">
                <a:solidFill>
                  <a:schemeClr val="bg1"/>
                </a:solidFill>
                <a:latin typeface="Arial"/>
                <a:ea typeface="Calibri"/>
                <a:cs typeface="Arial"/>
                <a:hlinkClick r:id="rId2">
                  <a:extLst>
                    <a:ext uri="{A12FA001-AC4F-418D-AE19-62706E023703}">
                      <ahyp:hlinkClr xmlns:ahyp="http://schemas.microsoft.com/office/drawing/2018/hyperlinkcolor" val="tx"/>
                    </a:ext>
                  </a:extLst>
                </a:hlinkClick>
              </a:rPr>
              <a:t>https://doi-org.ezproxy.uwtsd.ac.uk/10.1002/1520-6696(199010)26:4&lt;345::AID-</a:t>
            </a:r>
            <a:r>
              <a:rPr lang="en-US" sz="2400" dirty="0">
                <a:solidFill>
                  <a:schemeClr val="bg1"/>
                </a:solidFill>
                <a:latin typeface="Arial"/>
                <a:ea typeface="Calibri"/>
                <a:cs typeface="Calibri"/>
              </a:rPr>
              <a:t> </a:t>
            </a:r>
            <a:r>
              <a:rPr lang="en-GB" sz="2400">
                <a:solidFill>
                  <a:schemeClr val="bg1"/>
                </a:solidFill>
                <a:latin typeface="Arial"/>
                <a:ea typeface="Calibri"/>
                <a:cs typeface="Arial"/>
              </a:rPr>
              <a:t>JHBS2300260404&gt;3.0.CO;2-8</a:t>
            </a:r>
            <a:endParaRPr lang="en-US" sz="2400" dirty="0">
              <a:solidFill>
                <a:schemeClr val="bg1"/>
              </a:solidFill>
              <a:latin typeface="Arial"/>
              <a:ea typeface="Calibri"/>
              <a:cs typeface="Arial"/>
            </a:endParaRPr>
          </a:p>
          <a:p>
            <a:endParaRPr lang="en-US" sz="2400" dirty="0">
              <a:solidFill>
                <a:schemeClr val="bg1"/>
              </a:solidFill>
              <a:latin typeface="Arial"/>
              <a:ea typeface="Calibri"/>
              <a:cs typeface="Arial"/>
            </a:endParaRPr>
          </a:p>
          <a:p>
            <a:endParaRPr lang="en-US" sz="2400" dirty="0">
              <a:solidFill>
                <a:schemeClr val="bg1"/>
              </a:solidFill>
              <a:latin typeface="Arial"/>
              <a:ea typeface="Calibri"/>
              <a:cs typeface="Arial"/>
            </a:endParaRPr>
          </a:p>
          <a:p>
            <a:endParaRPr lang="en-US" sz="2400" dirty="0">
              <a:solidFill>
                <a:schemeClr val="bg1"/>
              </a:solidFill>
              <a:latin typeface="Arial"/>
              <a:ea typeface="Noto Sans"/>
              <a:cs typeface="Noto Sans"/>
            </a:endParaRPr>
          </a:p>
          <a:p>
            <a:r>
              <a:rPr lang="en-GB" sz="2400" u="sng" dirty="0" err="1">
                <a:solidFill>
                  <a:schemeClr val="bg1"/>
                </a:solidFill>
                <a:latin typeface="Arial"/>
                <a:ea typeface="Calibri"/>
                <a:cs typeface="Arial"/>
                <a:hlinkClick r:id="rId3">
                  <a:extLst>
                    <a:ext uri="{A12FA001-AC4F-418D-AE19-62706E023703}">
                      <ahyp:hlinkClr xmlns:ahyp="http://schemas.microsoft.com/office/drawing/2018/hyperlinkcolor" val="tx"/>
                    </a:ext>
                  </a:extLst>
                </a:hlinkClick>
              </a:rPr>
              <a:t>Nemesius</a:t>
            </a:r>
            <a:r>
              <a:rPr lang="en-GB" sz="2400" u="sng" dirty="0">
                <a:solidFill>
                  <a:schemeClr val="bg1"/>
                </a:solidFill>
                <a:latin typeface="Arial"/>
                <a:ea typeface="Calibri"/>
                <a:cs typeface="Arial"/>
                <a:hlinkClick r:id="rId3">
                  <a:extLst>
                    <a:ext uri="{A12FA001-AC4F-418D-AE19-62706E023703}">
                      <ahyp:hlinkClr xmlns:ahyp="http://schemas.microsoft.com/office/drawing/2018/hyperlinkcolor" val="tx"/>
                    </a:ext>
                  </a:extLst>
                </a:hlinkClick>
              </a:rPr>
              <a:t> Of Emesa | Christian Bishop, Philosopher &amp; Theologian | Britannica</a:t>
            </a:r>
            <a:endParaRPr lang="en-US" sz="2400">
              <a:solidFill>
                <a:schemeClr val="bg1"/>
              </a:solidFill>
              <a:latin typeface="Arial"/>
              <a:ea typeface="Calibri"/>
              <a:cs typeface="Arial"/>
              <a:hlinkClick r:id="" action="ppaction://noaction">
                <a:extLst>
                  <a:ext uri="{A12FA001-AC4F-418D-AE19-62706E023703}">
                    <ahyp:hlinkClr xmlns:ahyp="http://schemas.microsoft.com/office/drawing/2018/hyperlinkcolor" val="tx"/>
                  </a:ext>
                </a:extLst>
              </a:hlinkClick>
            </a:endParaRPr>
          </a:p>
          <a:p>
            <a:endParaRPr lang="en-US" sz="2400" dirty="0">
              <a:solidFill>
                <a:schemeClr val="bg1"/>
              </a:solidFill>
              <a:latin typeface="Arial"/>
              <a:ea typeface="Calibri"/>
              <a:cs typeface="Arial"/>
            </a:endParaRPr>
          </a:p>
          <a:p>
            <a:r>
              <a:rPr lang="en-GB" sz="2400">
                <a:solidFill>
                  <a:schemeClr val="bg1"/>
                </a:solidFill>
                <a:latin typeface="Arial"/>
                <a:ea typeface="Calibri"/>
                <a:cs typeface="Arial"/>
              </a:rPr>
              <a:t>Scull, A. (2020). </a:t>
            </a:r>
            <a:r>
              <a:rPr lang="en-GB" sz="2400" i="1">
                <a:solidFill>
                  <a:schemeClr val="bg1"/>
                </a:solidFill>
                <a:latin typeface="Arial"/>
                <a:ea typeface="Calibri"/>
                <a:cs typeface="Arial"/>
              </a:rPr>
              <a:t>Madness in Civilization: A Cultural History of Insanity, from the Bible to </a:t>
            </a:r>
            <a:r>
              <a:rPr lang="en-US" sz="2400" dirty="0">
                <a:solidFill>
                  <a:schemeClr val="bg1"/>
                </a:solidFill>
                <a:latin typeface="Arial"/>
                <a:ea typeface="Calibri"/>
                <a:cs typeface="Calibri"/>
              </a:rPr>
              <a:t> </a:t>
            </a:r>
            <a:r>
              <a:rPr lang="en-GB" sz="2400" i="1">
                <a:solidFill>
                  <a:schemeClr val="bg1"/>
                </a:solidFill>
                <a:latin typeface="Arial"/>
                <a:ea typeface="Calibri"/>
                <a:cs typeface="Arial"/>
              </a:rPr>
              <a:t>Freud, from the Madhouse to Modern Medicine</a:t>
            </a:r>
            <a:r>
              <a:rPr lang="en-GB" sz="2400">
                <a:solidFill>
                  <a:schemeClr val="bg1"/>
                </a:solidFill>
                <a:latin typeface="Arial"/>
                <a:ea typeface="Calibri"/>
                <a:cs typeface="Arial"/>
              </a:rPr>
              <a:t>. Thames and Hudson.</a:t>
            </a:r>
            <a:endParaRPr lang="en-US" sz="2400" dirty="0">
              <a:solidFill>
                <a:schemeClr val="bg1"/>
              </a:solidFill>
              <a:latin typeface="Arial"/>
              <a:ea typeface="Calibri"/>
              <a:cs typeface="Arial"/>
            </a:endParaRPr>
          </a:p>
          <a:p>
            <a:endParaRPr lang="en-US" sz="2400" dirty="0">
              <a:solidFill>
                <a:schemeClr val="bg1"/>
              </a:solidFill>
              <a:latin typeface="Arial"/>
              <a:ea typeface="Calibri"/>
              <a:cs typeface="Arial"/>
            </a:endParaRPr>
          </a:p>
          <a:p>
            <a:r>
              <a:rPr lang="en-GB" sz="2400" dirty="0">
                <a:solidFill>
                  <a:schemeClr val="bg1"/>
                </a:solidFill>
                <a:latin typeface="Arial"/>
                <a:ea typeface="Calibri"/>
                <a:cs typeface="Arial"/>
              </a:rPr>
              <a:t>Tyson, P,. Khanam Davies, S. and Torn, A (2020) Madness, History, Concepts and </a:t>
            </a:r>
            <a:r>
              <a:rPr lang="en-US" sz="2400" dirty="0">
                <a:solidFill>
                  <a:schemeClr val="bg1"/>
                </a:solidFill>
                <a:latin typeface="Arial"/>
                <a:ea typeface="Calibri"/>
                <a:cs typeface="Calibri"/>
              </a:rPr>
              <a:t> </a:t>
            </a:r>
            <a:r>
              <a:rPr lang="en-GB" sz="2400" dirty="0">
                <a:solidFill>
                  <a:schemeClr val="bg1"/>
                </a:solidFill>
                <a:latin typeface="Arial"/>
                <a:ea typeface="Calibri"/>
                <a:cs typeface="Arial"/>
              </a:rPr>
              <a:t>Controversies. Oxon: Routledge.</a:t>
            </a:r>
            <a:endParaRPr lang="en-US" sz="2400" dirty="0">
              <a:solidFill>
                <a:schemeClr val="bg1"/>
              </a:solidFill>
              <a:latin typeface="Arial"/>
              <a:ea typeface="Calibri"/>
              <a:cs typeface="Arial"/>
            </a:endParaRPr>
          </a:p>
          <a:p>
            <a:endParaRPr lang="en-US" sz="2400" dirty="0">
              <a:solidFill>
                <a:schemeClr val="bg1"/>
              </a:solidFill>
              <a:latin typeface="Arial"/>
              <a:ea typeface="Calibri"/>
              <a:cs typeface="Arial"/>
            </a:endParaRPr>
          </a:p>
        </p:txBody>
      </p:sp>
    </p:spTree>
    <p:extLst>
      <p:ext uri="{BB962C8B-B14F-4D97-AF65-F5344CB8AC3E}">
        <p14:creationId xmlns:p14="http://schemas.microsoft.com/office/powerpoint/2010/main" val="3933338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ooks Classic 16x9">
  <a:themeElements>
    <a:clrScheme name="Custom 71">
      <a:dk1>
        <a:srgbClr val="000000"/>
      </a:dk1>
      <a:lt1>
        <a:srgbClr val="FFFFFF"/>
      </a:lt1>
      <a:dk2>
        <a:srgbClr val="693A20"/>
      </a:dk2>
      <a:lt2>
        <a:srgbClr val="E7E4E6"/>
      </a:lt2>
      <a:accent1>
        <a:srgbClr val="512823"/>
      </a:accent1>
      <a:accent2>
        <a:srgbClr val="B98D34"/>
      </a:accent2>
      <a:accent3>
        <a:srgbClr val="610606"/>
      </a:accent3>
      <a:accent4>
        <a:srgbClr val="FFEDB9"/>
      </a:accent4>
      <a:accent5>
        <a:srgbClr val="787A41"/>
      </a:accent5>
      <a:accent6>
        <a:srgbClr val="B95E14"/>
      </a:accent6>
      <a:hlink>
        <a:srgbClr val="2B3742"/>
      </a:hlink>
      <a:folHlink>
        <a:srgbClr val="C1A56D"/>
      </a:folHlink>
    </a:clrScheme>
    <a:fontScheme name="Custom 89">
      <a:majorFont>
        <a:latin typeface="Book Antiqua"/>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hade val="90000"/>
                <a:satMod val="150000"/>
              </a:schemeClr>
            </a:gs>
            <a:gs pos="60000">
              <a:schemeClr val="phClr">
                <a:shade val="20000"/>
                <a:satMod val="255000"/>
              </a:schemeClr>
            </a:gs>
          </a:gsLst>
          <a:lin ang="5400000" scaled="0"/>
        </a:gradFill>
        <a:blipFill rotWithShape="1">
          <a:blip xmlns:r="http://schemas.openxmlformats.org/officeDocument/2006/relationships" r:embed="rId1">
            <a:duotone>
              <a:schemeClr val="phClr">
                <a:shade val="12000"/>
                <a:satMod val="240000"/>
              </a:schemeClr>
              <a:schemeClr val="phClr"/>
            </a:duotone>
          </a:blip>
          <a:stretch/>
        </a:blipFill>
      </a:bgFillStyleLst>
    </a:fmtScheme>
  </a:themeElements>
  <a:objectDefaults/>
  <a:extraClrSchemeLst/>
  <a:extLst>
    <a:ext uri="{05A4C25C-085E-4340-85A3-A5531E510DB2}">
      <thm15:themeFamily xmlns:thm15="http://schemas.microsoft.com/office/thememl/2012/main" name="tf02801059_win32" id="{B9608E06-0E1C-4FCC-AD06-127F62156083}" vid="{E3429AF7-B683-4F9F-966A-561A66620435}"/>
    </a:ext>
  </a:extLst>
</a:theme>
</file>

<file path=ppt/theme/theme2.xml><?xml version="1.0" encoding="utf-8"?>
<a:theme xmlns:a="http://schemas.openxmlformats.org/drawingml/2006/main" name="Office Theme">
  <a:themeElements>
    <a:clrScheme name="BooksClassic_16x9">
      <a:dk1>
        <a:srgbClr val="6A3A20"/>
      </a:dk1>
      <a:lt1>
        <a:sysClr val="window" lastClr="FFFFFF"/>
      </a:lt1>
      <a:dk2>
        <a:srgbClr val="000000"/>
      </a:dk2>
      <a:lt2>
        <a:srgbClr val="FFEDB9"/>
      </a:lt2>
      <a:accent1>
        <a:srgbClr val="6A3A20"/>
      </a:accent1>
      <a:accent2>
        <a:srgbClr val="B4914C"/>
      </a:accent2>
      <a:accent3>
        <a:srgbClr val="610606"/>
      </a:accent3>
      <a:accent4>
        <a:srgbClr val="2B3742"/>
      </a:accent4>
      <a:accent5>
        <a:srgbClr val="787A41"/>
      </a:accent5>
      <a:accent6>
        <a:srgbClr val="B95E14"/>
      </a:accent6>
      <a:hlink>
        <a:srgbClr val="2B3742"/>
      </a:hlink>
      <a:folHlink>
        <a:srgbClr val="C1A56D"/>
      </a:folHlink>
    </a:clrScheme>
    <a:fontScheme name="Constantia">
      <a:maj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BooksClassic_16x9">
      <a:dk1>
        <a:srgbClr val="6A3A20"/>
      </a:dk1>
      <a:lt1>
        <a:sysClr val="window" lastClr="FFFFFF"/>
      </a:lt1>
      <a:dk2>
        <a:srgbClr val="000000"/>
      </a:dk2>
      <a:lt2>
        <a:srgbClr val="FFEDB9"/>
      </a:lt2>
      <a:accent1>
        <a:srgbClr val="6A3A20"/>
      </a:accent1>
      <a:accent2>
        <a:srgbClr val="B4914C"/>
      </a:accent2>
      <a:accent3>
        <a:srgbClr val="610606"/>
      </a:accent3>
      <a:accent4>
        <a:srgbClr val="2B3742"/>
      </a:accent4>
      <a:accent5>
        <a:srgbClr val="787A41"/>
      </a:accent5>
      <a:accent6>
        <a:srgbClr val="B95E14"/>
      </a:accent6>
      <a:hlink>
        <a:srgbClr val="2B3742"/>
      </a:hlink>
      <a:folHlink>
        <a:srgbClr val="C1A56D"/>
      </a:folHlink>
    </a:clrScheme>
    <a:fontScheme name="Constantia">
      <a:maj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nstant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6" ma:contentTypeDescription="Create a new document." ma:contentTypeScope="" ma:versionID="ac37c1753acd5e330d2062ccec26ea66">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340c7101c92c5120abd06486f9454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D2248D4-E1D7-4A46-906C-BF5695DAFBD9}">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8C48CD00-9A74-4333-9CB3-8A0E40B746CF}">
  <ds:schemaRefs>
    <ds:schemaRef ds:uri="http://schemas.microsoft.com/sharepoint/v3/contenttype/forms"/>
  </ds:schemaRefs>
</ds:datastoreItem>
</file>

<file path=customXml/itemProps3.xml><?xml version="1.0" encoding="utf-8"?>
<ds:datastoreItem xmlns:ds="http://schemas.openxmlformats.org/officeDocument/2006/customXml" ds:itemID="{CF6DB67A-7E7A-42B5-B6D4-8BCE2AED44B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Books Classic 16x9</Template>
  <TotalTime>0</TotalTime>
  <Words>308</Words>
  <Application>Microsoft Office PowerPoint</Application>
  <PresentationFormat>Custom</PresentationFormat>
  <Paragraphs>78</Paragraphs>
  <Slides>18</Slides>
  <Notes>14</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Books Classic 16x9</vt:lpstr>
      <vt:lpstr>Programme: BSc Psychology and Counselling.  Module: History of Counselling.  Module code: ECPS4014.   Lecturer: Andrea Williams.  Internal Verifier: Dr Lymarie Rodriguez-Morales.  Assignment  Component One: Group Presentation.</vt:lpstr>
      <vt:lpstr>The Four Humours</vt:lpstr>
      <vt:lpstr>Ancient greek philosophy not only concerned itself with the body and medical healing;  soul or mind could also be diseased, (Plato, The Republic) and that philosophical moral reason could be restored.  This is the Western sphere can be considered the origins of talking therapies and counselling practice.   Hellenic (Classical Greek) thought placed importance on emotional control as a treatment for the disease.   The  Stoic,and  Epicurean (schools of thought) ,  Seneca and Cicero ( Roman philosophers ) emphasised a deviation from reason and immoral passions of excess.  </vt:lpstr>
      <vt:lpstr> Causation of melancholia was an excess of ‘black bile’ with the properties of ‘cold and dry’, symptoms being loss of appetite, restlessness, irritability, despondency and being unable to speak. (Tyson et al.2020,44).     Aristotle (384-322 BCE) was first to make an association between genius and depression, ‘Cold' black bile resulted in withdrawal and fear. ‘Hot’ would express itself as mania and excessive cheerfulness.  Today this is comparable with MMD or bipolar disorder.(Simon,1978 cited In Tyson et al. 2020)  Plato (427-347 BC)used the metaphor of a charioteer attempting to steady unruly horses, of a soul divided.        </vt:lpstr>
      <vt:lpstr>Galen of Pergamon writing in the 2nd century CE contributed to the humoral theory an influence that would last for more than a millennium.  Aretaeus of Cappadosia 2nd Century CE earliest recorded case studies of melancholia as not just a mood but as a longterm syndromerefusal of food, sleeplessness, morbid silence, refusal of food, sleeplessness, morbid silence,persistent fear, sometimes suicidal thought and fixed wrong beliefs. His atitude to melancholia was that it was not due to moral failing.     </vt:lpstr>
      <vt:lpstr> </vt:lpstr>
      <vt:lpstr>The writings of ancient Greco- Roman period  after the fall of the Western Roman Empire (476 AD).</vt:lpstr>
      <vt:lpstr>Inter-disciplinary practice of the  medieval age.  </vt:lpstr>
      <vt:lpstr>The Medieval Hospital in  Europe. Despite the hippocratic natural cause, the Catholic church held power through dogma and adherence to the supernatural explaination. Prayer, demons,  bile and purging  continued to coexist. . Translators such as Constantinus Africanis in Monteasino and later  Gerard of Cremona in Toledo,  Among many , brought Arabic and Greek medical texts into the Latin West in the 11th and 12th centuries  . The school of Salerno taught a practical medicine that drew on Galenic medicine, Arabic pharmacology, and local folk practices. </vt:lpstr>
      <vt:lpstr>The 'Hôtel‑Dieu de Paris,' A typical medieval  hospital,early13thcentury.  Comprising of  three large gothic halls separated by pillars, with vaults (known then as “cagnards”) to protect against the Seine floods. These halls provided large communal wards; typical of medieval care facilities. Situated  adjacent to Notre Dame cathedral. Attributed to Canon Stephen of Notre-Dame circa  1217AD, stated' that a patient must receive confession and communion upon admission, then be treated as "master of the house" by the charitable care of lay brothers and sisters'.</vt:lpstr>
      <vt:lpstr>Medieval teaching :humoral Pathology</vt:lpstr>
      <vt:lpstr>The Catholic Church , Eastern Orthodox Church and  Protestant theology did not disagee  on atitude  and treatment of melancholia of it having a moral dimension . In the medieval christian Europe up to the late Renaissance this view was strongly held many French and English writers took on this theme with remedies for the ‘moral disease’.   The faculty of imagination,meaning the thoughts and images  in our mind  (not as in the a frivolous or fantasy sense of today as in - it is only in your Imagination!) It served for centuries as a key element in psychological healing and resembles a psychosomatic approach of today. by the 15th and 16th centuries  it was established within a system of faculties in western thought.</vt:lpstr>
      <vt:lpstr>A Case study: Sir Thomas More (1478-1535).'A Diologue of comfort against Tribulation'.</vt:lpstr>
      <vt:lpstr>Demonic possession and mental disorder in medieval and early modern Europe.   Questions and Relevance...  </vt:lpstr>
      <vt:lpstr>IN Conclusion ...</vt:lpstr>
      <vt:lpstr>Presentation Reference List :  Colman, A.M. (2015) Oxford Dictionary of Psychology (4th ed.)  Oxford University Press.   DE LEEMANS, P., &amp; GOYENS, M. (Eds.). (2006). Aristotle’s Problemata in Different  Times and Tongues. Leuven University Press.  https://doi.org/10.2307/j.ctt9qdwhv Hunter. R. &amp; Macalpine, I. (1963) Three hundred years of psychiatry:  A history presented in selected English texts. Oxford University Press. "Hôtel-Dieu de Paris ." New Catholic Encyclopedia. .  Retrieved December 01, 2025 from  Encyclopedia.com: https://www.encyclopedia.com/religion/encyclopedias-almanacs-transcripts-and-maps/hotel-dieu-de-paris </vt:lpstr>
      <vt:lpstr>Image: "Four humours" by Jakob Suckale, via Wikimedia Commons,  licensed under CC BY-SA 3.0.  https://commons.wikimedia.org/wiki/File:Four_humours.png  License:  https://creativecommons.org/licenses/by-sa/3.0/  Accessed 31/12/25.  Jackson, S. W. (1972). Unusual Mental States in Medieval Europe I.  Medical Syndromes of Mental Disorder: 400–1100 A.D. Journal of the History of  Medicine and Allied Sciences,  27(3), 262–297.  http://www.jstor.org/stable/24622208  Jackson, S. W., &amp; Pollak, S. (1988, 04). Jackson, Stanley W.  Melancholia And  Depression: From Hippocratic Times To Modern Times // Review. Psychology Today, 22, 73-73,79.     https://www.proquest.com/magazines/jackson-stanley-w-melancholia- depression/docview/214479765/se-2  </vt:lpstr>
      <vt:lpstr>Jackson, S. W. (1990). The Imagination and Psychological Healing.  Journal of the History of the Behavioral Sciences, 26(4), 345–358.  https://doi-org.ezproxy.uwtsd.ac.uk/10.1002/1520-6696(199010)26:4&lt;345::AID- JHBS2300260404&gt;3.0.CO;2-8    Nemesius Of Emesa | Christian Bishop, Philosopher &amp; Theologian | Britannica  Scull, A. (2020). Madness in Civilization: A Cultural History of Insanity, from the Bible to  Freud, from the Madhouse to Modern Medicine. Thames and Hudson.  Tyson, P,. Khanam Davies, S. and Torn, A (2020) Madness, History, Concepts and  Controversies. Oxon: Routledge.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5670</cp:revision>
  <dcterms:created xsi:type="dcterms:W3CDTF">2025-12-18T16:08:03Z</dcterms:created>
  <dcterms:modified xsi:type="dcterms:W3CDTF">2026-01-04T22:59:47Z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