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media/image2.jpeg" ContentType="image/jpeg"/>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media/image3.jpeg" ContentType="image/jpeg"/>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media/image4.jpeg" ContentType="image/jpeg"/>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Lst>
  <p:sldSz cx="9144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1pPr>
    <a:lvl2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2pPr>
    <a:lvl3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3pPr>
    <a:lvl4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4pPr>
    <a:lvl5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5pPr>
    <a:lvl6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6pPr>
    <a:lvl7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7pPr>
    <a:lvl8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8pPr>
    <a:lvl9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chemeClr val="accent6"/>
              </a:solidFill>
              <a:prstDash val="solid"/>
              <a:round/>
            </a:ln>
          </a:left>
          <a:right>
            <a:ln w="12700" cap="flat">
              <a:solidFill>
                <a:schemeClr val="accent6"/>
              </a:solidFill>
              <a:prstDash val="solid"/>
              <a:round/>
            </a:ln>
          </a:right>
          <a:top>
            <a:ln w="12700" cap="flat">
              <a:solidFill>
                <a:schemeClr val="accent6"/>
              </a:solidFill>
              <a:prstDash val="solid"/>
              <a:round/>
            </a:ln>
          </a:top>
          <a:bottom>
            <a:ln w="12700" cap="flat">
              <a:solidFill>
                <a:schemeClr val="accent6"/>
              </a:solidFill>
              <a:prstDash val="solid"/>
              <a:round/>
            </a:ln>
          </a:bottom>
          <a:insideH>
            <a:ln w="12700" cap="flat">
              <a:solidFill>
                <a:schemeClr val="accent6"/>
              </a:solidFill>
              <a:prstDash val="solid"/>
              <a:round/>
            </a:ln>
          </a:insideH>
          <a:insideV>
            <a:ln w="12700" cap="flat">
              <a:solidFill>
                <a:schemeClr val="accent6"/>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000000"/>
        </a:fontRef>
        <a:srgbClr val="000000"/>
      </a:tcTxStyle>
      <a:tcStyle>
        <a:tcBdr>
          <a:left>
            <a:ln w="12700" cap="flat">
              <a:solidFill>
                <a:schemeClr val="accent6"/>
              </a:solidFill>
              <a:prstDash val="solid"/>
              <a:round/>
            </a:ln>
          </a:left>
          <a:right>
            <a:ln w="12700" cap="flat">
              <a:solidFill>
                <a:schemeClr val="accent6"/>
              </a:solidFill>
              <a:prstDash val="solid"/>
              <a:round/>
            </a:ln>
          </a:right>
          <a:top>
            <a:ln w="12700" cap="flat">
              <a:solidFill>
                <a:schemeClr val="accent6"/>
              </a:solidFill>
              <a:prstDash val="solid"/>
              <a:round/>
            </a:ln>
          </a:top>
          <a:bottom>
            <a:ln w="12700" cap="flat">
              <a:solidFill>
                <a:schemeClr val="accent6"/>
              </a:solidFill>
              <a:prstDash val="solid"/>
              <a:round/>
            </a:ln>
          </a:bottom>
          <a:insideH>
            <a:ln w="12700" cap="flat">
              <a:solidFill>
                <a:schemeClr val="accent6"/>
              </a:solidFill>
              <a:prstDash val="solid"/>
              <a:round/>
            </a:ln>
          </a:insideH>
          <a:insideV>
            <a:ln w="12700" cap="flat">
              <a:solidFill>
                <a:schemeClr val="accent6"/>
              </a:solidFill>
              <a:prstDash val="solid"/>
              <a:round/>
            </a:ln>
          </a:insideV>
        </a:tcBdr>
        <a:fill>
          <a:solidFill>
            <a:srgbClr val="D4E2CE"/>
          </a:solidFill>
        </a:fill>
      </a:tcStyle>
    </a:firstCol>
    <a:lastRow>
      <a:tcTxStyle b="on" i="off">
        <a:fontRef idx="major">
          <a:srgbClr val="000000"/>
        </a:fontRef>
        <a:srgbClr val="000000"/>
      </a:tcTxStyle>
      <a:tcStyle>
        <a:tcBdr>
          <a:left>
            <a:ln w="12700" cap="flat">
              <a:solidFill>
                <a:schemeClr val="accent6"/>
              </a:solidFill>
              <a:prstDash val="solid"/>
              <a:round/>
            </a:ln>
          </a:left>
          <a:right>
            <a:ln w="12700" cap="flat">
              <a:solidFill>
                <a:schemeClr val="accent6"/>
              </a:solidFill>
              <a:prstDash val="solid"/>
              <a:round/>
            </a:ln>
          </a:right>
          <a:top>
            <a:ln w="25400" cap="flat">
              <a:solidFill>
                <a:schemeClr val="accent6"/>
              </a:solidFill>
              <a:prstDash val="solid"/>
              <a:round/>
            </a:ln>
          </a:top>
          <a:bottom>
            <a:ln w="12700" cap="flat">
              <a:solidFill>
                <a:schemeClr val="accent6"/>
              </a:solidFill>
              <a:prstDash val="solid"/>
              <a:round/>
            </a:ln>
          </a:bottom>
          <a:insideH>
            <a:ln w="12700" cap="flat">
              <a:solidFill>
                <a:schemeClr val="accent6"/>
              </a:solidFill>
              <a:prstDash val="solid"/>
              <a:round/>
            </a:ln>
          </a:insideH>
          <a:insideV>
            <a:ln w="12700" cap="flat">
              <a:solidFill>
                <a:schemeClr val="accent6"/>
              </a:solidFill>
              <a:prstDash val="solid"/>
              <a:round/>
            </a:ln>
          </a:insideV>
        </a:tcBdr>
        <a:fill>
          <a:solidFill>
            <a:srgbClr val="EBF1E8"/>
          </a:solidFill>
        </a:fill>
      </a:tcStyle>
    </a:lastRow>
    <a:firstRow>
      <a:tcTxStyle b="on" i="off">
        <a:fontRef idx="major">
          <a:srgbClr val="000000"/>
        </a:fontRef>
        <a:srgbClr val="000000"/>
      </a:tcTxStyle>
      <a:tcStyle>
        <a:tcBdr>
          <a:left>
            <a:ln w="12700" cap="flat">
              <a:solidFill>
                <a:schemeClr val="accent6"/>
              </a:solidFill>
              <a:prstDash val="solid"/>
              <a:round/>
            </a:ln>
          </a:left>
          <a:right>
            <a:ln w="12700" cap="flat">
              <a:solidFill>
                <a:schemeClr val="accent6"/>
              </a:solidFill>
              <a:prstDash val="solid"/>
              <a:round/>
            </a:ln>
          </a:right>
          <a:top>
            <a:ln w="12700" cap="flat">
              <a:solidFill>
                <a:schemeClr val="accent6"/>
              </a:solidFill>
              <a:prstDash val="solid"/>
              <a:round/>
            </a:ln>
          </a:top>
          <a:bottom>
            <a:ln w="12700" cap="flat">
              <a:solidFill>
                <a:schemeClr val="accent6"/>
              </a:solidFill>
              <a:prstDash val="solid"/>
              <a:round/>
            </a:ln>
          </a:bottom>
          <a:insideH>
            <a:ln w="12700" cap="flat">
              <a:solidFill>
                <a:schemeClr val="accent6"/>
              </a:solidFill>
              <a:prstDash val="solid"/>
              <a:round/>
            </a:ln>
          </a:insideH>
          <a:insideV>
            <a:ln w="12700" cap="flat">
              <a:solidFill>
                <a:schemeClr val="accent6"/>
              </a:solidFill>
              <a:prstDash val="solid"/>
              <a:round/>
            </a:ln>
          </a:insideV>
        </a:tcBdr>
        <a:fill>
          <a:solidFill>
            <a:srgbClr val="EBF1E8"/>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CF821DB8-F4EB-4A41-A1BA-3FCAFE7338EE}"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33BA23B1-9221-436E-865A-0063620EA4FD}"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02" name="Shape 102"/>
          <p:cNvSpPr/>
          <p:nvPr>
            <p:ph type="sldImg"/>
          </p:nvPr>
        </p:nvSpPr>
        <p:spPr>
          <a:xfrm>
            <a:off x="1143000" y="685800"/>
            <a:ext cx="4572000" cy="3429000"/>
          </a:xfrm>
          <a:prstGeom prst="rect">
            <a:avLst/>
          </a:prstGeom>
        </p:spPr>
        <p:txBody>
          <a:bodyPr/>
          <a:lstStyle/>
          <a:p>
            <a:pPr/>
          </a:p>
        </p:txBody>
      </p:sp>
      <p:sp>
        <p:nvSpPr>
          <p:cNvPr id="103" name="Shape 103"/>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Relationships>

</file>

<file path=ppt/notesSlides/_rels/notesSlide2.xml.rels><?xml version="1.0" encoding="UTF-8"?>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Relationships>

</file>

<file path=ppt/notesSlides/_rels/notesSlide3.xml.rels><?xml version="1.0" encoding="UTF-8"?>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Relationships>

</file>

<file path=ppt/notesSlides/_rels/notesSlide4.xml.rels><?xml version="1.0" encoding="UTF-8"?>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Relationships>

</file>

<file path=ppt/notesSlides/_rels/notesSlide5.xml.rels><?xml version="1.0" encoding="UTF-8"?>
<Relationships xmlns="http://schemas.openxmlformats.org/package/2006/relationships"><Relationship Id="rId1" Type="http://schemas.openxmlformats.org/officeDocument/2006/relationships/slide" Target="../slides/slide7.xml"/><Relationship Id="rId2" Type="http://schemas.openxmlformats.org/officeDocument/2006/relationships/notesMaster" Target="../notesMasters/notesMaster1.xml"/></Relationships>

</file>

<file path=ppt/notesSlides/_rels/notesSlide6.xml.rels><?xml version="1.0" encoding="UTF-8"?>
<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Relationships>

</file>

<file path=ppt/notesSlides/_rels/notesSlide7.xml.rels><?xml version="1.0" encoding="UTF-8"?>
<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Relationships>

</file>

<file path=ppt/notesSlides/_rels/notesSlide8.xml.rels><?xml version="1.0" encoding="UTF-8"?>
<Relationships xmlns="http://schemas.openxmlformats.org/package/2006/relationships"><Relationship Id="rId1" Type="http://schemas.openxmlformats.org/officeDocument/2006/relationships/slide" Target="../slides/slide11.xml"/><Relationship Id="rId2" Type="http://schemas.openxmlformats.org/officeDocument/2006/relationships/notesMaster" Target="../notesMasters/notesMaster1.xml"/></Relationships>

</file>

<file path=ppt/notesSlides/_rels/notesSlide9.xml.rels><?xml version="1.0" encoding="UTF-8"?>
<Relationships xmlns="http://schemas.openxmlformats.org/package/2006/relationships"><Relationship Id="rId1" Type="http://schemas.openxmlformats.org/officeDocument/2006/relationships/slide" Target="../slides/slide12.xml"/><Relationship Id="rId2" Type="http://schemas.openxmlformats.org/officeDocument/2006/relationships/notesMaster" Target="../notesMasters/notesMaster1.xml"/></Relationships>

</file>

<file path=ppt/notesSlides/_rels/notesSlide10.xml.rels><?xml version="1.0" encoding="UTF-8"?>
<Relationships xmlns="http://schemas.openxmlformats.org/package/2006/relationships"><Relationship Id="rId1" Type="http://schemas.openxmlformats.org/officeDocument/2006/relationships/slide" Target="../slides/slide13.xml"/><Relationship Id="rId2" Type="http://schemas.openxmlformats.org/officeDocument/2006/relationships/notesMaster" Target="../notesMasters/notesMaster1.xml"/></Relationships>

</file>

<file path=ppt/notesSlides/_rels/notesSlide11.xml.rels><?xml version="1.0" encoding="UTF-8"?>
<Relationships xmlns="http://schemas.openxmlformats.org/package/2006/relationships"><Relationship Id="rId1" Type="http://schemas.openxmlformats.org/officeDocument/2006/relationships/slide" Target="../slides/slide14.xml"/><Relationship Id="rId2" Type="http://schemas.openxmlformats.org/officeDocument/2006/relationships/notesMaster" Target="../notesMasters/notesMaster1.xml"/></Relationships>

</file>

<file path=ppt/notesSlides/_rels/notesSlide12.xml.rels><?xml version="1.0" encoding="UTF-8"?>
<Relationships xmlns="http://schemas.openxmlformats.org/package/2006/relationships"><Relationship Id="rId1" Type="http://schemas.openxmlformats.org/officeDocument/2006/relationships/slide" Target="../slides/slide15.xml"/><Relationship Id="rId2" Type="http://schemas.openxmlformats.org/officeDocument/2006/relationships/notesMaster" Target="../notesMasters/notesMaster1.xml"/></Relationships>

</file>

<file path=ppt/notesSlides/_rels/notesSlide13.xml.rels><?xml version="1.0" encoding="UTF-8"?>
<Relationships xmlns="http://schemas.openxmlformats.org/package/2006/relationships"><Relationship Id="rId1" Type="http://schemas.openxmlformats.org/officeDocument/2006/relationships/slide" Target="../slides/slide16.xml"/><Relationship Id="rId2" Type="http://schemas.openxmlformats.org/officeDocument/2006/relationships/notesMaster" Target="../notesMasters/notesMaster1.xml"/></Relationships>

</file>

<file path=ppt/notesSlides/_rels/notesSlide14.xml.rels><?xml version="1.0" encoding="UTF-8"?>
<Relationships xmlns="http://schemas.openxmlformats.org/package/2006/relationships"><Relationship Id="rId1" Type="http://schemas.openxmlformats.org/officeDocument/2006/relationships/slide" Target="../slides/slide17.xml"/><Relationship Id="rId2" Type="http://schemas.openxmlformats.org/officeDocument/2006/relationships/notesMaster" Target="../notesMasters/notesMaster1.xml"/></Relationships>

</file>

<file path=ppt/notesSlides/_rels/notesSlide15.xml.rels><?xml version="1.0" encoding="UTF-8"?>
<Relationships xmlns="http://schemas.openxmlformats.org/package/2006/relationships"><Relationship Id="rId1" Type="http://schemas.openxmlformats.org/officeDocument/2006/relationships/slide" Target="../slides/slide18.xml"/><Relationship Id="rId2" Type="http://schemas.openxmlformats.org/officeDocument/2006/relationships/notesMaster" Target="../notesMasters/notesMaster1.xml"/></Relationships>

</file>

<file path=ppt/notesSlides/_rels/notesSlide16.xml.rels><?xml version="1.0" encoding="UTF-8"?>
<Relationships xmlns="http://schemas.openxmlformats.org/package/2006/relationships"><Relationship Id="rId1" Type="http://schemas.openxmlformats.org/officeDocument/2006/relationships/slide" Target="../slides/slide19.xml"/><Relationship Id="rId2" Type="http://schemas.openxmlformats.org/officeDocument/2006/relationships/notesMaster" Target="../notesMasters/notesMaster1.xml"/></Relationships>

</file>

<file path=ppt/notesSlides/_rels/notesSlide17.xml.rels><?xml version="1.0" encoding="UTF-8"?>
<Relationships xmlns="http://schemas.openxmlformats.org/package/2006/relationships"><Relationship Id="rId1" Type="http://schemas.openxmlformats.org/officeDocument/2006/relationships/slide" Target="../slides/slide20.xml"/><Relationship Id="rId2" Type="http://schemas.openxmlformats.org/officeDocument/2006/relationships/notesMaster" Target="../notesMasters/notesMaster1.xml"/></Relationships>

</file>

<file path=ppt/notesSlides/_rels/notesSlide18.xml.rels><?xml version="1.0" encoding="UTF-8"?>
<Relationships xmlns="http://schemas.openxmlformats.org/package/2006/relationships"><Relationship Id="rId1" Type="http://schemas.openxmlformats.org/officeDocument/2006/relationships/slide" Target="../slides/slide22.xml"/><Relationship Id="rId2" Type="http://schemas.openxmlformats.org/officeDocument/2006/relationships/notesMaster" Target="../notesMasters/notesMaster1.xml"/></Relationships>

</file>

<file path=ppt/notesSlides/_rels/notesSlide19.xml.rels><?xml version="1.0" encoding="UTF-8"?>
<Relationships xmlns="http://schemas.openxmlformats.org/package/2006/relationships"><Relationship Id="rId1" Type="http://schemas.openxmlformats.org/officeDocument/2006/relationships/slide" Target="../slides/slide23.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5" name="Shape 115"/>
          <p:cNvSpPr/>
          <p:nvPr>
            <p:ph type="sldImg"/>
          </p:nvPr>
        </p:nvSpPr>
        <p:spPr>
          <a:prstGeom prst="rect">
            <a:avLst/>
          </a:prstGeom>
        </p:spPr>
        <p:txBody>
          <a:bodyPr/>
          <a:lstStyle/>
          <a:p>
            <a:pPr/>
          </a:p>
        </p:txBody>
      </p:sp>
      <p:sp>
        <p:nvSpPr>
          <p:cNvPr id="116" name="Shape 116"/>
          <p:cNvSpPr/>
          <p:nvPr>
            <p:ph type="body" sz="quarter" idx="1"/>
          </p:nvPr>
        </p:nvSpPr>
        <p:spPr>
          <a:prstGeom prst="rect">
            <a:avLst/>
          </a:prstGeom>
        </p:spPr>
        <p:txBody>
          <a:bodyPr/>
          <a:lstStyle/>
          <a:p>
            <a:pPr/>
            <a:r>
              <a:t>Explore the meaning of assessment. Many aspects to the process from gathering to reporting. </a:t>
            </a:r>
          </a:p>
          <a:p>
            <a:pPr/>
          </a:p>
          <a:p>
            <a:pPr/>
            <a:r>
              <a:t>Ask students for their experiences of assessment.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4" name="Shape 124"/>
          <p:cNvSpPr/>
          <p:nvPr>
            <p:ph type="sldImg"/>
          </p:nvPr>
        </p:nvSpPr>
        <p:spPr>
          <a:prstGeom prst="rect">
            <a:avLst/>
          </a:prstGeom>
        </p:spPr>
        <p:txBody>
          <a:bodyPr/>
          <a:lstStyle/>
          <a:p>
            <a:pPr/>
          </a:p>
        </p:txBody>
      </p:sp>
      <p:sp>
        <p:nvSpPr>
          <p:cNvPr id="125" name="Shape 125"/>
          <p:cNvSpPr/>
          <p:nvPr>
            <p:ph type="body" sz="quarter" idx="1"/>
          </p:nvPr>
        </p:nvSpPr>
        <p:spPr>
          <a:prstGeom prst="rect">
            <a:avLst/>
          </a:prstGeom>
        </p:spPr>
        <p:txBody>
          <a:bodyPr/>
          <a:lstStyle/>
          <a:p>
            <a:pPr/>
            <a:r>
              <a:t>Key points here </a:t>
            </a:r>
          </a:p>
          <a:p>
            <a:pPr/>
            <a:r>
              <a:t>How the info is gathered really distinguishes between types of assessment (formative/summative) and learners’ experiences</a:t>
            </a:r>
          </a:p>
          <a:p>
            <a:pPr/>
          </a:p>
          <a:p>
            <a:pPr/>
            <a:r>
              <a:t>Ask learners to consider difference between attainment and achievement </a:t>
            </a:r>
          </a:p>
          <a:p>
            <a:pPr/>
          </a:p>
          <a:p>
            <a:pPr/>
            <a:r>
              <a:t>Ensure that students understand this significant difference in vocabulary.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32" name="Shape 132"/>
          <p:cNvSpPr/>
          <p:nvPr>
            <p:ph type="sldImg"/>
          </p:nvPr>
        </p:nvSpPr>
        <p:spPr>
          <a:prstGeom prst="rect">
            <a:avLst/>
          </a:prstGeom>
        </p:spPr>
        <p:txBody>
          <a:bodyPr/>
          <a:lstStyle/>
          <a:p>
            <a:pPr/>
          </a:p>
        </p:txBody>
      </p:sp>
      <p:sp>
        <p:nvSpPr>
          <p:cNvPr id="133" name="Shape 133"/>
          <p:cNvSpPr/>
          <p:nvPr>
            <p:ph type="body" sz="quarter" idx="1"/>
          </p:nvPr>
        </p:nvSpPr>
        <p:spPr>
          <a:prstGeom prst="rect">
            <a:avLst/>
          </a:prstGeom>
        </p:spPr>
        <p:txBody>
          <a:bodyPr/>
          <a:lstStyle/>
          <a:p>
            <a:pPr/>
            <a:r>
              <a:t>Share famous cartoon!</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46" name="Shape 146"/>
          <p:cNvSpPr/>
          <p:nvPr>
            <p:ph type="sldImg"/>
          </p:nvPr>
        </p:nvSpPr>
        <p:spPr>
          <a:prstGeom prst="rect">
            <a:avLst/>
          </a:prstGeom>
        </p:spPr>
        <p:txBody>
          <a:bodyPr/>
          <a:lstStyle/>
          <a:p>
            <a:pPr/>
          </a:p>
        </p:txBody>
      </p:sp>
      <p:sp>
        <p:nvSpPr>
          <p:cNvPr id="147" name="Shape 147"/>
          <p:cNvSpPr/>
          <p:nvPr>
            <p:ph type="body" sz="quarter" idx="1"/>
          </p:nvPr>
        </p:nvSpPr>
        <p:spPr>
          <a:prstGeom prst="rect">
            <a:avLst/>
          </a:prstGeom>
        </p:spPr>
        <p:txBody>
          <a:bodyPr/>
          <a:lstStyle/>
          <a:p>
            <a:pPr/>
            <a:r>
              <a:t>Ask students to consider the 6 potential reasons why standardised testing could be problematic for us within education. </a:t>
            </a:r>
          </a:p>
          <a:p>
            <a:pPr/>
          </a:p>
          <a:p>
            <a:pPr/>
            <a:r>
              <a:t>You could use chat, hands up, a Padlet or breakout rooms at this point. </a:t>
            </a:r>
          </a:p>
          <a:p>
            <a:pPr/>
          </a:p>
          <a:p>
            <a:pPr/>
            <a:r>
              <a:t>On return, get feedback. </a:t>
            </a:r>
          </a:p>
          <a:p>
            <a:pPr/>
          </a:p>
          <a:p>
            <a:pPr/>
            <a:r>
              <a:t>Then finish this slide with a 2 min discussion exploring weather ALL standardised testing is bad? In what circumstances is it helpful?</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3" name="Shape 153"/>
          <p:cNvSpPr/>
          <p:nvPr>
            <p:ph type="sldImg"/>
          </p:nvPr>
        </p:nvSpPr>
        <p:spPr>
          <a:prstGeom prst="rect">
            <a:avLst/>
          </a:prstGeom>
        </p:spPr>
        <p:txBody>
          <a:bodyPr/>
          <a:lstStyle/>
          <a:p>
            <a:pPr/>
          </a:p>
        </p:txBody>
      </p:sp>
      <p:sp>
        <p:nvSpPr>
          <p:cNvPr id="154" name="Shape 154"/>
          <p:cNvSpPr/>
          <p:nvPr>
            <p:ph type="body" sz="quarter" idx="1"/>
          </p:nvPr>
        </p:nvSpPr>
        <p:spPr>
          <a:prstGeom prst="rect">
            <a:avLst/>
          </a:prstGeom>
        </p:spPr>
        <p:txBody>
          <a:bodyPr/>
          <a:lstStyle/>
          <a:p>
            <a:pPr/>
            <a:r>
              <a:t>Read slide and highlight the fact that actually our pedagogy is currently a million miles away from the Latin root of the word ASSESSMEMT.</a:t>
            </a:r>
          </a:p>
          <a:p>
            <a:pPr/>
          </a:p>
          <a:p>
            <a:pPr/>
            <a:r>
              <a:t>The red wording is VERY IMPORTANT. Discuss and take time to unpack with group.</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7" name="Shape 157"/>
          <p:cNvSpPr/>
          <p:nvPr>
            <p:ph type="sldImg"/>
          </p:nvPr>
        </p:nvSpPr>
        <p:spPr>
          <a:prstGeom prst="rect">
            <a:avLst/>
          </a:prstGeom>
        </p:spPr>
        <p:txBody>
          <a:bodyPr/>
          <a:lstStyle/>
          <a:p>
            <a:pPr/>
          </a:p>
        </p:txBody>
      </p:sp>
      <p:sp>
        <p:nvSpPr>
          <p:cNvPr id="158" name="Shape 158"/>
          <p:cNvSpPr/>
          <p:nvPr>
            <p:ph type="body" sz="quarter" idx="1"/>
          </p:nvPr>
        </p:nvSpPr>
        <p:spPr>
          <a:prstGeom prst="rect">
            <a:avLst/>
          </a:prstGeom>
        </p:spPr>
        <p:txBody>
          <a:bodyPr/>
          <a:lstStyle/>
          <a:p>
            <a:pPr/>
            <a:r>
              <a:t>Slide says it all…you may have covered many answers to the questions in previous discussions. </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9" name="Shape 169"/>
          <p:cNvSpPr/>
          <p:nvPr>
            <p:ph type="sldImg"/>
          </p:nvPr>
        </p:nvSpPr>
        <p:spPr>
          <a:prstGeom prst="rect">
            <a:avLst/>
          </a:prstGeom>
        </p:spPr>
        <p:txBody>
          <a:bodyPr/>
          <a:lstStyle/>
          <a:p>
            <a:pPr/>
          </a:p>
        </p:txBody>
      </p:sp>
      <p:sp>
        <p:nvSpPr>
          <p:cNvPr id="170" name="Shape 170"/>
          <p:cNvSpPr/>
          <p:nvPr>
            <p:ph type="body" sz="quarter" idx="1"/>
          </p:nvPr>
        </p:nvSpPr>
        <p:spPr>
          <a:prstGeom prst="rect">
            <a:avLst/>
          </a:prstGeom>
        </p:spPr>
        <p:txBody>
          <a:bodyPr/>
          <a:lstStyle/>
          <a:p>
            <a:pPr/>
            <a:r>
              <a:t>Ask the students if they know what they are looking at here?</a:t>
            </a:r>
          </a:p>
          <a:p>
            <a:pPr/>
          </a:p>
          <a:p>
            <a:pPr/>
            <a:r>
              <a:t>12 pedagogical principles of the new curriculum. </a:t>
            </a:r>
          </a:p>
          <a:p>
            <a:pPr/>
          </a:p>
          <a:p>
            <a:pPr/>
            <a:r>
              <a:t>Identify ”Use Assessment for Learning to accelerate learning”. Unpack and focus on the word accelerate.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9" name="Shape 179"/>
          <p:cNvSpPr/>
          <p:nvPr>
            <p:ph type="sldImg"/>
          </p:nvPr>
        </p:nvSpPr>
        <p:spPr>
          <a:prstGeom prst="rect">
            <a:avLst/>
          </a:prstGeom>
        </p:spPr>
        <p:txBody>
          <a:bodyPr/>
          <a:lstStyle/>
          <a:p>
            <a:pPr/>
          </a:p>
        </p:txBody>
      </p:sp>
      <p:sp>
        <p:nvSpPr>
          <p:cNvPr id="180" name="Shape 180"/>
          <p:cNvSpPr/>
          <p:nvPr>
            <p:ph type="body" sz="quarter" idx="1"/>
          </p:nvPr>
        </p:nvSpPr>
        <p:spPr>
          <a:prstGeom prst="rect">
            <a:avLst/>
          </a:prstGeom>
        </p:spPr>
        <p:txBody>
          <a:bodyPr/>
          <a:lstStyle/>
          <a:p>
            <a:pPr/>
            <a:r>
              <a:t>Learners, are, to go next, get them there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6" name="Shape 186"/>
          <p:cNvSpPr/>
          <p:nvPr>
            <p:ph type="sldImg"/>
          </p:nvPr>
        </p:nvSpPr>
        <p:spPr>
          <a:prstGeom prst="rect">
            <a:avLst/>
          </a:prstGeom>
        </p:spPr>
        <p:txBody>
          <a:bodyPr/>
          <a:lstStyle/>
          <a:p>
            <a:pPr/>
          </a:p>
        </p:txBody>
      </p:sp>
      <p:sp>
        <p:nvSpPr>
          <p:cNvPr id="187" name="Shape 187"/>
          <p:cNvSpPr/>
          <p:nvPr>
            <p:ph type="body" sz="quarter" idx="1"/>
          </p:nvPr>
        </p:nvSpPr>
        <p:spPr>
          <a:prstGeom prst="rect">
            <a:avLst/>
          </a:prstGeom>
        </p:spPr>
        <p:txBody>
          <a:bodyPr/>
          <a:lstStyle/>
          <a:p>
            <a:pPr/>
            <a:r>
              <a:t>Slide says it all. Reiterate that assessment used to be a separate process from the teaching and learning. Summative in nature. Test of topics and themes at the end etc.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4" name="Shape 194"/>
          <p:cNvSpPr/>
          <p:nvPr>
            <p:ph type="sldImg"/>
          </p:nvPr>
        </p:nvSpPr>
        <p:spPr>
          <a:prstGeom prst="rect">
            <a:avLst/>
          </a:prstGeom>
        </p:spPr>
        <p:txBody>
          <a:bodyPr/>
          <a:lstStyle/>
          <a:p>
            <a:pPr/>
          </a:p>
        </p:txBody>
      </p:sp>
      <p:sp>
        <p:nvSpPr>
          <p:cNvPr id="195" name="Shape 195"/>
          <p:cNvSpPr/>
          <p:nvPr>
            <p:ph type="body" sz="quarter" idx="1"/>
          </p:nvPr>
        </p:nvSpPr>
        <p:spPr>
          <a:prstGeom prst="rect">
            <a:avLst/>
          </a:prstGeom>
        </p:spPr>
        <p:txBody>
          <a:bodyPr/>
          <a:lstStyle/>
          <a:p>
            <a:pPr/>
            <a:r>
              <a:t>Highlight that AfL is during the act of production. Within the teaching and learning experience…part of the learning process not separate.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9" name="Shape 199"/>
          <p:cNvSpPr/>
          <p:nvPr>
            <p:ph type="sldImg"/>
          </p:nvPr>
        </p:nvSpPr>
        <p:spPr>
          <a:prstGeom prst="rect">
            <a:avLst/>
          </a:prstGeom>
        </p:spPr>
        <p:txBody>
          <a:bodyPr/>
          <a:lstStyle/>
          <a:p>
            <a:pPr/>
          </a:p>
        </p:txBody>
      </p:sp>
      <p:sp>
        <p:nvSpPr>
          <p:cNvPr id="200" name="Shape 200"/>
          <p:cNvSpPr/>
          <p:nvPr>
            <p:ph type="body" sz="quarter" idx="1"/>
          </p:nvPr>
        </p:nvSpPr>
        <p:spPr>
          <a:prstGeom prst="rect">
            <a:avLst/>
          </a:prstGeom>
        </p:spPr>
        <p:txBody>
          <a:bodyPr/>
          <a:lstStyle/>
          <a:p>
            <a:pPr/>
            <a:r>
              <a:t>Watch and discuss.</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3" name="Shape 203"/>
          <p:cNvSpPr/>
          <p:nvPr>
            <p:ph type="sldImg"/>
          </p:nvPr>
        </p:nvSpPr>
        <p:spPr>
          <a:prstGeom prst="rect">
            <a:avLst/>
          </a:prstGeom>
        </p:spPr>
        <p:txBody>
          <a:bodyPr/>
          <a:lstStyle/>
          <a:p>
            <a:pPr/>
          </a:p>
        </p:txBody>
      </p:sp>
      <p:sp>
        <p:nvSpPr>
          <p:cNvPr id="204" name="Shape 204"/>
          <p:cNvSpPr/>
          <p:nvPr>
            <p:ph type="body" sz="quarter" idx="1"/>
          </p:nvPr>
        </p:nvSpPr>
        <p:spPr>
          <a:prstGeom prst="rect">
            <a:avLst/>
          </a:prstGeom>
        </p:spPr>
        <p:txBody>
          <a:bodyPr/>
          <a:lstStyle/>
          <a:p>
            <a:pPr/>
            <a:r>
              <a:t>This analogy is great for checking the students understanding ‘during the act of learning’ in this lecture!</a:t>
            </a:r>
          </a:p>
          <a:p>
            <a:pPr/>
          </a:p>
          <a:p>
            <a:pPr/>
            <a:r>
              <a:t>We are talking about SUMMATIVE (AOL) here. </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7" name="Shape 207"/>
          <p:cNvSpPr/>
          <p:nvPr>
            <p:ph type="sldImg"/>
          </p:nvPr>
        </p:nvSpPr>
        <p:spPr>
          <a:prstGeom prst="rect">
            <a:avLst/>
          </a:prstGeom>
        </p:spPr>
        <p:txBody>
          <a:bodyPr/>
          <a:lstStyle/>
          <a:p>
            <a:pPr/>
          </a:p>
        </p:txBody>
      </p:sp>
      <p:sp>
        <p:nvSpPr>
          <p:cNvPr id="208" name="Shape 208"/>
          <p:cNvSpPr/>
          <p:nvPr>
            <p:ph type="body" sz="quarter" idx="1"/>
          </p:nvPr>
        </p:nvSpPr>
        <p:spPr>
          <a:prstGeom prst="rect">
            <a:avLst/>
          </a:prstGeom>
        </p:spPr>
        <p:txBody>
          <a:bodyPr/>
          <a:lstStyle/>
          <a:p>
            <a:pPr/>
            <a:r>
              <a:t>Feeling the soil…it’s dry (Finding out where the plant is)….it needs some water! (Identifying what is required next)….watering the plant (Giving it what is needs next) </a:t>
            </a:r>
          </a:p>
          <a:p>
            <a:pPr/>
          </a:p>
          <a:p>
            <a:pPr/>
            <a:r>
              <a:t>Refer back to the definition they completed earlier for the three simple steps noted. </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2" name="Shape 212"/>
          <p:cNvSpPr/>
          <p:nvPr>
            <p:ph type="sldImg"/>
          </p:nvPr>
        </p:nvSpPr>
        <p:spPr>
          <a:prstGeom prst="rect">
            <a:avLst/>
          </a:prstGeom>
        </p:spPr>
        <p:txBody>
          <a:bodyPr/>
          <a:lstStyle/>
          <a:p>
            <a:pPr/>
          </a:p>
        </p:txBody>
      </p:sp>
      <p:sp>
        <p:nvSpPr>
          <p:cNvPr id="213" name="Shape 213"/>
          <p:cNvSpPr/>
          <p:nvPr>
            <p:ph type="body" sz="quarter" idx="1"/>
          </p:nvPr>
        </p:nvSpPr>
        <p:spPr>
          <a:prstGeom prst="rect">
            <a:avLst/>
          </a:prstGeom>
        </p:spPr>
        <p:txBody>
          <a:bodyPr/>
          <a:lstStyle/>
          <a:p>
            <a:pPr/>
            <a:r>
              <a:t>Great question to ask in red!</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0" name="Shape 220"/>
          <p:cNvSpPr/>
          <p:nvPr>
            <p:ph type="sldImg"/>
          </p:nvPr>
        </p:nvSpPr>
        <p:spPr>
          <a:prstGeom prst="rect">
            <a:avLst/>
          </a:prstGeom>
        </p:spPr>
        <p:txBody>
          <a:bodyPr/>
          <a:lstStyle/>
          <a:p>
            <a:pPr/>
          </a:p>
        </p:txBody>
      </p:sp>
      <p:sp>
        <p:nvSpPr>
          <p:cNvPr id="221" name="Shape 221"/>
          <p:cNvSpPr/>
          <p:nvPr>
            <p:ph type="body" sz="quarter" idx="1"/>
          </p:nvPr>
        </p:nvSpPr>
        <p:spPr>
          <a:prstGeom prst="rect">
            <a:avLst/>
          </a:prstGeom>
        </p:spPr>
        <p:txBody>
          <a:bodyPr/>
          <a:lstStyle/>
          <a:p>
            <a:pPr/>
            <a:r>
              <a:t>Background info for you.</a:t>
            </a:r>
          </a:p>
          <a:p>
            <a:pPr/>
          </a:p>
          <a:p>
            <a:pPr/>
            <a:r>
              <a:t>Dylan Wiliam and Paul Black were the first to publish the concept of AfL.</a:t>
            </a:r>
          </a:p>
          <a:p>
            <a:pPr/>
          </a:p>
          <a:p>
            <a:pPr/>
            <a:r>
              <a:t>From Kings College London</a:t>
            </a:r>
          </a:p>
          <a:p>
            <a:pPr/>
          </a:p>
          <a:p>
            <a:pPr/>
            <a:r>
              <a:t>Their influential report “Inside the black box” utilised over 250 studies from over a 9 year period. Each study utilised a control group and these were taken from across a wide discipline field. </a:t>
            </a:r>
          </a:p>
          <a:p>
            <a:pPr/>
          </a:p>
          <a:p>
            <a:pPr/>
            <a:r>
              <a:t>AfL was identified as the major means of raising standards…especially for lower attaining pupils. </a:t>
            </a:r>
          </a:p>
          <a:p>
            <a:pPr/>
          </a:p>
          <a:p>
            <a:pPr/>
            <a:r>
              <a:t>They identified that too much teaching time was teacher led instruction and this was to the detriment of student reflection. </a:t>
            </a:r>
          </a:p>
          <a:p>
            <a:pPr/>
          </a:p>
          <a:p>
            <a:pPr/>
            <a:r>
              <a:t>They found that teachers often didn’t provide constructive feedback to make improvements. </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8" name="Shape 228"/>
          <p:cNvSpPr/>
          <p:nvPr>
            <p:ph type="sldImg"/>
          </p:nvPr>
        </p:nvSpPr>
        <p:spPr>
          <a:prstGeom prst="rect">
            <a:avLst/>
          </a:prstGeom>
        </p:spPr>
        <p:txBody>
          <a:bodyPr/>
          <a:lstStyle/>
          <a:p>
            <a:pPr/>
          </a:p>
        </p:txBody>
      </p:sp>
      <p:sp>
        <p:nvSpPr>
          <p:cNvPr id="229" name="Shape 229"/>
          <p:cNvSpPr/>
          <p:nvPr>
            <p:ph type="body" sz="quarter" idx="1"/>
          </p:nvPr>
        </p:nvSpPr>
        <p:spPr>
          <a:prstGeom prst="rect">
            <a:avLst/>
          </a:prstGeom>
        </p:spPr>
        <p:txBody>
          <a:bodyPr/>
          <a:lstStyle/>
          <a:p>
            <a:pPr/>
            <a:r>
              <a:t>Dylan wiliam has famously said that he wished he hadn’t named is AfL but instead “Good teaching!”</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0" name="Shape 240"/>
          <p:cNvSpPr/>
          <p:nvPr>
            <p:ph type="sldImg"/>
          </p:nvPr>
        </p:nvSpPr>
        <p:spPr>
          <a:prstGeom prst="rect">
            <a:avLst/>
          </a:prstGeom>
        </p:spPr>
        <p:txBody>
          <a:bodyPr/>
          <a:lstStyle/>
          <a:p>
            <a:pPr/>
          </a:p>
        </p:txBody>
      </p:sp>
      <p:sp>
        <p:nvSpPr>
          <p:cNvPr id="241" name="Shape 241"/>
          <p:cNvSpPr/>
          <p:nvPr>
            <p:ph type="body" sz="quarter" idx="1"/>
          </p:nvPr>
        </p:nvSpPr>
        <p:spPr>
          <a:prstGeom prst="rect">
            <a:avLst/>
          </a:prstGeom>
        </p:spPr>
        <p:txBody>
          <a:bodyPr/>
          <a:lstStyle/>
          <a:p>
            <a:pPr/>
            <a:r>
              <a:t>Highlight the fact that effectively utilising a wide range of AfL strategies gives us the added value of 8 months additional learning per year!</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0" name="Shape 250"/>
          <p:cNvSpPr/>
          <p:nvPr>
            <p:ph type="sldImg"/>
          </p:nvPr>
        </p:nvSpPr>
        <p:spPr>
          <a:prstGeom prst="rect">
            <a:avLst/>
          </a:prstGeom>
        </p:spPr>
        <p:txBody>
          <a:bodyPr/>
          <a:lstStyle/>
          <a:p>
            <a:pPr/>
          </a:p>
        </p:txBody>
      </p:sp>
      <p:sp>
        <p:nvSpPr>
          <p:cNvPr id="251" name="Shape 251"/>
          <p:cNvSpPr/>
          <p:nvPr>
            <p:ph type="body" sz="quarter" idx="1"/>
          </p:nvPr>
        </p:nvSpPr>
        <p:spPr>
          <a:prstGeom prst="rect">
            <a:avLst/>
          </a:prstGeom>
        </p:spPr>
        <p:txBody>
          <a:bodyPr/>
          <a:lstStyle/>
          <a:p>
            <a:pPr/>
            <a:r>
              <a:t>Explore further what new style assessment actually looks like in the classroom. Discuss each in tern and highlight the different roles that each stakeholder has within the learning experience. From teacher AfL to pupil and peer AfL. </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5" name="Shape 255"/>
          <p:cNvSpPr/>
          <p:nvPr>
            <p:ph type="sldImg"/>
          </p:nvPr>
        </p:nvSpPr>
        <p:spPr>
          <a:prstGeom prst="rect">
            <a:avLst/>
          </a:prstGeom>
        </p:spPr>
        <p:txBody>
          <a:bodyPr/>
          <a:lstStyle/>
          <a:p>
            <a:pPr/>
          </a:p>
        </p:txBody>
      </p:sp>
      <p:sp>
        <p:nvSpPr>
          <p:cNvPr id="256" name="Shape 256"/>
          <p:cNvSpPr/>
          <p:nvPr>
            <p:ph type="body" sz="quarter" idx="1"/>
          </p:nvPr>
        </p:nvSpPr>
        <p:spPr>
          <a:prstGeom prst="rect">
            <a:avLst/>
          </a:prstGeom>
        </p:spPr>
        <p:txBody>
          <a:bodyPr/>
          <a:lstStyle/>
          <a:p>
            <a:pPr/>
            <a:r>
              <a:t>Introduce the idea that there are FOUR elements to AfL. We can almost think of these as buckets to put our different AfL strategies into. We are looking for a balanced approach and all should be present within our teaching regularly to ensure we reap the benefits of effective AfL implementation.  </a:t>
            </a:r>
          </a:p>
          <a:p>
            <a:pPr/>
          </a:p>
          <a:p>
            <a:pPr/>
            <a:r>
              <a:t>Ask the students for examples of AfL strategies and where they might fit from their experiences to date. This could be a breakout 5-10 min activity. </a:t>
            </a:r>
          </a:p>
        </p:txBody>
      </p:sp>
    </p:spTree>
  </p:cSld>
  <p:clrMapOvr>
    <a:masterClrMapping/>
  </p:clrMapOvr>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p:spTree>
      <p:nvGrpSpPr>
        <p:cNvPr id="1" name=""/>
        <p:cNvGrpSpPr/>
        <p:nvPr/>
      </p:nvGrpSpPr>
      <p:grpSpPr>
        <a:xfrm>
          <a:off x="0" y="0"/>
          <a:ext cx="0" cy="0"/>
          <a:chOff x="0" y="0"/>
          <a:chExt cx="0" cy="0"/>
        </a:xfrm>
      </p:grpSpPr>
      <p:pic>
        <p:nvPicPr>
          <p:cNvPr id="11" name="Picture 7" descr="Picture 7"/>
          <p:cNvPicPr>
            <a:picLocks noChangeAspect="1"/>
          </p:cNvPicPr>
          <p:nvPr/>
        </p:nvPicPr>
        <p:blipFill>
          <a:blip r:embed="rId2">
            <a:extLst/>
          </a:blip>
          <a:stretch>
            <a:fillRect/>
          </a:stretch>
        </p:blipFill>
        <p:spPr>
          <a:xfrm>
            <a:off x="0" y="0"/>
            <a:ext cx="9144000" cy="6858000"/>
          </a:xfrm>
          <a:prstGeom prst="rect">
            <a:avLst/>
          </a:prstGeom>
          <a:ln w="12700">
            <a:miter lim="400000"/>
          </a:ln>
        </p:spPr>
      </p:pic>
      <p:sp>
        <p:nvSpPr>
          <p:cNvPr id="12" name="Slide Number"/>
          <p:cNvSpPr txBox="1"/>
          <p:nvPr>
            <p:ph type="sldNum" sz="quarter" idx="2"/>
          </p:nvPr>
        </p:nvSpPr>
        <p:spPr>
          <a:xfrm>
            <a:off x="6294581" y="6232200"/>
            <a:ext cx="258621" cy="24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2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33" name="Title Text"/>
          <p:cNvSpPr txBox="1"/>
          <p:nvPr>
            <p:ph type="title"/>
          </p:nvPr>
        </p:nvSpPr>
        <p:spPr>
          <a:prstGeom prst="rect">
            <a:avLst/>
          </a:prstGeom>
        </p:spPr>
        <p:txBody>
          <a:bodyPr/>
          <a:lstStyle/>
          <a:p>
            <a:pPr/>
            <a:r>
              <a:t>Title Text</a:t>
            </a:r>
          </a:p>
        </p:txBody>
      </p:sp>
      <p:sp>
        <p:nvSpPr>
          <p:cNvPr id="34" name="Body Level One…"/>
          <p:cNvSpPr txBox="1"/>
          <p:nvPr>
            <p:ph type="body" sz="half"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3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42" name="Title Text"/>
          <p:cNvSpPr txBox="1"/>
          <p:nvPr>
            <p:ph type="title"/>
          </p:nvPr>
        </p:nvSpPr>
        <p:spPr>
          <a:xfrm>
            <a:off x="629841" y="365125"/>
            <a:ext cx="7886701" cy="1325564"/>
          </a:xfrm>
          <a:prstGeom prst="rect">
            <a:avLst/>
          </a:prstGeom>
        </p:spPr>
        <p:txBody>
          <a:bodyPr/>
          <a:lstStyle/>
          <a:p>
            <a:pPr/>
            <a:r>
              <a:t>Title Text</a:t>
            </a:r>
          </a:p>
        </p:txBody>
      </p:sp>
      <p:sp>
        <p:nvSpPr>
          <p:cNvPr id="43" name="Body Level One…"/>
          <p:cNvSpPr txBox="1"/>
          <p:nvPr>
            <p:ph type="body" sz="quarter" idx="1"/>
          </p:nvPr>
        </p:nvSpPr>
        <p:spPr>
          <a:xfrm>
            <a:off x="629841" y="1681163"/>
            <a:ext cx="3868343" cy="823915"/>
          </a:xfrm>
          <a:prstGeom prst="rect">
            <a:avLst/>
          </a:prstGeom>
        </p:spPr>
        <p:txBody>
          <a:bodyPr anchor="b"/>
          <a:lstStyle>
            <a:lvl1pPr marL="0" indent="0">
              <a:buSzTx/>
              <a:buFontTx/>
              <a:buNone/>
              <a:defRPr b="1" sz="2400"/>
            </a:lvl1pPr>
            <a:lvl2pPr marL="0" indent="0">
              <a:buSzTx/>
              <a:buFontTx/>
              <a:buNone/>
              <a:defRPr b="1" sz="2400"/>
            </a:lvl2pPr>
            <a:lvl3pPr marL="0" indent="0">
              <a:buSzTx/>
              <a:buFontTx/>
              <a:buNone/>
              <a:defRPr b="1" sz="2400"/>
            </a:lvl3pPr>
            <a:lvl4pPr marL="0" indent="0">
              <a:buSzTx/>
              <a:buFontTx/>
              <a:buNone/>
              <a:defRPr b="1" sz="2400"/>
            </a:lvl4pPr>
            <a:lvl5pPr marL="0" indent="0">
              <a:buSzTx/>
              <a:buFontTx/>
              <a:buNone/>
              <a:defRPr b="1" sz="2400"/>
            </a:lvl5pPr>
          </a:lstStyle>
          <a:p>
            <a:pPr/>
            <a:r>
              <a:t>Body Level One</a:t>
            </a:r>
          </a:p>
          <a:p>
            <a:pPr lvl="1"/>
            <a:r>
              <a:t>Body Level Two</a:t>
            </a:r>
          </a:p>
          <a:p>
            <a:pPr lvl="2"/>
            <a:r>
              <a:t>Body Level Three</a:t>
            </a:r>
          </a:p>
          <a:p>
            <a:pPr lvl="3"/>
            <a:r>
              <a:t>Body Level Four</a:t>
            </a:r>
          </a:p>
          <a:p>
            <a:pPr lvl="4"/>
            <a:r>
              <a:t>Body Level Five</a:t>
            </a:r>
          </a:p>
        </p:txBody>
      </p:sp>
      <p:sp>
        <p:nvSpPr>
          <p:cNvPr id="44" name="Text Placeholder 4"/>
          <p:cNvSpPr/>
          <p:nvPr>
            <p:ph type="body" sz="quarter" idx="21"/>
          </p:nvPr>
        </p:nvSpPr>
        <p:spPr>
          <a:xfrm>
            <a:off x="4629148" y="1681163"/>
            <a:ext cx="3887395" cy="823914"/>
          </a:xfrm>
          <a:prstGeom prst="rect">
            <a:avLst/>
          </a:prstGeom>
        </p:spPr>
        <p:txBody>
          <a:bodyPr anchor="b"/>
          <a:lstStyle/>
          <a:p>
            <a:pPr/>
          </a:p>
        </p:txBody>
      </p:sp>
      <p:sp>
        <p:nvSpPr>
          <p:cNvPr id="4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52" name="Title Text"/>
          <p:cNvSpPr txBox="1"/>
          <p:nvPr>
            <p:ph type="title"/>
          </p:nvPr>
        </p:nvSpPr>
        <p:spPr>
          <a:prstGeom prst="rect">
            <a:avLst/>
          </a:prstGeom>
        </p:spPr>
        <p:txBody>
          <a:bodyPr/>
          <a:lstStyle/>
          <a:p>
            <a:pPr/>
            <a:r>
              <a:t>Title Text</a:t>
            </a:r>
          </a:p>
        </p:txBody>
      </p:sp>
      <p:sp>
        <p:nvSpPr>
          <p:cNvPr id="5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6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0">
    <p:bg>
      <p:bgPr>
        <a:solidFill>
          <a:srgbClr val="000000"/>
        </a:solidFill>
      </p:bgPr>
    </p:bg>
    <p:spTree>
      <p:nvGrpSpPr>
        <p:cNvPr id="1" name=""/>
        <p:cNvGrpSpPr/>
        <p:nvPr/>
      </p:nvGrpSpPr>
      <p:grpSpPr>
        <a:xfrm>
          <a:off x="0" y="0"/>
          <a:ext cx="0" cy="0"/>
          <a:chOff x="0" y="0"/>
          <a:chExt cx="0" cy="0"/>
        </a:xfrm>
      </p:grpSpPr>
      <p:sp>
        <p:nvSpPr>
          <p:cNvPr id="67" name="Slide Number"/>
          <p:cNvSpPr txBox="1"/>
          <p:nvPr>
            <p:ph type="sldNum" sz="quarter" idx="2"/>
          </p:nvPr>
        </p:nvSpPr>
        <p:spPr>
          <a:prstGeom prst="rect">
            <a:avLst/>
          </a:prstGeom>
        </p:spPr>
        <p:txBody>
          <a:bodyPr/>
          <a:lstStyle>
            <a:lvl1pPr>
              <a:defRPr>
                <a:solidFill>
                  <a:srgbClr val="FFFFFF"/>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74" name="Title Text"/>
          <p:cNvSpPr txBox="1"/>
          <p:nvPr>
            <p:ph type="title"/>
          </p:nvPr>
        </p:nvSpPr>
        <p:spPr>
          <a:xfrm>
            <a:off x="629841" y="457200"/>
            <a:ext cx="2949178" cy="1600200"/>
          </a:xfrm>
          <a:prstGeom prst="rect">
            <a:avLst/>
          </a:prstGeom>
        </p:spPr>
        <p:txBody>
          <a:bodyPr anchor="b"/>
          <a:lstStyle>
            <a:lvl1pPr>
              <a:defRPr sz="3200"/>
            </a:lvl1pPr>
          </a:lstStyle>
          <a:p>
            <a:pPr/>
            <a:r>
              <a:t>Title Text</a:t>
            </a:r>
          </a:p>
        </p:txBody>
      </p:sp>
      <p:sp>
        <p:nvSpPr>
          <p:cNvPr id="75" name="Body Level One…"/>
          <p:cNvSpPr txBox="1"/>
          <p:nvPr>
            <p:ph type="body" sz="half" idx="1"/>
          </p:nvPr>
        </p:nvSpPr>
        <p:spPr>
          <a:xfrm>
            <a:off x="3887391" y="987425"/>
            <a:ext cx="4629152" cy="4873627"/>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76" name="Text Placeholder 3"/>
          <p:cNvSpPr/>
          <p:nvPr>
            <p:ph type="body" sz="quarter" idx="21"/>
          </p:nvPr>
        </p:nvSpPr>
        <p:spPr>
          <a:xfrm>
            <a:off x="629838" y="2057400"/>
            <a:ext cx="2949183" cy="3811588"/>
          </a:xfrm>
          <a:prstGeom prst="rect">
            <a:avLst/>
          </a:prstGeom>
        </p:spPr>
        <p:txBody>
          <a:bodyPr/>
          <a:lstStyle/>
          <a:p>
            <a:pPr/>
          </a:p>
        </p:txBody>
      </p:sp>
      <p:sp>
        <p:nvSpPr>
          <p:cNvPr id="7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84" name="Title Text"/>
          <p:cNvSpPr txBox="1"/>
          <p:nvPr>
            <p:ph type="title"/>
          </p:nvPr>
        </p:nvSpPr>
        <p:spPr>
          <a:xfrm>
            <a:off x="629841" y="457200"/>
            <a:ext cx="2949178" cy="1600200"/>
          </a:xfrm>
          <a:prstGeom prst="rect">
            <a:avLst/>
          </a:prstGeom>
        </p:spPr>
        <p:txBody>
          <a:bodyPr anchor="b"/>
          <a:lstStyle>
            <a:lvl1pPr>
              <a:defRPr sz="3200"/>
            </a:lvl1pPr>
          </a:lstStyle>
          <a:p>
            <a:pPr/>
            <a:r>
              <a:t>Title Text</a:t>
            </a:r>
          </a:p>
        </p:txBody>
      </p:sp>
      <p:sp>
        <p:nvSpPr>
          <p:cNvPr id="85" name="Picture Placeholder 2"/>
          <p:cNvSpPr/>
          <p:nvPr>
            <p:ph type="pic" sz="half" idx="21"/>
          </p:nvPr>
        </p:nvSpPr>
        <p:spPr>
          <a:xfrm>
            <a:off x="3887391" y="987425"/>
            <a:ext cx="4629152" cy="4873627"/>
          </a:xfrm>
          <a:prstGeom prst="rect">
            <a:avLst/>
          </a:prstGeom>
        </p:spPr>
        <p:txBody>
          <a:bodyPr lIns="91439" tIns="45719" rIns="91439" bIns="45719">
            <a:noAutofit/>
          </a:bodyPr>
          <a:lstStyle/>
          <a:p>
            <a:pPr/>
          </a:p>
        </p:txBody>
      </p:sp>
      <p:sp>
        <p:nvSpPr>
          <p:cNvPr id="86" name="Body Level One…"/>
          <p:cNvSpPr txBox="1"/>
          <p:nvPr>
            <p:ph type="body" sz="quarter" idx="1"/>
          </p:nvPr>
        </p:nvSpPr>
        <p:spPr>
          <a:xfrm>
            <a:off x="629841" y="2057400"/>
            <a:ext cx="2949178" cy="3811588"/>
          </a:xfrm>
          <a:prstGeom prst="rect">
            <a:avLst/>
          </a:prstGeom>
        </p:spPr>
        <p:txBody>
          <a:bodyPr/>
          <a:lstStyle>
            <a:lvl1pPr marL="0" indent="0">
              <a:buSzTx/>
              <a:buFontTx/>
              <a:buNone/>
              <a:defRPr sz="1600"/>
            </a:lvl1pPr>
            <a:lvl2pPr marL="0" indent="0">
              <a:buSzTx/>
              <a:buFontTx/>
              <a:buNone/>
              <a:defRPr sz="1600"/>
            </a:lvl2pPr>
            <a:lvl3pPr marL="0" indent="0">
              <a:buSzTx/>
              <a:buFontTx/>
              <a:buNone/>
              <a:defRPr sz="1600"/>
            </a:lvl3pPr>
            <a:lvl4pPr marL="0" indent="0">
              <a:buSzTx/>
              <a:buFontTx/>
              <a:buNone/>
              <a:defRPr sz="1600"/>
            </a:lvl4pPr>
            <a:lvl5pPr marL="0" indent="0">
              <a:buSzTx/>
              <a:buFontTx/>
              <a:buNone/>
              <a:defRPr sz="1600"/>
            </a:lvl5pPr>
          </a:lstStyle>
          <a:p>
            <a:pPr/>
            <a:r>
              <a:t>Body Level One</a:t>
            </a:r>
          </a:p>
          <a:p>
            <a:pPr lvl="1"/>
            <a:r>
              <a:t>Body Level Two</a:t>
            </a:r>
          </a:p>
          <a:p>
            <a:pPr lvl="2"/>
            <a:r>
              <a:t>Body Level Three</a:t>
            </a:r>
          </a:p>
          <a:p>
            <a:pPr lvl="3"/>
            <a:r>
              <a:t>Body Level Four</a:t>
            </a:r>
          </a:p>
          <a:p>
            <a:pPr lvl="4"/>
            <a:r>
              <a:t>Body Level Five</a:t>
            </a:r>
          </a:p>
        </p:txBody>
      </p:sp>
      <p:sp>
        <p:nvSpPr>
          <p:cNvPr id="8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Title Slide">
    <p:spTree>
      <p:nvGrpSpPr>
        <p:cNvPr id="1" name=""/>
        <p:cNvGrpSpPr/>
        <p:nvPr/>
      </p:nvGrpSpPr>
      <p:grpSpPr>
        <a:xfrm>
          <a:off x="0" y="0"/>
          <a:ext cx="0" cy="0"/>
          <a:chOff x="0" y="0"/>
          <a:chExt cx="0" cy="0"/>
        </a:xfrm>
      </p:grpSpPr>
      <p:sp>
        <p:nvSpPr>
          <p:cNvPr id="94" name="Title Text"/>
          <p:cNvSpPr txBox="1"/>
          <p:nvPr>
            <p:ph type="title"/>
          </p:nvPr>
        </p:nvSpPr>
        <p:spPr>
          <a:xfrm>
            <a:off x="1544952" y="648309"/>
            <a:ext cx="6054095" cy="609401"/>
          </a:xfrm>
          <a:prstGeom prst="rect">
            <a:avLst/>
          </a:prstGeom>
        </p:spPr>
        <p:txBody>
          <a:bodyPr lIns="0" tIns="0" rIns="0" bIns="0"/>
          <a:lstStyle/>
          <a:p>
            <a:pPr/>
            <a:r>
              <a:t>Title Text</a:t>
            </a:r>
          </a:p>
        </p:txBody>
      </p:sp>
      <p:sp>
        <p:nvSpPr>
          <p:cNvPr id="95" name="Body Level One…"/>
          <p:cNvSpPr txBox="1"/>
          <p:nvPr>
            <p:ph type="body" sz="quarter" idx="1"/>
          </p:nvPr>
        </p:nvSpPr>
        <p:spPr>
          <a:xfrm>
            <a:off x="1371600" y="3840479"/>
            <a:ext cx="6400800" cy="387801"/>
          </a:xfrm>
          <a:prstGeom prst="rect">
            <a:avLst/>
          </a:prstGeom>
        </p:spPr>
        <p:txBody>
          <a:bodyPr lIns="0" tIns="0" rIns="0" bIns="0"/>
          <a:lstStyle/>
          <a:p>
            <a:pPr/>
            <a:r>
              <a:t>Body Level One</a:t>
            </a:r>
          </a:p>
          <a:p>
            <a:pPr lvl="1"/>
            <a:r>
              <a:t>Body Level Two</a:t>
            </a:r>
          </a:p>
          <a:p>
            <a:pPr lvl="2"/>
            <a:r>
              <a:t>Body Level Three</a:t>
            </a:r>
          </a:p>
          <a:p>
            <a:pPr lvl="3"/>
            <a:r>
              <a:t>Body Level Four</a:t>
            </a:r>
          </a:p>
          <a:p>
            <a:pPr lvl="4"/>
            <a:r>
              <a:t>Body Level Five</a:t>
            </a:r>
          </a:p>
        </p:txBody>
      </p:sp>
      <p:sp>
        <p:nvSpPr>
          <p:cNvPr id="96" name="Slide Number"/>
          <p:cNvSpPr txBox="1"/>
          <p:nvPr>
            <p:ph type="sldNum" sz="quarter" idx="2"/>
          </p:nvPr>
        </p:nvSpPr>
        <p:spPr>
          <a:xfrm>
            <a:off x="8348166" y="6460481"/>
            <a:ext cx="167184" cy="156866"/>
          </a:xfrm>
          <a:prstGeom prst="rect">
            <a:avLst/>
          </a:prstGeom>
        </p:spPr>
        <p:txBody>
          <a:bodyPr lIns="0" tIns="0" rIns="0" bIns="0"/>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Title Text"/>
          <p:cNvSpPr txBox="1"/>
          <p:nvPr>
            <p:ph type="title"/>
          </p:nvPr>
        </p:nvSpPr>
        <p:spPr>
          <a:xfrm>
            <a:off x="628650" y="365125"/>
            <a:ext cx="7886700" cy="1325564"/>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chor="ctr">
            <a:normAutofit fontScale="100000" lnSpcReduction="0"/>
          </a:bodyPr>
          <a:lstStyle/>
          <a:p>
            <a:pPr/>
            <a:r>
              <a:t>Title Text</a:t>
            </a:r>
          </a:p>
        </p:txBody>
      </p:sp>
      <p:sp>
        <p:nvSpPr>
          <p:cNvPr id="3" name="Body Level One…"/>
          <p:cNvSpPr txBox="1"/>
          <p:nvPr>
            <p:ph type="body" idx="1"/>
          </p:nvPr>
        </p:nvSpPr>
        <p:spPr>
          <a:xfrm>
            <a:off x="628650" y="1825625"/>
            <a:ext cx="3886200" cy="4351338"/>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8256731" y="6414763"/>
            <a:ext cx="258620" cy="248302"/>
          </a:xfrm>
          <a:prstGeom prst="rect">
            <a:avLst/>
          </a:prstGeom>
          <a:ln w="12700">
            <a:miter lim="400000"/>
          </a:ln>
        </p:spPr>
        <p:txBody>
          <a:bodyPr wrap="none" lIns="45718" tIns="45718" rIns="45718" bIns="45718" anchor="ctr">
            <a:spAutoFit/>
          </a:bodyPr>
          <a:lstStyle>
            <a:lvl1pPr algn="r">
              <a:defRPr sz="1200">
                <a:solidFill>
                  <a:srgbClr val="888888"/>
                </a:solidFill>
                <a:latin typeface="+mj-lt"/>
                <a:ea typeface="+mj-ea"/>
                <a:cs typeface="+mj-cs"/>
                <a:sym typeface="Calibri"/>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2pPr>
      <a:lvl3pPr marL="1234438" marR="0" indent="-320038"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 Id="rId3" Type="http://schemas.openxmlformats.org/officeDocument/2006/relationships/image" Target="../media/image2.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jpeg"/></Relationships>

</file>

<file path=ppt/slides/_rels/slide6.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 Id="rId3" Type="http://schemas.openxmlformats.org/officeDocument/2006/relationships/image" Target="../media/image3.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 Id="rId3" Type="http://schemas.openxmlformats.org/officeDocument/2006/relationships/image" Target="../media/image4.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7.xml"/><Relationship Id="rId3" Type="http://schemas.openxmlformats.org/officeDocument/2006/relationships/image" Target="../media/image6.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 Id="rId3" Type="http://schemas.openxmlformats.org/officeDocument/2006/relationships/image" Target="../media/image4.jpeg"/></Relationships>

</file>

<file path=ppt/slides/_rels/slide12.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 Id="rId3" Type="http://schemas.openxmlformats.org/officeDocument/2006/relationships/image" Target="../media/image7.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 Id="rId3" Type="http://schemas.openxmlformats.org/officeDocument/2006/relationships/image" Target="../media/image8.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1.xml"/><Relationship Id="rId3" Type="http://schemas.openxmlformats.org/officeDocument/2006/relationships/hyperlink" Target="https://www.youtube.com/watch?v=sYdVe5O7KBE" TargetMode="External"/><Relationship Id="rId4" Type="http://schemas.openxmlformats.org/officeDocument/2006/relationships/image" Target="../media/image9.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0.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1.png"/></Relationships>

</file>

<file path=ppt/slides/_rels/slide1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2.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 Id="rId3" Type="http://schemas.openxmlformats.org/officeDocument/2006/relationships/image" Target="../media/image13.png"/></Relationships>

</file>

<file path=ppt/slides/_rels/slide19.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 Id="rId3" Type="http://schemas.openxmlformats.org/officeDocument/2006/relationships/image" Target="../media/image14.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5.png"/></Relationships>

</file>

<file path=ppt/slides/_rels/slide2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s>

</file>

<file path=ppt/slides/_rels/slide22.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 Id="rId3" Type="http://schemas.openxmlformats.org/officeDocument/2006/relationships/image" Target="../media/image16.png"/></Relationships>

</file>

<file path=ppt/slides/_rels/slide23.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9.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5" name="TextBox 2"/>
          <p:cNvSpPr txBox="1"/>
          <p:nvPr/>
        </p:nvSpPr>
        <p:spPr>
          <a:xfrm>
            <a:off x="1210491" y="838434"/>
            <a:ext cx="7120347" cy="992343"/>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defRPr sz="3200">
                <a:solidFill>
                  <a:srgbClr val="FFFFFF"/>
                </a:solidFill>
                <a:latin typeface="+mj-lt"/>
                <a:ea typeface="+mj-ea"/>
                <a:cs typeface="+mj-cs"/>
                <a:sym typeface="Calibri"/>
              </a:defRPr>
            </a:pPr>
            <a:r>
              <a:t>Cynllunio ac Asesu’r Dysgu</a:t>
            </a:r>
          </a:p>
          <a:p>
            <a:pPr>
              <a:defRPr sz="3200">
                <a:solidFill>
                  <a:srgbClr val="FFFFFF"/>
                </a:solidFill>
                <a:latin typeface="+mj-lt"/>
                <a:ea typeface="+mj-ea"/>
                <a:cs typeface="+mj-cs"/>
                <a:sym typeface="Calibri"/>
              </a:defRPr>
            </a:pPr>
            <a:r>
              <a:t>ECAD4008C</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107" name="Rectangle 10"/>
          <p:cNvSpPr/>
          <p:nvPr/>
        </p:nvSpPr>
        <p:spPr>
          <a:xfrm>
            <a:off x="0" y="0"/>
            <a:ext cx="9144000" cy="6858000"/>
          </a:xfrm>
          <a:prstGeom prst="rect">
            <a:avLst/>
          </a:pr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sp>
        <p:nvSpPr>
          <p:cNvPr id="108" name="Freeform: Shape 12"/>
          <p:cNvSpPr/>
          <p:nvPr/>
        </p:nvSpPr>
        <p:spPr>
          <a:xfrm>
            <a:off x="-1" y="-3"/>
            <a:ext cx="9144004" cy="28778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2029" y="21088"/>
                </a:moveTo>
                <a:lnTo>
                  <a:pt x="12027" y="21089"/>
                </a:lnTo>
                <a:lnTo>
                  <a:pt x="12027" y="21093"/>
                </a:lnTo>
                <a:close/>
                <a:moveTo>
                  <a:pt x="0" y="0"/>
                </a:moveTo>
                <a:lnTo>
                  <a:pt x="21600" y="0"/>
                </a:lnTo>
                <a:lnTo>
                  <a:pt x="21600" y="14376"/>
                </a:lnTo>
                <a:lnTo>
                  <a:pt x="21368" y="14669"/>
                </a:lnTo>
                <a:cubicBezTo>
                  <a:pt x="21142" y="14941"/>
                  <a:pt x="20915" y="15200"/>
                  <a:pt x="20687" y="15447"/>
                </a:cubicBezTo>
                <a:cubicBezTo>
                  <a:pt x="19954" y="16254"/>
                  <a:pt x="19214" y="16956"/>
                  <a:pt x="18470" y="17575"/>
                </a:cubicBezTo>
                <a:cubicBezTo>
                  <a:pt x="17881" y="18064"/>
                  <a:pt x="17290" y="18503"/>
                  <a:pt x="16696" y="18889"/>
                </a:cubicBezTo>
                <a:cubicBezTo>
                  <a:pt x="16127" y="19262"/>
                  <a:pt x="15557" y="19597"/>
                  <a:pt x="14985" y="19893"/>
                </a:cubicBezTo>
                <a:cubicBezTo>
                  <a:pt x="14548" y="20119"/>
                  <a:pt x="14109" y="20311"/>
                  <a:pt x="13670" y="20493"/>
                </a:cubicBezTo>
                <a:lnTo>
                  <a:pt x="12316" y="20987"/>
                </a:lnTo>
                <a:lnTo>
                  <a:pt x="12289" y="21002"/>
                </a:lnTo>
                <a:lnTo>
                  <a:pt x="12030" y="21088"/>
                </a:lnTo>
                <a:lnTo>
                  <a:pt x="12047" y="21101"/>
                </a:lnTo>
                <a:cubicBezTo>
                  <a:pt x="12068" y="21105"/>
                  <a:pt x="12089" y="21088"/>
                  <a:pt x="12110" y="21088"/>
                </a:cubicBezTo>
                <a:cubicBezTo>
                  <a:pt x="12139" y="21088"/>
                  <a:pt x="12167" y="21069"/>
                  <a:pt x="12196" y="21066"/>
                </a:cubicBezTo>
                <a:cubicBezTo>
                  <a:pt x="12607" y="21025"/>
                  <a:pt x="13017" y="20934"/>
                  <a:pt x="13427" y="20822"/>
                </a:cubicBezTo>
                <a:cubicBezTo>
                  <a:pt x="14045" y="20653"/>
                  <a:pt x="14662" y="20442"/>
                  <a:pt x="15278" y="20170"/>
                </a:cubicBezTo>
                <a:cubicBezTo>
                  <a:pt x="15785" y="19950"/>
                  <a:pt x="16291" y="19690"/>
                  <a:pt x="16795" y="19390"/>
                </a:cubicBezTo>
                <a:cubicBezTo>
                  <a:pt x="17477" y="18982"/>
                  <a:pt x="18156" y="18496"/>
                  <a:pt x="18831" y="17933"/>
                </a:cubicBezTo>
                <a:cubicBezTo>
                  <a:pt x="19648" y="17249"/>
                  <a:pt x="20457" y="16442"/>
                  <a:pt x="21257" y="15486"/>
                </a:cubicBezTo>
                <a:lnTo>
                  <a:pt x="21600" y="15058"/>
                </a:lnTo>
                <a:lnTo>
                  <a:pt x="21600" y="15469"/>
                </a:lnTo>
                <a:lnTo>
                  <a:pt x="20957" y="16259"/>
                </a:lnTo>
                <a:cubicBezTo>
                  <a:pt x="20436" y="16857"/>
                  <a:pt x="19910" y="17389"/>
                  <a:pt x="19380" y="17869"/>
                </a:cubicBezTo>
                <a:cubicBezTo>
                  <a:pt x="18820" y="18378"/>
                  <a:pt x="18257" y="18828"/>
                  <a:pt x="17691" y="19220"/>
                </a:cubicBezTo>
                <a:cubicBezTo>
                  <a:pt x="17221" y="19546"/>
                  <a:pt x="16749" y="19836"/>
                  <a:pt x="16276" y="20091"/>
                </a:cubicBezTo>
                <a:cubicBezTo>
                  <a:pt x="15917" y="20282"/>
                  <a:pt x="15558" y="20463"/>
                  <a:pt x="15198" y="20612"/>
                </a:cubicBezTo>
                <a:cubicBezTo>
                  <a:pt x="14777" y="20783"/>
                  <a:pt x="14355" y="20944"/>
                  <a:pt x="13933" y="21074"/>
                </a:cubicBezTo>
                <a:cubicBezTo>
                  <a:pt x="13385" y="21241"/>
                  <a:pt x="12837" y="21375"/>
                  <a:pt x="12287" y="21459"/>
                </a:cubicBezTo>
                <a:cubicBezTo>
                  <a:pt x="12017" y="21500"/>
                  <a:pt x="11747" y="21529"/>
                  <a:pt x="11476" y="21564"/>
                </a:cubicBezTo>
                <a:cubicBezTo>
                  <a:pt x="11408" y="21548"/>
                  <a:pt x="11340" y="21560"/>
                  <a:pt x="11272" y="21600"/>
                </a:cubicBezTo>
                <a:lnTo>
                  <a:pt x="10731" y="21600"/>
                </a:lnTo>
                <a:lnTo>
                  <a:pt x="10591" y="21566"/>
                </a:lnTo>
                <a:cubicBezTo>
                  <a:pt x="10170" y="21472"/>
                  <a:pt x="9749" y="21369"/>
                  <a:pt x="9328" y="21293"/>
                </a:cubicBezTo>
                <a:cubicBezTo>
                  <a:pt x="8784" y="21200"/>
                  <a:pt x="8241" y="21047"/>
                  <a:pt x="7700" y="20828"/>
                </a:cubicBezTo>
                <a:cubicBezTo>
                  <a:pt x="7125" y="20596"/>
                  <a:pt x="6551" y="20336"/>
                  <a:pt x="5976" y="20088"/>
                </a:cubicBezTo>
                <a:cubicBezTo>
                  <a:pt x="5378" y="19831"/>
                  <a:pt x="4781" y="19533"/>
                  <a:pt x="4185" y="19195"/>
                </a:cubicBezTo>
                <a:cubicBezTo>
                  <a:pt x="3516" y="18819"/>
                  <a:pt x="2849" y="18385"/>
                  <a:pt x="2185" y="17895"/>
                </a:cubicBezTo>
                <a:cubicBezTo>
                  <a:pt x="1492" y="17380"/>
                  <a:pt x="804" y="16790"/>
                  <a:pt x="121" y="16096"/>
                </a:cubicBezTo>
                <a:lnTo>
                  <a:pt x="0" y="15966"/>
                </a:lnTo>
                <a:lnTo>
                  <a:pt x="0" y="15542"/>
                </a:lnTo>
                <a:lnTo>
                  <a:pt x="128" y="15683"/>
                </a:lnTo>
                <a:cubicBezTo>
                  <a:pt x="439" y="15999"/>
                  <a:pt x="751" y="16294"/>
                  <a:pt x="1064" y="16571"/>
                </a:cubicBezTo>
                <a:cubicBezTo>
                  <a:pt x="1751" y="17178"/>
                  <a:pt x="2442" y="17695"/>
                  <a:pt x="3135" y="18149"/>
                </a:cubicBezTo>
                <a:cubicBezTo>
                  <a:pt x="3636" y="18476"/>
                  <a:pt x="4138" y="18777"/>
                  <a:pt x="4630" y="19026"/>
                </a:cubicBezTo>
                <a:cubicBezTo>
                  <a:pt x="4616" y="19046"/>
                  <a:pt x="4597" y="18971"/>
                  <a:pt x="4573" y="18952"/>
                </a:cubicBezTo>
                <a:cubicBezTo>
                  <a:pt x="3698" y="18262"/>
                  <a:pt x="2831" y="17429"/>
                  <a:pt x="1971" y="16455"/>
                </a:cubicBezTo>
                <a:cubicBezTo>
                  <a:pt x="1560" y="15989"/>
                  <a:pt x="1151" y="15490"/>
                  <a:pt x="745" y="14958"/>
                </a:cubicBezTo>
                <a:lnTo>
                  <a:pt x="0" y="13915"/>
                </a:lnTo>
                <a:close/>
              </a:path>
            </a:pathLst>
          </a:custGeom>
          <a:solidFill>
            <a:schemeClr val="accent2"/>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sp>
        <p:nvSpPr>
          <p:cNvPr id="109" name="Title 1"/>
          <p:cNvSpPr txBox="1"/>
          <p:nvPr>
            <p:ph type="title"/>
          </p:nvPr>
        </p:nvSpPr>
        <p:spPr>
          <a:xfrm>
            <a:off x="479158" y="390522"/>
            <a:ext cx="8182234" cy="1510306"/>
          </a:xfrm>
          <a:prstGeom prst="rect">
            <a:avLst/>
          </a:prstGeom>
        </p:spPr>
        <p:txBody>
          <a:bodyPr/>
          <a:lstStyle>
            <a:lvl1pPr algn="ctr">
              <a:defRPr sz="5700">
                <a:solidFill>
                  <a:srgbClr val="FFFFFF"/>
                </a:solidFill>
              </a:defRPr>
            </a:lvl1pPr>
          </a:lstStyle>
          <a:p>
            <a:pPr/>
            <a:r>
              <a:t>Beth yw asesu? </a:t>
            </a:r>
          </a:p>
        </p:txBody>
      </p:sp>
      <p:grpSp>
        <p:nvGrpSpPr>
          <p:cNvPr id="112" name="sketch line"/>
          <p:cNvGrpSpPr/>
          <p:nvPr/>
        </p:nvGrpSpPr>
        <p:grpSpPr>
          <a:xfrm>
            <a:off x="2980181" y="1723586"/>
            <a:ext cx="3183318" cy="65622"/>
            <a:chOff x="58" y="-1"/>
            <a:chExt cx="3183317" cy="65621"/>
          </a:xfrm>
        </p:grpSpPr>
        <p:sp>
          <p:nvSpPr>
            <p:cNvPr id="110" name="Shape"/>
            <p:cNvSpPr/>
            <p:nvPr/>
          </p:nvSpPr>
          <p:spPr>
            <a:xfrm>
              <a:off x="530" y="-2"/>
              <a:ext cx="3182767" cy="60722"/>
            </a:xfrm>
            <a:custGeom>
              <a:avLst/>
              <a:gdLst/>
              <a:ahLst/>
              <a:cxnLst>
                <a:cxn ang="0">
                  <a:pos x="wd2" y="hd2"/>
                </a:cxn>
                <a:cxn ang="5400000">
                  <a:pos x="wd2" y="hd2"/>
                </a:cxn>
                <a:cxn ang="10800000">
                  <a:pos x="wd2" y="hd2"/>
                </a:cxn>
                <a:cxn ang="16200000">
                  <a:pos x="wd2" y="hd2"/>
                </a:cxn>
              </a:cxnLst>
              <a:rect l="0" t="0" r="r" b="b"/>
              <a:pathLst>
                <a:path w="21597" h="9924" fill="norm" stroke="1" extrusionOk="0">
                  <a:moveTo>
                    <a:pt x="0" y="4850"/>
                  </a:moveTo>
                  <a:cubicBezTo>
                    <a:pt x="1956" y="8074"/>
                    <a:pt x="2926" y="518"/>
                    <a:pt x="4103" y="4850"/>
                  </a:cubicBezTo>
                  <a:cubicBezTo>
                    <a:pt x="5395" y="5570"/>
                    <a:pt x="6446" y="8534"/>
                    <a:pt x="7774" y="4850"/>
                  </a:cubicBezTo>
                  <a:cubicBezTo>
                    <a:pt x="8833" y="6109"/>
                    <a:pt x="10178" y="-6667"/>
                    <a:pt x="12525" y="4850"/>
                  </a:cubicBezTo>
                  <a:cubicBezTo>
                    <a:pt x="14868" y="7353"/>
                    <a:pt x="15655" y="4834"/>
                    <a:pt x="16628" y="4850"/>
                  </a:cubicBezTo>
                  <a:cubicBezTo>
                    <a:pt x="17617" y="1669"/>
                    <a:pt x="20580" y="-224"/>
                    <a:pt x="21595" y="4850"/>
                  </a:cubicBezTo>
                  <a:cubicBezTo>
                    <a:pt x="21591" y="5618"/>
                    <a:pt x="21600" y="6528"/>
                    <a:pt x="21595" y="7839"/>
                  </a:cubicBezTo>
                  <a:cubicBezTo>
                    <a:pt x="20974" y="1088"/>
                    <a:pt x="19074" y="14933"/>
                    <a:pt x="17276" y="7839"/>
                  </a:cubicBezTo>
                  <a:cubicBezTo>
                    <a:pt x="15506" y="9349"/>
                    <a:pt x="14183" y="1202"/>
                    <a:pt x="12525" y="7839"/>
                  </a:cubicBezTo>
                  <a:cubicBezTo>
                    <a:pt x="10855" y="9997"/>
                    <a:pt x="9949" y="10970"/>
                    <a:pt x="8854" y="7839"/>
                  </a:cubicBezTo>
                  <a:cubicBezTo>
                    <a:pt x="8070" y="12005"/>
                    <a:pt x="6461" y="8685"/>
                    <a:pt x="4535" y="7839"/>
                  </a:cubicBezTo>
                  <a:cubicBezTo>
                    <a:pt x="2767" y="11975"/>
                    <a:pt x="1932" y="3313"/>
                    <a:pt x="0" y="7839"/>
                  </a:cubicBezTo>
                  <a:cubicBezTo>
                    <a:pt x="4" y="6467"/>
                    <a:pt x="6" y="5996"/>
                    <a:pt x="0" y="4850"/>
                  </a:cubicBezTo>
                  <a:close/>
                </a:path>
              </a:pathLst>
            </a:custGeom>
            <a:solidFill>
              <a:srgbClr val="FFFFFF"/>
            </a:solidFill>
            <a:ln w="12700" cap="flat">
              <a:noFill/>
              <a:miter lim="400000"/>
            </a:ln>
            <a:effectLst/>
          </p:spPr>
          <p:txBody>
            <a:bodyPr wrap="square" lIns="45718" tIns="45718" rIns="45718" bIns="45718" numCol="1" anchor="ctr">
              <a:noAutofit/>
            </a:bodyPr>
            <a:lstStyle/>
            <a:p>
              <a:pPr algn="ctr">
                <a:defRPr>
                  <a:solidFill>
                    <a:srgbClr val="FFFFFF"/>
                  </a:solidFill>
                  <a:latin typeface="+mj-lt"/>
                  <a:ea typeface="+mj-ea"/>
                  <a:cs typeface="+mj-cs"/>
                  <a:sym typeface="Calibri"/>
                </a:defRPr>
              </a:pPr>
            </a:p>
          </p:txBody>
        </p:sp>
        <p:sp>
          <p:nvSpPr>
            <p:cNvPr id="111" name="Shape"/>
            <p:cNvSpPr/>
            <p:nvPr/>
          </p:nvSpPr>
          <p:spPr>
            <a:xfrm>
              <a:off x="58" y="9499"/>
              <a:ext cx="3183319" cy="56121"/>
            </a:xfrm>
            <a:custGeom>
              <a:avLst/>
              <a:gdLst/>
              <a:ahLst/>
              <a:cxnLst>
                <a:cxn ang="0">
                  <a:pos x="wd2" y="hd2"/>
                </a:cxn>
                <a:cxn ang="5400000">
                  <a:pos x="wd2" y="hd2"/>
                </a:cxn>
                <a:cxn ang="10800000">
                  <a:pos x="wd2" y="hd2"/>
                </a:cxn>
                <a:cxn ang="16200000">
                  <a:pos x="wd2" y="hd2"/>
                </a:cxn>
              </a:cxnLst>
              <a:rect l="0" t="0" r="r" b="b"/>
              <a:pathLst>
                <a:path w="21597" h="12420" fill="norm" stroke="1" extrusionOk="0">
                  <a:moveTo>
                    <a:pt x="4" y="4465"/>
                  </a:moveTo>
                  <a:cubicBezTo>
                    <a:pt x="989" y="-3850"/>
                    <a:pt x="3211" y="1434"/>
                    <a:pt x="4107" y="4465"/>
                  </a:cubicBezTo>
                  <a:cubicBezTo>
                    <a:pt x="4799" y="3739"/>
                    <a:pt x="7056" y="2569"/>
                    <a:pt x="8425" y="4465"/>
                  </a:cubicBezTo>
                  <a:cubicBezTo>
                    <a:pt x="9541" y="2718"/>
                    <a:pt x="11613" y="6247"/>
                    <a:pt x="12960" y="4465"/>
                  </a:cubicBezTo>
                  <a:cubicBezTo>
                    <a:pt x="14302" y="-4421"/>
                    <a:pt x="15250" y="8768"/>
                    <a:pt x="17494" y="4465"/>
                  </a:cubicBezTo>
                  <a:cubicBezTo>
                    <a:pt x="19641" y="3169"/>
                    <a:pt x="20639" y="8414"/>
                    <a:pt x="21597" y="4465"/>
                  </a:cubicBezTo>
                  <a:cubicBezTo>
                    <a:pt x="21592" y="6321"/>
                    <a:pt x="21597" y="7088"/>
                    <a:pt x="21597" y="8512"/>
                  </a:cubicBezTo>
                  <a:cubicBezTo>
                    <a:pt x="20194" y="17179"/>
                    <a:pt x="18103" y="8759"/>
                    <a:pt x="16846" y="8512"/>
                  </a:cubicBezTo>
                  <a:cubicBezTo>
                    <a:pt x="15606" y="12634"/>
                    <a:pt x="13071" y="6524"/>
                    <a:pt x="12096" y="8512"/>
                  </a:cubicBezTo>
                  <a:cubicBezTo>
                    <a:pt x="11101" y="9012"/>
                    <a:pt x="8538" y="3654"/>
                    <a:pt x="7778" y="8512"/>
                  </a:cubicBezTo>
                  <a:cubicBezTo>
                    <a:pt x="6959" y="16985"/>
                    <a:pt x="1686" y="1912"/>
                    <a:pt x="4" y="8512"/>
                  </a:cubicBezTo>
                  <a:cubicBezTo>
                    <a:pt x="2" y="7387"/>
                    <a:pt x="-3" y="5640"/>
                    <a:pt x="4" y="4465"/>
                  </a:cubicBezTo>
                  <a:close/>
                </a:path>
              </a:pathLst>
            </a:custGeom>
            <a:noFill/>
            <a:ln w="38100" cap="rnd">
              <a:solidFill>
                <a:srgbClr val="FFFFFF"/>
              </a:solidFill>
              <a:prstDash val="solid"/>
              <a:round/>
            </a:ln>
            <a:effectLst/>
          </p:spPr>
          <p:txBody>
            <a:bodyPr wrap="square" lIns="45718" tIns="45718" rIns="45718" bIns="45718" numCol="1" anchor="ctr">
              <a:noAutofit/>
            </a:bodyPr>
            <a:lstStyle/>
            <a:p>
              <a:pPr algn="ctr">
                <a:defRPr>
                  <a:solidFill>
                    <a:srgbClr val="FFFFFF"/>
                  </a:solidFill>
                  <a:latin typeface="+mj-lt"/>
                  <a:ea typeface="+mj-ea"/>
                  <a:cs typeface="+mj-cs"/>
                  <a:sym typeface="Calibri"/>
                </a:defRPr>
              </a:pPr>
            </a:p>
          </p:txBody>
        </p:sp>
      </p:grpSp>
      <p:sp>
        <p:nvSpPr>
          <p:cNvPr id="113" name="TextBox 2"/>
          <p:cNvSpPr txBox="1"/>
          <p:nvPr/>
        </p:nvSpPr>
        <p:spPr>
          <a:xfrm>
            <a:off x="1143932" y="3067050"/>
            <a:ext cx="6732786" cy="1740154"/>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defTabSz="804672">
              <a:spcBef>
                <a:spcPts val="600"/>
              </a:spcBef>
              <a:defRPr sz="2800">
                <a:latin typeface="+mj-lt"/>
                <a:ea typeface="+mj-ea"/>
                <a:cs typeface="+mj-cs"/>
                <a:sym typeface="Calibri"/>
              </a:defRPr>
            </a:lvl1pPr>
          </a:lstStyle>
          <a:p>
            <a:pPr/>
            <a:r>
              <a:t>Asesu yw'r broses o gasglu, cofnodi, defnyddio ac adrodd ar wybodaeth am gyrhaeddiad a chyflawniad plentyn wrth ddatblygu gwybodaeth, sgiliau ac agwedd.</a:t>
            </a:r>
          </a:p>
        </p:txBody>
      </p:sp>
      <p:sp>
        <p:nvSpPr>
          <p:cNvPr id="114" name="TextBox 3"/>
          <p:cNvSpPr txBox="1"/>
          <p:nvPr/>
        </p:nvSpPr>
        <p:spPr>
          <a:xfrm>
            <a:off x="1143935" y="5571614"/>
            <a:ext cx="6853843" cy="444755"/>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defTabSz="804672">
              <a:spcBef>
                <a:spcPts val="600"/>
              </a:spcBef>
              <a:defRPr sz="2800">
                <a:latin typeface="+mj-lt"/>
                <a:ea typeface="+mj-ea"/>
                <a:cs typeface="+mj-cs"/>
                <a:sym typeface="Calibri"/>
              </a:defRPr>
            </a:lvl1pPr>
          </a:lstStyle>
          <a:p>
            <a:pPr/>
            <a:r>
              <a:t>Beth yw eich profiadau o asesu (fel dysgwr)?</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4" presetID="2" grpId="1" fill="hold">
                                  <p:stCondLst>
                                    <p:cond delay="0"/>
                                  </p:stCondLst>
                                  <p:iterate type="el" backwards="0">
                                    <p:tmAbs val="0"/>
                                  </p:iterate>
                                  <p:childTnLst>
                                    <p:set>
                                      <p:cBhvr>
                                        <p:cTn id="6" fill="hold"/>
                                        <p:tgtEl>
                                          <p:spTgt spid="109"/>
                                        </p:tgtEl>
                                        <p:attrNameLst>
                                          <p:attrName>style.visibility</p:attrName>
                                        </p:attrNameLst>
                                      </p:cBhvr>
                                      <p:to>
                                        <p:strVal val="visible"/>
                                      </p:to>
                                    </p:set>
                                    <p:anim calcmode="lin" valueType="num">
                                      <p:cBhvr>
                                        <p:cTn id="7" dur="1000" fill="hold"/>
                                        <p:tgtEl>
                                          <p:spTgt spid="109"/>
                                        </p:tgtEl>
                                        <p:attrNameLst>
                                          <p:attrName>ppt_x</p:attrName>
                                        </p:attrNameLst>
                                      </p:cBhvr>
                                      <p:tavLst>
                                        <p:tav tm="0">
                                          <p:val>
                                            <p:strVal val="#ppt_x"/>
                                          </p:val>
                                        </p:tav>
                                        <p:tav tm="100000">
                                          <p:val>
                                            <p:strVal val="#ppt_x"/>
                                          </p:val>
                                        </p:tav>
                                      </p:tavLst>
                                    </p:anim>
                                    <p:anim calcmode="lin" valueType="num">
                                      <p:cBhvr>
                                        <p:cTn id="8" dur="1000" fill="hold"/>
                                        <p:tgtEl>
                                          <p:spTgt spid="10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Class="entr" nodeType="clickEffect" presetSubtype="4" presetID="2" grpId="2" fill="hold">
                                  <p:stCondLst>
                                    <p:cond delay="0"/>
                                  </p:stCondLst>
                                  <p:iterate type="el" backwards="0">
                                    <p:tmAbs val="0"/>
                                  </p:iterate>
                                  <p:childTnLst>
                                    <p:set>
                                      <p:cBhvr>
                                        <p:cTn id="12" fill="hold"/>
                                        <p:tgtEl>
                                          <p:spTgt spid="113"/>
                                        </p:tgtEl>
                                        <p:attrNameLst>
                                          <p:attrName>style.visibility</p:attrName>
                                        </p:attrNameLst>
                                      </p:cBhvr>
                                      <p:to>
                                        <p:strVal val="visible"/>
                                      </p:to>
                                    </p:set>
                                    <p:anim calcmode="lin" valueType="num">
                                      <p:cBhvr>
                                        <p:cTn id="13" dur="1000" fill="hold"/>
                                        <p:tgtEl>
                                          <p:spTgt spid="113"/>
                                        </p:tgtEl>
                                        <p:attrNameLst>
                                          <p:attrName>ppt_x</p:attrName>
                                        </p:attrNameLst>
                                      </p:cBhvr>
                                      <p:tavLst>
                                        <p:tav tm="0">
                                          <p:val>
                                            <p:strVal val="#ppt_x"/>
                                          </p:val>
                                        </p:tav>
                                        <p:tav tm="100000">
                                          <p:val>
                                            <p:strVal val="#ppt_x"/>
                                          </p:val>
                                        </p:tav>
                                      </p:tavLst>
                                    </p:anim>
                                    <p:anim calcmode="lin" valueType="num">
                                      <p:cBhvr>
                                        <p:cTn id="14" dur="1000" fill="hold"/>
                                        <p:tgtEl>
                                          <p:spTgt spid="1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Class="entr" nodeType="clickEffect" presetSubtype="4" presetID="2" grpId="3" fill="hold">
                                  <p:stCondLst>
                                    <p:cond delay="0"/>
                                  </p:stCondLst>
                                  <p:iterate type="el" backwards="0">
                                    <p:tmAbs val="0"/>
                                  </p:iterate>
                                  <p:childTnLst>
                                    <p:set>
                                      <p:cBhvr>
                                        <p:cTn id="18" fill="hold"/>
                                        <p:tgtEl>
                                          <p:spTgt spid="114"/>
                                        </p:tgtEl>
                                        <p:attrNameLst>
                                          <p:attrName>style.visibility</p:attrName>
                                        </p:attrNameLst>
                                      </p:cBhvr>
                                      <p:to>
                                        <p:strVal val="visible"/>
                                      </p:to>
                                    </p:set>
                                    <p:anim calcmode="lin" valueType="num">
                                      <p:cBhvr>
                                        <p:cTn id="19" dur="1000" fill="hold"/>
                                        <p:tgtEl>
                                          <p:spTgt spid="114"/>
                                        </p:tgtEl>
                                        <p:attrNameLst>
                                          <p:attrName>ppt_x</p:attrName>
                                        </p:attrNameLst>
                                      </p:cBhvr>
                                      <p:tavLst>
                                        <p:tav tm="0">
                                          <p:val>
                                            <p:strVal val="#ppt_x"/>
                                          </p:val>
                                        </p:tav>
                                        <p:tav tm="100000">
                                          <p:val>
                                            <p:strVal val="#ppt_x"/>
                                          </p:val>
                                        </p:tav>
                                      </p:tavLst>
                                    </p:anim>
                                    <p:anim calcmode="lin" valueType="num">
                                      <p:cBhvr>
                                        <p:cTn id="20" dur="1000" fill="hold"/>
                                        <p:tgtEl>
                                          <p:spTgt spid="1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13" grpId="2"/>
      <p:bldP build="whole" bldLvl="1" animBg="1" rev="0" advAuto="0" spid="109" grpId="1"/>
      <p:bldP build="whole" bldLvl="1" animBg="1" rev="0" advAuto="0" spid="114" grpId="3"/>
    </p:bldLst>
  </p:timing>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8" name="Title 1"/>
          <p:cNvSpPr txBox="1"/>
          <p:nvPr>
            <p:ph type="title"/>
          </p:nvPr>
        </p:nvSpPr>
        <p:spPr>
          <a:xfrm>
            <a:off x="542152" y="2478130"/>
            <a:ext cx="5562085" cy="1325564"/>
          </a:xfrm>
          <a:prstGeom prst="rect">
            <a:avLst/>
          </a:prstGeom>
        </p:spPr>
        <p:txBody>
          <a:bodyPr/>
          <a:lstStyle/>
          <a:p>
            <a:pPr defTabSz="438911">
              <a:defRPr sz="1800"/>
            </a:pPr>
            <a:r>
              <a:t>Asesu yw'r broses o gasglu, cofnodi, defnyddio ac adrodd ar wybodaeth am gyrhaeddiad a chyflawniad plentyn wrth ddatblygu gwybodaeth, sgiliau ac agwedd.</a:t>
            </a:r>
            <a:br/>
          </a:p>
        </p:txBody>
      </p:sp>
      <p:sp>
        <p:nvSpPr>
          <p:cNvPr id="119" name="Straight Arrow Connector 3"/>
          <p:cNvSpPr/>
          <p:nvPr/>
        </p:nvSpPr>
        <p:spPr>
          <a:xfrm flipH="1">
            <a:off x="1149176" y="889685"/>
            <a:ext cx="4831496" cy="679625"/>
          </a:xfrm>
          <a:prstGeom prst="line">
            <a:avLst/>
          </a:prstGeom>
          <a:ln w="28575">
            <a:solidFill>
              <a:schemeClr val="accent1"/>
            </a:solidFill>
            <a:miter/>
            <a:tailEnd type="triangle"/>
          </a:ln>
        </p:spPr>
        <p:txBody>
          <a:bodyPr lIns="45718" tIns="45718" rIns="45718" bIns="45718"/>
          <a:lstStyle/>
          <a:p>
            <a:pPr/>
          </a:p>
        </p:txBody>
      </p:sp>
      <p:sp>
        <p:nvSpPr>
          <p:cNvPr id="120" name="TextBox 7"/>
          <p:cNvSpPr txBox="1"/>
          <p:nvPr/>
        </p:nvSpPr>
        <p:spPr>
          <a:xfrm>
            <a:off x="6285881" y="518984"/>
            <a:ext cx="1972142" cy="497044"/>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defRPr sz="3200">
                <a:solidFill>
                  <a:srgbClr val="FF0000"/>
                </a:solidFill>
                <a:latin typeface="+mj-lt"/>
                <a:ea typeface="+mj-ea"/>
                <a:cs typeface="+mj-cs"/>
                <a:sym typeface="Calibri"/>
              </a:defRPr>
            </a:lvl1pPr>
          </a:lstStyle>
          <a:p>
            <a:pPr/>
            <a:r>
              <a:t>Sut?</a:t>
            </a:r>
          </a:p>
        </p:txBody>
      </p:sp>
      <p:sp>
        <p:nvSpPr>
          <p:cNvPr id="121" name="Bent Arrow 9"/>
          <p:cNvSpPr/>
          <p:nvPr/>
        </p:nvSpPr>
        <p:spPr>
          <a:xfrm>
            <a:off x="2570203" y="2619630"/>
            <a:ext cx="4250728" cy="4943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0" y="12150"/>
                </a:lnTo>
                <a:cubicBezTo>
                  <a:pt x="0" y="6931"/>
                  <a:pt x="49" y="2700"/>
                  <a:pt x="110" y="2700"/>
                </a:cubicBezTo>
                <a:lnTo>
                  <a:pt x="21537" y="2700"/>
                </a:lnTo>
                <a:lnTo>
                  <a:pt x="21537" y="0"/>
                </a:lnTo>
                <a:lnTo>
                  <a:pt x="21600" y="5400"/>
                </a:lnTo>
                <a:lnTo>
                  <a:pt x="21537" y="10800"/>
                </a:lnTo>
                <a:lnTo>
                  <a:pt x="21537" y="8100"/>
                </a:lnTo>
                <a:lnTo>
                  <a:pt x="110" y="8100"/>
                </a:lnTo>
                <a:cubicBezTo>
                  <a:pt x="84" y="8100"/>
                  <a:pt x="63" y="9913"/>
                  <a:pt x="63" y="12150"/>
                </a:cubicBezTo>
                <a:lnTo>
                  <a:pt x="63" y="21600"/>
                </a:lnTo>
                <a:close/>
              </a:path>
            </a:pathLst>
          </a:custGeom>
          <a:solidFill>
            <a:schemeClr val="accent1"/>
          </a:solidFill>
          <a:ln w="12700">
            <a:solidFill>
              <a:srgbClr val="42719B"/>
            </a:solidFill>
            <a:miter/>
          </a:ln>
        </p:spPr>
        <p:txBody>
          <a:bodyPr lIns="45718" tIns="45718" rIns="45718" bIns="45718" anchor="ctr"/>
          <a:lstStyle/>
          <a:p>
            <a:pPr algn="ctr">
              <a:defRPr>
                <a:latin typeface="+mj-lt"/>
                <a:ea typeface="+mj-ea"/>
                <a:cs typeface="+mj-cs"/>
                <a:sym typeface="Calibri"/>
              </a:defRPr>
            </a:pPr>
          </a:p>
        </p:txBody>
      </p:sp>
      <p:sp>
        <p:nvSpPr>
          <p:cNvPr id="122" name="Straight Arrow Connector 11"/>
          <p:cNvSpPr/>
          <p:nvPr/>
        </p:nvSpPr>
        <p:spPr>
          <a:xfrm flipH="1">
            <a:off x="2409567" y="2669058"/>
            <a:ext cx="4411365" cy="908825"/>
          </a:xfrm>
          <a:prstGeom prst="line">
            <a:avLst/>
          </a:prstGeom>
          <a:ln w="19050">
            <a:solidFill>
              <a:schemeClr val="accent1"/>
            </a:solidFill>
            <a:miter/>
            <a:tailEnd type="triangle"/>
          </a:ln>
        </p:spPr>
        <p:txBody>
          <a:bodyPr lIns="45718" tIns="45718" rIns="45718" bIns="45718"/>
          <a:lstStyle/>
          <a:p>
            <a:pPr/>
          </a:p>
        </p:txBody>
      </p:sp>
      <p:sp>
        <p:nvSpPr>
          <p:cNvPr id="123" name="TextBox 15"/>
          <p:cNvSpPr txBox="1"/>
          <p:nvPr/>
        </p:nvSpPr>
        <p:spPr>
          <a:xfrm>
            <a:off x="6866649" y="2384855"/>
            <a:ext cx="2231633" cy="876554"/>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defRPr sz="2800">
                <a:solidFill>
                  <a:srgbClr val="FF0000"/>
                </a:solidFill>
                <a:latin typeface="+mj-lt"/>
                <a:ea typeface="+mj-ea"/>
                <a:cs typeface="+mj-cs"/>
                <a:sym typeface="Calibri"/>
              </a:defRPr>
            </a:lvl1pPr>
          </a:lstStyle>
          <a:p>
            <a:pPr/>
            <a:r>
              <a:t>Beth ydy’r gwahaniaeth?</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4" presetID="2" grpId="1" fill="hold">
                                  <p:stCondLst>
                                    <p:cond delay="0"/>
                                  </p:stCondLst>
                                  <p:iterate type="el" backwards="0">
                                    <p:tmAbs val="0"/>
                                  </p:iterate>
                                  <p:childTnLst>
                                    <p:set>
                                      <p:cBhvr>
                                        <p:cTn id="6" fill="hold"/>
                                        <p:tgtEl>
                                          <p:spTgt spid="118"/>
                                        </p:tgtEl>
                                        <p:attrNameLst>
                                          <p:attrName>style.visibility</p:attrName>
                                        </p:attrNameLst>
                                      </p:cBhvr>
                                      <p:to>
                                        <p:strVal val="visible"/>
                                      </p:to>
                                    </p:set>
                                    <p:anim calcmode="lin" valueType="num">
                                      <p:cBhvr>
                                        <p:cTn id="7" dur="1000" fill="hold"/>
                                        <p:tgtEl>
                                          <p:spTgt spid="118"/>
                                        </p:tgtEl>
                                        <p:attrNameLst>
                                          <p:attrName>ppt_x</p:attrName>
                                        </p:attrNameLst>
                                      </p:cBhvr>
                                      <p:tavLst>
                                        <p:tav tm="0">
                                          <p:val>
                                            <p:strVal val="#ppt_x"/>
                                          </p:val>
                                        </p:tav>
                                        <p:tav tm="100000">
                                          <p:val>
                                            <p:strVal val="#ppt_x"/>
                                          </p:val>
                                        </p:tav>
                                      </p:tavLst>
                                    </p:anim>
                                    <p:anim calcmode="lin" valueType="num">
                                      <p:cBhvr>
                                        <p:cTn id="8" dur="1000" fill="hold"/>
                                        <p:tgtEl>
                                          <p:spTgt spid="1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Class="entr" nodeType="clickEffect" presetSubtype="4" presetID="2" grpId="2" fill="hold">
                                  <p:stCondLst>
                                    <p:cond delay="0"/>
                                  </p:stCondLst>
                                  <p:iterate type="el" backwards="0">
                                    <p:tmAbs val="0"/>
                                  </p:iterate>
                                  <p:childTnLst>
                                    <p:set>
                                      <p:cBhvr>
                                        <p:cTn id="12" fill="hold"/>
                                        <p:tgtEl>
                                          <p:spTgt spid="119"/>
                                        </p:tgtEl>
                                        <p:attrNameLst>
                                          <p:attrName>style.visibility</p:attrName>
                                        </p:attrNameLst>
                                      </p:cBhvr>
                                      <p:to>
                                        <p:strVal val="visible"/>
                                      </p:to>
                                    </p:set>
                                    <p:anim calcmode="lin" valueType="num">
                                      <p:cBhvr>
                                        <p:cTn id="13" dur="1000" fill="hold"/>
                                        <p:tgtEl>
                                          <p:spTgt spid="119"/>
                                        </p:tgtEl>
                                        <p:attrNameLst>
                                          <p:attrName>ppt_x</p:attrName>
                                        </p:attrNameLst>
                                      </p:cBhvr>
                                      <p:tavLst>
                                        <p:tav tm="0">
                                          <p:val>
                                            <p:strVal val="#ppt_x"/>
                                          </p:val>
                                        </p:tav>
                                        <p:tav tm="100000">
                                          <p:val>
                                            <p:strVal val="#ppt_x"/>
                                          </p:val>
                                        </p:tav>
                                      </p:tavLst>
                                    </p:anim>
                                    <p:anim calcmode="lin" valueType="num">
                                      <p:cBhvr>
                                        <p:cTn id="14" dur="1000" fill="hold"/>
                                        <p:tgtEl>
                                          <p:spTgt spid="11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Class="entr" nodeType="clickEffect" presetSubtype="4" presetID="2" grpId="3" fill="hold">
                                  <p:stCondLst>
                                    <p:cond delay="0"/>
                                  </p:stCondLst>
                                  <p:iterate type="el" backwards="0">
                                    <p:tmAbs val="0"/>
                                  </p:iterate>
                                  <p:childTnLst>
                                    <p:set>
                                      <p:cBhvr>
                                        <p:cTn id="18" fill="hold"/>
                                        <p:tgtEl>
                                          <p:spTgt spid="120"/>
                                        </p:tgtEl>
                                        <p:attrNameLst>
                                          <p:attrName>style.visibility</p:attrName>
                                        </p:attrNameLst>
                                      </p:cBhvr>
                                      <p:to>
                                        <p:strVal val="visible"/>
                                      </p:to>
                                    </p:set>
                                    <p:anim calcmode="lin" valueType="num">
                                      <p:cBhvr>
                                        <p:cTn id="19" dur="1000" fill="hold"/>
                                        <p:tgtEl>
                                          <p:spTgt spid="120"/>
                                        </p:tgtEl>
                                        <p:attrNameLst>
                                          <p:attrName>ppt_x</p:attrName>
                                        </p:attrNameLst>
                                      </p:cBhvr>
                                      <p:tavLst>
                                        <p:tav tm="0">
                                          <p:val>
                                            <p:strVal val="#ppt_x"/>
                                          </p:val>
                                        </p:tav>
                                        <p:tav tm="100000">
                                          <p:val>
                                            <p:strVal val="#ppt_x"/>
                                          </p:val>
                                        </p:tav>
                                      </p:tavLst>
                                    </p:anim>
                                    <p:anim calcmode="lin" valueType="num">
                                      <p:cBhvr>
                                        <p:cTn id="20" dur="1000" fill="hold"/>
                                        <p:tgtEl>
                                          <p:spTgt spid="12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Class="entr" nodeType="clickEffect" presetSubtype="4" presetID="2" grpId="4" fill="hold">
                                  <p:stCondLst>
                                    <p:cond delay="0"/>
                                  </p:stCondLst>
                                  <p:iterate type="el" backwards="0">
                                    <p:tmAbs val="0"/>
                                  </p:iterate>
                                  <p:childTnLst>
                                    <p:set>
                                      <p:cBhvr>
                                        <p:cTn id="24" fill="hold"/>
                                        <p:tgtEl>
                                          <p:spTgt spid="121"/>
                                        </p:tgtEl>
                                        <p:attrNameLst>
                                          <p:attrName>style.visibility</p:attrName>
                                        </p:attrNameLst>
                                      </p:cBhvr>
                                      <p:to>
                                        <p:strVal val="visible"/>
                                      </p:to>
                                    </p:set>
                                    <p:anim calcmode="lin" valueType="num">
                                      <p:cBhvr>
                                        <p:cTn id="25" dur="1000" fill="hold"/>
                                        <p:tgtEl>
                                          <p:spTgt spid="121"/>
                                        </p:tgtEl>
                                        <p:attrNameLst>
                                          <p:attrName>ppt_x</p:attrName>
                                        </p:attrNameLst>
                                      </p:cBhvr>
                                      <p:tavLst>
                                        <p:tav tm="0">
                                          <p:val>
                                            <p:strVal val="#ppt_x"/>
                                          </p:val>
                                        </p:tav>
                                        <p:tav tm="100000">
                                          <p:val>
                                            <p:strVal val="#ppt_x"/>
                                          </p:val>
                                        </p:tav>
                                      </p:tavLst>
                                    </p:anim>
                                    <p:anim calcmode="lin" valueType="num">
                                      <p:cBhvr>
                                        <p:cTn id="26" dur="1000" fill="hold"/>
                                        <p:tgtEl>
                                          <p:spTgt spid="12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Class="entr" nodeType="clickEffect" presetSubtype="4" presetID="2" grpId="5" fill="hold">
                                  <p:stCondLst>
                                    <p:cond delay="0"/>
                                  </p:stCondLst>
                                  <p:iterate type="el" backwards="0">
                                    <p:tmAbs val="0"/>
                                  </p:iterate>
                                  <p:childTnLst>
                                    <p:set>
                                      <p:cBhvr>
                                        <p:cTn id="30" fill="hold"/>
                                        <p:tgtEl>
                                          <p:spTgt spid="122"/>
                                        </p:tgtEl>
                                        <p:attrNameLst>
                                          <p:attrName>style.visibility</p:attrName>
                                        </p:attrNameLst>
                                      </p:cBhvr>
                                      <p:to>
                                        <p:strVal val="visible"/>
                                      </p:to>
                                    </p:set>
                                    <p:anim calcmode="lin" valueType="num">
                                      <p:cBhvr>
                                        <p:cTn id="31" dur="1000" fill="hold"/>
                                        <p:tgtEl>
                                          <p:spTgt spid="122"/>
                                        </p:tgtEl>
                                        <p:attrNameLst>
                                          <p:attrName>ppt_x</p:attrName>
                                        </p:attrNameLst>
                                      </p:cBhvr>
                                      <p:tavLst>
                                        <p:tav tm="0">
                                          <p:val>
                                            <p:strVal val="#ppt_x"/>
                                          </p:val>
                                        </p:tav>
                                        <p:tav tm="100000">
                                          <p:val>
                                            <p:strVal val="#ppt_x"/>
                                          </p:val>
                                        </p:tav>
                                      </p:tavLst>
                                    </p:anim>
                                    <p:anim calcmode="lin" valueType="num">
                                      <p:cBhvr>
                                        <p:cTn id="32" dur="1000" fill="hold"/>
                                        <p:tgtEl>
                                          <p:spTgt spid="12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Class="entr" nodeType="clickEffect" presetSubtype="4" presetID="2" grpId="6" fill="hold">
                                  <p:stCondLst>
                                    <p:cond delay="0"/>
                                  </p:stCondLst>
                                  <p:iterate type="el" backwards="0">
                                    <p:tmAbs val="0"/>
                                  </p:iterate>
                                  <p:childTnLst>
                                    <p:set>
                                      <p:cBhvr>
                                        <p:cTn id="36" fill="hold"/>
                                        <p:tgtEl>
                                          <p:spTgt spid="123"/>
                                        </p:tgtEl>
                                        <p:attrNameLst>
                                          <p:attrName>style.visibility</p:attrName>
                                        </p:attrNameLst>
                                      </p:cBhvr>
                                      <p:to>
                                        <p:strVal val="visible"/>
                                      </p:to>
                                    </p:set>
                                    <p:anim calcmode="lin" valueType="num">
                                      <p:cBhvr>
                                        <p:cTn id="37" dur="1000" fill="hold"/>
                                        <p:tgtEl>
                                          <p:spTgt spid="123"/>
                                        </p:tgtEl>
                                        <p:attrNameLst>
                                          <p:attrName>ppt_x</p:attrName>
                                        </p:attrNameLst>
                                      </p:cBhvr>
                                      <p:tavLst>
                                        <p:tav tm="0">
                                          <p:val>
                                            <p:strVal val="#ppt_x"/>
                                          </p:val>
                                        </p:tav>
                                        <p:tav tm="100000">
                                          <p:val>
                                            <p:strVal val="#ppt_x"/>
                                          </p:val>
                                        </p:tav>
                                      </p:tavLst>
                                    </p:anim>
                                    <p:anim calcmode="lin" valueType="num">
                                      <p:cBhvr>
                                        <p:cTn id="38" dur="1000" fill="hold"/>
                                        <p:tgtEl>
                                          <p:spTgt spid="1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18" grpId="1"/>
      <p:bldP build="whole" bldLvl="1" animBg="1" rev="0" advAuto="0" spid="120" grpId="3"/>
      <p:bldP build="whole" bldLvl="1" animBg="1" rev="0" advAuto="0" spid="119" grpId="2"/>
      <p:bldP build="whole" bldLvl="1" animBg="1" rev="0" advAuto="0" spid="121" grpId="4"/>
      <p:bldP build="whole" bldLvl="1" animBg="1" rev="0" advAuto="0" spid="122" grpId="5"/>
      <p:bldP build="whole" bldLvl="1" animBg="1" rev="0" advAuto="0" spid="123" grpId="6"/>
    </p:bldLst>
  </p:timing>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127" name="Rectangle 7"/>
          <p:cNvSpPr/>
          <p:nvPr/>
        </p:nvSpPr>
        <p:spPr>
          <a:xfrm>
            <a:off x="0" y="0"/>
            <a:ext cx="9144000" cy="6858000"/>
          </a:xfrm>
          <a:prstGeom prst="rect">
            <a:avLst/>
          </a:pr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sp>
        <p:nvSpPr>
          <p:cNvPr id="128" name="Rectangle 9"/>
          <p:cNvSpPr/>
          <p:nvPr/>
        </p:nvSpPr>
        <p:spPr>
          <a:xfrm flipH="1" rot="16200000">
            <a:off x="1142713" y="-1142284"/>
            <a:ext cx="6858001" cy="9143425"/>
          </a:xfrm>
          <a:prstGeom prst="rect">
            <a:avLst/>
          </a:prstGeom>
          <a:gradFill>
            <a:gsLst>
              <a:gs pos="8000">
                <a:schemeClr val="accent1"/>
              </a:gs>
              <a:gs pos="100000">
                <a:srgbClr val="1F4E79"/>
              </a:gs>
            </a:gsLst>
            <a:lin ang="12000000"/>
          </a:gra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sp>
        <p:nvSpPr>
          <p:cNvPr id="129" name="Rectangle 11"/>
          <p:cNvSpPr/>
          <p:nvPr/>
        </p:nvSpPr>
        <p:spPr>
          <a:xfrm flipH="1" rot="10800000">
            <a:off x="-1734" y="-1"/>
            <a:ext cx="6803136" cy="6857574"/>
          </a:xfrm>
          <a:prstGeom prst="rect">
            <a:avLst/>
          </a:prstGeom>
          <a:gradFill>
            <a:gsLst>
              <a:gs pos="8000">
                <a:srgbClr val="000000">
                  <a:alpha val="52000"/>
                </a:srgbClr>
              </a:gs>
              <a:gs pos="100000">
                <a:schemeClr val="accent1"/>
              </a:gs>
            </a:gsLst>
            <a:lin ang="4800000"/>
          </a:gra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sp>
        <p:nvSpPr>
          <p:cNvPr id="130" name="Rectangle 13"/>
          <p:cNvSpPr/>
          <p:nvPr/>
        </p:nvSpPr>
        <p:spPr>
          <a:xfrm flipH="1" rot="16200000">
            <a:off x="2125297" y="-161648"/>
            <a:ext cx="4894567" cy="9145162"/>
          </a:xfrm>
          <a:prstGeom prst="rect">
            <a:avLst/>
          </a:prstGeom>
          <a:gradFill>
            <a:gsLst>
              <a:gs pos="0">
                <a:srgbClr val="8FAADC">
                  <a:alpha val="0"/>
                </a:srgbClr>
              </a:gs>
              <a:gs pos="100000">
                <a:srgbClr val="000000">
                  <a:alpha val="46000"/>
                </a:srgbClr>
              </a:gs>
            </a:gsLst>
            <a:lin ang="1200000"/>
          </a:gra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pic>
        <p:nvPicPr>
          <p:cNvPr id="131" name="Picture 2" descr="Picture 2"/>
          <p:cNvPicPr>
            <a:picLocks noChangeAspect="1"/>
          </p:cNvPicPr>
          <p:nvPr/>
        </p:nvPicPr>
        <p:blipFill>
          <a:blip r:embed="rId3">
            <a:extLst/>
          </a:blip>
          <a:srcRect l="0" t="0" r="2" b="328"/>
          <a:stretch>
            <a:fillRect/>
          </a:stretch>
        </p:blipFill>
        <p:spPr>
          <a:xfrm>
            <a:off x="342897" y="457200"/>
            <a:ext cx="8458206" cy="5943600"/>
          </a:xfrm>
          <a:prstGeom prst="rect">
            <a:avLst/>
          </a:prstGeom>
          <a:ln w="12700">
            <a:miter lim="400000"/>
          </a:ln>
        </p:spPr>
      </p:pic>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135" name="Rectangle 11"/>
          <p:cNvSpPr/>
          <p:nvPr/>
        </p:nvSpPr>
        <p:spPr>
          <a:xfrm>
            <a:off x="0" y="0"/>
            <a:ext cx="9144000" cy="6858000"/>
          </a:xfrm>
          <a:prstGeom prst="rect">
            <a:avLst/>
          </a:prstGeom>
          <a:solidFill>
            <a:srgbClr val="A6A6A6"/>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sp>
        <p:nvSpPr>
          <p:cNvPr id="136" name="Rectangle 13"/>
          <p:cNvSpPr/>
          <p:nvPr/>
        </p:nvSpPr>
        <p:spPr>
          <a:xfrm>
            <a:off x="357759" y="480060"/>
            <a:ext cx="8428482" cy="5897880"/>
          </a:xfrm>
          <a:prstGeom prst="rect">
            <a:avLst/>
          </a:prstGeom>
          <a:ln w="12700">
            <a:solidFill>
              <a:srgbClr val="FFFFFF"/>
            </a:solidFill>
            <a:miter/>
          </a:ln>
        </p:spPr>
        <p:txBody>
          <a:bodyPr lIns="45718" tIns="45718" rIns="45718" bIns="45718" anchor="ctr"/>
          <a:lstStyle/>
          <a:p>
            <a:pPr algn="ctr">
              <a:defRPr>
                <a:solidFill>
                  <a:srgbClr val="FFFFFF"/>
                </a:solidFill>
                <a:latin typeface="+mj-lt"/>
                <a:ea typeface="+mj-ea"/>
                <a:cs typeface="+mj-cs"/>
                <a:sym typeface="Calibri"/>
              </a:defRPr>
            </a:pPr>
          </a:p>
        </p:txBody>
      </p:sp>
      <p:sp>
        <p:nvSpPr>
          <p:cNvPr id="137" name="Rectangle 15"/>
          <p:cNvSpPr/>
          <p:nvPr/>
        </p:nvSpPr>
        <p:spPr>
          <a:xfrm>
            <a:off x="580348" y="643464"/>
            <a:ext cx="8178801" cy="5571071"/>
          </a:xfrm>
          <a:prstGeom prst="rect">
            <a:avLst/>
          </a:pr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pic>
        <p:nvPicPr>
          <p:cNvPr id="138" name="Picture 4" descr="Picture 4"/>
          <p:cNvPicPr>
            <a:picLocks noChangeAspect="1"/>
          </p:cNvPicPr>
          <p:nvPr/>
        </p:nvPicPr>
        <p:blipFill>
          <a:blip r:embed="rId2">
            <a:extLst/>
          </a:blip>
          <a:stretch>
            <a:fillRect/>
          </a:stretch>
        </p:blipFill>
        <p:spPr>
          <a:xfrm>
            <a:off x="1269625" y="1439494"/>
            <a:ext cx="2912999" cy="2493803"/>
          </a:xfrm>
          <a:prstGeom prst="rect">
            <a:avLst/>
          </a:prstGeom>
          <a:ln w="12700">
            <a:miter lim="400000"/>
          </a:ln>
        </p:spPr>
      </p:pic>
      <p:sp>
        <p:nvSpPr>
          <p:cNvPr id="139" name="TextBox 6"/>
          <p:cNvSpPr txBox="1"/>
          <p:nvPr/>
        </p:nvSpPr>
        <p:spPr>
          <a:xfrm>
            <a:off x="4782301" y="2931016"/>
            <a:ext cx="3053436" cy="554590"/>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defTabSz="813816">
              <a:spcBef>
                <a:spcPts val="600"/>
              </a:spcBef>
              <a:defRPr sz="1600">
                <a:latin typeface="+mj-lt"/>
                <a:ea typeface="+mj-ea"/>
                <a:cs typeface="+mj-cs"/>
                <a:sym typeface="Calibri"/>
              </a:defRPr>
            </a:lvl1pPr>
          </a:lstStyle>
          <a:p>
            <a:pPr/>
            <a:r>
              <a:t>Ydy cynnal profion yn ffordd da o asesu disgyblion?</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141" name="Rectangle 6"/>
          <p:cNvSpPr/>
          <p:nvPr/>
        </p:nvSpPr>
        <p:spPr>
          <a:xfrm>
            <a:off x="0" y="0"/>
            <a:ext cx="9144000" cy="6858000"/>
          </a:xfrm>
          <a:prstGeom prst="rect">
            <a:avLst/>
          </a:pr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sp>
        <p:nvSpPr>
          <p:cNvPr id="142" name="Rectangle 8"/>
          <p:cNvSpPr/>
          <p:nvPr/>
        </p:nvSpPr>
        <p:spPr>
          <a:xfrm flipH="1" rot="16200000">
            <a:off x="1142713" y="-1142284"/>
            <a:ext cx="6858001" cy="9143425"/>
          </a:xfrm>
          <a:prstGeom prst="rect">
            <a:avLst/>
          </a:prstGeom>
          <a:gradFill>
            <a:gsLst>
              <a:gs pos="8000">
                <a:schemeClr val="accent1"/>
              </a:gs>
              <a:gs pos="100000">
                <a:srgbClr val="1F4E79"/>
              </a:gs>
            </a:gsLst>
            <a:lin ang="12000000"/>
          </a:gra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sp>
        <p:nvSpPr>
          <p:cNvPr id="143" name="Rectangle 10"/>
          <p:cNvSpPr/>
          <p:nvPr/>
        </p:nvSpPr>
        <p:spPr>
          <a:xfrm flipH="1" rot="10800000">
            <a:off x="-1734" y="-1"/>
            <a:ext cx="6803136" cy="6857574"/>
          </a:xfrm>
          <a:prstGeom prst="rect">
            <a:avLst/>
          </a:prstGeom>
          <a:gradFill>
            <a:gsLst>
              <a:gs pos="8000">
                <a:srgbClr val="000000">
                  <a:alpha val="52000"/>
                </a:srgbClr>
              </a:gs>
              <a:gs pos="100000">
                <a:schemeClr val="accent1"/>
              </a:gs>
            </a:gsLst>
            <a:lin ang="4800000"/>
          </a:gra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sp>
        <p:nvSpPr>
          <p:cNvPr id="144" name="Rectangle 12"/>
          <p:cNvSpPr/>
          <p:nvPr/>
        </p:nvSpPr>
        <p:spPr>
          <a:xfrm flipH="1" rot="16200000">
            <a:off x="2125297" y="-161648"/>
            <a:ext cx="4894567" cy="9145162"/>
          </a:xfrm>
          <a:prstGeom prst="rect">
            <a:avLst/>
          </a:prstGeom>
          <a:gradFill>
            <a:gsLst>
              <a:gs pos="0">
                <a:srgbClr val="8FAADC">
                  <a:alpha val="0"/>
                </a:srgbClr>
              </a:gs>
              <a:gs pos="100000">
                <a:srgbClr val="000000">
                  <a:alpha val="46000"/>
                </a:srgbClr>
              </a:gs>
            </a:gsLst>
            <a:lin ang="1200000"/>
          </a:gra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pic>
        <p:nvPicPr>
          <p:cNvPr id="145" name="Picture 1" descr="Picture 1"/>
          <p:cNvPicPr>
            <a:picLocks noChangeAspect="1"/>
          </p:cNvPicPr>
          <p:nvPr/>
        </p:nvPicPr>
        <p:blipFill>
          <a:blip r:embed="rId3">
            <a:extLst/>
          </a:blip>
          <a:stretch>
            <a:fillRect/>
          </a:stretch>
        </p:blipFill>
        <p:spPr>
          <a:xfrm>
            <a:off x="342900" y="1652777"/>
            <a:ext cx="8458200" cy="3552446"/>
          </a:xfrm>
          <a:prstGeom prst="rect">
            <a:avLst/>
          </a:prstGeom>
          <a:ln w="12700">
            <a:miter lim="400000"/>
          </a:ln>
        </p:spPr>
      </p:pic>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149" name="Rectangle 18"/>
          <p:cNvSpPr/>
          <p:nvPr/>
        </p:nvSpPr>
        <p:spPr>
          <a:xfrm>
            <a:off x="5" y="0"/>
            <a:ext cx="4562589" cy="6858001"/>
          </a:xfrm>
          <a:prstGeom prst="rect">
            <a:avLst/>
          </a:prstGeom>
          <a:solidFill>
            <a:srgbClr val="262626"/>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sp>
        <p:nvSpPr>
          <p:cNvPr id="150" name="TextBox 2"/>
          <p:cNvSpPr txBox="1"/>
          <p:nvPr/>
        </p:nvSpPr>
        <p:spPr>
          <a:xfrm>
            <a:off x="912384" y="6214528"/>
            <a:ext cx="3121877" cy="32173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chor="b">
            <a:normAutofit fontScale="100000" lnSpcReduction="0"/>
          </a:bodyPr>
          <a:lstStyle>
            <a:lvl1pPr>
              <a:lnSpc>
                <a:spcPct val="90000"/>
              </a:lnSpc>
              <a:spcBef>
                <a:spcPts val="600"/>
              </a:spcBef>
              <a:defRPr sz="1600">
                <a:solidFill>
                  <a:srgbClr val="FFFFFF"/>
                </a:solidFill>
                <a:latin typeface="Calibri Light"/>
                <a:ea typeface="Calibri Light"/>
                <a:cs typeface="Calibri Light"/>
                <a:sym typeface="Calibri Light"/>
              </a:defRPr>
            </a:lvl1pPr>
          </a:lstStyle>
          <a:p>
            <a:pPr/>
            <a:r>
              <a:t>Lladin</a:t>
            </a:r>
          </a:p>
        </p:txBody>
      </p:sp>
      <p:sp>
        <p:nvSpPr>
          <p:cNvPr id="151" name="Rectangle 20"/>
          <p:cNvSpPr/>
          <p:nvPr/>
        </p:nvSpPr>
        <p:spPr>
          <a:xfrm>
            <a:off x="4571998" y="0"/>
            <a:ext cx="4571996" cy="6858001"/>
          </a:xfrm>
          <a:prstGeom prst="rect">
            <a:avLst/>
          </a:prstGeom>
          <a:solidFill>
            <a:srgbClr val="F2F2F2"/>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pic>
        <p:nvPicPr>
          <p:cNvPr id="152" name="Picture 1" descr="Picture 1"/>
          <p:cNvPicPr>
            <a:picLocks noChangeAspect="1"/>
          </p:cNvPicPr>
          <p:nvPr/>
        </p:nvPicPr>
        <p:blipFill>
          <a:blip r:embed="rId3">
            <a:extLst/>
          </a:blip>
          <a:srcRect l="6185" t="0" r="9026" b="2"/>
          <a:stretch>
            <a:fillRect/>
          </a:stretch>
        </p:blipFill>
        <p:spPr>
          <a:xfrm>
            <a:off x="866667" y="637758"/>
            <a:ext cx="7417323" cy="5576768"/>
          </a:xfrm>
          <a:prstGeom prst="rect">
            <a:avLst/>
          </a:prstGeom>
          <a:ln w="12700">
            <a:miter lim="400000"/>
          </a:ln>
        </p:spPr>
      </p:pic>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6" name="TextBox 1"/>
          <p:cNvSpPr txBox="1"/>
          <p:nvPr/>
        </p:nvSpPr>
        <p:spPr>
          <a:xfrm>
            <a:off x="549983" y="806823"/>
            <a:ext cx="7855775" cy="4586444"/>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defRPr b="1" sz="3600">
                <a:latin typeface="+mj-lt"/>
                <a:ea typeface="+mj-ea"/>
                <a:cs typeface="+mj-cs"/>
                <a:sym typeface="Calibri"/>
              </a:defRPr>
            </a:pPr>
            <a:r>
              <a:t>Asesiad crynodol </a:t>
            </a:r>
            <a:r>
              <a:rPr b="0" sz="3200"/>
              <a:t>- asesiad yn cael ei ddefnyddio i wirio'r hyn a ddysgwyd</a:t>
            </a:r>
            <a:endParaRPr sz="3200"/>
          </a:p>
          <a:p>
            <a:pPr>
              <a:defRPr sz="3200">
                <a:latin typeface="+mj-lt"/>
                <a:ea typeface="+mj-ea"/>
                <a:cs typeface="+mj-cs"/>
                <a:sym typeface="Calibri"/>
              </a:defRPr>
            </a:pPr>
          </a:p>
          <a:p>
            <a:pPr>
              <a:defRPr b="1" sz="3600">
                <a:latin typeface="+mj-lt"/>
                <a:ea typeface="+mj-ea"/>
                <a:cs typeface="+mj-cs"/>
                <a:sym typeface="Calibri"/>
              </a:defRPr>
            </a:pPr>
            <a:r>
              <a:t>Asesiad ffurfiannol </a:t>
            </a:r>
            <a:r>
              <a:rPr b="0" sz="3200"/>
              <a:t>- defnyddir asesiad i lywio'r hyn y gellir ei wneud i gefnogi dysgu</a:t>
            </a:r>
            <a:endParaRPr sz="3200"/>
          </a:p>
          <a:p>
            <a:pPr>
              <a:defRPr sz="3200">
                <a:latin typeface="+mj-lt"/>
                <a:ea typeface="+mj-ea"/>
                <a:cs typeface="+mj-cs"/>
                <a:sym typeface="Calibri"/>
              </a:defRPr>
            </a:pPr>
          </a:p>
          <a:p>
            <a:pPr>
              <a:defRPr sz="3200">
                <a:latin typeface="+mj-lt"/>
                <a:ea typeface="+mj-ea"/>
                <a:cs typeface="+mj-cs"/>
                <a:sym typeface="Calibri"/>
              </a:defRPr>
            </a:pPr>
            <a:r>
              <a:t>Ar gyfer pwy gellir defnyddio’r gwahanol ffurfiau?</a:t>
            </a:r>
          </a:p>
          <a:p>
            <a:pPr>
              <a:defRPr sz="3200">
                <a:latin typeface="+mj-lt"/>
                <a:ea typeface="+mj-ea"/>
                <a:cs typeface="+mj-cs"/>
                <a:sym typeface="Calibri"/>
              </a:defRPr>
            </a:pPr>
            <a:r>
              <a:t>Ym mha ffyrdd y gellir eu defnyddio?</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160" name="Rectangle 7"/>
          <p:cNvSpPr/>
          <p:nvPr/>
        </p:nvSpPr>
        <p:spPr>
          <a:xfrm>
            <a:off x="0" y="0"/>
            <a:ext cx="9144000" cy="6858000"/>
          </a:xfrm>
          <a:prstGeom prst="rect">
            <a:avLst/>
          </a:pr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sp>
        <p:nvSpPr>
          <p:cNvPr id="161" name="Rectangle 9"/>
          <p:cNvSpPr/>
          <p:nvPr/>
        </p:nvSpPr>
        <p:spPr>
          <a:xfrm flipH="1" rot="16200000">
            <a:off x="1142713" y="-1142284"/>
            <a:ext cx="6858001" cy="9143425"/>
          </a:xfrm>
          <a:prstGeom prst="rect">
            <a:avLst/>
          </a:prstGeom>
          <a:gradFill>
            <a:gsLst>
              <a:gs pos="8000">
                <a:schemeClr val="accent1"/>
              </a:gs>
              <a:gs pos="100000">
                <a:srgbClr val="1F4E79"/>
              </a:gs>
            </a:gsLst>
            <a:lin ang="12000000"/>
          </a:gra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sp>
        <p:nvSpPr>
          <p:cNvPr id="162" name="Rectangle 11"/>
          <p:cNvSpPr/>
          <p:nvPr/>
        </p:nvSpPr>
        <p:spPr>
          <a:xfrm flipH="1" rot="10800000">
            <a:off x="-1734" y="-1"/>
            <a:ext cx="6803136" cy="6857574"/>
          </a:xfrm>
          <a:prstGeom prst="rect">
            <a:avLst/>
          </a:prstGeom>
          <a:gradFill>
            <a:gsLst>
              <a:gs pos="8000">
                <a:srgbClr val="000000">
                  <a:alpha val="52000"/>
                </a:srgbClr>
              </a:gs>
              <a:gs pos="100000">
                <a:schemeClr val="accent1"/>
              </a:gs>
            </a:gsLst>
            <a:lin ang="4800000"/>
          </a:gra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sp>
        <p:nvSpPr>
          <p:cNvPr id="163" name="Rectangle 13"/>
          <p:cNvSpPr/>
          <p:nvPr/>
        </p:nvSpPr>
        <p:spPr>
          <a:xfrm flipH="1" rot="16200000">
            <a:off x="2125297" y="-161648"/>
            <a:ext cx="4894567" cy="9145162"/>
          </a:xfrm>
          <a:prstGeom prst="rect">
            <a:avLst/>
          </a:prstGeom>
          <a:gradFill>
            <a:gsLst>
              <a:gs pos="0">
                <a:srgbClr val="8FAADC">
                  <a:alpha val="0"/>
                </a:srgbClr>
              </a:gs>
              <a:gs pos="100000">
                <a:srgbClr val="000000">
                  <a:alpha val="46000"/>
                </a:srgbClr>
              </a:gs>
            </a:gsLst>
            <a:lin ang="1200000"/>
          </a:gra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pic>
        <p:nvPicPr>
          <p:cNvPr id="164" name="Picture 2" descr="Picture 2"/>
          <p:cNvPicPr>
            <a:picLocks noChangeAspect="1"/>
          </p:cNvPicPr>
          <p:nvPr/>
        </p:nvPicPr>
        <p:blipFill>
          <a:blip r:embed="rId2">
            <a:extLst/>
          </a:blip>
          <a:srcRect l="3664" t="0" r="273" b="0"/>
          <a:stretch>
            <a:fillRect/>
          </a:stretch>
        </p:blipFill>
        <p:spPr>
          <a:xfrm>
            <a:off x="342898" y="457200"/>
            <a:ext cx="8458204" cy="5943483"/>
          </a:xfrm>
          <a:prstGeom prst="rect">
            <a:avLst/>
          </a:prstGeom>
          <a:ln w="12700">
            <a:miter lim="400000"/>
          </a:ln>
        </p:spPr>
      </p:pic>
      <p:sp>
        <p:nvSpPr>
          <p:cNvPr id="165" name="object 3"/>
          <p:cNvSpPr txBox="1"/>
          <p:nvPr/>
        </p:nvSpPr>
        <p:spPr>
          <a:xfrm>
            <a:off x="6630829" y="71946"/>
            <a:ext cx="2170274" cy="27134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indent="9525">
              <a:defRPr spc="-4" sz="1500">
                <a:latin typeface="+mj-lt"/>
                <a:ea typeface="+mj-ea"/>
                <a:cs typeface="+mj-cs"/>
                <a:sym typeface="Calibri"/>
              </a:defRPr>
            </a:pPr>
            <a:r>
              <a:t>(Donaldson, 2015,</a:t>
            </a:r>
            <a:r>
              <a:rPr spc="-45"/>
              <a:t> </a:t>
            </a:r>
            <a:r>
              <a:t>tt.64-70</a:t>
            </a:r>
            <a:r>
              <a:rPr sz="2100"/>
              <a:t>)</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7" name="object 3"/>
          <p:cNvSpPr txBox="1"/>
          <p:nvPr/>
        </p:nvSpPr>
        <p:spPr>
          <a:xfrm>
            <a:off x="268810" y="845219"/>
            <a:ext cx="2170272" cy="27133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indent="9525">
              <a:defRPr spc="-4" sz="1500">
                <a:latin typeface="+mj-lt"/>
                <a:ea typeface="+mj-ea"/>
                <a:cs typeface="+mj-cs"/>
                <a:sym typeface="Calibri"/>
              </a:defRPr>
            </a:pPr>
            <a:r>
              <a:t>(Donaldson, 2015,</a:t>
            </a:r>
            <a:r>
              <a:rPr spc="-45"/>
              <a:t> </a:t>
            </a:r>
            <a:r>
              <a:t>tt.64-70</a:t>
            </a:r>
            <a:r>
              <a:rPr sz="2100"/>
              <a:t>)</a:t>
            </a:r>
          </a:p>
        </p:txBody>
      </p:sp>
      <p:sp>
        <p:nvSpPr>
          <p:cNvPr id="168" name="object 4"/>
          <p:cNvSpPr/>
          <p:nvPr/>
        </p:nvSpPr>
        <p:spPr>
          <a:xfrm>
            <a:off x="268810" y="1168474"/>
            <a:ext cx="8564338" cy="4523668"/>
          </a:xfrm>
          <a:prstGeom prst="rect">
            <a:avLst/>
          </a:prstGeom>
          <a:blipFill>
            <a:blip r:embed="rId3"/>
            <a:stretch>
              <a:fillRect/>
            </a:stretch>
          </a:blipFill>
          <a:ln w="12700">
            <a:miter lim="400000"/>
          </a:ln>
        </p:spPr>
        <p:txBody>
          <a:bodyPr lIns="45718" tIns="45718" rIns="45718" bIns="45718"/>
          <a:lstStyle/>
          <a:p>
            <a:pPr>
              <a:defRPr sz="1300">
                <a:latin typeface="+mj-lt"/>
                <a:ea typeface="+mj-ea"/>
                <a:cs typeface="+mj-cs"/>
                <a:sym typeface="Calibri"/>
              </a:defRPr>
            </a:pP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172" name="Rectangle 24"/>
          <p:cNvSpPr/>
          <p:nvPr/>
        </p:nvSpPr>
        <p:spPr>
          <a:xfrm>
            <a:off x="-1" y="0"/>
            <a:ext cx="9141716" cy="6858000"/>
          </a:xfrm>
          <a:prstGeom prst="rect">
            <a:avLst/>
          </a:pr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sp>
        <p:nvSpPr>
          <p:cNvPr id="173" name="Title 1"/>
          <p:cNvSpPr txBox="1"/>
          <p:nvPr>
            <p:ph type="title"/>
          </p:nvPr>
        </p:nvSpPr>
        <p:spPr>
          <a:xfrm>
            <a:off x="480057" y="-213651"/>
            <a:ext cx="3276457" cy="1956843"/>
          </a:xfrm>
          <a:prstGeom prst="rect">
            <a:avLst/>
          </a:prstGeom>
        </p:spPr>
        <p:txBody>
          <a:bodyPr anchor="b"/>
          <a:lstStyle>
            <a:lvl1pPr>
              <a:defRPr sz="4700"/>
            </a:lvl1pPr>
          </a:lstStyle>
          <a:p>
            <a:pPr/>
            <a:r>
              <a:t>Asesu ar gyfer Dysgu </a:t>
            </a:r>
          </a:p>
        </p:txBody>
      </p:sp>
      <p:grpSp>
        <p:nvGrpSpPr>
          <p:cNvPr id="176" name="sketchy line"/>
          <p:cNvGrpSpPr/>
          <p:nvPr/>
        </p:nvGrpSpPr>
        <p:grpSpPr>
          <a:xfrm>
            <a:off x="479800" y="2554496"/>
            <a:ext cx="2606896" cy="71162"/>
            <a:chOff x="34" y="-1"/>
            <a:chExt cx="2606894" cy="71161"/>
          </a:xfrm>
        </p:grpSpPr>
        <p:sp>
          <p:nvSpPr>
            <p:cNvPr id="174" name="Shape"/>
            <p:cNvSpPr/>
            <p:nvPr/>
          </p:nvSpPr>
          <p:spPr>
            <a:xfrm>
              <a:off x="34" y="14073"/>
              <a:ext cx="2606679" cy="44644"/>
            </a:xfrm>
            <a:custGeom>
              <a:avLst/>
              <a:gdLst/>
              <a:ahLst/>
              <a:cxnLst>
                <a:cxn ang="0">
                  <a:pos x="wd2" y="hd2"/>
                </a:cxn>
                <a:cxn ang="5400000">
                  <a:pos x="wd2" y="hd2"/>
                </a:cxn>
                <a:cxn ang="10800000">
                  <a:pos x="wd2" y="hd2"/>
                </a:cxn>
                <a:cxn ang="16200000">
                  <a:pos x="wd2" y="hd2"/>
                </a:cxn>
              </a:cxnLst>
              <a:rect l="0" t="0" r="r" b="b"/>
              <a:pathLst>
                <a:path w="21594" h="10570" fill="norm" stroke="1" extrusionOk="0">
                  <a:moveTo>
                    <a:pt x="3" y="4362"/>
                  </a:moveTo>
                  <a:cubicBezTo>
                    <a:pt x="1434" y="5128"/>
                    <a:pt x="2995" y="1186"/>
                    <a:pt x="4968" y="4362"/>
                  </a:cubicBezTo>
                  <a:cubicBezTo>
                    <a:pt x="6972" y="13132"/>
                    <a:pt x="8030" y="7816"/>
                    <a:pt x="10797" y="4362"/>
                  </a:cubicBezTo>
                  <a:cubicBezTo>
                    <a:pt x="13615" y="2676"/>
                    <a:pt x="14234" y="6070"/>
                    <a:pt x="15547" y="4362"/>
                  </a:cubicBezTo>
                  <a:cubicBezTo>
                    <a:pt x="16876" y="1014"/>
                    <a:pt x="20104" y="3308"/>
                    <a:pt x="21592" y="4362"/>
                  </a:cubicBezTo>
                  <a:cubicBezTo>
                    <a:pt x="21594" y="6362"/>
                    <a:pt x="21596" y="7801"/>
                    <a:pt x="21592" y="8692"/>
                  </a:cubicBezTo>
                  <a:cubicBezTo>
                    <a:pt x="19428" y="4988"/>
                    <a:pt x="18162" y="6114"/>
                    <a:pt x="16410" y="8692"/>
                  </a:cubicBezTo>
                  <a:cubicBezTo>
                    <a:pt x="14782" y="2054"/>
                    <a:pt x="12327" y="15232"/>
                    <a:pt x="10581" y="8692"/>
                  </a:cubicBezTo>
                  <a:cubicBezTo>
                    <a:pt x="9017" y="-5407"/>
                    <a:pt x="7276" y="16193"/>
                    <a:pt x="5400" y="8692"/>
                  </a:cubicBezTo>
                  <a:cubicBezTo>
                    <a:pt x="3572" y="-2212"/>
                    <a:pt x="1104" y="-3563"/>
                    <a:pt x="3" y="8692"/>
                  </a:cubicBezTo>
                  <a:cubicBezTo>
                    <a:pt x="5" y="6930"/>
                    <a:pt x="-4" y="5828"/>
                    <a:pt x="3" y="4362"/>
                  </a:cubicBezTo>
                  <a:close/>
                </a:path>
              </a:pathLst>
            </a:custGeom>
            <a:solidFill>
              <a:schemeClr val="accent2"/>
            </a:solidFill>
            <a:ln w="12700" cap="flat">
              <a:noFill/>
              <a:miter lim="400000"/>
            </a:ln>
            <a:effectLst/>
          </p:spPr>
          <p:txBody>
            <a:bodyPr wrap="square" lIns="45718" tIns="45718" rIns="45718" bIns="45718" numCol="1" anchor="ctr">
              <a:noAutofit/>
            </a:bodyPr>
            <a:lstStyle/>
            <a:p>
              <a:pPr algn="ctr">
                <a:defRPr>
                  <a:solidFill>
                    <a:srgbClr val="FFFFFF"/>
                  </a:solidFill>
                  <a:latin typeface="+mj-lt"/>
                  <a:ea typeface="+mj-ea"/>
                  <a:cs typeface="+mj-cs"/>
                  <a:sym typeface="Calibri"/>
                </a:defRPr>
              </a:pPr>
            </a:p>
          </p:txBody>
        </p:sp>
        <p:sp>
          <p:nvSpPr>
            <p:cNvPr id="175" name="Shape"/>
            <p:cNvSpPr/>
            <p:nvPr/>
          </p:nvSpPr>
          <p:spPr>
            <a:xfrm>
              <a:off x="275" y="-2"/>
              <a:ext cx="2606655" cy="71162"/>
            </a:xfrm>
            <a:custGeom>
              <a:avLst/>
              <a:gdLst/>
              <a:ahLst/>
              <a:cxnLst>
                <a:cxn ang="0">
                  <a:pos x="wd2" y="hd2"/>
                </a:cxn>
                <a:cxn ang="5400000">
                  <a:pos x="wd2" y="hd2"/>
                </a:cxn>
                <a:cxn ang="10800000">
                  <a:pos x="wd2" y="hd2"/>
                </a:cxn>
                <a:cxn ang="16200000">
                  <a:pos x="wd2" y="hd2"/>
                </a:cxn>
              </a:cxnLst>
              <a:rect l="0" t="0" r="r" b="b"/>
              <a:pathLst>
                <a:path w="21596" h="12003" fill="norm" stroke="1" extrusionOk="0">
                  <a:moveTo>
                    <a:pt x="0" y="5481"/>
                  </a:moveTo>
                  <a:cubicBezTo>
                    <a:pt x="1749" y="1757"/>
                    <a:pt x="3971" y="1005"/>
                    <a:pt x="5182" y="5481"/>
                  </a:cubicBezTo>
                  <a:cubicBezTo>
                    <a:pt x="7671" y="4679"/>
                    <a:pt x="8063" y="8136"/>
                    <a:pt x="10148" y="5481"/>
                  </a:cubicBezTo>
                  <a:cubicBezTo>
                    <a:pt x="12259" y="3570"/>
                    <a:pt x="12979" y="8635"/>
                    <a:pt x="15113" y="5481"/>
                  </a:cubicBezTo>
                  <a:cubicBezTo>
                    <a:pt x="17289" y="-6776"/>
                    <a:pt x="19107" y="5331"/>
                    <a:pt x="21591" y="5481"/>
                  </a:cubicBezTo>
                  <a:cubicBezTo>
                    <a:pt x="21596" y="6234"/>
                    <a:pt x="21599" y="7705"/>
                    <a:pt x="21591" y="8566"/>
                  </a:cubicBezTo>
                  <a:cubicBezTo>
                    <a:pt x="18726" y="10431"/>
                    <a:pt x="18025" y="6428"/>
                    <a:pt x="15761" y="8566"/>
                  </a:cubicBezTo>
                  <a:cubicBezTo>
                    <a:pt x="13575" y="12408"/>
                    <a:pt x="12104" y="2737"/>
                    <a:pt x="10579" y="8566"/>
                  </a:cubicBezTo>
                  <a:cubicBezTo>
                    <a:pt x="8763" y="7904"/>
                    <a:pt x="7191" y="5872"/>
                    <a:pt x="5613" y="8566"/>
                  </a:cubicBezTo>
                  <a:cubicBezTo>
                    <a:pt x="3794" y="11111"/>
                    <a:pt x="1572" y="14824"/>
                    <a:pt x="0" y="8566"/>
                  </a:cubicBezTo>
                  <a:cubicBezTo>
                    <a:pt x="13" y="7678"/>
                    <a:pt x="-1" y="6252"/>
                    <a:pt x="0" y="5481"/>
                  </a:cubicBezTo>
                  <a:close/>
                </a:path>
              </a:pathLst>
            </a:custGeom>
            <a:noFill/>
            <a:ln w="44450" cap="rnd">
              <a:solidFill>
                <a:schemeClr val="accent2"/>
              </a:solidFill>
              <a:prstDash val="solid"/>
              <a:round/>
            </a:ln>
            <a:effectLst/>
          </p:spPr>
          <p:txBody>
            <a:bodyPr wrap="square" lIns="45718" tIns="45718" rIns="45718" bIns="45718" numCol="1" anchor="ctr">
              <a:noAutofit/>
            </a:bodyPr>
            <a:lstStyle/>
            <a:p>
              <a:pPr algn="ctr">
                <a:defRPr>
                  <a:solidFill>
                    <a:srgbClr val="FFFFFF"/>
                  </a:solidFill>
                  <a:latin typeface="+mj-lt"/>
                  <a:ea typeface="+mj-ea"/>
                  <a:cs typeface="+mj-cs"/>
                  <a:sym typeface="Calibri"/>
                </a:defRPr>
              </a:pPr>
            </a:p>
          </p:txBody>
        </p:sp>
      </p:grpSp>
      <p:sp>
        <p:nvSpPr>
          <p:cNvPr id="177" name="TextBox 2"/>
          <p:cNvSpPr txBox="1"/>
          <p:nvPr/>
        </p:nvSpPr>
        <p:spPr>
          <a:xfrm>
            <a:off x="525778" y="2872900"/>
            <a:ext cx="3091254" cy="3320666"/>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ormAutofit fontScale="100000" lnSpcReduction="0"/>
          </a:bodyPr>
          <a:lstStyle/>
          <a:p>
            <a:pPr indent="-228600">
              <a:lnSpc>
                <a:spcPct val="135000"/>
              </a:lnSpc>
              <a:spcBef>
                <a:spcPts val="600"/>
              </a:spcBef>
              <a:buSzPct val="100000"/>
              <a:buFont typeface="Arial"/>
              <a:buChar char="•"/>
              <a:defRPr sz="1400">
                <a:latin typeface="+mj-lt"/>
                <a:ea typeface="+mj-ea"/>
                <a:cs typeface="+mj-cs"/>
                <a:sym typeface="Calibri"/>
              </a:defRPr>
            </a:pPr>
            <a:r>
              <a:t>Asesu ar gyfer Dysgu yw'r broses o geisio a dehongli tystiolaeth i'w defnyddio gan </a:t>
            </a:r>
            <a:r>
              <a:rPr b="1"/>
              <a:t>ddysgwyr</a:t>
            </a:r>
            <a:r>
              <a:t> a'u hathrawon, i benderfynu </a:t>
            </a:r>
            <a:r>
              <a:rPr b="1"/>
              <a:t>ble</a:t>
            </a:r>
            <a:r>
              <a:t> mae dysgwyr yn</a:t>
            </a:r>
            <a:r>
              <a:rPr b="1"/>
              <a:t> </a:t>
            </a:r>
            <a:r>
              <a:t>eu dysgu, ble mae angen </a:t>
            </a:r>
            <a:r>
              <a:rPr b="1"/>
              <a:t>iddynt fynd nesaf</a:t>
            </a:r>
            <a:r>
              <a:t>, a sut orau </a:t>
            </a:r>
            <a:r>
              <a:rPr b="1"/>
              <a:t>i'w cael yno</a:t>
            </a:r>
            <a:r>
              <a:t>.</a:t>
            </a:r>
            <a:endParaRPr sz="1600"/>
          </a:p>
          <a:p>
            <a:pPr indent="-228600">
              <a:lnSpc>
                <a:spcPct val="81000"/>
              </a:lnSpc>
              <a:spcBef>
                <a:spcPts val="600"/>
              </a:spcBef>
              <a:buSzPct val="100000"/>
              <a:buFont typeface="Arial"/>
              <a:buChar char="•"/>
              <a:defRPr sz="1600">
                <a:latin typeface="+mj-lt"/>
                <a:ea typeface="+mj-ea"/>
                <a:cs typeface="+mj-cs"/>
                <a:sym typeface="Calibri"/>
              </a:defRPr>
            </a:pPr>
          </a:p>
          <a:p>
            <a:pPr indent="-228600">
              <a:lnSpc>
                <a:spcPct val="81000"/>
              </a:lnSpc>
              <a:spcBef>
                <a:spcPts val="600"/>
              </a:spcBef>
              <a:buSzPct val="100000"/>
              <a:buFont typeface="Arial"/>
              <a:buChar char="•"/>
              <a:defRPr sz="1600">
                <a:latin typeface="+mj-lt"/>
                <a:ea typeface="+mj-ea"/>
                <a:cs typeface="+mj-cs"/>
                <a:sym typeface="Calibri"/>
              </a:defRPr>
            </a:pPr>
          </a:p>
          <a:p>
            <a:pPr indent="-228600">
              <a:lnSpc>
                <a:spcPct val="81000"/>
              </a:lnSpc>
              <a:spcBef>
                <a:spcPts val="600"/>
              </a:spcBef>
              <a:buSzPct val="100000"/>
              <a:buFont typeface="Arial"/>
              <a:buChar char="•"/>
              <a:defRPr sz="1400">
                <a:latin typeface="+mj-lt"/>
                <a:ea typeface="+mj-ea"/>
                <a:cs typeface="+mj-cs"/>
                <a:sym typeface="Calibri"/>
              </a:defRPr>
            </a:pPr>
            <a:r>
              <a:t>Grwp Diwygio Asesu/ The Assessment Reform Group (2002)</a:t>
            </a:r>
          </a:p>
        </p:txBody>
      </p:sp>
      <p:pic>
        <p:nvPicPr>
          <p:cNvPr id="178" name="Picture 4" descr="Picture 4"/>
          <p:cNvPicPr>
            <a:picLocks noChangeAspect="1"/>
          </p:cNvPicPr>
          <p:nvPr/>
        </p:nvPicPr>
        <p:blipFill>
          <a:blip r:embed="rId3">
            <a:extLst/>
          </a:blip>
          <a:srcRect l="25926" t="0" r="31758" b="0"/>
          <a:stretch>
            <a:fillRect/>
          </a:stretch>
        </p:blipFill>
        <p:spPr>
          <a:xfrm>
            <a:off x="3983410" y="8"/>
            <a:ext cx="5159035" cy="6857993"/>
          </a:xfrm>
          <a:custGeom>
            <a:avLst/>
            <a:gdLst/>
            <a:ahLst/>
            <a:cxnLst>
              <a:cxn ang="0">
                <a:pos x="wd2" y="hd2"/>
              </a:cxn>
              <a:cxn ang="5400000">
                <a:pos x="wd2" y="hd2"/>
              </a:cxn>
              <a:cxn ang="10800000">
                <a:pos x="wd2" y="hd2"/>
              </a:cxn>
              <a:cxn ang="16200000">
                <a:pos x="wd2" y="hd2"/>
              </a:cxn>
            </a:cxnLst>
            <a:rect l="0" t="0" r="r" b="b"/>
            <a:pathLst>
              <a:path w="21555" h="21600" fill="norm" stroke="1" extrusionOk="0">
                <a:moveTo>
                  <a:pt x="3456" y="0"/>
                </a:moveTo>
                <a:lnTo>
                  <a:pt x="3121" y="619"/>
                </a:lnTo>
                <a:cubicBezTo>
                  <a:pt x="2509" y="1805"/>
                  <a:pt x="1993" y="3043"/>
                  <a:pt x="1554" y="4319"/>
                </a:cubicBezTo>
                <a:cubicBezTo>
                  <a:pt x="870" y="6322"/>
                  <a:pt x="398" y="8393"/>
                  <a:pt x="146" y="10492"/>
                </a:cubicBezTo>
                <a:cubicBezTo>
                  <a:pt x="14" y="11568"/>
                  <a:pt x="-45" y="12642"/>
                  <a:pt x="38" y="13724"/>
                </a:cubicBezTo>
                <a:cubicBezTo>
                  <a:pt x="137" y="14988"/>
                  <a:pt x="286" y="16246"/>
                  <a:pt x="537" y="17490"/>
                </a:cubicBezTo>
                <a:cubicBezTo>
                  <a:pt x="815" y="18863"/>
                  <a:pt x="1194" y="20203"/>
                  <a:pt x="1693" y="21506"/>
                </a:cubicBezTo>
                <a:lnTo>
                  <a:pt x="1731" y="21600"/>
                </a:lnTo>
                <a:lnTo>
                  <a:pt x="1895" y="21600"/>
                </a:lnTo>
                <a:lnTo>
                  <a:pt x="1874" y="21549"/>
                </a:lnTo>
                <a:cubicBezTo>
                  <a:pt x="1598" y="20832"/>
                  <a:pt x="1357" y="20095"/>
                  <a:pt x="1146" y="19348"/>
                </a:cubicBezTo>
                <a:cubicBezTo>
                  <a:pt x="963" y="18694"/>
                  <a:pt x="827" y="18027"/>
                  <a:pt x="670" y="17366"/>
                </a:cubicBezTo>
                <a:cubicBezTo>
                  <a:pt x="666" y="17331"/>
                  <a:pt x="665" y="17297"/>
                  <a:pt x="665" y="17261"/>
                </a:cubicBezTo>
                <a:cubicBezTo>
                  <a:pt x="780" y="17662"/>
                  <a:pt x="872" y="18015"/>
                  <a:pt x="980" y="18364"/>
                </a:cubicBezTo>
                <a:cubicBezTo>
                  <a:pt x="1263" y="19271"/>
                  <a:pt x="1589" y="20153"/>
                  <a:pt x="1960" y="21010"/>
                </a:cubicBezTo>
                <a:lnTo>
                  <a:pt x="2235" y="21600"/>
                </a:lnTo>
                <a:lnTo>
                  <a:pt x="21555" y="21600"/>
                </a:lnTo>
                <a:lnTo>
                  <a:pt x="21555" y="0"/>
                </a:lnTo>
                <a:lnTo>
                  <a:pt x="3847" y="0"/>
                </a:lnTo>
                <a:lnTo>
                  <a:pt x="3545" y="469"/>
                </a:lnTo>
                <a:cubicBezTo>
                  <a:pt x="3133" y="1151"/>
                  <a:pt x="2758" y="1859"/>
                  <a:pt x="2416" y="2582"/>
                </a:cubicBezTo>
                <a:cubicBezTo>
                  <a:pt x="2399" y="2625"/>
                  <a:pt x="2371" y="2663"/>
                  <a:pt x="2335" y="2691"/>
                </a:cubicBezTo>
                <a:cubicBezTo>
                  <a:pt x="2381" y="2582"/>
                  <a:pt x="2427" y="2474"/>
                  <a:pt x="2474" y="2362"/>
                </a:cubicBezTo>
                <a:cubicBezTo>
                  <a:pt x="2666" y="1919"/>
                  <a:pt x="2867" y="1478"/>
                  <a:pt x="3081" y="1045"/>
                </a:cubicBezTo>
                <a:lnTo>
                  <a:pt x="3638" y="0"/>
                </a:lnTo>
                <a:lnTo>
                  <a:pt x="3456" y="0"/>
                </a:lnTo>
                <a:close/>
              </a:path>
            </a:pathLst>
          </a:custGeom>
          <a:ln w="12700">
            <a:miter lim="400000"/>
          </a:ln>
        </p:spPr>
      </p:pic>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82" name="Picture 1" descr="Picture 1"/>
          <p:cNvPicPr>
            <a:picLocks noChangeAspect="1"/>
          </p:cNvPicPr>
          <p:nvPr/>
        </p:nvPicPr>
        <p:blipFill>
          <a:blip r:embed="rId3">
            <a:extLst/>
          </a:blip>
          <a:stretch>
            <a:fillRect/>
          </a:stretch>
        </p:blipFill>
        <p:spPr>
          <a:xfrm>
            <a:off x="469555" y="296562"/>
            <a:ext cx="8070481" cy="5032386"/>
          </a:xfrm>
          <a:prstGeom prst="rect">
            <a:avLst/>
          </a:prstGeom>
          <a:ln w="12700">
            <a:miter lim="400000"/>
          </a:ln>
        </p:spPr>
      </p:pic>
      <p:sp>
        <p:nvSpPr>
          <p:cNvPr id="183" name="TextBox 2"/>
          <p:cNvSpPr txBox="1"/>
          <p:nvPr/>
        </p:nvSpPr>
        <p:spPr>
          <a:xfrm>
            <a:off x="469556" y="296561"/>
            <a:ext cx="5647040" cy="601620"/>
          </a:xfrm>
          <a:prstGeom prst="rect">
            <a:avLst/>
          </a:prstGeom>
          <a:solidFill>
            <a:srgbClr val="FFFFFF"/>
          </a:solidFill>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defRPr sz="4000">
                <a:latin typeface="+mj-lt"/>
                <a:ea typeface="+mj-ea"/>
                <a:cs typeface="+mj-cs"/>
                <a:sym typeface="Calibri"/>
              </a:defRPr>
            </a:lvl1pPr>
          </a:lstStyle>
          <a:p>
            <a:pPr/>
            <a:r>
              <a:t>Hen ffordd o asesu</a:t>
            </a:r>
          </a:p>
        </p:txBody>
      </p:sp>
      <p:sp>
        <p:nvSpPr>
          <p:cNvPr id="184" name="TextBox 3"/>
          <p:cNvSpPr txBox="1"/>
          <p:nvPr/>
        </p:nvSpPr>
        <p:spPr>
          <a:xfrm>
            <a:off x="1964720" y="1754658"/>
            <a:ext cx="1865873" cy="1108131"/>
          </a:xfrm>
          <a:prstGeom prst="rect">
            <a:avLst/>
          </a:prstGeom>
          <a:solidFill>
            <a:srgbClr val="FFFFFF"/>
          </a:solidFill>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defRPr sz="3600">
                <a:latin typeface="+mj-lt"/>
                <a:ea typeface="+mj-ea"/>
                <a:cs typeface="+mj-cs"/>
                <a:sym typeface="Calibri"/>
              </a:defRPr>
            </a:lvl1pPr>
          </a:lstStyle>
          <a:p>
            <a:pPr/>
            <a:r>
              <a:t>Addysgu a dysgu</a:t>
            </a:r>
          </a:p>
        </p:txBody>
      </p:sp>
      <p:sp>
        <p:nvSpPr>
          <p:cNvPr id="185" name="TextBox 4"/>
          <p:cNvSpPr txBox="1"/>
          <p:nvPr/>
        </p:nvSpPr>
        <p:spPr>
          <a:xfrm>
            <a:off x="5782962" y="2533132"/>
            <a:ext cx="1878230" cy="444755"/>
          </a:xfrm>
          <a:prstGeom prst="rect">
            <a:avLst/>
          </a:prstGeom>
          <a:solidFill>
            <a:srgbClr val="FFFFFF"/>
          </a:solidFill>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defRPr sz="2800">
                <a:latin typeface="+mj-lt"/>
                <a:ea typeface="+mj-ea"/>
                <a:cs typeface="+mj-cs"/>
                <a:sym typeface="Calibri"/>
              </a:defRPr>
            </a:lvl1pPr>
          </a:lstStyle>
          <a:p>
            <a:pPr/>
            <a:r>
              <a:t>      Asesu</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89" name="Picture 1" descr="Picture 1"/>
          <p:cNvPicPr>
            <a:picLocks noChangeAspect="1"/>
          </p:cNvPicPr>
          <p:nvPr/>
        </p:nvPicPr>
        <p:blipFill>
          <a:blip r:embed="rId3">
            <a:extLst/>
          </a:blip>
          <a:stretch>
            <a:fillRect/>
          </a:stretch>
        </p:blipFill>
        <p:spPr>
          <a:xfrm>
            <a:off x="337618" y="119963"/>
            <a:ext cx="8159844" cy="5468895"/>
          </a:xfrm>
          <a:prstGeom prst="rect">
            <a:avLst/>
          </a:prstGeom>
          <a:ln w="12700">
            <a:miter lim="400000"/>
          </a:ln>
        </p:spPr>
      </p:pic>
      <p:sp>
        <p:nvSpPr>
          <p:cNvPr id="190" name="TextBox 2"/>
          <p:cNvSpPr txBox="1"/>
          <p:nvPr/>
        </p:nvSpPr>
        <p:spPr>
          <a:xfrm>
            <a:off x="337615" y="148191"/>
            <a:ext cx="6091887" cy="497044"/>
          </a:xfrm>
          <a:prstGeom prst="rect">
            <a:avLst/>
          </a:prstGeom>
          <a:solidFill>
            <a:srgbClr val="FFFFFF"/>
          </a:solidFill>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defRPr sz="3200">
                <a:latin typeface="+mj-lt"/>
                <a:ea typeface="+mj-ea"/>
                <a:cs typeface="+mj-cs"/>
                <a:sym typeface="Calibri"/>
              </a:defRPr>
            </a:lvl1pPr>
          </a:lstStyle>
          <a:p>
            <a:pPr/>
            <a:r>
              <a:t>Math newydd o asesu</a:t>
            </a:r>
          </a:p>
        </p:txBody>
      </p:sp>
      <p:sp>
        <p:nvSpPr>
          <p:cNvPr id="191" name="TextBox 3"/>
          <p:cNvSpPr txBox="1"/>
          <p:nvPr/>
        </p:nvSpPr>
        <p:spPr>
          <a:xfrm>
            <a:off x="2335427" y="1884913"/>
            <a:ext cx="1334532" cy="1129066"/>
          </a:xfrm>
          <a:prstGeom prst="rect">
            <a:avLst/>
          </a:prstGeom>
          <a:solidFill>
            <a:srgbClr val="FFFFFF"/>
          </a:solidFill>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defRPr sz="2400">
                <a:latin typeface="+mj-lt"/>
                <a:ea typeface="+mj-ea"/>
                <a:cs typeface="+mj-cs"/>
                <a:sym typeface="Calibri"/>
              </a:defRPr>
            </a:pPr>
            <a:r>
              <a:t>Dysgu </a:t>
            </a:r>
          </a:p>
          <a:p>
            <a:pPr>
              <a:defRPr sz="2400">
                <a:latin typeface="+mj-lt"/>
                <a:ea typeface="+mj-ea"/>
                <a:cs typeface="+mj-cs"/>
                <a:sym typeface="Calibri"/>
              </a:defRPr>
            </a:pPr>
            <a:r>
              <a:t>ac Addysgu</a:t>
            </a:r>
          </a:p>
        </p:txBody>
      </p:sp>
      <p:sp>
        <p:nvSpPr>
          <p:cNvPr id="192" name="TextBox 4"/>
          <p:cNvSpPr txBox="1"/>
          <p:nvPr/>
        </p:nvSpPr>
        <p:spPr>
          <a:xfrm>
            <a:off x="3824416" y="2967333"/>
            <a:ext cx="1495170" cy="392466"/>
          </a:xfrm>
          <a:prstGeom prst="rect">
            <a:avLst/>
          </a:prstGeom>
          <a:solidFill>
            <a:srgbClr val="FFFFFF"/>
          </a:solidFill>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defRPr sz="2400">
                <a:latin typeface="+mj-lt"/>
                <a:ea typeface="+mj-ea"/>
                <a:cs typeface="+mj-cs"/>
                <a:sym typeface="Calibri"/>
              </a:defRPr>
            </a:lvl1pPr>
          </a:lstStyle>
          <a:p>
            <a:pPr/>
            <a:r>
              <a:t>Asesu</a:t>
            </a:r>
          </a:p>
        </p:txBody>
      </p:sp>
      <p:sp>
        <p:nvSpPr>
          <p:cNvPr id="193" name="TextBox 5"/>
          <p:cNvSpPr txBox="1"/>
          <p:nvPr/>
        </p:nvSpPr>
        <p:spPr>
          <a:xfrm>
            <a:off x="6429497" y="2254243"/>
            <a:ext cx="1606383" cy="706197"/>
          </a:xfrm>
          <a:prstGeom prst="rect">
            <a:avLst/>
          </a:prstGeom>
          <a:solidFill>
            <a:srgbClr val="FFFFFF"/>
          </a:solidFill>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defRPr sz="4800">
                <a:latin typeface="+mj-lt"/>
                <a:ea typeface="+mj-ea"/>
                <a:cs typeface="+mj-cs"/>
                <a:sym typeface="Calibri"/>
              </a:defRPr>
            </a:lvl1pPr>
          </a:lstStyle>
          <a:p>
            <a:pPr/>
            <a:r>
              <a:t>AagD</a:t>
            </a:r>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7" name="Rectangle 1"/>
          <p:cNvSpPr txBox="1"/>
          <p:nvPr/>
        </p:nvSpPr>
        <p:spPr>
          <a:xfrm>
            <a:off x="525779" y="5576887"/>
            <a:ext cx="8092441" cy="640082"/>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chor="ctr">
            <a:normAutofit fontScale="100000" lnSpcReduction="0"/>
          </a:bodyPr>
          <a:lstStyle/>
          <a:p>
            <a:pPr algn="ctr">
              <a:lnSpc>
                <a:spcPct val="90000"/>
              </a:lnSpc>
              <a:spcBef>
                <a:spcPts val="600"/>
              </a:spcBef>
              <a:defRPr sz="2800" u="sng">
                <a:solidFill>
                  <a:srgbClr val="0000FF"/>
                </a:solidFill>
                <a:uFill>
                  <a:solidFill>
                    <a:srgbClr val="0000FF"/>
                  </a:solidFill>
                </a:uFill>
                <a:latin typeface="Calibri Light"/>
                <a:ea typeface="Calibri Light"/>
                <a:cs typeface="Calibri Light"/>
                <a:sym typeface="Calibri Light"/>
              </a:defRPr>
            </a:pPr>
            <a:r>
              <a:rPr>
                <a:hlinkClick r:id="rId3" invalidUrl="" action="" tgtFrame="" tooltip="" history="1" highlightClick="0" endSnd="0"/>
              </a:rPr>
              <a:t>https://www.youtube.com/watch?v=sYdVe5O7KBE</a:t>
            </a:r>
            <a:r>
              <a:rPr u="none">
                <a:solidFill>
                  <a:srgbClr val="FFFFFF"/>
                </a:solidFill>
                <a:uFillTx/>
              </a:rPr>
              <a:t> </a:t>
            </a:r>
          </a:p>
        </p:txBody>
      </p:sp>
      <p:pic>
        <p:nvPicPr>
          <p:cNvPr id="198" name="Picture 2" descr="Picture 2"/>
          <p:cNvPicPr>
            <a:picLocks noChangeAspect="1"/>
          </p:cNvPicPr>
          <p:nvPr/>
        </p:nvPicPr>
        <p:blipFill>
          <a:blip r:embed="rId4">
            <a:extLst/>
          </a:blip>
          <a:srcRect l="0" t="503" r="1" b="7868"/>
          <a:stretch>
            <a:fillRect/>
          </a:stretch>
        </p:blipFill>
        <p:spPr>
          <a:xfrm>
            <a:off x="480057" y="640080"/>
            <a:ext cx="8183886" cy="4836796"/>
          </a:xfrm>
          <a:prstGeom prst="rect">
            <a:avLst/>
          </a:prstGeom>
          <a:ln w="19050">
            <a:solidFill>
              <a:srgbClr val="FFFFFF"/>
            </a:solidFill>
            <a:miter/>
          </a:ln>
        </p:spPr>
      </p:pic>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02" name="Picture 1" descr="Picture 1"/>
          <p:cNvPicPr>
            <a:picLocks noChangeAspect="1"/>
          </p:cNvPicPr>
          <p:nvPr/>
        </p:nvPicPr>
        <p:blipFill>
          <a:blip r:embed="rId3">
            <a:extLst/>
          </a:blip>
          <a:stretch>
            <a:fillRect/>
          </a:stretch>
        </p:blipFill>
        <p:spPr>
          <a:xfrm>
            <a:off x="726139" y="145715"/>
            <a:ext cx="7024690" cy="5232828"/>
          </a:xfrm>
          <a:prstGeom prst="rect">
            <a:avLst/>
          </a:prstGeom>
          <a:ln w="12700">
            <a:miter lim="400000"/>
          </a:ln>
        </p:spPr>
      </p:pic>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06" name="Picture 1" descr="Picture 1"/>
          <p:cNvPicPr>
            <a:picLocks noChangeAspect="1"/>
          </p:cNvPicPr>
          <p:nvPr/>
        </p:nvPicPr>
        <p:blipFill>
          <a:blip r:embed="rId3">
            <a:extLst/>
          </a:blip>
          <a:stretch>
            <a:fillRect/>
          </a:stretch>
        </p:blipFill>
        <p:spPr>
          <a:xfrm>
            <a:off x="477371" y="55655"/>
            <a:ext cx="7454714" cy="5383959"/>
          </a:xfrm>
          <a:prstGeom prst="rect">
            <a:avLst/>
          </a:prstGeom>
          <a:ln w="12700">
            <a:miter lim="400000"/>
          </a:ln>
        </p:spPr>
      </p:pic>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10" name="Picture 1" descr="Picture 1"/>
          <p:cNvPicPr>
            <a:picLocks noChangeAspect="1"/>
          </p:cNvPicPr>
          <p:nvPr/>
        </p:nvPicPr>
        <p:blipFill>
          <a:blip r:embed="rId3">
            <a:extLst/>
          </a:blip>
          <a:stretch>
            <a:fillRect/>
          </a:stretch>
        </p:blipFill>
        <p:spPr>
          <a:xfrm>
            <a:off x="5869640" y="7937040"/>
            <a:ext cx="7139983" cy="5220680"/>
          </a:xfrm>
          <a:prstGeom prst="rect">
            <a:avLst/>
          </a:prstGeom>
          <a:ln w="12700">
            <a:miter lim="400000"/>
          </a:ln>
        </p:spPr>
      </p:pic>
      <p:pic>
        <p:nvPicPr>
          <p:cNvPr id="211" name="Picture 2" descr="Picture 2"/>
          <p:cNvPicPr>
            <a:picLocks noChangeAspect="1"/>
          </p:cNvPicPr>
          <p:nvPr/>
        </p:nvPicPr>
        <p:blipFill>
          <a:blip r:embed="rId3">
            <a:extLst/>
          </a:blip>
          <a:stretch>
            <a:fillRect/>
          </a:stretch>
        </p:blipFill>
        <p:spPr>
          <a:xfrm>
            <a:off x="1339566" y="518984"/>
            <a:ext cx="6846583" cy="5006148"/>
          </a:xfrm>
          <a:prstGeom prst="rect">
            <a:avLst/>
          </a:prstGeom>
          <a:ln w="12700">
            <a:miter lim="400000"/>
          </a:ln>
        </p:spPr>
      </p:pic>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215" name="Rectangle 1030"/>
          <p:cNvSpPr/>
          <p:nvPr/>
        </p:nvSpPr>
        <p:spPr>
          <a:xfrm>
            <a:off x="0" y="0"/>
            <a:ext cx="9144000" cy="6858000"/>
          </a:xfrm>
          <a:prstGeom prst="rect">
            <a:avLst/>
          </a:pr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sp>
        <p:nvSpPr>
          <p:cNvPr id="216" name="Rectangle 1032"/>
          <p:cNvSpPr/>
          <p:nvPr/>
        </p:nvSpPr>
        <p:spPr>
          <a:xfrm flipH="1" rot="16200000">
            <a:off x="1142713" y="-1142284"/>
            <a:ext cx="6858001" cy="9143425"/>
          </a:xfrm>
          <a:prstGeom prst="rect">
            <a:avLst/>
          </a:prstGeom>
          <a:gradFill>
            <a:gsLst>
              <a:gs pos="8000">
                <a:schemeClr val="accent1"/>
              </a:gs>
              <a:gs pos="100000">
                <a:srgbClr val="1F4E79"/>
              </a:gs>
            </a:gsLst>
            <a:lin ang="12000000"/>
          </a:gra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sp>
        <p:nvSpPr>
          <p:cNvPr id="217" name="Rectangle 1034"/>
          <p:cNvSpPr/>
          <p:nvPr/>
        </p:nvSpPr>
        <p:spPr>
          <a:xfrm flipH="1" rot="10800000">
            <a:off x="-1734" y="-1"/>
            <a:ext cx="6803136" cy="6857574"/>
          </a:xfrm>
          <a:prstGeom prst="rect">
            <a:avLst/>
          </a:prstGeom>
          <a:gradFill>
            <a:gsLst>
              <a:gs pos="8000">
                <a:srgbClr val="000000">
                  <a:alpha val="52000"/>
                </a:srgbClr>
              </a:gs>
              <a:gs pos="100000">
                <a:schemeClr val="accent1"/>
              </a:gs>
            </a:gsLst>
            <a:lin ang="4800000"/>
          </a:gra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sp>
        <p:nvSpPr>
          <p:cNvPr id="218" name="Rectangle 1036"/>
          <p:cNvSpPr/>
          <p:nvPr/>
        </p:nvSpPr>
        <p:spPr>
          <a:xfrm flipH="1" rot="16200000">
            <a:off x="2125297" y="-161648"/>
            <a:ext cx="4894567" cy="9145162"/>
          </a:xfrm>
          <a:prstGeom prst="rect">
            <a:avLst/>
          </a:prstGeom>
          <a:gradFill>
            <a:gsLst>
              <a:gs pos="0">
                <a:srgbClr val="8FAADC">
                  <a:alpha val="0"/>
                </a:srgbClr>
              </a:gs>
              <a:gs pos="100000">
                <a:srgbClr val="000000">
                  <a:alpha val="46000"/>
                </a:srgbClr>
              </a:gs>
            </a:gsLst>
            <a:lin ang="1200000"/>
          </a:gra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pic>
        <p:nvPicPr>
          <p:cNvPr id="219" name="Picture 2" descr="Picture 2"/>
          <p:cNvPicPr>
            <a:picLocks noChangeAspect="1"/>
          </p:cNvPicPr>
          <p:nvPr/>
        </p:nvPicPr>
        <p:blipFill>
          <a:blip r:embed="rId3">
            <a:extLst/>
          </a:blip>
          <a:srcRect l="14810" t="0" r="10834" b="0"/>
          <a:stretch>
            <a:fillRect/>
          </a:stretch>
        </p:blipFill>
        <p:spPr>
          <a:xfrm>
            <a:off x="640104" y="714573"/>
            <a:ext cx="7725572" cy="5428725"/>
          </a:xfrm>
          <a:prstGeom prst="rect">
            <a:avLst/>
          </a:prstGeom>
          <a:ln w="12700">
            <a:miter lim="400000"/>
          </a:ln>
        </p:spPr>
      </p:pic>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223" name="Rectangle 2054"/>
          <p:cNvSpPr/>
          <p:nvPr/>
        </p:nvSpPr>
        <p:spPr>
          <a:xfrm>
            <a:off x="0" y="0"/>
            <a:ext cx="9144000" cy="6858000"/>
          </a:xfrm>
          <a:prstGeom prst="rect">
            <a:avLst/>
          </a:pr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sp>
        <p:nvSpPr>
          <p:cNvPr id="224" name="Rectangle 2056"/>
          <p:cNvSpPr/>
          <p:nvPr/>
        </p:nvSpPr>
        <p:spPr>
          <a:xfrm flipH="1" rot="16200000">
            <a:off x="1142713" y="-1142284"/>
            <a:ext cx="6858001" cy="9143425"/>
          </a:xfrm>
          <a:prstGeom prst="rect">
            <a:avLst/>
          </a:prstGeom>
          <a:gradFill>
            <a:gsLst>
              <a:gs pos="8000">
                <a:schemeClr val="accent1"/>
              </a:gs>
              <a:gs pos="100000">
                <a:srgbClr val="1F4E79"/>
              </a:gs>
            </a:gsLst>
            <a:lin ang="12000000"/>
          </a:gra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sp>
        <p:nvSpPr>
          <p:cNvPr id="225" name="Rectangle 2058"/>
          <p:cNvSpPr/>
          <p:nvPr/>
        </p:nvSpPr>
        <p:spPr>
          <a:xfrm flipH="1" rot="10800000">
            <a:off x="-1734" y="-1"/>
            <a:ext cx="6803136" cy="6857574"/>
          </a:xfrm>
          <a:prstGeom prst="rect">
            <a:avLst/>
          </a:prstGeom>
          <a:gradFill>
            <a:gsLst>
              <a:gs pos="8000">
                <a:srgbClr val="000000">
                  <a:alpha val="52000"/>
                </a:srgbClr>
              </a:gs>
              <a:gs pos="100000">
                <a:schemeClr val="accent1"/>
              </a:gs>
            </a:gsLst>
            <a:lin ang="4800000"/>
          </a:gra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sp>
        <p:nvSpPr>
          <p:cNvPr id="226" name="Rectangle 2060"/>
          <p:cNvSpPr/>
          <p:nvPr/>
        </p:nvSpPr>
        <p:spPr>
          <a:xfrm flipH="1" rot="16200000">
            <a:off x="2125297" y="-161648"/>
            <a:ext cx="4894567" cy="9145162"/>
          </a:xfrm>
          <a:prstGeom prst="rect">
            <a:avLst/>
          </a:prstGeom>
          <a:gradFill>
            <a:gsLst>
              <a:gs pos="0">
                <a:srgbClr val="8FAADC">
                  <a:alpha val="0"/>
                </a:srgbClr>
              </a:gs>
              <a:gs pos="100000">
                <a:srgbClr val="000000">
                  <a:alpha val="46000"/>
                </a:srgbClr>
              </a:gs>
            </a:gsLst>
            <a:lin ang="1200000"/>
          </a:gra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pic>
        <p:nvPicPr>
          <p:cNvPr id="227" name="Picture 2" descr="Picture 2"/>
          <p:cNvPicPr>
            <a:picLocks noChangeAspect="1"/>
          </p:cNvPicPr>
          <p:nvPr/>
        </p:nvPicPr>
        <p:blipFill>
          <a:blip r:embed="rId3">
            <a:extLst/>
          </a:blip>
          <a:srcRect l="5831" t="0" r="3444" b="0"/>
          <a:stretch>
            <a:fillRect/>
          </a:stretch>
        </p:blipFill>
        <p:spPr>
          <a:xfrm>
            <a:off x="502634" y="569446"/>
            <a:ext cx="8298468" cy="5831295"/>
          </a:xfrm>
          <a:prstGeom prst="rect">
            <a:avLst/>
          </a:prstGeom>
          <a:ln w="12700">
            <a:miter lim="400000"/>
          </a:ln>
        </p:spPr>
      </p:pic>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231" name="Rectangle 1041"/>
          <p:cNvSpPr/>
          <p:nvPr/>
        </p:nvSpPr>
        <p:spPr>
          <a:xfrm>
            <a:off x="0" y="0"/>
            <a:ext cx="9144000" cy="6858000"/>
          </a:xfrm>
          <a:prstGeom prst="rect">
            <a:avLst/>
          </a:pr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sp>
        <p:nvSpPr>
          <p:cNvPr id="232" name="Freeform: Shape 1043"/>
          <p:cNvSpPr/>
          <p:nvPr/>
        </p:nvSpPr>
        <p:spPr>
          <a:xfrm flipH="1" rot="18900000">
            <a:off x="-282119" y="-253672"/>
            <a:ext cx="1370731" cy="13769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5488"/>
                </a:moveTo>
                <a:lnTo>
                  <a:pt x="11669" y="0"/>
                </a:lnTo>
                <a:lnTo>
                  <a:pt x="21600" y="13181"/>
                </a:lnTo>
                <a:lnTo>
                  <a:pt x="21600" y="21600"/>
                </a:lnTo>
                <a:lnTo>
                  <a:pt x="0" y="21600"/>
                </a:lnTo>
                <a:close/>
              </a:path>
            </a:pathLst>
          </a:custGeom>
          <a:solidFill>
            <a:schemeClr val="accent1">
              <a:alpha val="30000"/>
            </a:schemeClr>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sp>
        <p:nvSpPr>
          <p:cNvPr id="233" name="Rectangle 1045"/>
          <p:cNvSpPr/>
          <p:nvPr/>
        </p:nvSpPr>
        <p:spPr>
          <a:xfrm flipH="1" rot="18900000">
            <a:off x="668730" y="422143"/>
            <a:ext cx="484026" cy="645371"/>
          </a:xfrm>
          <a:prstGeom prst="rect">
            <a:avLst/>
          </a:prstGeom>
          <a:solidFill>
            <a:schemeClr val="accent1">
              <a:alpha val="30000"/>
            </a:schemeClr>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sp>
        <p:nvSpPr>
          <p:cNvPr id="234" name="Rectangle 1047"/>
          <p:cNvSpPr/>
          <p:nvPr/>
        </p:nvSpPr>
        <p:spPr>
          <a:xfrm flipH="1" rot="18900000">
            <a:off x="7532609" y="655140"/>
            <a:ext cx="515608" cy="687472"/>
          </a:xfrm>
          <a:prstGeom prst="rect">
            <a:avLst/>
          </a:prstGeom>
          <a:solidFill>
            <a:schemeClr val="accent4">
              <a:alpha val="30000"/>
            </a:schemeClr>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sp>
        <p:nvSpPr>
          <p:cNvPr id="235" name="Freeform: Shape 1049"/>
          <p:cNvSpPr/>
          <p:nvPr/>
        </p:nvSpPr>
        <p:spPr>
          <a:xfrm flipH="1" rot="10800000">
            <a:off x="7017480" y="-1"/>
            <a:ext cx="2126522" cy="148084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lnTo>
                  <a:pt x="0" y="21600"/>
                </a:lnTo>
                <a:lnTo>
                  <a:pt x="11829" y="0"/>
                </a:lnTo>
                <a:lnTo>
                  <a:pt x="21600" y="17843"/>
                </a:lnTo>
                <a:close/>
              </a:path>
            </a:pathLst>
          </a:custGeom>
          <a:solidFill>
            <a:schemeClr val="accent4">
              <a:alpha val="30000"/>
            </a:schemeClr>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sp>
        <p:nvSpPr>
          <p:cNvPr id="236" name="Isosceles Triangle 1051"/>
          <p:cNvSpPr/>
          <p:nvPr/>
        </p:nvSpPr>
        <p:spPr>
          <a:xfrm flipH="1">
            <a:off x="5982258" y="6115501"/>
            <a:ext cx="1120884" cy="742499"/>
          </a:xfrm>
          <a:prstGeom prst="triangle">
            <a:avLst/>
          </a:prstGeom>
          <a:solidFill>
            <a:schemeClr val="accent1">
              <a:alpha val="30000"/>
            </a:schemeClr>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pic>
        <p:nvPicPr>
          <p:cNvPr id="237" name="Picture 2" descr="Picture 2"/>
          <p:cNvPicPr>
            <a:picLocks noChangeAspect="1"/>
          </p:cNvPicPr>
          <p:nvPr/>
        </p:nvPicPr>
        <p:blipFill>
          <a:blip r:embed="rId3">
            <a:extLst/>
          </a:blip>
          <a:srcRect l="6701" t="0" r="3644" b="1"/>
          <a:stretch>
            <a:fillRect/>
          </a:stretch>
        </p:blipFill>
        <p:spPr>
          <a:xfrm>
            <a:off x="607966" y="643464"/>
            <a:ext cx="7928066" cy="5571070"/>
          </a:xfrm>
          <a:prstGeom prst="rect">
            <a:avLst/>
          </a:prstGeom>
          <a:ln w="12700">
            <a:miter lim="400000"/>
          </a:ln>
        </p:spPr>
      </p:pic>
      <p:sp>
        <p:nvSpPr>
          <p:cNvPr id="238" name="Isosceles Triangle 1053"/>
          <p:cNvSpPr/>
          <p:nvPr/>
        </p:nvSpPr>
        <p:spPr>
          <a:xfrm flipH="1">
            <a:off x="5703058" y="6453142"/>
            <a:ext cx="611180" cy="404858"/>
          </a:xfrm>
          <a:prstGeom prst="triangle">
            <a:avLst/>
          </a:prstGeom>
          <a:solidFill>
            <a:schemeClr val="accent1">
              <a:alpha val="30000"/>
            </a:schemeClr>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sp>
        <p:nvSpPr>
          <p:cNvPr id="239" name="Rectangle 1"/>
          <p:cNvSpPr/>
          <p:nvPr/>
        </p:nvSpPr>
        <p:spPr>
          <a:xfrm>
            <a:off x="673479" y="3504286"/>
            <a:ext cx="7542287" cy="2140904"/>
          </a:xfrm>
          <a:prstGeom prst="rect">
            <a:avLst/>
          </a:prstGeom>
          <a:solidFill>
            <a:srgbClr val="F2F2F2"/>
          </a:solidFill>
          <a:ln w="12700">
            <a:solidFill>
              <a:srgbClr val="E7E6E6"/>
            </a:solidFill>
            <a:miter/>
          </a:ln>
        </p:spPr>
        <p:txBody>
          <a:bodyPr lIns="45718" tIns="45718" rIns="45718" bIns="45718" anchor="ctr"/>
          <a:lstStyle/>
          <a:p>
            <a:pPr algn="ctr">
              <a:defRPr>
                <a:solidFill>
                  <a:srgbClr val="FFFFFF"/>
                </a:solidFill>
                <a:latin typeface="+mj-lt"/>
                <a:ea typeface="+mj-ea"/>
                <a:cs typeface="+mj-cs"/>
                <a:sym typeface="Calibri"/>
              </a:defRPr>
            </a:pPr>
          </a:p>
        </p:txBody>
      </p:sp>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243" name="Rectangle 1030"/>
          <p:cNvSpPr/>
          <p:nvPr/>
        </p:nvSpPr>
        <p:spPr>
          <a:xfrm>
            <a:off x="0" y="0"/>
            <a:ext cx="9144000" cy="6858000"/>
          </a:xfrm>
          <a:prstGeom prst="rect">
            <a:avLst/>
          </a:pr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sp>
        <p:nvSpPr>
          <p:cNvPr id="244" name="Rectangle 1032"/>
          <p:cNvSpPr/>
          <p:nvPr/>
        </p:nvSpPr>
        <p:spPr>
          <a:xfrm flipH="1" rot="16200000">
            <a:off x="1142713" y="-1142284"/>
            <a:ext cx="6858001" cy="9143425"/>
          </a:xfrm>
          <a:prstGeom prst="rect">
            <a:avLst/>
          </a:prstGeom>
          <a:gradFill>
            <a:gsLst>
              <a:gs pos="8000">
                <a:schemeClr val="accent1"/>
              </a:gs>
              <a:gs pos="100000">
                <a:srgbClr val="1F4E79"/>
              </a:gs>
            </a:gsLst>
            <a:lin ang="12000000"/>
          </a:gra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sp>
        <p:nvSpPr>
          <p:cNvPr id="245" name="Rectangle 1034"/>
          <p:cNvSpPr/>
          <p:nvPr/>
        </p:nvSpPr>
        <p:spPr>
          <a:xfrm flipH="1" rot="10800000">
            <a:off x="-1734" y="-1"/>
            <a:ext cx="6803136" cy="6857574"/>
          </a:xfrm>
          <a:prstGeom prst="rect">
            <a:avLst/>
          </a:prstGeom>
          <a:gradFill>
            <a:gsLst>
              <a:gs pos="8000">
                <a:srgbClr val="000000">
                  <a:alpha val="52000"/>
                </a:srgbClr>
              </a:gs>
              <a:gs pos="100000">
                <a:schemeClr val="accent1"/>
              </a:gs>
            </a:gsLst>
            <a:lin ang="4800000"/>
          </a:gra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sp>
        <p:nvSpPr>
          <p:cNvPr id="246" name="Rectangle 1036"/>
          <p:cNvSpPr/>
          <p:nvPr/>
        </p:nvSpPr>
        <p:spPr>
          <a:xfrm flipH="1" rot="16200000">
            <a:off x="2125297" y="-161648"/>
            <a:ext cx="4894567" cy="9145162"/>
          </a:xfrm>
          <a:prstGeom prst="rect">
            <a:avLst/>
          </a:prstGeom>
          <a:gradFill>
            <a:gsLst>
              <a:gs pos="0">
                <a:srgbClr val="8FAADC">
                  <a:alpha val="0"/>
                </a:srgbClr>
              </a:gs>
              <a:gs pos="100000">
                <a:srgbClr val="000000">
                  <a:alpha val="46000"/>
                </a:srgbClr>
              </a:gs>
            </a:gsLst>
            <a:lin ang="1200000"/>
          </a:gradFill>
          <a:ln w="12700">
            <a:miter lim="400000"/>
          </a:ln>
        </p:spPr>
        <p:txBody>
          <a:bodyPr lIns="45718" tIns="45718" rIns="45718" bIns="45718" anchor="ctr"/>
          <a:lstStyle/>
          <a:p>
            <a:pPr algn="ctr">
              <a:defRPr>
                <a:solidFill>
                  <a:srgbClr val="FFFFFF"/>
                </a:solidFill>
                <a:latin typeface="+mj-lt"/>
                <a:ea typeface="+mj-ea"/>
                <a:cs typeface="+mj-cs"/>
                <a:sym typeface="Calibri"/>
              </a:defRPr>
            </a:pPr>
          </a:p>
        </p:txBody>
      </p:sp>
      <p:pic>
        <p:nvPicPr>
          <p:cNvPr id="247" name="Picture 2" descr="Picture 2"/>
          <p:cNvPicPr>
            <a:picLocks noChangeAspect="1"/>
          </p:cNvPicPr>
          <p:nvPr/>
        </p:nvPicPr>
        <p:blipFill>
          <a:blip r:embed="rId2">
            <a:extLst/>
          </a:blip>
          <a:srcRect l="6701" t="0" r="3644" b="1"/>
          <a:stretch>
            <a:fillRect/>
          </a:stretch>
        </p:blipFill>
        <p:spPr>
          <a:xfrm>
            <a:off x="342899" y="457197"/>
            <a:ext cx="8458203" cy="5943606"/>
          </a:xfrm>
          <a:prstGeom prst="rect">
            <a:avLst/>
          </a:prstGeom>
          <a:ln w="12700">
            <a:miter lim="400000"/>
          </a:ln>
        </p:spPr>
      </p:pic>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49" name="Picture 1" descr="Picture 1"/>
          <p:cNvPicPr>
            <a:picLocks noChangeAspect="1"/>
          </p:cNvPicPr>
          <p:nvPr/>
        </p:nvPicPr>
        <p:blipFill>
          <a:blip r:embed="rId3">
            <a:extLst/>
          </a:blip>
          <a:stretch>
            <a:fillRect/>
          </a:stretch>
        </p:blipFill>
        <p:spPr>
          <a:xfrm>
            <a:off x="0" y="314841"/>
            <a:ext cx="9144000" cy="5080002"/>
          </a:xfrm>
          <a:prstGeom prst="rect">
            <a:avLst/>
          </a:prstGeom>
          <a:ln w="12700">
            <a:miter lim="400000"/>
          </a:ln>
        </p:spPr>
      </p:pic>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aphicFrame>
        <p:nvGraphicFramePr>
          <p:cNvPr id="253" name="Table 11"/>
          <p:cNvGraphicFramePr/>
          <p:nvPr/>
        </p:nvGraphicFramePr>
        <p:xfrm>
          <a:off x="466578" y="731519"/>
          <a:ext cx="8134186" cy="4603807"/>
        </p:xfrm>
        <a:graphic xmlns:a="http://schemas.openxmlformats.org/drawingml/2006/main">
          <a:graphicData uri="http://schemas.openxmlformats.org/drawingml/2006/table">
            <a:tbl>
              <a:tblPr firstCol="0" firstRow="1" lastCol="0" lastRow="0" bandCol="0" bandRow="1" rtl="0">
                <a:tableStyleId>{4C3C2611-4C71-4FC5-86AE-919BDF0F9419}</a:tableStyleId>
              </a:tblPr>
              <a:tblGrid>
                <a:gridCol w="2033546"/>
                <a:gridCol w="2033546"/>
                <a:gridCol w="2033546"/>
                <a:gridCol w="2033546"/>
              </a:tblGrid>
              <a:tr h="965676">
                <a:tc>
                  <a:txBody>
                    <a:bodyPr/>
                    <a:lstStyle/>
                    <a:p>
                      <a:pPr algn="ctr">
                        <a:defRPr b="0" sz="1800"/>
                      </a:pPr>
                      <a:r>
                        <a:rPr b="1" sz="2000"/>
                        <a:t>Rhannu Meini Prawf Llwyddiant</a:t>
                      </a:r>
                    </a:p>
                  </a:txBody>
                  <a:tcPr marL="45720" marR="45720" marT="45720" marB="45720" anchor="t" anchorCtr="0" horzOverflow="overflow"/>
                </a:tc>
                <a:tc>
                  <a:txBody>
                    <a:bodyPr/>
                    <a:lstStyle/>
                    <a:p>
                      <a:pPr algn="ctr">
                        <a:defRPr b="0" sz="1800"/>
                      </a:pPr>
                      <a:r>
                        <a:rPr b="1" sz="2000"/>
                        <a:t>Cwestiynu effeithiol</a:t>
                      </a:r>
                    </a:p>
                  </a:txBody>
                  <a:tcPr marL="45720" marR="45720" marT="45720" marB="45720" anchor="t" anchorCtr="0" horzOverflow="overflow"/>
                </a:tc>
                <a:tc>
                  <a:txBody>
                    <a:bodyPr/>
                    <a:lstStyle/>
                    <a:p>
                      <a:pPr algn="ctr">
                        <a:defRPr b="0" sz="1800"/>
                      </a:pPr>
                      <a:r>
                        <a:rPr b="1" sz="2000"/>
                        <a:t>Adborth effeithiol</a:t>
                      </a:r>
                    </a:p>
                  </a:txBody>
                  <a:tcPr marL="45720" marR="45720" marT="45720" marB="45720" anchor="t" anchorCtr="0" horzOverflow="overflow"/>
                </a:tc>
                <a:tc>
                  <a:txBody>
                    <a:bodyPr/>
                    <a:lstStyle/>
                    <a:p>
                      <a:pPr algn="ctr">
                        <a:defRPr b="0" sz="1800"/>
                      </a:pPr>
                      <a:r>
                        <a:rPr b="1" sz="2000"/>
                        <a:t>Hunan asesu ac Asesu Cyfoed</a:t>
                      </a:r>
                    </a:p>
                  </a:txBody>
                  <a:tcPr marL="45720" marR="45720" marT="45720" marB="45720" anchor="t" anchorCtr="0" horzOverflow="overflow"/>
                </a:tc>
              </a:tr>
              <a:tr h="269491">
                <a:tc gridSpan="4">
                  <a:txBody>
                    <a:bodyPr/>
                    <a:lstStyle/>
                    <a:p>
                      <a:pPr algn="ctr">
                        <a:defRPr sz="1800">
                          <a:solidFill>
                            <a:srgbClr val="FF0000"/>
                          </a:solidFill>
                        </a:defRPr>
                      </a:pPr>
                    </a:p>
                  </a:txBody>
                  <a:tcPr marL="45720" marR="45720" marT="45720" marB="45720" anchor="t" anchorCtr="0" horzOverflow="overflow"/>
                </a:tc>
                <a:tc hMerge="1">
                  <a:tcPr/>
                </a:tc>
                <a:tc hMerge="1">
                  <a:tcPr/>
                </a:tc>
                <a:tc hMerge="1">
                  <a:tcPr/>
                </a:tc>
              </a:tr>
              <a:tr h="1482201">
                <a:tc>
                  <a:txBody>
                    <a:bodyPr/>
                    <a:lstStyle/>
                    <a:p>
                      <a:pPr algn="ctr">
                        <a:defRPr sz="1800"/>
                      </a:pPr>
                      <a:r>
                        <a:t>Bydd dysgwyr yn gwybod beth sy'n gwneud eu gwaith yn dda</a:t>
                      </a:r>
                    </a:p>
                  </a:txBody>
                  <a:tcPr marL="45720" marR="45720" marT="45720" marB="45720" anchor="t" anchorCtr="0" horzOverflow="overflow"/>
                </a:tc>
                <a:tc>
                  <a:txBody>
                    <a:bodyPr/>
                    <a:lstStyle/>
                    <a:p>
                      <a:pPr algn="ctr">
                        <a:defRPr sz="1800"/>
                      </a:pPr>
                      <a:r>
                        <a:t>Mae pob dysgwr yn mynd ati i feddwl am atebion i gwestiynau da, agored</a:t>
                      </a:r>
                    </a:p>
                  </a:txBody>
                  <a:tcPr marL="45720" marR="45720" marT="45720" marB="45720" anchor="t" anchorCtr="0" horzOverflow="overflow"/>
                </a:tc>
                <a:tc>
                  <a:txBody>
                    <a:bodyPr/>
                    <a:lstStyle/>
                    <a:p>
                      <a:pPr algn="ctr">
                        <a:defRPr sz="1800"/>
                      </a:pPr>
                      <a:r>
                        <a:t>Mae adborth parhaus yn cadw'r dysgu ar y trywydd iawn</a:t>
                      </a:r>
                    </a:p>
                  </a:txBody>
                  <a:tcPr marL="45720" marR="45720" marT="45720" marB="45720" anchor="t" anchorCtr="0" horzOverflow="overflow"/>
                </a:tc>
                <a:tc>
                  <a:txBody>
                    <a:bodyPr/>
                    <a:lstStyle/>
                    <a:p>
                      <a:pPr algn="ctr">
                        <a:defRPr sz="1800"/>
                      </a:pPr>
                      <a:r>
                        <a:t>Mae dysgwyr yn elwa o arfarnu gwaith ei gilydd.</a:t>
                      </a:r>
                    </a:p>
                  </a:txBody>
                  <a:tcPr marL="45720" marR="45720" marT="45720" marB="45720" anchor="t" anchorCtr="0" horzOverflow="overflow"/>
                </a:tc>
              </a:tr>
              <a:tr h="1886437">
                <a:tc>
                  <a:txBody>
                    <a:bodyPr/>
                    <a:lstStyle/>
                    <a:p>
                      <a:pPr algn="ctr">
                        <a:defRPr sz="1800"/>
                      </a:pPr>
                      <a:r>
                        <a:t>Bydd y dysgwyr yn gwybod ble maen nhw a'r cam nesaf, yn unol â'r meini prawf</a:t>
                      </a:r>
                    </a:p>
                  </a:txBody>
                  <a:tcPr marL="45720" marR="45720" marT="45720" marB="45720" anchor="t" anchorCtr="0" horzOverflow="overflow"/>
                </a:tc>
                <a:tc>
                  <a:txBody>
                    <a:bodyPr/>
                    <a:lstStyle/>
                    <a:p>
                      <a:pPr algn="ctr">
                        <a:defRPr sz="1800"/>
                      </a:pPr>
                      <a:r>
                        <a:t>Mae dysgwyr yn esbonio syniadau i'w gilydd, gan atgyfnerthu eu dysgu a'u dealltwriaeth</a:t>
                      </a:r>
                    </a:p>
                  </a:txBody>
                  <a:tcPr marL="45720" marR="45720" marT="45720" marB="45720" anchor="t" anchorCtr="0" horzOverflow="overflow"/>
                </a:tc>
                <a:tc>
                  <a:txBody>
                    <a:bodyPr/>
                    <a:lstStyle/>
                    <a:p>
                      <a:pPr algn="ctr">
                        <a:defRPr sz="1800"/>
                      </a:pPr>
                      <a:r>
                        <a:t>Mae dysgwyr yn gweithredu ar yr adborth yn y fan a'r lle. Mae dysgwyr yn cymryd y cam nesaf</a:t>
                      </a:r>
                    </a:p>
                  </a:txBody>
                  <a:tcPr marL="45720" marR="45720" marT="45720" marB="45720" anchor="t" anchorCtr="0" horzOverflow="overflow"/>
                </a:tc>
                <a:tc>
                  <a:txBody>
                    <a:bodyPr/>
                    <a:lstStyle/>
                    <a:p>
                      <a:pPr algn="ctr">
                        <a:defRPr sz="1800"/>
                      </a:pPr>
                      <a:r>
                        <a:t>Mae dysgwyr yn dod yn fwy annibynnol yn raddol trwy ddysgu sut i hunanasesu.</a:t>
                      </a:r>
                    </a:p>
                  </a:txBody>
                  <a:tcPr marL="45720" marR="45720" marT="45720" marB="45720" anchor="t" anchorCtr="0" horzOverflow="overflow"/>
                </a:tc>
              </a:tr>
            </a:tbl>
          </a:graphicData>
        </a:graphic>
      </p:graphicFrame>
      <p:sp>
        <p:nvSpPr>
          <p:cNvPr id="254" name="TextBox 4"/>
          <p:cNvSpPr txBox="1"/>
          <p:nvPr/>
        </p:nvSpPr>
        <p:spPr>
          <a:xfrm>
            <a:off x="716462" y="181093"/>
            <a:ext cx="7634417" cy="333085"/>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defRPr>
                <a:latin typeface="+mj-lt"/>
                <a:ea typeface="+mj-ea"/>
                <a:cs typeface="+mj-cs"/>
                <a:sym typeface="Calibri"/>
              </a:defRPr>
            </a:lvl1pPr>
          </a:lstStyle>
          <a:p>
            <a:pPr/>
            <a:r>
              <a:t>Y Pedwar prif elfen sydd angen ystyried wrth Asesu ar gyfer Dysgu (AaGD)</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