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</p:sldIdLst>
  <p:sldSz cx="43891200" cy="32918400"/>
  <p:notesSz cx="5800725" cy="9094788"/>
  <p:embeddedFontLst>
    <p:embeddedFont>
      <p:font typeface="Amaranth" panose="020B0604020202020204" charset="0"/>
      <p:regular r:id="rId3"/>
      <p:bold r:id="rId4"/>
      <p:italic r:id="rId5"/>
      <p:boldItalic r:id="rId6"/>
    </p:embeddedFont>
    <p:embeddedFont>
      <p:font typeface="Titillium Web" panose="00000500000000000000" pitchFamily="2" charset="0"/>
      <p:regular r:id="rId7"/>
      <p:bold r:id="rId8"/>
      <p:italic r:id="rId9"/>
      <p:boldItalic r:id="rId10"/>
    </p:embeddedFont>
  </p:embeddedFontLst>
  <p:custDataLst>
    <p:tags r:id="rId11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93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6pPr>
    <a:lvl7pPr marL="27432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7pPr>
    <a:lvl8pPr marL="32004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8pPr>
    <a:lvl9pPr marL="3657600" algn="l" defTabSz="914400" rtl="0" eaLnBrk="1" latinLnBrk="0" hangingPunct="1">
      <a:defRPr sz="9300" kern="1200">
        <a:solidFill>
          <a:schemeClr val="tx1"/>
        </a:solidFill>
        <a:latin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1382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F3F3"/>
    <a:srgbClr val="9EA0A4"/>
    <a:srgbClr val="A167B2"/>
    <a:srgbClr val="353941"/>
    <a:srgbClr val="E65243"/>
    <a:srgbClr val="E3E3E3"/>
    <a:srgbClr val="2D3C50"/>
    <a:srgbClr val="235078"/>
    <a:srgbClr val="262626"/>
    <a:srgbClr val="0282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07A353-62D3-466C-984A-9366BDA42A66}" v="2212" dt="2025-06-02T11:09:33.2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 snapToGrid="0">
      <p:cViewPr varScale="1">
        <p:scale>
          <a:sx n="25" d="100"/>
          <a:sy n="25" d="100"/>
        </p:scale>
        <p:origin x="2510" y="67"/>
      </p:cViewPr>
      <p:guideLst>
        <p:guide orient="horz" pos="10368"/>
        <p:guide pos="13824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6.fntdata"/><Relationship Id="rId13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font" Target="fonts/font5.fntdata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11" Type="http://schemas.openxmlformats.org/officeDocument/2006/relationships/tags" Target="tags/tag1.xml"/><Relationship Id="rId5" Type="http://schemas.openxmlformats.org/officeDocument/2006/relationships/font" Target="fonts/font3.fntdata"/><Relationship Id="rId15" Type="http://schemas.openxmlformats.org/officeDocument/2006/relationships/tableStyles" Target="tableStyles.xml"/><Relationship Id="rId10" Type="http://schemas.openxmlformats.org/officeDocument/2006/relationships/font" Target="fonts/font8.fntdata"/><Relationship Id="rId4" Type="http://schemas.openxmlformats.org/officeDocument/2006/relationships/font" Target="fonts/font2.fntdata"/><Relationship Id="rId9" Type="http://schemas.openxmlformats.org/officeDocument/2006/relationships/font" Target="fonts/font7.fntdata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2475" y="10226675"/>
            <a:ext cx="37306250" cy="7054850"/>
          </a:xfrm>
        </p:spPr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3363" y="18653125"/>
            <a:ext cx="30724475" cy="8413750"/>
          </a:xfrm>
        </p:spPr>
        <p:txBody>
          <a:bodyPr/>
          <a:lstStyle>
            <a:defPPr>
              <a:defRPr kern="1200" smtId="4294967295"/>
            </a:defPPr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9E44D62-E9B9-4A1F-9D60-78A1B8BD213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12747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D772C493-C7EB-4BEF-9EB3-C72AA1A173D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922162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100" y="21153438"/>
            <a:ext cx="37307838" cy="6537325"/>
          </a:xfrm>
        </p:spPr>
        <p:txBody>
          <a:bodyPr anchor="t"/>
          <a:lstStyle>
            <a:defPPr>
              <a:defRPr kern="1200" smtId="4294967295"/>
            </a:defPPr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67100" y="13952538"/>
            <a:ext cx="37307838" cy="7200900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239EF23-2AC5-4B50-8C9E-5F8D49668A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25829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3925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21800" y="7680325"/>
            <a:ext cx="19675475" cy="21724938"/>
          </a:xfrm>
        </p:spPr>
        <p:txBody>
          <a:bodyPr/>
          <a:lstStyle>
            <a:defPPr>
              <a:defRPr kern="1200" smtId="4294967295"/>
            </a:defPPr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0BBD8762-0F6F-41F2-8E1E-C5EF6CE7FF3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397227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93925" y="7369175"/>
            <a:ext cx="19392900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93925" y="10439400"/>
            <a:ext cx="19392900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96438" y="7369175"/>
            <a:ext cx="19400838" cy="3070225"/>
          </a:xfrm>
        </p:spPr>
        <p:txBody>
          <a:bodyPr anchor="b"/>
          <a:lstStyle>
            <a:defPPr>
              <a:defRPr kern="1200" smtId="4294967295"/>
            </a:defPPr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96438" y="10439400"/>
            <a:ext cx="19400838" cy="18965862"/>
          </a:xfrm>
        </p:spPr>
        <p:txBody>
          <a:bodyPr/>
          <a:lstStyle>
            <a:defPPr>
              <a:defRPr kern="1200" smtId="4294967295"/>
            </a:defPPr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C245EB89-E1F0-4213-BFCF-D6A06A13C4E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3566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F9249905-9305-4041-8B60-8DE0824E81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1219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97C76933-D99D-4DC1-BD09-1072CC92B2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493674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3925" y="1311275"/>
            <a:ext cx="14439900" cy="5576888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160875" y="1311275"/>
            <a:ext cx="24536400" cy="28093988"/>
          </a:xfrm>
        </p:spPr>
        <p:txBody>
          <a:bodyPr/>
          <a:lstStyle>
            <a:defPPr>
              <a:defRPr kern="1200" smtId="4294967295"/>
            </a:defPPr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3925" y="6888163"/>
            <a:ext cx="14439900" cy="22517100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EF6A5529-8465-4E7D-9DB8-D374C51CD7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11112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2663" y="23042562"/>
            <a:ext cx="26335038" cy="2720975"/>
          </a:xfrm>
        </p:spPr>
        <p:txBody>
          <a:bodyPr anchor="b"/>
          <a:lstStyle>
            <a:defPPr>
              <a:defRPr kern="1200" smtId="4294967295"/>
            </a:defPPr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602663" y="2941638"/>
            <a:ext cx="26335038" cy="19750088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2663" y="25763538"/>
            <a:ext cx="26335038" cy="3862387"/>
          </a:xfrm>
        </p:spPr>
        <p:txBody>
          <a:bodyPr/>
          <a:lstStyle>
            <a:defPPr>
              <a:defRPr kern="1200" smtId="4294967295"/>
            </a:defPPr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3C022C6C-C3BF-4CE1-8842-0AC59701737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810504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8A277C51-0625-40F0-8A02-D153CC2D702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5903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821438" y="1317625"/>
            <a:ext cx="9875837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93925" y="1317625"/>
            <a:ext cx="29475112" cy="28087638"/>
          </a:xfrm>
        </p:spPr>
        <p:txBody>
          <a:bodyPr vert="eaVert"/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 smtId="4294967295"/>
            </a:defPPr>
            <a:lvl1pPr>
              <a:defRPr/>
            </a:lvl1pPr>
          </a:lstStyle>
          <a:p>
            <a:pPr>
              <a:defRPr/>
            </a:pPr>
            <a:fld id="{6C9A1A37-7051-412A-8F35-8483CD8F48E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91706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193925" y="1317625"/>
            <a:ext cx="39503350" cy="548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ctr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93925" y="7680325"/>
            <a:ext cx="39503350" cy="2172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1939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4995525" y="29976762"/>
            <a:ext cx="139001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ct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1454725" y="29976762"/>
            <a:ext cx="102425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470258" tIns="235129" rIns="470258" bIns="235129" anchor="t" anchorCtr="0" compatLnSpc="1">
            <a:prstTxWarp prst="textNoShape">
              <a:avLst/>
            </a:prstTxWarp>
          </a:bodyPr>
          <a:lstStyle>
            <a:defPPr>
              <a:defRPr kern="1200" smtId="4294967295"/>
            </a:defPPr>
            <a:lvl1pPr algn="r" defTabSz="4702175">
              <a:defRPr sz="7200" smtClean="0">
                <a:latin typeface="Arial" pitchFamily="34" charset="0"/>
              </a:defRPr>
            </a:lvl1pPr>
          </a:lstStyle>
          <a:p>
            <a:pPr>
              <a:defRPr/>
            </a:pPr>
            <a:fld id="{25043CB6-A91D-4176-912B-555F54C38C9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 smtId="4294967295"/>
      </a:defPPr>
      <a:lvl1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+mj-lt"/>
          <a:ea typeface="+mj-ea"/>
          <a:cs typeface="+mj-cs"/>
        </a:defRPr>
      </a:lvl1pPr>
      <a:lvl2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2pPr>
      <a:lvl3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3pPr>
      <a:lvl4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4pPr>
      <a:lvl5pPr algn="ctr" defTabSz="4702175" rtl="0" eaLnBrk="0" fontAlgn="base" hangingPunct="0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5pPr>
      <a:lvl6pPr marL="4572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6pPr>
      <a:lvl7pPr marL="9144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7pPr>
      <a:lvl8pPr marL="13716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8pPr>
      <a:lvl9pPr marL="1828800" algn="ctr" defTabSz="4702175" rtl="0" fontAlgn="base">
        <a:spcBef>
          <a:spcPct val="0"/>
        </a:spcBef>
        <a:spcAft>
          <a:spcPct val="0"/>
        </a:spcAft>
        <a:defRPr sz="22600">
          <a:solidFill>
            <a:schemeClr val="tx2"/>
          </a:solidFill>
          <a:latin typeface="Arial" pitchFamily="34" charset="0"/>
        </a:defRPr>
      </a:lvl9pPr>
    </p:titleStyle>
    <p:bodyStyle>
      <a:defPPr>
        <a:defRPr kern="1200" smtId="4294967295"/>
      </a:defPPr>
      <a:lvl1pPr marL="1763713" indent="-1763713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6500">
          <a:solidFill>
            <a:schemeClr val="tx1"/>
          </a:solidFill>
          <a:latin typeface="+mn-lt"/>
          <a:ea typeface="+mn-ea"/>
          <a:cs typeface="+mn-cs"/>
        </a:defRPr>
      </a:lvl1pPr>
      <a:lvl2pPr marL="3821113" indent="-1470025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4400">
          <a:solidFill>
            <a:schemeClr val="tx1"/>
          </a:solidFill>
          <a:latin typeface="+mn-lt"/>
        </a:defRPr>
      </a:lvl2pPr>
      <a:lvl3pPr marL="5878513" indent="-1176338" algn="l" defTabSz="4702175" rtl="0" eaLnBrk="0" fontAlgn="base" hangingPunct="0">
        <a:spcBef>
          <a:spcPct val="20000"/>
        </a:spcBef>
        <a:spcAft>
          <a:spcPct val="0"/>
        </a:spcAft>
        <a:buChar char="•"/>
        <a:defRPr sz="12300">
          <a:solidFill>
            <a:schemeClr val="tx1"/>
          </a:solidFill>
          <a:latin typeface="+mn-lt"/>
        </a:defRPr>
      </a:lvl3pPr>
      <a:lvl4pPr marL="8229600" indent="-1176338" algn="l" defTabSz="4702175" rtl="0" eaLnBrk="0" fontAlgn="base" hangingPunct="0">
        <a:spcBef>
          <a:spcPct val="20000"/>
        </a:spcBef>
        <a:spcAft>
          <a:spcPct val="0"/>
        </a:spcAft>
        <a:buChar char="–"/>
        <a:defRPr sz="10300">
          <a:solidFill>
            <a:schemeClr val="tx1"/>
          </a:solidFill>
          <a:latin typeface="+mn-lt"/>
        </a:defRPr>
      </a:lvl4pPr>
      <a:lvl5pPr marL="10580688" indent="-1174750" algn="l" defTabSz="4702175" rtl="0" eaLnBrk="0" fontAlgn="base" hangingPunct="0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5pPr>
      <a:lvl6pPr marL="110378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6pPr>
      <a:lvl7pPr marL="114950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7pPr>
      <a:lvl8pPr marL="119522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8pPr>
      <a:lvl9pPr marL="12409488" indent="-1174750" algn="l" defTabSz="4702175" rtl="0" fontAlgn="base">
        <a:spcBef>
          <a:spcPct val="20000"/>
        </a:spcBef>
        <a:spcAft>
          <a:spcPct val="0"/>
        </a:spcAft>
        <a:buChar char="»"/>
        <a:defRPr sz="103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httpwww.cqc.org.uk/publications/monitoring-mental-health-act" TargetMode="External"/><Relationship Id="rId5" Type="http://schemas.openxmlformats.org/officeDocument/2006/relationships/hyperlink" Target="http://www.mind.org.uk/information-support/legal-rights/sectioning/about-sectioning/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1E0E5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7"/>
          <p:cNvSpPr>
            <a:spLocks noChangeArrowheads="1"/>
          </p:cNvSpPr>
          <p:nvPr/>
        </p:nvSpPr>
        <p:spPr bwMode="auto">
          <a:xfrm>
            <a:off x="0" y="0"/>
            <a:ext cx="44234099" cy="32918398"/>
          </a:xfrm>
          <a:prstGeom prst="rect">
            <a:avLst/>
          </a:prstGeom>
          <a:solidFill>
            <a:srgbClr val="353941"/>
          </a:solidFill>
          <a:ln>
            <a:noFill/>
          </a:ln>
        </p:spPr>
        <p:txBody>
          <a:bodyPr wrap="none" anchor="ctr"/>
          <a:lstStyle>
            <a:defPPr>
              <a:defRPr kern="1200" smtId="4294967295"/>
            </a:defPPr>
          </a:lstStyle>
          <a:p>
            <a:endParaRPr lang="en-US"/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275FBB22-3EFB-492D-96CE-D6781F324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1518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2" name="Rectangle 5">
            <a:extLst>
              <a:ext uri="{FF2B5EF4-FFF2-40B4-BE49-F238E27FC236}">
                <a16:creationId xmlns:a16="http://schemas.microsoft.com/office/drawing/2014/main" id="{2386D52A-6246-4000-B868-44D6AC9747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07168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3" name="Rectangle 5">
            <a:extLst>
              <a:ext uri="{FF2B5EF4-FFF2-40B4-BE49-F238E27FC236}">
                <a16:creationId xmlns:a16="http://schemas.microsoft.com/office/drawing/2014/main" id="{F784D615-4333-4264-BEEA-87898C699B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577410" y="792385"/>
            <a:ext cx="13627990" cy="27744516"/>
          </a:xfrm>
          <a:prstGeom prst="roundRect">
            <a:avLst>
              <a:gd name="adj" fmla="val 1380"/>
            </a:avLst>
          </a:prstGeom>
          <a:solidFill>
            <a:srgbClr val="F3F3F3"/>
          </a:solidFill>
          <a:ln>
            <a:noFill/>
          </a:ln>
          <a:effectLst/>
        </p:spPr>
        <p:txBody>
          <a:bodyPr wrap="none" lIns="274320" tIns="68580" rIns="274320" bIns="68580" anchor="ctr"/>
          <a:lstStyle>
            <a:defPPr>
              <a:defRPr kern="1200" smtId="4294967295"/>
            </a:defPPr>
          </a:lstStyle>
          <a:p>
            <a:pPr defTabSz="4703763"/>
            <a:endParaRPr lang="en-US" sz="3600">
              <a:noFill/>
              <a:latin typeface="Amaranth" panose="02000503050000020004" pitchFamily="2" charset="0"/>
            </a:endParaRPr>
          </a:p>
        </p:txBody>
      </p:sp>
      <p:sp>
        <p:nvSpPr>
          <p:cNvPr id="25" name="Title 11">
            <a:extLst>
              <a:ext uri="{FF2B5EF4-FFF2-40B4-BE49-F238E27FC236}">
                <a16:creationId xmlns:a16="http://schemas.microsoft.com/office/drawing/2014/main" id="{CC6F2AB1-28A2-4D9F-8994-60350C9021D8}"/>
              </a:ext>
            </a:extLst>
          </p:cNvPr>
          <p:cNvSpPr txBox="1"/>
          <p:nvPr/>
        </p:nvSpPr>
        <p:spPr>
          <a:xfrm>
            <a:off x="1401160" y="1490180"/>
            <a:ext cx="12000844" cy="6436066"/>
          </a:xfrm>
          <a:prstGeom prst="rect">
            <a:avLst/>
          </a:prstGeom>
        </p:spPr>
        <p:txBody>
          <a:bodyPr lIns="128016" tIns="64008" rIns="128016" bIns="64008" anchor="t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9600" dirty="0">
                <a:solidFill>
                  <a:srgbClr val="A167B2"/>
                </a:solidFill>
                <a:latin typeface="Titillium Web"/>
              </a:rPr>
              <a:t>People can be detained under the mental health act for safety</a:t>
            </a:r>
            <a:endParaRPr lang="en-US" sz="9600">
              <a:solidFill>
                <a:srgbClr val="A167B2"/>
              </a:solidFill>
              <a:latin typeface="Titillium Web" panose="00000500000000000000" pitchFamily="2" charset="0"/>
            </a:endParaRPr>
          </a:p>
        </p:txBody>
      </p:sp>
      <p:sp>
        <p:nvSpPr>
          <p:cNvPr id="26" name="Title 11">
            <a:extLst>
              <a:ext uri="{FF2B5EF4-FFF2-40B4-BE49-F238E27FC236}">
                <a16:creationId xmlns:a16="http://schemas.microsoft.com/office/drawing/2014/main" id="{BA6DCAF8-941B-400A-83BB-E3E4D5000585}"/>
              </a:ext>
            </a:extLst>
          </p:cNvPr>
          <p:cNvSpPr txBox="1"/>
          <p:nvPr/>
        </p:nvSpPr>
        <p:spPr>
          <a:xfrm>
            <a:off x="15913987" y="1490180"/>
            <a:ext cx="11826240" cy="2746935"/>
          </a:xfrm>
          <a:prstGeom prst="rect">
            <a:avLst/>
          </a:prstGeom>
        </p:spPr>
        <p:txBody>
          <a:bodyPr lIns="128016" tIns="64008" rIns="128016" bIns="64008" anchor="t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9600" dirty="0">
                <a:solidFill>
                  <a:srgbClr val="A167B2"/>
                </a:solidFill>
                <a:latin typeface="Titillium Web"/>
              </a:rPr>
              <a:t>Patients have the right to an advocate and protection of civil liberties</a:t>
            </a:r>
            <a:endParaRPr lang="en-US" sz="9600">
              <a:solidFill>
                <a:srgbClr val="A167B2"/>
              </a:solidFill>
              <a:latin typeface="Titillium Web" panose="00000500000000000000" pitchFamily="2" charset="0"/>
            </a:endParaRPr>
          </a:p>
        </p:txBody>
      </p:sp>
      <p:sp>
        <p:nvSpPr>
          <p:cNvPr id="27" name="Title 11">
            <a:extLst>
              <a:ext uri="{FF2B5EF4-FFF2-40B4-BE49-F238E27FC236}">
                <a16:creationId xmlns:a16="http://schemas.microsoft.com/office/drawing/2014/main" id="{A6BCF34F-CA5C-4D00-B1AF-96E886C30D50}"/>
              </a:ext>
            </a:extLst>
          </p:cNvPr>
          <p:cNvSpPr txBox="1"/>
          <p:nvPr/>
        </p:nvSpPr>
        <p:spPr>
          <a:xfrm>
            <a:off x="30438279" y="1490180"/>
            <a:ext cx="11357421" cy="5726617"/>
          </a:xfrm>
          <a:prstGeom prst="rect">
            <a:avLst/>
          </a:prstGeom>
        </p:spPr>
        <p:txBody>
          <a:bodyPr lIns="128016" tIns="64008" rIns="128016" bIns="64008" anchor="t"/>
          <a:lstStyle>
            <a:defPPr>
              <a:defRPr kern="1200" smtId="4294967295"/>
            </a:defPPr>
            <a:lvl1pPr algn="ctr" defTabSz="4389028" rtl="0" eaLnBrk="1" latinLnBrk="0" hangingPunct="1">
              <a:spcBef>
                <a:spcPct val="0"/>
              </a:spcBef>
              <a:buNone/>
              <a:defRPr sz="1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1000" dirty="0">
                <a:solidFill>
                  <a:srgbClr val="A167B2"/>
                </a:solidFill>
                <a:latin typeface="Titillium Web"/>
              </a:rPr>
              <a:t>Promoting Autonomy in Mental Health Care</a:t>
            </a:r>
          </a:p>
        </p:txBody>
      </p:sp>
      <p:sp>
        <p:nvSpPr>
          <p:cNvPr id="28" name="Title 11">
            <a:extLst>
              <a:ext uri="{FF2B5EF4-FFF2-40B4-BE49-F238E27FC236}">
                <a16:creationId xmlns:a16="http://schemas.microsoft.com/office/drawing/2014/main" id="{E780465C-C49D-4DB8-A717-B3A2F9175B73}"/>
              </a:ext>
            </a:extLst>
          </p:cNvPr>
          <p:cNvSpPr txBox="1">
            <a:spLocks/>
          </p:cNvSpPr>
          <p:nvPr/>
        </p:nvSpPr>
        <p:spPr>
          <a:xfrm>
            <a:off x="761999" y="29430383"/>
            <a:ext cx="34926159" cy="2746935"/>
          </a:xfrm>
          <a:prstGeom prst="rect">
            <a:avLst/>
          </a:prstGeom>
        </p:spPr>
        <p:txBody>
          <a:bodyPr lIns="128016" tIns="64008" rIns="128016" bIns="64008"/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500" b="1" dirty="0">
                <a:solidFill>
                  <a:schemeClr val="bg1"/>
                </a:solidFill>
                <a:latin typeface="Titillium Web" panose="00000500000000000000" pitchFamily="2" charset="0"/>
              </a:rPr>
              <a:t>Optional Title</a:t>
            </a:r>
          </a:p>
        </p:txBody>
      </p:sp>
      <p:sp>
        <p:nvSpPr>
          <p:cNvPr id="29" name="Text Placeholder 16">
            <a:extLst>
              <a:ext uri="{FF2B5EF4-FFF2-40B4-BE49-F238E27FC236}">
                <a16:creationId xmlns:a16="http://schemas.microsoft.com/office/drawing/2014/main" id="{F0CB619B-B365-432D-B0B8-A87D57F102A2}"/>
              </a:ext>
            </a:extLst>
          </p:cNvPr>
          <p:cNvSpPr txBox="1">
            <a:spLocks/>
          </p:cNvSpPr>
          <p:nvPr/>
        </p:nvSpPr>
        <p:spPr>
          <a:xfrm>
            <a:off x="761999" y="30878182"/>
            <a:ext cx="34926159" cy="991041"/>
          </a:xfrm>
          <a:prstGeom prst="rect">
            <a:avLst/>
          </a:prstGeom>
        </p:spPr>
        <p:txBody>
          <a:bodyPr wrap="square" lIns="128016" tIns="64008" rIns="128016" bIns="64008">
            <a:spAutoFit/>
          </a:bodyPr>
          <a:lstStyle>
            <a:defPPr>
              <a:defRPr lang="en-US"/>
            </a:defPPr>
            <a:lvl1pPr marL="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19403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3880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58212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8776160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970199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164238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35827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7552317" algn="l" defTabSz="4388077" rtl="0" eaLnBrk="1" latinLnBrk="0" hangingPunct="1">
              <a:defRPr sz="8698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5600" dirty="0">
                <a:solidFill>
                  <a:schemeClr val="bg1"/>
                </a:solidFill>
                <a:latin typeface="Titillium Web" panose="00000500000000000000" pitchFamily="2" charset="0"/>
              </a:rPr>
              <a:t>Add Author Names</a:t>
            </a:r>
          </a:p>
        </p:txBody>
      </p:sp>
      <p:pic>
        <p:nvPicPr>
          <p:cNvPr id="30" name="Picture 966" descr="RX">
            <a:extLst>
              <a:ext uri="{FF2B5EF4-FFF2-40B4-BE49-F238E27FC236}">
                <a16:creationId xmlns:a16="http://schemas.microsoft.com/office/drawing/2014/main" id="{40F470EE-A88C-449E-8E2B-1068039F9D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13978" y="29277981"/>
            <a:ext cx="2836994" cy="289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516" descr="MCj02931980000[1]">
            <a:extLst>
              <a:ext uri="{FF2B5EF4-FFF2-40B4-BE49-F238E27FC236}">
                <a16:creationId xmlns:a16="http://schemas.microsoft.com/office/drawing/2014/main" id="{F4F1898A-C6AA-4A43-9633-1124E690A7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170" y="29372220"/>
            <a:ext cx="2817796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>
            <a:extLst>
              <a:ext uri="{FF2B5EF4-FFF2-40B4-BE49-F238E27FC236}">
                <a16:creationId xmlns:a16="http://schemas.microsoft.com/office/drawing/2014/main" id="{6F31CC69-2A63-422B-9BE8-330F81EB9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5876" y="25156679"/>
            <a:ext cx="2803257" cy="280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 Placeholder 5">
            <a:extLst>
              <a:ext uri="{FF2B5EF4-FFF2-40B4-BE49-F238E27FC236}">
                <a16:creationId xmlns:a16="http://schemas.microsoft.com/office/drawing/2014/main" id="{7A89F7D8-B3A5-4B3C-A18F-61BB5D8B5863}"/>
              </a:ext>
            </a:extLst>
          </p:cNvPr>
          <p:cNvSpPr txBox="1"/>
          <p:nvPr/>
        </p:nvSpPr>
        <p:spPr>
          <a:xfrm>
            <a:off x="4539894" y="26297943"/>
            <a:ext cx="6095440" cy="166199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1200" smtId="4294967295"/>
            </a:defPPr>
            <a:lvl1pPr marL="0" marR="0" indent="0" algn="l" defTabSz="376108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6000" kern="1200" baseline="0">
                <a:solidFill>
                  <a:schemeClr val="tx2"/>
                </a:solidFill>
                <a:latin typeface="Franklin Gothic Heavy" pitchFamily="34" charset="0"/>
                <a:ea typeface="+mn-ea"/>
                <a:cs typeface="+mn-cs"/>
              </a:defRPr>
            </a:lvl1pPr>
            <a:lvl2pPr marL="1880543" indent="0" algn="l" defTabSz="3761086" rtl="0" eaLnBrk="1" latinLnBrk="0" hangingPunct="1">
              <a:spcBef>
                <a:spcPct val="20000"/>
              </a:spcBef>
              <a:buFontTx/>
              <a:buNone/>
              <a:defRPr sz="1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761086" indent="0" algn="l" defTabSz="3761086" rtl="0" eaLnBrk="1" latinLnBrk="0" hangingPunct="1">
              <a:spcBef>
                <a:spcPct val="20000"/>
              </a:spcBef>
              <a:buFontTx/>
              <a:buNone/>
              <a:defRPr sz="9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641629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522172" indent="0" algn="l" defTabSz="3761086" rtl="0" eaLnBrk="1" latinLnBrk="0" hangingPunct="1">
              <a:spcBef>
                <a:spcPct val="20000"/>
              </a:spcBef>
              <a:buFontTx/>
              <a:buNone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0342988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2223531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4104074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5984617" indent="-940272" algn="l" defTabSz="3761086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8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sz="3600" dirty="0">
                <a:solidFill>
                  <a:schemeClr val="tx1"/>
                </a:solidFill>
                <a:effectLst/>
                <a:latin typeface="Titillium Web" panose="00000500000000000000" pitchFamily="2" charset="0"/>
                <a:cs typeface="Arial" panose="020B0604020202020204" pitchFamily="34" charset="0"/>
              </a:rPr>
              <a:t>Include a QR code to scan to download a digital copy of your poster.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F807D9-F011-463B-1C93-898CED81580C}"/>
              </a:ext>
            </a:extLst>
          </p:cNvPr>
          <p:cNvSpPr txBox="1"/>
          <p:nvPr/>
        </p:nvSpPr>
        <p:spPr>
          <a:xfrm>
            <a:off x="980955" y="7923331"/>
            <a:ext cx="12453338" cy="175432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 dirty="0"/>
              <a:t>*A patient or client can pose risk to themselves </a:t>
            </a:r>
            <a:r>
              <a:rPr lang="en-GB" sz="6600" err="1"/>
              <a:t>ie</a:t>
            </a:r>
            <a:r>
              <a:rPr lang="en-GB" sz="6600" dirty="0"/>
              <a:t> having suicidal thoughts or actions, so the act allows them to be treated</a:t>
            </a:r>
          </a:p>
          <a:p>
            <a:r>
              <a:rPr lang="en-GB" sz="6600" dirty="0"/>
              <a:t>*Are danger to others </a:t>
            </a:r>
          </a:p>
          <a:p>
            <a:r>
              <a:rPr lang="en-GB" sz="6600" dirty="0"/>
              <a:t>*Need urgent treatment</a:t>
            </a:r>
          </a:p>
          <a:p>
            <a:r>
              <a:rPr lang="en-GB" sz="6600" dirty="0"/>
              <a:t>*Are unable to make decisions</a:t>
            </a:r>
          </a:p>
          <a:p>
            <a:r>
              <a:rPr lang="en-GB" sz="6600" dirty="0"/>
              <a:t>*They would have to be sectioned</a:t>
            </a:r>
          </a:p>
          <a:p>
            <a:endParaRPr lang="en-GB" sz="7200" dirty="0"/>
          </a:p>
          <a:p>
            <a:r>
              <a:rPr lang="en-GB" sz="5400" b="1" dirty="0"/>
              <a:t>Reference</a:t>
            </a:r>
          </a:p>
          <a:p>
            <a:endParaRPr lang="en-GB" sz="5400" b="1" dirty="0"/>
          </a:p>
          <a:p>
            <a:r>
              <a:rPr lang="en-GB" sz="5400" dirty="0"/>
              <a:t>Mind. (2023). </a:t>
            </a:r>
            <a:r>
              <a:rPr lang="en-GB" sz="5400" i="1" dirty="0"/>
              <a:t>About sectioning.</a:t>
            </a:r>
            <a:r>
              <a:rPr lang="en-GB" sz="5400" dirty="0"/>
              <a:t> (online) mind.org.uk available at </a:t>
            </a:r>
            <a:r>
              <a:rPr lang="en-GB" sz="5400" dirty="0">
                <a:hlinkClick r:id="rId5"/>
              </a:rPr>
              <a:t>http://www.mind.org.uk/information-support/legal-rights/sectioning/about-sectioni</a:t>
            </a:r>
            <a:r>
              <a:rPr lang="en-GB" sz="7200" dirty="0">
                <a:hlinkClick r:id="rId5"/>
              </a:rPr>
              <a:t>ng/</a:t>
            </a:r>
            <a:r>
              <a:rPr lang="en-GB" sz="7200" dirty="0"/>
              <a:t> [ Accessed 2 jun.2025].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5A96A1-9A7A-9291-E431-023DBC80E471}"/>
              </a:ext>
            </a:extLst>
          </p:cNvPr>
          <p:cNvSpPr txBox="1"/>
          <p:nvPr/>
        </p:nvSpPr>
        <p:spPr>
          <a:xfrm>
            <a:off x="15918353" y="8745147"/>
            <a:ext cx="12799836" cy="1892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dirty="0"/>
              <a:t>Under the mental health act 1983 (amended 2007) patients who are detained have the right to access an independent mental health </a:t>
            </a:r>
            <a:r>
              <a:rPr lang="en-GB" sz="7200" err="1"/>
              <a:t>adovate</a:t>
            </a:r>
            <a:r>
              <a:rPr lang="en-GB" sz="7200" dirty="0"/>
              <a:t> (IMHA) (DHSC,2015;CQC, 2023</a:t>
            </a:r>
          </a:p>
          <a:p>
            <a:endParaRPr lang="en-GB" sz="72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endParaRPr lang="en-GB" sz="6000" dirty="0"/>
          </a:p>
          <a:p>
            <a:r>
              <a:rPr lang="en-GB" sz="6000" b="1" dirty="0"/>
              <a:t>Reference</a:t>
            </a:r>
            <a:endParaRPr lang="en-GB" b="1" dirty="0"/>
          </a:p>
          <a:p>
            <a:endParaRPr lang="en-GB" sz="6000" dirty="0"/>
          </a:p>
          <a:p>
            <a:r>
              <a:rPr lang="en-GB" sz="6000" dirty="0"/>
              <a:t>Care quality </a:t>
            </a:r>
            <a:r>
              <a:rPr lang="en-GB" sz="6000" err="1"/>
              <a:t>commision</a:t>
            </a:r>
            <a:r>
              <a:rPr lang="en-GB" sz="6000" dirty="0"/>
              <a:t> (CQC). (2023) </a:t>
            </a:r>
            <a:r>
              <a:rPr lang="en-GB" sz="6000" i="1" dirty="0"/>
              <a:t>Monitoring the Health </a:t>
            </a:r>
            <a:r>
              <a:rPr lang="en-GB" sz="6000" i="1" err="1"/>
              <a:t>Health</a:t>
            </a:r>
            <a:r>
              <a:rPr lang="en-GB" sz="6000" i="1" dirty="0"/>
              <a:t> Act in 2023/23</a:t>
            </a:r>
            <a:r>
              <a:rPr lang="en-GB" sz="6000" dirty="0"/>
              <a:t>. [online] available at </a:t>
            </a:r>
            <a:r>
              <a:rPr lang="en-GB" sz="6000" dirty="0">
                <a:hlinkClick r:id="rId6"/>
              </a:rPr>
              <a:t>http://httpwww.cqc.org.uk/publications/monitoring-mental-health-act</a:t>
            </a:r>
            <a:r>
              <a:rPr lang="en-GB" sz="6000" dirty="0"/>
              <a:t> [Accessed 2 jun.2025].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A46398-19EC-DAF2-60F2-D0A1A36F9E39}"/>
              </a:ext>
            </a:extLst>
          </p:cNvPr>
          <p:cNvSpPr txBox="1"/>
          <p:nvPr/>
        </p:nvSpPr>
        <p:spPr>
          <a:xfrm>
            <a:off x="30690689" y="8248470"/>
            <a:ext cx="10813256" cy="213289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dirty="0"/>
              <a:t>The mental health act requires that care and treatment must follow the least restrictive option principle, meaning restrictions on a person's freedom should be kept minimum necessary for safety (CQC, 2023).</a:t>
            </a:r>
          </a:p>
          <a:p>
            <a:endParaRPr lang="en-GB" sz="6000" b="1" dirty="0"/>
          </a:p>
          <a:p>
            <a:r>
              <a:rPr lang="en-GB" sz="6000" b="1" dirty="0"/>
              <a:t>Reference</a:t>
            </a:r>
            <a:endParaRPr lang="en-GB" sz="6000" dirty="0"/>
          </a:p>
          <a:p>
            <a:endParaRPr lang="en-GB" sz="6000" dirty="0"/>
          </a:p>
          <a:p>
            <a:r>
              <a:rPr lang="en-GB" sz="6000" dirty="0"/>
              <a:t>Care quality </a:t>
            </a:r>
            <a:r>
              <a:rPr lang="en-GB" sz="6000" dirty="0" err="1"/>
              <a:t>commision</a:t>
            </a:r>
            <a:r>
              <a:rPr lang="en-GB" sz="6000" dirty="0"/>
              <a:t> (CQC). (2023) </a:t>
            </a:r>
            <a:r>
              <a:rPr lang="en-GB" sz="6000" i="1" dirty="0"/>
              <a:t>Monitoring the Health </a:t>
            </a:r>
            <a:r>
              <a:rPr lang="en-GB" sz="6000" i="1" dirty="0" err="1"/>
              <a:t>Health</a:t>
            </a:r>
            <a:r>
              <a:rPr lang="en-GB" sz="6000" i="1" dirty="0"/>
              <a:t> Act in 2023/23</a:t>
            </a:r>
            <a:r>
              <a:rPr lang="en-GB" sz="6000" dirty="0"/>
              <a:t>. [online] available at </a:t>
            </a:r>
            <a:r>
              <a:rPr lang="en-GB" sz="6000" dirty="0">
                <a:hlinkClick r:id="rId6"/>
              </a:rPr>
              <a:t>http://httpwww.cqc.org.uk/publications/monitoring-mental-health-act</a:t>
            </a:r>
            <a:r>
              <a:rPr lang="en-GB" sz="6000" dirty="0"/>
              <a:t> [Accessed 2 jun.2025].</a:t>
            </a:r>
            <a:endParaRPr lang="en-US" sz="6000" dirty="0"/>
          </a:p>
          <a:p>
            <a:endParaRPr lang="en-GB" sz="7200" dirty="0"/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6.09.30"/>
  <p:tag name="AS_TITLE" val="Aspose.Slides for .NET 4.0"/>
  <p:tag name="AS_VERSION" val="16.9.0.0"/>
  <p:tag name="MAKESIGNSTEMPLATE" val="conceptualizingcobalt|09-2018"/>
</p:tagLst>
</file>

<file path=ppt/theme/theme1.xml><?xml version="1.0" encoding="utf-8"?>
<a:theme xmlns:a="http://schemas.openxmlformats.org/drawingml/2006/main" name="Default Design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Default Design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702175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93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73</Words>
  <Application>Microsoft Office PowerPoint</Application>
  <PresentationFormat>Custom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Default Design</vt:lpstr>
      <vt:lpstr>PowerPoint Presentation</vt:lpstr>
    </vt:vector>
  </TitlesOfParts>
  <Company>Graphicsland/MAKESIGNS.COM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Template to create a scientific poster</dc:title>
  <dc:subject>Example Of A Sample Research Poster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Justin Delre</cp:lastModifiedBy>
  <cp:revision>255</cp:revision>
  <dcterms:modified xsi:type="dcterms:W3CDTF">2025-06-02T11:09:56Z</dcterms:modified>
  <cp:category>scientific poster PowerPoint</cp:category>
</cp:coreProperties>
</file>