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6" r:id="rId5"/>
    <p:sldId id="264" r:id="rId6"/>
    <p:sldId id="268" r:id="rId7"/>
    <p:sldId id="269" r:id="rId8"/>
    <p:sldId id="27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097FF-898A-4019-B337-C32BFE71D5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81410B-64F3-40A8-A9D2-E487B1B047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71C1E1-3157-4414-828F-09F95BBDF848}"/>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2BCA802F-8876-4894-B09D-E54B720918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4D538-481D-4030-A56F-95AFA7407A1F}"/>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557251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FEE7F-6626-4DF3-AB3C-4EAB2FAE86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31644A-44B7-4981-9A35-7F98FE2D93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6E8643-C976-4E04-8430-0B1CE9489B68}"/>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DA9953FB-A111-4B59-BDF3-6E246656BE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974D85-A955-4124-B4A9-DE4CE73850D9}"/>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967011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8C2C4-A505-4BD9-ABC0-70710B1B90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CD3185-1E81-4A97-8144-4A16FEC8D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2E9BE1-669A-4C64-A3CA-64CA0D777F54}"/>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6C3F74E4-DFD1-449F-95D8-268369B25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7FB37-402F-42AA-BBCC-21CD8C8DC119}"/>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3721160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773F6-80B1-44D2-B9B5-CD6AFF38AA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478E42-267A-43C7-A183-ED0623279D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82B85C-D397-45F0-94E9-361FC08607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1E4AF0-DE8F-4802-AC2D-E3358A2D6651}"/>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9F7506D8-FFA4-470B-9961-73F0E53A07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E338BF-3909-4029-9AD5-1686848B6598}"/>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58753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5D1FF-3A5A-49AD-AA82-E23FB97050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827E83-CB02-4E44-8B1E-36545C343D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E6C0EF-1F06-477D-885E-42E3CBADC6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8CD087-A368-4F62-8B27-7A89ED9473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86E5CD-3DC1-401A-A2D0-295EFCB2F5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76F260-8B7B-4E8E-83C3-A1830E7E9EA4}"/>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8" name="Footer Placeholder 7">
            <a:extLst>
              <a:ext uri="{FF2B5EF4-FFF2-40B4-BE49-F238E27FC236}">
                <a16:creationId xmlns:a16="http://schemas.microsoft.com/office/drawing/2014/main" id="{D5F59F69-A8A3-4708-BF8D-389FC695EA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0043E7-4997-47E8-8CCA-35DB5AD535B3}"/>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3257806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7DF9-1548-46F1-8013-FDB7479E64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6E2EF6-38FA-4855-9E52-39E4CA053740}"/>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4" name="Footer Placeholder 3">
            <a:extLst>
              <a:ext uri="{FF2B5EF4-FFF2-40B4-BE49-F238E27FC236}">
                <a16:creationId xmlns:a16="http://schemas.microsoft.com/office/drawing/2014/main" id="{917979B5-3A0E-4A09-A519-0461749CEB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2ACF90-B5C6-4FD4-864C-9BF220A7F1EF}"/>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997785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D7C3B7-1B1C-4916-9153-5C955818DACC}"/>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3" name="Footer Placeholder 2">
            <a:extLst>
              <a:ext uri="{FF2B5EF4-FFF2-40B4-BE49-F238E27FC236}">
                <a16:creationId xmlns:a16="http://schemas.microsoft.com/office/drawing/2014/main" id="{D93F13E9-6CE4-4DB9-BE53-C64DE79064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65A7FB-B40A-459D-BA31-AD0E755385BD}"/>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677072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EE059-6A69-4FD4-B460-671D58D77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F389D0-D0E6-43DF-B27B-847818A80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95C1A6C-67A7-4B63-BFAE-DAD80C5699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BDCFC5-11E1-4B99-8758-9C269CCC48FF}"/>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0F600814-BE8E-4275-B0AC-72FFD675A2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244BAB-7B54-403C-AFD0-D3B300CA8FCD}"/>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804770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8B03A-692C-4B56-83F1-BFD327FE2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085BA6F-376A-43AA-8B0A-631D4AC529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582569-3149-4063-B481-9655734A6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CEEDB4-C677-452E-9700-B02E0A4D0451}"/>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6" name="Footer Placeholder 5">
            <a:extLst>
              <a:ext uri="{FF2B5EF4-FFF2-40B4-BE49-F238E27FC236}">
                <a16:creationId xmlns:a16="http://schemas.microsoft.com/office/drawing/2014/main" id="{3FFD6C77-E647-4395-8639-11370935D9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8C2662-FD1A-4D32-9FDA-B8ACB6CACE64}"/>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4245544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0019-D8D4-44A1-81E0-FD77296D01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66CEBE-6A03-487C-AFCB-AE0DD7DDB1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FCB9A5-9121-4180-A5A8-D2B7290EE4E2}"/>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61F97C4C-3121-4122-8D8D-549ECDF44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6B425-032D-47CE-B136-45D7A82D0646}"/>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422322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6B0F19-14BF-48F6-9DB2-C2383EDE2D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52B6FDA-1F71-488C-913D-4D172352B6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5BDDC7-849E-4C32-8E73-0A3F2DE6E8D6}"/>
              </a:ext>
            </a:extLst>
          </p:cNvPr>
          <p:cNvSpPr>
            <a:spLocks noGrp="1"/>
          </p:cNvSpPr>
          <p:nvPr>
            <p:ph type="dt" sz="half" idx="10"/>
          </p:nvPr>
        </p:nvSpPr>
        <p:spPr/>
        <p:txBody>
          <a:body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F587B54A-1AAE-4BA2-ABF9-F840734511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058989-E75C-45D5-B380-6B387BE9D1D8}"/>
              </a:ext>
            </a:extLst>
          </p:cNvPr>
          <p:cNvSpPr>
            <a:spLocks noGrp="1"/>
          </p:cNvSpPr>
          <p:nvPr>
            <p:ph type="sldNum" sz="quarter" idx="12"/>
          </p:nvPr>
        </p:nvSpPr>
        <p:spPr/>
        <p:txBody>
          <a:bodyPr/>
          <a:lstStyle/>
          <a:p>
            <a:fld id="{5842BB75-26AF-4B8A-BA35-01BD308C60C4}" type="slidenum">
              <a:rPr lang="en-GB" smtClean="0"/>
              <a:t>‹#›</a:t>
            </a:fld>
            <a:endParaRPr lang="en-GB"/>
          </a:p>
        </p:txBody>
      </p:sp>
    </p:spTree>
    <p:extLst>
      <p:ext uri="{BB962C8B-B14F-4D97-AF65-F5344CB8AC3E}">
        <p14:creationId xmlns:p14="http://schemas.microsoft.com/office/powerpoint/2010/main" val="149946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6D422C-443C-4FD1-9A6C-1E759D5E9C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3C75A8-D80E-4195-983F-74C701C9CA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66CA14-6D0F-43EE-959C-4FEF38AD3A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E13383-0AE1-476F-865D-D761807B5F80}" type="datetimeFigureOut">
              <a:rPr lang="en-GB" smtClean="0"/>
              <a:t>04/12/2022</a:t>
            </a:fld>
            <a:endParaRPr lang="en-GB"/>
          </a:p>
        </p:txBody>
      </p:sp>
      <p:sp>
        <p:nvSpPr>
          <p:cNvPr id="5" name="Footer Placeholder 4">
            <a:extLst>
              <a:ext uri="{FF2B5EF4-FFF2-40B4-BE49-F238E27FC236}">
                <a16:creationId xmlns:a16="http://schemas.microsoft.com/office/drawing/2014/main" id="{7E3B7051-0504-4DCD-95F0-42168A08A0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99180A-4ABB-4612-9533-15F3C6B3CF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42BB75-26AF-4B8A-BA35-01BD308C60C4}" type="slidenum">
              <a:rPr lang="en-GB" smtClean="0"/>
              <a:t>‹#›</a:t>
            </a:fld>
            <a:endParaRPr lang="en-GB"/>
          </a:p>
        </p:txBody>
      </p:sp>
    </p:spTree>
    <p:extLst>
      <p:ext uri="{BB962C8B-B14F-4D97-AF65-F5344CB8AC3E}">
        <p14:creationId xmlns:p14="http://schemas.microsoft.com/office/powerpoint/2010/main" val="1162560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3AF8-33B3-4DD9-A560-3D87919ED8E9}"/>
              </a:ext>
            </a:extLst>
          </p:cNvPr>
          <p:cNvSpPr>
            <a:spLocks noGrp="1"/>
          </p:cNvSpPr>
          <p:nvPr>
            <p:ph type="ctrTitle"/>
          </p:nvPr>
        </p:nvSpPr>
        <p:spPr/>
        <p:txBody>
          <a:bodyPr/>
          <a:lstStyle/>
          <a:p>
            <a:r>
              <a:rPr lang="en-US" b="0" dirty="0"/>
              <a:t>Employee Engagement</a:t>
            </a:r>
            <a:br>
              <a:rPr lang="en-US" b="0" dirty="0"/>
            </a:br>
            <a:endParaRPr lang="en-GB" dirty="0"/>
          </a:p>
        </p:txBody>
      </p:sp>
      <p:sp>
        <p:nvSpPr>
          <p:cNvPr id="3" name="Subtitle 2">
            <a:extLst>
              <a:ext uri="{FF2B5EF4-FFF2-40B4-BE49-F238E27FC236}">
                <a16:creationId xmlns:a16="http://schemas.microsoft.com/office/drawing/2014/main" id="{AAD056F9-6C91-4418-A0F8-8DD5B40CF007}"/>
              </a:ext>
            </a:extLst>
          </p:cNvPr>
          <p:cNvSpPr>
            <a:spLocks noGrp="1"/>
          </p:cNvSpPr>
          <p:nvPr>
            <p:ph type="subTitle" idx="1"/>
          </p:nvPr>
        </p:nvSpPr>
        <p:spPr/>
        <p:txBody>
          <a:bodyPr>
            <a:normAutofit lnSpcReduction="10000"/>
          </a:bodyPr>
          <a:lstStyle/>
          <a:p>
            <a:r>
              <a:rPr lang="en-US" dirty="0"/>
              <a:t>Operating Hotel Facilities (BMIH4006)</a:t>
            </a:r>
          </a:p>
          <a:p>
            <a:r>
              <a:rPr lang="en-US" dirty="0"/>
              <a:t>Student </a:t>
            </a:r>
            <a:r>
              <a:rPr lang="en-US" dirty="0" smtClean="0"/>
              <a:t>Name- </a:t>
            </a:r>
            <a:r>
              <a:rPr lang="en-US" dirty="0" err="1" smtClean="0"/>
              <a:t>Sayeda</a:t>
            </a:r>
            <a:r>
              <a:rPr lang="en-US" dirty="0" smtClean="0"/>
              <a:t> Laila </a:t>
            </a:r>
            <a:r>
              <a:rPr lang="en-US" dirty="0" err="1" smtClean="0"/>
              <a:t>Yeasmine</a:t>
            </a:r>
            <a:r>
              <a:rPr lang="en-US" dirty="0" smtClean="0"/>
              <a:t> </a:t>
            </a:r>
          </a:p>
          <a:p>
            <a:r>
              <a:rPr lang="en-US" dirty="0" smtClean="0"/>
              <a:t>Student Number - 2119793</a:t>
            </a:r>
            <a:endParaRPr lang="en-US" dirty="0"/>
          </a:p>
          <a:p>
            <a:r>
              <a:rPr lang="en-US" dirty="0" smtClean="0"/>
              <a:t>Tutor- Muhammad </a:t>
            </a:r>
            <a:r>
              <a:rPr lang="en-US" dirty="0" err="1" smtClean="0"/>
              <a:t>Cassomo</a:t>
            </a:r>
            <a:endParaRPr lang="en-US" dirty="0"/>
          </a:p>
          <a:p>
            <a:endParaRPr lang="en-GB" dirty="0"/>
          </a:p>
        </p:txBody>
      </p:sp>
    </p:spTree>
    <p:extLst>
      <p:ext uri="{BB962C8B-B14F-4D97-AF65-F5344CB8AC3E}">
        <p14:creationId xmlns:p14="http://schemas.microsoft.com/office/powerpoint/2010/main" val="2971043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5A12D-6A57-4C0E-BF2E-25B6EF230050}"/>
              </a:ext>
            </a:extLst>
          </p:cNvPr>
          <p:cNvSpPr>
            <a:spLocks noGrp="1"/>
          </p:cNvSpPr>
          <p:nvPr>
            <p:ph type="title"/>
          </p:nvPr>
        </p:nvSpPr>
        <p:spPr>
          <a:xfrm>
            <a:off x="838200" y="500062"/>
            <a:ext cx="10515600" cy="1325563"/>
          </a:xfrm>
        </p:spPr>
        <p:txBody>
          <a:bodyPr/>
          <a:lstStyle/>
          <a:p>
            <a:r>
              <a:rPr lang="en-US" dirty="0"/>
              <a:t>Introduction to Employee Engagement</a:t>
            </a:r>
            <a:endParaRPr lang="en-GB" dirty="0"/>
          </a:p>
        </p:txBody>
      </p:sp>
      <p:sp>
        <p:nvSpPr>
          <p:cNvPr id="3" name="Content Placeholder 2">
            <a:extLst>
              <a:ext uri="{FF2B5EF4-FFF2-40B4-BE49-F238E27FC236}">
                <a16:creationId xmlns:a16="http://schemas.microsoft.com/office/drawing/2014/main" id="{BE6FD843-F3CA-44E1-931B-F8509CC152F6}"/>
              </a:ext>
            </a:extLst>
          </p:cNvPr>
          <p:cNvSpPr>
            <a:spLocks noGrp="1"/>
          </p:cNvSpPr>
          <p:nvPr>
            <p:ph idx="1"/>
          </p:nvPr>
        </p:nvSpPr>
        <p:spPr/>
        <p:txBody>
          <a:bodyPr>
            <a:normAutofit/>
          </a:bodyPr>
          <a:lstStyle/>
          <a:p>
            <a:pPr marL="0" indent="0">
              <a:buNone/>
            </a:pPr>
            <a:r>
              <a:rPr lang="en-US" sz="2400" dirty="0">
                <a:latin typeface="Arial" panose="020B0604020202020204" pitchFamily="34" charset="0"/>
                <a:cs typeface="Arial" panose="020B0604020202020204" pitchFamily="34" charset="0"/>
              </a:rPr>
              <a:t>To motivate the employees and keep them loyal to the company they should be kept engaged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Samantaray</a:t>
            </a:r>
            <a:r>
              <a:rPr lang="en-US" dirty="0">
                <a:latin typeface="Arial" panose="020B0604020202020204" pitchFamily="34" charset="0"/>
                <a:cs typeface="Arial" panose="020B0604020202020204" pitchFamily="34" charset="0"/>
              </a:rPr>
              <a:t>, 2018). </a:t>
            </a:r>
            <a:r>
              <a:rPr lang="en-US" sz="2400" dirty="0">
                <a:latin typeface="Arial" panose="020B0604020202020204" pitchFamily="34" charset="0"/>
                <a:cs typeface="Arial" panose="020B0604020202020204" pitchFamily="34" charset="0"/>
              </a:rPr>
              <a:t>Employee engagement describes how much an employee is dedicated to their job and their enthusiasm towards the job </a:t>
            </a: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Karamuri</a:t>
            </a:r>
            <a:r>
              <a:rPr lang="en-US" dirty="0">
                <a:latin typeface="Arial" panose="020B0604020202020204" pitchFamily="34" charset="0"/>
                <a:cs typeface="Arial" panose="020B0604020202020204" pitchFamily="34" charset="0"/>
              </a:rPr>
              <a:t>, 2016).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2103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0676-2B00-4805-A3D6-56163BCC553C}"/>
              </a:ext>
            </a:extLst>
          </p:cNvPr>
          <p:cNvSpPr>
            <a:spLocks noGrp="1"/>
          </p:cNvSpPr>
          <p:nvPr>
            <p:ph type="title"/>
          </p:nvPr>
        </p:nvSpPr>
        <p:spPr>
          <a:xfrm>
            <a:off x="509451" y="313508"/>
            <a:ext cx="10515600" cy="998357"/>
          </a:xfrm>
        </p:spPr>
        <p:txBody>
          <a:bodyPr/>
          <a:lstStyle/>
          <a:p>
            <a:r>
              <a:rPr lang="en-US" dirty="0"/>
              <a:t>Employee Engagement Theoretical Model</a:t>
            </a:r>
            <a:endParaRPr lang="en-GB" dirty="0"/>
          </a:p>
        </p:txBody>
      </p:sp>
      <p:sp>
        <p:nvSpPr>
          <p:cNvPr id="3" name="Content Placeholder 2">
            <a:extLst>
              <a:ext uri="{FF2B5EF4-FFF2-40B4-BE49-F238E27FC236}">
                <a16:creationId xmlns:a16="http://schemas.microsoft.com/office/drawing/2014/main" id="{6E840FD4-8EBF-46F2-93CC-125124A76EE6}"/>
              </a:ext>
            </a:extLst>
          </p:cNvPr>
          <p:cNvSpPr>
            <a:spLocks noGrp="1"/>
          </p:cNvSpPr>
          <p:nvPr>
            <p:ph idx="1"/>
          </p:nvPr>
        </p:nvSpPr>
        <p:spPr>
          <a:xfrm>
            <a:off x="7071359" y="2127480"/>
            <a:ext cx="5120641" cy="4663440"/>
          </a:xfrm>
        </p:spPr>
        <p:txBody>
          <a:bodyPr numCol="2">
            <a:normAutofit/>
          </a:bodyPr>
          <a:lstStyle/>
          <a:p>
            <a:pPr marL="0" indent="0">
              <a:lnSpc>
                <a:spcPct val="100000"/>
              </a:lnSpc>
              <a:buNone/>
            </a:pPr>
            <a:r>
              <a:rPr lang="en-GB" sz="1700" b="1" dirty="0" smtClean="0"/>
              <a:t>9</a:t>
            </a:r>
            <a:r>
              <a:rPr lang="en-GB" sz="1700" b="1" dirty="0"/>
              <a:t>. Identify </a:t>
            </a:r>
            <a:r>
              <a:rPr lang="en-GB" sz="1700" b="1" dirty="0" smtClean="0"/>
              <a:t>with Organization </a:t>
            </a:r>
            <a:r>
              <a:rPr lang="en-US" sz="1700" dirty="0" smtClean="0"/>
              <a:t>Make</a:t>
            </a:r>
            <a:r>
              <a:rPr lang="en-US" sz="1700" b="1" dirty="0" smtClean="0"/>
              <a:t> </a:t>
            </a:r>
            <a:r>
              <a:rPr lang="en-US" sz="1700" dirty="0"/>
              <a:t>the employees feel important (Ram, 2011)</a:t>
            </a:r>
            <a:endParaRPr lang="en-GB" sz="1700" dirty="0"/>
          </a:p>
          <a:p>
            <a:pPr marL="0" indent="0">
              <a:lnSpc>
                <a:spcPct val="100000"/>
              </a:lnSpc>
              <a:buNone/>
            </a:pPr>
            <a:r>
              <a:rPr lang="en-GB" sz="1700" b="1" dirty="0" smtClean="0"/>
              <a:t>10. Serve Customers   </a:t>
            </a:r>
            <a:r>
              <a:rPr lang="en-US" sz="1700" dirty="0" smtClean="0"/>
              <a:t>Remind </a:t>
            </a:r>
            <a:r>
              <a:rPr lang="en-US" sz="1700" dirty="0"/>
              <a:t>the employees of the tradition to serve customers</a:t>
            </a:r>
          </a:p>
          <a:p>
            <a:pPr marL="0" indent="0">
              <a:lnSpc>
                <a:spcPct val="100000"/>
              </a:lnSpc>
              <a:buNone/>
            </a:pPr>
            <a:r>
              <a:rPr lang="en-US" sz="1700" b="1" dirty="0" smtClean="0"/>
              <a:t>11. Develop Personally      </a:t>
            </a:r>
            <a:r>
              <a:rPr lang="en-GB" sz="1700" dirty="0" smtClean="0"/>
              <a:t>The </a:t>
            </a:r>
            <a:r>
              <a:rPr lang="en-GB" sz="1700" dirty="0"/>
              <a:t>organization and the employees development should be connected (Kusuma, 2015)</a:t>
            </a:r>
          </a:p>
          <a:p>
            <a:pPr marL="0" indent="0">
              <a:lnSpc>
                <a:spcPct val="100000"/>
              </a:lnSpc>
              <a:buNone/>
            </a:pPr>
            <a:r>
              <a:rPr lang="en-GB" sz="1700" b="1" dirty="0" smtClean="0"/>
              <a:t>12. Attain Happiness           </a:t>
            </a:r>
            <a:r>
              <a:rPr lang="en-US" sz="1700" dirty="0" smtClean="0"/>
              <a:t>Keep </a:t>
            </a:r>
            <a:r>
              <a:rPr lang="en-US" sz="1700" dirty="0"/>
              <a:t>the employees happy</a:t>
            </a:r>
            <a:endParaRPr lang="en-GB" sz="1700" dirty="0"/>
          </a:p>
        </p:txBody>
      </p:sp>
      <p:sp>
        <p:nvSpPr>
          <p:cNvPr id="4" name="TextBox 3"/>
          <p:cNvSpPr txBox="1"/>
          <p:nvPr/>
        </p:nvSpPr>
        <p:spPr>
          <a:xfrm>
            <a:off x="648404" y="2127480"/>
            <a:ext cx="6823549" cy="5047536"/>
          </a:xfrm>
          <a:prstGeom prst="rect">
            <a:avLst/>
          </a:prstGeom>
          <a:noFill/>
        </p:spPr>
        <p:txBody>
          <a:bodyPr wrap="square" rtlCol="0">
            <a:spAutoFit/>
          </a:bodyPr>
          <a:lstStyle/>
          <a:p>
            <a:pPr algn="just"/>
            <a:r>
              <a:rPr lang="en-US" sz="1700" b="1" dirty="0"/>
              <a:t>1. Achieve Results:</a:t>
            </a:r>
          </a:p>
          <a:p>
            <a:pPr algn="just"/>
            <a:r>
              <a:rPr lang="en-US" sz="1700" dirty="0"/>
              <a:t>Work on the management and the employees (</a:t>
            </a:r>
            <a:r>
              <a:rPr lang="en-US" sz="1700" dirty="0" err="1"/>
              <a:t>Kalaiyarasan</a:t>
            </a:r>
            <a:r>
              <a:rPr lang="en-US" sz="1700" dirty="0"/>
              <a:t>, 2013)</a:t>
            </a:r>
          </a:p>
          <a:p>
            <a:pPr algn="just"/>
            <a:r>
              <a:rPr lang="en-GB" sz="1700" b="1" dirty="0"/>
              <a:t>2. Craft Strategies</a:t>
            </a:r>
          </a:p>
          <a:p>
            <a:pPr algn="just"/>
            <a:r>
              <a:rPr lang="en-US" sz="1700" dirty="0"/>
              <a:t>Plan, consider employee’s and organization’s requirements (Lee, 2014)</a:t>
            </a:r>
          </a:p>
          <a:p>
            <a:pPr algn="just"/>
            <a:r>
              <a:rPr lang="en-US" sz="1700" b="1" dirty="0"/>
              <a:t>3. Enliven Roles</a:t>
            </a:r>
          </a:p>
          <a:p>
            <a:pPr algn="just"/>
            <a:r>
              <a:rPr lang="en-US" sz="1700" dirty="0"/>
              <a:t>Make the work interesting </a:t>
            </a:r>
          </a:p>
          <a:p>
            <a:pPr algn="just"/>
            <a:r>
              <a:rPr lang="en-GB" sz="1700" b="1" dirty="0"/>
              <a:t>4. Excel at Work</a:t>
            </a:r>
          </a:p>
          <a:p>
            <a:pPr algn="just"/>
            <a:r>
              <a:rPr lang="en-US" sz="1700" dirty="0"/>
              <a:t>Recognize and reward</a:t>
            </a:r>
          </a:p>
          <a:p>
            <a:pPr algn="just"/>
            <a:r>
              <a:rPr lang="en-US" sz="1700" b="1" dirty="0"/>
              <a:t>5. Get Connected</a:t>
            </a:r>
          </a:p>
          <a:p>
            <a:pPr algn="just"/>
            <a:r>
              <a:rPr lang="en-US" sz="1700" dirty="0"/>
              <a:t>Keep connected to the employees</a:t>
            </a:r>
          </a:p>
          <a:p>
            <a:pPr algn="just"/>
            <a:r>
              <a:rPr lang="en-GB" sz="1700" b="1" dirty="0"/>
              <a:t>6. Be Authentic</a:t>
            </a:r>
          </a:p>
          <a:p>
            <a:pPr algn="just"/>
            <a:r>
              <a:rPr lang="en-US" sz="1700" dirty="0"/>
              <a:t>Show genuine concern for the employees (Yadav, 2019</a:t>
            </a:r>
            <a:r>
              <a:rPr lang="en-US" sz="1700" dirty="0" smtClean="0"/>
              <a:t>)</a:t>
            </a:r>
          </a:p>
          <a:p>
            <a:pPr algn="just"/>
            <a:r>
              <a:rPr lang="en-GB" sz="1700" b="1" dirty="0"/>
              <a:t>7. Live Recognition</a:t>
            </a:r>
          </a:p>
          <a:p>
            <a:pPr algn="just"/>
            <a:r>
              <a:rPr lang="en-US" sz="1700" dirty="0"/>
              <a:t>Recognize the employee’s efforts in front of the others (Sun, 2019</a:t>
            </a:r>
            <a:r>
              <a:rPr lang="en-US" sz="1700" dirty="0" smtClean="0"/>
              <a:t>)</a:t>
            </a:r>
          </a:p>
          <a:p>
            <a:pPr algn="just"/>
            <a:r>
              <a:rPr lang="en-US" sz="1700" b="1" dirty="0"/>
              <a:t>8. Fully </a:t>
            </a:r>
            <a:r>
              <a:rPr lang="en-US" sz="1700" b="1" dirty="0" smtClean="0"/>
              <a:t>Engage</a:t>
            </a:r>
          </a:p>
          <a:p>
            <a:pPr algn="just"/>
            <a:r>
              <a:rPr lang="en-US" sz="1700" dirty="0" smtClean="0"/>
              <a:t>Study </a:t>
            </a:r>
            <a:r>
              <a:rPr lang="en-US" sz="1700" dirty="0"/>
              <a:t>what makes the employees engaged</a:t>
            </a:r>
            <a:endParaRPr lang="en-GB" sz="1700" dirty="0"/>
          </a:p>
          <a:p>
            <a:pPr algn="just"/>
            <a:endParaRPr lang="en-US" sz="1600" dirty="0"/>
          </a:p>
          <a:p>
            <a:pPr algn="just"/>
            <a:endParaRPr lang="en-US" sz="1600" dirty="0"/>
          </a:p>
          <a:p>
            <a:endParaRPr lang="en-US" dirty="0"/>
          </a:p>
        </p:txBody>
      </p:sp>
      <p:sp>
        <p:nvSpPr>
          <p:cNvPr id="5" name="TextBox 4"/>
          <p:cNvSpPr txBox="1"/>
          <p:nvPr/>
        </p:nvSpPr>
        <p:spPr>
          <a:xfrm>
            <a:off x="509452" y="1073076"/>
            <a:ext cx="9226220" cy="1046440"/>
          </a:xfrm>
          <a:prstGeom prst="rect">
            <a:avLst/>
          </a:prstGeom>
          <a:noFill/>
        </p:spPr>
        <p:txBody>
          <a:bodyPr wrap="square" rtlCol="0">
            <a:spAutoFit/>
          </a:bodyPr>
          <a:lstStyle/>
          <a:p>
            <a:pPr lvl="0"/>
            <a:r>
              <a:rPr lang="en-US" sz="2200" b="1" dirty="0"/>
              <a:t>To keep employees engaged, the Zinger model can be followed by a manager (</a:t>
            </a:r>
            <a:r>
              <a:rPr lang="en-US" sz="2200" b="1" dirty="0" err="1"/>
              <a:t>Kusuma</a:t>
            </a:r>
            <a:r>
              <a:rPr lang="en-US" sz="2200" b="1" dirty="0"/>
              <a:t>, 2015). The keys are described below:</a:t>
            </a:r>
          </a:p>
          <a:p>
            <a:endParaRPr lang="en-US" dirty="0"/>
          </a:p>
        </p:txBody>
      </p:sp>
    </p:spTree>
    <p:extLst>
      <p:ext uri="{BB962C8B-B14F-4D97-AF65-F5344CB8AC3E}">
        <p14:creationId xmlns:p14="http://schemas.microsoft.com/office/powerpoint/2010/main" val="4180616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CC4F0-0AE5-4BC3-BB55-BD7521A6F868}"/>
              </a:ext>
            </a:extLst>
          </p:cNvPr>
          <p:cNvSpPr>
            <a:spLocks noGrp="1"/>
          </p:cNvSpPr>
          <p:nvPr>
            <p:ph type="title"/>
          </p:nvPr>
        </p:nvSpPr>
        <p:spPr>
          <a:xfrm>
            <a:off x="994954" y="626385"/>
            <a:ext cx="10515600" cy="1019538"/>
          </a:xfrm>
        </p:spPr>
        <p:txBody>
          <a:bodyPr/>
          <a:lstStyle/>
          <a:p>
            <a:r>
              <a:rPr lang="en-US" dirty="0"/>
              <a:t>Types of Employees in the Hotel Industry</a:t>
            </a:r>
            <a:endParaRPr lang="en-GB" dirty="0"/>
          </a:p>
        </p:txBody>
      </p:sp>
      <p:sp>
        <p:nvSpPr>
          <p:cNvPr id="3" name="Content Placeholder 2">
            <a:extLst>
              <a:ext uri="{FF2B5EF4-FFF2-40B4-BE49-F238E27FC236}">
                <a16:creationId xmlns:a16="http://schemas.microsoft.com/office/drawing/2014/main" id="{80440E7A-BECA-431F-A1B9-BFF5EF95C673}"/>
              </a:ext>
            </a:extLst>
          </p:cNvPr>
          <p:cNvSpPr>
            <a:spLocks noGrp="1"/>
          </p:cNvSpPr>
          <p:nvPr>
            <p:ph idx="1"/>
          </p:nvPr>
        </p:nvSpPr>
        <p:spPr>
          <a:xfrm>
            <a:off x="994954" y="1747250"/>
            <a:ext cx="10515600" cy="4351338"/>
          </a:xfrm>
        </p:spPr>
        <p:txBody>
          <a:bodyPr numCol="2">
            <a:normAutofit fontScale="70000" lnSpcReduction="20000"/>
          </a:bodyPr>
          <a:lstStyle/>
          <a:p>
            <a:pPr marL="0" indent="0">
              <a:buNone/>
            </a:pPr>
            <a:r>
              <a:rPr lang="en-US" b="1" dirty="0"/>
              <a:t>There are primarily four departments of employees. Those are:</a:t>
            </a:r>
          </a:p>
          <a:p>
            <a:pPr marL="0" indent="0">
              <a:buNone/>
            </a:pPr>
            <a:endParaRPr lang="en-US" b="1" dirty="0"/>
          </a:p>
          <a:p>
            <a:pPr marL="0" indent="0">
              <a:buNone/>
            </a:pPr>
            <a:r>
              <a:rPr lang="en-US" b="1" dirty="0"/>
              <a:t>1. Reception</a:t>
            </a:r>
          </a:p>
          <a:p>
            <a:r>
              <a:rPr lang="en-US" dirty="0"/>
              <a:t>Supervisor</a:t>
            </a:r>
          </a:p>
          <a:p>
            <a:r>
              <a:rPr lang="en-US" dirty="0"/>
              <a:t>Manager</a:t>
            </a:r>
          </a:p>
          <a:p>
            <a:r>
              <a:rPr lang="en-US" dirty="0"/>
              <a:t>Receptionist</a:t>
            </a:r>
          </a:p>
          <a:p>
            <a:pPr marL="0" indent="0">
              <a:buNone/>
            </a:pPr>
            <a:r>
              <a:rPr lang="en-US" b="1" dirty="0"/>
              <a:t>2. Housekeeping</a:t>
            </a:r>
          </a:p>
          <a:p>
            <a:r>
              <a:rPr lang="en-US" dirty="0"/>
              <a:t>Housekeeper</a:t>
            </a:r>
          </a:p>
          <a:p>
            <a:r>
              <a:rPr lang="en-US" dirty="0"/>
              <a:t>Laundry room holder</a:t>
            </a:r>
          </a:p>
          <a:p>
            <a:r>
              <a:rPr lang="en-US" dirty="0"/>
              <a:t>Supervisor</a:t>
            </a:r>
          </a:p>
          <a:p>
            <a:r>
              <a:rPr lang="en-US" dirty="0"/>
              <a:t>Manager</a:t>
            </a:r>
          </a:p>
          <a:p>
            <a:pPr marL="0" indent="0">
              <a:buNone/>
            </a:pPr>
            <a:endParaRPr lang="en-US" b="1" dirty="0"/>
          </a:p>
          <a:p>
            <a:pPr marL="0" indent="0">
              <a:buNone/>
            </a:pPr>
            <a:r>
              <a:rPr lang="en-US" b="1" dirty="0"/>
              <a:t>3. Kitchen</a:t>
            </a:r>
          </a:p>
          <a:p>
            <a:r>
              <a:rPr lang="en-US" dirty="0"/>
              <a:t>Chef</a:t>
            </a:r>
          </a:p>
          <a:p>
            <a:r>
              <a:rPr lang="en-US" dirty="0"/>
              <a:t>Assistant Chef</a:t>
            </a:r>
          </a:p>
          <a:p>
            <a:r>
              <a:rPr lang="en-US" dirty="0"/>
              <a:t>Kitchen Porter</a:t>
            </a:r>
          </a:p>
          <a:p>
            <a:pPr marL="0" indent="0">
              <a:buNone/>
            </a:pPr>
            <a:r>
              <a:rPr lang="en-US" b="1" dirty="0"/>
              <a:t>4. Food &amp; Beverage</a:t>
            </a:r>
          </a:p>
          <a:p>
            <a:r>
              <a:rPr lang="en-US" dirty="0"/>
              <a:t>Waiter</a:t>
            </a:r>
          </a:p>
          <a:p>
            <a:r>
              <a:rPr lang="en-US" dirty="0"/>
              <a:t>Event Decorator</a:t>
            </a:r>
          </a:p>
          <a:p>
            <a:r>
              <a:rPr lang="en-US" dirty="0"/>
              <a:t>Order Taker</a:t>
            </a:r>
          </a:p>
          <a:p>
            <a:r>
              <a:rPr lang="en-US" dirty="0"/>
              <a:t>Beverage Manager</a:t>
            </a:r>
          </a:p>
          <a:p>
            <a:pPr marL="0" indent="0">
              <a:buNone/>
            </a:pPr>
            <a:endParaRPr lang="en-US" dirty="0"/>
          </a:p>
          <a:p>
            <a:endParaRPr lang="en-GB" dirty="0"/>
          </a:p>
          <a:p>
            <a:pPr marL="0" indent="0">
              <a:buNone/>
            </a:pPr>
            <a:endParaRPr lang="en-US" dirty="0"/>
          </a:p>
          <a:p>
            <a:endParaRPr lang="en-GB" dirty="0"/>
          </a:p>
        </p:txBody>
      </p:sp>
    </p:spTree>
    <p:extLst>
      <p:ext uri="{BB962C8B-B14F-4D97-AF65-F5344CB8AC3E}">
        <p14:creationId xmlns:p14="http://schemas.microsoft.com/office/powerpoint/2010/main" val="227439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E67F7-5FE8-4C6F-B5B1-B195C3026D25}"/>
              </a:ext>
            </a:extLst>
          </p:cNvPr>
          <p:cNvSpPr>
            <a:spLocks noGrp="1"/>
          </p:cNvSpPr>
          <p:nvPr>
            <p:ph type="title"/>
          </p:nvPr>
        </p:nvSpPr>
        <p:spPr>
          <a:xfrm>
            <a:off x="838200" y="479516"/>
            <a:ext cx="10515600" cy="1084852"/>
          </a:xfrm>
        </p:spPr>
        <p:txBody>
          <a:bodyPr/>
          <a:lstStyle/>
          <a:p>
            <a:r>
              <a:rPr lang="en-US" dirty="0"/>
              <a:t>Best Practice for Employee Engagement</a:t>
            </a:r>
            <a:endParaRPr lang="en-GB" dirty="0"/>
          </a:p>
        </p:txBody>
      </p:sp>
      <p:sp>
        <p:nvSpPr>
          <p:cNvPr id="3" name="Content Placeholder 2">
            <a:extLst>
              <a:ext uri="{FF2B5EF4-FFF2-40B4-BE49-F238E27FC236}">
                <a16:creationId xmlns:a16="http://schemas.microsoft.com/office/drawing/2014/main" id="{520B6962-1DD1-49C9-B92F-82ABB7D97039}"/>
              </a:ext>
            </a:extLst>
          </p:cNvPr>
          <p:cNvSpPr>
            <a:spLocks noGrp="1"/>
          </p:cNvSpPr>
          <p:nvPr>
            <p:ph idx="1"/>
          </p:nvPr>
        </p:nvSpPr>
        <p:spPr>
          <a:xfrm>
            <a:off x="838200" y="1564368"/>
            <a:ext cx="10515600" cy="4351338"/>
          </a:xfrm>
        </p:spPr>
        <p:txBody>
          <a:bodyPr>
            <a:normAutofit/>
          </a:bodyPr>
          <a:lstStyle/>
          <a:p>
            <a:pPr marL="0" indent="0">
              <a:buNone/>
            </a:pPr>
            <a:r>
              <a:rPr lang="en-US" sz="2200" b="1" dirty="0"/>
              <a:t>Hotel employees have different needs for rewards and recognition than regular workers (</a:t>
            </a:r>
            <a:r>
              <a:rPr lang="en-US" sz="2200" b="1" dirty="0" err="1"/>
              <a:t>Anitha</a:t>
            </a:r>
            <a:r>
              <a:rPr lang="en-US" sz="2200" b="1" dirty="0"/>
              <a:t>, 2014). Here are the practices for employee engagement:</a:t>
            </a:r>
          </a:p>
          <a:p>
            <a:pPr marL="342900" indent="-342900">
              <a:buAutoNum type="arabicPeriod"/>
            </a:pPr>
            <a:r>
              <a:rPr lang="en-US" sz="2400" dirty="0"/>
              <a:t>Balanced reward system. </a:t>
            </a:r>
          </a:p>
          <a:p>
            <a:pPr marL="342900" indent="-342900">
              <a:buAutoNum type="arabicPeriod"/>
            </a:pPr>
            <a:r>
              <a:rPr lang="en-US" sz="2400" dirty="0"/>
              <a:t>Providing freebies.</a:t>
            </a:r>
          </a:p>
          <a:p>
            <a:pPr marL="342900" indent="-342900">
              <a:buAutoNum type="arabicPeriod"/>
            </a:pPr>
            <a:r>
              <a:rPr lang="en-US" sz="2400" dirty="0"/>
              <a:t>Employees should have breaks.</a:t>
            </a:r>
          </a:p>
          <a:p>
            <a:pPr marL="342900" indent="-342900">
              <a:buAutoNum type="arabicPeriod"/>
            </a:pPr>
            <a:r>
              <a:rPr lang="en-US" sz="2400" dirty="0"/>
              <a:t>Employees should have competition with each other to work better (Gupta, 2016)</a:t>
            </a:r>
          </a:p>
          <a:p>
            <a:pPr marL="342900" indent="-342900">
              <a:buAutoNum type="arabicPeriod"/>
            </a:pPr>
            <a:r>
              <a:rPr lang="en-US" sz="2400" dirty="0"/>
              <a:t>Opportunity to develop employees</a:t>
            </a:r>
          </a:p>
          <a:p>
            <a:pPr marL="342900" indent="-342900">
              <a:buAutoNum type="arabicPeriod"/>
            </a:pPr>
            <a:r>
              <a:rPr lang="en-US" sz="2400" dirty="0"/>
              <a:t>Better communication</a:t>
            </a:r>
            <a:endParaRPr lang="en-GB" sz="2400" dirty="0"/>
          </a:p>
        </p:txBody>
      </p:sp>
    </p:spTree>
    <p:extLst>
      <p:ext uri="{BB962C8B-B14F-4D97-AF65-F5344CB8AC3E}">
        <p14:creationId xmlns:p14="http://schemas.microsoft.com/office/powerpoint/2010/main" val="447915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32F33-1403-4495-BBE8-B3D1903A83D7}"/>
              </a:ext>
            </a:extLst>
          </p:cNvPr>
          <p:cNvSpPr>
            <a:spLocks noGrp="1"/>
          </p:cNvSpPr>
          <p:nvPr>
            <p:ph type="title"/>
          </p:nvPr>
        </p:nvSpPr>
        <p:spPr>
          <a:xfrm>
            <a:off x="838200" y="783134"/>
            <a:ext cx="10515600" cy="1325563"/>
          </a:xfrm>
        </p:spPr>
        <p:txBody>
          <a:bodyPr>
            <a:normAutofit/>
          </a:bodyPr>
          <a:lstStyle/>
          <a:p>
            <a:r>
              <a:rPr lang="en-US" sz="4200" dirty="0"/>
              <a:t>Industries Using Employee Engagement - Marriott’s </a:t>
            </a:r>
            <a:r>
              <a:rPr lang="en-US" sz="4200" dirty="0" smtClean="0"/>
              <a:t>Take Care </a:t>
            </a:r>
            <a:r>
              <a:rPr lang="en-US" sz="4200" dirty="0"/>
              <a:t>Program</a:t>
            </a:r>
            <a:endParaRPr lang="en-GB" sz="4200" dirty="0"/>
          </a:p>
        </p:txBody>
      </p:sp>
      <p:sp>
        <p:nvSpPr>
          <p:cNvPr id="3" name="Content Placeholder 2">
            <a:extLst>
              <a:ext uri="{FF2B5EF4-FFF2-40B4-BE49-F238E27FC236}">
                <a16:creationId xmlns:a16="http://schemas.microsoft.com/office/drawing/2014/main" id="{1294CDAB-8B03-4B3E-8087-DF6CA7B64590}"/>
              </a:ext>
            </a:extLst>
          </p:cNvPr>
          <p:cNvSpPr>
            <a:spLocks noGrp="1"/>
          </p:cNvSpPr>
          <p:nvPr>
            <p:ph idx="1"/>
          </p:nvPr>
        </p:nvSpPr>
        <p:spPr>
          <a:xfrm>
            <a:off x="838200" y="2426514"/>
            <a:ext cx="10515600" cy="1936481"/>
          </a:xfrm>
        </p:spPr>
        <p:txBody>
          <a:bodyPr/>
          <a:lstStyle/>
          <a:p>
            <a:pPr marL="0" indent="0">
              <a:buNone/>
            </a:pPr>
            <a:r>
              <a:rPr lang="en-US" dirty="0"/>
              <a:t>In 2010, this program was launched to care of the employees mental health, their career development, recognition of their work, financial planning and more. The company has won titanium take care certification for this program (Marriott, 2019). </a:t>
            </a:r>
            <a:endParaRPr lang="en-GB" dirty="0"/>
          </a:p>
          <a:p>
            <a:pPr marL="0" indent="0">
              <a:buNone/>
            </a:pPr>
            <a:endParaRPr lang="en-GB" dirty="0"/>
          </a:p>
        </p:txBody>
      </p:sp>
    </p:spTree>
    <p:extLst>
      <p:ext uri="{BB962C8B-B14F-4D97-AF65-F5344CB8AC3E}">
        <p14:creationId xmlns:p14="http://schemas.microsoft.com/office/powerpoint/2010/main" val="214761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0564-DAB8-44A3-84B6-159449C63EF7}"/>
              </a:ext>
            </a:extLst>
          </p:cNvPr>
          <p:cNvSpPr>
            <a:spLocks noGrp="1"/>
          </p:cNvSpPr>
          <p:nvPr>
            <p:ph type="title"/>
          </p:nvPr>
        </p:nvSpPr>
        <p:spPr>
          <a:xfrm>
            <a:off x="838200" y="600257"/>
            <a:ext cx="10515600" cy="1325563"/>
          </a:xfrm>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46553E8D-0A19-484F-9D48-B3F1ECC266D4}"/>
              </a:ext>
            </a:extLst>
          </p:cNvPr>
          <p:cNvSpPr>
            <a:spLocks noGrp="1"/>
          </p:cNvSpPr>
          <p:nvPr>
            <p:ph idx="1"/>
          </p:nvPr>
        </p:nvSpPr>
        <p:spPr>
          <a:xfrm>
            <a:off x="838200" y="1773374"/>
            <a:ext cx="10515600" cy="2524306"/>
          </a:xfrm>
        </p:spPr>
        <p:txBody>
          <a:bodyPr/>
          <a:lstStyle/>
          <a:p>
            <a:pPr marL="0" indent="0">
              <a:buNone/>
            </a:pPr>
            <a:r>
              <a:rPr lang="en-US" dirty="0"/>
              <a:t>Employees are usually the first choice to gain more profit. In this presentation, the importance of employee engagement was discussed. Thank you for sitting through it.</a:t>
            </a:r>
          </a:p>
          <a:p>
            <a:endParaRPr lang="en-GB" dirty="0"/>
          </a:p>
        </p:txBody>
      </p:sp>
    </p:spTree>
    <p:extLst>
      <p:ext uri="{BB962C8B-B14F-4D97-AF65-F5344CB8AC3E}">
        <p14:creationId xmlns:p14="http://schemas.microsoft.com/office/powerpoint/2010/main" val="391250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4261-DFE8-4EC3-92A5-B0303A0A885C}"/>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1292F58-9FD8-4DC7-B45E-DD905E162B58}"/>
              </a:ext>
            </a:extLst>
          </p:cNvPr>
          <p:cNvSpPr>
            <a:spLocks noGrp="1"/>
          </p:cNvSpPr>
          <p:nvPr>
            <p:ph idx="1"/>
          </p:nvPr>
        </p:nvSpPr>
        <p:spPr>
          <a:xfrm>
            <a:off x="838200" y="1433739"/>
            <a:ext cx="10515600" cy="5019312"/>
          </a:xfrm>
        </p:spPr>
        <p:txBody>
          <a:bodyPr>
            <a:normAutofit fontScale="55000" lnSpcReduction="20000"/>
          </a:bodyPr>
          <a:lstStyle/>
          <a:p>
            <a:r>
              <a:rPr lang="en-US" dirty="0" err="1"/>
              <a:t>Samantaray</a:t>
            </a:r>
            <a:r>
              <a:rPr lang="en-US" dirty="0"/>
              <a:t>, M.R. and </a:t>
            </a:r>
            <a:r>
              <a:rPr lang="en-US" dirty="0" err="1"/>
              <a:t>Sahu</a:t>
            </a:r>
            <a:r>
              <a:rPr lang="en-US" dirty="0"/>
              <a:t>, P.K., 2018. Corporate practices in employee engagement.</a:t>
            </a:r>
          </a:p>
          <a:p>
            <a:r>
              <a:rPr lang="en-US" dirty="0"/>
              <a:t>KALAIYARASAN, B., 2013. AN INTRODUCTION TO EMPLOYEE ENGAGEMENT: SOLUTION FOR EFFECTIVE HRM WITH REFERENCE TO EMPLOYEE ENGAGEMENT MODEL. CLEAR International Journal of Research in Commerce &amp; Management, 4(10).</a:t>
            </a:r>
          </a:p>
          <a:p>
            <a:r>
              <a:rPr lang="en-US" dirty="0"/>
              <a:t>Kusuma, P.G. and </a:t>
            </a:r>
            <a:r>
              <a:rPr lang="en-US" dirty="0" err="1"/>
              <a:t>Madasu</a:t>
            </a:r>
            <a:r>
              <a:rPr lang="en-US" dirty="0"/>
              <a:t>, S., 2015. 'A Great Place to Work': A comparison of Employee Engagement Practices of select companies with David Zinger Engagement Pyramid. </a:t>
            </a:r>
            <a:r>
              <a:rPr lang="en-US" dirty="0" err="1"/>
              <a:t>Aweshkar</a:t>
            </a:r>
            <a:r>
              <a:rPr lang="en-US" dirty="0"/>
              <a:t> Research Journal, 19(1).</a:t>
            </a:r>
          </a:p>
          <a:p>
            <a:r>
              <a:rPr lang="en-US" dirty="0" err="1"/>
              <a:t>Karumuri</a:t>
            </a:r>
            <a:r>
              <a:rPr lang="en-US" dirty="0"/>
              <a:t>, V., 2016. Employee engagement: Hotel industry. SCMS Journal of Indian management, 13(3), pp.120-128.</a:t>
            </a:r>
          </a:p>
          <a:p>
            <a:r>
              <a:rPr lang="en-US" dirty="0"/>
              <a:t>Lee, Y.K., Kim, S. and Kim, S.Y., 2014. The impact of internal branding on employee engagement and outcome variables in the hotel industry. Asia Pacific Journal of Tourism Research, 19(12), pp.1359-1380.</a:t>
            </a:r>
          </a:p>
          <a:p>
            <a:r>
              <a:rPr lang="en-US" dirty="0"/>
              <a:t>Yadav, S. and </a:t>
            </a:r>
            <a:r>
              <a:rPr lang="en-US" dirty="0" err="1"/>
              <a:t>Morya</a:t>
            </a:r>
            <a:r>
              <a:rPr lang="en-US" dirty="0"/>
              <a:t>, K.K., 2019. A Study of Employee Engagement and Its Impact on Organizational Citizenship Behavior in the Hotel Industry. IUP Journal of Organizational Behavior, 18(1).</a:t>
            </a:r>
          </a:p>
          <a:p>
            <a:r>
              <a:rPr lang="en-US" dirty="0"/>
              <a:t>Ram, P. and Prabhakar, G.V., 2011. An enquiry into the mediatory role of employee engagement: Evidence from the hotel industry in Jordan. Far East Journal of Psychology and Business, 5(2), pp.41-59.</a:t>
            </a:r>
          </a:p>
          <a:p>
            <a:r>
              <a:rPr lang="en-US" dirty="0"/>
              <a:t>Sun, L. and </a:t>
            </a:r>
            <a:r>
              <a:rPr lang="en-US" dirty="0" err="1"/>
              <a:t>Bunchapattanasakda</a:t>
            </a:r>
            <a:r>
              <a:rPr lang="en-US" dirty="0"/>
              <a:t>, C., 2019. Employee engagement: A literature review. International Journal of Human Resource Studies, 9(1), pp.63-80.</a:t>
            </a:r>
          </a:p>
          <a:p>
            <a:r>
              <a:rPr lang="en-US" dirty="0" err="1"/>
              <a:t>Anitha</a:t>
            </a:r>
            <a:r>
              <a:rPr lang="en-US" dirty="0"/>
              <a:t>, J., 2014. Determinants of employee engagement and their impact on employee performance. International journal of productivity and performance management.</a:t>
            </a:r>
          </a:p>
          <a:p>
            <a:r>
              <a:rPr lang="en-US" dirty="0"/>
              <a:t>Gupta, N. and Sharma, V., 2016. Exploring employee engagement—A way to better business performance. Global Business Review, 17(3_suppl), pp.45S-63S.</a:t>
            </a:r>
          </a:p>
          <a:p>
            <a:r>
              <a:rPr lang="en-US" dirty="0"/>
              <a:t>Marriott International (2019). Marriott International Announces Expanded Wellbeing Certification Program. [online] Marriott International </a:t>
            </a:r>
            <a:r>
              <a:rPr lang="en-US" dirty="0" err="1"/>
              <a:t>Newscenter</a:t>
            </a:r>
            <a:r>
              <a:rPr lang="en-US" dirty="0"/>
              <a:t> (US). Available at: https://news.marriott.com/news/2019/09/18/marriott-international-announces-expanded-wellbeing-certification-program.</a:t>
            </a:r>
          </a:p>
          <a:p>
            <a:endParaRPr lang="en-GB" dirty="0"/>
          </a:p>
        </p:txBody>
      </p:sp>
    </p:spTree>
    <p:extLst>
      <p:ext uri="{BB962C8B-B14F-4D97-AF65-F5344CB8AC3E}">
        <p14:creationId xmlns:p14="http://schemas.microsoft.com/office/powerpoint/2010/main" val="11447849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1601</TotalTime>
  <Words>815</Words>
  <Application>Microsoft Office PowerPoint</Application>
  <PresentationFormat>Widescreen</PresentationFormat>
  <Paragraphs>78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Employee Engagement </vt:lpstr>
      <vt:lpstr>Introduction to Employee Engagement</vt:lpstr>
      <vt:lpstr>Employee Engagement Theoretical Model</vt:lpstr>
      <vt:lpstr>Types of Employees in the Hotel Industry</vt:lpstr>
      <vt:lpstr>Best Practice for Employee Engagement</vt:lpstr>
      <vt:lpstr>Industries Using Employee Engagement - Marriott’s Take Care Program</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COVID19</dc:creator>
  <cp:lastModifiedBy>COVID19</cp:lastModifiedBy>
  <cp:revision>17</cp:revision>
  <dcterms:created xsi:type="dcterms:W3CDTF">2022-12-01T20:03:25Z</dcterms:created>
  <dcterms:modified xsi:type="dcterms:W3CDTF">2022-12-05T23:34:49Z</dcterms:modified>
</cp:coreProperties>
</file>