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77" r:id="rId2"/>
    <p:sldId id="256" r:id="rId3"/>
    <p:sldId id="257" r:id="rId4"/>
    <p:sldId id="259" r:id="rId5"/>
    <p:sldId id="260" r:id="rId6"/>
    <p:sldId id="263" r:id="rId7"/>
    <p:sldId id="261" r:id="rId8"/>
    <p:sldId id="264" r:id="rId9"/>
    <p:sldId id="265" r:id="rId10"/>
    <p:sldId id="266" r:id="rId11"/>
    <p:sldId id="278" r:id="rId12"/>
    <p:sldId id="262" r:id="rId13"/>
    <p:sldId id="267" r:id="rId14"/>
    <p:sldId id="279" r:id="rId15"/>
    <p:sldId id="268" r:id="rId16"/>
    <p:sldId id="269" r:id="rId17"/>
    <p:sldId id="280" r:id="rId18"/>
    <p:sldId id="281" r:id="rId19"/>
    <p:sldId id="283" r:id="rId20"/>
    <p:sldId id="284" r:id="rId21"/>
    <p:sldId id="285" r:id="rId22"/>
    <p:sldId id="286" r:id="rId23"/>
    <p:sldId id="270" r:id="rId24"/>
    <p:sldId id="271" r:id="rId25"/>
    <p:sldId id="287" r:id="rId26"/>
    <p:sldId id="272" r:id="rId27"/>
    <p:sldId id="273" r:id="rId28"/>
    <p:sldId id="274" r:id="rId29"/>
    <p:sldId id="27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2795494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3328982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4055113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5D52C71-2FB5-4E6E-B646-4E5F9FD011FE}"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4160967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5D52C71-2FB5-4E6E-B646-4E5F9FD011FE}" type="datetimeFigureOut">
              <a:rPr lang="en-GB" smtClean="0"/>
              <a:t>27/11/2017</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1749219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5D52C71-2FB5-4E6E-B646-4E5F9FD011FE}" type="datetimeFigureOut">
              <a:rPr lang="en-GB" smtClean="0"/>
              <a:t>27/11/2017</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1231696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D52C71-2FB5-4E6E-B646-4E5F9FD011FE}" type="datetimeFigureOut">
              <a:rPr lang="en-GB" smtClean="0"/>
              <a:t>27/11/2017</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3511119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D52C71-2FB5-4E6E-B646-4E5F9FD011FE}"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322580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D52C71-2FB5-4E6E-B646-4E5F9FD011FE}"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1564375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3274019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CE1EA99-C3D9-43C6-99D3-A48BC68165E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52576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65D52C71-2FB5-4E6E-B646-4E5F9FD011FE}"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3638446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65D52C71-2FB5-4E6E-B646-4E5F9FD011FE}"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E1EA99-C3D9-43C6-99D3-A48BC68165E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6272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65D52C71-2FB5-4E6E-B646-4E5F9FD011FE}"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29811451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1231588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D52C71-2FB5-4E6E-B646-4E5F9FD011FE}"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CE1EA99-C3D9-43C6-99D3-A48BC68165EC}" type="slidenum">
              <a:rPr lang="en-GB" smtClean="0"/>
              <a:t>‹#›</a:t>
            </a:fld>
            <a:endParaRPr lang="en-GB"/>
          </a:p>
        </p:txBody>
      </p:sp>
    </p:spTree>
    <p:extLst>
      <p:ext uri="{BB962C8B-B14F-4D97-AF65-F5344CB8AC3E}">
        <p14:creationId xmlns:p14="http://schemas.microsoft.com/office/powerpoint/2010/main" val="2395679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5D52C71-2FB5-4E6E-B646-4E5F9FD011FE}" type="datetimeFigureOut">
              <a:rPr lang="en-GB" smtClean="0"/>
              <a:t>27/11/2017</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CE1EA99-C3D9-43C6-99D3-A48BC68165EC}" type="slidenum">
              <a:rPr lang="en-GB" smtClean="0"/>
              <a:t>‹#›</a:t>
            </a:fld>
            <a:endParaRPr lang="en-GB"/>
          </a:p>
        </p:txBody>
      </p:sp>
    </p:spTree>
    <p:extLst>
      <p:ext uri="{BB962C8B-B14F-4D97-AF65-F5344CB8AC3E}">
        <p14:creationId xmlns:p14="http://schemas.microsoft.com/office/powerpoint/2010/main" val="33519015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PgQnLXazdS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rjluLV1F-UI" TargetMode="External"/><Relationship Id="rId2" Type="http://schemas.openxmlformats.org/officeDocument/2006/relationships/hyperlink" Target="https://en.wikipedia.org/wiki/Inclusion_(disability_righ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equality-act-2010-advice-for-school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itv.com/news/2017-08-24/uk-cuts-have-created-a-human-catastrophe-for-disabled-peopl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think.org/carers-family-friends/brothers-and-sisters-siblings-network/get-info-and-advice/sibling-faqs/what-does-being-sectioned-mean" TargetMode="External"/><Relationship Id="rId2" Type="http://schemas.openxmlformats.org/officeDocument/2006/relationships/hyperlink" Target="https://www.youtube.com/watch?v=f5HktGQCi8Q"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www.cause.org.uk/news_and_policy/view/click-for-caus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society/2000/nov/09/policy.socialcare" TargetMode="External"/><Relationship Id="rId2" Type="http://schemas.openxmlformats.org/officeDocument/2006/relationships/hyperlink" Target="http://www.who.int/mental_health/policy/legislation/en/" TargetMode="External"/><Relationship Id="rId1" Type="http://schemas.openxmlformats.org/officeDocument/2006/relationships/slideLayout" Target="../slideLayouts/slideLayout2.xml"/><Relationship Id="rId5" Type="http://schemas.openxmlformats.org/officeDocument/2006/relationships/hyperlink" Target="https://www.theguardian.com/society/2017/jul/20/thousands-of-mental-health-patients-spend-years-on-secure-wards-nhs" TargetMode="External"/><Relationship Id="rId4" Type="http://schemas.openxmlformats.org/officeDocument/2006/relationships/hyperlink" Target="https://www.mind.org.uk/information-support/legal-rights/human-rights-act-1998/articles-2-3-5-6/#.WhrF6bC7Lu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mind.org.uk/information-support/new-legal-publications/human-rights-act-1998-the-mind-guide/terms-you-need-to-know/#publicauthorities" TargetMode="External"/><Relationship Id="rId2" Type="http://schemas.openxmlformats.org/officeDocument/2006/relationships/hyperlink" Target="https://www.mind.org.uk/information-support/new-legal-pubs/human-rights-act-1998-the-mind-guide/terms-you-need-to-know/#absoluterigh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ind.org.uk/information-support/new-legal-publications/human-rights-act-1998-the-mind-guide/terms-you-need-to-know/#absoluteright/"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mind.org.uk/information-support/legal-rights/mental-capacity-act-2005/terms-you-need-to-know/#firsttiertribunal" TargetMode="External"/><Relationship Id="rId2" Type="http://schemas.openxmlformats.org/officeDocument/2006/relationships/hyperlink" Target="https://www.mind.org.uk/information-support/new-legal-publications/human-rights-act-1998-the-mind-guide/terms-you-need-to-know/#limitedrigh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mind.org.uk/information-support/new-legal-publications/human-rights-act-1998-the-mind-guide/terms-you-need-to-know/#section" TargetMode="External"/><Relationship Id="rId2" Type="http://schemas.openxmlformats.org/officeDocument/2006/relationships/hyperlink" Target="https://www.mind.org.uk/information-support/new-legal-publications/human-rights-act-1998-the-mind-guide/terms-you-need-to-know/#firsttiertribuna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B8yclU6xJpo" TargetMode="External"/><Relationship Id="rId2" Type="http://schemas.openxmlformats.org/officeDocument/2006/relationships/hyperlink" Target="https://www.theguardian.com/uk-news/2017/nov/09/durham-police-force-asks-twitter-to-vote-if-it-should-use-spit-hoods" TargetMode="Externa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channel4.com/news/can-we-fix-our-attitude-to-the-elderl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alzheimers.org.uk/info/20032/legal_and_financial/129/deprivation_of_liberty_safeguards_dols/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society/2011/nov/23/elderly-care-failures-human-rights" TargetMode="External"/><Relationship Id="rId2" Type="http://schemas.openxmlformats.org/officeDocument/2006/relationships/hyperlink" Target="https://www.youtube.com/watch?v=CFA6DWsk81I"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rightsinfo.org/human-rights-protect-elderly-people/" TargetMode="External"/><Relationship Id="rId2" Type="http://schemas.openxmlformats.org/officeDocument/2006/relationships/hyperlink" Target="https://www.equalityhumanrights.com/en/inquiries-and-investigations/inquiry-home-care-older-people/home-care-older-people-recommendations-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846262" y="776287"/>
            <a:ext cx="7083426" cy="5367338"/>
          </a:xfrm>
        </p:spPr>
        <p:txBody>
          <a:bodyPr>
            <a:normAutofit fontScale="92500" lnSpcReduction="10000"/>
          </a:bodyPr>
          <a:lstStyle/>
          <a:p>
            <a:pPr marL="0" indent="0">
              <a:buNone/>
            </a:pPr>
            <a:r>
              <a:rPr lang="en-GB" sz="8000" b="1" dirty="0" smtClean="0">
                <a:solidFill>
                  <a:schemeClr val="tx1"/>
                </a:solidFill>
              </a:rPr>
              <a:t>Human Rights, Inclusivity, Mental Health and Elderly Care.</a:t>
            </a:r>
            <a:endParaRPr lang="en-GB" sz="8000" b="1" dirty="0">
              <a:solidFill>
                <a:schemeClr val="tx1"/>
              </a:solidFill>
            </a:endParaRPr>
          </a:p>
        </p:txBody>
      </p:sp>
      <p:pic>
        <p:nvPicPr>
          <p:cNvPr id="6" name="Picture 5"/>
          <p:cNvPicPr>
            <a:picLocks noChangeAspect="1"/>
          </p:cNvPicPr>
          <p:nvPr/>
        </p:nvPicPr>
        <p:blipFill>
          <a:blip r:embed="rId2"/>
          <a:stretch>
            <a:fillRect/>
          </a:stretch>
        </p:blipFill>
        <p:spPr>
          <a:xfrm>
            <a:off x="9149176" y="1404937"/>
            <a:ext cx="2604674" cy="2852738"/>
          </a:xfrm>
          <a:prstGeom prst="rect">
            <a:avLst/>
          </a:prstGeom>
        </p:spPr>
      </p:pic>
    </p:spTree>
    <p:extLst>
      <p:ext uri="{BB962C8B-B14F-4D97-AF65-F5344CB8AC3E}">
        <p14:creationId xmlns:p14="http://schemas.microsoft.com/office/powerpoint/2010/main" val="23295636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64262" y="409798"/>
            <a:ext cx="8911687" cy="1280890"/>
          </a:xfrm>
        </p:spPr>
        <p:txBody>
          <a:bodyPr/>
          <a:lstStyle/>
          <a:p>
            <a:r>
              <a:rPr lang="en-GB" b="1" u="sng" dirty="0" smtClean="0"/>
              <a:t>The Welsh Government’s Commitment to Human Rights</a:t>
            </a:r>
            <a:endParaRPr lang="en-GB" b="1" u="sng" dirty="0"/>
          </a:p>
        </p:txBody>
      </p:sp>
      <p:sp>
        <p:nvSpPr>
          <p:cNvPr id="5" name="Content Placeholder 4"/>
          <p:cNvSpPr>
            <a:spLocks noGrp="1"/>
          </p:cNvSpPr>
          <p:nvPr>
            <p:ph idx="1"/>
          </p:nvPr>
        </p:nvSpPr>
        <p:spPr>
          <a:xfrm>
            <a:off x="1228725" y="2057399"/>
            <a:ext cx="10275887" cy="4314825"/>
          </a:xfrm>
        </p:spPr>
        <p:txBody>
          <a:bodyPr>
            <a:normAutofit/>
          </a:bodyPr>
          <a:lstStyle/>
          <a:p>
            <a:r>
              <a:rPr lang="en-GB" sz="2800" dirty="0" smtClean="0"/>
              <a:t>The European convention </a:t>
            </a:r>
            <a:r>
              <a:rPr lang="en-GB" sz="2800" dirty="0"/>
              <a:t>on human rights is embedded directly into the devolution settlements, including legislation that governs Wales.</a:t>
            </a:r>
          </a:p>
          <a:p>
            <a:r>
              <a:rPr lang="en-GB" sz="2800" dirty="0"/>
              <a:t>The Government of Wales Act 2006 sets out that Welsh Ministers are prevented from making any legislation or undertaking any action incompatible with Convention rights as defined by the Human Rights Act.</a:t>
            </a:r>
          </a:p>
          <a:p>
            <a:pPr marL="0" indent="0">
              <a:buNone/>
            </a:pPr>
            <a:endParaRPr lang="en-GB" dirty="0" smtClean="0"/>
          </a:p>
          <a:p>
            <a:pPr marL="0" indent="0">
              <a:buNone/>
            </a:pPr>
            <a:r>
              <a:rPr lang="en-GB" dirty="0"/>
              <a:t>http://www.walesonline.co.uk/news/wales-news/welsh-government-everything-can-block-9279496</a:t>
            </a:r>
          </a:p>
        </p:txBody>
      </p:sp>
    </p:spTree>
    <p:extLst>
      <p:ext uri="{BB962C8B-B14F-4D97-AF65-F5344CB8AC3E}">
        <p14:creationId xmlns:p14="http://schemas.microsoft.com/office/powerpoint/2010/main" val="2516452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28800" y="366935"/>
            <a:ext cx="9475787" cy="1280890"/>
          </a:xfrm>
        </p:spPr>
        <p:txBody>
          <a:bodyPr>
            <a:normAutofit/>
          </a:bodyPr>
          <a:lstStyle/>
          <a:p>
            <a:r>
              <a:rPr lang="en-GB" b="1" u="sng" dirty="0"/>
              <a:t>The Welsh Government’s Commitment to Human </a:t>
            </a:r>
            <a:r>
              <a:rPr lang="en-GB" b="1" u="sng" dirty="0" smtClean="0"/>
              <a:t>Rights</a:t>
            </a:r>
            <a:endParaRPr lang="en-GB" dirty="0"/>
          </a:p>
        </p:txBody>
      </p:sp>
      <p:sp>
        <p:nvSpPr>
          <p:cNvPr id="5" name="Content Placeholder 4"/>
          <p:cNvSpPr>
            <a:spLocks noGrp="1"/>
          </p:cNvSpPr>
          <p:nvPr>
            <p:ph idx="1"/>
          </p:nvPr>
        </p:nvSpPr>
        <p:spPr>
          <a:xfrm>
            <a:off x="1628775" y="1985963"/>
            <a:ext cx="9875837" cy="4514850"/>
          </a:xfrm>
        </p:spPr>
        <p:txBody>
          <a:bodyPr/>
          <a:lstStyle/>
          <a:p>
            <a:r>
              <a:rPr lang="en-GB" sz="2400" dirty="0"/>
              <a:t>Human Rights are the basic rights and freedoms that belong to every person in the world. They are based on core principles like dignity, fairness, equality, respect and autonomy. </a:t>
            </a:r>
          </a:p>
          <a:p>
            <a:r>
              <a:rPr lang="en-GB" sz="2400" dirty="0"/>
              <a:t>Human Rights are relevant to your day-to-day life. They protect your freedom to control your own life, effectively take part in decisions made by public authorities which impact upon your rights and receive fair and equal services from public authorities</a:t>
            </a:r>
            <a:r>
              <a:rPr lang="en-GB" sz="2400" dirty="0" smtClean="0"/>
              <a:t>.</a:t>
            </a:r>
          </a:p>
          <a:p>
            <a:endParaRPr lang="en-GB" dirty="0"/>
          </a:p>
          <a:p>
            <a:pPr marL="0" indent="0">
              <a:buNone/>
            </a:pPr>
            <a:r>
              <a:rPr lang="en-GB" dirty="0"/>
              <a:t>http://gov.wales/topics/people-and-communities/equality-diversity/rightsequality/humanrights/?lang=en</a:t>
            </a:r>
          </a:p>
        </p:txBody>
      </p:sp>
    </p:spTree>
    <p:extLst>
      <p:ext uri="{BB962C8B-B14F-4D97-AF65-F5344CB8AC3E}">
        <p14:creationId xmlns:p14="http://schemas.microsoft.com/office/powerpoint/2010/main" val="70957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00238" y="424085"/>
            <a:ext cx="9604374" cy="1280890"/>
          </a:xfrm>
        </p:spPr>
        <p:txBody>
          <a:bodyPr>
            <a:normAutofit/>
          </a:bodyPr>
          <a:lstStyle/>
          <a:p>
            <a:r>
              <a:rPr lang="en-GB" sz="4400" b="1" u="sng" dirty="0" smtClean="0"/>
              <a:t>Human Rights and Inclusivity</a:t>
            </a:r>
            <a:endParaRPr lang="en-GB" sz="4400" b="1" u="sng" dirty="0"/>
          </a:p>
        </p:txBody>
      </p:sp>
      <p:sp>
        <p:nvSpPr>
          <p:cNvPr id="5" name="Content Placeholder 4"/>
          <p:cNvSpPr>
            <a:spLocks noGrp="1"/>
          </p:cNvSpPr>
          <p:nvPr>
            <p:ph idx="1"/>
          </p:nvPr>
        </p:nvSpPr>
        <p:spPr>
          <a:xfrm>
            <a:off x="1671638" y="1471613"/>
            <a:ext cx="9832974" cy="5043487"/>
          </a:xfrm>
        </p:spPr>
        <p:txBody>
          <a:bodyPr>
            <a:normAutofit/>
          </a:bodyPr>
          <a:lstStyle/>
          <a:p>
            <a:r>
              <a:rPr lang="en-GB" sz="4000" dirty="0"/>
              <a:t>inclusivity</a:t>
            </a:r>
          </a:p>
          <a:p>
            <a:r>
              <a:rPr lang="en-GB" sz="4000" dirty="0" smtClean="0"/>
              <a:t>an </a:t>
            </a:r>
            <a:r>
              <a:rPr lang="en-GB" sz="4000" dirty="0"/>
              <a:t>intention or policy of including people who might otherwise be excluded or marginalized, such as those who are handicapped or learning-disabled, or racial and sexual minorities.</a:t>
            </a:r>
          </a:p>
        </p:txBody>
      </p:sp>
    </p:spTree>
    <p:extLst>
      <p:ext uri="{BB962C8B-B14F-4D97-AF65-F5344CB8AC3E}">
        <p14:creationId xmlns:p14="http://schemas.microsoft.com/office/powerpoint/2010/main" val="346132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452660"/>
            <a:ext cx="8911687" cy="1280890"/>
          </a:xfrm>
        </p:spPr>
        <p:txBody>
          <a:bodyPr>
            <a:normAutofit/>
          </a:bodyPr>
          <a:lstStyle/>
          <a:p>
            <a:r>
              <a:rPr lang="en-GB" sz="4800" b="1" u="sng" dirty="0" smtClean="0"/>
              <a:t>Disability and Inclusivity?</a:t>
            </a:r>
            <a:endParaRPr lang="en-GB" sz="4800" b="1" u="sng" dirty="0"/>
          </a:p>
        </p:txBody>
      </p:sp>
      <p:sp>
        <p:nvSpPr>
          <p:cNvPr id="3" name="Content Placeholder 2"/>
          <p:cNvSpPr>
            <a:spLocks noGrp="1"/>
          </p:cNvSpPr>
          <p:nvPr>
            <p:ph idx="1"/>
          </p:nvPr>
        </p:nvSpPr>
        <p:spPr>
          <a:xfrm>
            <a:off x="1000125" y="1733550"/>
            <a:ext cx="5443537" cy="4177672"/>
          </a:xfrm>
        </p:spPr>
        <p:txBody>
          <a:bodyPr/>
          <a:lstStyle/>
          <a:p>
            <a:pPr marL="0" indent="0">
              <a:buNone/>
            </a:pPr>
            <a:r>
              <a:rPr lang="en-GB" dirty="0" smtClean="0"/>
              <a:t>Judith Butler and </a:t>
            </a:r>
            <a:r>
              <a:rPr lang="en-GB" dirty="0" err="1" smtClean="0"/>
              <a:t>Saunaura</a:t>
            </a:r>
            <a:r>
              <a:rPr lang="en-GB" dirty="0" smtClean="0"/>
              <a:t> Taylor</a:t>
            </a:r>
          </a:p>
          <a:p>
            <a:pPr marL="0" indent="0">
              <a:buNone/>
            </a:pPr>
            <a:r>
              <a:rPr lang="en-GB" dirty="0" smtClean="0"/>
              <a:t>https</a:t>
            </a:r>
            <a:r>
              <a:rPr lang="en-GB" dirty="0"/>
              <a:t>://www.youtube.com/watch?v=k0HZaPkF6qE</a:t>
            </a:r>
          </a:p>
        </p:txBody>
      </p:sp>
      <p:pic>
        <p:nvPicPr>
          <p:cNvPr id="5" name="Picture 4"/>
          <p:cNvPicPr>
            <a:picLocks noChangeAspect="1"/>
          </p:cNvPicPr>
          <p:nvPr/>
        </p:nvPicPr>
        <p:blipFill>
          <a:blip r:embed="rId2"/>
          <a:stretch>
            <a:fillRect/>
          </a:stretch>
        </p:blipFill>
        <p:spPr>
          <a:xfrm>
            <a:off x="4456112" y="2843212"/>
            <a:ext cx="6248400" cy="3514725"/>
          </a:xfrm>
          <a:prstGeom prst="rect">
            <a:avLst/>
          </a:prstGeom>
        </p:spPr>
      </p:pic>
    </p:spTree>
    <p:extLst>
      <p:ext uri="{BB962C8B-B14F-4D97-AF65-F5344CB8AC3E}">
        <p14:creationId xmlns:p14="http://schemas.microsoft.com/office/powerpoint/2010/main" val="36846265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1400" y="466947"/>
            <a:ext cx="8911687" cy="1280890"/>
          </a:xfrm>
        </p:spPr>
        <p:txBody>
          <a:bodyPr/>
          <a:lstStyle/>
          <a:p>
            <a:r>
              <a:rPr lang="en-GB" b="1" u="sng" dirty="0" smtClean="0"/>
              <a:t>UN Declaration, Disability, Inclusivity</a:t>
            </a:r>
            <a:endParaRPr lang="en-GB" b="1" u="sng" dirty="0"/>
          </a:p>
        </p:txBody>
      </p:sp>
      <p:sp>
        <p:nvSpPr>
          <p:cNvPr id="3" name="Content Placeholder 2"/>
          <p:cNvSpPr>
            <a:spLocks noGrp="1"/>
          </p:cNvSpPr>
          <p:nvPr>
            <p:ph idx="1"/>
          </p:nvPr>
        </p:nvSpPr>
        <p:spPr>
          <a:xfrm>
            <a:off x="1471613" y="1747837"/>
            <a:ext cx="5100637" cy="4163385"/>
          </a:xfrm>
        </p:spPr>
        <p:txBody>
          <a:bodyPr/>
          <a:lstStyle/>
          <a:p>
            <a:pPr marL="0" indent="0">
              <a:buNone/>
            </a:pPr>
            <a:endParaRPr lang="en-GB" dirty="0" smtClean="0">
              <a:hlinkClick r:id="rId2"/>
            </a:endParaRPr>
          </a:p>
          <a:p>
            <a:pPr marL="0" indent="0">
              <a:buNone/>
            </a:pPr>
            <a:r>
              <a:rPr lang="en-GB" sz="3600" b="1" dirty="0"/>
              <a:t>The Convention on the Rights of Persons with Disabilities </a:t>
            </a:r>
            <a:r>
              <a:rPr lang="en-GB" sz="3600" b="1" dirty="0" smtClean="0"/>
              <a:t>.</a:t>
            </a:r>
            <a:endParaRPr lang="en-GB" sz="3600" dirty="0">
              <a:hlinkClick r:id="rId2"/>
            </a:endParaRPr>
          </a:p>
          <a:p>
            <a:pPr marL="0" indent="0">
              <a:buNone/>
            </a:pPr>
            <a:endParaRPr lang="en-GB" dirty="0" smtClean="0">
              <a:hlinkClick r:id="rId2"/>
            </a:endParaRPr>
          </a:p>
          <a:p>
            <a:pPr marL="0" indent="0">
              <a:buNone/>
            </a:pPr>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www.youtube.com/watch?v=PgQnLXazdSg</a:t>
            </a: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7791449" y="2144294"/>
            <a:ext cx="3995738" cy="2580105"/>
          </a:xfrm>
          <a:prstGeom prst="rect">
            <a:avLst/>
          </a:prstGeom>
        </p:spPr>
      </p:pic>
    </p:spTree>
    <p:extLst>
      <p:ext uri="{BB962C8B-B14F-4D97-AF65-F5344CB8AC3E}">
        <p14:creationId xmlns:p14="http://schemas.microsoft.com/office/powerpoint/2010/main" val="25757123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2800" y="552672"/>
            <a:ext cx="9911812" cy="1280890"/>
          </a:xfrm>
        </p:spPr>
        <p:txBody>
          <a:bodyPr/>
          <a:lstStyle/>
          <a:p>
            <a:r>
              <a:rPr lang="en-GB" b="1" u="sng" dirty="0" smtClean="0"/>
              <a:t>Demands of Disability Rights Movement.</a:t>
            </a:r>
            <a:endParaRPr lang="en-GB" b="1" u="sng" dirty="0"/>
          </a:p>
        </p:txBody>
      </p:sp>
      <p:sp>
        <p:nvSpPr>
          <p:cNvPr id="3" name="Content Placeholder 2"/>
          <p:cNvSpPr>
            <a:spLocks noGrp="1"/>
          </p:cNvSpPr>
          <p:nvPr>
            <p:ph idx="1"/>
          </p:nvPr>
        </p:nvSpPr>
        <p:spPr>
          <a:xfrm>
            <a:off x="1071563" y="1600200"/>
            <a:ext cx="10433049" cy="5000625"/>
          </a:xfrm>
        </p:spPr>
        <p:txBody>
          <a:bodyPr>
            <a:normAutofit fontScale="25000" lnSpcReduction="20000"/>
          </a:bodyPr>
          <a:lstStyle/>
          <a:p>
            <a:pPr marL="0" indent="0">
              <a:buNone/>
            </a:pPr>
            <a:r>
              <a:rPr lang="en-GB" sz="3200" dirty="0"/>
              <a:t>http://www.keystoinclusion.co.uk/what-is-inclusion-2/</a:t>
            </a:r>
            <a:endParaRPr lang="en-GB" sz="3200" dirty="0" smtClean="0"/>
          </a:p>
          <a:p>
            <a:pPr marL="0" indent="0">
              <a:buNone/>
            </a:pPr>
            <a:endParaRPr lang="en-GB" sz="3200" dirty="0">
              <a:solidFill>
                <a:schemeClr val="tx1"/>
              </a:solidFill>
            </a:endParaRPr>
          </a:p>
          <a:p>
            <a:pPr>
              <a:buAutoNum type="arabicParenR"/>
            </a:pPr>
            <a:r>
              <a:rPr lang="en-GB" sz="8000" dirty="0" smtClean="0">
                <a:solidFill>
                  <a:schemeClr val="tx1"/>
                </a:solidFill>
              </a:rPr>
              <a:t>The demand for “universal design”: policy to deal with accessibility issues – elimination of barriers to ease movement in the world. </a:t>
            </a:r>
          </a:p>
          <a:p>
            <a:pPr>
              <a:buAutoNum type="arabicParenR"/>
            </a:pPr>
            <a:r>
              <a:rPr lang="en-GB" sz="8000" dirty="0" smtClean="0">
                <a:solidFill>
                  <a:schemeClr val="tx1"/>
                </a:solidFill>
              </a:rPr>
              <a:t>Cultural transformation  - promotion of “disability studies” – need for disabled people to actively force themselves into mainstream culture. </a:t>
            </a:r>
          </a:p>
          <a:p>
            <a:pPr>
              <a:buAutoNum type="arabicParenR"/>
            </a:pPr>
            <a:r>
              <a:rPr lang="en-GB" sz="8000" dirty="0" smtClean="0">
                <a:solidFill>
                  <a:schemeClr val="tx1"/>
                </a:solidFill>
              </a:rPr>
              <a:t>Going beyond the “medical model of disability” to embrace the “social model”. </a:t>
            </a:r>
          </a:p>
          <a:p>
            <a:pPr marL="0" indent="0">
              <a:buNone/>
            </a:pPr>
            <a:endParaRPr lang="en-GB" sz="8000" dirty="0">
              <a:solidFill>
                <a:schemeClr val="tx1"/>
              </a:solidFill>
            </a:endParaRPr>
          </a:p>
          <a:p>
            <a:pPr marL="0" indent="0">
              <a:buNone/>
            </a:pPr>
            <a:r>
              <a:rPr lang="en-GB" sz="8000" dirty="0">
                <a:solidFill>
                  <a:schemeClr val="tx1"/>
                </a:solidFill>
              </a:rPr>
              <a:t>those who have physical, sensory and/or intellectual impairments are automatically put on a much more effective and fulfilling road to a good, complete, and 'full' life if they are, instead, looked at and valued by society from the outset as totally "normal" people who just happen to have these "extra differences". </a:t>
            </a:r>
            <a:endParaRPr lang="en-GB" sz="8000" dirty="0" smtClean="0">
              <a:solidFill>
                <a:schemeClr val="tx1"/>
              </a:solidFill>
            </a:endParaRPr>
          </a:p>
          <a:p>
            <a:pPr marL="0" indent="0">
              <a:buNone/>
            </a:pPr>
            <a:r>
              <a:rPr lang="en-GB" sz="4000" dirty="0">
                <a:hlinkClick r:id="rId2"/>
              </a:rPr>
              <a:t>https://en.wikipedia.org/wiki/Inclusion_(disability_rights</a:t>
            </a:r>
            <a:r>
              <a:rPr lang="en-GB" sz="4000" dirty="0" smtClean="0">
                <a:hlinkClick r:id="rId2"/>
              </a:rPr>
              <a:t>)</a:t>
            </a:r>
            <a:endParaRPr lang="en-GB" sz="4000" dirty="0" smtClean="0"/>
          </a:p>
          <a:p>
            <a:pPr marL="0" indent="0">
              <a:buNone/>
            </a:pPr>
            <a:endParaRPr lang="en-GB" sz="4000" dirty="0"/>
          </a:p>
          <a:p>
            <a:pPr marL="0" indent="0">
              <a:buNone/>
            </a:pPr>
            <a:r>
              <a:rPr lang="en-GB" sz="4000" dirty="0">
                <a:hlinkClick r:id="rId3"/>
              </a:rPr>
              <a:t>https://</a:t>
            </a:r>
            <a:r>
              <a:rPr lang="en-GB" sz="4000" dirty="0" smtClean="0">
                <a:hlinkClick r:id="rId3"/>
              </a:rPr>
              <a:t>www.youtube.com/watch?v=rjluLV1F-UI</a:t>
            </a:r>
            <a:endParaRPr lang="en-GB" sz="4000" dirty="0" smtClean="0"/>
          </a:p>
          <a:p>
            <a:pPr marL="0" indent="0">
              <a:buNone/>
            </a:pPr>
            <a:endParaRPr lang="en-GB" dirty="0"/>
          </a:p>
        </p:txBody>
      </p:sp>
    </p:spTree>
    <p:extLst>
      <p:ext uri="{BB962C8B-B14F-4D97-AF65-F5344CB8AC3E}">
        <p14:creationId xmlns:p14="http://schemas.microsoft.com/office/powerpoint/2010/main" val="147670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1000"/>
                                        <p:tgtEl>
                                          <p:spTgt spid="3">
                                            <p:txEl>
                                              <p:pRg st="6" end="6"/>
                                            </p:txEl>
                                          </p:spTgt>
                                        </p:tgtEl>
                                      </p:cBhvr>
                                    </p:animEffect>
                                    <p:anim calcmode="lin" valueType="num">
                                      <p:cBhvr>
                                        <p:cTn id="2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1000"/>
                                        <p:tgtEl>
                                          <p:spTgt spid="3">
                                            <p:txEl>
                                              <p:pRg st="9" end="9"/>
                                            </p:txEl>
                                          </p:spTgt>
                                        </p:tgtEl>
                                      </p:cBhvr>
                                    </p:animEffect>
                                    <p:anim calcmode="lin" valueType="num">
                                      <p:cBhvr>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88" y="366935"/>
            <a:ext cx="8911687" cy="1280890"/>
          </a:xfrm>
        </p:spPr>
        <p:txBody>
          <a:bodyPr/>
          <a:lstStyle/>
          <a:p>
            <a:r>
              <a:rPr lang="en-GB" b="1" u="sng" dirty="0" smtClean="0"/>
              <a:t>Inclusion and Education – The “Salamanca Statement</a:t>
            </a:r>
            <a:endParaRPr lang="en-GB" b="1" u="sng" dirty="0"/>
          </a:p>
        </p:txBody>
      </p:sp>
      <p:sp>
        <p:nvSpPr>
          <p:cNvPr id="3" name="Content Placeholder 2"/>
          <p:cNvSpPr>
            <a:spLocks noGrp="1"/>
          </p:cNvSpPr>
          <p:nvPr>
            <p:ph idx="1"/>
          </p:nvPr>
        </p:nvSpPr>
        <p:spPr>
          <a:xfrm>
            <a:off x="1428750" y="2014537"/>
            <a:ext cx="10072687" cy="4486275"/>
          </a:xfrm>
        </p:spPr>
        <p:txBody>
          <a:bodyPr>
            <a:normAutofit lnSpcReduction="10000"/>
          </a:bodyPr>
          <a:lstStyle/>
          <a:p>
            <a:pPr marL="0" indent="0">
              <a:buNone/>
            </a:pPr>
            <a:r>
              <a:rPr lang="en-GB" dirty="0">
                <a:solidFill>
                  <a:schemeClr val="tx1"/>
                </a:solidFill>
              </a:rPr>
              <a:t>More than 300 participants representing 92 governments and 25 international organisations met in Salamanca in 1994 to further the objective of Education for All by considering the fundamental policy shifts required to promote the approach of inclusive education, namely enabling schools to serve all children, particularly those with special educational needs. Organised by the Government of Spain in co-operation with UNESCO, the Conference brought together senior education officials, administrators, policy-makers and specialists, as well as representatives of the United Nations and the Specialised Agencies, other international governmental organisations, non-governmental organisations and donor agencies. The Conference adopted the Salamanca Statement on Principles, Policy and Practice in Special Needs Education and a Framework for Action. These documents are informed by the principle of inclusion, by recognition of the need to work towards “schools for all” - institutions which include everybody, celebrate differences, support learning, and respond to individual needs. As such, they constitute an important contribution to the agenda for achieving Education for All and for making schools educationally more effective</a:t>
            </a:r>
            <a:r>
              <a:rPr lang="en-GB" dirty="0" smtClean="0">
                <a:solidFill>
                  <a:schemeClr val="tx1"/>
                </a:solidFill>
              </a:rPr>
              <a:t>.</a:t>
            </a:r>
          </a:p>
          <a:p>
            <a:pPr marL="0" indent="0">
              <a:buNone/>
            </a:pPr>
            <a:r>
              <a:rPr lang="en-GB" dirty="0"/>
              <a:t>http://www.right-to-education.org/resource/salamanca-statement-and-framework-action-special-needs-education</a:t>
            </a:r>
          </a:p>
        </p:txBody>
      </p:sp>
    </p:spTree>
    <p:extLst>
      <p:ext uri="{BB962C8B-B14F-4D97-AF65-F5344CB8AC3E}">
        <p14:creationId xmlns:p14="http://schemas.microsoft.com/office/powerpoint/2010/main" val="229861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88" y="366935"/>
            <a:ext cx="8911687" cy="1280890"/>
          </a:xfrm>
        </p:spPr>
        <p:txBody>
          <a:bodyPr>
            <a:noAutofit/>
          </a:bodyPr>
          <a:lstStyle/>
          <a:p>
            <a:r>
              <a:rPr lang="en-GB" sz="4400" b="1" u="sng" dirty="0" smtClean="0"/>
              <a:t>Inclusion and Education – The Equality Act</a:t>
            </a:r>
            <a:endParaRPr lang="en-GB" sz="4400" b="1" u="sng" dirty="0"/>
          </a:p>
        </p:txBody>
      </p:sp>
      <p:sp>
        <p:nvSpPr>
          <p:cNvPr id="3" name="Content Placeholder 2"/>
          <p:cNvSpPr>
            <a:spLocks noGrp="1"/>
          </p:cNvSpPr>
          <p:nvPr>
            <p:ph idx="1"/>
          </p:nvPr>
        </p:nvSpPr>
        <p:spPr>
          <a:xfrm>
            <a:off x="1831974" y="1890713"/>
            <a:ext cx="9669463" cy="4610100"/>
          </a:xfrm>
        </p:spPr>
        <p:txBody>
          <a:bodyPr>
            <a:normAutofit/>
          </a:bodyPr>
          <a:lstStyle/>
          <a:p>
            <a:pPr marL="0" indent="0">
              <a:buNone/>
            </a:pPr>
            <a:r>
              <a:rPr lang="en-GB" sz="3200" dirty="0">
                <a:solidFill>
                  <a:schemeClr val="tx1"/>
                </a:solidFill>
              </a:rPr>
              <a:t> The Equality Act 2010 provides a single, consolidated source of discrimination law. It simplifies the law and it extends protection from discrimination in some areas. </a:t>
            </a:r>
            <a:endParaRPr lang="en-GB" sz="3200" dirty="0" smtClean="0">
              <a:solidFill>
                <a:schemeClr val="tx1"/>
              </a:solidFill>
            </a:endParaRPr>
          </a:p>
          <a:p>
            <a:pPr marL="0" indent="0">
              <a:buNone/>
            </a:pPr>
            <a:r>
              <a:rPr lang="en-GB" sz="3200" dirty="0" smtClean="0">
                <a:solidFill>
                  <a:schemeClr val="tx1"/>
                </a:solidFill>
              </a:rPr>
              <a:t> </a:t>
            </a:r>
            <a:r>
              <a:rPr lang="en-GB" sz="3200" dirty="0" smtClean="0">
                <a:solidFill>
                  <a:schemeClr val="tx1"/>
                </a:solidFill>
              </a:rPr>
              <a:t>schools </a:t>
            </a:r>
            <a:r>
              <a:rPr lang="en-GB" sz="3200" dirty="0">
                <a:solidFill>
                  <a:schemeClr val="tx1"/>
                </a:solidFill>
              </a:rPr>
              <a:t>cannot unlawfully discriminate against pupils because of their sex, race, disability, religion or belief or sexual orientation. </a:t>
            </a:r>
            <a:endParaRPr lang="en-GB" sz="3200" dirty="0" smtClean="0">
              <a:solidFill>
                <a:schemeClr val="tx1"/>
              </a:solidFill>
            </a:endParaRPr>
          </a:p>
          <a:p>
            <a:pPr marL="0" indent="0">
              <a:buNone/>
            </a:pPr>
            <a:endParaRPr lang="en-GB" dirty="0"/>
          </a:p>
          <a:p>
            <a:pPr marL="0" indent="0">
              <a:buNone/>
            </a:pPr>
            <a:r>
              <a:rPr lang="en-GB" dirty="0">
                <a:hlinkClick r:id="rId2"/>
              </a:rPr>
              <a:t>https://</a:t>
            </a:r>
            <a:r>
              <a:rPr lang="en-GB" dirty="0" smtClean="0">
                <a:hlinkClick r:id="rId2"/>
              </a:rPr>
              <a:t>www.gov.uk/government/publications/equality-act-2010-advice-for-schools</a:t>
            </a:r>
            <a:endParaRPr lang="en-GB" dirty="0" smtClean="0"/>
          </a:p>
          <a:p>
            <a:pPr marL="0" indent="0">
              <a:buNone/>
            </a:pPr>
            <a:endParaRPr lang="en-GB" dirty="0"/>
          </a:p>
        </p:txBody>
      </p:sp>
    </p:spTree>
    <p:extLst>
      <p:ext uri="{BB962C8B-B14F-4D97-AF65-F5344CB8AC3E}">
        <p14:creationId xmlns:p14="http://schemas.microsoft.com/office/powerpoint/2010/main" val="95526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89" y="366935"/>
            <a:ext cx="6351050" cy="1280890"/>
          </a:xfrm>
        </p:spPr>
        <p:txBody>
          <a:bodyPr>
            <a:noAutofit/>
          </a:bodyPr>
          <a:lstStyle/>
          <a:p>
            <a:r>
              <a:rPr lang="en-GB" sz="4000" b="1" u="sng" dirty="0" smtClean="0"/>
              <a:t>Inclusion and Education – The Equality Act</a:t>
            </a:r>
            <a:endParaRPr lang="en-GB" sz="4000" b="1" u="sng" dirty="0"/>
          </a:p>
        </p:txBody>
      </p:sp>
      <p:sp>
        <p:nvSpPr>
          <p:cNvPr id="3" name="Content Placeholder 2"/>
          <p:cNvSpPr>
            <a:spLocks noGrp="1"/>
          </p:cNvSpPr>
          <p:nvPr>
            <p:ph idx="1"/>
          </p:nvPr>
        </p:nvSpPr>
        <p:spPr>
          <a:xfrm>
            <a:off x="1428750" y="2171699"/>
            <a:ext cx="10072687" cy="4329113"/>
          </a:xfrm>
        </p:spPr>
        <p:txBody>
          <a:bodyPr>
            <a:normAutofit/>
          </a:bodyPr>
          <a:lstStyle/>
          <a:p>
            <a:pPr marL="0" indent="0">
              <a:buNone/>
            </a:pPr>
            <a:r>
              <a:rPr lang="en-GB" sz="3200" dirty="0">
                <a:solidFill>
                  <a:schemeClr val="tx1"/>
                </a:solidFill>
              </a:rPr>
              <a:t>Protected characteristics </a:t>
            </a:r>
          </a:p>
          <a:p>
            <a:pPr marL="0" indent="0">
              <a:buNone/>
            </a:pPr>
            <a:r>
              <a:rPr lang="en-GB" sz="3200" dirty="0">
                <a:solidFill>
                  <a:schemeClr val="tx1"/>
                </a:solidFill>
              </a:rPr>
              <a:t>1.9 It is unlawful for a school to discriminate against a pupil or prospective pupil by treating them less favourably because of their:  </a:t>
            </a:r>
          </a:p>
          <a:p>
            <a:pPr marL="0" indent="0">
              <a:buNone/>
            </a:pPr>
            <a:r>
              <a:rPr lang="en-GB" sz="3200" dirty="0">
                <a:solidFill>
                  <a:schemeClr val="tx1"/>
                </a:solidFill>
              </a:rPr>
              <a:t> sex  race  disability  religion or belief   sexual orientation  gender reassignment  pregnancy or maternity </a:t>
            </a:r>
          </a:p>
        </p:txBody>
      </p:sp>
      <p:pic>
        <p:nvPicPr>
          <p:cNvPr id="4" name="Picture 3"/>
          <p:cNvPicPr>
            <a:picLocks noChangeAspect="1"/>
          </p:cNvPicPr>
          <p:nvPr/>
        </p:nvPicPr>
        <p:blipFill>
          <a:blip r:embed="rId2"/>
          <a:stretch>
            <a:fillRect/>
          </a:stretch>
        </p:blipFill>
        <p:spPr>
          <a:xfrm>
            <a:off x="8653463" y="252635"/>
            <a:ext cx="3257550" cy="2171700"/>
          </a:xfrm>
          <a:prstGeom prst="rect">
            <a:avLst/>
          </a:prstGeom>
        </p:spPr>
      </p:pic>
    </p:spTree>
    <p:extLst>
      <p:ext uri="{BB962C8B-B14F-4D97-AF65-F5344CB8AC3E}">
        <p14:creationId xmlns:p14="http://schemas.microsoft.com/office/powerpoint/2010/main" val="216824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88" y="366935"/>
            <a:ext cx="6536787" cy="1280890"/>
          </a:xfrm>
        </p:spPr>
        <p:txBody>
          <a:bodyPr>
            <a:noAutofit/>
          </a:bodyPr>
          <a:lstStyle/>
          <a:p>
            <a:r>
              <a:rPr lang="en-GB" sz="4000" b="1" u="sng" dirty="0" smtClean="0"/>
              <a:t>Inclusion and Education – The Equality Act</a:t>
            </a:r>
            <a:endParaRPr lang="en-GB" sz="4000" b="1" u="sng" dirty="0"/>
          </a:p>
        </p:txBody>
      </p:sp>
      <p:sp>
        <p:nvSpPr>
          <p:cNvPr id="3" name="Content Placeholder 2"/>
          <p:cNvSpPr>
            <a:spLocks noGrp="1"/>
          </p:cNvSpPr>
          <p:nvPr>
            <p:ph idx="1"/>
          </p:nvPr>
        </p:nvSpPr>
        <p:spPr>
          <a:xfrm>
            <a:off x="1428750" y="2114549"/>
            <a:ext cx="10072687" cy="4386263"/>
          </a:xfrm>
        </p:spPr>
        <p:txBody>
          <a:bodyPr>
            <a:noAutofit/>
          </a:bodyPr>
          <a:lstStyle/>
          <a:p>
            <a:pPr marL="0" indent="0">
              <a:buNone/>
            </a:pPr>
            <a:r>
              <a:rPr lang="en-GB" sz="2000" dirty="0" smtClean="0">
                <a:solidFill>
                  <a:schemeClr val="tx1"/>
                </a:solidFill>
              </a:rPr>
              <a:t>Association </a:t>
            </a:r>
            <a:endParaRPr lang="en-GB" sz="2000" dirty="0">
              <a:solidFill>
                <a:schemeClr val="tx1"/>
              </a:solidFill>
            </a:endParaRPr>
          </a:p>
          <a:p>
            <a:pPr marL="0" indent="0">
              <a:buNone/>
            </a:pPr>
            <a:r>
              <a:rPr lang="en-GB" sz="2000" dirty="0">
                <a:solidFill>
                  <a:schemeClr val="tx1"/>
                </a:solidFill>
              </a:rPr>
              <a:t>1.10 It is unlawful to discriminate because of the sex, race, disability, religion or belief, sexual orientation or gender reassignment of another person with whom the pupil is associated. So, for example, a school must not discriminate by refusing to admit a pupil because his parents are gay men or lesbians. It would be race discrimination to treat a white pupil less favourably because she has a black boyfriend.  </a:t>
            </a:r>
          </a:p>
          <a:p>
            <a:pPr marL="0" indent="0">
              <a:buNone/>
            </a:pPr>
            <a:r>
              <a:rPr lang="en-GB" sz="2000" dirty="0">
                <a:solidFill>
                  <a:schemeClr val="tx1"/>
                </a:solidFill>
              </a:rPr>
              <a:t>Perception </a:t>
            </a:r>
          </a:p>
          <a:p>
            <a:pPr marL="0" indent="0">
              <a:buNone/>
            </a:pPr>
            <a:r>
              <a:rPr lang="en-GB" sz="2000" dirty="0">
                <a:solidFill>
                  <a:schemeClr val="tx1"/>
                </a:solidFill>
              </a:rPr>
              <a:t>1.11 It is also unlawful to discriminate because of a characteristic which you think a person has, even if you are mistaken. So a teacher who consistently picks on a pupil for being gay will be discriminating because of sexual orientation whether or not the pupil is in fact gay. </a:t>
            </a:r>
          </a:p>
        </p:txBody>
      </p:sp>
      <p:pic>
        <p:nvPicPr>
          <p:cNvPr id="4" name="Picture 3"/>
          <p:cNvPicPr>
            <a:picLocks noChangeAspect="1"/>
          </p:cNvPicPr>
          <p:nvPr/>
        </p:nvPicPr>
        <p:blipFill>
          <a:blip r:embed="rId2"/>
          <a:stretch>
            <a:fillRect/>
          </a:stretch>
        </p:blipFill>
        <p:spPr>
          <a:xfrm>
            <a:off x="8783052" y="183356"/>
            <a:ext cx="3255546" cy="2176461"/>
          </a:xfrm>
          <a:prstGeom prst="rect">
            <a:avLst/>
          </a:prstGeom>
        </p:spPr>
      </p:pic>
    </p:spTree>
    <p:extLst>
      <p:ext uri="{BB962C8B-B14F-4D97-AF65-F5344CB8AC3E}">
        <p14:creationId xmlns:p14="http://schemas.microsoft.com/office/powerpoint/2010/main" val="3490043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87" y="381223"/>
            <a:ext cx="8911687" cy="1280890"/>
          </a:xfrm>
        </p:spPr>
        <p:txBody>
          <a:bodyPr>
            <a:normAutofit/>
          </a:bodyPr>
          <a:lstStyle/>
          <a:p>
            <a:r>
              <a:rPr lang="en-GB" sz="4800" b="1" u="sng" dirty="0" smtClean="0"/>
              <a:t>Government failures?</a:t>
            </a:r>
            <a:endParaRPr lang="en-GB" sz="4800" b="1" u="sng" dirty="0"/>
          </a:p>
        </p:txBody>
      </p:sp>
      <p:sp>
        <p:nvSpPr>
          <p:cNvPr id="3" name="Content Placeholder 2"/>
          <p:cNvSpPr>
            <a:spLocks noGrp="1"/>
          </p:cNvSpPr>
          <p:nvPr>
            <p:ph idx="1"/>
          </p:nvPr>
        </p:nvSpPr>
        <p:spPr>
          <a:xfrm>
            <a:off x="1531937" y="1933574"/>
            <a:ext cx="2682876" cy="4238625"/>
          </a:xfrm>
        </p:spPr>
        <p:txBody>
          <a:bodyPr/>
          <a:lstStyle/>
          <a:p>
            <a:endParaRPr lang="en-GB" dirty="0" smtClean="0">
              <a:hlinkClick r:id="rId2"/>
            </a:endParaRPr>
          </a:p>
          <a:p>
            <a:r>
              <a:rPr lang="en-GB" dirty="0">
                <a:hlinkClick r:id="rId2"/>
              </a:rPr>
              <a:t>https://www.youtube.com/watch?v=lewh-wh0OR8</a:t>
            </a:r>
          </a:p>
          <a:p>
            <a:endParaRPr lang="en-GB" dirty="0" smtClean="0">
              <a:hlinkClick r:id="rId2"/>
            </a:endParaRPr>
          </a:p>
          <a:p>
            <a:r>
              <a:rPr lang="en-GB" dirty="0" smtClean="0">
                <a:hlinkClick r:id="rId2"/>
              </a:rPr>
              <a:t>http</a:t>
            </a:r>
            <a:r>
              <a:rPr lang="en-GB" dirty="0">
                <a:hlinkClick r:id="rId2"/>
              </a:rPr>
              <a:t>://www.itv.com/news/2017-08-24/uk-cuts-have-created-a-human-catastrophe-for-disabled-people</a:t>
            </a:r>
            <a:r>
              <a:rPr lang="en-GB" dirty="0" smtClean="0">
                <a:hlinkClick r:id="rId2"/>
              </a:rPr>
              <a:t>/</a:t>
            </a:r>
            <a:endParaRPr lang="en-GB" dirty="0" smtClean="0"/>
          </a:p>
          <a:p>
            <a:endParaRPr lang="en-GB" dirty="0"/>
          </a:p>
        </p:txBody>
      </p:sp>
      <p:pic>
        <p:nvPicPr>
          <p:cNvPr id="4" name="Picture 3"/>
          <p:cNvPicPr>
            <a:picLocks noChangeAspect="1"/>
          </p:cNvPicPr>
          <p:nvPr/>
        </p:nvPicPr>
        <p:blipFill>
          <a:blip r:embed="rId3"/>
          <a:stretch>
            <a:fillRect/>
          </a:stretch>
        </p:blipFill>
        <p:spPr>
          <a:xfrm>
            <a:off x="5137482" y="1662113"/>
            <a:ext cx="6306806" cy="4203511"/>
          </a:xfrm>
          <a:prstGeom prst="rect">
            <a:avLst/>
          </a:prstGeom>
        </p:spPr>
      </p:pic>
    </p:spTree>
    <p:extLst>
      <p:ext uri="{BB962C8B-B14F-4D97-AF65-F5344CB8AC3E}">
        <p14:creationId xmlns:p14="http://schemas.microsoft.com/office/powerpoint/2010/main" val="25084407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5700" y="409798"/>
            <a:ext cx="8911687" cy="1280890"/>
          </a:xfrm>
        </p:spPr>
        <p:txBody>
          <a:bodyPr>
            <a:normAutofit/>
          </a:bodyPr>
          <a:lstStyle/>
          <a:p>
            <a:r>
              <a:rPr lang="en-GB" sz="4800" b="1" u="sng" dirty="0" smtClean="0"/>
              <a:t>Inclusivity Post-Brexit?</a:t>
            </a:r>
            <a:endParaRPr lang="en-GB" sz="4800" b="1" u="sng" dirty="0"/>
          </a:p>
        </p:txBody>
      </p:sp>
      <p:sp>
        <p:nvSpPr>
          <p:cNvPr id="3" name="Content Placeholder 2"/>
          <p:cNvSpPr>
            <a:spLocks noGrp="1"/>
          </p:cNvSpPr>
          <p:nvPr>
            <p:ph idx="1"/>
          </p:nvPr>
        </p:nvSpPr>
        <p:spPr>
          <a:xfrm>
            <a:off x="1514475" y="1514475"/>
            <a:ext cx="9990137" cy="4872038"/>
          </a:xfrm>
        </p:spPr>
        <p:txBody>
          <a:bodyPr>
            <a:normAutofit fontScale="85000" lnSpcReduction="10000"/>
          </a:bodyPr>
          <a:lstStyle/>
          <a:p>
            <a:pPr marL="0" indent="0">
              <a:buNone/>
            </a:pPr>
            <a:endParaRPr lang="en-GB" dirty="0" smtClean="0"/>
          </a:p>
          <a:p>
            <a:pPr marL="0" indent="0">
              <a:buNone/>
            </a:pPr>
            <a:r>
              <a:rPr lang="en-GB" sz="3100" dirty="0">
                <a:solidFill>
                  <a:schemeClr val="tx1"/>
                </a:solidFill>
              </a:rPr>
              <a:t>The EHRC, the UK’s human rights watchdog, wants to ensure that equality and civil liberties are centre stage of the debate. </a:t>
            </a:r>
            <a:r>
              <a:rPr lang="en-GB" sz="3100" dirty="0" smtClean="0">
                <a:solidFill>
                  <a:schemeClr val="tx1"/>
                </a:solidFill>
              </a:rPr>
              <a:t>…cites </a:t>
            </a:r>
            <a:r>
              <a:rPr lang="en-GB" sz="3100" dirty="0">
                <a:solidFill>
                  <a:schemeClr val="tx1"/>
                </a:solidFill>
              </a:rPr>
              <a:t>the spike in hate crimes after the vote on 23 June and EU citizens unsure of their future residential status in Britain.</a:t>
            </a:r>
            <a:br>
              <a:rPr lang="en-GB" sz="3100" dirty="0">
                <a:solidFill>
                  <a:schemeClr val="tx1"/>
                </a:solidFill>
              </a:rPr>
            </a:br>
            <a:r>
              <a:rPr lang="en-GB" sz="3100" dirty="0">
                <a:solidFill>
                  <a:schemeClr val="tx1"/>
                </a:solidFill>
              </a:rPr>
              <a:t/>
            </a:r>
            <a:br>
              <a:rPr lang="en-GB" sz="3100" dirty="0">
                <a:solidFill>
                  <a:schemeClr val="tx1"/>
                </a:solidFill>
              </a:rPr>
            </a:br>
            <a:r>
              <a:rPr lang="en-GB" sz="3100" dirty="0">
                <a:solidFill>
                  <a:schemeClr val="tx1"/>
                </a:solidFill>
              </a:rPr>
              <a:t>“I think there’s a continuing anxiety about how inclusive Brexit Britain is going to be. That’s the thing that concerns us and that’s why the Withdrawal Bill for us is very important</a:t>
            </a:r>
            <a:r>
              <a:rPr lang="en-GB" sz="3100" dirty="0" smtClean="0">
                <a:solidFill>
                  <a:schemeClr val="tx1"/>
                </a:solidFill>
              </a:rPr>
              <a:t>,”</a:t>
            </a:r>
            <a:endParaRPr lang="en-GB" dirty="0" smtClean="0"/>
          </a:p>
          <a:p>
            <a:pPr marL="0" indent="0">
              <a:buNone/>
            </a:pPr>
            <a:endParaRPr lang="en-GB" dirty="0"/>
          </a:p>
          <a:p>
            <a:pPr marL="0" indent="0">
              <a:buNone/>
            </a:pPr>
            <a:endParaRPr lang="en-GB" dirty="0" smtClean="0"/>
          </a:p>
          <a:p>
            <a:pPr marL="0" indent="0">
              <a:buNone/>
            </a:pPr>
            <a:r>
              <a:rPr lang="en-GB" dirty="0" smtClean="0"/>
              <a:t>https</a:t>
            </a:r>
            <a:r>
              <a:rPr lang="en-GB" dirty="0"/>
              <a:t>://www.politicshome.com/news/uk/social-affairs/interview/equality-and-human-rights-commission/88680/uk-human-rights-watchdog</a:t>
            </a:r>
          </a:p>
        </p:txBody>
      </p:sp>
    </p:spTree>
    <p:extLst>
      <p:ext uri="{BB962C8B-B14F-4D97-AF65-F5344CB8AC3E}">
        <p14:creationId xmlns:p14="http://schemas.microsoft.com/office/powerpoint/2010/main" val="7547183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6324" y="1233487"/>
            <a:ext cx="5126038" cy="3777622"/>
          </a:xfrm>
        </p:spPr>
        <p:txBody>
          <a:bodyPr>
            <a:normAutofit fontScale="92500" lnSpcReduction="10000"/>
          </a:bodyPr>
          <a:lstStyle/>
          <a:p>
            <a:pPr marL="0" indent="0">
              <a:buNone/>
            </a:pPr>
            <a:r>
              <a:rPr lang="en-GB" sz="7200" b="1" dirty="0" smtClean="0">
                <a:solidFill>
                  <a:schemeClr val="tx1"/>
                </a:solidFill>
              </a:rPr>
              <a:t>Mental Health and Human Rights</a:t>
            </a:r>
            <a:endParaRPr lang="en-GB" sz="7200" b="1" dirty="0">
              <a:solidFill>
                <a:schemeClr val="tx1"/>
              </a:solidFill>
            </a:endParaRPr>
          </a:p>
        </p:txBody>
      </p:sp>
      <p:pic>
        <p:nvPicPr>
          <p:cNvPr id="4" name="Picture 3"/>
          <p:cNvPicPr>
            <a:picLocks noChangeAspect="1"/>
          </p:cNvPicPr>
          <p:nvPr/>
        </p:nvPicPr>
        <p:blipFill>
          <a:blip r:embed="rId2"/>
          <a:stretch>
            <a:fillRect/>
          </a:stretch>
        </p:blipFill>
        <p:spPr>
          <a:xfrm>
            <a:off x="8343900" y="804862"/>
            <a:ext cx="3124200" cy="4373880"/>
          </a:xfrm>
          <a:prstGeom prst="rect">
            <a:avLst/>
          </a:prstGeom>
        </p:spPr>
      </p:pic>
    </p:spTree>
    <p:extLst>
      <p:ext uri="{BB962C8B-B14F-4D97-AF65-F5344CB8AC3E}">
        <p14:creationId xmlns:p14="http://schemas.microsoft.com/office/powerpoint/2010/main" val="941171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7100" y="538384"/>
            <a:ext cx="8911687" cy="1280890"/>
          </a:xfrm>
        </p:spPr>
        <p:txBody>
          <a:bodyPr/>
          <a:lstStyle/>
          <a:p>
            <a:r>
              <a:rPr lang="en-GB" b="1" u="sng" dirty="0" smtClean="0"/>
              <a:t>Mental Health and Human Rights</a:t>
            </a:r>
            <a:endParaRPr lang="en-GB" b="1" u="sng" dirty="0"/>
          </a:p>
        </p:txBody>
      </p:sp>
      <p:sp>
        <p:nvSpPr>
          <p:cNvPr id="3" name="Content Placeholder 2"/>
          <p:cNvSpPr>
            <a:spLocks noGrp="1"/>
          </p:cNvSpPr>
          <p:nvPr>
            <p:ph idx="1"/>
          </p:nvPr>
        </p:nvSpPr>
        <p:spPr>
          <a:xfrm>
            <a:off x="1257300" y="1543050"/>
            <a:ext cx="10172700" cy="4814888"/>
          </a:xfrm>
        </p:spPr>
        <p:txBody>
          <a:bodyPr>
            <a:normAutofit fontScale="40000" lnSpcReduction="20000"/>
          </a:bodyPr>
          <a:lstStyle/>
          <a:p>
            <a:pPr marL="0" indent="0">
              <a:buNone/>
            </a:pPr>
            <a:r>
              <a:rPr lang="en-GB" sz="4500" dirty="0" smtClean="0">
                <a:solidFill>
                  <a:schemeClr val="tx1"/>
                </a:solidFill>
              </a:rPr>
              <a:t>Depression is a Human Rights Issue</a:t>
            </a:r>
          </a:p>
          <a:p>
            <a:pPr marL="0" indent="0">
              <a:buNone/>
            </a:pPr>
            <a:r>
              <a:rPr lang="en-GB" dirty="0">
                <a:solidFill>
                  <a:schemeClr val="tx1"/>
                </a:solidFill>
                <a:hlinkClick r:id="rId2"/>
              </a:rPr>
              <a:t>https://</a:t>
            </a:r>
            <a:r>
              <a:rPr lang="en-GB" dirty="0" smtClean="0">
                <a:solidFill>
                  <a:schemeClr val="tx1"/>
                </a:solidFill>
                <a:hlinkClick r:id="rId2"/>
              </a:rPr>
              <a:t>www.youtube.com/watch?v=f5HktGQCi8Q</a:t>
            </a:r>
            <a:endParaRPr lang="en-GB" dirty="0" smtClean="0">
              <a:solidFill>
                <a:schemeClr val="tx1"/>
              </a:solidFill>
            </a:endParaRPr>
          </a:p>
          <a:p>
            <a:pPr marL="0" indent="0">
              <a:buNone/>
            </a:pPr>
            <a:endParaRPr lang="en-GB" dirty="0">
              <a:solidFill>
                <a:schemeClr val="tx1"/>
              </a:solidFill>
            </a:endParaRPr>
          </a:p>
          <a:p>
            <a:pPr marL="0" indent="0">
              <a:buNone/>
            </a:pPr>
            <a:endParaRPr lang="en-GB" dirty="0" smtClean="0">
              <a:solidFill>
                <a:schemeClr val="tx1"/>
              </a:solidFill>
            </a:endParaRPr>
          </a:p>
          <a:p>
            <a:r>
              <a:rPr lang="en-GB" sz="5100" b="1" dirty="0">
                <a:solidFill>
                  <a:schemeClr val="tx1"/>
                </a:solidFill>
              </a:rPr>
              <a:t>What does it mean if someone is sectioned?</a:t>
            </a:r>
            <a:endParaRPr lang="en-GB" sz="5100" dirty="0">
              <a:solidFill>
                <a:schemeClr val="tx1"/>
              </a:solidFill>
            </a:endParaRPr>
          </a:p>
          <a:p>
            <a:r>
              <a:rPr lang="en-GB" sz="5100" dirty="0">
                <a:solidFill>
                  <a:schemeClr val="tx1"/>
                </a:solidFill>
              </a:rPr>
              <a:t>Being ‘sectioned’ is the term that is often used when someone is detained under the Mental Health Act. The Mental Health Act is the law which can allow someone to be admitted, detained (or kept) and treated in hospital against their wishes. It can be a very distressing experience for the person, and their family and friends, and will generally be used only if all other options have been considered, for instance looking at whether support can be provided in the community or if someone would agree to go into hospital voluntarily</a:t>
            </a:r>
            <a:r>
              <a:rPr lang="en-GB" sz="5100" dirty="0" smtClean="0">
                <a:solidFill>
                  <a:schemeClr val="tx1"/>
                </a:solidFill>
              </a:rPr>
              <a:t>.</a:t>
            </a:r>
          </a:p>
          <a:p>
            <a:pPr marL="0" indent="0">
              <a:buNone/>
            </a:pPr>
            <a:r>
              <a:rPr lang="en-GB" dirty="0">
                <a:hlinkClick r:id="rId3"/>
              </a:rPr>
              <a:t>https://</a:t>
            </a:r>
            <a:r>
              <a:rPr lang="en-GB" dirty="0" smtClean="0">
                <a:hlinkClick r:id="rId3"/>
              </a:rPr>
              <a:t>www.rethink.org/carers-family-friends/brothers-and-sisters-siblings-network/get-info-and-advice/sibling-faqs/what-does-being-sectioned-mean</a:t>
            </a:r>
            <a:endParaRPr lang="en-GB" dirty="0" smtClean="0"/>
          </a:p>
          <a:p>
            <a:pPr marL="0" indent="0">
              <a:buNone/>
            </a:pPr>
            <a:endParaRPr lang="en-GB" dirty="0"/>
          </a:p>
          <a:p>
            <a:pPr marL="0" indent="0">
              <a:buNone/>
            </a:pPr>
            <a:r>
              <a:rPr lang="en-GB" sz="7000" dirty="0" smtClean="0">
                <a:solidFill>
                  <a:schemeClr val="tx1"/>
                </a:solidFill>
              </a:rPr>
              <a:t>Anne’s Story:</a:t>
            </a:r>
          </a:p>
          <a:p>
            <a:pPr marL="0" indent="0">
              <a:buNone/>
            </a:pPr>
            <a:r>
              <a:rPr lang="en-GB" dirty="0">
                <a:hlinkClick r:id="rId4"/>
              </a:rPr>
              <a:t>http://</a:t>
            </a:r>
            <a:r>
              <a:rPr lang="en-GB" dirty="0" smtClean="0">
                <a:hlinkClick r:id="rId4"/>
              </a:rPr>
              <a:t>www.cause.org.uk/news_and_policy/view/click-for-cause</a:t>
            </a: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8867775" y="4821085"/>
            <a:ext cx="3005138" cy="1689252"/>
          </a:xfrm>
          <a:prstGeom prst="rect">
            <a:avLst/>
          </a:prstGeom>
        </p:spPr>
      </p:pic>
    </p:spTree>
    <p:extLst>
      <p:ext uri="{BB962C8B-B14F-4D97-AF65-F5344CB8AC3E}">
        <p14:creationId xmlns:p14="http://schemas.microsoft.com/office/powerpoint/2010/main" val="77641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Effect transition="in" filter="fade">
                                      <p:cBhvr>
                                        <p:cTn id="41" dur="1000"/>
                                        <p:tgtEl>
                                          <p:spTgt spid="3">
                                            <p:txEl>
                                              <p:pRg st="9" end="9"/>
                                            </p:txEl>
                                          </p:spTgt>
                                        </p:tgtEl>
                                      </p:cBhvr>
                                    </p:animEffect>
                                    <p:anim calcmode="lin" valueType="num">
                                      <p:cBhvr>
                                        <p:cTn id="4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7100" y="538384"/>
            <a:ext cx="8911687" cy="1280890"/>
          </a:xfrm>
        </p:spPr>
        <p:txBody>
          <a:bodyPr>
            <a:noAutofit/>
          </a:bodyPr>
          <a:lstStyle/>
          <a:p>
            <a:r>
              <a:rPr lang="en-GB" sz="4000" b="1" u="sng" dirty="0" smtClean="0"/>
              <a:t>Mental Health and Human Rights</a:t>
            </a:r>
            <a:endParaRPr lang="en-GB" sz="4000" b="1" u="sng" dirty="0"/>
          </a:p>
        </p:txBody>
      </p:sp>
      <p:sp>
        <p:nvSpPr>
          <p:cNvPr id="3" name="Content Placeholder 2"/>
          <p:cNvSpPr>
            <a:spLocks noGrp="1"/>
          </p:cNvSpPr>
          <p:nvPr>
            <p:ph idx="1"/>
          </p:nvPr>
        </p:nvSpPr>
        <p:spPr>
          <a:xfrm>
            <a:off x="1257300" y="1819274"/>
            <a:ext cx="10172700" cy="4538664"/>
          </a:xfrm>
        </p:spPr>
        <p:txBody>
          <a:bodyPr>
            <a:normAutofit fontScale="77500" lnSpcReduction="20000"/>
          </a:bodyPr>
          <a:lstStyle/>
          <a:p>
            <a:pPr marL="0" indent="0">
              <a:buNone/>
            </a:pPr>
            <a:r>
              <a:rPr lang="en-GB" sz="3800" dirty="0" smtClean="0">
                <a:solidFill>
                  <a:schemeClr val="tx1"/>
                </a:solidFill>
              </a:rPr>
              <a:t>Global human rights emergency in mental health?</a:t>
            </a:r>
          </a:p>
          <a:p>
            <a:pPr marL="0" indent="0">
              <a:buNone/>
            </a:pPr>
            <a:r>
              <a:rPr lang="en-GB" sz="2600" dirty="0" smtClean="0">
                <a:hlinkClick r:id="rId2"/>
              </a:rPr>
              <a:t>http</a:t>
            </a:r>
            <a:r>
              <a:rPr lang="en-GB" sz="2600" dirty="0">
                <a:hlinkClick r:id="rId2"/>
              </a:rPr>
              <a:t>://www.who.int/mental_health/policy/legislation/en</a:t>
            </a:r>
            <a:r>
              <a:rPr lang="en-GB" sz="2600" dirty="0" smtClean="0">
                <a:hlinkClick r:id="rId2"/>
              </a:rPr>
              <a:t>/</a:t>
            </a:r>
            <a:endParaRPr lang="en-GB" sz="2600" dirty="0" smtClean="0"/>
          </a:p>
          <a:p>
            <a:pPr marL="0" indent="0">
              <a:buNone/>
            </a:pPr>
            <a:endParaRPr lang="en-GB" dirty="0"/>
          </a:p>
          <a:p>
            <a:pPr marL="0" indent="0">
              <a:buNone/>
            </a:pPr>
            <a:endParaRPr lang="en-GB" dirty="0" smtClean="0"/>
          </a:p>
          <a:p>
            <a:pPr marL="0" indent="0">
              <a:buNone/>
            </a:pPr>
            <a:r>
              <a:rPr lang="en-GB" sz="3800" dirty="0">
                <a:solidFill>
                  <a:schemeClr val="tx1"/>
                </a:solidFill>
              </a:rPr>
              <a:t>Human Rights Act and Mental Health</a:t>
            </a:r>
          </a:p>
          <a:p>
            <a:pPr marL="0" indent="0">
              <a:buNone/>
            </a:pPr>
            <a:r>
              <a:rPr lang="en-GB" dirty="0">
                <a:hlinkClick r:id="rId3"/>
              </a:rPr>
              <a:t>https://</a:t>
            </a:r>
            <a:r>
              <a:rPr lang="en-GB" dirty="0" smtClean="0">
                <a:hlinkClick r:id="rId3"/>
              </a:rPr>
              <a:t>www.theguardian.com/society/2000/nov/09/policy.socialcare</a:t>
            </a:r>
            <a:endParaRPr lang="en-GB" dirty="0" smtClean="0"/>
          </a:p>
          <a:p>
            <a:pPr marL="0" indent="0">
              <a:buNone/>
            </a:pPr>
            <a:endParaRPr lang="en-GB" dirty="0"/>
          </a:p>
          <a:p>
            <a:pPr marL="0" indent="0">
              <a:buNone/>
            </a:pPr>
            <a:r>
              <a:rPr lang="en-GB" dirty="0">
                <a:hlinkClick r:id="rId4"/>
              </a:rPr>
              <a:t>https://www.mind.org.uk/information-support/legal-rights/human-rights-act-1998/articles-2-3-5-6/#.</a:t>
            </a:r>
            <a:r>
              <a:rPr lang="en-GB" dirty="0" smtClean="0">
                <a:hlinkClick r:id="rId4"/>
              </a:rPr>
              <a:t>WhrF6bC7Lug</a:t>
            </a:r>
            <a:endParaRPr lang="en-GB" dirty="0" smtClean="0"/>
          </a:p>
          <a:p>
            <a:pPr marL="0" indent="0">
              <a:buNone/>
            </a:pPr>
            <a:endParaRPr lang="en-GB" dirty="0" smtClean="0"/>
          </a:p>
          <a:p>
            <a:pPr marL="0" indent="0">
              <a:buNone/>
            </a:pPr>
            <a:endParaRPr lang="en-GB" dirty="0"/>
          </a:p>
          <a:p>
            <a:pPr marL="0" indent="0">
              <a:buNone/>
            </a:pPr>
            <a:r>
              <a:rPr lang="en-GB" sz="3800" dirty="0">
                <a:solidFill>
                  <a:schemeClr val="tx1"/>
                </a:solidFill>
              </a:rPr>
              <a:t>Ongoing problems:</a:t>
            </a:r>
          </a:p>
          <a:p>
            <a:pPr marL="0" indent="0">
              <a:buNone/>
            </a:pPr>
            <a:r>
              <a:rPr lang="en-GB" sz="2600" dirty="0" smtClean="0">
                <a:solidFill>
                  <a:schemeClr val="tx1"/>
                </a:solidFill>
                <a:hlinkClick r:id="rId5"/>
              </a:rPr>
              <a:t>https://www.theguardian.com/society/2017/jul/20/thousands-of-mental-health-patients-spend-years-on-secure-wards-nhs</a:t>
            </a:r>
            <a:endParaRPr lang="en-GB" sz="2600" dirty="0">
              <a:solidFill>
                <a:schemeClr val="tx1"/>
              </a:solidFill>
            </a:endParaRP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9493947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395510"/>
            <a:ext cx="8911687" cy="1280890"/>
          </a:xfrm>
        </p:spPr>
        <p:txBody>
          <a:bodyPr/>
          <a:lstStyle/>
          <a:p>
            <a:r>
              <a:rPr lang="en-GB" b="1" dirty="0" smtClean="0">
                <a:solidFill>
                  <a:schemeClr val="tx1"/>
                </a:solidFill>
              </a:rPr>
              <a:t>Human Rights Pertaining to Mental Health</a:t>
            </a:r>
            <a:endParaRPr lang="en-GB" b="1" dirty="0">
              <a:solidFill>
                <a:schemeClr val="tx1"/>
              </a:solidFill>
            </a:endParaRPr>
          </a:p>
        </p:txBody>
      </p:sp>
      <p:sp>
        <p:nvSpPr>
          <p:cNvPr id="3" name="Content Placeholder 2"/>
          <p:cNvSpPr>
            <a:spLocks noGrp="1"/>
          </p:cNvSpPr>
          <p:nvPr>
            <p:ph idx="1"/>
          </p:nvPr>
        </p:nvSpPr>
        <p:spPr>
          <a:xfrm>
            <a:off x="1789112" y="2033586"/>
            <a:ext cx="8915400" cy="4481513"/>
          </a:xfrm>
        </p:spPr>
        <p:txBody>
          <a:bodyPr>
            <a:normAutofit lnSpcReduction="10000"/>
          </a:bodyPr>
          <a:lstStyle/>
          <a:p>
            <a:pPr marL="0" indent="0">
              <a:buNone/>
            </a:pPr>
            <a:r>
              <a:rPr lang="en-GB" sz="2400" b="1" dirty="0">
                <a:solidFill>
                  <a:schemeClr val="tx1"/>
                </a:solidFill>
              </a:rPr>
              <a:t>Article 2: Right to life</a:t>
            </a:r>
          </a:p>
          <a:p>
            <a:r>
              <a:rPr lang="en-GB" sz="2400" dirty="0">
                <a:solidFill>
                  <a:schemeClr val="tx1"/>
                </a:solidFill>
              </a:rPr>
              <a:t>This is an </a:t>
            </a:r>
            <a:r>
              <a:rPr lang="en-GB" sz="2400" dirty="0">
                <a:solidFill>
                  <a:schemeClr val="tx1"/>
                </a:solidFill>
                <a:hlinkClick r:id="rId2" tooltip="Terms you need to know"/>
              </a:rPr>
              <a:t>absolute right</a:t>
            </a:r>
            <a:r>
              <a:rPr lang="en-GB" sz="2400" dirty="0">
                <a:solidFill>
                  <a:schemeClr val="tx1"/>
                </a:solidFill>
              </a:rPr>
              <a:t>. </a:t>
            </a:r>
            <a:r>
              <a:rPr lang="en-GB" sz="2400" dirty="0">
                <a:solidFill>
                  <a:schemeClr val="tx1"/>
                </a:solidFill>
                <a:hlinkClick r:id="rId3" tooltip="Terms you need to know"/>
              </a:rPr>
              <a:t>Public authorities</a:t>
            </a:r>
            <a:r>
              <a:rPr lang="en-GB" sz="2400" dirty="0">
                <a:solidFill>
                  <a:schemeClr val="tx1"/>
                </a:solidFill>
              </a:rPr>
              <a:t> must take reasonable steps to protect your life. They cannot take a person’s life unless it is absolutely necessary, for example:</a:t>
            </a:r>
          </a:p>
          <a:p>
            <a:r>
              <a:rPr lang="en-GB" sz="2400" dirty="0">
                <a:solidFill>
                  <a:schemeClr val="tx1"/>
                </a:solidFill>
              </a:rPr>
              <a:t>to protect someone from unlawful violence</a:t>
            </a:r>
          </a:p>
          <a:p>
            <a:r>
              <a:rPr lang="en-GB" sz="2400" dirty="0">
                <a:solidFill>
                  <a:schemeClr val="tx1"/>
                </a:solidFill>
              </a:rPr>
              <a:t>to prevent someone escaping from detention</a:t>
            </a:r>
          </a:p>
          <a:p>
            <a:r>
              <a:rPr lang="en-GB" sz="2400" dirty="0">
                <a:solidFill>
                  <a:schemeClr val="tx1"/>
                </a:solidFill>
              </a:rPr>
              <a:t>to stop a riot</a:t>
            </a:r>
            <a:r>
              <a:rPr lang="en-GB" sz="2400" dirty="0" smtClean="0">
                <a:solidFill>
                  <a:schemeClr val="tx1"/>
                </a:solidFill>
              </a:rPr>
              <a:t>.</a:t>
            </a:r>
          </a:p>
          <a:p>
            <a:endParaRPr lang="en-GB" dirty="0">
              <a:solidFill>
                <a:schemeClr val="tx1"/>
              </a:solidFill>
            </a:endParaRPr>
          </a:p>
          <a:p>
            <a:endParaRPr lang="en-GB" dirty="0" smtClean="0">
              <a:solidFill>
                <a:schemeClr val="tx1"/>
              </a:solidFill>
            </a:endParaRPr>
          </a:p>
          <a:p>
            <a:pPr marL="0" indent="0">
              <a:buNone/>
            </a:pPr>
            <a:r>
              <a:rPr lang="en-GB" dirty="0">
                <a:solidFill>
                  <a:schemeClr val="tx1"/>
                </a:solidFill>
              </a:rPr>
              <a:t>https://www.mind.org.uk/information-support/legal-rights/human-rights-act-1998/articles-2-3-5-6/#.WhvnnbC7Luh</a:t>
            </a:r>
          </a:p>
          <a:p>
            <a:pPr marL="0" indent="0">
              <a:buNone/>
            </a:pPr>
            <a:endParaRPr lang="en-GB" dirty="0"/>
          </a:p>
        </p:txBody>
      </p:sp>
    </p:spTree>
    <p:extLst>
      <p:ext uri="{BB962C8B-B14F-4D97-AF65-F5344CB8AC3E}">
        <p14:creationId xmlns:p14="http://schemas.microsoft.com/office/powerpoint/2010/main" val="1558395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395510"/>
            <a:ext cx="8911687" cy="1280890"/>
          </a:xfrm>
        </p:spPr>
        <p:txBody>
          <a:bodyPr/>
          <a:lstStyle/>
          <a:p>
            <a:r>
              <a:rPr lang="en-GB" b="1" dirty="0" smtClean="0">
                <a:solidFill>
                  <a:schemeClr val="tx1"/>
                </a:solidFill>
              </a:rPr>
              <a:t>Human Rights Pertaining to Mental Health</a:t>
            </a:r>
            <a:endParaRPr lang="en-GB" b="1" dirty="0">
              <a:solidFill>
                <a:schemeClr val="tx1"/>
              </a:solidFill>
            </a:endParaRPr>
          </a:p>
        </p:txBody>
      </p:sp>
      <p:sp>
        <p:nvSpPr>
          <p:cNvPr id="3" name="Content Placeholder 2"/>
          <p:cNvSpPr>
            <a:spLocks noGrp="1"/>
          </p:cNvSpPr>
          <p:nvPr>
            <p:ph idx="1"/>
          </p:nvPr>
        </p:nvSpPr>
        <p:spPr>
          <a:xfrm>
            <a:off x="1789112" y="2033586"/>
            <a:ext cx="8915400" cy="4481513"/>
          </a:xfrm>
        </p:spPr>
        <p:txBody>
          <a:bodyPr>
            <a:normAutofit fontScale="92500" lnSpcReduction="20000"/>
          </a:bodyPr>
          <a:lstStyle/>
          <a:p>
            <a:pPr marL="0" indent="0">
              <a:buNone/>
            </a:pPr>
            <a:r>
              <a:rPr lang="en-GB" sz="2400" b="1" dirty="0">
                <a:solidFill>
                  <a:schemeClr val="tx1"/>
                </a:solidFill>
              </a:rPr>
              <a:t>Article 2: Right to </a:t>
            </a:r>
            <a:r>
              <a:rPr lang="en-GB" sz="2400" b="1" dirty="0" smtClean="0">
                <a:solidFill>
                  <a:schemeClr val="tx1"/>
                </a:solidFill>
              </a:rPr>
              <a:t>life</a:t>
            </a:r>
          </a:p>
          <a:p>
            <a:pPr marL="0" indent="0">
              <a:buNone/>
            </a:pPr>
            <a:endParaRPr lang="en-GB" sz="2400" b="1" dirty="0">
              <a:solidFill>
                <a:schemeClr val="tx1"/>
              </a:solidFill>
            </a:endParaRPr>
          </a:p>
          <a:p>
            <a:r>
              <a:rPr lang="en-GB" sz="2400" dirty="0" smtClean="0">
                <a:solidFill>
                  <a:schemeClr val="tx1"/>
                </a:solidFill>
              </a:rPr>
              <a:t>Ellie </a:t>
            </a:r>
            <a:r>
              <a:rPr lang="en-GB" sz="2400" dirty="0">
                <a:solidFill>
                  <a:schemeClr val="tx1"/>
                </a:solidFill>
              </a:rPr>
              <a:t>is detained in a psychiatric hospital because there was a risk that she would take her own life or harm herself. The hospital has a duty to protect Ellie’s life, which includes making sure:</a:t>
            </a:r>
          </a:p>
          <a:p>
            <a:pPr lvl="1"/>
            <a:r>
              <a:rPr lang="en-GB" sz="2000" dirty="0">
                <a:solidFill>
                  <a:schemeClr val="tx1"/>
                </a:solidFill>
              </a:rPr>
              <a:t>there are no areas in her room which could easily support a noose</a:t>
            </a:r>
          </a:p>
          <a:p>
            <a:pPr lvl="1"/>
            <a:r>
              <a:rPr lang="en-GB" sz="2000" dirty="0">
                <a:solidFill>
                  <a:schemeClr val="tx1"/>
                </a:solidFill>
              </a:rPr>
              <a:t>the windows are secured</a:t>
            </a:r>
          </a:p>
          <a:p>
            <a:pPr lvl="1"/>
            <a:r>
              <a:rPr lang="en-GB" sz="2000" dirty="0">
                <a:solidFill>
                  <a:schemeClr val="tx1"/>
                </a:solidFill>
              </a:rPr>
              <a:t>she is not easily able to leave the building</a:t>
            </a:r>
          </a:p>
          <a:p>
            <a:pPr lvl="1"/>
            <a:r>
              <a:rPr lang="en-GB" sz="2000" dirty="0">
                <a:solidFill>
                  <a:schemeClr val="tx1"/>
                </a:solidFill>
              </a:rPr>
              <a:t>crisis rooms are on the lower floors of the </a:t>
            </a:r>
            <a:r>
              <a:rPr lang="en-GB" sz="2000" dirty="0" smtClean="0">
                <a:solidFill>
                  <a:schemeClr val="tx1"/>
                </a:solidFill>
              </a:rPr>
              <a:t>building</a:t>
            </a:r>
          </a:p>
          <a:p>
            <a:pPr lvl="1"/>
            <a:endParaRPr lang="en-GB" sz="2000" dirty="0">
              <a:solidFill>
                <a:schemeClr val="tx1"/>
              </a:solidFill>
            </a:endParaRPr>
          </a:p>
          <a:p>
            <a:pPr marL="457200" lvl="1" indent="0">
              <a:buNone/>
            </a:pPr>
            <a:r>
              <a:rPr lang="en-GB" sz="2000" dirty="0">
                <a:solidFill>
                  <a:schemeClr val="tx1"/>
                </a:solidFill>
              </a:rPr>
              <a:t>https://www.mind.org.uk/information-support/legal-rights/human-rights-act-1998/articles-2-3-5-6/#.WhvnnbC7Luh</a:t>
            </a:r>
          </a:p>
          <a:p>
            <a:pPr marL="0" indent="0">
              <a:buNone/>
            </a:pPr>
            <a:endParaRPr lang="en-GB" dirty="0"/>
          </a:p>
        </p:txBody>
      </p:sp>
    </p:spTree>
    <p:extLst>
      <p:ext uri="{BB962C8B-B14F-4D97-AF65-F5344CB8AC3E}">
        <p14:creationId xmlns:p14="http://schemas.microsoft.com/office/powerpoint/2010/main" val="42384485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395510"/>
            <a:ext cx="8911687" cy="1280890"/>
          </a:xfrm>
        </p:spPr>
        <p:txBody>
          <a:bodyPr/>
          <a:lstStyle/>
          <a:p>
            <a:r>
              <a:rPr lang="en-GB" b="1" dirty="0" smtClean="0">
                <a:solidFill>
                  <a:schemeClr val="tx1"/>
                </a:solidFill>
              </a:rPr>
              <a:t>Human Rights Pertaining to Mental Health</a:t>
            </a:r>
            <a:endParaRPr lang="en-GB" b="1" dirty="0">
              <a:solidFill>
                <a:schemeClr val="tx1"/>
              </a:solidFill>
            </a:endParaRPr>
          </a:p>
        </p:txBody>
      </p:sp>
      <p:sp>
        <p:nvSpPr>
          <p:cNvPr id="3" name="Content Placeholder 2"/>
          <p:cNvSpPr>
            <a:spLocks noGrp="1"/>
          </p:cNvSpPr>
          <p:nvPr>
            <p:ph idx="1"/>
          </p:nvPr>
        </p:nvSpPr>
        <p:spPr>
          <a:xfrm>
            <a:off x="1789112" y="2033586"/>
            <a:ext cx="8915400" cy="4481513"/>
          </a:xfrm>
        </p:spPr>
        <p:txBody>
          <a:bodyPr>
            <a:normAutofit lnSpcReduction="10000"/>
          </a:bodyPr>
          <a:lstStyle/>
          <a:p>
            <a:pPr marL="0" indent="0">
              <a:buNone/>
            </a:pPr>
            <a:r>
              <a:rPr lang="en-GB" sz="2400" b="1" dirty="0">
                <a:solidFill>
                  <a:schemeClr val="tx1"/>
                </a:solidFill>
              </a:rPr>
              <a:t>Article 3: Prohibition of torture and inhuman or degrading </a:t>
            </a:r>
            <a:r>
              <a:rPr lang="en-GB" sz="2400" b="1" dirty="0" smtClean="0">
                <a:solidFill>
                  <a:schemeClr val="tx1"/>
                </a:solidFill>
              </a:rPr>
              <a:t>treatment</a:t>
            </a:r>
          </a:p>
          <a:p>
            <a:pPr marL="0" indent="0">
              <a:buNone/>
            </a:pPr>
            <a:endParaRPr lang="en-GB" sz="2400" b="1" dirty="0">
              <a:solidFill>
                <a:schemeClr val="tx1"/>
              </a:solidFill>
            </a:endParaRPr>
          </a:p>
          <a:p>
            <a:r>
              <a:rPr lang="en-GB" sz="2400" dirty="0">
                <a:solidFill>
                  <a:schemeClr val="tx1"/>
                </a:solidFill>
              </a:rPr>
              <a:t>This is an </a:t>
            </a:r>
            <a:r>
              <a:rPr lang="en-GB" sz="2400" dirty="0">
                <a:solidFill>
                  <a:schemeClr val="tx1"/>
                </a:solidFill>
                <a:hlinkClick r:id="rId2" tooltip="Terms you need to know"/>
              </a:rPr>
              <a:t>absolute right</a:t>
            </a:r>
            <a:r>
              <a:rPr lang="en-GB" sz="2400" dirty="0">
                <a:solidFill>
                  <a:schemeClr val="tx1"/>
                </a:solidFill>
              </a:rPr>
              <a:t>. A situation has to be very serious before it will be seen as inhuman or degrading treatment. This will depend on the circumstances of your situation, for example: age, health and how long you’ve been treated this </a:t>
            </a:r>
            <a:r>
              <a:rPr lang="en-GB" sz="2400" dirty="0" smtClean="0">
                <a:solidFill>
                  <a:schemeClr val="tx1"/>
                </a:solidFill>
              </a:rPr>
              <a:t>way.</a:t>
            </a:r>
          </a:p>
          <a:p>
            <a:r>
              <a:rPr lang="en-GB" sz="2400" dirty="0">
                <a:solidFill>
                  <a:schemeClr val="tx1"/>
                </a:solidFill>
              </a:rPr>
              <a:t>Restraint </a:t>
            </a:r>
            <a:r>
              <a:rPr lang="en-GB" sz="2400" dirty="0">
                <a:solidFill>
                  <a:schemeClr val="tx1"/>
                </a:solidFill>
              </a:rPr>
              <a:t>will generally not be seen as torture and ill-treatment unless too much force is used, or it is used to limit your movement in a way other than to protect or prevent further damage.</a:t>
            </a:r>
          </a:p>
        </p:txBody>
      </p:sp>
    </p:spTree>
    <p:extLst>
      <p:ext uri="{BB962C8B-B14F-4D97-AF65-F5344CB8AC3E}">
        <p14:creationId xmlns:p14="http://schemas.microsoft.com/office/powerpoint/2010/main" val="29287862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395510"/>
            <a:ext cx="8911687" cy="1280890"/>
          </a:xfrm>
        </p:spPr>
        <p:txBody>
          <a:bodyPr/>
          <a:lstStyle/>
          <a:p>
            <a:r>
              <a:rPr lang="en-GB" b="1" dirty="0" smtClean="0">
                <a:solidFill>
                  <a:schemeClr val="tx1"/>
                </a:solidFill>
              </a:rPr>
              <a:t>Human Rights Pertaining to Mental Health</a:t>
            </a:r>
            <a:endParaRPr lang="en-GB" b="1" dirty="0">
              <a:solidFill>
                <a:schemeClr val="tx1"/>
              </a:solidFill>
            </a:endParaRPr>
          </a:p>
        </p:txBody>
      </p:sp>
      <p:sp>
        <p:nvSpPr>
          <p:cNvPr id="3" name="Content Placeholder 2"/>
          <p:cNvSpPr>
            <a:spLocks noGrp="1"/>
          </p:cNvSpPr>
          <p:nvPr>
            <p:ph idx="1"/>
          </p:nvPr>
        </p:nvSpPr>
        <p:spPr>
          <a:xfrm>
            <a:off x="1789112" y="2033586"/>
            <a:ext cx="8915400" cy="4481513"/>
          </a:xfrm>
        </p:spPr>
        <p:txBody>
          <a:bodyPr>
            <a:normAutofit fontScale="85000" lnSpcReduction="20000"/>
          </a:bodyPr>
          <a:lstStyle/>
          <a:p>
            <a:pPr marL="0" indent="0">
              <a:buNone/>
            </a:pPr>
            <a:r>
              <a:rPr lang="en-GB" sz="3000" b="1" dirty="0">
                <a:solidFill>
                  <a:schemeClr val="tx1"/>
                </a:solidFill>
              </a:rPr>
              <a:t>Article 3: Prohibition of torture and inhuman or degrading </a:t>
            </a:r>
            <a:r>
              <a:rPr lang="en-GB" sz="3000" b="1" dirty="0" smtClean="0">
                <a:solidFill>
                  <a:schemeClr val="tx1"/>
                </a:solidFill>
              </a:rPr>
              <a:t>treatment</a:t>
            </a:r>
          </a:p>
          <a:p>
            <a:pPr marL="0" indent="0">
              <a:buNone/>
            </a:pPr>
            <a:endParaRPr lang="en-GB" sz="3000" b="1" dirty="0">
              <a:solidFill>
                <a:schemeClr val="tx1"/>
              </a:solidFill>
            </a:endParaRPr>
          </a:p>
          <a:p>
            <a:pPr marL="0" indent="0">
              <a:buNone/>
            </a:pPr>
            <a:r>
              <a:rPr lang="en-GB" sz="3000" b="1" dirty="0">
                <a:solidFill>
                  <a:schemeClr val="tx1"/>
                </a:solidFill>
              </a:rPr>
              <a:t>Example</a:t>
            </a:r>
            <a:endParaRPr lang="en-GB" sz="3000" dirty="0">
              <a:solidFill>
                <a:schemeClr val="tx1"/>
              </a:solidFill>
            </a:endParaRPr>
          </a:p>
          <a:p>
            <a:r>
              <a:rPr lang="en-GB" sz="3000" dirty="0">
                <a:solidFill>
                  <a:schemeClr val="tx1"/>
                </a:solidFill>
              </a:rPr>
              <a:t>Elspeth was strapped into a wheelchair for long periods of time to prevent her wandering off and leaving the hospital. She was very distressed and the nurses were informed that this could be degrading treatment</a:t>
            </a:r>
            <a:r>
              <a:rPr lang="en-GB" sz="3000" dirty="0" smtClean="0">
                <a:solidFill>
                  <a:schemeClr val="tx1"/>
                </a:solidFill>
              </a:rPr>
              <a:t>.</a:t>
            </a:r>
          </a:p>
          <a:p>
            <a:endParaRPr lang="en-GB" sz="2400" dirty="0">
              <a:solidFill>
                <a:schemeClr val="tx1"/>
              </a:solidFill>
              <a:effectLst/>
            </a:endParaRPr>
          </a:p>
          <a:p>
            <a:pPr marL="0" indent="0">
              <a:buNone/>
            </a:pPr>
            <a:r>
              <a:rPr lang="en-GB" sz="2400" dirty="0">
                <a:solidFill>
                  <a:schemeClr val="tx1"/>
                </a:solidFill>
              </a:rPr>
              <a:t>https://www.mind.org.uk/information-support/legal-rights/human-rights-act-1998/articles-2-3-5-6/#.WhvnnbC7Luh</a:t>
            </a:r>
            <a:endParaRPr lang="en-GB" sz="2400" dirty="0">
              <a:solidFill>
                <a:schemeClr val="tx1"/>
              </a:solidFill>
              <a:effectLst/>
            </a:endParaRPr>
          </a:p>
        </p:txBody>
      </p:sp>
    </p:spTree>
    <p:extLst>
      <p:ext uri="{BB962C8B-B14F-4D97-AF65-F5344CB8AC3E}">
        <p14:creationId xmlns:p14="http://schemas.microsoft.com/office/powerpoint/2010/main" val="6217586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395510"/>
            <a:ext cx="8911687" cy="1280890"/>
          </a:xfrm>
        </p:spPr>
        <p:txBody>
          <a:bodyPr/>
          <a:lstStyle/>
          <a:p>
            <a:r>
              <a:rPr lang="en-GB" b="1" dirty="0" smtClean="0">
                <a:solidFill>
                  <a:schemeClr val="tx1"/>
                </a:solidFill>
              </a:rPr>
              <a:t>Human Rights Pertaining to Mental Health</a:t>
            </a:r>
            <a:endParaRPr lang="en-GB" b="1" dirty="0">
              <a:solidFill>
                <a:schemeClr val="tx1"/>
              </a:solidFill>
            </a:endParaRPr>
          </a:p>
        </p:txBody>
      </p:sp>
      <p:sp>
        <p:nvSpPr>
          <p:cNvPr id="3" name="Content Placeholder 2"/>
          <p:cNvSpPr>
            <a:spLocks noGrp="1"/>
          </p:cNvSpPr>
          <p:nvPr>
            <p:ph idx="1"/>
          </p:nvPr>
        </p:nvSpPr>
        <p:spPr>
          <a:xfrm>
            <a:off x="1471613" y="1985964"/>
            <a:ext cx="9232899" cy="4529136"/>
          </a:xfrm>
        </p:spPr>
        <p:txBody>
          <a:bodyPr>
            <a:normAutofit fontScale="85000" lnSpcReduction="20000"/>
          </a:bodyPr>
          <a:lstStyle/>
          <a:p>
            <a:pPr marL="0" indent="0">
              <a:buNone/>
            </a:pPr>
            <a:r>
              <a:rPr lang="en-GB" sz="2400" b="1" dirty="0"/>
              <a:t>Article 5: Right to liberty and security</a:t>
            </a:r>
          </a:p>
          <a:p>
            <a:r>
              <a:rPr lang="en-GB" sz="2400" dirty="0">
                <a:solidFill>
                  <a:schemeClr val="tx1"/>
                </a:solidFill>
              </a:rPr>
              <a:t>This is a </a:t>
            </a:r>
            <a:r>
              <a:rPr lang="en-GB" sz="2400" dirty="0">
                <a:solidFill>
                  <a:schemeClr val="tx1"/>
                </a:solidFill>
                <a:hlinkClick r:id="rId2" tooltip="Terms you need to know"/>
              </a:rPr>
              <a:t>limited right</a:t>
            </a:r>
            <a:r>
              <a:rPr lang="en-GB" sz="2400" dirty="0">
                <a:solidFill>
                  <a:schemeClr val="tx1"/>
                </a:solidFill>
              </a:rPr>
              <a:t>. You have a right to move around as you want and not be locked in a room or building. However, this right can sometimes be limited by the law, for example if a person is arrested or detained on mental health grounds.</a:t>
            </a:r>
          </a:p>
          <a:p>
            <a:r>
              <a:rPr lang="en-GB" sz="2400" dirty="0">
                <a:solidFill>
                  <a:schemeClr val="tx1"/>
                </a:solidFill>
              </a:rPr>
              <a:t>If you are not free to leave, and you are under continuous control and supervision, then you are likely deprived of your liberty (i.e. your right to liberty has been limited).</a:t>
            </a:r>
          </a:p>
          <a:p>
            <a:r>
              <a:rPr lang="en-GB" sz="2400" dirty="0">
                <a:solidFill>
                  <a:schemeClr val="tx1"/>
                </a:solidFill>
              </a:rPr>
              <a:t>If this happens:</a:t>
            </a:r>
          </a:p>
          <a:p>
            <a:r>
              <a:rPr lang="en-GB" sz="2400" dirty="0">
                <a:solidFill>
                  <a:schemeClr val="tx1"/>
                </a:solidFill>
              </a:rPr>
              <a:t>it must be done lawfully; and</a:t>
            </a:r>
          </a:p>
          <a:p>
            <a:r>
              <a:rPr lang="en-GB" sz="2400" dirty="0">
                <a:solidFill>
                  <a:schemeClr val="tx1"/>
                </a:solidFill>
              </a:rPr>
              <a:t>there must be safeguards so you can challenge whether it is lawful or not to deprive you of your liberty.</a:t>
            </a:r>
          </a:p>
          <a:p>
            <a:r>
              <a:rPr lang="en-GB" sz="2400" dirty="0">
                <a:solidFill>
                  <a:schemeClr val="tx1"/>
                </a:solidFill>
              </a:rPr>
              <a:t>For example, a safeguard for when you are sectioned under the Mental Health Act is being able to apply to the </a:t>
            </a:r>
            <a:r>
              <a:rPr lang="en-GB" sz="2400" dirty="0">
                <a:solidFill>
                  <a:schemeClr val="tx1"/>
                </a:solidFill>
                <a:hlinkClick r:id="rId3" tooltip="Terms you need to know"/>
              </a:rPr>
              <a:t>Mental Health Tribunal (MHT)</a:t>
            </a:r>
            <a:r>
              <a:rPr lang="en-GB" sz="2400" dirty="0">
                <a:solidFill>
                  <a:schemeClr val="tx1"/>
                </a:solidFill>
              </a:rPr>
              <a:t> to challenge your detention.</a:t>
            </a:r>
            <a:endParaRPr lang="en-GB" sz="2400" dirty="0">
              <a:solidFill>
                <a:schemeClr val="tx1"/>
              </a:solidFill>
              <a:effectLst/>
            </a:endParaRPr>
          </a:p>
        </p:txBody>
      </p:sp>
    </p:spTree>
    <p:extLst>
      <p:ext uri="{BB962C8B-B14F-4D97-AF65-F5344CB8AC3E}">
        <p14:creationId xmlns:p14="http://schemas.microsoft.com/office/powerpoint/2010/main" val="196318609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825" y="395510"/>
            <a:ext cx="8911687" cy="1280890"/>
          </a:xfrm>
        </p:spPr>
        <p:txBody>
          <a:bodyPr/>
          <a:lstStyle/>
          <a:p>
            <a:r>
              <a:rPr lang="en-GB" b="1" dirty="0" smtClean="0">
                <a:solidFill>
                  <a:schemeClr val="tx1"/>
                </a:solidFill>
              </a:rPr>
              <a:t>Human Rights Pertaining to Mental Health</a:t>
            </a:r>
            <a:endParaRPr lang="en-GB" b="1" dirty="0">
              <a:solidFill>
                <a:schemeClr val="tx1"/>
              </a:solidFill>
            </a:endParaRPr>
          </a:p>
        </p:txBody>
      </p:sp>
      <p:sp>
        <p:nvSpPr>
          <p:cNvPr id="3" name="Content Placeholder 2"/>
          <p:cNvSpPr>
            <a:spLocks noGrp="1"/>
          </p:cNvSpPr>
          <p:nvPr>
            <p:ph idx="1"/>
          </p:nvPr>
        </p:nvSpPr>
        <p:spPr>
          <a:xfrm>
            <a:off x="1471613" y="1985964"/>
            <a:ext cx="9232899" cy="4529136"/>
          </a:xfrm>
        </p:spPr>
        <p:txBody>
          <a:bodyPr>
            <a:normAutofit/>
          </a:bodyPr>
          <a:lstStyle/>
          <a:p>
            <a:pPr marL="0" indent="0">
              <a:buNone/>
            </a:pPr>
            <a:r>
              <a:rPr lang="en-GB" sz="2800" b="1" dirty="0">
                <a:solidFill>
                  <a:schemeClr val="tx1"/>
                </a:solidFill>
              </a:rPr>
              <a:t>Article 5: Right to liberty and </a:t>
            </a:r>
            <a:r>
              <a:rPr lang="en-GB" sz="2800" b="1" dirty="0" smtClean="0">
                <a:solidFill>
                  <a:schemeClr val="tx1"/>
                </a:solidFill>
              </a:rPr>
              <a:t>security</a:t>
            </a:r>
          </a:p>
          <a:p>
            <a:pPr marL="0" indent="0">
              <a:buNone/>
            </a:pPr>
            <a:endParaRPr lang="en-GB" sz="2800" b="1" dirty="0">
              <a:solidFill>
                <a:schemeClr val="tx1"/>
              </a:solidFill>
            </a:endParaRPr>
          </a:p>
          <a:p>
            <a:pPr marL="0" indent="0">
              <a:buNone/>
            </a:pPr>
            <a:r>
              <a:rPr lang="en-GB" sz="2800" b="1" dirty="0" smtClean="0">
                <a:solidFill>
                  <a:schemeClr val="tx1"/>
                </a:solidFill>
              </a:rPr>
              <a:t>Example</a:t>
            </a:r>
            <a:endParaRPr lang="en-GB" sz="2800" b="1" dirty="0">
              <a:solidFill>
                <a:schemeClr val="tx1"/>
              </a:solidFill>
            </a:endParaRPr>
          </a:p>
          <a:p>
            <a:r>
              <a:rPr lang="en-GB" sz="2400" dirty="0">
                <a:solidFill>
                  <a:schemeClr val="tx1"/>
                </a:solidFill>
              </a:rPr>
              <a:t>Jason applied for a </a:t>
            </a:r>
            <a:r>
              <a:rPr lang="en-GB" sz="2400" dirty="0">
                <a:solidFill>
                  <a:schemeClr val="tx1"/>
                </a:solidFill>
                <a:hlinkClick r:id="rId2" tooltip="First Tier Tribunal (Mental Health)"/>
              </a:rPr>
              <a:t>Mental Health Tribunal</a:t>
            </a:r>
            <a:r>
              <a:rPr lang="en-GB" sz="2400" dirty="0">
                <a:solidFill>
                  <a:schemeClr val="tx1"/>
                </a:solidFill>
              </a:rPr>
              <a:t> whilst on a </a:t>
            </a:r>
            <a:r>
              <a:rPr lang="en-GB" sz="2400" dirty="0">
                <a:solidFill>
                  <a:schemeClr val="tx1"/>
                </a:solidFill>
                <a:hlinkClick r:id="rId3" tooltip="Terms you need to know"/>
              </a:rPr>
              <a:t>section 3</a:t>
            </a:r>
            <a:r>
              <a:rPr lang="en-GB" sz="2400" dirty="0">
                <a:solidFill>
                  <a:schemeClr val="tx1"/>
                </a:solidFill>
              </a:rPr>
              <a:t>. Tribunals normally take place 8 weeks after an application is made, but Jason’s case was not heard for 20 weeks after he applied</a:t>
            </a:r>
            <a:r>
              <a:rPr lang="en-GB" sz="2400" dirty="0" smtClean="0">
                <a:solidFill>
                  <a:schemeClr val="tx1"/>
                </a:solidFill>
              </a:rPr>
              <a:t>.</a:t>
            </a:r>
          </a:p>
          <a:p>
            <a:endParaRPr lang="en-GB" sz="2000" dirty="0">
              <a:solidFill>
                <a:schemeClr val="tx1"/>
              </a:solidFill>
              <a:effectLst/>
            </a:endParaRPr>
          </a:p>
          <a:p>
            <a:pPr marL="0" indent="0">
              <a:buNone/>
            </a:pPr>
            <a:r>
              <a:rPr lang="en-GB" sz="2400" dirty="0">
                <a:solidFill>
                  <a:schemeClr val="tx1"/>
                </a:solidFill>
              </a:rPr>
              <a:t>https://www.mind.org.uk/information-support/legal-rights/human-rights-act-1998/articles-2-3-5-6/#.WhvnnbC7Luh</a:t>
            </a:r>
            <a:endParaRPr lang="en-GB" sz="2400" dirty="0">
              <a:solidFill>
                <a:schemeClr val="tx1"/>
              </a:solidFill>
              <a:effectLst/>
            </a:endParaRPr>
          </a:p>
        </p:txBody>
      </p:sp>
    </p:spTree>
    <p:extLst>
      <p:ext uri="{BB962C8B-B14F-4D97-AF65-F5344CB8AC3E}">
        <p14:creationId xmlns:p14="http://schemas.microsoft.com/office/powerpoint/2010/main" val="42116199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2863" y="624110"/>
            <a:ext cx="8911687" cy="1280890"/>
          </a:xfrm>
        </p:spPr>
        <p:txBody>
          <a:bodyPr/>
          <a:lstStyle/>
          <a:p>
            <a:r>
              <a:rPr lang="en-GB" b="1" dirty="0" smtClean="0">
                <a:solidFill>
                  <a:schemeClr val="tx1"/>
                </a:solidFill>
              </a:rPr>
              <a:t>Debate: Human </a:t>
            </a:r>
            <a:r>
              <a:rPr lang="en-GB" b="1" dirty="0" smtClean="0">
                <a:solidFill>
                  <a:schemeClr val="tx1"/>
                </a:solidFill>
              </a:rPr>
              <a:t>rights or general utility?</a:t>
            </a:r>
            <a:endParaRPr lang="en-GB" b="1" dirty="0">
              <a:solidFill>
                <a:schemeClr val="tx1"/>
              </a:solidFill>
            </a:endParaRPr>
          </a:p>
        </p:txBody>
      </p:sp>
      <p:sp>
        <p:nvSpPr>
          <p:cNvPr id="3" name="Content Placeholder 2"/>
          <p:cNvSpPr>
            <a:spLocks noGrp="1"/>
          </p:cNvSpPr>
          <p:nvPr>
            <p:ph idx="1"/>
          </p:nvPr>
        </p:nvSpPr>
        <p:spPr>
          <a:xfrm>
            <a:off x="1746250" y="2272672"/>
            <a:ext cx="4483101" cy="3777622"/>
          </a:xfrm>
        </p:spPr>
        <p:txBody>
          <a:bodyPr/>
          <a:lstStyle/>
          <a:p>
            <a:pPr marL="0" indent="0">
              <a:buNone/>
            </a:pPr>
            <a:r>
              <a:rPr lang="en-GB" dirty="0">
                <a:hlinkClick r:id="rId2"/>
              </a:rPr>
              <a:t>https://</a:t>
            </a:r>
            <a:r>
              <a:rPr lang="en-GB" dirty="0" smtClean="0">
                <a:hlinkClick r:id="rId2"/>
              </a:rPr>
              <a:t>www.theguardian.com/uk-news/2017/nov/09/durham-police-force-asks-twitter-to-vote-if-it-should-use-spit-hoods</a:t>
            </a:r>
            <a:endParaRPr lang="en-GB" dirty="0" smtClean="0"/>
          </a:p>
          <a:p>
            <a:pPr marL="0" indent="0">
              <a:buNone/>
            </a:pPr>
            <a:endParaRPr lang="en-GB" dirty="0"/>
          </a:p>
          <a:p>
            <a:pPr marL="0" indent="0">
              <a:buNone/>
            </a:pPr>
            <a:endParaRPr lang="en-GB" dirty="0" smtClean="0"/>
          </a:p>
          <a:p>
            <a:pPr marL="0" indent="0">
              <a:buNone/>
            </a:pPr>
            <a:r>
              <a:rPr lang="en-GB" dirty="0">
                <a:hlinkClick r:id="rId3"/>
              </a:rPr>
              <a:t>https://</a:t>
            </a:r>
            <a:r>
              <a:rPr lang="en-GB" dirty="0" smtClean="0">
                <a:hlinkClick r:id="rId3"/>
              </a:rPr>
              <a:t>www.youtube.com/watch?v=B8yclU6xJpo</a:t>
            </a: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3338" y="2696534"/>
            <a:ext cx="3686175" cy="2457450"/>
          </a:xfrm>
          <a:prstGeom prst="rect">
            <a:avLst/>
          </a:prstGeom>
        </p:spPr>
      </p:pic>
    </p:spTree>
    <p:extLst>
      <p:ext uri="{BB962C8B-B14F-4D97-AF65-F5344CB8AC3E}">
        <p14:creationId xmlns:p14="http://schemas.microsoft.com/office/powerpoint/2010/main" val="7412140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4526" y="742951"/>
            <a:ext cx="4943474" cy="5072062"/>
          </a:xfrm>
        </p:spPr>
        <p:txBody>
          <a:bodyPr>
            <a:normAutofit fontScale="92500" lnSpcReduction="20000"/>
          </a:bodyPr>
          <a:lstStyle/>
          <a:p>
            <a:pPr marL="0" indent="0">
              <a:buNone/>
            </a:pPr>
            <a:r>
              <a:rPr lang="en-GB" sz="7200" b="1" u="sng" dirty="0">
                <a:solidFill>
                  <a:schemeClr val="tx1"/>
                </a:solidFill>
              </a:rPr>
              <a:t>Human Rights and Elderly Care</a:t>
            </a:r>
            <a:endParaRPr lang="en-GB" sz="7200" b="1" dirty="0" smtClean="0">
              <a:solidFill>
                <a:schemeClr val="tx1"/>
              </a:solidFill>
              <a:hlinkClick r:id="rId2"/>
            </a:endParaRPr>
          </a:p>
          <a:p>
            <a:pPr marL="0" indent="0">
              <a:buNone/>
            </a:pPr>
            <a:endParaRPr lang="en-GB" b="1" dirty="0">
              <a:hlinkClick r:id="rId2"/>
            </a:endParaRPr>
          </a:p>
          <a:p>
            <a:pPr marL="0" indent="0">
              <a:buNone/>
            </a:pPr>
            <a:endParaRPr lang="en-GB" b="1" dirty="0" smtClean="0">
              <a:hlinkClick r:id="rId2"/>
            </a:endParaRPr>
          </a:p>
          <a:p>
            <a:pPr marL="0" indent="0">
              <a:buNone/>
            </a:pPr>
            <a:endParaRPr lang="en-GB" b="1" dirty="0">
              <a:hlinkClick r:id="rId2"/>
            </a:endParaRPr>
          </a:p>
          <a:p>
            <a:pPr marL="0" indent="0">
              <a:buNone/>
            </a:pPr>
            <a:r>
              <a:rPr lang="en-GB" b="1" dirty="0" smtClean="0">
                <a:hlinkClick r:id="rId2"/>
              </a:rPr>
              <a:t>https</a:t>
            </a:r>
            <a:r>
              <a:rPr lang="en-GB" b="1" dirty="0">
                <a:hlinkClick r:id="rId2"/>
              </a:rPr>
              <a:t>://</a:t>
            </a:r>
            <a:r>
              <a:rPr lang="en-GB" b="1" dirty="0" smtClean="0">
                <a:hlinkClick r:id="rId2"/>
              </a:rPr>
              <a:t>www.channel4.com/news/can-we-fix-our-attitude-to-the-elderly</a:t>
            </a:r>
            <a:endParaRPr lang="en-GB" b="1" dirty="0" smtClean="0"/>
          </a:p>
          <a:p>
            <a:pPr marL="0" indent="0">
              <a:buNone/>
            </a:pPr>
            <a:endParaRPr lang="en-GB" dirty="0" smtClean="0"/>
          </a:p>
          <a:p>
            <a:pPr marL="0" indent="0">
              <a:buNone/>
            </a:pPr>
            <a:endParaRPr lang="en-GB" dirty="0"/>
          </a:p>
          <a:p>
            <a:pPr marL="0" indent="0">
              <a:buNone/>
            </a:pPr>
            <a:endParaRPr lang="en-GB" dirty="0"/>
          </a:p>
        </p:txBody>
      </p:sp>
      <p:pic>
        <p:nvPicPr>
          <p:cNvPr id="6" name="Picture 5"/>
          <p:cNvPicPr>
            <a:picLocks noChangeAspect="1"/>
          </p:cNvPicPr>
          <p:nvPr/>
        </p:nvPicPr>
        <p:blipFill>
          <a:blip r:embed="rId3"/>
          <a:stretch>
            <a:fillRect/>
          </a:stretch>
        </p:blipFill>
        <p:spPr>
          <a:xfrm>
            <a:off x="7428005" y="1300162"/>
            <a:ext cx="4468719" cy="2205037"/>
          </a:xfrm>
          <a:prstGeom prst="rect">
            <a:avLst/>
          </a:prstGeom>
        </p:spPr>
      </p:pic>
    </p:spTree>
    <p:extLst>
      <p:ext uri="{BB962C8B-B14F-4D97-AF65-F5344CB8AC3E}">
        <p14:creationId xmlns:p14="http://schemas.microsoft.com/office/powerpoint/2010/main" val="284781184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Rights and Elderly Care</a:t>
            </a:r>
            <a:endParaRPr lang="en-GB" b="1" u="sng" dirty="0"/>
          </a:p>
        </p:txBody>
      </p:sp>
      <p:sp>
        <p:nvSpPr>
          <p:cNvPr id="3" name="Content Placeholder 2"/>
          <p:cNvSpPr>
            <a:spLocks noGrp="1"/>
          </p:cNvSpPr>
          <p:nvPr>
            <p:ph idx="1"/>
          </p:nvPr>
        </p:nvSpPr>
        <p:spPr>
          <a:xfrm>
            <a:off x="1400175" y="1685924"/>
            <a:ext cx="10104437" cy="4957763"/>
          </a:xfrm>
        </p:spPr>
        <p:txBody>
          <a:bodyPr>
            <a:normAutofit fontScale="77500" lnSpcReduction="20000"/>
          </a:bodyPr>
          <a:lstStyle/>
          <a:p>
            <a:pPr marL="0" indent="0">
              <a:buNone/>
            </a:pPr>
            <a:r>
              <a:rPr lang="en-GB" sz="2300" b="1" dirty="0">
                <a:solidFill>
                  <a:schemeClr val="tx1"/>
                </a:solidFill>
              </a:rPr>
              <a:t>What is a deprivation of liberty?</a:t>
            </a:r>
          </a:p>
          <a:p>
            <a:pPr marL="0" indent="0">
              <a:buNone/>
            </a:pPr>
            <a:r>
              <a:rPr lang="en-GB" sz="2300" dirty="0">
                <a:solidFill>
                  <a:schemeClr val="tx1"/>
                </a:solidFill>
              </a:rPr>
              <a:t>Examples of making decisions or placing restriction on someone with dementia could include deciding on the person’s routine, stopping them from walking about at night, or preventing them from leaving. Care home or hospital staff should make sure that all care a person receives involves as little restriction as possible. However, sometimes it will be necessary to take away some of the person’s freedom to provide them with the care they need.</a:t>
            </a:r>
          </a:p>
          <a:p>
            <a:pPr marL="0" indent="0">
              <a:buNone/>
            </a:pPr>
            <a:r>
              <a:rPr lang="en-GB" sz="2300" dirty="0">
                <a:solidFill>
                  <a:schemeClr val="tx1"/>
                </a:solidFill>
              </a:rPr>
              <a:t>Sometimes, taking away a person’s freedom in this way can amount to a ‘deprivation of liberty’. A deprivation of liberty occurs when:</a:t>
            </a:r>
          </a:p>
          <a:p>
            <a:pPr marL="0" indent="0">
              <a:buNone/>
            </a:pPr>
            <a:r>
              <a:rPr lang="en-GB" sz="2300" dirty="0">
                <a:solidFill>
                  <a:schemeClr val="tx1"/>
                </a:solidFill>
              </a:rPr>
              <a:t>‘The person is under </a:t>
            </a:r>
            <a:r>
              <a:rPr lang="en-GB" sz="2300" b="1" dirty="0">
                <a:solidFill>
                  <a:schemeClr val="tx1"/>
                </a:solidFill>
              </a:rPr>
              <a:t>continuous supervision and control</a:t>
            </a:r>
            <a:r>
              <a:rPr lang="en-GB" sz="2300" dirty="0">
                <a:solidFill>
                  <a:schemeClr val="tx1"/>
                </a:solidFill>
              </a:rPr>
              <a:t> and is</a:t>
            </a:r>
            <a:r>
              <a:rPr lang="en-GB" sz="2300" b="1" dirty="0">
                <a:solidFill>
                  <a:schemeClr val="tx1"/>
                </a:solidFill>
              </a:rPr>
              <a:t> not free to leave</a:t>
            </a:r>
            <a:r>
              <a:rPr lang="en-GB" sz="2300" dirty="0">
                <a:solidFill>
                  <a:schemeClr val="tx1"/>
                </a:solidFill>
              </a:rPr>
              <a:t>, and the person </a:t>
            </a:r>
            <a:r>
              <a:rPr lang="en-GB" sz="2300" b="1" dirty="0">
                <a:solidFill>
                  <a:schemeClr val="tx1"/>
                </a:solidFill>
              </a:rPr>
              <a:t>lacks capacity to consent</a:t>
            </a:r>
            <a:r>
              <a:rPr lang="en-GB" sz="2300" dirty="0">
                <a:solidFill>
                  <a:schemeClr val="tx1"/>
                </a:solidFill>
              </a:rPr>
              <a:t> to these arrangements</a:t>
            </a:r>
            <a:r>
              <a:rPr lang="en-GB" sz="2300" dirty="0" smtClean="0">
                <a:solidFill>
                  <a:schemeClr val="tx1"/>
                </a:solidFill>
              </a:rPr>
              <a:t>.’</a:t>
            </a:r>
          </a:p>
          <a:p>
            <a:pPr marL="0" indent="0">
              <a:buNone/>
            </a:pPr>
            <a:endParaRPr lang="en-GB" sz="2300" dirty="0">
              <a:solidFill>
                <a:schemeClr val="tx1"/>
              </a:solidFill>
            </a:endParaRPr>
          </a:p>
          <a:p>
            <a:pPr marL="0" indent="0">
              <a:buNone/>
            </a:pPr>
            <a:r>
              <a:rPr lang="en-GB" sz="2300" dirty="0">
                <a:solidFill>
                  <a:schemeClr val="tx1"/>
                </a:solidFill>
              </a:rPr>
              <a:t>A person may be deprived of their liberty if they are being supervised and controlled on a continuous basis. This does not mean that someone needs to be watched and controlled 24 hours a day. If there are significant periods of the day where they are being watched and controlled, this could count as a deprivation of liberty.</a:t>
            </a:r>
          </a:p>
          <a:p>
            <a:pPr marL="0" indent="0">
              <a:buNone/>
            </a:pPr>
            <a:endParaRPr lang="en-GB" dirty="0">
              <a:solidFill>
                <a:schemeClr val="tx1"/>
              </a:solidFill>
            </a:endParaRPr>
          </a:p>
          <a:p>
            <a:pPr marL="0" indent="0">
              <a:buNone/>
            </a:pPr>
            <a:r>
              <a:rPr lang="en-GB" dirty="0">
                <a:solidFill>
                  <a:schemeClr val="tx1"/>
                </a:solidFill>
              </a:rPr>
              <a:t>https://www.alzheimers.org.uk/info/20032/legal_and_financial/129/deprivation_of_liberty_safeguards_dols/2</a:t>
            </a:r>
          </a:p>
          <a:p>
            <a:endParaRPr lang="en-GB" dirty="0"/>
          </a:p>
          <a:p>
            <a:pPr marL="0" indent="0">
              <a:buNone/>
            </a:pPr>
            <a:endParaRPr lang="en-GB" dirty="0"/>
          </a:p>
        </p:txBody>
      </p:sp>
    </p:spTree>
    <p:extLst>
      <p:ext uri="{BB962C8B-B14F-4D97-AF65-F5344CB8AC3E}">
        <p14:creationId xmlns:p14="http://schemas.microsoft.com/office/powerpoint/2010/main" val="83686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1000"/>
                                        <p:tgtEl>
                                          <p:spTgt spid="3">
                                            <p:txEl>
                                              <p:pRg st="7" end="7"/>
                                            </p:txEl>
                                          </p:spTgt>
                                        </p:tgtEl>
                                      </p:cBhvr>
                                    </p:animEffect>
                                    <p:anim calcmode="lin" valueType="num">
                                      <p:cBhvr>
                                        <p:cTn id="3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Rights and Elderly Care</a:t>
            </a:r>
            <a:endParaRPr lang="en-GB" b="1" u="sng" dirty="0"/>
          </a:p>
        </p:txBody>
      </p:sp>
      <p:sp>
        <p:nvSpPr>
          <p:cNvPr id="3" name="Content Placeholder 2"/>
          <p:cNvSpPr>
            <a:spLocks noGrp="1"/>
          </p:cNvSpPr>
          <p:nvPr>
            <p:ph idx="1"/>
          </p:nvPr>
        </p:nvSpPr>
        <p:spPr>
          <a:xfrm>
            <a:off x="1400175" y="1485900"/>
            <a:ext cx="10104437" cy="5157788"/>
          </a:xfrm>
        </p:spPr>
        <p:txBody>
          <a:bodyPr>
            <a:normAutofit fontScale="92500" lnSpcReduction="10000"/>
          </a:bodyPr>
          <a:lstStyle/>
          <a:p>
            <a:pPr marL="0" indent="0">
              <a:buNone/>
            </a:pPr>
            <a:r>
              <a:rPr lang="en-GB" sz="2000" b="1" dirty="0">
                <a:solidFill>
                  <a:schemeClr val="tx1"/>
                </a:solidFill>
              </a:rPr>
              <a:t>What are Deprivation of Liberty Safeguards (</a:t>
            </a:r>
            <a:r>
              <a:rPr lang="en-GB" sz="2000" b="1" dirty="0" err="1">
                <a:solidFill>
                  <a:schemeClr val="tx1"/>
                </a:solidFill>
              </a:rPr>
              <a:t>DoLS</a:t>
            </a:r>
            <a:r>
              <a:rPr lang="en-GB" sz="2000" b="1" dirty="0">
                <a:solidFill>
                  <a:schemeClr val="tx1"/>
                </a:solidFill>
              </a:rPr>
              <a:t>)?</a:t>
            </a:r>
          </a:p>
          <a:p>
            <a:pPr marL="0" indent="0">
              <a:buNone/>
            </a:pPr>
            <a:r>
              <a:rPr lang="en-GB" sz="2000" dirty="0">
                <a:solidFill>
                  <a:schemeClr val="tx1"/>
                </a:solidFill>
              </a:rPr>
              <a:t>If a care home or hospital plans to deprive a person of their liberty in the ways listed above, they must get permission. To do this, they must follow strict processes called the Deprivation of Liberty Safeguards (</a:t>
            </a:r>
            <a:r>
              <a:rPr lang="en-GB" sz="2000" dirty="0" err="1">
                <a:solidFill>
                  <a:schemeClr val="tx1"/>
                </a:solidFill>
              </a:rPr>
              <a:t>DoLS</a:t>
            </a:r>
            <a:r>
              <a:rPr lang="en-GB" sz="2000" dirty="0">
                <a:solidFill>
                  <a:schemeClr val="tx1"/>
                </a:solidFill>
              </a:rPr>
              <a:t>). </a:t>
            </a:r>
            <a:r>
              <a:rPr lang="en-GB" sz="2000" dirty="0" err="1">
                <a:solidFill>
                  <a:schemeClr val="tx1"/>
                </a:solidFill>
              </a:rPr>
              <a:t>DoLS</a:t>
            </a:r>
            <a:r>
              <a:rPr lang="en-GB" sz="2000" dirty="0">
                <a:solidFill>
                  <a:schemeClr val="tx1"/>
                </a:solidFill>
              </a:rPr>
              <a:t> are a set of checks that are designed to ensure that a person who is deprived of their liberty is protected, and that this course of action is both appropriate and in the person’s best interests.</a:t>
            </a:r>
          </a:p>
          <a:p>
            <a:pPr marL="0" indent="0">
              <a:buNone/>
            </a:pPr>
            <a:r>
              <a:rPr lang="en-GB" sz="2000" dirty="0" smtClean="0">
                <a:solidFill>
                  <a:schemeClr val="tx1"/>
                </a:solidFill>
              </a:rPr>
              <a:t>The </a:t>
            </a:r>
            <a:r>
              <a:rPr lang="en-GB" sz="2000" dirty="0">
                <a:solidFill>
                  <a:schemeClr val="tx1"/>
                </a:solidFill>
              </a:rPr>
              <a:t>key elements of these safeguards are:</a:t>
            </a:r>
          </a:p>
          <a:p>
            <a:r>
              <a:rPr lang="en-GB" sz="2000" dirty="0">
                <a:solidFill>
                  <a:schemeClr val="tx1"/>
                </a:solidFill>
              </a:rPr>
              <a:t>to provide the person with a representative – a person who is given certain rights and who should look out for and monitor the person receiving care (see The ‘relevant person’s representative’ below)</a:t>
            </a:r>
          </a:p>
          <a:p>
            <a:r>
              <a:rPr lang="en-GB" sz="2000" dirty="0">
                <a:solidFill>
                  <a:schemeClr val="tx1"/>
                </a:solidFill>
              </a:rPr>
              <a:t>to give the person (or their representative) the right to challenge a deprivation of liberty through the Court of Protection </a:t>
            </a:r>
            <a:endParaRPr lang="en-GB" sz="2000" dirty="0" smtClean="0">
              <a:solidFill>
                <a:schemeClr val="tx1"/>
              </a:solidFill>
            </a:endParaRPr>
          </a:p>
          <a:p>
            <a:r>
              <a:rPr lang="en-GB" sz="2000" dirty="0" smtClean="0">
                <a:solidFill>
                  <a:schemeClr val="tx1"/>
                </a:solidFill>
              </a:rPr>
              <a:t>to </a:t>
            </a:r>
            <a:r>
              <a:rPr lang="en-GB" sz="2000" dirty="0">
                <a:solidFill>
                  <a:schemeClr val="tx1"/>
                </a:solidFill>
              </a:rPr>
              <a:t>provide a mechanism for a deprivation of liberty to be reviewed and monitored regularly </a:t>
            </a:r>
            <a:endParaRPr lang="en-GB" sz="2000" dirty="0" smtClean="0">
              <a:solidFill>
                <a:schemeClr val="tx1"/>
              </a:solidFill>
            </a:endParaRPr>
          </a:p>
          <a:p>
            <a:r>
              <a:rPr lang="en-GB" dirty="0" smtClean="0">
                <a:hlinkClick r:id="rId2"/>
              </a:rPr>
              <a:t>https</a:t>
            </a:r>
            <a:r>
              <a:rPr lang="en-GB" dirty="0">
                <a:hlinkClick r:id="rId2"/>
              </a:rPr>
              <a:t>://</a:t>
            </a:r>
            <a:r>
              <a:rPr lang="en-GB" dirty="0" smtClean="0">
                <a:hlinkClick r:id="rId2"/>
              </a:rPr>
              <a:t>www.alzheimers.org.uk/info/20032/legal_and_financial/129/deprivation_of_liberty_safeguards_dols/3</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474159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Rights and Elderly Care</a:t>
            </a:r>
            <a:endParaRPr lang="en-GB" b="1" u="sng" dirty="0"/>
          </a:p>
        </p:txBody>
      </p:sp>
      <p:sp>
        <p:nvSpPr>
          <p:cNvPr id="3" name="Content Placeholder 2"/>
          <p:cNvSpPr>
            <a:spLocks noGrp="1"/>
          </p:cNvSpPr>
          <p:nvPr>
            <p:ph idx="1"/>
          </p:nvPr>
        </p:nvSpPr>
        <p:spPr>
          <a:xfrm>
            <a:off x="1400175" y="2371724"/>
            <a:ext cx="10104437" cy="3629025"/>
          </a:xfrm>
        </p:spPr>
        <p:txBody>
          <a:bodyPr>
            <a:normAutofit/>
          </a:bodyPr>
          <a:lstStyle/>
          <a:p>
            <a:pPr marL="0" indent="0">
              <a:buNone/>
            </a:pPr>
            <a:r>
              <a:rPr lang="en-GB" sz="4400" b="1" dirty="0" smtClean="0"/>
              <a:t>Is the deprivation of liberty justified? </a:t>
            </a:r>
            <a:r>
              <a:rPr lang="en-GB" sz="4400" b="1" dirty="0" err="1" smtClean="0"/>
              <a:t>Dols</a:t>
            </a:r>
            <a:r>
              <a:rPr lang="en-GB" sz="4400" b="1" dirty="0" smtClean="0"/>
              <a:t>?</a:t>
            </a:r>
          </a:p>
          <a:p>
            <a:pPr marL="0" indent="0">
              <a:buNone/>
            </a:pPr>
            <a:endParaRPr lang="en-GB" dirty="0"/>
          </a:p>
          <a:p>
            <a:pPr marL="0" indent="0">
              <a:buNone/>
            </a:pPr>
            <a:r>
              <a:rPr lang="en-GB" dirty="0"/>
              <a:t>https://www.liberty-human-rights.org.uk/human-rights/what-are-human-rights/human-rights-act/article-5-right-liberty</a:t>
            </a:r>
          </a:p>
          <a:p>
            <a:pPr marL="0" indent="0">
              <a:buNone/>
            </a:pPr>
            <a:endParaRPr lang="en-GB" dirty="0"/>
          </a:p>
        </p:txBody>
      </p:sp>
    </p:spTree>
    <p:extLst>
      <p:ext uri="{BB962C8B-B14F-4D97-AF65-F5344CB8AC3E}">
        <p14:creationId xmlns:p14="http://schemas.microsoft.com/office/powerpoint/2010/main" val="13946110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Elderly Care, Human Rights, Cuts?</a:t>
            </a:r>
            <a:endParaRPr lang="en-GB" b="1" u="sng" dirty="0"/>
          </a:p>
        </p:txBody>
      </p:sp>
      <p:sp>
        <p:nvSpPr>
          <p:cNvPr id="3" name="Content Placeholder 2"/>
          <p:cNvSpPr>
            <a:spLocks noGrp="1"/>
          </p:cNvSpPr>
          <p:nvPr>
            <p:ph idx="1"/>
          </p:nvPr>
        </p:nvSpPr>
        <p:spPr>
          <a:xfrm>
            <a:off x="2014538" y="1905000"/>
            <a:ext cx="9490074" cy="4006222"/>
          </a:xfrm>
        </p:spPr>
        <p:txBody>
          <a:bodyPr/>
          <a:lstStyle/>
          <a:p>
            <a:pPr marL="0" indent="0">
              <a:buNone/>
            </a:pPr>
            <a:r>
              <a:rPr lang="en-GB" sz="3200" dirty="0" smtClean="0">
                <a:solidFill>
                  <a:schemeClr val="tx1"/>
                </a:solidFill>
              </a:rPr>
              <a:t>Elderly home care ‘breaching human rights’?</a:t>
            </a:r>
          </a:p>
          <a:p>
            <a:pPr marL="0" indent="0">
              <a:buNone/>
            </a:pPr>
            <a:r>
              <a:rPr lang="en-GB" dirty="0">
                <a:hlinkClick r:id="rId2"/>
              </a:rPr>
              <a:t>https://</a:t>
            </a:r>
            <a:r>
              <a:rPr lang="en-GB" dirty="0" smtClean="0">
                <a:hlinkClick r:id="rId2"/>
              </a:rPr>
              <a:t>www.youtube.com/watch?v=CFA6DWsk81I</a:t>
            </a:r>
            <a:endParaRPr lang="en-GB" dirty="0" smtClean="0"/>
          </a:p>
          <a:p>
            <a:pPr marL="0" indent="0">
              <a:buNone/>
            </a:pPr>
            <a:endParaRPr lang="en-GB" dirty="0"/>
          </a:p>
          <a:p>
            <a:pPr marL="0" indent="0">
              <a:buNone/>
            </a:pPr>
            <a:r>
              <a:rPr lang="en-GB" dirty="0">
                <a:hlinkClick r:id="rId3"/>
              </a:rPr>
              <a:t>https://</a:t>
            </a:r>
            <a:r>
              <a:rPr lang="en-GB" dirty="0" smtClean="0">
                <a:hlinkClick r:id="rId3"/>
              </a:rPr>
              <a:t>www.theguardian.com/society/2011/nov/23/elderly-care-failures-human-rights</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917008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Rights for Elderly People?</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www.equalityhumanrights.com/en/inquiries-and-investigations/inquiry-home-care-older-people/home-care-older-people-recommendations-2</a:t>
            </a:r>
            <a:endParaRPr lang="en-GB" dirty="0" smtClean="0"/>
          </a:p>
          <a:p>
            <a:endParaRPr lang="en-GB" dirty="0"/>
          </a:p>
          <a:p>
            <a:r>
              <a:rPr lang="en-GB" i="1" dirty="0" err="1" smtClean="0"/>
              <a:t>gov.wales</a:t>
            </a:r>
            <a:r>
              <a:rPr lang="en-GB" i="1" dirty="0" smtClean="0"/>
              <a:t>/docs/</a:t>
            </a:r>
            <a:r>
              <a:rPr lang="en-GB" i="1" dirty="0" err="1" smtClean="0"/>
              <a:t>dhss</a:t>
            </a:r>
            <a:r>
              <a:rPr lang="en-GB" i="1" dirty="0" smtClean="0"/>
              <a:t>/publications/140716olderen.pdf</a:t>
            </a:r>
          </a:p>
          <a:p>
            <a:endParaRPr lang="en-GB" i="1" dirty="0"/>
          </a:p>
          <a:p>
            <a:endParaRPr lang="en-GB" i="1" dirty="0" smtClean="0"/>
          </a:p>
          <a:p>
            <a:r>
              <a:rPr lang="en-GB" dirty="0">
                <a:hlinkClick r:id="rId3"/>
              </a:rPr>
              <a:t>https://rightsinfo.org/human-rights-protect-elderly-people</a:t>
            </a:r>
            <a:r>
              <a:rPr lang="en-GB" dirty="0" smtClean="0">
                <a:hlinkClick r:id="rId3"/>
              </a:rPr>
              <a:t>/</a:t>
            </a:r>
            <a:endParaRPr lang="en-GB" dirty="0" smtClean="0"/>
          </a:p>
          <a:p>
            <a:endParaRPr lang="en-GB" dirty="0"/>
          </a:p>
          <a:p>
            <a:endParaRPr lang="en-GB" dirty="0"/>
          </a:p>
        </p:txBody>
      </p:sp>
    </p:spTree>
    <p:extLst>
      <p:ext uri="{BB962C8B-B14F-4D97-AF65-F5344CB8AC3E}">
        <p14:creationId xmlns:p14="http://schemas.microsoft.com/office/powerpoint/2010/main" val="2841906664"/>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432</TotalTime>
  <Words>1900</Words>
  <Application>Microsoft Office PowerPoint</Application>
  <PresentationFormat>Widescreen</PresentationFormat>
  <Paragraphs>177</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Century Gothic</vt:lpstr>
      <vt:lpstr>Wingdings 3</vt:lpstr>
      <vt:lpstr>Wisp</vt:lpstr>
      <vt:lpstr>PowerPoint Presentation</vt:lpstr>
      <vt:lpstr>The Welsh Government’s Commitment to Human Rights</vt:lpstr>
      <vt:lpstr>The Welsh Government’s Commitment to Human Rights</vt:lpstr>
      <vt:lpstr>Human Rights and Inclusivity</vt:lpstr>
      <vt:lpstr>Disability and Inclusivity?</vt:lpstr>
      <vt:lpstr>UN Declaration, Disability, Inclusivity</vt:lpstr>
      <vt:lpstr>Demands of Disability Rights Movement.</vt:lpstr>
      <vt:lpstr>Inclusion and Education – The “Salamanca Statement</vt:lpstr>
      <vt:lpstr>Inclusion and Education – The Equality Act</vt:lpstr>
      <vt:lpstr>Inclusion and Education – The Equality Act</vt:lpstr>
      <vt:lpstr>Inclusion and Education – The Equality Act</vt:lpstr>
      <vt:lpstr>Government failures?</vt:lpstr>
      <vt:lpstr>Inclusivity Post-Brexit?</vt:lpstr>
      <vt:lpstr>PowerPoint Presentation</vt:lpstr>
      <vt:lpstr>Mental Health and Human Rights</vt:lpstr>
      <vt:lpstr>Mental Health and Human Rights</vt:lpstr>
      <vt:lpstr>Human Rights Pertaining to Mental Health</vt:lpstr>
      <vt:lpstr>Human Rights Pertaining to Mental Health</vt:lpstr>
      <vt:lpstr>Human Rights Pertaining to Mental Health</vt:lpstr>
      <vt:lpstr>Human Rights Pertaining to Mental Health</vt:lpstr>
      <vt:lpstr>Human Rights Pertaining to Mental Health</vt:lpstr>
      <vt:lpstr>Human Rights Pertaining to Mental Health</vt:lpstr>
      <vt:lpstr>Debate: Human rights or general utility?</vt:lpstr>
      <vt:lpstr>PowerPoint Presentation</vt:lpstr>
      <vt:lpstr>Human Rights and Elderly Care</vt:lpstr>
      <vt:lpstr>Human Rights and Elderly Care</vt:lpstr>
      <vt:lpstr>Human Rights and Elderly Care</vt:lpstr>
      <vt:lpstr>Elderly Care, Human Rights, Cuts?</vt:lpstr>
      <vt:lpstr>Rights for Elderly People?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palmer</dc:creator>
  <cp:lastModifiedBy>kirsty palmer</cp:lastModifiedBy>
  <cp:revision>47</cp:revision>
  <dcterms:created xsi:type="dcterms:W3CDTF">2017-11-25T16:08:56Z</dcterms:created>
  <dcterms:modified xsi:type="dcterms:W3CDTF">2017-11-27T11:27:41Z</dcterms:modified>
</cp:coreProperties>
</file>