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66" r:id="rId4"/>
    <p:sldId id="259" r:id="rId5"/>
    <p:sldId id="258" r:id="rId6"/>
    <p:sldId id="260" r:id="rId7"/>
    <p:sldId id="261" r:id="rId8"/>
    <p:sldId id="268" r:id="rId9"/>
    <p:sldId id="263" r:id="rId10"/>
    <p:sldId id="262" r:id="rId11"/>
    <p:sldId id="271" r:id="rId12"/>
    <p:sldId id="272" r:id="rId13"/>
    <p:sldId id="264" r:id="rId14"/>
    <p:sldId id="265" r:id="rId15"/>
    <p:sldId id="267" r:id="rId16"/>
    <p:sldId id="269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8" d="100"/>
          <a:sy n="68" d="100"/>
        </p:scale>
        <p:origin x="-160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CB48B3-CC0C-4F40-B7B2-7A6F727B1D51}" type="datetimeFigureOut">
              <a:rPr lang="en-US" smtClean="0"/>
              <a:t>20/10/17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C31A16-A812-404F-ADD3-2DE939F04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652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C31A16-A812-404F-ADD3-2DE939F044C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4517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x-none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x-none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20/10/17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9D21D778-B565-4D7E-94D7-64010A445B68}" type="datetimeFigureOut">
              <a:rPr lang="en-US" smtClean="0"/>
              <a:pPr algn="r" eaLnBrk="1" latinLnBrk="0" hangingPunct="1"/>
              <a:t>20/10/17</a:t>
            </a:fld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sz="1600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x-none" smtClean="0"/>
              <a:t>Click to edit Master text styles</a:t>
            </a:r>
          </a:p>
          <a:p>
            <a:pPr lvl="1" eaLnBrk="1" latinLnBrk="0" hangingPunct="1"/>
            <a:r>
              <a:rPr kumimoji="0" lang="x-none" smtClean="0"/>
              <a:t>Second level</a:t>
            </a:r>
          </a:p>
          <a:p>
            <a:pPr lvl="2" eaLnBrk="1" latinLnBrk="0" hangingPunct="1"/>
            <a:r>
              <a:rPr kumimoji="0" lang="x-none" smtClean="0"/>
              <a:t>Third level</a:t>
            </a:r>
          </a:p>
          <a:p>
            <a:pPr lvl="3" eaLnBrk="1" latinLnBrk="0" hangingPunct="1"/>
            <a:r>
              <a:rPr kumimoji="0" lang="x-none" smtClean="0"/>
              <a:t>Fourth level</a:t>
            </a:r>
          </a:p>
          <a:p>
            <a:pPr lvl="4" eaLnBrk="1" latinLnBrk="0" hangingPunct="1"/>
            <a:r>
              <a:rPr kumimoji="0" lang="x-none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Manuscripts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311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Manuscripts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are they important?</a:t>
            </a:r>
          </a:p>
          <a:p>
            <a:r>
              <a:rPr lang="en-GB" dirty="0" smtClean="0"/>
              <a:t>They’re how we’ve received the surviving texts</a:t>
            </a:r>
          </a:p>
          <a:p>
            <a:r>
              <a:rPr lang="en-GB" dirty="0" smtClean="0"/>
              <a:t>Without Manuscripts we’d have very little textual evidence. </a:t>
            </a:r>
            <a:endParaRPr lang="en-GB" dirty="0"/>
          </a:p>
          <a:p>
            <a:r>
              <a:rPr lang="en-GB" dirty="0" smtClean="0"/>
              <a:t>Manuscript traditions start in Antiquity. </a:t>
            </a:r>
          </a:p>
          <a:p>
            <a:r>
              <a:rPr lang="en-GB" dirty="0" smtClean="0"/>
              <a:t>Every time a text is produced for another person, it’s being copied by hand. Errors start to creep in very early</a:t>
            </a:r>
          </a:p>
        </p:txBody>
      </p:sp>
    </p:spTree>
    <p:extLst>
      <p:ext uri="{BB962C8B-B14F-4D97-AF65-F5344CB8AC3E}">
        <p14:creationId xmlns:p14="http://schemas.microsoft.com/office/powerpoint/2010/main" val="1488990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Manuscripts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Copying is hard enough, but remember that the original manuscripts didn’t have spaces or punctuation. They’re to be read out loud, and space is limited.</a:t>
            </a:r>
          </a:p>
          <a:p>
            <a:r>
              <a:rPr lang="en-GB" dirty="0" smtClean="0"/>
              <a:t>butitsnotashardasyoumightthinktoparsesentencesinalanguageyourefamiliarwithevenwhentheylackspacesandpunctuation</a:t>
            </a:r>
          </a:p>
          <a:p>
            <a:r>
              <a:rPr lang="en-GB" dirty="0" smtClean="0"/>
              <a:t>But it’s a lot harder if it’s not your first language.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053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Eastern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Palatino Linotype" charset="0"/>
              </a:rPr>
              <a:t>The survival of Classical literature and education &gt; prestige, pedigree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Palatino Linotype" charset="0"/>
              </a:rPr>
              <a:t>(and what’s changed?)</a:t>
            </a:r>
          </a:p>
          <a:p>
            <a:endParaRPr lang="en-GB" dirty="0">
              <a:solidFill>
                <a:srgbClr val="000000"/>
              </a:solidFill>
              <a:latin typeface="Palatino Linotype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Palatino Linotype" charset="0"/>
              </a:rPr>
              <a:t>Higher education institutions at Alexandria, Antioch, </a:t>
            </a:r>
            <a:r>
              <a:rPr lang="en-GB" dirty="0" smtClean="0">
                <a:solidFill>
                  <a:srgbClr val="000000"/>
                </a:solidFill>
                <a:latin typeface="Palatino Linotype" charset="0"/>
              </a:rPr>
              <a:t>Athens, </a:t>
            </a:r>
            <a:r>
              <a:rPr lang="en-GB" dirty="0">
                <a:solidFill>
                  <a:srgbClr val="000000"/>
                </a:solidFill>
                <a:latin typeface="Palatino Linotype" charset="0"/>
              </a:rPr>
              <a:t>Beirut, Constantinople, </a:t>
            </a:r>
            <a:r>
              <a:rPr lang="en-GB" dirty="0" smtClean="0">
                <a:solidFill>
                  <a:srgbClr val="000000"/>
                </a:solidFill>
                <a:latin typeface="Palatino Linotype" charset="0"/>
              </a:rPr>
              <a:t>Gaza</a:t>
            </a:r>
          </a:p>
          <a:p>
            <a:endParaRPr lang="en-GB" dirty="0">
              <a:solidFill>
                <a:srgbClr val="000000"/>
              </a:solidFill>
              <a:latin typeface="Palatino Linotype" charset="0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Palatino Linotype" charset="0"/>
              </a:rPr>
              <a:t>Classical Greek </a:t>
            </a:r>
            <a:r>
              <a:rPr lang="en-GB" dirty="0" smtClean="0">
                <a:solidFill>
                  <a:srgbClr val="000000"/>
                </a:solidFill>
                <a:latin typeface="Palatino Linotype" charset="0"/>
                <a:sym typeface="Wingdings"/>
              </a:rPr>
              <a:t> Attic Greek</a:t>
            </a:r>
            <a:endParaRPr lang="en-GB" dirty="0" smtClean="0">
              <a:solidFill>
                <a:srgbClr val="000000"/>
              </a:solidFill>
              <a:latin typeface="Palatino Linotype" charset="0"/>
            </a:endParaRPr>
          </a:p>
          <a:p>
            <a:endParaRPr lang="en-GB" dirty="0">
              <a:solidFill>
                <a:srgbClr val="000000"/>
              </a:solidFill>
              <a:latin typeface="Palatino Linotype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Palatino Linotype" charset="0"/>
              </a:rPr>
              <a:t>Establishment of ‘canonical literature’ (third century AD)</a:t>
            </a:r>
          </a:p>
          <a:p>
            <a:endParaRPr lang="en-GB" dirty="0">
              <a:solidFill>
                <a:srgbClr val="000000"/>
              </a:solidFill>
              <a:latin typeface="Palatino Linotype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Palatino Linotype" charset="0"/>
              </a:rPr>
              <a:t>Development of annotation, </a:t>
            </a:r>
            <a:r>
              <a:rPr lang="en-GB" dirty="0" smtClean="0">
                <a:solidFill>
                  <a:srgbClr val="000000"/>
                </a:solidFill>
                <a:latin typeface="Palatino Linotype" charset="0"/>
              </a:rPr>
              <a:t>commentaries, due to educational context </a:t>
            </a:r>
            <a:r>
              <a:rPr lang="en-GB" dirty="0">
                <a:solidFill>
                  <a:srgbClr val="000000"/>
                </a:solidFill>
                <a:latin typeface="Palatino Linotype" charset="0"/>
              </a:rPr>
              <a:t>(fourth – fifth centuries AD</a:t>
            </a:r>
            <a:r>
              <a:rPr lang="en-GB" dirty="0" smtClean="0">
                <a:solidFill>
                  <a:srgbClr val="000000"/>
                </a:solidFill>
                <a:latin typeface="Palatino Linotype" charset="0"/>
              </a:rPr>
              <a:t>) </a:t>
            </a:r>
          </a:p>
          <a:p>
            <a:pPr lvl="1"/>
            <a:r>
              <a:rPr lang="en-GB" dirty="0" smtClean="0">
                <a:solidFill>
                  <a:srgbClr val="000000"/>
                </a:solidFill>
                <a:latin typeface="Palatino Linotype" charset="0"/>
              </a:rPr>
              <a:t>Though this kind of thing was happening before: Athens</a:t>
            </a:r>
            <a:endParaRPr lang="en-GB" dirty="0">
              <a:solidFill>
                <a:srgbClr val="000000"/>
              </a:solidFill>
              <a:latin typeface="Palatino Linotype" charset="0"/>
            </a:endParaRPr>
          </a:p>
          <a:p>
            <a:pPr>
              <a:buFont typeface="Arial" charset="0"/>
              <a:buChar char="•"/>
            </a:pPr>
            <a:endParaRPr lang="en-GB" dirty="0">
              <a:solidFill>
                <a:srgbClr val="000000"/>
              </a:solidFill>
              <a:latin typeface="Palatino Linotype" charset="0"/>
            </a:endParaRPr>
          </a:p>
          <a:p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805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‘Canonical’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Conscious (‘these are the best!’) or unconscious (‘these are the ones we’ve got’) </a:t>
            </a:r>
            <a:r>
              <a:rPr lang="en-GB" dirty="0"/>
              <a:t>selection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dirty="0"/>
              <a:t>7 plays of </a:t>
            </a:r>
            <a:r>
              <a:rPr lang="en-GB" dirty="0" smtClean="0"/>
              <a:t>Aeschylus</a:t>
            </a:r>
            <a:endParaRPr lang="en-GB" dirty="0"/>
          </a:p>
          <a:p>
            <a:r>
              <a:rPr lang="en-GB" dirty="0"/>
              <a:t>7 plays of </a:t>
            </a:r>
            <a:r>
              <a:rPr lang="en-GB" dirty="0" smtClean="0"/>
              <a:t>Sophocles</a:t>
            </a:r>
            <a:endParaRPr lang="en-GB" dirty="0"/>
          </a:p>
          <a:p>
            <a:r>
              <a:rPr lang="en-GB" dirty="0"/>
              <a:t>10 plays of Euripides (1 manuscript with other </a:t>
            </a:r>
            <a:r>
              <a:rPr lang="en-GB" dirty="0" smtClean="0"/>
              <a:t>‘non-canon’ plays survives)</a:t>
            </a:r>
            <a:endParaRPr lang="en-GB" dirty="0"/>
          </a:p>
          <a:p>
            <a:r>
              <a:rPr lang="en-GB" dirty="0" smtClean="0"/>
              <a:t>But we don’t study all the literature we have! Some of it we just ignore. </a:t>
            </a:r>
            <a:endParaRPr lang="en-GB" dirty="0"/>
          </a:p>
          <a:p>
            <a:r>
              <a:rPr lang="en-GB" dirty="0"/>
              <a:t>We still think of the ‘Classical Canon’. But what’s in the Canon can change over time.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Some things are always there – Homer, (surprise!), Aeschylus, etc. But even within the dramatists, which plays we study changes, they fall out of </a:t>
            </a:r>
            <a:r>
              <a:rPr lang="en-GB" dirty="0" smtClean="0"/>
              <a:t>fashion. Seneca. Poor Seneca.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784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Shaping the Canon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Christianity &gt; pagan texts!</a:t>
            </a:r>
          </a:p>
          <a:p>
            <a:pPr marL="560070" lvl="1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Which texts are valuable to Christians,</a:t>
            </a:r>
          </a:p>
          <a:p>
            <a:pPr marL="560070" lvl="1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Or what do they like enough to try and </a:t>
            </a:r>
            <a:r>
              <a:rPr lang="en-GB" i="1" dirty="0" smtClean="0">
                <a:solidFill>
                  <a:srgbClr val="000000"/>
                </a:solidFill>
              </a:rPr>
              <a:t>reconcile</a:t>
            </a:r>
            <a:r>
              <a:rPr lang="en-GB" dirty="0" smtClean="0">
                <a:solidFill>
                  <a:srgbClr val="000000"/>
                </a:solidFill>
              </a:rPr>
              <a:t> with their beliefs?</a:t>
            </a:r>
          </a:p>
          <a:p>
            <a:pPr marL="560070" lvl="1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Allegorical reinterpretation of Vergil, especially. </a:t>
            </a:r>
          </a:p>
          <a:p>
            <a:pPr marL="560070" lvl="1" indent="-285750">
              <a:buFont typeface="Arial" panose="020B0604020202020204" pitchFamily="34" charset="0"/>
              <a:buChar char="•"/>
              <a:defRPr/>
            </a:pP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Quality</a:t>
            </a:r>
          </a:p>
          <a:p>
            <a:pPr marL="560070" lvl="1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Manuscripts can get damaged, lost, etc. </a:t>
            </a:r>
          </a:p>
          <a:p>
            <a:pPr marL="560070" lvl="1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The text is only as good as the manuscript it’s written on</a:t>
            </a:r>
            <a:endParaRPr lang="en-GB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1163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Shaping the Canon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 smtClean="0">
                <a:solidFill>
                  <a:srgbClr val="000000"/>
                </a:solidFill>
              </a:rPr>
              <a:t>Preservation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Can also dictate what texts we have.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The most popular texts we will have more manuscripts of, more likely to survive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But others we’ve lost in fires, floods, war. Etc. 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And then some we recover from places like Oxyrhynchus </a:t>
            </a: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275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Shaping the Canon III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  <a:defRPr/>
            </a:pPr>
            <a:r>
              <a:rPr lang="en-GB" dirty="0" smtClean="0">
                <a:solidFill>
                  <a:srgbClr val="000000"/>
                </a:solidFill>
              </a:rPr>
              <a:t>Accuracy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If </a:t>
            </a:r>
            <a:r>
              <a:rPr lang="en-GB" dirty="0">
                <a:solidFill>
                  <a:srgbClr val="000000"/>
                </a:solidFill>
              </a:rPr>
              <a:t>everything’s copied by hand then errors come </a:t>
            </a:r>
            <a:r>
              <a:rPr lang="en-GB" dirty="0" smtClean="0">
                <a:solidFill>
                  <a:srgbClr val="000000"/>
                </a:solidFill>
              </a:rPr>
              <a:t>in.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Sometimes </a:t>
            </a:r>
            <a:r>
              <a:rPr lang="en-GB" dirty="0">
                <a:solidFill>
                  <a:srgbClr val="000000"/>
                </a:solidFill>
              </a:rPr>
              <a:t>the scribe just decides they know better and correct </a:t>
            </a:r>
            <a:r>
              <a:rPr lang="en-GB" dirty="0" smtClean="0">
                <a:solidFill>
                  <a:srgbClr val="000000"/>
                </a:solidFill>
              </a:rPr>
              <a:t>something.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Sometimes </a:t>
            </a:r>
            <a:r>
              <a:rPr lang="en-GB" dirty="0">
                <a:solidFill>
                  <a:srgbClr val="000000"/>
                </a:solidFill>
              </a:rPr>
              <a:t>they did this through commentary, sometimes they just emended the </a:t>
            </a:r>
            <a:r>
              <a:rPr lang="en-GB" dirty="0" smtClean="0">
                <a:solidFill>
                  <a:srgbClr val="000000"/>
                </a:solidFill>
              </a:rPr>
              <a:t>text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So </a:t>
            </a:r>
            <a:r>
              <a:rPr lang="en-GB" dirty="0">
                <a:solidFill>
                  <a:srgbClr val="000000"/>
                </a:solidFill>
              </a:rPr>
              <a:t>we get variance between manuscripts. </a:t>
            </a:r>
            <a:endParaRPr lang="en-GB" dirty="0" smtClean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Some </a:t>
            </a:r>
            <a:r>
              <a:rPr lang="en-GB" dirty="0">
                <a:solidFill>
                  <a:srgbClr val="000000"/>
                </a:solidFill>
              </a:rPr>
              <a:t>scholars will focus on ‘which one is more authentic’</a:t>
            </a:r>
            <a:r>
              <a:rPr lang="en-GB" dirty="0" smtClean="0">
                <a:solidFill>
                  <a:srgbClr val="000000"/>
                </a:solidFill>
              </a:rPr>
              <a:t>.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Sometimes </a:t>
            </a:r>
            <a:r>
              <a:rPr lang="en-GB" dirty="0">
                <a:solidFill>
                  <a:srgbClr val="000000"/>
                </a:solidFill>
              </a:rPr>
              <a:t>their handwriting is illegible to the next copyist</a:t>
            </a:r>
            <a:r>
              <a:rPr lang="en-GB" dirty="0" smtClean="0">
                <a:solidFill>
                  <a:srgbClr val="000000"/>
                </a:solidFill>
              </a:rPr>
              <a:t>.</a:t>
            </a:r>
          </a:p>
          <a:p>
            <a:pPr>
              <a:defRPr/>
            </a:pPr>
            <a:r>
              <a:rPr lang="en-GB" dirty="0" smtClean="0">
                <a:solidFill>
                  <a:srgbClr val="000000"/>
                </a:solidFill>
              </a:rPr>
              <a:t>Sometimes they just lose their place, miss a chunk of text, accidentally transpose a line, etc. </a:t>
            </a: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970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the Latin West people can’t read Greek</a:t>
            </a:r>
          </a:p>
          <a:p>
            <a:r>
              <a:rPr lang="en-GB" dirty="0" smtClean="0"/>
              <a:t>They know Latin, but not Greek </a:t>
            </a:r>
          </a:p>
          <a:p>
            <a:pPr lvl="1"/>
            <a:r>
              <a:rPr lang="en-GB" dirty="0" smtClean="0"/>
              <a:t>(still the case?)</a:t>
            </a:r>
          </a:p>
          <a:p>
            <a:r>
              <a:rPr lang="en-GB" dirty="0" smtClean="0"/>
              <a:t>Texts are being translated into the languages they know</a:t>
            </a:r>
          </a:p>
          <a:p>
            <a:r>
              <a:rPr lang="en-GB" dirty="0" smtClean="0"/>
              <a:t>Different cultures have different preferences for texts (divergence of canon)</a:t>
            </a:r>
          </a:p>
          <a:p>
            <a:r>
              <a:rPr lang="en-GB" dirty="0" smtClean="0"/>
              <a:t>Lots of our philosophical, scientific, mathematical, medicinal texts survive through Arabic interest in such texts</a:t>
            </a:r>
          </a:p>
        </p:txBody>
      </p:sp>
    </p:spTree>
    <p:extLst>
      <p:ext uri="{BB962C8B-B14F-4D97-AF65-F5344CB8AC3E}">
        <p14:creationId xmlns:p14="http://schemas.microsoft.com/office/powerpoint/2010/main" val="3080074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 to Manuscripts</a:t>
            </a:r>
            <a:r>
              <a:rPr lang="is-I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Monastic libraries are excellent sources of ancient manuscripts</a:t>
            </a:r>
          </a:p>
          <a:p>
            <a:pPr lvl="1"/>
            <a:r>
              <a:rPr lang="en-GB" dirty="0" smtClean="0"/>
              <a:t>Decent safe place where libraries are more likely to survive</a:t>
            </a:r>
          </a:p>
          <a:p>
            <a:pPr lvl="1"/>
            <a:r>
              <a:rPr lang="en-GB" dirty="0" smtClean="0"/>
              <a:t>Unless, </a:t>
            </a:r>
            <a:r>
              <a:rPr lang="en-GB" dirty="0" err="1" smtClean="0"/>
              <a:t>y’know</a:t>
            </a:r>
            <a:r>
              <a:rPr lang="en-GB" dirty="0" smtClean="0"/>
              <a:t>. Dissolution of the Monasteries (Thanks, Henry!)</a:t>
            </a:r>
          </a:p>
          <a:p>
            <a:r>
              <a:rPr lang="en-GB" i="1" dirty="0" smtClean="0"/>
              <a:t>Name of the Rose</a:t>
            </a:r>
          </a:p>
          <a:p>
            <a:r>
              <a:rPr lang="en-GB" dirty="0" smtClean="0"/>
              <a:t>Of course being religious they’re still going to have a bias in what texts they preserve. But they were still centres of learning and duplication. </a:t>
            </a:r>
          </a:p>
          <a:p>
            <a:endParaRPr lang="en-GB" i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8490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 the name of the text can be affected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We see the title of a text everywhere. Book cover, top of each page, etc.</a:t>
            </a:r>
          </a:p>
          <a:p>
            <a:pPr marL="0" indent="0">
              <a:buNone/>
            </a:pPr>
            <a:r>
              <a:rPr lang="en-GB" dirty="0" smtClean="0"/>
              <a:t>When works were recorded on papyrus scrolls the title could appear at the beginning and end of the text </a:t>
            </a:r>
          </a:p>
          <a:p>
            <a:pPr marL="0" indent="0">
              <a:buNone/>
            </a:pPr>
            <a:r>
              <a:rPr lang="en-GB" dirty="0" smtClean="0"/>
              <a:t>or on the outside of the roll. </a:t>
            </a:r>
          </a:p>
          <a:p>
            <a:pPr marL="0" indent="0">
              <a:buNone/>
            </a:pPr>
            <a:r>
              <a:rPr lang="en-GB" dirty="0" smtClean="0"/>
              <a:t>Or on a </a:t>
            </a:r>
            <a:r>
              <a:rPr lang="en-GB" i="1" dirty="0" err="1" smtClean="0"/>
              <a:t>sillabos</a:t>
            </a:r>
            <a:r>
              <a:rPr lang="en-GB" dirty="0" smtClean="0"/>
              <a:t> – a tag attached to the scroll</a:t>
            </a:r>
          </a:p>
          <a:p>
            <a:pPr marL="0" indent="0">
              <a:buNone/>
            </a:pPr>
            <a:r>
              <a:rPr lang="en-GB" dirty="0" smtClean="0"/>
              <a:t>This could mean that space is limited – long titles don’t fit. </a:t>
            </a:r>
          </a:p>
          <a:p>
            <a:pPr marL="0" indent="0">
              <a:buNone/>
            </a:pPr>
            <a:r>
              <a:rPr lang="en-GB" dirty="0" smtClean="0"/>
              <a:t>So sometimes we don’t even know what the ‘original’ or ‘authentic’ title of a work was.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955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Sallust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i="1" dirty="0" err="1" smtClean="0"/>
              <a:t>Coniuratio</a:t>
            </a:r>
            <a:r>
              <a:rPr lang="en-GB" i="1" dirty="0" smtClean="0"/>
              <a:t> </a:t>
            </a:r>
            <a:r>
              <a:rPr lang="en-GB" i="1" dirty="0" err="1" smtClean="0"/>
              <a:t>Catilinae</a:t>
            </a:r>
            <a:r>
              <a:rPr lang="en-GB" i="1" dirty="0" smtClean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Cateline’s</a:t>
            </a:r>
            <a:r>
              <a:rPr lang="en-GB" dirty="0" smtClean="0"/>
              <a:t> Conspiracy)</a:t>
            </a:r>
          </a:p>
          <a:p>
            <a:r>
              <a:rPr lang="en-GB" i="1" dirty="0" smtClean="0"/>
              <a:t>Bellum </a:t>
            </a:r>
            <a:r>
              <a:rPr lang="en-GB" i="1" dirty="0" err="1" smtClean="0"/>
              <a:t>Catilinae</a:t>
            </a:r>
            <a:r>
              <a:rPr lang="en-GB" dirty="0" smtClean="0"/>
              <a:t> (The War of </a:t>
            </a:r>
            <a:r>
              <a:rPr lang="en-GB" dirty="0" err="1" smtClean="0"/>
              <a:t>Cateline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There’s quite a big difference in meaning and associations between ‘war’ and ‘conspiracy’</a:t>
            </a:r>
          </a:p>
          <a:p>
            <a:r>
              <a:rPr lang="en-GB" dirty="0" smtClean="0"/>
              <a:t>This is the first presentation of the text to us. Titles matter.</a:t>
            </a:r>
          </a:p>
          <a:p>
            <a:r>
              <a:rPr lang="en-GB" dirty="0" smtClean="0"/>
              <a:t>They have an effect on what we expect from the text, and therefore how we respond to it.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446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272" y="228600"/>
            <a:ext cx="8534400" cy="758952"/>
          </a:xfrm>
        </p:spPr>
        <p:txBody>
          <a:bodyPr/>
          <a:lstStyle/>
          <a:p>
            <a:r>
              <a:rPr lang="en-GB" dirty="0" smtClean="0"/>
              <a:t>Example: </a:t>
            </a:r>
            <a:r>
              <a:rPr lang="en-GB" i="1" dirty="0" err="1" smtClean="0"/>
              <a:t>Peri</a:t>
            </a:r>
            <a:r>
              <a:rPr lang="en-GB" i="1" dirty="0" smtClean="0"/>
              <a:t> </a:t>
            </a:r>
            <a:r>
              <a:rPr lang="en-GB" i="1" dirty="0" err="1" smtClean="0"/>
              <a:t>Alupias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7"/>
            <a:ext cx="8503920" cy="4934131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Long presumed lost, but we knew it existed because he mentioned it in other works. Had philosophical and very specific historical event.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Written </a:t>
            </a:r>
            <a:r>
              <a:rPr lang="en-GB" dirty="0">
                <a:solidFill>
                  <a:srgbClr val="000000"/>
                </a:solidFill>
              </a:rPr>
              <a:t>in AD </a:t>
            </a:r>
            <a:r>
              <a:rPr lang="en-GB" dirty="0" smtClean="0">
                <a:solidFill>
                  <a:srgbClr val="000000"/>
                </a:solidFill>
              </a:rPr>
              <a:t>192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Certainly circulating in antiquity because Arabic </a:t>
            </a:r>
            <a:r>
              <a:rPr lang="en-GB" dirty="0">
                <a:solidFill>
                  <a:srgbClr val="000000"/>
                </a:solidFill>
              </a:rPr>
              <a:t>and Hebrew authors knew of it &gt; Arabic and Hebrew translations</a:t>
            </a:r>
            <a:r>
              <a:rPr lang="en-GB" dirty="0" smtClean="0">
                <a:solidFill>
                  <a:srgbClr val="000000"/>
                </a:solidFill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We have fragments, but then</a:t>
            </a:r>
            <a:r>
              <a:rPr lang="is-IS" dirty="0" smtClean="0">
                <a:solidFill>
                  <a:srgbClr val="000000"/>
                </a:solidFill>
              </a:rPr>
              <a:t>…</a:t>
            </a: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Believed lost until 2005, when a Greek copy was discovered in the </a:t>
            </a:r>
            <a:r>
              <a:rPr lang="en-GB" dirty="0" err="1">
                <a:solidFill>
                  <a:srgbClr val="000000"/>
                </a:solidFill>
              </a:rPr>
              <a:t>Vlatadon</a:t>
            </a:r>
            <a:r>
              <a:rPr lang="en-GB" dirty="0">
                <a:solidFill>
                  <a:srgbClr val="000000"/>
                </a:solidFill>
              </a:rPr>
              <a:t> Monastery in Thessaloniki, </a:t>
            </a:r>
            <a:r>
              <a:rPr lang="en-GB" dirty="0" smtClean="0">
                <a:solidFill>
                  <a:srgbClr val="000000"/>
                </a:solidFill>
              </a:rPr>
              <a:t>Greece (by a PhD student)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The fragments don’t really match well with what we have (translation)</a:t>
            </a: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6298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Peri</a:t>
            </a:r>
            <a:r>
              <a:rPr lang="en-GB" i="1" dirty="0"/>
              <a:t> </a:t>
            </a:r>
            <a:r>
              <a:rPr lang="en-GB" i="1" dirty="0" err="1"/>
              <a:t>Alupias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For the last few years he and his supervisor have been working on translating it.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Quick translated </a:t>
            </a:r>
            <a:r>
              <a:rPr lang="en-GB" dirty="0">
                <a:solidFill>
                  <a:srgbClr val="000000"/>
                </a:solidFill>
              </a:rPr>
              <a:t>into French in 2007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Translated more thoroughly with commentary into French in 2010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Translated into English in 2009-</a:t>
            </a:r>
            <a:r>
              <a:rPr lang="en-GB" dirty="0" smtClean="0">
                <a:solidFill>
                  <a:srgbClr val="000000"/>
                </a:solidFill>
              </a:rPr>
              <a:t>10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No </a:t>
            </a:r>
            <a:r>
              <a:rPr lang="en-GB" dirty="0">
                <a:solidFill>
                  <a:srgbClr val="000000"/>
                </a:solidFill>
              </a:rPr>
              <a:t>further access to the manuscript has been </a:t>
            </a:r>
            <a:r>
              <a:rPr lang="en-GB" dirty="0" smtClean="0">
                <a:solidFill>
                  <a:srgbClr val="000000"/>
                </a:solidFill>
              </a:rPr>
              <a:t>permitted. The monastery got very cagey and won’t let people look any more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000000"/>
                </a:solidFill>
              </a:rPr>
              <a:t>So we’re not working from facsimiles and photographs</a:t>
            </a:r>
            <a:endParaRPr lang="en-GB" dirty="0">
              <a:solidFill>
                <a:srgbClr val="0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</a:rPr>
              <a:t>Mode of transmission is </a:t>
            </a:r>
            <a:r>
              <a:rPr lang="en-GB" dirty="0" smtClean="0">
                <a:solidFill>
                  <a:srgbClr val="000000"/>
                </a:solidFill>
              </a:rPr>
              <a:t>unknown. 14</a:t>
            </a:r>
            <a:r>
              <a:rPr lang="en-GB" baseline="30000" dirty="0" smtClean="0">
                <a:solidFill>
                  <a:srgbClr val="000000"/>
                </a:solidFill>
              </a:rPr>
              <a:t>th</a:t>
            </a:r>
            <a:r>
              <a:rPr lang="en-GB" dirty="0" smtClean="0">
                <a:solidFill>
                  <a:srgbClr val="000000"/>
                </a:solidFill>
              </a:rPr>
              <a:t> Century manuscript. We know who it belonged to before it got the </a:t>
            </a:r>
            <a:r>
              <a:rPr lang="en-GB" dirty="0" err="1" smtClean="0">
                <a:solidFill>
                  <a:srgbClr val="000000"/>
                </a:solidFill>
              </a:rPr>
              <a:t>monastary</a:t>
            </a:r>
            <a:r>
              <a:rPr lang="en-GB" dirty="0" smtClean="0">
                <a:solidFill>
                  <a:srgbClr val="000000"/>
                </a:solidFill>
              </a:rPr>
              <a:t>, but we don’t know where</a:t>
            </a:r>
            <a:r>
              <a:rPr lang="en-GB" i="1" dirty="0" smtClean="0">
                <a:solidFill>
                  <a:srgbClr val="000000"/>
                </a:solidFill>
              </a:rPr>
              <a:t> he</a:t>
            </a:r>
            <a:r>
              <a:rPr lang="en-GB" dirty="0" smtClean="0">
                <a:solidFill>
                  <a:srgbClr val="000000"/>
                </a:solidFill>
              </a:rPr>
              <a:t> got it. </a:t>
            </a:r>
            <a:endParaRPr lang="en-GB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7357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PRINTING PRESS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Thank you, Gutenberg</a:t>
            </a:r>
            <a:endParaRPr lang="en-GB" dirty="0"/>
          </a:p>
          <a:p>
            <a:r>
              <a:rPr lang="en-GB" dirty="0" smtClean="0"/>
              <a:t>Of course, printing press doesn’t eliminate errors</a:t>
            </a:r>
          </a:p>
          <a:p>
            <a:r>
              <a:rPr lang="en-GB" dirty="0" smtClean="0"/>
              <a:t>But it reduces the amount of times you’re individually duplicating a text, which reduces the amount of points in transmission in which an error can be introduced.</a:t>
            </a:r>
          </a:p>
          <a:p>
            <a:r>
              <a:rPr lang="en-GB" dirty="0" smtClean="0"/>
              <a:t>And gets rid of the problem of illegible handwriting</a:t>
            </a:r>
          </a:p>
          <a:p>
            <a:r>
              <a:rPr lang="en-GB" dirty="0" smtClean="0"/>
              <a:t>Of course, it also means that if a mistake enters the text, then it’s there is a </a:t>
            </a:r>
            <a:r>
              <a:rPr lang="en-GB" i="1" dirty="0" smtClean="0"/>
              <a:t>lot</a:t>
            </a:r>
            <a:r>
              <a:rPr lang="en-GB" dirty="0" smtClean="0"/>
              <a:t> of books, not just one manuscript. </a:t>
            </a:r>
          </a:p>
          <a:p>
            <a:r>
              <a:rPr lang="en-GB" dirty="0" smtClean="0"/>
              <a:t>(the owl bible</a:t>
            </a:r>
            <a:r>
              <a:rPr lang="en-GB" dirty="0"/>
              <a:t>) </a:t>
            </a:r>
            <a:r>
              <a:rPr lang="en-GB" dirty="0" smtClean="0"/>
              <a:t>“</a:t>
            </a:r>
            <a:r>
              <a:rPr lang="en-GB" dirty="0"/>
              <a:t>Wives, in the same way submit yourselves to your own husbands” </a:t>
            </a:r>
            <a:r>
              <a:rPr lang="en-GB" dirty="0" smtClean="0">
                <a:sym typeface="Wingdings"/>
              </a:rPr>
              <a:t></a:t>
            </a:r>
            <a:r>
              <a:rPr lang="en-GB" dirty="0" smtClean="0"/>
              <a:t> </a:t>
            </a:r>
            <a:r>
              <a:rPr lang="en-GB" dirty="0"/>
              <a:t>“in the same way submit yourselves to your owl husbands”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310568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Copying permits the survival of </a:t>
            </a:r>
            <a:r>
              <a:rPr lang="en-GB" i="1" dirty="0" smtClean="0"/>
              <a:t>a</a:t>
            </a:r>
            <a:r>
              <a:rPr lang="en-GB" dirty="0" smtClean="0"/>
              <a:t> text, but not </a:t>
            </a:r>
            <a:r>
              <a:rPr lang="en-GB" i="1" dirty="0" smtClean="0"/>
              <a:t>the </a:t>
            </a:r>
            <a:r>
              <a:rPr lang="en-GB" dirty="0" smtClean="0"/>
              <a:t>text.</a:t>
            </a:r>
          </a:p>
          <a:p>
            <a:r>
              <a:rPr lang="en-GB" dirty="0" smtClean="0"/>
              <a:t>This is a problem for some scholars, who want to get back to the </a:t>
            </a:r>
            <a:r>
              <a:rPr lang="en-GB" dirty="0" err="1" smtClean="0"/>
              <a:t>ur</a:t>
            </a:r>
            <a:r>
              <a:rPr lang="en-GB" dirty="0" smtClean="0"/>
              <a:t>-text. The original. </a:t>
            </a:r>
          </a:p>
          <a:p>
            <a:r>
              <a:rPr lang="en-GB" dirty="0" smtClean="0"/>
              <a:t>Might be important for a theologian.</a:t>
            </a:r>
          </a:p>
          <a:p>
            <a:r>
              <a:rPr lang="en-GB" dirty="0" smtClean="0"/>
              <a:t>But in classics, all the points of existence of a manuscript can be interesting</a:t>
            </a:r>
          </a:p>
          <a:p>
            <a:r>
              <a:rPr lang="en-GB" dirty="0" smtClean="0"/>
              <a:t>And especially for Homer and Hesiod</a:t>
            </a:r>
            <a:r>
              <a:rPr lang="is-IS" dirty="0" smtClean="0"/>
              <a:t>… </a:t>
            </a:r>
            <a:r>
              <a:rPr lang="is-IS" i="1" dirty="0" smtClean="0"/>
              <a:t>really?</a:t>
            </a:r>
            <a:r>
              <a:rPr lang="is-IS" dirty="0" smtClean="0"/>
              <a:t> What’s the value here?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99907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of 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Is still important today</a:t>
            </a:r>
          </a:p>
          <a:p>
            <a:r>
              <a:rPr lang="en-GB" dirty="0" smtClean="0"/>
              <a:t>Posh covers – prestige</a:t>
            </a:r>
          </a:p>
          <a:p>
            <a:r>
              <a:rPr lang="en-GB" dirty="0" smtClean="0"/>
              <a:t>What cover art is there? (racism, sexism, ableism)</a:t>
            </a:r>
          </a:p>
          <a:p>
            <a:r>
              <a:rPr lang="en-GB" dirty="0" smtClean="0"/>
              <a:t>What </a:t>
            </a:r>
            <a:r>
              <a:rPr lang="en-GB" i="1" dirty="0" smtClean="0"/>
              <a:t>font</a:t>
            </a:r>
            <a:r>
              <a:rPr lang="en-GB" dirty="0" smtClean="0"/>
              <a:t> is used?</a:t>
            </a:r>
          </a:p>
          <a:p>
            <a:r>
              <a:rPr lang="en-GB" dirty="0" smtClean="0"/>
              <a:t>Spacing</a:t>
            </a:r>
          </a:p>
          <a:p>
            <a:r>
              <a:rPr lang="en-GB" dirty="0" smtClean="0"/>
              <a:t>Size</a:t>
            </a:r>
          </a:p>
          <a:p>
            <a:r>
              <a:rPr lang="en-GB" dirty="0" smtClean="0"/>
              <a:t>Accessibility </a:t>
            </a:r>
          </a:p>
          <a:p>
            <a:r>
              <a:rPr lang="en-GB" dirty="0" smtClean="0"/>
              <a:t>Translation notes</a:t>
            </a:r>
          </a:p>
          <a:p>
            <a:r>
              <a:rPr lang="en-GB" dirty="0" smtClean="0"/>
              <a:t>Footnotes/endnotes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9786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Accessability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8000" dirty="0" smtClean="0"/>
          </a:p>
          <a:p>
            <a:pPr marL="0" indent="0">
              <a:buNone/>
            </a:pPr>
            <a:r>
              <a:rPr lang="en-GB" sz="8000" dirty="0" smtClean="0"/>
              <a:t>ACCESSABILITY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5597752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华文新魏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Civic.thmx</Template>
  <TotalTime>86</TotalTime>
  <Words>1221</Words>
  <Application>Microsoft Macintosh PowerPoint</Application>
  <PresentationFormat>On-screen Show (4:3)</PresentationFormat>
  <Paragraphs>124</Paragraphs>
  <Slides>18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Civic</vt:lpstr>
      <vt:lpstr>Manuscripts </vt:lpstr>
      <vt:lpstr>Manuscripts</vt:lpstr>
      <vt:lpstr>Manuscripts II</vt:lpstr>
      <vt:lpstr>The Eastern Empire</vt:lpstr>
      <vt:lpstr>‘Canonical’ Literature</vt:lpstr>
      <vt:lpstr>Shaping the Canon</vt:lpstr>
      <vt:lpstr>Shaping the Canon II</vt:lpstr>
      <vt:lpstr>Shaping the Canon III</vt:lpstr>
      <vt:lpstr>TRANSLATION</vt:lpstr>
      <vt:lpstr>Back to Manuscripts…</vt:lpstr>
      <vt:lpstr>Even the name of the text can be affected</vt:lpstr>
      <vt:lpstr>Example: Sallust</vt:lpstr>
      <vt:lpstr>Example: Peri Alupias</vt:lpstr>
      <vt:lpstr>Peri Alupias</vt:lpstr>
      <vt:lpstr>PRINTING PRESS</vt:lpstr>
      <vt:lpstr>The Text</vt:lpstr>
      <vt:lpstr>Presentation of the Text</vt:lpstr>
      <vt:lpstr>Accessability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Silvie</dc:creator>
  <cp:lastModifiedBy>Silvie</cp:lastModifiedBy>
  <cp:revision>7</cp:revision>
  <dcterms:created xsi:type="dcterms:W3CDTF">2017-10-20T06:22:39Z</dcterms:created>
  <dcterms:modified xsi:type="dcterms:W3CDTF">2017-10-20T07:51:00Z</dcterms:modified>
</cp:coreProperties>
</file>