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256" r:id="rId2"/>
    <p:sldId id="257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7" r:id="rId15"/>
    <p:sldId id="280" r:id="rId16"/>
    <p:sldId id="283" r:id="rId17"/>
    <p:sldId id="284" r:id="rId18"/>
    <p:sldId id="282" r:id="rId19"/>
    <p:sldId id="278" r:id="rId20"/>
    <p:sldId id="285" r:id="rId21"/>
    <p:sldId id="281" r:id="rId22"/>
    <p:sldId id="264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E68A77-8EC8-4A5C-923F-2B813BD11B9C}" v="1" dt="2025-11-14T09:20:36.5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264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modSld">
      <pc:chgData name="Lara Hopkinson" userId="4c46a3d6-da89-4616-bd45-1b70e49404c2" providerId="ADAL" clId="{7F1F0841-190A-46F8-9915-0C9D4FD90F14}" dt="2025-11-14T09:32:49.952" v="986" actId="20577"/>
      <pc:docMkLst>
        <pc:docMk/>
      </pc:docMkLst>
      <pc:sldChg chg="modSp mod">
        <pc:chgData name="Lara Hopkinson" userId="4c46a3d6-da89-4616-bd45-1b70e49404c2" providerId="ADAL" clId="{7F1F0841-190A-46F8-9915-0C9D4FD90F14}" dt="2025-11-13T11:43:33.866" v="23" actId="20577"/>
        <pc:sldMkLst>
          <pc:docMk/>
          <pc:sldMk cId="2305282404" sldId="278"/>
        </pc:sldMkLst>
        <pc:spChg chg="mod">
          <ac:chgData name="Lara Hopkinson" userId="4c46a3d6-da89-4616-bd45-1b70e49404c2" providerId="ADAL" clId="{7F1F0841-190A-46F8-9915-0C9D4FD90F14}" dt="2025-11-13T11:43:33.866" v="23" actId="20577"/>
          <ac:spMkLst>
            <pc:docMk/>
            <pc:sldMk cId="2305282404" sldId="278"/>
            <ac:spMk id="2" creationId="{00000000-0000-0000-0000-000000000000}"/>
          </ac:spMkLst>
        </pc:spChg>
      </pc:sldChg>
      <pc:sldChg chg="addSp delSp modSp new mod">
        <pc:chgData name="Lara Hopkinson" userId="4c46a3d6-da89-4616-bd45-1b70e49404c2" providerId="ADAL" clId="{7F1F0841-190A-46F8-9915-0C9D4FD90F14}" dt="2025-11-13T11:38:09.044" v="9" actId="1076"/>
        <pc:sldMkLst>
          <pc:docMk/>
          <pc:sldMk cId="2137001868" sldId="284"/>
        </pc:sldMkLst>
        <pc:spChg chg="del">
          <ac:chgData name="Lara Hopkinson" userId="4c46a3d6-da89-4616-bd45-1b70e49404c2" providerId="ADAL" clId="{7F1F0841-190A-46F8-9915-0C9D4FD90F14}" dt="2025-11-13T11:37:52.037" v="5" actId="478"/>
          <ac:spMkLst>
            <pc:docMk/>
            <pc:sldMk cId="2137001868" sldId="284"/>
            <ac:spMk id="2" creationId="{FF0DB8CC-141F-33E7-A4A6-EB0915205E16}"/>
          </ac:spMkLst>
        </pc:spChg>
        <pc:spChg chg="del">
          <ac:chgData name="Lara Hopkinson" userId="4c46a3d6-da89-4616-bd45-1b70e49404c2" providerId="ADAL" clId="{7F1F0841-190A-46F8-9915-0C9D4FD90F14}" dt="2025-11-13T11:37:55.562" v="6" actId="478"/>
          <ac:spMkLst>
            <pc:docMk/>
            <pc:sldMk cId="2137001868" sldId="284"/>
            <ac:spMk id="3" creationId="{C1FFB34A-C345-41BF-8D70-8A84C57AC3C8}"/>
          </ac:spMkLst>
        </pc:spChg>
        <pc:picChg chg="add mod modCrop">
          <ac:chgData name="Lara Hopkinson" userId="4c46a3d6-da89-4616-bd45-1b70e49404c2" providerId="ADAL" clId="{7F1F0841-190A-46F8-9915-0C9D4FD90F14}" dt="2025-11-13T11:38:09.044" v="9" actId="1076"/>
          <ac:picMkLst>
            <pc:docMk/>
            <pc:sldMk cId="2137001868" sldId="284"/>
            <ac:picMk id="5" creationId="{ED671DAC-134E-EC69-4495-54DC6196348E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5-11-14T09:32:49.952" v="986" actId="20577"/>
        <pc:sldMkLst>
          <pc:docMk/>
          <pc:sldMk cId="413624543" sldId="285"/>
        </pc:sldMkLst>
        <pc:spChg chg="del">
          <ac:chgData name="Lara Hopkinson" userId="4c46a3d6-da89-4616-bd45-1b70e49404c2" providerId="ADAL" clId="{7F1F0841-190A-46F8-9915-0C9D4FD90F14}" dt="2025-11-14T09:19:44.136" v="25" actId="700"/>
          <ac:spMkLst>
            <pc:docMk/>
            <pc:sldMk cId="413624543" sldId="285"/>
            <ac:spMk id="2" creationId="{A131A816-8354-3454-A8C7-3F6A559051FE}"/>
          </ac:spMkLst>
        </pc:spChg>
        <pc:spChg chg="del">
          <ac:chgData name="Lara Hopkinson" userId="4c46a3d6-da89-4616-bd45-1b70e49404c2" providerId="ADAL" clId="{7F1F0841-190A-46F8-9915-0C9D4FD90F14}" dt="2025-11-14T09:19:44.136" v="25" actId="700"/>
          <ac:spMkLst>
            <pc:docMk/>
            <pc:sldMk cId="413624543" sldId="285"/>
            <ac:spMk id="3" creationId="{647D2A26-A538-1C27-8B60-E6FCC620B0A5}"/>
          </ac:spMkLst>
        </pc:spChg>
        <pc:graphicFrameChg chg="add mod modGraphic">
          <ac:chgData name="Lara Hopkinson" userId="4c46a3d6-da89-4616-bd45-1b70e49404c2" providerId="ADAL" clId="{7F1F0841-190A-46F8-9915-0C9D4FD90F14}" dt="2025-11-14T09:32:49.952" v="986" actId="20577"/>
          <ac:graphicFrameMkLst>
            <pc:docMk/>
            <pc:sldMk cId="413624543" sldId="285"/>
            <ac:graphicFrameMk id="4" creationId="{E628F57E-E3A2-325C-17D7-23702BD89D7C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29047E-7FFA-4DB7-A21B-9AB4BD3F1EE9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23FAB1-65BF-482A-8D77-440A76CE51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28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23FAB1-65BF-482A-8D77-440A76CE51B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46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vironmentlaw.org.uk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egislation.gov.uk/" TargetMode="External"/><Relationship Id="rId4" Type="http://schemas.openxmlformats.org/officeDocument/2006/relationships/hyperlink" Target="http://www.naturalresourceswale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Contaminated land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Contaminated land</a:t>
            </a:r>
          </a:p>
          <a:p>
            <a:pPr lvl="1"/>
            <a:r>
              <a:rPr lang="en-GB" dirty="0"/>
              <a:t>Definitions</a:t>
            </a:r>
          </a:p>
          <a:p>
            <a:pPr lvl="1"/>
            <a:r>
              <a:rPr lang="en-GB" dirty="0"/>
              <a:t>Pollutant linkage</a:t>
            </a:r>
          </a:p>
          <a:p>
            <a:r>
              <a:rPr lang="en-GB" dirty="0"/>
              <a:t>Legislative control</a:t>
            </a:r>
          </a:p>
          <a:p>
            <a:r>
              <a:rPr lang="en-GB" dirty="0"/>
              <a:t>Types of receptor</a:t>
            </a:r>
          </a:p>
          <a:p>
            <a:r>
              <a:rPr lang="en-GB" dirty="0"/>
              <a:t>Outline of contamination in Wales</a:t>
            </a:r>
          </a:p>
          <a:p>
            <a:r>
              <a:rPr lang="en-GB" dirty="0"/>
              <a:t>Historic issues</a:t>
            </a:r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67833" y="2636912"/>
            <a:ext cx="7408333" cy="3312368"/>
          </a:xfrm>
        </p:spPr>
        <p:txBody>
          <a:bodyPr/>
          <a:lstStyle/>
          <a:p>
            <a:r>
              <a:rPr lang="en-GB" dirty="0"/>
              <a:t>UK Government: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“</a:t>
            </a:r>
            <a:r>
              <a:rPr lang="en-GB" i="1" dirty="0"/>
              <a:t>substances are causing or could cause:</a:t>
            </a:r>
          </a:p>
          <a:p>
            <a:pPr marL="759143" lvl="1" indent="-457200">
              <a:buFont typeface="+mj-lt"/>
              <a:buAutoNum type="alphaLcParenR"/>
            </a:pPr>
            <a:r>
              <a:rPr lang="en-GB" i="1" dirty="0"/>
              <a:t>significant harm to people, property or protected species; </a:t>
            </a:r>
          </a:p>
          <a:p>
            <a:pPr marL="759143" lvl="1" indent="-457200">
              <a:buFont typeface="+mj-lt"/>
              <a:buAutoNum type="alphaLcParenR"/>
            </a:pPr>
            <a:r>
              <a:rPr lang="en-GB" i="1" dirty="0"/>
              <a:t>significant pollution of surface or ground waters; </a:t>
            </a:r>
          </a:p>
          <a:p>
            <a:pPr marL="759143" lvl="1" indent="-457200">
              <a:buFont typeface="+mj-lt"/>
              <a:buAutoNum type="alphaLcParenR"/>
            </a:pPr>
            <a:r>
              <a:rPr lang="en-GB" i="1" dirty="0"/>
              <a:t>harm to people as a result of radioactivity</a:t>
            </a:r>
            <a:r>
              <a:rPr lang="en-GB" dirty="0"/>
              <a:t>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</a:t>
            </a:r>
          </a:p>
        </p:txBody>
      </p:sp>
    </p:spTree>
    <p:extLst>
      <p:ext uri="{BB962C8B-B14F-4D97-AF65-F5344CB8AC3E}">
        <p14:creationId xmlns:p14="http://schemas.microsoft.com/office/powerpoint/2010/main" val="685868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EPA90:</a:t>
            </a:r>
          </a:p>
          <a:p>
            <a:pPr marL="0" indent="0">
              <a:buNone/>
            </a:pPr>
            <a:r>
              <a:rPr lang="en-GB" dirty="0"/>
              <a:t>“</a:t>
            </a:r>
            <a:r>
              <a:rPr lang="en-GB" i="1" dirty="0"/>
              <a:t>any land which appears to the local authority in whose area it is situated to be in such a condition, by reason of substances in, on or under the land, that:</a:t>
            </a:r>
          </a:p>
          <a:p>
            <a:pPr marL="759143" lvl="1" indent="-457200">
              <a:buFont typeface="+mj-lt"/>
              <a:buAutoNum type="alphaLcParenR"/>
            </a:pPr>
            <a:r>
              <a:rPr lang="en-GB" i="1" dirty="0"/>
              <a:t>Significant harm is being caused or there is a significant possibility of such harm being caused, OR</a:t>
            </a:r>
          </a:p>
          <a:p>
            <a:pPr marL="759143" lvl="1" indent="-457200">
              <a:buFont typeface="+mj-lt"/>
              <a:buAutoNum type="alphaLcParenR"/>
            </a:pPr>
            <a:r>
              <a:rPr lang="en-GB" i="1" dirty="0"/>
              <a:t>Significant pollution of controlled waters is being caused, or there is a significant possibility of such pollution being caused</a:t>
            </a:r>
            <a:r>
              <a:rPr lang="en-GB" dirty="0"/>
              <a:t>”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Definition</a:t>
            </a:r>
          </a:p>
        </p:txBody>
      </p:sp>
    </p:spTree>
    <p:extLst>
      <p:ext uri="{BB962C8B-B14F-4D97-AF65-F5344CB8AC3E}">
        <p14:creationId xmlns:p14="http://schemas.microsoft.com/office/powerpoint/2010/main" val="249359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7785" y="2996952"/>
            <a:ext cx="6492567" cy="2738118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Pollutant linkage</a:t>
            </a:r>
          </a:p>
        </p:txBody>
      </p:sp>
    </p:spTree>
    <p:extLst>
      <p:ext uri="{BB962C8B-B14F-4D97-AF65-F5344CB8AC3E}">
        <p14:creationId xmlns:p14="http://schemas.microsoft.com/office/powerpoint/2010/main" val="1868989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EPA90 Pt 2A</a:t>
            </a:r>
          </a:p>
          <a:p>
            <a:pPr lvl="1"/>
            <a:r>
              <a:rPr lang="en-GB" dirty="0"/>
              <a:t>Historic legacy of contaminated land</a:t>
            </a:r>
          </a:p>
          <a:p>
            <a:pPr lvl="1"/>
            <a:r>
              <a:rPr lang="en-GB" dirty="0"/>
              <a:t>Statutory duty on local authorities</a:t>
            </a:r>
          </a:p>
          <a:p>
            <a:pPr lvl="1"/>
            <a:r>
              <a:rPr lang="en-GB" dirty="0"/>
              <a:t>Inspection of land to identify contaminated land</a:t>
            </a:r>
          </a:p>
          <a:p>
            <a:pPr lvl="1"/>
            <a:r>
              <a:rPr lang="en-GB" dirty="0"/>
              <a:t>Then ensure remediation</a:t>
            </a:r>
          </a:p>
          <a:p>
            <a:pPr lvl="2"/>
            <a:r>
              <a:rPr lang="en-GB" dirty="0"/>
              <a:t>Agreement with appropriate person(s)</a:t>
            </a:r>
          </a:p>
          <a:p>
            <a:pPr lvl="2"/>
            <a:r>
              <a:rPr lang="en-GB" dirty="0"/>
              <a:t>Remediation notice outlining requirement</a:t>
            </a:r>
          </a:p>
          <a:p>
            <a:pPr lvl="2"/>
            <a:r>
              <a:rPr lang="en-GB" dirty="0"/>
              <a:t>Undertake work &amp; recover cost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Legislative control</a:t>
            </a:r>
          </a:p>
        </p:txBody>
      </p:sp>
    </p:spTree>
    <p:extLst>
      <p:ext uri="{BB962C8B-B14F-4D97-AF65-F5344CB8AC3E}">
        <p14:creationId xmlns:p14="http://schemas.microsoft.com/office/powerpoint/2010/main" val="2930907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Humans</a:t>
            </a:r>
          </a:p>
          <a:p>
            <a:pPr>
              <a:lnSpc>
                <a:spcPct val="150000"/>
              </a:lnSpc>
            </a:pPr>
            <a:r>
              <a:rPr lang="en-GB" dirty="0"/>
              <a:t>Nature conservation sites</a:t>
            </a:r>
          </a:p>
          <a:p>
            <a:pPr>
              <a:lnSpc>
                <a:spcPct val="150000"/>
              </a:lnSpc>
            </a:pPr>
            <a:r>
              <a:rPr lang="en-GB" dirty="0"/>
              <a:t>Buildings</a:t>
            </a:r>
          </a:p>
          <a:p>
            <a:pPr>
              <a:lnSpc>
                <a:spcPct val="150000"/>
              </a:lnSpc>
            </a:pPr>
            <a:r>
              <a:rPr lang="en-GB" dirty="0"/>
              <a:t>Other property</a:t>
            </a:r>
          </a:p>
          <a:p>
            <a:pPr>
              <a:lnSpc>
                <a:spcPct val="150000"/>
              </a:lnSpc>
            </a:pPr>
            <a:r>
              <a:rPr lang="en-GB" dirty="0"/>
              <a:t>ISSUE: </a:t>
            </a:r>
            <a:r>
              <a:rPr lang="en-GB" b="1" dirty="0"/>
              <a:t>significant</a:t>
            </a:r>
            <a:r>
              <a:rPr lang="en-GB" dirty="0"/>
              <a:t> harm has to be caused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receptor / target</a:t>
            </a:r>
          </a:p>
        </p:txBody>
      </p:sp>
    </p:spTree>
    <p:extLst>
      <p:ext uri="{BB962C8B-B14F-4D97-AF65-F5344CB8AC3E}">
        <p14:creationId xmlns:p14="http://schemas.microsoft.com/office/powerpoint/2010/main" val="356030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liability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891" y="2420888"/>
            <a:ext cx="4182218" cy="4182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819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</a:t>
            </a:r>
          </a:p>
          <a:p>
            <a:endParaRPr lang="en-GB" dirty="0"/>
          </a:p>
          <a:p>
            <a:r>
              <a:rPr lang="en-GB" dirty="0"/>
              <a:t>Civil (statutory nuisance)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liability</a:t>
            </a:r>
          </a:p>
        </p:txBody>
      </p:sp>
    </p:spTree>
    <p:extLst>
      <p:ext uri="{BB962C8B-B14F-4D97-AF65-F5344CB8AC3E}">
        <p14:creationId xmlns:p14="http://schemas.microsoft.com/office/powerpoint/2010/main" val="831448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Responsibility of local authority to identify &amp; notify:</a:t>
            </a:r>
          </a:p>
          <a:p>
            <a:pPr lvl="1"/>
            <a:r>
              <a:rPr lang="en-GB" dirty="0"/>
              <a:t>Owner of land</a:t>
            </a:r>
          </a:p>
          <a:p>
            <a:pPr lvl="1"/>
            <a:r>
              <a:rPr lang="en-GB" dirty="0"/>
              <a:t>Occupier of land</a:t>
            </a:r>
          </a:p>
          <a:p>
            <a:pPr lvl="1"/>
            <a:r>
              <a:rPr lang="en-GB" dirty="0"/>
              <a:t>“Appropriate person(s)”</a:t>
            </a:r>
          </a:p>
          <a:p>
            <a:pPr lvl="1"/>
            <a:r>
              <a:rPr lang="en-GB" dirty="0"/>
              <a:t>Environmental regulator (EA / NRW)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a site is contaminated</a:t>
            </a:r>
          </a:p>
        </p:txBody>
      </p:sp>
    </p:spTree>
    <p:extLst>
      <p:ext uri="{BB962C8B-B14F-4D97-AF65-F5344CB8AC3E}">
        <p14:creationId xmlns:p14="http://schemas.microsoft.com/office/powerpoint/2010/main" val="322136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 A</a:t>
            </a:r>
          </a:p>
          <a:p>
            <a:pPr lvl="1"/>
            <a:r>
              <a:rPr lang="en-GB" dirty="0"/>
              <a:t>Circular Facilities (London) Ltd. v Sevenoaks District Council [2005]</a:t>
            </a:r>
          </a:p>
          <a:p>
            <a:endParaRPr lang="en-GB" dirty="0"/>
          </a:p>
          <a:p>
            <a:r>
              <a:rPr lang="en-GB" dirty="0"/>
              <a:t>Class B</a:t>
            </a:r>
          </a:p>
          <a:p>
            <a:pPr lvl="1"/>
            <a:r>
              <a:rPr lang="en-GB" dirty="0"/>
              <a:t>R (National Grid plc, formally Transco plc) v Environment Agency [2008]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Appropriate person</a:t>
            </a:r>
          </a:p>
        </p:txBody>
      </p:sp>
    </p:spTree>
    <p:extLst>
      <p:ext uri="{BB962C8B-B14F-4D97-AF65-F5344CB8AC3E}">
        <p14:creationId xmlns:p14="http://schemas.microsoft.com/office/powerpoint/2010/main" val="3641667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Regulated by the Environment Agency / NRW</a:t>
            </a:r>
          </a:p>
          <a:p>
            <a:pPr lvl="1"/>
            <a:r>
              <a:rPr lang="en-GB" dirty="0"/>
              <a:t>Seriously affects drinking, surface or other waters</a:t>
            </a:r>
          </a:p>
          <a:p>
            <a:pPr lvl="1"/>
            <a:r>
              <a:rPr lang="en-GB" dirty="0"/>
              <a:t>Historical or current industrial activity</a:t>
            </a:r>
          </a:p>
          <a:p>
            <a:pPr lvl="1"/>
            <a:r>
              <a:rPr lang="en-GB" dirty="0"/>
              <a:t>Regulated under permit under IPC / IPPC</a:t>
            </a:r>
          </a:p>
          <a:p>
            <a:pPr lvl="1"/>
            <a:r>
              <a:rPr lang="en-GB" dirty="0"/>
              <a:t>Disposal of waste acid tars</a:t>
            </a:r>
          </a:p>
          <a:p>
            <a:pPr lvl="1"/>
            <a:r>
              <a:rPr lang="en-GB" dirty="0"/>
              <a:t>Owned / occupied by MoD</a:t>
            </a:r>
          </a:p>
          <a:p>
            <a:pPr lvl="1"/>
            <a:r>
              <a:rPr lang="en-GB" dirty="0"/>
              <a:t>Contaminated by radioactivity</a:t>
            </a:r>
          </a:p>
          <a:p>
            <a:pPr lvl="1"/>
            <a:r>
              <a:rPr lang="en-GB" dirty="0"/>
              <a:t>Nuclear site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 sites</a:t>
            </a:r>
          </a:p>
        </p:txBody>
      </p:sp>
    </p:spTree>
    <p:extLst>
      <p:ext uri="{BB962C8B-B14F-4D97-AF65-F5344CB8AC3E}">
        <p14:creationId xmlns:p14="http://schemas.microsoft.com/office/powerpoint/2010/main" val="18519768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Overarching aims:</a:t>
            </a:r>
          </a:p>
          <a:p>
            <a:pPr lvl="1"/>
            <a:r>
              <a:rPr lang="en-GB" dirty="0"/>
              <a:t>Land no longer poses human or environmental risk</a:t>
            </a:r>
          </a:p>
          <a:p>
            <a:pPr lvl="1"/>
            <a:r>
              <a:rPr lang="en-GB" dirty="0"/>
              <a:t>Reasonable measures to remedy the harm / pollution</a:t>
            </a:r>
          </a:p>
          <a:p>
            <a:r>
              <a:rPr lang="en-GB" dirty="0"/>
              <a:t>Land suitable for ‘current use’</a:t>
            </a:r>
          </a:p>
          <a:p>
            <a:r>
              <a:rPr lang="en-GB" dirty="0"/>
              <a:t>Cost &amp; benefit perspective of remediation</a:t>
            </a:r>
          </a:p>
          <a:p>
            <a:r>
              <a:rPr lang="en-GB" dirty="0"/>
              <a:t>Best practicable technique</a:t>
            </a:r>
          </a:p>
          <a:p>
            <a:r>
              <a:rPr lang="en-GB" dirty="0"/>
              <a:t>Assessment &amp; monitoring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Remediation </a:t>
            </a:r>
          </a:p>
        </p:txBody>
      </p:sp>
    </p:spTree>
    <p:extLst>
      <p:ext uri="{BB962C8B-B14F-4D97-AF65-F5344CB8AC3E}">
        <p14:creationId xmlns:p14="http://schemas.microsoft.com/office/powerpoint/2010/main" val="63897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921885"/>
          </a:xfrm>
        </p:spPr>
        <p:txBody>
          <a:bodyPr/>
          <a:lstStyle/>
          <a:p>
            <a:r>
              <a:rPr lang="en-GB" dirty="0"/>
              <a:t>Served by the local authority:</a:t>
            </a:r>
          </a:p>
          <a:p>
            <a:pPr lvl="1"/>
            <a:r>
              <a:rPr lang="en-GB" dirty="0"/>
              <a:t>Nature of the work</a:t>
            </a:r>
          </a:p>
          <a:p>
            <a:pPr lvl="1"/>
            <a:r>
              <a:rPr lang="en-GB" dirty="0"/>
              <a:t>Responsibility</a:t>
            </a:r>
          </a:p>
          <a:p>
            <a:pPr lvl="1"/>
            <a:r>
              <a:rPr lang="en-GB" dirty="0"/>
              <a:t>Contribution to costs (multiple persons)</a:t>
            </a:r>
          </a:p>
          <a:p>
            <a:pPr lvl="1"/>
            <a:r>
              <a:rPr lang="en-GB" dirty="0"/>
              <a:t>When the work must be carried out by</a:t>
            </a:r>
          </a:p>
          <a:p>
            <a:pPr lvl="1"/>
            <a:r>
              <a:rPr lang="en-GB" dirty="0"/>
              <a:t>Identity of appropriate person(s)</a:t>
            </a:r>
          </a:p>
          <a:p>
            <a:pPr lvl="1"/>
            <a:r>
              <a:rPr lang="en-GB" dirty="0"/>
              <a:t>Reason for serving</a:t>
            </a:r>
          </a:p>
          <a:p>
            <a:pPr lvl="1"/>
            <a:r>
              <a:rPr lang="en-GB" dirty="0"/>
              <a:t>Rights of appeal</a:t>
            </a:r>
          </a:p>
          <a:p>
            <a:pPr lvl="1"/>
            <a:r>
              <a:rPr lang="en-GB" dirty="0"/>
              <a:t>Any other relevant info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Remediation notices</a:t>
            </a:r>
          </a:p>
        </p:txBody>
      </p:sp>
    </p:spTree>
    <p:extLst>
      <p:ext uri="{BB962C8B-B14F-4D97-AF65-F5344CB8AC3E}">
        <p14:creationId xmlns:p14="http://schemas.microsoft.com/office/powerpoint/2010/main" val="30421698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possible outcomes: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Notice is complied with</a:t>
            </a:r>
          </a:p>
          <a:p>
            <a:pPr lvl="1"/>
            <a:r>
              <a:rPr lang="en-GB" dirty="0"/>
              <a:t>May result in additional notices depending on findings</a:t>
            </a:r>
          </a:p>
          <a:p>
            <a:pPr lvl="1"/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Notice is NOT complied with</a:t>
            </a:r>
          </a:p>
          <a:p>
            <a:pPr lvl="1"/>
            <a:r>
              <a:rPr lang="en-GB" dirty="0"/>
              <a:t>Legal offence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serving notice…</a:t>
            </a:r>
          </a:p>
        </p:txBody>
      </p:sp>
    </p:spTree>
    <p:extLst>
      <p:ext uri="{BB962C8B-B14F-4D97-AF65-F5344CB8AC3E}">
        <p14:creationId xmlns:p14="http://schemas.microsoft.com/office/powerpoint/2010/main" val="289728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F14034A-F005-491C-8540-F9B521991B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7319709"/>
              </p:ext>
            </p:extLst>
          </p:nvPr>
        </p:nvGraphicFramePr>
        <p:xfrm>
          <a:off x="871538" y="2674938"/>
          <a:ext cx="7408862" cy="266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254">
                  <a:extLst>
                    <a:ext uri="{9D8B030D-6E8A-4147-A177-3AD203B41FA5}">
                      <a16:colId xmlns:a16="http://schemas.microsoft.com/office/drawing/2014/main" val="1121101774"/>
                    </a:ext>
                  </a:extLst>
                </a:gridCol>
                <a:gridCol w="5580608">
                  <a:extLst>
                    <a:ext uri="{9D8B030D-6E8A-4147-A177-3AD203B41FA5}">
                      <a16:colId xmlns:a16="http://schemas.microsoft.com/office/drawing/2014/main" val="19505551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Contaminant(s)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6807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Gasworks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Polycyclic </a:t>
                      </a:r>
                      <a:r>
                        <a:rPr lang="en-GB" dirty="0" err="1"/>
                        <a:t>Aromomatic</a:t>
                      </a:r>
                      <a:r>
                        <a:rPr lang="en-GB" dirty="0"/>
                        <a:t> Hydrocarbons (PAHs), Cyanides, Phenols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97128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Metal 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Metals, PAHs, fuels and oils, cyanides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970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Oil refining &amp; bulk 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Hydrocarbons (e.g. kerosene, diesel, petroleum, etc), organo-lead compounds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74128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Textiles &amp; dye 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Metals, chlorinated and non-chlorinated solvents, pesticides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8913591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710CC768-C579-45D4-AFC2-B37B61831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Contaminated land in Wales</a:t>
            </a:r>
          </a:p>
        </p:txBody>
      </p:sp>
    </p:spTree>
    <p:extLst>
      <p:ext uri="{BB962C8B-B14F-4D97-AF65-F5344CB8AC3E}">
        <p14:creationId xmlns:p14="http://schemas.microsoft.com/office/powerpoint/2010/main" val="2791300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D671DAC-134E-EC69-4495-54DC619634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51" t="22831" r="17712" b="25194"/>
          <a:stretch>
            <a:fillRect/>
          </a:stretch>
        </p:blipFill>
        <p:spPr>
          <a:xfrm>
            <a:off x="129597" y="224644"/>
            <a:ext cx="8884805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0018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289 potentially contaminated sites (2005)</a:t>
            </a:r>
          </a:p>
          <a:p>
            <a:pPr lvl="1"/>
            <a:r>
              <a:rPr lang="en-GB" dirty="0"/>
              <a:t>Based upon historic use</a:t>
            </a:r>
          </a:p>
          <a:p>
            <a:r>
              <a:rPr lang="en-GB" dirty="0"/>
              <a:t>2149 ha land (2010)</a:t>
            </a:r>
          </a:p>
          <a:p>
            <a:pPr lvl="1"/>
            <a:r>
              <a:rPr lang="en-GB" dirty="0"/>
              <a:t>Not all contaminated land has been identified</a:t>
            </a:r>
          </a:p>
          <a:p>
            <a:r>
              <a:rPr lang="en-GB" dirty="0"/>
              <a:t>Costs will be passed onto developer</a:t>
            </a:r>
          </a:p>
          <a:p>
            <a:r>
              <a:rPr lang="en-GB" dirty="0"/>
              <a:t>Brownfield sites remain contaminated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Contaminated land in Swansea</a:t>
            </a:r>
          </a:p>
        </p:txBody>
      </p:sp>
    </p:spTree>
    <p:extLst>
      <p:ext uri="{BB962C8B-B14F-4D97-AF65-F5344CB8AC3E}">
        <p14:creationId xmlns:p14="http://schemas.microsoft.com/office/powerpoint/2010/main" val="42035682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Current contamination is covered</a:t>
            </a:r>
          </a:p>
          <a:p>
            <a:r>
              <a:rPr lang="en-GB" dirty="0"/>
              <a:t>Problem = historic contamination</a:t>
            </a:r>
          </a:p>
          <a:p>
            <a:pPr lvl="1"/>
            <a:r>
              <a:rPr lang="en-GB" dirty="0"/>
              <a:t>Overlapping controls</a:t>
            </a:r>
          </a:p>
          <a:p>
            <a:pPr lvl="1"/>
            <a:r>
              <a:rPr lang="en-GB" dirty="0"/>
              <a:t>Which are relevant?</a:t>
            </a:r>
          </a:p>
          <a:p>
            <a:pPr lvl="1"/>
            <a:r>
              <a:rPr lang="en-GB" dirty="0"/>
              <a:t>Is remediation sufficient?</a:t>
            </a:r>
          </a:p>
          <a:p>
            <a:r>
              <a:rPr lang="en-GB" dirty="0"/>
              <a:t>Retrospective / retroactive liability</a:t>
            </a:r>
          </a:p>
          <a:p>
            <a:pPr lvl="1"/>
            <a:r>
              <a:rPr lang="en-GB" dirty="0"/>
              <a:t>Orphan sites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v historic contamination</a:t>
            </a:r>
          </a:p>
        </p:txBody>
      </p:sp>
    </p:spTree>
    <p:extLst>
      <p:ext uri="{BB962C8B-B14F-4D97-AF65-F5344CB8AC3E}">
        <p14:creationId xmlns:p14="http://schemas.microsoft.com/office/powerpoint/2010/main" val="23052824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628F57E-E3A2-325C-17D7-23702BD89D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3869272"/>
              </p:ext>
            </p:extLst>
          </p:nvPr>
        </p:nvGraphicFramePr>
        <p:xfrm>
          <a:off x="71500" y="260648"/>
          <a:ext cx="9001000" cy="6504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>
                  <a:extLst>
                    <a:ext uri="{9D8B030D-6E8A-4147-A177-3AD203B41FA5}">
                      <a16:colId xmlns:a16="http://schemas.microsoft.com/office/drawing/2014/main" val="332608101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97649623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3707971579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450861619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377048896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4219831257"/>
                    </a:ext>
                  </a:extLst>
                </a:gridCol>
              </a:tblGrid>
              <a:tr h="1215912">
                <a:tc>
                  <a:txBody>
                    <a:bodyPr/>
                    <a:lstStyle/>
                    <a:p>
                      <a:r>
                        <a:rPr lang="en-GB" sz="1700" dirty="0"/>
                        <a:t>Overlapping power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Power to deal with contamination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Relevant statutory provision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Who is responsible?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Can a remediation notice be served?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Is contamination a criminal offence?</a:t>
                      </a:r>
                      <a:endParaRPr lang="en-US" sz="17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4722849"/>
                  </a:ext>
                </a:extLst>
              </a:tr>
              <a:tr h="654722">
                <a:tc>
                  <a:txBody>
                    <a:bodyPr/>
                    <a:lstStyle/>
                    <a:p>
                      <a:r>
                        <a:rPr lang="en-GB" sz="1700" dirty="0"/>
                        <a:t>Environmental Permitting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Remedy contamination caused by permit breach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Environmental Permitting Regs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Permit holder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No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Yes where contamination is caused by permit breach</a:t>
                      </a:r>
                      <a:endParaRPr lang="en-US" sz="17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1414711"/>
                  </a:ext>
                </a:extLst>
              </a:tr>
              <a:tr h="449751">
                <a:tc>
                  <a:txBody>
                    <a:bodyPr/>
                    <a:lstStyle/>
                    <a:p>
                      <a:r>
                        <a:rPr lang="en-GB" sz="1700" dirty="0"/>
                        <a:t>Unlawfully depositing waste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Removing the illegally deposited waste &amp; remedy harm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EPA 1990 ss.59 and 59ZA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Owner or occupier of land where waste is deposited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No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Only if waste is deposited after 01/04/1994</a:t>
                      </a:r>
                      <a:endParaRPr lang="en-US" sz="17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646984"/>
                  </a:ext>
                </a:extLst>
              </a:tr>
              <a:tr h="449751">
                <a:tc>
                  <a:txBody>
                    <a:bodyPr/>
                    <a:lstStyle/>
                    <a:p>
                      <a:r>
                        <a:rPr lang="en-GB" sz="1700" dirty="0"/>
                        <a:t>Water pollution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Serve a works notice to clean or prevent contamination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WRA91 ss.161-161D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Operators who cause or knowingly permit pollution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Yes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Yes due to the cause / knowingly permit pollution</a:t>
                      </a:r>
                      <a:endParaRPr lang="en-US" sz="17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8515769"/>
                  </a:ext>
                </a:extLst>
              </a:tr>
              <a:tr h="449751">
                <a:tc>
                  <a:txBody>
                    <a:bodyPr/>
                    <a:lstStyle/>
                    <a:p>
                      <a:r>
                        <a:rPr lang="en-GB" sz="1700" dirty="0"/>
                        <a:t>Statutory nuisance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Abating a statutory nuisance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EPA90 ss.80-1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Person responsible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Yes</a:t>
                      </a:r>
                      <a:endParaRPr lang="en-US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No – only if abatement notice not complied with</a:t>
                      </a:r>
                      <a:endParaRPr lang="en-US" sz="17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4200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6245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to balance between a number of factors:</a:t>
            </a:r>
          </a:p>
          <a:p>
            <a:pPr lvl="1"/>
            <a:r>
              <a:rPr lang="en-GB" dirty="0"/>
              <a:t>Risk-based criteria for determining land as contaminated</a:t>
            </a:r>
          </a:p>
          <a:p>
            <a:pPr lvl="1"/>
            <a:r>
              <a:rPr lang="en-GB" dirty="0"/>
              <a:t>Allowing private parties to allocate liability</a:t>
            </a:r>
          </a:p>
          <a:p>
            <a:pPr lvl="1"/>
            <a:r>
              <a:rPr lang="en-GB" dirty="0"/>
              <a:t>Exclusion for certain parties</a:t>
            </a:r>
          </a:p>
          <a:p>
            <a:pPr lvl="1"/>
            <a:r>
              <a:rPr lang="en-GB" dirty="0"/>
              <a:t>Exclusion where liability would cause hardship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Dealing with historic contamination</a:t>
            </a:r>
          </a:p>
        </p:txBody>
      </p:sp>
    </p:spTree>
    <p:extLst>
      <p:ext uri="{BB962C8B-B14F-4D97-AF65-F5344CB8AC3E}">
        <p14:creationId xmlns:p14="http://schemas.microsoft.com/office/powerpoint/2010/main" val="9331118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7732381" cy="3450696"/>
          </a:xfrm>
        </p:spPr>
        <p:txBody>
          <a:bodyPr/>
          <a:lstStyle/>
          <a:p>
            <a:r>
              <a:rPr lang="en-GB" dirty="0"/>
              <a:t>Environmental law, ch16 (Contaminated land)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2"/>
              </a:rPr>
              <a:t>www.gov.uk</a:t>
            </a:r>
            <a:r>
              <a:rPr lang="en-GB" dirty="0"/>
              <a:t>) </a:t>
            </a:r>
          </a:p>
          <a:p>
            <a:r>
              <a:rPr lang="en-GB" dirty="0"/>
              <a:t>Law &amp; your environment (</a:t>
            </a:r>
            <a:r>
              <a:rPr lang="en-GB" dirty="0">
                <a:hlinkClick r:id="rId3"/>
              </a:rPr>
              <a:t>www.environmentlaw.org.uk</a:t>
            </a:r>
            <a:r>
              <a:rPr lang="en-GB" dirty="0"/>
              <a:t>)</a:t>
            </a:r>
          </a:p>
          <a:p>
            <a:r>
              <a:rPr lang="en-GB" dirty="0"/>
              <a:t>Natural Resources Wales (</a:t>
            </a:r>
            <a:r>
              <a:rPr lang="en-GB" dirty="0">
                <a:hlinkClick r:id="rId4"/>
              </a:rPr>
              <a:t>www.naturalresourceswales.gov.uk</a:t>
            </a:r>
            <a:r>
              <a:rPr lang="en-GB" dirty="0"/>
              <a:t>)</a:t>
            </a:r>
          </a:p>
          <a:p>
            <a:r>
              <a:rPr lang="en-GB" dirty="0"/>
              <a:t>Online legislation (</a:t>
            </a:r>
            <a:r>
              <a:rPr lang="en-GB" dirty="0">
                <a:hlinkClick r:id="rId5"/>
              </a:rPr>
              <a:t>www.legislation.gov.uk</a:t>
            </a:r>
            <a:r>
              <a:rPr lang="en-GB" dirty="0"/>
              <a:t>) </a:t>
            </a:r>
          </a:p>
          <a:p>
            <a:r>
              <a:rPr lang="en-GB" dirty="0"/>
              <a:t>NRW (2016) </a:t>
            </a:r>
            <a:r>
              <a:rPr lang="en-GB" i="1" dirty="0"/>
              <a:t>The state of contaminated land in Wales</a:t>
            </a:r>
            <a:r>
              <a:rPr lang="en-GB" dirty="0"/>
              <a:t>, Cardiff: NRW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0</TotalTime>
  <Words>812</Words>
  <Application>Microsoft Office PowerPoint</Application>
  <PresentationFormat>On-screen Show (4:3)</PresentationFormat>
  <Paragraphs>162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Calibri</vt:lpstr>
      <vt:lpstr>Candara</vt:lpstr>
      <vt:lpstr>Symbol</vt:lpstr>
      <vt:lpstr>Waveform</vt:lpstr>
      <vt:lpstr>Contaminated land</vt:lpstr>
      <vt:lpstr>Overview</vt:lpstr>
      <vt:lpstr>Definition </vt:lpstr>
      <vt:lpstr>Definition</vt:lpstr>
      <vt:lpstr>Pollutant linkage</vt:lpstr>
      <vt:lpstr>Legislative control</vt:lpstr>
      <vt:lpstr>Types of receptor / target</vt:lpstr>
      <vt:lpstr>Types of liability</vt:lpstr>
      <vt:lpstr>Types of liability</vt:lpstr>
      <vt:lpstr>When a site is contaminated</vt:lpstr>
      <vt:lpstr>Appropriate person</vt:lpstr>
      <vt:lpstr>Special sites</vt:lpstr>
      <vt:lpstr>Remediation </vt:lpstr>
      <vt:lpstr>Remediation notices</vt:lpstr>
      <vt:lpstr>After serving notice…</vt:lpstr>
      <vt:lpstr>Contaminated land in Wales</vt:lpstr>
      <vt:lpstr>PowerPoint Presentation</vt:lpstr>
      <vt:lpstr>Contaminated land in Swansea</vt:lpstr>
      <vt:lpstr>Current v historic contamination</vt:lpstr>
      <vt:lpstr>PowerPoint Presentation</vt:lpstr>
      <vt:lpstr>Dealing with historic contamination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Lara Hopkinson</cp:lastModifiedBy>
  <cp:revision>47</cp:revision>
  <dcterms:created xsi:type="dcterms:W3CDTF">2016-08-23T07:49:55Z</dcterms:created>
  <dcterms:modified xsi:type="dcterms:W3CDTF">2025-11-14T10:18:00Z</dcterms:modified>
</cp:coreProperties>
</file>