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4"/>
    <p:restoredTop sz="94626"/>
  </p:normalViewPr>
  <p:slideViewPr>
    <p:cSldViewPr snapToGrid="0" snapToObjects="1">
      <p:cViewPr varScale="1">
        <p:scale>
          <a:sx n="73" d="100"/>
          <a:sy n="73" d="100"/>
        </p:scale>
        <p:origin x="5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6552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776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036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96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47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012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1840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46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262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049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9875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5989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198136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9280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362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13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9F3EC-7441-8946-AB8E-694F78263DE3}" type="datetimeFigureOut">
              <a:rPr lang="en-US" smtClean="0"/>
              <a:t>4/18/2018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459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  <p:sldLayoutId id="2147483868" r:id="rId13"/>
    <p:sldLayoutId id="2147483869" r:id="rId14"/>
    <p:sldLayoutId id="2147483870" r:id="rId15"/>
    <p:sldLayoutId id="214748387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SJEQ-7004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Sustainable Communities: Equality in Action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42853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 of Session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US" dirty="0" smtClean="0"/>
              <a:t>Provide </a:t>
            </a:r>
            <a:r>
              <a:rPr lang="en-US" dirty="0" smtClean="0"/>
              <a:t>an overview of the module and assessment </a:t>
            </a:r>
            <a:endParaRPr lang="en-US" dirty="0" smtClean="0"/>
          </a:p>
          <a:p>
            <a:pPr>
              <a:buFont typeface="+mj-lt"/>
              <a:buAutoNum type="arabicPeriod"/>
            </a:pPr>
            <a:r>
              <a:rPr lang="en-US" dirty="0" smtClean="0"/>
              <a:t>Explore your own motivations in relation to Sustainability </a:t>
            </a:r>
            <a:endParaRPr lang="en-US" dirty="0" smtClean="0"/>
          </a:p>
          <a:p>
            <a:pPr lvl="0">
              <a:buFont typeface="+mj-lt"/>
              <a:buAutoNum type="arabicPeriod"/>
            </a:pPr>
            <a:r>
              <a:rPr lang="en-US" dirty="0" smtClean="0"/>
              <a:t>Explore </a:t>
            </a:r>
            <a:r>
              <a:rPr lang="en-US" dirty="0" smtClean="0"/>
              <a:t>what </a:t>
            </a:r>
            <a:r>
              <a:rPr lang="en-US" dirty="0"/>
              <a:t>do we mean by Sustainability and Why </a:t>
            </a:r>
            <a:r>
              <a:rPr lang="en-US" dirty="0" smtClean="0"/>
              <a:t>do we need to address it?</a:t>
            </a:r>
          </a:p>
          <a:p>
            <a:pPr lvl="0">
              <a:buFont typeface="+mj-lt"/>
              <a:buAutoNum type="arabicPeriod"/>
            </a:pPr>
            <a:r>
              <a:rPr lang="en-US" dirty="0" smtClean="0"/>
              <a:t>Discuss </a:t>
            </a:r>
            <a:r>
              <a:rPr lang="en-US" dirty="0" smtClean="0"/>
              <a:t>Sustainable Communities</a:t>
            </a:r>
            <a:endParaRPr lang="en-US" dirty="0"/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747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 Aim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To critically explore the debates around sustainability for community policy and practice and the promotion of social and environmental justice. 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965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Outcomes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Engage in a critical analysis of the impact of climate change, urbanization, economic growth and globalization on communities and the implications for social and environmental justice. </a:t>
            </a:r>
            <a:endParaRPr lang="en-US" dirty="0"/>
          </a:p>
          <a:p>
            <a:pPr lvl="0"/>
            <a:r>
              <a:rPr lang="en-GB" dirty="0"/>
              <a:t>Critically analyse the contested nature of sustainable development and to differentiate, and critically evaluate, different interpretations of the discourse and theories of society-environment relationships. </a:t>
            </a:r>
            <a:endParaRPr lang="en-US" dirty="0"/>
          </a:p>
          <a:p>
            <a:pPr lvl="0"/>
            <a:r>
              <a:rPr lang="en-GB" dirty="0"/>
              <a:t>Explore in depth definitions of sustainable communities and critically analyse it as a concept to promote an inclusive approach to sustainability than exists within current sustainability policies. </a:t>
            </a:r>
            <a:endParaRPr lang="en-US" dirty="0"/>
          </a:p>
          <a:p>
            <a:pPr lvl="0" fontAlgn="base" hangingPunct="0"/>
            <a:r>
              <a:rPr lang="en-GB" dirty="0"/>
              <a:t> Critically evaluate strategies and policies for promoting sustainable communities.</a:t>
            </a:r>
            <a:endParaRPr lang="en-US" dirty="0"/>
          </a:p>
          <a:p>
            <a:pPr lvl="0" fontAlgn="base" hangingPunct="0"/>
            <a:r>
              <a:rPr lang="en-GB" dirty="0"/>
              <a:t>Organise their knowledge and learning through use of a range of information resources, and present their work appropriately.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045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75734" y="1550989"/>
            <a:ext cx="8596668" cy="3880773"/>
          </a:xfrm>
        </p:spPr>
        <p:txBody>
          <a:bodyPr/>
          <a:lstStyle/>
          <a:p>
            <a:pPr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b="1" dirty="0" smtClean="0">
                <a:ea typeface="Times New Roman" charset="0"/>
              </a:rPr>
              <a:t>Assessment 1:  Case Study 5000 words       60%:</a:t>
            </a:r>
          </a:p>
          <a:p>
            <a:r>
              <a:rPr lang="en-GB" b="1" dirty="0"/>
              <a:t>Community Profile: Design and or carry out a community profile that includes:</a:t>
            </a:r>
            <a:endParaRPr lang="en-GB" dirty="0"/>
          </a:p>
          <a:p>
            <a:pPr lvl="1"/>
            <a:r>
              <a:rPr lang="en-GB" b="1" dirty="0"/>
              <a:t>A critical exploration of  the needs of a specific community; </a:t>
            </a:r>
            <a:endParaRPr lang="en-GB" dirty="0"/>
          </a:p>
          <a:p>
            <a:pPr lvl="1"/>
            <a:r>
              <a:rPr lang="en-GB" b="1" dirty="0"/>
              <a:t>An  in depth evaluation of how your chosen community could work towards  becoming a more sustainable community;</a:t>
            </a:r>
            <a:endParaRPr lang="en-GB" dirty="0"/>
          </a:p>
          <a:p>
            <a:pPr lvl="1"/>
            <a:r>
              <a:rPr lang="en-GB" b="1" dirty="0"/>
              <a:t>Includes a critically evaluation of strategies and policies for promoting sustainable communities within inclusionary practice.</a:t>
            </a:r>
            <a:endParaRPr lang="en-GB" dirty="0"/>
          </a:p>
          <a:p>
            <a:pPr lvl="1"/>
            <a:r>
              <a:rPr lang="en-GB" b="1" dirty="0"/>
              <a:t>Personal critical reflection on promoting a sustainable community. </a:t>
            </a:r>
            <a:endParaRPr lang="en-GB" sz="2200" b="1" dirty="0" smtClean="0">
              <a:ea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918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 hangingPunct="0"/>
            <a:r>
              <a:rPr lang="en-GB" b="1" dirty="0">
                <a:ea typeface="Times New Roman" charset="0"/>
              </a:rPr>
              <a:t>Assessment 2:    </a:t>
            </a:r>
            <a:r>
              <a:rPr lang="en-GB" b="1" dirty="0" smtClean="0">
                <a:ea typeface="Times New Roman" charset="0"/>
              </a:rPr>
              <a:t>Seminar </a:t>
            </a:r>
            <a:r>
              <a:rPr lang="en-GB" b="1" dirty="0">
                <a:ea typeface="Times New Roman" charset="0"/>
              </a:rPr>
              <a:t>Presentation (15 minutes per person)   40%</a:t>
            </a:r>
            <a:endParaRPr lang="en-US" dirty="0">
              <a:ea typeface="Times New Roman" charset="0"/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0000"/>
                </a:solidFill>
                <a:ea typeface="Times New Roman" charset="0"/>
              </a:rPr>
              <a:t> </a:t>
            </a:r>
            <a:endParaRPr lang="en-US" dirty="0">
              <a:ea typeface="Times New Roman" charset="0"/>
            </a:endParaRPr>
          </a:p>
          <a:p>
            <a:pPr marL="637540" fontAlgn="base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GB" b="1" dirty="0"/>
              <a:t>Consider an area of inclusive practice (related to your interest, practice, pathway) and critically evaluate how the Well Being of Future Generations (Wales) act 2015 may promote a more “sustainable and equal community”. You may wish to choose between 2-3 of the Wellbeing Goals outlined to focus 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771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Expectations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your expectations of the Module?</a:t>
            </a:r>
          </a:p>
          <a:p>
            <a:pPr lvl="1"/>
            <a:r>
              <a:rPr lang="en-US" dirty="0" smtClean="0"/>
              <a:t>Do you have any points to raise at present?</a:t>
            </a:r>
          </a:p>
          <a:p>
            <a:pPr lvl="1"/>
            <a:r>
              <a:rPr lang="en-US" dirty="0" smtClean="0"/>
              <a:t>What if any concerns do you have about the assessment? 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Also, in pairs consider and discuss the following: </a:t>
            </a:r>
          </a:p>
          <a:p>
            <a:pPr lvl="1"/>
            <a:r>
              <a:rPr lang="en-GB" dirty="0" smtClean="0"/>
              <a:t>your </a:t>
            </a:r>
            <a:r>
              <a:rPr lang="en-GB" dirty="0"/>
              <a:t>own perspectives on the environment and issues of sustainability </a:t>
            </a:r>
            <a:endParaRPr lang="en-US" dirty="0"/>
          </a:p>
          <a:p>
            <a:pPr lvl="1"/>
            <a:r>
              <a:rPr lang="en-GB" dirty="0"/>
              <a:t>Any experiences you have in relation to  sustainability </a:t>
            </a:r>
            <a:r>
              <a:rPr lang="en-GB" dirty="0" smtClean="0"/>
              <a:t>: </a:t>
            </a:r>
            <a:r>
              <a:rPr lang="en-GB" dirty="0" err="1"/>
              <a:t>e.g</a:t>
            </a:r>
            <a:r>
              <a:rPr lang="en-GB" dirty="0"/>
              <a:t>—in your  communities, in work? </a:t>
            </a:r>
            <a:endParaRPr lang="en-US" dirty="0"/>
          </a:p>
          <a:p>
            <a:pPr lvl="1"/>
            <a:r>
              <a:rPr lang="en-GB" dirty="0"/>
              <a:t>Have you any aspiration in relation to </a:t>
            </a:r>
            <a:r>
              <a:rPr lang="en-GB" dirty="0" smtClean="0"/>
              <a:t>sustainability </a:t>
            </a:r>
            <a:r>
              <a:rPr lang="en-GB" dirty="0"/>
              <a:t>issues? </a:t>
            </a:r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9930126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61</TotalTime>
  <Words>303</Words>
  <Application>Microsoft Office PowerPoint</Application>
  <PresentationFormat>Widescreen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Times New Roman</vt:lpstr>
      <vt:lpstr>Trebuchet MS</vt:lpstr>
      <vt:lpstr>Wingdings 3</vt:lpstr>
      <vt:lpstr>Facet</vt:lpstr>
      <vt:lpstr>SJEQ-7004</vt:lpstr>
      <vt:lpstr>Aim of Session </vt:lpstr>
      <vt:lpstr>Module Aim </vt:lpstr>
      <vt:lpstr>Learning Outcomes </vt:lpstr>
      <vt:lpstr>Assessment </vt:lpstr>
      <vt:lpstr>Assessment </vt:lpstr>
      <vt:lpstr>Expectations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SJEQ-7004</dc:title>
  <dc:creator>P Welton</dc:creator>
  <cp:lastModifiedBy>Nicola Welton</cp:lastModifiedBy>
  <cp:revision>8</cp:revision>
  <dcterms:created xsi:type="dcterms:W3CDTF">2016-04-14T09:10:33Z</dcterms:created>
  <dcterms:modified xsi:type="dcterms:W3CDTF">2018-04-18T12:53:25Z</dcterms:modified>
</cp:coreProperties>
</file>