
<file path=[Content_Types].xml><?xml version="1.0" encoding="utf-8"?>
<Types xmlns="http://schemas.openxmlformats.org/package/2006/content-types">
  <Default Extension="png" ContentType="image/png"/>
  <Default Extension="wma" ContentType="audio/x-ms-wma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59" r:id="rId4"/>
    <p:sldId id="265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D49089-689C-48D6-9D15-847D4402DF9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8D5F4F-F7A3-4C00-8E90-49E2CD203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726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D5F4F-F7A3-4C00-8E90-49E2CD2036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379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D439E-CF25-4BD4-A999-A716A21DDC37}" type="datetime1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148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5D235-8F7D-4EAC-9615-C93759DE9067}" type="datetime1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053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6785D-FAAD-4F0E-B5CF-BC22FAFB44E3}" type="datetime1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371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3A9A-0618-47F3-A996-127466E3DF05}" type="datetime1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727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EA0D8-B0B9-4C1B-A04C-5BC85452213B}" type="datetime1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71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8E8B2-7039-466A-BA6A-D183730AD4B1}" type="datetime1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39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D3466-D0A8-4A74-ABC2-CF554771BF7E}" type="datetime1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861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2DB80-373B-45FC-B0D9-ECE087C64996}" type="datetime1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417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F584A-8C23-4680-A082-2AFD0727A39D}" type="datetime1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924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AB28-921A-492A-B0FB-DF06A15F82CE}" type="datetime1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31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F40E8-DC0A-43BB-AD97-18801C89DFE0}" type="datetime1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01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66EB9-7D5F-4AF9-B6A7-C18EE9B85953}" type="datetime1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078EF-072F-42CB-8689-209A95E29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805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eg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wma"/><Relationship Id="rId13" Type="http://schemas.openxmlformats.org/officeDocument/2006/relationships/image" Target="../media/image8.jpeg"/><Relationship Id="rId3" Type="http://schemas.microsoft.com/office/2007/relationships/media" Target="../media/media3.wma"/><Relationship Id="rId7" Type="http://schemas.microsoft.com/office/2007/relationships/media" Target="../media/media5.wma"/><Relationship Id="rId12" Type="http://schemas.openxmlformats.org/officeDocument/2006/relationships/image" Target="../media/image7.jpeg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6" Type="http://schemas.openxmlformats.org/officeDocument/2006/relationships/audio" Target="../media/media4.wma"/><Relationship Id="rId11" Type="http://schemas.openxmlformats.org/officeDocument/2006/relationships/image" Target="../media/image6.jpeg"/><Relationship Id="rId5" Type="http://schemas.microsoft.com/office/2007/relationships/media" Target="../media/media4.wma"/><Relationship Id="rId10" Type="http://schemas.openxmlformats.org/officeDocument/2006/relationships/image" Target="../media/image5.jpg"/><Relationship Id="rId4" Type="http://schemas.openxmlformats.org/officeDocument/2006/relationships/audio" Target="../media/media3.wma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ma"/><Relationship Id="rId1" Type="http://schemas.microsoft.com/office/2007/relationships/media" Target="../media/media6.wma"/><Relationship Id="rId5" Type="http://schemas.openxmlformats.org/officeDocument/2006/relationships/image" Target="../media/image4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eg"/><Relationship Id="rId2" Type="http://schemas.openxmlformats.org/officeDocument/2006/relationships/audio" Target="../media/media7.wma"/><Relationship Id="rId1" Type="http://schemas.microsoft.com/office/2007/relationships/media" Target="../media/media7.wm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microsoft.com/office/2007/relationships/media" Target="../media/media9.wma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18.jpeg"/><Relationship Id="rId2" Type="http://schemas.openxmlformats.org/officeDocument/2006/relationships/audio" Target="../media/media8.wma"/><Relationship Id="rId16" Type="http://schemas.openxmlformats.org/officeDocument/2006/relationships/image" Target="../media/image4.png"/><Relationship Id="rId1" Type="http://schemas.microsoft.com/office/2007/relationships/media" Target="../media/media8.wma"/><Relationship Id="rId6" Type="http://schemas.openxmlformats.org/officeDocument/2006/relationships/audio" Target="../media/media10.wma"/><Relationship Id="rId11" Type="http://schemas.openxmlformats.org/officeDocument/2006/relationships/image" Target="../media/image17.jpeg"/><Relationship Id="rId5" Type="http://schemas.microsoft.com/office/2007/relationships/media" Target="../media/media10.wma"/><Relationship Id="rId15" Type="http://schemas.openxmlformats.org/officeDocument/2006/relationships/image" Target="../media/image21.jpeg"/><Relationship Id="rId10" Type="http://schemas.openxmlformats.org/officeDocument/2006/relationships/image" Target="../media/image16.jpeg"/><Relationship Id="rId4" Type="http://schemas.openxmlformats.org/officeDocument/2006/relationships/audio" Target="../media/media9.wma"/><Relationship Id="rId9" Type="http://schemas.openxmlformats.org/officeDocument/2006/relationships/image" Target="../media/image15.jpeg"/><Relationship Id="rId1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1252" y="-5542457"/>
            <a:ext cx="261841" cy="246187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1089" y="73191"/>
            <a:ext cx="4114800" cy="365125"/>
          </a:xfrm>
        </p:spPr>
        <p:txBody>
          <a:bodyPr/>
          <a:lstStyle/>
          <a:p>
            <a:r>
              <a:rPr lang="en-GB" dirty="0"/>
              <a:t>Student No: 1402628</a:t>
            </a:r>
          </a:p>
          <a:p>
            <a:r>
              <a:rPr lang="en-GB" dirty="0"/>
              <a:t>Module:SJEQ7008</a:t>
            </a:r>
          </a:p>
        </p:txBody>
      </p:sp>
      <p:sp>
        <p:nvSpPr>
          <p:cNvPr id="7" name="Rectangle 6"/>
          <p:cNvSpPr/>
          <p:nvPr/>
        </p:nvSpPr>
        <p:spPr>
          <a:xfrm>
            <a:off x="2148489" y="119787"/>
            <a:ext cx="738934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Gay Marriage</a:t>
            </a:r>
            <a:endParaRPr lang="en-US" sz="8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13" name="Picture 2" descr=" Same-sex marriage became legal in England and Wales in 2013.Â  &#10;       ">
            <a:extLst>
              <a:ext uri="{FF2B5EF4-FFF2-40B4-BE49-F238E27FC236}">
                <a16:creationId xmlns:a16="http://schemas.microsoft.com/office/drawing/2014/main" xmlns="" id="{33E9DB08-D9A0-41DB-B622-01F0DF324C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792" y="2402199"/>
            <a:ext cx="4204415" cy="222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00:03:03">
            <a:extLst>
              <a:ext uri="{FF2B5EF4-FFF2-40B4-BE49-F238E27FC236}">
                <a16:creationId xmlns:a16="http://schemas.microsoft.com/office/drawing/2014/main" xmlns="" id="{CBC4B34D-D98C-47AC-BF70-EF9E762CAA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37" y="2174637"/>
            <a:ext cx="2561567" cy="192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0CE7043F-3832-4055-9AD8-C06FC9BF95E6}"/>
              </a:ext>
            </a:extLst>
          </p:cNvPr>
          <p:cNvSpPr/>
          <p:nvPr/>
        </p:nvSpPr>
        <p:spPr>
          <a:xfrm>
            <a:off x="282805" y="4360621"/>
            <a:ext cx="2827830" cy="132343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333333"/>
                </a:solidFill>
              </a:rPr>
              <a:t>Four gay couples exchanged rings and vows at Amsterdam's City Hall on Saturday in the first same-sex marriages recognized by any country</a:t>
            </a:r>
            <a:endParaRPr lang="en-GB" sz="160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xmlns="" id="{51CC81A9-8938-4B1A-A1BA-F837A106C134}"/>
              </a:ext>
            </a:extLst>
          </p:cNvPr>
          <p:cNvSpPr/>
          <p:nvPr/>
        </p:nvSpPr>
        <p:spPr>
          <a:xfrm>
            <a:off x="2461826" y="1365726"/>
            <a:ext cx="6860687" cy="54866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539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rgbClr val="7030A0"/>
                </a:solidFill>
              </a:rPr>
              <a:t>Lesbian, Gay, Bisexual &amp; Transgender(LGBT)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xmlns="" id="{F254ECF2-0EFA-4027-9714-37F773B41EB7}"/>
              </a:ext>
            </a:extLst>
          </p:cNvPr>
          <p:cNvSpPr/>
          <p:nvPr/>
        </p:nvSpPr>
        <p:spPr>
          <a:xfrm>
            <a:off x="4216952" y="4987029"/>
            <a:ext cx="3615559" cy="1111960"/>
          </a:xfrm>
          <a:prstGeom prst="roundRect">
            <a:avLst/>
          </a:prstGeom>
          <a:solidFill>
            <a:srgbClr val="7030A0"/>
          </a:solidFill>
          <a:ln w="539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27 out of 195 Countries have passed laws allowing Gay Marriage</a:t>
            </a:r>
          </a:p>
        </p:txBody>
      </p:sp>
      <p:pic>
        <p:nvPicPr>
          <p:cNvPr id="19" name="Picture 2" descr="https://www.yorkpress.co.uk/resources/images/2973124/">
            <a:extLst>
              <a:ext uri="{FF2B5EF4-FFF2-40B4-BE49-F238E27FC236}">
                <a16:creationId xmlns:a16="http://schemas.microsoft.com/office/drawing/2014/main" xmlns="" id="{2B64E065-06B9-481B-A70F-3D910EDD7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786" y="2348447"/>
            <a:ext cx="1930720" cy="2902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9D66840F-F6A3-41B1-86ED-854A0770B858}"/>
              </a:ext>
            </a:extLst>
          </p:cNvPr>
          <p:cNvSpPr/>
          <p:nvPr/>
        </p:nvSpPr>
        <p:spPr>
          <a:xfrm>
            <a:off x="8590248" y="5543009"/>
            <a:ext cx="3093796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444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en-GB" dirty="0">
                <a:cs typeface="Arial" panose="020B0604020202020204" pitchFamily="34" charset="0"/>
              </a:rPr>
              <a:t>Sue Wilkinson &amp; Celia Kitzinger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E0F3092B-ED49-496C-AE30-25546E460C98}"/>
              </a:ext>
            </a:extLst>
          </p:cNvPr>
          <p:cNvSpPr txBox="1"/>
          <p:nvPr/>
        </p:nvSpPr>
        <p:spPr>
          <a:xfrm>
            <a:off x="1180739" y="4090535"/>
            <a:ext cx="12810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167C82E9-1871-493D-A5AF-F9718DB1C086}"/>
              </a:ext>
            </a:extLst>
          </p:cNvPr>
          <p:cNvSpPr txBox="1"/>
          <p:nvPr/>
        </p:nvSpPr>
        <p:spPr>
          <a:xfrm>
            <a:off x="5761252" y="4627318"/>
            <a:ext cx="15505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2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640B9A34-6707-4944-90C7-93D4056CDC7D}"/>
              </a:ext>
            </a:extLst>
          </p:cNvPr>
          <p:cNvSpPr txBox="1"/>
          <p:nvPr/>
        </p:nvSpPr>
        <p:spPr>
          <a:xfrm>
            <a:off x="9837552" y="5211417"/>
            <a:ext cx="14444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3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xmlns="" id="{0915996B-3890-41B1-B37C-09411F7C5768}"/>
              </a:ext>
            </a:extLst>
          </p:cNvPr>
          <p:cNvSpPr/>
          <p:nvPr/>
        </p:nvSpPr>
        <p:spPr>
          <a:xfrm>
            <a:off x="9608530" y="781506"/>
            <a:ext cx="2272717" cy="50734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The United Nations (1948)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xmlns="" id="{C1A3B914-E1D8-4E2C-82F6-7589AF65891E}"/>
              </a:ext>
            </a:extLst>
          </p:cNvPr>
          <p:cNvSpPr/>
          <p:nvPr/>
        </p:nvSpPr>
        <p:spPr>
          <a:xfrm>
            <a:off x="4959640" y="6230870"/>
            <a:ext cx="2272717" cy="50734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Human Rights Act (1998)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xmlns="" id="{91568B4C-7BB4-4815-93D4-FC07CE8095A0}"/>
              </a:ext>
            </a:extLst>
          </p:cNvPr>
          <p:cNvSpPr/>
          <p:nvPr/>
        </p:nvSpPr>
        <p:spPr>
          <a:xfrm>
            <a:off x="604960" y="6011711"/>
            <a:ext cx="2272717" cy="50734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The Equality Act (2010)</a:t>
            </a:r>
          </a:p>
        </p:txBody>
      </p:sp>
      <p:pic>
        <p:nvPicPr>
          <p:cNvPr id="21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75939" y="6968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90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53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32ECA92A-8E95-4DEC-B54C-DD62457A1DD7}"/>
              </a:ext>
            </a:extLst>
          </p:cNvPr>
          <p:cNvSpPr/>
          <p:nvPr/>
        </p:nvSpPr>
        <p:spPr>
          <a:xfrm>
            <a:off x="1323932" y="119389"/>
            <a:ext cx="100113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Events leading up to Gay Marriage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xmlns="" id="{740F5D10-3204-4985-87F3-13E8C06161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45" y="2718486"/>
            <a:ext cx="3156994" cy="1753886"/>
          </a:xfrm>
        </p:spPr>
      </p:pic>
      <p:pic>
        <p:nvPicPr>
          <p:cNvPr id="8" name="Picture 2" descr="Daughters of Bilitis">
            <a:extLst>
              <a:ext uri="{FF2B5EF4-FFF2-40B4-BE49-F238E27FC236}">
                <a16:creationId xmlns:a16="http://schemas.microsoft.com/office/drawing/2014/main" xmlns="" id="{989B76E1-7C81-415D-89DD-0563239314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867" y="1086673"/>
            <a:ext cx="4108174" cy="180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s://www.history.com/.image/t_share/MTU3ODc3NjU3NTQ4Njk0ODU3/how-the-stonewall-riots-sparked-a-movement---riots.jpg">
            <a:extLst>
              <a:ext uri="{FF2B5EF4-FFF2-40B4-BE49-F238E27FC236}">
                <a16:creationId xmlns:a16="http://schemas.microsoft.com/office/drawing/2014/main" xmlns="" id="{CF78A3CE-2325-45B9-AE28-E0A0A1B13E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666" y="4215274"/>
            <a:ext cx="2720072" cy="153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richard baker and james mcconnell">
            <a:extLst>
              <a:ext uri="{FF2B5EF4-FFF2-40B4-BE49-F238E27FC236}">
                <a16:creationId xmlns:a16="http://schemas.microsoft.com/office/drawing/2014/main" xmlns="" id="{8F409B53-79F6-48AC-B9DC-84ACFD9E31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0762" y="2028748"/>
            <a:ext cx="2324100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xmlns="" id="{BD9F3D78-D12E-4447-BE2B-F1859F8ABA6D}"/>
              </a:ext>
            </a:extLst>
          </p:cNvPr>
          <p:cNvSpPr/>
          <p:nvPr/>
        </p:nvSpPr>
        <p:spPr>
          <a:xfrm>
            <a:off x="8330041" y="4382338"/>
            <a:ext cx="3836275" cy="95562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Richard Baker Law student and Librarian James McConnell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xmlns="" id="{18F5C6E8-F6F8-4FFE-ACAA-E7667004CA20}"/>
              </a:ext>
            </a:extLst>
          </p:cNvPr>
          <p:cNvSpPr/>
          <p:nvPr/>
        </p:nvSpPr>
        <p:spPr>
          <a:xfrm>
            <a:off x="4300736" y="6040157"/>
            <a:ext cx="3594081" cy="81212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Stonewall Upraising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xmlns="" id="{52BB53A8-2732-4307-9489-BCE05CB27724}"/>
              </a:ext>
            </a:extLst>
          </p:cNvPr>
          <p:cNvSpPr/>
          <p:nvPr/>
        </p:nvSpPr>
        <p:spPr>
          <a:xfrm>
            <a:off x="4221867" y="3192543"/>
            <a:ext cx="4108174" cy="88695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Phyllis &amp; Del Martin Founders of The Daughters of </a:t>
            </a:r>
            <a:r>
              <a:rPr lang="en-GB" b="1" dirty="0" err="1">
                <a:solidFill>
                  <a:srgbClr val="7030A0"/>
                </a:solidFill>
              </a:rPr>
              <a:t>Bilitis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xmlns="" id="{BA591F3D-9C73-4936-A535-14AC444C4A95}"/>
              </a:ext>
            </a:extLst>
          </p:cNvPr>
          <p:cNvSpPr/>
          <p:nvPr/>
        </p:nvSpPr>
        <p:spPr>
          <a:xfrm>
            <a:off x="371361" y="4980294"/>
            <a:ext cx="2919651" cy="128029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Harry Hay (upper left) with members of the </a:t>
            </a:r>
            <a:r>
              <a:rPr lang="en-GB" b="1" dirty="0" err="1">
                <a:solidFill>
                  <a:srgbClr val="7030A0"/>
                </a:solidFill>
              </a:rPr>
              <a:t>Mattachine</a:t>
            </a:r>
            <a:r>
              <a:rPr lang="en-GB" b="1" dirty="0">
                <a:solidFill>
                  <a:srgbClr val="7030A0"/>
                </a:solidFill>
              </a:rPr>
              <a:t> Society in 1951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F268270-7AC6-4C3E-8935-68947171C66C}"/>
              </a:ext>
            </a:extLst>
          </p:cNvPr>
          <p:cNvSpPr txBox="1"/>
          <p:nvPr/>
        </p:nvSpPr>
        <p:spPr>
          <a:xfrm>
            <a:off x="1499450" y="4571702"/>
            <a:ext cx="15770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4095E277-B872-4997-8611-1147E693ED28}"/>
              </a:ext>
            </a:extLst>
          </p:cNvPr>
          <p:cNvSpPr txBox="1"/>
          <p:nvPr/>
        </p:nvSpPr>
        <p:spPr>
          <a:xfrm>
            <a:off x="5817704" y="2902368"/>
            <a:ext cx="19070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Image 5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271381F-BA5B-43CE-B8D2-9D5BB566ADC1}"/>
              </a:ext>
            </a:extLst>
          </p:cNvPr>
          <p:cNvSpPr txBox="1"/>
          <p:nvPr/>
        </p:nvSpPr>
        <p:spPr>
          <a:xfrm>
            <a:off x="5660350" y="5745315"/>
            <a:ext cx="21190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6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4A70AC5D-7154-4032-BB7D-174EA9130A67}"/>
              </a:ext>
            </a:extLst>
          </p:cNvPr>
          <p:cNvSpPr txBox="1"/>
          <p:nvPr/>
        </p:nvSpPr>
        <p:spPr>
          <a:xfrm>
            <a:off x="10013926" y="4045841"/>
            <a:ext cx="22250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7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xmlns="" id="{75AD0CF4-C0A6-482E-9825-B0FC244B54AD}"/>
              </a:ext>
            </a:extLst>
          </p:cNvPr>
          <p:cNvSpPr/>
          <p:nvPr/>
        </p:nvSpPr>
        <p:spPr>
          <a:xfrm>
            <a:off x="1069670" y="1321505"/>
            <a:ext cx="1947613" cy="812123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Assimilationist Approach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xmlns="" id="{795DF9C6-B48E-42FE-8A69-500231530D17}"/>
              </a:ext>
            </a:extLst>
          </p:cNvPr>
          <p:cNvSpPr/>
          <p:nvPr/>
        </p:nvSpPr>
        <p:spPr>
          <a:xfrm>
            <a:off x="9480896" y="5876120"/>
            <a:ext cx="2080592" cy="728990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Liberationist Approach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46442" y="107160"/>
            <a:ext cx="609600" cy="6096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46442" y="842249"/>
            <a:ext cx="609600" cy="6096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46442" y="1507720"/>
            <a:ext cx="609600" cy="6096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46442" y="23401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2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5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60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960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A04C5E71-EA78-4EDB-9134-2B701673CB6E}"/>
              </a:ext>
            </a:extLst>
          </p:cNvPr>
          <p:cNvSpPr txBox="1"/>
          <p:nvPr/>
        </p:nvSpPr>
        <p:spPr>
          <a:xfrm>
            <a:off x="5645426" y="6606329"/>
            <a:ext cx="11529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8</a:t>
            </a:r>
          </a:p>
        </p:txBody>
      </p:sp>
      <p:pic>
        <p:nvPicPr>
          <p:cNvPr id="16" name="Picture 2" descr="Key proposals of equal marriage">
            <a:extLst>
              <a:ext uri="{FF2B5EF4-FFF2-40B4-BE49-F238E27FC236}">
                <a16:creationId xmlns:a16="http://schemas.microsoft.com/office/drawing/2014/main" xmlns="" id="{05B616AA-EF26-47F9-9FC8-94766125D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896" y="771939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7AF401D3-C2FA-4530-BB15-3556C84C0BFC}"/>
              </a:ext>
            </a:extLst>
          </p:cNvPr>
          <p:cNvSpPr txBox="1"/>
          <p:nvPr/>
        </p:nvSpPr>
        <p:spPr>
          <a:xfrm>
            <a:off x="5811079" y="6606329"/>
            <a:ext cx="19745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12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411" y="3645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19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opposition of gay marriage">
            <a:extLst>
              <a:ext uri="{FF2B5EF4-FFF2-40B4-BE49-F238E27FC236}">
                <a16:creationId xmlns:a16="http://schemas.microsoft.com/office/drawing/2014/main" xmlns="" id="{88C3961E-7FBB-4A96-B81E-353A2B3600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50" y="1632294"/>
            <a:ext cx="2943225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xmlns="" id="{44E92EA8-B5D8-4AF9-AA30-87F6DFA4AA59}"/>
              </a:ext>
            </a:extLst>
          </p:cNvPr>
          <p:cNvSpPr/>
          <p:nvPr/>
        </p:nvSpPr>
        <p:spPr>
          <a:xfrm>
            <a:off x="516836" y="4135195"/>
            <a:ext cx="3366052" cy="665922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Religious Groups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AAC55AC-61B7-4137-B7E2-B82320CCDAC4}"/>
              </a:ext>
            </a:extLst>
          </p:cNvPr>
          <p:cNvSpPr/>
          <p:nvPr/>
        </p:nvSpPr>
        <p:spPr>
          <a:xfrm>
            <a:off x="974035" y="306559"/>
            <a:ext cx="1024392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Those Who Oppose Gay Marriage</a:t>
            </a:r>
          </a:p>
        </p:txBody>
      </p:sp>
      <p:pic>
        <p:nvPicPr>
          <p:cNvPr id="5122" name="Picture 2" descr="Image result for Church">
            <a:extLst>
              <a:ext uri="{FF2B5EF4-FFF2-40B4-BE49-F238E27FC236}">
                <a16:creationId xmlns:a16="http://schemas.microsoft.com/office/drawing/2014/main" xmlns="" id="{3CBC6EB3-7EBE-4580-8ECC-78C29B8E2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902" y="1978045"/>
            <a:ext cx="3218195" cy="241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xmlns="" id="{EC0B5F0B-A536-494C-804D-3443DE55F9FB}"/>
              </a:ext>
            </a:extLst>
          </p:cNvPr>
          <p:cNvSpPr/>
          <p:nvPr/>
        </p:nvSpPr>
        <p:spPr>
          <a:xfrm>
            <a:off x="3740310" y="5342018"/>
            <a:ext cx="4320209" cy="665922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Anti Gay Groups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7DB068A-6B8A-4FC4-8EA9-ADCF1FCB6377}"/>
              </a:ext>
            </a:extLst>
          </p:cNvPr>
          <p:cNvSpPr txBox="1"/>
          <p:nvPr/>
        </p:nvSpPr>
        <p:spPr>
          <a:xfrm>
            <a:off x="1683026" y="3278196"/>
            <a:ext cx="178904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468E700-7C2C-44B8-A516-381FAB35CA12}"/>
              </a:ext>
            </a:extLst>
          </p:cNvPr>
          <p:cNvSpPr txBox="1"/>
          <p:nvPr/>
        </p:nvSpPr>
        <p:spPr>
          <a:xfrm>
            <a:off x="5420139" y="4522737"/>
            <a:ext cx="209384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927F0F8-53FD-4941-9C69-75120E61CE2E}"/>
              </a:ext>
            </a:extLst>
          </p:cNvPr>
          <p:cNvSpPr txBox="1"/>
          <p:nvPr/>
        </p:nvSpPr>
        <p:spPr>
          <a:xfrm>
            <a:off x="9693965" y="3036632"/>
            <a:ext cx="20673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EDED6E1-8D76-4F1A-BBA8-96E0A894506C}"/>
              </a:ext>
            </a:extLst>
          </p:cNvPr>
          <p:cNvSpPr txBox="1"/>
          <p:nvPr/>
        </p:nvSpPr>
        <p:spPr>
          <a:xfrm>
            <a:off x="9574695" y="5333380"/>
            <a:ext cx="21866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11</a:t>
            </a:r>
          </a:p>
        </p:txBody>
      </p:sp>
      <p:pic>
        <p:nvPicPr>
          <p:cNvPr id="6148" name="Picture 4" descr="Image result for Anti gay marriage groups">
            <a:extLst>
              <a:ext uri="{FF2B5EF4-FFF2-40B4-BE49-F238E27FC236}">
                <a16:creationId xmlns:a16="http://schemas.microsoft.com/office/drawing/2014/main" xmlns="" id="{0775D630-8F3E-4B4A-A273-8E5977EFAD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9111" y="1372047"/>
            <a:ext cx="3068107" cy="1504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LGBT activists pose for photos during a press conference in Taipei after the referendum approving same-sex marriage failed to pass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524" y="3458561"/>
            <a:ext cx="2857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3819" y="2427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52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01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3-20-13 #1">
            <a:extLst>
              <a:ext uri="{FF2B5EF4-FFF2-40B4-BE49-F238E27FC236}">
                <a16:creationId xmlns:a16="http://schemas.microsoft.com/office/drawing/2014/main" xmlns="" id="{95FCA04B-D72E-409D-A7F6-5BCB4E55C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551" y="1376690"/>
            <a:ext cx="2838742" cy="2622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A90C0405-D784-4EB9-B906-0D2D8D02A543}"/>
              </a:ext>
            </a:extLst>
          </p:cNvPr>
          <p:cNvSpPr/>
          <p:nvPr/>
        </p:nvSpPr>
        <p:spPr>
          <a:xfrm>
            <a:off x="1589018" y="144622"/>
            <a:ext cx="9279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Support For Same-Sex Marriage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1F12573D-930D-404D-8B7E-8BAA9550D333}"/>
              </a:ext>
            </a:extLst>
          </p:cNvPr>
          <p:cNvSpPr txBox="1"/>
          <p:nvPr/>
        </p:nvSpPr>
        <p:spPr>
          <a:xfrm>
            <a:off x="5612089" y="4004719"/>
            <a:ext cx="18022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16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xmlns="" id="{5C965115-28CF-4266-A58A-04C11EE53E53}"/>
              </a:ext>
            </a:extLst>
          </p:cNvPr>
          <p:cNvSpPr/>
          <p:nvPr/>
        </p:nvSpPr>
        <p:spPr>
          <a:xfrm rot="20545240">
            <a:off x="1509363" y="4218196"/>
            <a:ext cx="1522387" cy="467583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Social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xmlns="" id="{78D2B7A1-5BF4-407A-8371-8FD1D4C78B36}"/>
              </a:ext>
            </a:extLst>
          </p:cNvPr>
          <p:cNvSpPr/>
          <p:nvPr/>
        </p:nvSpPr>
        <p:spPr>
          <a:xfrm>
            <a:off x="9409745" y="1108461"/>
            <a:ext cx="1562692" cy="615504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Soap Operas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xmlns="" id="{A406B29E-870D-46F6-9390-5865124A383F}"/>
              </a:ext>
            </a:extLst>
          </p:cNvPr>
          <p:cNvSpPr/>
          <p:nvPr/>
        </p:nvSpPr>
        <p:spPr>
          <a:xfrm>
            <a:off x="5384351" y="6189774"/>
            <a:ext cx="1678057" cy="595723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Famous Gay People</a:t>
            </a:r>
          </a:p>
        </p:txBody>
      </p:sp>
      <p:pic>
        <p:nvPicPr>
          <p:cNvPr id="14" name="Picture 2" descr="image">
            <a:extLst>
              <a:ext uri="{FF2B5EF4-FFF2-40B4-BE49-F238E27FC236}">
                <a16:creationId xmlns:a16="http://schemas.microsoft.com/office/drawing/2014/main" xmlns="" id="{D46B078A-8BFB-4041-BB65-0A7EA9C3E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327" y="1819045"/>
            <a:ext cx="2001528" cy="200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A236C8B4-7603-4C5B-9EFF-F6C7BE2BAFFE}"/>
              </a:ext>
            </a:extLst>
          </p:cNvPr>
          <p:cNvSpPr txBox="1"/>
          <p:nvPr/>
        </p:nvSpPr>
        <p:spPr>
          <a:xfrm>
            <a:off x="9667308" y="3806075"/>
            <a:ext cx="18300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18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xmlns="" id="{6218E605-1332-41D6-BFAE-A7EDC9135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950" y="4307951"/>
            <a:ext cx="3259972" cy="2166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jodie foster and alexandra hedison wedding">
            <a:extLst>
              <a:ext uri="{FF2B5EF4-FFF2-40B4-BE49-F238E27FC236}">
                <a16:creationId xmlns:a16="http://schemas.microsoft.com/office/drawing/2014/main" xmlns="" id="{4FE2868A-DF83-4BD2-8585-C416B0C4C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660" y="4379682"/>
            <a:ext cx="2834414" cy="159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facebook logo">
            <a:extLst>
              <a:ext uri="{FF2B5EF4-FFF2-40B4-BE49-F238E27FC236}">
                <a16:creationId xmlns:a16="http://schemas.microsoft.com/office/drawing/2014/main" xmlns="" id="{FE9B3AE2-0AF1-454B-9158-AC8CB37A9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06" y="3264064"/>
            <a:ext cx="1333512" cy="111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twitter logo">
            <a:extLst>
              <a:ext uri="{FF2B5EF4-FFF2-40B4-BE49-F238E27FC236}">
                <a16:creationId xmlns:a16="http://schemas.microsoft.com/office/drawing/2014/main" xmlns="" id="{385CC448-8DAC-47A7-9DA8-E90B98C2B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055" y="2819809"/>
            <a:ext cx="1680255" cy="103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CF10A758-8DF1-4033-B76F-69C1022265E8}"/>
              </a:ext>
            </a:extLst>
          </p:cNvPr>
          <p:cNvSpPr txBox="1"/>
          <p:nvPr/>
        </p:nvSpPr>
        <p:spPr>
          <a:xfrm>
            <a:off x="526572" y="4380277"/>
            <a:ext cx="83500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059AD0F5-AB8A-4A27-9340-D4AA1AE80DA3}"/>
              </a:ext>
            </a:extLst>
          </p:cNvPr>
          <p:cNvSpPr txBox="1"/>
          <p:nvPr/>
        </p:nvSpPr>
        <p:spPr>
          <a:xfrm>
            <a:off x="2062974" y="3806075"/>
            <a:ext cx="14361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7AB94B5C-6170-4835-99A1-0E574BBD3261}"/>
              </a:ext>
            </a:extLst>
          </p:cNvPr>
          <p:cNvSpPr txBox="1"/>
          <p:nvPr/>
        </p:nvSpPr>
        <p:spPr>
          <a:xfrm>
            <a:off x="5612089" y="5928164"/>
            <a:ext cx="19442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17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0B4A0FD-C3AC-4FA4-97F2-56B9DAA4D012}"/>
              </a:ext>
            </a:extLst>
          </p:cNvPr>
          <p:cNvSpPr txBox="1"/>
          <p:nvPr/>
        </p:nvSpPr>
        <p:spPr>
          <a:xfrm>
            <a:off x="9831994" y="6523887"/>
            <a:ext cx="18839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19</a:t>
            </a:r>
          </a:p>
        </p:txBody>
      </p:sp>
      <p:pic>
        <p:nvPicPr>
          <p:cNvPr id="3084" name="Picture 12" descr="https://assets2.hrc.org/files/images/pages/hrcOurLogo.png">
            <a:extLst>
              <a:ext uri="{FF2B5EF4-FFF2-40B4-BE49-F238E27FC236}">
                <a16:creationId xmlns:a16="http://schemas.microsoft.com/office/drawing/2014/main" xmlns="" id="{772BA9D1-931F-4882-A8A7-447670601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02" y="1029727"/>
            <a:ext cx="1737925" cy="173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52367723-4D47-4FD8-8C67-F0968A7B25CD}"/>
              </a:ext>
            </a:extLst>
          </p:cNvPr>
          <p:cNvSpPr txBox="1"/>
          <p:nvPr/>
        </p:nvSpPr>
        <p:spPr>
          <a:xfrm>
            <a:off x="1019230" y="2746537"/>
            <a:ext cx="11395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13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xmlns="" id="{5CC8C3CA-3E77-4DE5-A866-0DA3F1A59455}"/>
              </a:ext>
            </a:extLst>
          </p:cNvPr>
          <p:cNvSpPr/>
          <p:nvPr/>
        </p:nvSpPr>
        <p:spPr>
          <a:xfrm>
            <a:off x="2555280" y="1560388"/>
            <a:ext cx="1808071" cy="584417"/>
          </a:xfrm>
          <a:prstGeom prst="roundRect">
            <a:avLst/>
          </a:prstGeom>
          <a:solidFill>
            <a:srgbClr val="7030A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/>
                </a:solidFill>
              </a:rPr>
              <a:t>Human Rights Logo</a:t>
            </a:r>
          </a:p>
        </p:txBody>
      </p:sp>
      <p:pic>
        <p:nvPicPr>
          <p:cNvPr id="1028" name="Picture 4" descr="Image result for Gareth Thomas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266" y="4988804"/>
            <a:ext cx="1839854" cy="122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129732" y="6298782"/>
            <a:ext cx="17052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Image 20</a:t>
            </a:r>
            <a:endParaRPr lang="en-GB" sz="11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21772" y="153174"/>
            <a:ext cx="609600" cy="6096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21772" y="864651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23695" y="16106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1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5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85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65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2402</TotalTime>
  <Words>182</Words>
  <Application>Microsoft Office PowerPoint</Application>
  <PresentationFormat>Widescreen</PresentationFormat>
  <Paragraphs>47</Paragraphs>
  <Slides>5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RM Education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KMorris</dc:creator>
  <cp:lastModifiedBy>KMorris</cp:lastModifiedBy>
  <cp:revision>62</cp:revision>
  <dcterms:created xsi:type="dcterms:W3CDTF">2019-01-17T09:48:30Z</dcterms:created>
  <dcterms:modified xsi:type="dcterms:W3CDTF">2019-01-21T15:29:51Z</dcterms:modified>
</cp:coreProperties>
</file>