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handoutMasterIdLst>
    <p:handoutMasterId r:id="rId33"/>
  </p:handoutMasterIdLst>
  <p:sldIdLst>
    <p:sldId id="256" r:id="rId2"/>
    <p:sldId id="270" r:id="rId3"/>
    <p:sldId id="271" r:id="rId4"/>
    <p:sldId id="272" r:id="rId5"/>
    <p:sldId id="273" r:id="rId6"/>
    <p:sldId id="274" r:id="rId7"/>
    <p:sldId id="275" r:id="rId8"/>
    <p:sldId id="276" r:id="rId9"/>
    <p:sldId id="277" r:id="rId10"/>
    <p:sldId id="278" r:id="rId11"/>
    <p:sldId id="279" r:id="rId12"/>
    <p:sldId id="280" r:id="rId13"/>
    <p:sldId id="282" r:id="rId14"/>
    <p:sldId id="283" r:id="rId15"/>
    <p:sldId id="257" r:id="rId16"/>
    <p:sldId id="284" r:id="rId17"/>
    <p:sldId id="258" r:id="rId18"/>
    <p:sldId id="285" r:id="rId19"/>
    <p:sldId id="259" r:id="rId20"/>
    <p:sldId id="260" r:id="rId21"/>
    <p:sldId id="261" r:id="rId22"/>
    <p:sldId id="262" r:id="rId23"/>
    <p:sldId id="263" r:id="rId24"/>
    <p:sldId id="264" r:id="rId25"/>
    <p:sldId id="265" r:id="rId26"/>
    <p:sldId id="266" r:id="rId27"/>
    <p:sldId id="267" r:id="rId28"/>
    <p:sldId id="268" r:id="rId29"/>
    <p:sldId id="269" r:id="rId30"/>
    <p:sldId id="281"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680" autoAdjust="0"/>
  </p:normalViewPr>
  <p:slideViewPr>
    <p:cSldViewPr>
      <p:cViewPr varScale="1">
        <p:scale>
          <a:sx n="56" d="100"/>
          <a:sy n="56" d="100"/>
        </p:scale>
        <p:origin x="1800"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82" d="100"/>
          <a:sy n="82" d="100"/>
        </p:scale>
        <p:origin x="-2016"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1B77E848-490E-4E47-8113-6C2AEDF72D3B}" type="datetimeFigureOut">
              <a:rPr lang="en-GB" smtClean="0"/>
              <a:pPr/>
              <a:t>29/04/2021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1472167B-7F0F-4C7E-9697-6DFF10F01CB3}" type="slidenum">
              <a:rPr lang="en-GB" smtClean="0"/>
              <a:pPr/>
              <a:t>‹#›</a:t>
            </a:fld>
            <a:endParaRPr lang="en-GB"/>
          </a:p>
        </p:txBody>
      </p:sp>
    </p:spTree>
    <p:extLst>
      <p:ext uri="{BB962C8B-B14F-4D97-AF65-F5344CB8AC3E}">
        <p14:creationId xmlns:p14="http://schemas.microsoft.com/office/powerpoint/2010/main" val="10735178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E276E567-E1AD-47C0-8F51-67273588A662}" type="datetimeFigureOut">
              <a:rPr lang="en-GB" smtClean="0"/>
              <a:pPr/>
              <a:t>29/04/2021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947B54EA-5F94-491F-81FA-78B167C11E0C}" type="slidenum">
              <a:rPr lang="en-GB" smtClean="0"/>
              <a:pPr/>
              <a:t>‹#›</a:t>
            </a:fld>
            <a:endParaRPr lang="en-GB"/>
          </a:p>
        </p:txBody>
      </p:sp>
    </p:spTree>
    <p:extLst>
      <p:ext uri="{BB962C8B-B14F-4D97-AF65-F5344CB8AC3E}">
        <p14:creationId xmlns:p14="http://schemas.microsoft.com/office/powerpoint/2010/main" val="1992866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47B54EA-5F94-491F-81FA-78B167C11E0C}" type="slidenum">
              <a:rPr lang="en-GB" smtClean="0"/>
              <a:pPr/>
              <a:t>1</a:t>
            </a:fld>
            <a:endParaRPr lang="en-GB"/>
          </a:p>
        </p:txBody>
      </p:sp>
    </p:spTree>
    <p:extLst>
      <p:ext uri="{BB962C8B-B14F-4D97-AF65-F5344CB8AC3E}">
        <p14:creationId xmlns:p14="http://schemas.microsoft.com/office/powerpoint/2010/main" val="2828322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Born in Brazil – well to do family who suffered during</a:t>
            </a:r>
            <a:r>
              <a:rPr lang="en-GB" baseline="0" dirty="0" smtClean="0"/>
              <a:t> Wall St Crash, moved to countryside where they witnessed impoverished peasantry</a:t>
            </a:r>
          </a:p>
          <a:p>
            <a:endParaRPr lang="en-GB" baseline="0" dirty="0" smtClean="0"/>
          </a:p>
          <a:p>
            <a:r>
              <a:rPr lang="en-GB" baseline="0" dirty="0" smtClean="0"/>
              <a:t>Realised they weren’t doing it to themselves, they were victims of systematic oppression</a:t>
            </a:r>
          </a:p>
          <a:p>
            <a:endParaRPr lang="en-GB" baseline="0" dirty="0" smtClean="0"/>
          </a:p>
          <a:p>
            <a:r>
              <a:rPr lang="en-GB" baseline="0" dirty="0" smtClean="0"/>
              <a:t>Culture of silence – accepting situation as part of natural social order, lacking a voice. Internalized oppressors view of them </a:t>
            </a:r>
          </a:p>
          <a:p>
            <a:endParaRPr lang="en-GB" baseline="0" dirty="0" smtClean="0"/>
          </a:p>
          <a:p>
            <a:r>
              <a:rPr lang="en-GB" baseline="0" dirty="0" smtClean="0"/>
              <a:t>He learned a lesson about political nature of education and its role in the process of oppression</a:t>
            </a:r>
          </a:p>
          <a:p>
            <a:endParaRPr lang="en-GB" baseline="0" dirty="0" smtClean="0"/>
          </a:p>
          <a:p>
            <a:r>
              <a:rPr lang="en-GB" baseline="0" dirty="0" smtClean="0"/>
              <a:t>Not neutral – </a:t>
            </a:r>
            <a:r>
              <a:rPr lang="en-GB" baseline="0" dirty="0" err="1" smtClean="0"/>
              <a:t>edu</a:t>
            </a:r>
            <a:r>
              <a:rPr lang="en-GB" baseline="0" dirty="0" smtClean="0"/>
              <a:t> system has effect of transforming people who pass through it in certain ways. Education is used to encourage others to be passive and accept oppression</a:t>
            </a:r>
          </a:p>
          <a:p>
            <a:endParaRPr lang="en-GB" baseline="0" dirty="0" smtClean="0"/>
          </a:p>
          <a:p>
            <a:pPr defTabSz="897849">
              <a:defRPr/>
            </a:pPr>
            <a:r>
              <a:rPr lang="en-GB" baseline="0" dirty="0" smtClean="0"/>
              <a:t>Fatalism – induced by fear of freedom and lack of worth is not a natural characteristic of the behaviour of the people affected </a:t>
            </a:r>
          </a:p>
          <a:p>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15</a:t>
            </a:fld>
            <a:endParaRPr lang="en-GB"/>
          </a:p>
        </p:txBody>
      </p:sp>
    </p:spTree>
    <p:extLst>
      <p:ext uri="{BB962C8B-B14F-4D97-AF65-F5344CB8AC3E}">
        <p14:creationId xmlns:p14="http://schemas.microsoft.com/office/powerpoint/2010/main" val="1060908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Can be read as a manual of resistance to the kind of mind control that keeps oppressed people in a state of submission</a:t>
            </a:r>
          </a:p>
          <a:p>
            <a:endParaRPr lang="en-GB" dirty="0" smtClean="0"/>
          </a:p>
          <a:p>
            <a:r>
              <a:rPr lang="en-GB" dirty="0" smtClean="0"/>
              <a:t>Humanization</a:t>
            </a:r>
            <a:r>
              <a:rPr lang="en-GB" baseline="0" dirty="0" smtClean="0"/>
              <a:t> is the vocation of human beings most important task is to maximise their humanity. Developing an education for </a:t>
            </a:r>
            <a:r>
              <a:rPr lang="en-GB" baseline="0" dirty="0" err="1" smtClean="0"/>
              <a:t>peopls</a:t>
            </a:r>
            <a:r>
              <a:rPr lang="en-GB" baseline="0" dirty="0" smtClean="0"/>
              <a:t> reinforces dependency and helplessness</a:t>
            </a:r>
          </a:p>
          <a:p>
            <a:endParaRPr lang="en-GB" baseline="0" dirty="0" smtClean="0"/>
          </a:p>
          <a:p>
            <a:r>
              <a:rPr lang="en-GB" baseline="0" dirty="0" smtClean="0"/>
              <a:t>If educators are to help oppressed achieve their humanity then they must do it in partnership with them </a:t>
            </a:r>
          </a:p>
          <a:p>
            <a:endParaRPr lang="en-GB" baseline="0" dirty="0" smtClean="0"/>
          </a:p>
          <a:p>
            <a:r>
              <a:rPr lang="en-GB" baseline="0" dirty="0" smtClean="0"/>
              <a:t>Resulting pedagogy would make phenomenon of oppression matters to be studied by the learners themselves. Need to engage with it to become liberated</a:t>
            </a:r>
            <a:endParaRPr lang="en-GB" dirty="0" smtClean="0"/>
          </a:p>
          <a:p>
            <a:endParaRPr lang="en-GB" dirty="0" smtClean="0"/>
          </a:p>
          <a:p>
            <a:r>
              <a:rPr lang="en-GB" dirty="0" smtClean="0"/>
              <a:t>Influence of Marx – notion of ideology and what it means, </a:t>
            </a:r>
            <a:r>
              <a:rPr lang="en-GB" dirty="0" err="1" smtClean="0"/>
              <a:t>Freire</a:t>
            </a:r>
            <a:r>
              <a:rPr lang="en-GB" baseline="0" dirty="0" smtClean="0"/>
              <a:t> interpreted it as the false consciousness of the people under capitalism. </a:t>
            </a:r>
          </a:p>
          <a:p>
            <a:endParaRPr lang="en-GB" baseline="0" dirty="0" smtClean="0"/>
          </a:p>
          <a:p>
            <a:r>
              <a:rPr lang="en-GB" baseline="0" dirty="0" smtClean="0"/>
              <a:t>Oppression is control – mind control being the most effective.</a:t>
            </a:r>
          </a:p>
          <a:p>
            <a:endParaRPr lang="en-GB" baseline="0" dirty="0" smtClean="0"/>
          </a:p>
          <a:p>
            <a:r>
              <a:rPr lang="en-GB" baseline="0" dirty="0" smtClean="0"/>
              <a:t>Oppressed are fatalistic about their situation because they don’t see that the interests of the status quo are not their interests. They become emotionally dependent upon their oppressor  and become the oppressors themselves</a:t>
            </a:r>
          </a:p>
          <a:p>
            <a:endParaRPr lang="en-GB" baseline="0" dirty="0" smtClean="0"/>
          </a:p>
          <a:p>
            <a:r>
              <a:rPr lang="en-GB" baseline="0" dirty="0" smtClean="0"/>
              <a:t>They aspire to be human in the fullest sense but to them that sense the highest form of achievement is to be an oppressor. That’s their model of humanity</a:t>
            </a:r>
          </a:p>
          <a:p>
            <a:endParaRPr lang="en-GB" baseline="0" dirty="0" smtClean="0"/>
          </a:p>
          <a:p>
            <a:r>
              <a:rPr lang="en-GB" baseline="0" dirty="0" smtClean="0"/>
              <a:t>The problem of ideology is related to the structure of society rather than a misunderstanding of the word</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947B54EA-5F94-491F-81FA-78B167C11E0C}" type="slidenum">
              <a:rPr lang="en-GB" smtClean="0"/>
              <a:pPr/>
              <a:t>17</a:t>
            </a:fld>
            <a:endParaRPr lang="en-GB"/>
          </a:p>
        </p:txBody>
      </p:sp>
    </p:spTree>
    <p:extLst>
      <p:ext uri="{BB962C8B-B14F-4D97-AF65-F5344CB8AC3E}">
        <p14:creationId xmlns:p14="http://schemas.microsoft.com/office/powerpoint/2010/main" val="519288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Narration sickness – student teacher relationship is largely a narrative relationship. Comprises a narrating subject the teacher and a patient listening object – the students .</a:t>
            </a:r>
          </a:p>
          <a:p>
            <a:endParaRPr lang="en-GB" dirty="0" smtClean="0"/>
          </a:p>
          <a:p>
            <a:r>
              <a:rPr lang="en-GB" dirty="0" smtClean="0"/>
              <a:t>Teacher speaks – students listen,</a:t>
            </a:r>
            <a:r>
              <a:rPr lang="en-GB" baseline="0" dirty="0" smtClean="0"/>
              <a:t> they fill up the students with the contents of their narration.</a:t>
            </a:r>
          </a:p>
          <a:p>
            <a:endParaRPr lang="en-GB" baseline="0" dirty="0" smtClean="0"/>
          </a:p>
          <a:p>
            <a:r>
              <a:rPr lang="en-GB" baseline="0" dirty="0" smtClean="0"/>
              <a:t>Knowledge is bestowed by those considered knowledgeable upon those considered ignorant</a:t>
            </a:r>
          </a:p>
          <a:p>
            <a:endParaRPr lang="en-GB" baseline="0" dirty="0" smtClean="0"/>
          </a:p>
          <a:p>
            <a:r>
              <a:rPr lang="en-GB" baseline="0" dirty="0" smtClean="0"/>
              <a:t>More they can complete this task the more complete the students’ minds. </a:t>
            </a:r>
          </a:p>
          <a:p>
            <a:endParaRPr lang="en-GB" baseline="0" dirty="0" smtClean="0"/>
          </a:p>
          <a:p>
            <a:r>
              <a:rPr lang="en-GB" baseline="0" dirty="0" smtClean="0"/>
              <a:t>For the most part students are judged on their capacity to be filled with and retain the relevant material – memory exercise</a:t>
            </a:r>
          </a:p>
          <a:p>
            <a:endParaRPr lang="en-GB" baseline="0" dirty="0" smtClean="0"/>
          </a:p>
          <a:p>
            <a:r>
              <a:rPr lang="en-GB" baseline="0" dirty="0" smtClean="0"/>
              <a:t>Loss of vitality – irrespective of facts/values the process renders them ‘lifeless and petrified’</a:t>
            </a:r>
          </a:p>
          <a:p>
            <a:endParaRPr lang="en-GB" baseline="0" dirty="0" smtClean="0"/>
          </a:p>
          <a:p>
            <a:r>
              <a:rPr lang="en-GB" baseline="0" dirty="0" smtClean="0"/>
              <a:t>Contents of narration become disconnected from the human experiences which gave them their original significance. </a:t>
            </a:r>
          </a:p>
          <a:p>
            <a:endParaRPr lang="en-GB" baseline="0" dirty="0" smtClean="0"/>
          </a:p>
          <a:p>
            <a:r>
              <a:rPr lang="en-GB" baseline="0" dirty="0" smtClean="0"/>
              <a:t>Students accept the knowledge passively – never becomes their knowledge as it has no immediacy to their lived experiences</a:t>
            </a:r>
          </a:p>
          <a:p>
            <a:endParaRPr lang="en-GB" baseline="0" dirty="0" smtClean="0"/>
          </a:p>
          <a:p>
            <a:r>
              <a:rPr lang="en-GB" baseline="0" dirty="0" smtClean="0"/>
              <a:t>Only the teacher takes on an active role in this model – education becomes an act of depositing</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19</a:t>
            </a:fld>
            <a:endParaRPr lang="en-GB"/>
          </a:p>
        </p:txBody>
      </p:sp>
    </p:spTree>
    <p:extLst>
      <p:ext uri="{BB962C8B-B14F-4D97-AF65-F5344CB8AC3E}">
        <p14:creationId xmlns:p14="http://schemas.microsoft.com/office/powerpoint/2010/main" val="1423258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5863" y="731838"/>
            <a:ext cx="4297362" cy="3224212"/>
          </a:xfrm>
        </p:spPr>
      </p:sp>
      <p:sp>
        <p:nvSpPr>
          <p:cNvPr id="3" name="Notes Placeholder 2"/>
          <p:cNvSpPr>
            <a:spLocks noGrp="1"/>
          </p:cNvSpPr>
          <p:nvPr>
            <p:ph type="body" idx="1"/>
          </p:nvPr>
        </p:nvSpPr>
        <p:spPr/>
        <p:txBody>
          <a:bodyPr>
            <a:normAutofit fontScale="92500" lnSpcReduction="20000"/>
          </a:bodyPr>
          <a:lstStyle/>
          <a:p>
            <a:r>
              <a:rPr lang="en-GB" dirty="0" smtClean="0"/>
              <a:t>Banking concept mirrors oppressive society as a whole and perpetuates its dominating values and attitudes</a:t>
            </a:r>
          </a:p>
          <a:p>
            <a:endParaRPr lang="en-GB" dirty="0" smtClean="0"/>
          </a:p>
          <a:p>
            <a:r>
              <a:rPr lang="en-GB" dirty="0" smtClean="0"/>
              <a:t>Banking model helps to reinforce and perpetuate</a:t>
            </a:r>
            <a:r>
              <a:rPr lang="en-GB" baseline="0" dirty="0" smtClean="0"/>
              <a:t> a </a:t>
            </a:r>
            <a:r>
              <a:rPr lang="en-GB" dirty="0" smtClean="0"/>
              <a:t>Culture of silence – we learn about ourselves etc and the world from the way that we are taught</a:t>
            </a:r>
            <a:r>
              <a:rPr lang="en-GB" baseline="0" dirty="0" smtClean="0"/>
              <a:t> and the structure of educations in which we are taught. </a:t>
            </a:r>
            <a:endParaRPr lang="en-GB" dirty="0" smtClean="0"/>
          </a:p>
          <a:p>
            <a:endParaRPr lang="en-GB" dirty="0" smtClean="0"/>
          </a:p>
          <a:p>
            <a:r>
              <a:rPr lang="en-GB" dirty="0" smtClean="0"/>
              <a:t>Students alienated from their own experience,</a:t>
            </a:r>
            <a:r>
              <a:rPr lang="en-GB" baseline="0" dirty="0" smtClean="0"/>
              <a:t> deprived of opportunities to become more human through the process of learning</a:t>
            </a:r>
          </a:p>
          <a:p>
            <a:endParaRPr lang="en-GB" baseline="0" dirty="0" smtClean="0"/>
          </a:p>
          <a:p>
            <a:r>
              <a:rPr lang="en-GB" baseline="0" dirty="0" smtClean="0"/>
              <a:t>Objectification – capacity for creativity is denied and lack opportunities for taking initiatives on their own behalf</a:t>
            </a:r>
          </a:p>
          <a:p>
            <a:endParaRPr lang="en-GB" baseline="0" dirty="0" smtClean="0"/>
          </a:p>
          <a:p>
            <a:r>
              <a:rPr lang="en-GB" baseline="0" dirty="0" smtClean="0"/>
              <a:t>Learners therefore lack meaningful participation in the process of their education</a:t>
            </a:r>
          </a:p>
          <a:p>
            <a:endParaRPr lang="en-GB" baseline="0" dirty="0" smtClean="0"/>
          </a:p>
          <a:p>
            <a:r>
              <a:rPr lang="en-GB" baseline="0" dirty="0" smtClean="0"/>
              <a:t>Limits – imposition of pre-defined units of information and ready-made learning programmes limit their curiosity and their  engagement with the world. They are indoctrinated to adapt to the world of imposition and integrated into the structure of oppression. </a:t>
            </a:r>
          </a:p>
          <a:p>
            <a:endParaRPr lang="en-GB" baseline="0" dirty="0" smtClean="0"/>
          </a:p>
          <a:p>
            <a:r>
              <a:rPr lang="en-GB" baseline="0" dirty="0" smtClean="0"/>
              <a:t>As teachers see students as passive receivers then their role </a:t>
            </a:r>
            <a:r>
              <a:rPr lang="en-GB" dirty="0" smtClean="0"/>
              <a:t>i</a:t>
            </a:r>
            <a:r>
              <a:rPr lang="en-GB" baseline="0" dirty="0" smtClean="0"/>
              <a:t>s to regulate the way in which the world ‘enters into’ the students.</a:t>
            </a:r>
          </a:p>
          <a:p>
            <a:endParaRPr lang="en-GB" baseline="0" dirty="0" smtClean="0"/>
          </a:p>
          <a:p>
            <a:r>
              <a:rPr lang="en-GB" baseline="0" dirty="0" smtClean="0"/>
              <a:t>Educative effort robs students of responsibility of thinking and acting for themselves</a:t>
            </a:r>
          </a:p>
          <a:p>
            <a:endParaRPr lang="en-GB" baseline="0" dirty="0" smtClean="0"/>
          </a:p>
          <a:p>
            <a:r>
              <a:rPr lang="en-GB" baseline="0" dirty="0" smtClean="0"/>
              <a:t>Critical consciousness can only emerge when a learner actively engages with the world so as to transform it. By accepting partial view of education they are accepting passivity which goes along with it as a normal state of being. As a result, they’re more likely to adopt a fatalistic attitude towards their own experience and adapt to seeing world as it is rather than how it can be. </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20</a:t>
            </a:fld>
            <a:endParaRPr lang="en-GB"/>
          </a:p>
        </p:txBody>
      </p:sp>
    </p:spTree>
    <p:extLst>
      <p:ext uri="{BB962C8B-B14F-4D97-AF65-F5344CB8AC3E}">
        <p14:creationId xmlns:p14="http://schemas.microsoft.com/office/powerpoint/2010/main" val="1908793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Domestication or indoctrination process</a:t>
            </a:r>
            <a:r>
              <a:rPr lang="en-GB" baseline="0" dirty="0" smtClean="0"/>
              <a:t> not irreversible. Contradictions present within the system which students may discover for themselves</a:t>
            </a:r>
          </a:p>
          <a:p>
            <a:endParaRPr lang="en-GB" baseline="0" dirty="0" smtClean="0"/>
          </a:p>
          <a:p>
            <a:r>
              <a:rPr lang="en-GB" baseline="0" dirty="0" smtClean="0"/>
              <a:t>Autocracies – how many head-teachers are elected by the pupils?</a:t>
            </a:r>
          </a:p>
          <a:p>
            <a:endParaRPr lang="en-GB" baseline="0" dirty="0" smtClean="0"/>
          </a:p>
          <a:p>
            <a:r>
              <a:rPr lang="en-GB" baseline="0" dirty="0" smtClean="0"/>
              <a:t>All serves to turn students against the system and lead them to question their alienation from their own reality</a:t>
            </a:r>
          </a:p>
          <a:p>
            <a:endParaRPr lang="en-GB" baseline="0" dirty="0" smtClean="0"/>
          </a:p>
          <a:p>
            <a:r>
              <a:rPr lang="en-GB" baseline="0" dirty="0" err="1" smtClean="0"/>
              <a:t>Freire</a:t>
            </a:r>
            <a:r>
              <a:rPr lang="en-GB" baseline="0" dirty="0" smtClean="0"/>
              <a:t> believes important matter such as this shouldn’t be left to chance. </a:t>
            </a:r>
          </a:p>
        </p:txBody>
      </p:sp>
      <p:sp>
        <p:nvSpPr>
          <p:cNvPr id="4" name="Slide Number Placeholder 3"/>
          <p:cNvSpPr>
            <a:spLocks noGrp="1"/>
          </p:cNvSpPr>
          <p:nvPr>
            <p:ph type="sldNum" sz="quarter" idx="10"/>
          </p:nvPr>
        </p:nvSpPr>
        <p:spPr/>
        <p:txBody>
          <a:bodyPr/>
          <a:lstStyle/>
          <a:p>
            <a:fld id="{947B54EA-5F94-491F-81FA-78B167C11E0C}" type="slidenum">
              <a:rPr lang="en-GB" smtClean="0"/>
              <a:pPr/>
              <a:t>21</a:t>
            </a:fld>
            <a:endParaRPr lang="en-GB"/>
          </a:p>
        </p:txBody>
      </p:sp>
    </p:spTree>
    <p:extLst>
      <p:ext uri="{BB962C8B-B14F-4D97-AF65-F5344CB8AC3E}">
        <p14:creationId xmlns:p14="http://schemas.microsoft.com/office/powerpoint/2010/main" val="2455967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Those who adhere to humanist principles</a:t>
            </a:r>
            <a:r>
              <a:rPr lang="en-GB" baseline="0" dirty="0" smtClean="0"/>
              <a:t> must encourage and support students to engage in critical thinking in the quest for humanization of both learner and teacher. </a:t>
            </a:r>
          </a:p>
          <a:p>
            <a:endParaRPr lang="en-GB" baseline="0" dirty="0" smtClean="0"/>
          </a:p>
          <a:p>
            <a:r>
              <a:rPr lang="en-GB" baseline="0" dirty="0" smtClean="0"/>
              <a:t>Trust in the students’ creative capacity to transform their experience . Such a pedagogy needs partnership not dominance</a:t>
            </a:r>
          </a:p>
          <a:p>
            <a:endParaRPr lang="en-GB" baseline="0" dirty="0" smtClean="0"/>
          </a:p>
          <a:p>
            <a:r>
              <a:rPr lang="en-GB" baseline="0" dirty="0" smtClean="0"/>
              <a:t>To be fully human is to act upon and transform the world; humanization is man’s vocation his great humanistic and historical task</a:t>
            </a:r>
          </a:p>
          <a:p>
            <a:endParaRPr lang="en-GB" baseline="0" dirty="0" smtClean="0"/>
          </a:p>
          <a:p>
            <a:r>
              <a:rPr lang="en-GB" baseline="0" dirty="0" smtClean="0"/>
              <a:t>Humanization constantly denied by those who would dominate but the denial of it reaffirms its existence</a:t>
            </a:r>
          </a:p>
          <a:p>
            <a:endParaRPr lang="en-GB" baseline="0" dirty="0" smtClean="0"/>
          </a:p>
          <a:p>
            <a:r>
              <a:rPr lang="en-GB" baseline="0" dirty="0" smtClean="0"/>
              <a:t>Process of learning should be of paramount importance, the process of being educated, not the accumulated knowledge as life is a succession of problems to be worked on and solved. </a:t>
            </a:r>
          </a:p>
          <a:p>
            <a:endParaRPr lang="en-GB" baseline="0" dirty="0" smtClean="0"/>
          </a:p>
          <a:p>
            <a:r>
              <a:rPr lang="en-GB" baseline="0" dirty="0" smtClean="0"/>
              <a:t>Objectification of people , the schooling systems reinforce a passive consumerist mentality by transmitting pre-packaged information. </a:t>
            </a:r>
          </a:p>
          <a:p>
            <a:endParaRPr lang="en-GB" baseline="0" dirty="0" smtClean="0"/>
          </a:p>
          <a:p>
            <a:r>
              <a:rPr lang="en-GB" baseline="0" dirty="0" smtClean="0"/>
              <a:t>A liberating philosophy of education works to transform the human experience from passive to active. </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22</a:t>
            </a:fld>
            <a:endParaRPr lang="en-GB"/>
          </a:p>
        </p:txBody>
      </p:sp>
    </p:spTree>
    <p:extLst>
      <p:ext uri="{BB962C8B-B14F-4D97-AF65-F5344CB8AC3E}">
        <p14:creationId xmlns:p14="http://schemas.microsoft.com/office/powerpoint/2010/main" val="2779146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If</a:t>
            </a:r>
            <a:r>
              <a:rPr lang="en-GB" baseline="0" dirty="0" smtClean="0"/>
              <a:t> it can be taken away then it’s not really true freedom. </a:t>
            </a:r>
          </a:p>
          <a:p>
            <a:endParaRPr lang="en-GB" baseline="0" dirty="0" smtClean="0"/>
          </a:p>
          <a:p>
            <a:r>
              <a:rPr lang="en-GB" baseline="0" dirty="0" smtClean="0"/>
              <a:t>Must be constantly reaffirmed, can’t have it once and for all. </a:t>
            </a:r>
          </a:p>
          <a:p>
            <a:endParaRPr lang="en-GB" baseline="0" dirty="0" smtClean="0"/>
          </a:p>
          <a:p>
            <a:r>
              <a:rPr lang="en-GB" baseline="0" dirty="0" smtClean="0"/>
              <a:t>Denial of freedom is central to oppression</a:t>
            </a:r>
          </a:p>
          <a:p>
            <a:endParaRPr lang="en-GB" baseline="0" dirty="0" smtClean="0"/>
          </a:p>
          <a:p>
            <a:r>
              <a:rPr lang="en-GB" baseline="0" dirty="0" smtClean="0"/>
              <a:t>Denial is often disguised as paternalistic concern for the welfare of the people who can’t be trusted to pursue their own interests</a:t>
            </a:r>
          </a:p>
          <a:p>
            <a:endParaRPr lang="en-GB" baseline="0" dirty="0" smtClean="0"/>
          </a:p>
          <a:p>
            <a:r>
              <a:rPr lang="en-GB" baseline="0" dirty="0" smtClean="0"/>
              <a:t>Welfare recipients – designation locates them on the periphery of society and defines them in terms of their differences from the norm in what is otherwise a good and organised society. Oppressed are treated as deviants , the ‘pathology of the healthy society’ </a:t>
            </a:r>
          </a:p>
          <a:p>
            <a:endParaRPr lang="en-GB" baseline="0" dirty="0" smtClean="0"/>
          </a:p>
          <a:p>
            <a:r>
              <a:rPr lang="en-GB" baseline="0" dirty="0" smtClean="0"/>
              <a:t>Rather than addressing the needs of the oppressed by changing society the oppressor attempts to change the oppressed to preserve the status quo.</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23</a:t>
            </a:fld>
            <a:endParaRPr lang="en-GB"/>
          </a:p>
        </p:txBody>
      </p:sp>
    </p:spTree>
    <p:extLst>
      <p:ext uri="{BB962C8B-B14F-4D97-AF65-F5344CB8AC3E}">
        <p14:creationId xmlns:p14="http://schemas.microsoft.com/office/powerpoint/2010/main" val="2525861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 without the other is incomplete</a:t>
            </a:r>
            <a:r>
              <a:rPr lang="en-GB" baseline="0" dirty="0" smtClean="0"/>
              <a:t>, they are not sufficient without the other. Action without sufficient critical analysis of the real situation is a mindless activism, engaging in action simply for the sake of doing something. Refection without action leads to an impotent verbalism</a:t>
            </a:r>
          </a:p>
          <a:p>
            <a:endParaRPr lang="en-GB" baseline="0" dirty="0" smtClean="0"/>
          </a:p>
          <a:p>
            <a:r>
              <a:rPr lang="en-GB" baseline="0" dirty="0" smtClean="0"/>
              <a:t>Two way process – knowledge is not the property of the teacher to begin with but is the end result of the student-teacher dialogue. This dialogue must engage with the world  as it is for the participants. </a:t>
            </a:r>
          </a:p>
          <a:p>
            <a:endParaRPr lang="en-GB" baseline="0" dirty="0" smtClean="0"/>
          </a:p>
          <a:p>
            <a:endParaRPr lang="en-GB" baseline="0" dirty="0" smtClean="0"/>
          </a:p>
          <a:p>
            <a:r>
              <a:rPr lang="en-GB" baseline="0" dirty="0" smtClean="0"/>
              <a:t>The form of action which they adopt will be largely determined by the way in which they perceive themselves as beings in the world, whether active or passive, engaged or submissive etc. </a:t>
            </a:r>
          </a:p>
          <a:p>
            <a:endParaRPr lang="en-GB" baseline="0" dirty="0" smtClean="0"/>
          </a:p>
          <a:p>
            <a:r>
              <a:rPr lang="en-GB" baseline="0" dirty="0" smtClean="0"/>
              <a:t>Current life experience – it is this which is important and not the communication of established knowledge</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24</a:t>
            </a:fld>
            <a:endParaRPr lang="en-GB"/>
          </a:p>
        </p:txBody>
      </p:sp>
    </p:spTree>
    <p:extLst>
      <p:ext uri="{BB962C8B-B14F-4D97-AF65-F5344CB8AC3E}">
        <p14:creationId xmlns:p14="http://schemas.microsoft.com/office/powerpoint/2010/main" val="4049776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Problem posing education cannot</a:t>
            </a:r>
            <a:r>
              <a:rPr lang="en-GB" baseline="0" dirty="0" smtClean="0"/>
              <a:t> serve the interests of the oppressor because it encourages the oppressed to question: to ask why?</a:t>
            </a:r>
          </a:p>
          <a:p>
            <a:endParaRPr lang="en-GB" baseline="0" dirty="0" smtClean="0"/>
          </a:p>
          <a:p>
            <a:pPr defTabSz="897849">
              <a:defRPr/>
            </a:pPr>
            <a:r>
              <a:rPr lang="en-GB" dirty="0" smtClean="0"/>
              <a:t>Teachers in this model no longer instructors but equal learners</a:t>
            </a:r>
            <a:r>
              <a:rPr lang="en-GB" baseline="0" dirty="0" smtClean="0"/>
              <a:t> in dialogue with the student</a:t>
            </a:r>
            <a:endParaRPr lang="en-GB" dirty="0" smtClean="0"/>
          </a:p>
          <a:p>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25</a:t>
            </a:fld>
            <a:endParaRPr lang="en-GB"/>
          </a:p>
        </p:txBody>
      </p:sp>
    </p:spTree>
    <p:extLst>
      <p:ext uri="{BB962C8B-B14F-4D97-AF65-F5344CB8AC3E}">
        <p14:creationId xmlns:p14="http://schemas.microsoft.com/office/powerpoint/2010/main" val="24756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Separates man and animal,</a:t>
            </a:r>
            <a:r>
              <a:rPr lang="en-GB" baseline="0" dirty="0" smtClean="0"/>
              <a:t> animals are beings of pure activity, humans however emerge from the world and are able to detach themselves from their immediate experience. We objectify it, reflect on it through language, name it and thereby transform it. </a:t>
            </a:r>
          </a:p>
          <a:p>
            <a:endParaRPr lang="en-GB" baseline="0" dirty="0" smtClean="0"/>
          </a:p>
          <a:p>
            <a:r>
              <a:rPr lang="en-GB" baseline="0" dirty="0" smtClean="0"/>
              <a:t>Naming and action – when naming we lose action so the word becomes meaningless, just chatter.  All mouth and no trousers, words without action, ineffectual.</a:t>
            </a:r>
          </a:p>
          <a:p>
            <a:endParaRPr lang="en-GB" baseline="0" dirty="0" smtClean="0"/>
          </a:p>
          <a:p>
            <a:r>
              <a:rPr lang="en-GB" baseline="0" dirty="0" smtClean="0"/>
              <a:t>For </a:t>
            </a:r>
            <a:r>
              <a:rPr lang="en-GB" baseline="0" dirty="0" err="1" smtClean="0"/>
              <a:t>Freire</a:t>
            </a:r>
            <a:r>
              <a:rPr lang="en-GB" baseline="0" dirty="0" smtClean="0"/>
              <a:t> – dialogue occurs when human beings come together for the express purpose of naming the world with a view to changing it. </a:t>
            </a:r>
          </a:p>
          <a:p>
            <a:endParaRPr lang="en-GB" baseline="0" dirty="0" smtClean="0"/>
          </a:p>
          <a:p>
            <a:r>
              <a:rPr lang="en-GB" baseline="0" dirty="0" smtClean="0"/>
              <a:t>Naming is power – a word is not a verbal noise or a visual symbol but an instrument of power. </a:t>
            </a:r>
          </a:p>
          <a:p>
            <a:endParaRPr lang="en-GB" baseline="0" dirty="0" smtClean="0"/>
          </a:p>
          <a:p>
            <a:r>
              <a:rPr lang="en-GB" baseline="0" dirty="0" smtClean="0"/>
              <a:t>Examples – naming children, stars, objects, discoveries?</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26</a:t>
            </a:fld>
            <a:endParaRPr lang="en-GB"/>
          </a:p>
        </p:txBody>
      </p:sp>
    </p:spTree>
    <p:extLst>
      <p:ext uri="{BB962C8B-B14F-4D97-AF65-F5344CB8AC3E}">
        <p14:creationId xmlns:p14="http://schemas.microsoft.com/office/powerpoint/2010/main" val="3254923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Faith – shared vocation of men and women</a:t>
            </a:r>
            <a:r>
              <a:rPr lang="en-GB" baseline="0" dirty="0" smtClean="0"/>
              <a:t> to become more human, hope is opposite of submission and apathy. Need to be optimistic regarding chances of success. Such hope is rooted in men’s incompleteness.</a:t>
            </a:r>
          </a:p>
          <a:p>
            <a:endParaRPr lang="en-GB" baseline="0" dirty="0" smtClean="0"/>
          </a:p>
          <a:p>
            <a:r>
              <a:rPr lang="en-GB" baseline="0" dirty="0" smtClean="0"/>
              <a:t>Charity or love is the commitment to others, if we do not love our fellows then dialogue cannot exist</a:t>
            </a:r>
          </a:p>
          <a:p>
            <a:endParaRPr lang="en-GB" baseline="0" dirty="0" smtClean="0"/>
          </a:p>
          <a:p>
            <a:r>
              <a:rPr lang="en-GB" baseline="0" dirty="0" smtClean="0"/>
              <a:t>These virtues are insufficient without the associated willingness to learn from others and their naming of the world, this is humility</a:t>
            </a:r>
          </a:p>
          <a:p>
            <a:endParaRPr lang="en-GB" baseline="0" dirty="0" smtClean="0"/>
          </a:p>
          <a:p>
            <a:r>
              <a:rPr lang="en-GB" baseline="0" dirty="0" smtClean="0"/>
              <a:t>Critical thinking – links in with these values, acknowledges that reality is not static, it is in a process of transformation. Critical thinking is the opposite of naive thinking. Naive thinking holds fast to received accounts of reality and our place within it: it is dehumanising.</a:t>
            </a:r>
          </a:p>
          <a:p>
            <a:endParaRPr lang="en-GB" baseline="0" dirty="0" smtClean="0"/>
          </a:p>
          <a:p>
            <a:r>
              <a:rPr lang="en-GB" baseline="0" dirty="0" smtClean="0"/>
              <a:t>Critical thinking resists and challenges conformity to received accounts of normality and reality, requires continuing transformation of reality for the sake of the continuing humanization of man. </a:t>
            </a:r>
          </a:p>
          <a:p>
            <a:endParaRPr lang="en-GB" baseline="0" dirty="0" smtClean="0"/>
          </a:p>
          <a:p>
            <a:r>
              <a:rPr lang="en-GB" baseline="0" dirty="0" smtClean="0"/>
              <a:t>In conventional education systems teachers and students are in a contradictory relationship. </a:t>
            </a:r>
            <a:endParaRPr lang="en-GB" dirty="0"/>
          </a:p>
        </p:txBody>
      </p:sp>
      <p:sp>
        <p:nvSpPr>
          <p:cNvPr id="4" name="Slide Number Placeholder 3"/>
          <p:cNvSpPr>
            <a:spLocks noGrp="1"/>
          </p:cNvSpPr>
          <p:nvPr>
            <p:ph type="sldNum" sz="quarter" idx="10"/>
          </p:nvPr>
        </p:nvSpPr>
        <p:spPr/>
        <p:txBody>
          <a:bodyPr/>
          <a:lstStyle/>
          <a:p>
            <a:fld id="{947B54EA-5F94-491F-81FA-78B167C11E0C}" type="slidenum">
              <a:rPr lang="en-GB" smtClean="0"/>
              <a:pPr/>
              <a:t>27</a:t>
            </a:fld>
            <a:endParaRPr lang="en-GB"/>
          </a:p>
        </p:txBody>
      </p:sp>
    </p:spTree>
    <p:extLst>
      <p:ext uri="{BB962C8B-B14F-4D97-AF65-F5344CB8AC3E}">
        <p14:creationId xmlns:p14="http://schemas.microsoft.com/office/powerpoint/2010/main" val="1210793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47B54EA-5F94-491F-81FA-78B167C11E0C}" type="slidenum">
              <a:rPr lang="en-GB" smtClean="0"/>
              <a:pPr/>
              <a:t>28</a:t>
            </a:fld>
            <a:endParaRPr lang="en-GB"/>
          </a:p>
        </p:txBody>
      </p:sp>
    </p:spTree>
    <p:extLst>
      <p:ext uri="{BB962C8B-B14F-4D97-AF65-F5344CB8AC3E}">
        <p14:creationId xmlns:p14="http://schemas.microsoft.com/office/powerpoint/2010/main" val="2097037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B54EA-5F94-491F-81FA-78B167C11E0C}" type="slidenum">
              <a:rPr lang="en-GB" smtClean="0"/>
              <a:pPr/>
              <a:t>29</a:t>
            </a:fld>
            <a:endParaRPr lang="en-GB"/>
          </a:p>
        </p:txBody>
      </p:sp>
    </p:spTree>
    <p:extLst>
      <p:ext uri="{BB962C8B-B14F-4D97-AF65-F5344CB8AC3E}">
        <p14:creationId xmlns:p14="http://schemas.microsoft.com/office/powerpoint/2010/main" val="70933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C8224-F1D6-4AE6-8EE3-6F3356835FBD}" type="datetimeFigureOut">
              <a:rPr lang="en-GB" smtClean="0"/>
              <a:pPr/>
              <a:t>29/04/2021</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28117667-47C8-4123-A63B-B484EC468361}"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117667-47C8-4123-A63B-B484EC468361}"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C8224-F1D6-4AE6-8EE3-6F3356835FBD}" type="datetimeFigureOut">
              <a:rPr lang="en-GB" smtClean="0"/>
              <a:pPr/>
              <a:t>29/04/2021</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28117667-47C8-4123-A63B-B484EC468361}"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117667-47C8-4123-A63B-B484EC468361}"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117667-47C8-4123-A63B-B484EC468361}"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117667-47C8-4123-A63B-B484EC468361}"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117667-47C8-4123-A63B-B484EC468361}"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117667-47C8-4123-A63B-B484EC468361}"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117667-47C8-4123-A63B-B484EC468361}"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117667-47C8-4123-A63B-B484EC46836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C8224-F1D6-4AE6-8EE3-6F3356835FBD}" type="datetimeFigureOut">
              <a:rPr lang="en-GB" smtClean="0"/>
              <a:pPr/>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117667-47C8-4123-A63B-B484EC468361}"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C8224-F1D6-4AE6-8EE3-6F3356835FBD}" type="datetimeFigureOut">
              <a:rPr lang="en-GB" smtClean="0"/>
              <a:pPr/>
              <a:t>29/04/2021</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8117667-47C8-4123-A63B-B484EC468361}"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nHJFcjwjG_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Etjl3TqwB4&amp;feature=youtu.be"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video" Target="https://www.youtube.com/embed/iEtjl3TqwB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Fpkjdbh7ALI"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video" Target="https://www.youtube.com/embed/Fpkjdbh7ALI"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dSEl_xGgG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Philosophy of Education</a:t>
            </a:r>
            <a:endParaRPr lang="en-GB" dirty="0"/>
          </a:p>
        </p:txBody>
      </p:sp>
      <p:sp>
        <p:nvSpPr>
          <p:cNvPr id="3" name="Subtitle 2"/>
          <p:cNvSpPr>
            <a:spLocks noGrp="1"/>
          </p:cNvSpPr>
          <p:nvPr>
            <p:ph type="subTitle" idx="1"/>
          </p:nvPr>
        </p:nvSpPr>
        <p:spPr/>
        <p:txBody>
          <a:bodyPr/>
          <a:lstStyle/>
          <a:p>
            <a:r>
              <a:rPr lang="en-GB" dirty="0" smtClean="0"/>
              <a:t>An Introduction to </a:t>
            </a:r>
            <a:r>
              <a:rPr lang="en-GB" dirty="0" smtClean="0"/>
              <a:t>20</a:t>
            </a:r>
            <a:r>
              <a:rPr lang="en-GB" baseline="30000" dirty="0" smtClean="0"/>
              <a:t>th</a:t>
            </a:r>
            <a:r>
              <a:rPr lang="en-GB" dirty="0" smtClean="0"/>
              <a:t> </a:t>
            </a:r>
            <a:r>
              <a:rPr lang="en-GB" dirty="0" smtClean="0"/>
              <a:t>Century Philosophy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8217"/>
            <a:ext cx="8229600" cy="990600"/>
          </a:xfrm>
        </p:spPr>
        <p:txBody>
          <a:bodyPr/>
          <a:lstStyle/>
          <a:p>
            <a:r>
              <a:rPr lang="en-GB" dirty="0" smtClean="0"/>
              <a:t>John Dewey (1859 – 1952)</a:t>
            </a:r>
            <a:endParaRPr lang="en-GB" dirty="0"/>
          </a:p>
        </p:txBody>
      </p:sp>
      <p:sp>
        <p:nvSpPr>
          <p:cNvPr id="3" name="Content Placeholder 2"/>
          <p:cNvSpPr>
            <a:spLocks noGrp="1"/>
          </p:cNvSpPr>
          <p:nvPr>
            <p:ph sz="quarter" idx="1"/>
          </p:nvPr>
        </p:nvSpPr>
        <p:spPr>
          <a:xfrm>
            <a:off x="457200" y="1219200"/>
            <a:ext cx="4906888" cy="4937760"/>
          </a:xfrm>
        </p:spPr>
        <p:txBody>
          <a:bodyPr/>
          <a:lstStyle/>
          <a:p>
            <a:r>
              <a:rPr lang="en-GB" dirty="0"/>
              <a:t>Burlington, </a:t>
            </a:r>
            <a:r>
              <a:rPr lang="en-GB" dirty="0" smtClean="0"/>
              <a:t>Vermont</a:t>
            </a:r>
          </a:p>
          <a:p>
            <a:r>
              <a:rPr lang="en-GB" dirty="0" smtClean="0"/>
              <a:t>Dual </a:t>
            </a:r>
            <a:r>
              <a:rPr lang="en-GB" dirty="0"/>
              <a:t>perspective </a:t>
            </a:r>
          </a:p>
          <a:p>
            <a:r>
              <a:rPr lang="en-GB" dirty="0" smtClean="0"/>
              <a:t>Conventional </a:t>
            </a:r>
            <a:r>
              <a:rPr lang="en-GB" dirty="0"/>
              <a:t>schooling </a:t>
            </a:r>
            <a:endParaRPr lang="en-GB" dirty="0" smtClean="0"/>
          </a:p>
          <a:p>
            <a:r>
              <a:rPr lang="en-GB" dirty="0" smtClean="0"/>
              <a:t>Conclusions </a:t>
            </a:r>
            <a:r>
              <a:rPr lang="en-GB" dirty="0"/>
              <a:t>of scholars not experience of learners </a:t>
            </a:r>
            <a:endParaRPr lang="en-GB" dirty="0" smtClean="0"/>
          </a:p>
          <a:p>
            <a:r>
              <a:rPr lang="en-GB" dirty="0" smtClean="0"/>
              <a:t>+ </a:t>
            </a:r>
            <a:r>
              <a:rPr lang="en-GB" dirty="0"/>
              <a:t>Educational experiences of everyday life</a:t>
            </a:r>
          </a:p>
        </p:txBody>
      </p:sp>
      <p:pic>
        <p:nvPicPr>
          <p:cNvPr id="5" name="Picture 4"/>
          <p:cNvPicPr>
            <a:picLocks noChangeAspect="1"/>
          </p:cNvPicPr>
          <p:nvPr/>
        </p:nvPicPr>
        <p:blipFill>
          <a:blip r:embed="rId2"/>
          <a:stretch>
            <a:fillRect/>
          </a:stretch>
        </p:blipFill>
        <p:spPr>
          <a:xfrm>
            <a:off x="6915150" y="584966"/>
            <a:ext cx="1771650" cy="2581275"/>
          </a:xfrm>
          <a:prstGeom prst="rect">
            <a:avLst/>
          </a:prstGeom>
        </p:spPr>
      </p:pic>
      <p:pic>
        <p:nvPicPr>
          <p:cNvPr id="7" name="Picture 6"/>
          <p:cNvPicPr>
            <a:picLocks noChangeAspect="1"/>
          </p:cNvPicPr>
          <p:nvPr/>
        </p:nvPicPr>
        <p:blipFill>
          <a:blip r:embed="rId3"/>
          <a:stretch>
            <a:fillRect/>
          </a:stretch>
        </p:blipFill>
        <p:spPr>
          <a:xfrm>
            <a:off x="5508104" y="3501008"/>
            <a:ext cx="1800225" cy="2533650"/>
          </a:xfrm>
          <a:prstGeom prst="rect">
            <a:avLst/>
          </a:prstGeom>
        </p:spPr>
      </p:pic>
    </p:spTree>
    <p:extLst>
      <p:ext uri="{BB962C8B-B14F-4D97-AF65-F5344CB8AC3E}">
        <p14:creationId xmlns:p14="http://schemas.microsoft.com/office/powerpoint/2010/main" val="1074755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a:t>
            </a:r>
            <a:endParaRPr lang="en-GB" dirty="0"/>
          </a:p>
        </p:txBody>
      </p:sp>
      <p:sp>
        <p:nvSpPr>
          <p:cNvPr id="3" name="Content Placeholder 2"/>
          <p:cNvSpPr>
            <a:spLocks noGrp="1"/>
          </p:cNvSpPr>
          <p:nvPr>
            <p:ph sz="quarter" idx="1"/>
          </p:nvPr>
        </p:nvSpPr>
        <p:spPr/>
        <p:txBody>
          <a:bodyPr/>
          <a:lstStyle/>
          <a:p>
            <a:r>
              <a:rPr lang="en-GB" dirty="0"/>
              <a:t>The role of school </a:t>
            </a:r>
            <a:r>
              <a:rPr lang="en-GB" dirty="0" smtClean="0"/>
              <a:t>– preparation </a:t>
            </a:r>
            <a:r>
              <a:rPr lang="en-GB" dirty="0"/>
              <a:t>for community life </a:t>
            </a:r>
            <a:endParaRPr lang="en-GB" dirty="0" smtClean="0"/>
          </a:p>
          <a:p>
            <a:endParaRPr lang="en-GB" dirty="0" smtClean="0"/>
          </a:p>
          <a:p>
            <a:r>
              <a:rPr lang="en-GB" dirty="0" smtClean="0"/>
              <a:t>The </a:t>
            </a:r>
            <a:r>
              <a:rPr lang="en-GB" dirty="0"/>
              <a:t>role of education </a:t>
            </a:r>
            <a:r>
              <a:rPr lang="en-GB" dirty="0" smtClean="0"/>
              <a:t>– to </a:t>
            </a:r>
            <a:r>
              <a:rPr lang="en-GB" dirty="0"/>
              <a:t>break down the gap between the experience of schooling and the needs of a participatory democracy </a:t>
            </a:r>
            <a:endParaRPr lang="en-GB" dirty="0" smtClean="0"/>
          </a:p>
          <a:p>
            <a:endParaRPr lang="en-GB" dirty="0" smtClean="0"/>
          </a:p>
          <a:p>
            <a:r>
              <a:rPr lang="en-GB" dirty="0" smtClean="0"/>
              <a:t>‘</a:t>
            </a:r>
            <a:r>
              <a:rPr lang="en-GB" dirty="0"/>
              <a:t>The school is primarily a social institution.’</a:t>
            </a:r>
          </a:p>
        </p:txBody>
      </p:sp>
    </p:spTree>
    <p:extLst>
      <p:ext uri="{BB962C8B-B14F-4D97-AF65-F5344CB8AC3E}">
        <p14:creationId xmlns:p14="http://schemas.microsoft.com/office/powerpoint/2010/main" val="673914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school is simply that form of community life in which all those agencies are concentrated that will be most effective in bringing the child to share in the inherited resources of the race, and to use his own powers for social ends...education is a process of living and not a preparation for future living.” </a:t>
            </a:r>
            <a:endParaRPr lang="en-GB" dirty="0" smtClean="0"/>
          </a:p>
          <a:p>
            <a:endParaRPr lang="en-GB" dirty="0" smtClean="0"/>
          </a:p>
          <a:p>
            <a:r>
              <a:rPr lang="en-GB" dirty="0" smtClean="0"/>
              <a:t>Dewey </a:t>
            </a:r>
            <a:r>
              <a:rPr lang="en-GB" dirty="0"/>
              <a:t>(1897) My Pedagogic Creed</a:t>
            </a:r>
          </a:p>
        </p:txBody>
      </p:sp>
    </p:spTree>
    <p:extLst>
      <p:ext uri="{BB962C8B-B14F-4D97-AF65-F5344CB8AC3E}">
        <p14:creationId xmlns:p14="http://schemas.microsoft.com/office/powerpoint/2010/main" val="2493418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Career</a:t>
            </a:r>
            <a:endParaRPr lang="en-GB" dirty="0"/>
          </a:p>
        </p:txBody>
      </p:sp>
      <p:sp>
        <p:nvSpPr>
          <p:cNvPr id="3" name="Content Placeholder 2"/>
          <p:cNvSpPr>
            <a:spLocks noGrp="1"/>
          </p:cNvSpPr>
          <p:nvPr>
            <p:ph sz="quarter" idx="1"/>
          </p:nvPr>
        </p:nvSpPr>
        <p:spPr/>
        <p:txBody>
          <a:bodyPr/>
          <a:lstStyle/>
          <a:p>
            <a:r>
              <a:rPr lang="en-GB" dirty="0"/>
              <a:t>1879 –graduated University of Vermont </a:t>
            </a:r>
            <a:endParaRPr lang="en-GB" dirty="0" smtClean="0"/>
          </a:p>
          <a:p>
            <a:r>
              <a:rPr lang="en-GB" dirty="0" smtClean="0"/>
              <a:t>1884 </a:t>
            </a:r>
            <a:r>
              <a:rPr lang="en-GB" dirty="0"/>
              <a:t>–PhD John Hopkins </a:t>
            </a:r>
            <a:endParaRPr lang="en-GB" dirty="0" smtClean="0"/>
          </a:p>
          <a:p>
            <a:r>
              <a:rPr lang="en-GB" dirty="0" smtClean="0"/>
              <a:t>Mid </a:t>
            </a:r>
            <a:r>
              <a:rPr lang="en-GB" dirty="0"/>
              <a:t>30’s –University of Chicago </a:t>
            </a:r>
            <a:endParaRPr lang="en-GB" dirty="0" smtClean="0"/>
          </a:p>
          <a:p>
            <a:r>
              <a:rPr lang="en-GB" dirty="0" smtClean="0"/>
              <a:t>1896 </a:t>
            </a:r>
            <a:r>
              <a:rPr lang="en-GB" dirty="0"/>
              <a:t>–Est. The laboratory school </a:t>
            </a:r>
            <a:endParaRPr lang="en-GB" dirty="0" smtClean="0"/>
          </a:p>
          <a:p>
            <a:r>
              <a:rPr lang="en-GB" dirty="0" smtClean="0"/>
              <a:t>1904 </a:t>
            </a:r>
            <a:r>
              <a:rPr lang="en-GB" dirty="0"/>
              <a:t>–Professor of Philosophy, Columbia University </a:t>
            </a:r>
            <a:endParaRPr lang="en-GB" dirty="0" smtClean="0"/>
          </a:p>
          <a:p>
            <a:r>
              <a:rPr lang="en-GB" dirty="0" smtClean="0"/>
              <a:t>1930 </a:t>
            </a:r>
            <a:r>
              <a:rPr lang="en-GB" dirty="0"/>
              <a:t>–Emeritus Professor, Columbia</a:t>
            </a:r>
          </a:p>
        </p:txBody>
      </p:sp>
    </p:spTree>
    <p:extLst>
      <p:ext uri="{BB962C8B-B14F-4D97-AF65-F5344CB8AC3E}">
        <p14:creationId xmlns:p14="http://schemas.microsoft.com/office/powerpoint/2010/main" val="3119489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Open experimentation Not implementation </a:t>
            </a:r>
            <a:endParaRPr lang="en-GB" dirty="0" smtClean="0"/>
          </a:p>
          <a:p>
            <a:endParaRPr lang="en-GB" dirty="0" smtClean="0"/>
          </a:p>
          <a:p>
            <a:r>
              <a:rPr lang="en-GB" dirty="0" smtClean="0"/>
              <a:t>Structure </a:t>
            </a:r>
            <a:r>
              <a:rPr lang="en-GB" dirty="0"/>
              <a:t>was </a:t>
            </a:r>
            <a:r>
              <a:rPr lang="en-GB" dirty="0" smtClean="0"/>
              <a:t>two-fold</a:t>
            </a:r>
          </a:p>
          <a:p>
            <a:pPr lvl="1"/>
            <a:r>
              <a:rPr lang="en-GB" dirty="0" smtClean="0"/>
              <a:t>1</a:t>
            </a:r>
            <a:r>
              <a:rPr lang="en-GB" dirty="0"/>
              <a:t>. Facilitate research and experimentation </a:t>
            </a:r>
            <a:r>
              <a:rPr lang="en-GB" dirty="0" err="1"/>
              <a:t>intoteaching</a:t>
            </a:r>
            <a:r>
              <a:rPr lang="en-GB" dirty="0"/>
              <a:t> and </a:t>
            </a:r>
            <a:r>
              <a:rPr lang="en-GB" dirty="0" smtClean="0"/>
              <a:t>learning</a:t>
            </a:r>
          </a:p>
          <a:p>
            <a:pPr lvl="1"/>
            <a:r>
              <a:rPr lang="en-GB" dirty="0" smtClean="0"/>
              <a:t>2</a:t>
            </a:r>
            <a:r>
              <a:rPr lang="en-GB" dirty="0"/>
              <a:t>. Acknowledges active participation of learners “Education is the laboratory in which philosophical distinctions become clear and are tested”</a:t>
            </a:r>
          </a:p>
        </p:txBody>
      </p:sp>
    </p:spTree>
    <p:extLst>
      <p:ext uri="{BB962C8B-B14F-4D97-AF65-F5344CB8AC3E}">
        <p14:creationId xmlns:p14="http://schemas.microsoft.com/office/powerpoint/2010/main" val="1928856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Dewey and the traditional classroom</a:t>
            </a:r>
          </a:p>
        </p:txBody>
      </p:sp>
      <p:pic>
        <p:nvPicPr>
          <p:cNvPr id="5" name="nHJFcjwjG_0"/>
          <p:cNvPicPr>
            <a:picLocks noGrp="1" noRot="1" noChangeAspect="1"/>
          </p:cNvPicPr>
          <p:nvPr>
            <p:ph sz="quarter" idx="1"/>
            <a:videoFile r:link="rId1"/>
          </p:nvPr>
        </p:nvPicPr>
        <p:blipFill>
          <a:blip r:embed="rId3"/>
          <a:stretch>
            <a:fillRect/>
          </a:stretch>
        </p:blipFill>
        <p:spPr>
          <a:xfrm>
            <a:off x="399563" y="1340768"/>
            <a:ext cx="8344874" cy="4693988"/>
          </a:xfrm>
          <a:prstGeom prst="rect">
            <a:avLst/>
          </a:prstGeom>
        </p:spPr>
      </p:pic>
    </p:spTree>
    <p:extLst>
      <p:ext uri="{BB962C8B-B14F-4D97-AF65-F5344CB8AC3E}">
        <p14:creationId xmlns:p14="http://schemas.microsoft.com/office/powerpoint/2010/main" val="368270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versus Progressive</a:t>
            </a:r>
          </a:p>
        </p:txBody>
      </p:sp>
      <p:sp>
        <p:nvSpPr>
          <p:cNvPr id="3" name="Content Placeholder 2"/>
          <p:cNvSpPr>
            <a:spLocks noGrp="1"/>
          </p:cNvSpPr>
          <p:nvPr>
            <p:ph sz="quarter" idx="1"/>
          </p:nvPr>
        </p:nvSpPr>
        <p:spPr/>
        <p:txBody>
          <a:bodyPr/>
          <a:lstStyle/>
          <a:p>
            <a:r>
              <a:rPr lang="en-GB" dirty="0"/>
              <a:t>Critique of school design not insignificant –central feature of his philosophy </a:t>
            </a:r>
            <a:endParaRPr lang="en-GB" dirty="0" smtClean="0"/>
          </a:p>
          <a:p>
            <a:r>
              <a:rPr lang="en-GB" dirty="0" smtClean="0"/>
              <a:t>Laboratory </a:t>
            </a:r>
            <a:r>
              <a:rPr lang="en-GB" dirty="0"/>
              <a:t>school would allow learners to create their own experiences –to enquire, to create, to experiment </a:t>
            </a:r>
            <a:endParaRPr lang="en-GB" dirty="0" smtClean="0"/>
          </a:p>
          <a:p>
            <a:r>
              <a:rPr lang="en-GB" dirty="0" smtClean="0"/>
              <a:t>Old </a:t>
            </a:r>
            <a:r>
              <a:rPr lang="en-GB" dirty="0"/>
              <a:t>system –designed to motivate to learn the established subjects i.e. a ‘demoralizing doctrine’ </a:t>
            </a:r>
            <a:endParaRPr lang="en-GB" dirty="0" smtClean="0"/>
          </a:p>
          <a:p>
            <a:r>
              <a:rPr lang="en-GB" dirty="0" smtClean="0"/>
              <a:t>‘</a:t>
            </a:r>
            <a:r>
              <a:rPr lang="en-GB" dirty="0"/>
              <a:t>a society of free individuals in which all, through their own work, contribute to the liberation and enrichment of the lives of others.’</a:t>
            </a:r>
          </a:p>
        </p:txBody>
      </p:sp>
    </p:spTree>
    <p:extLst>
      <p:ext uri="{BB962C8B-B14F-4D97-AF65-F5344CB8AC3E}">
        <p14:creationId xmlns:p14="http://schemas.microsoft.com/office/powerpoint/2010/main" val="1061405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Dewey and Pedagogy</a:t>
            </a:r>
            <a:endParaRPr lang="en-GB" dirty="0"/>
          </a:p>
        </p:txBody>
      </p:sp>
      <p:sp>
        <p:nvSpPr>
          <p:cNvPr id="3" name="Content Placeholder 2"/>
          <p:cNvSpPr>
            <a:spLocks noGrp="1"/>
          </p:cNvSpPr>
          <p:nvPr>
            <p:ph sz="quarter" idx="1"/>
          </p:nvPr>
        </p:nvSpPr>
        <p:spPr/>
        <p:txBody>
          <a:bodyPr/>
          <a:lstStyle/>
          <a:p>
            <a:r>
              <a:rPr lang="en-GB" dirty="0"/>
              <a:t>Dual function of the teacher </a:t>
            </a:r>
            <a:endParaRPr lang="en-GB" dirty="0" smtClean="0"/>
          </a:p>
          <a:p>
            <a:r>
              <a:rPr lang="en-GB" dirty="0" smtClean="0"/>
              <a:t>‘</a:t>
            </a:r>
            <a:r>
              <a:rPr lang="en-GB" dirty="0"/>
              <a:t>Pedagogic Creed’ (1897) </a:t>
            </a:r>
            <a:r>
              <a:rPr lang="en-GB" dirty="0" smtClean="0"/>
              <a:t>– general </a:t>
            </a:r>
            <a:r>
              <a:rPr lang="en-GB" dirty="0"/>
              <a:t>view of teacher’s role both positive &amp; negative </a:t>
            </a:r>
            <a:endParaRPr lang="en-GB" dirty="0" smtClean="0"/>
          </a:p>
          <a:p>
            <a:r>
              <a:rPr lang="en-GB" strike="sngStrike" dirty="0" smtClean="0"/>
              <a:t>Impose </a:t>
            </a:r>
            <a:r>
              <a:rPr lang="en-GB" strike="sngStrike" dirty="0"/>
              <a:t>certain ideas or form certain habits in the child </a:t>
            </a:r>
            <a:endParaRPr lang="en-GB" strike="sngStrike" dirty="0" smtClean="0"/>
          </a:p>
          <a:p>
            <a:r>
              <a:rPr lang="en-GB" dirty="0" smtClean="0"/>
              <a:t>Teacher </a:t>
            </a:r>
            <a:r>
              <a:rPr lang="en-GB" dirty="0"/>
              <a:t>is a member of a community </a:t>
            </a:r>
            <a:endParaRPr lang="en-GB" dirty="0" smtClean="0"/>
          </a:p>
          <a:p>
            <a:r>
              <a:rPr lang="en-GB" dirty="0" smtClean="0"/>
              <a:t>‘</a:t>
            </a:r>
            <a:r>
              <a:rPr lang="en-GB" dirty="0"/>
              <a:t>Select the influences which shall affect the child’ </a:t>
            </a:r>
            <a:endParaRPr lang="en-GB" dirty="0" smtClean="0"/>
          </a:p>
          <a:p>
            <a:r>
              <a:rPr lang="en-GB" dirty="0" smtClean="0"/>
              <a:t>Laboratory </a:t>
            </a:r>
            <a:r>
              <a:rPr lang="en-GB" dirty="0"/>
              <a:t>school –new ways of teaching and learning, break down barriers between schools and communities </a:t>
            </a:r>
            <a:endParaRPr lang="en-GB" dirty="0" smtClean="0"/>
          </a:p>
          <a:p>
            <a:r>
              <a:rPr lang="en-GB" dirty="0" smtClean="0"/>
              <a:t>Fragmentation </a:t>
            </a:r>
            <a:r>
              <a:rPr lang="en-GB" dirty="0"/>
              <a:t>of knowledge</a:t>
            </a:r>
          </a:p>
        </p:txBody>
      </p:sp>
    </p:spTree>
    <p:extLst>
      <p:ext uri="{BB962C8B-B14F-4D97-AF65-F5344CB8AC3E}">
        <p14:creationId xmlns:p14="http://schemas.microsoft.com/office/powerpoint/2010/main" val="3632887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 and curriculum</a:t>
            </a:r>
          </a:p>
        </p:txBody>
      </p:sp>
      <p:sp>
        <p:nvSpPr>
          <p:cNvPr id="3" name="Content Placeholder 2"/>
          <p:cNvSpPr>
            <a:spLocks noGrp="1"/>
          </p:cNvSpPr>
          <p:nvPr>
            <p:ph sz="quarter" idx="1"/>
          </p:nvPr>
        </p:nvSpPr>
        <p:spPr/>
        <p:txBody>
          <a:bodyPr/>
          <a:lstStyle/>
          <a:p>
            <a:r>
              <a:rPr lang="en-GB" dirty="0"/>
              <a:t>Traditional sense –pupil’s experience is worthless compared to others in society </a:t>
            </a:r>
            <a:endParaRPr lang="en-GB" dirty="0" smtClean="0"/>
          </a:p>
          <a:p>
            <a:r>
              <a:rPr lang="en-GB" dirty="0" smtClean="0"/>
              <a:t>Knowledge </a:t>
            </a:r>
            <a:r>
              <a:rPr lang="en-GB" dirty="0"/>
              <a:t>is classified into disciplines </a:t>
            </a:r>
            <a:endParaRPr lang="en-GB" dirty="0" smtClean="0"/>
          </a:p>
          <a:p>
            <a:r>
              <a:rPr lang="en-GB" dirty="0" smtClean="0"/>
              <a:t>Human </a:t>
            </a:r>
            <a:r>
              <a:rPr lang="en-GB" dirty="0"/>
              <a:t>knowledge divided according to scholars not according to the experience of the </a:t>
            </a:r>
            <a:r>
              <a:rPr lang="en-GB" dirty="0" smtClean="0"/>
              <a:t>child</a:t>
            </a:r>
          </a:p>
          <a:p>
            <a:r>
              <a:rPr lang="en-GB" dirty="0" smtClean="0"/>
              <a:t>Dewey’s </a:t>
            </a:r>
            <a:r>
              <a:rPr lang="en-GB" dirty="0"/>
              <a:t>psychological approach</a:t>
            </a:r>
          </a:p>
        </p:txBody>
      </p:sp>
    </p:spTree>
    <p:extLst>
      <p:ext uri="{BB962C8B-B14F-4D97-AF65-F5344CB8AC3E}">
        <p14:creationId xmlns:p14="http://schemas.microsoft.com/office/powerpoint/2010/main" val="4053493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9592" y="1268760"/>
            <a:ext cx="2160240" cy="1754326"/>
          </a:xfrm>
          <a:prstGeom prst="rect">
            <a:avLst/>
          </a:prstGeom>
          <a:noFill/>
        </p:spPr>
        <p:txBody>
          <a:bodyPr wrap="square" rtlCol="0">
            <a:spAutoFit/>
          </a:bodyPr>
          <a:lstStyle/>
          <a:p>
            <a:r>
              <a:rPr lang="en-GB"/>
              <a:t>“Whatever is uppermost in his mind, constitutes to the child, for the time being, the whole universe ” </a:t>
            </a:r>
            <a:endParaRPr lang="en-GB" dirty="0"/>
          </a:p>
        </p:txBody>
      </p:sp>
      <p:sp>
        <p:nvSpPr>
          <p:cNvPr id="5" name="TextBox 4"/>
          <p:cNvSpPr txBox="1"/>
          <p:nvPr/>
        </p:nvSpPr>
        <p:spPr>
          <a:xfrm>
            <a:off x="5724128" y="1124744"/>
            <a:ext cx="2592288" cy="1224136"/>
          </a:xfrm>
          <a:prstGeom prst="rect">
            <a:avLst/>
          </a:prstGeom>
          <a:noFill/>
        </p:spPr>
        <p:txBody>
          <a:bodyPr wrap="square" rtlCol="0">
            <a:spAutoFit/>
          </a:bodyPr>
          <a:lstStyle/>
          <a:p>
            <a:r>
              <a:rPr lang="en-GB" dirty="0"/>
              <a:t>Children do not experience their world through subject disciplines </a:t>
            </a:r>
          </a:p>
        </p:txBody>
      </p:sp>
      <p:sp>
        <p:nvSpPr>
          <p:cNvPr id="6" name="TextBox 5"/>
          <p:cNvSpPr txBox="1"/>
          <p:nvPr/>
        </p:nvSpPr>
        <p:spPr>
          <a:xfrm>
            <a:off x="971600" y="3933056"/>
            <a:ext cx="2016224" cy="1200329"/>
          </a:xfrm>
          <a:prstGeom prst="rect">
            <a:avLst/>
          </a:prstGeom>
          <a:noFill/>
        </p:spPr>
        <p:txBody>
          <a:bodyPr wrap="square" rtlCol="0">
            <a:spAutoFit/>
          </a:bodyPr>
          <a:lstStyle/>
          <a:p>
            <a:r>
              <a:rPr lang="en-GB" dirty="0"/>
              <a:t>Child’s attitude to experience should reflect in the curriculum </a:t>
            </a:r>
          </a:p>
        </p:txBody>
      </p:sp>
      <p:sp>
        <p:nvSpPr>
          <p:cNvPr id="7" name="TextBox 6"/>
          <p:cNvSpPr txBox="1"/>
          <p:nvPr/>
        </p:nvSpPr>
        <p:spPr>
          <a:xfrm>
            <a:off x="5724128" y="3573016"/>
            <a:ext cx="2592288" cy="2308324"/>
          </a:xfrm>
          <a:prstGeom prst="rect">
            <a:avLst/>
          </a:prstGeom>
          <a:noFill/>
        </p:spPr>
        <p:txBody>
          <a:bodyPr wrap="square" rtlCol="0">
            <a:spAutoFit/>
          </a:bodyPr>
          <a:lstStyle/>
          <a:p>
            <a:r>
              <a:rPr lang="en-GB" dirty="0"/>
              <a:t>“Child and the curriculum are simply two limits which define a single process...the present standpoint of the child and the facts and truths of studies define instruction” </a:t>
            </a:r>
          </a:p>
        </p:txBody>
      </p:sp>
      <p:pic>
        <p:nvPicPr>
          <p:cNvPr id="2" name="Picture 1" descr="Let’s revise! (Unit 2) | Junio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0056" y="2375095"/>
            <a:ext cx="2590056" cy="2733568"/>
          </a:xfrm>
          <a:prstGeom prst="rect">
            <a:avLst/>
          </a:prstGeom>
        </p:spPr>
      </p:pic>
    </p:spTree>
    <p:extLst>
      <p:ext uri="{BB962C8B-B14F-4D97-AF65-F5344CB8AC3E}">
        <p14:creationId xmlns:p14="http://schemas.microsoft.com/office/powerpoint/2010/main" val="3662296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Laboratory School –the principles</a:t>
            </a:r>
          </a:p>
        </p:txBody>
      </p:sp>
      <p:sp>
        <p:nvSpPr>
          <p:cNvPr id="3" name="Content Placeholder 2"/>
          <p:cNvSpPr>
            <a:spLocks noGrp="1"/>
          </p:cNvSpPr>
          <p:nvPr>
            <p:ph sz="quarter" idx="1"/>
          </p:nvPr>
        </p:nvSpPr>
        <p:spPr/>
        <p:txBody>
          <a:bodyPr/>
          <a:lstStyle/>
          <a:p>
            <a:endParaRPr lang="en-GB" dirty="0" smtClean="0"/>
          </a:p>
          <a:p>
            <a:r>
              <a:rPr lang="en-GB" dirty="0" smtClean="0"/>
              <a:t>Business </a:t>
            </a:r>
            <a:r>
              <a:rPr lang="en-GB" dirty="0"/>
              <a:t>of the school is to train children in cooperative and mutually helpful living </a:t>
            </a:r>
            <a:endParaRPr lang="en-GB" dirty="0" smtClean="0"/>
          </a:p>
          <a:p>
            <a:endParaRPr lang="en-GB" dirty="0" smtClean="0"/>
          </a:p>
          <a:p>
            <a:r>
              <a:rPr lang="en-GB" dirty="0" smtClean="0"/>
              <a:t>All </a:t>
            </a:r>
            <a:r>
              <a:rPr lang="en-GB" dirty="0"/>
              <a:t>educative activity is to be rooted in instinctive and impulsive natures of the </a:t>
            </a:r>
            <a:r>
              <a:rPr lang="en-GB" dirty="0" smtClean="0"/>
              <a:t>child</a:t>
            </a:r>
          </a:p>
          <a:p>
            <a:endParaRPr lang="en-GB" dirty="0" smtClean="0"/>
          </a:p>
          <a:p>
            <a:r>
              <a:rPr lang="en-GB" dirty="0" smtClean="0"/>
              <a:t>Promotes </a:t>
            </a:r>
            <a:r>
              <a:rPr lang="en-GB" dirty="0"/>
              <a:t>child’s individual tendencies and activities</a:t>
            </a:r>
          </a:p>
        </p:txBody>
      </p:sp>
    </p:spTree>
    <p:extLst>
      <p:ext uri="{BB962C8B-B14F-4D97-AF65-F5344CB8AC3E}">
        <p14:creationId xmlns:p14="http://schemas.microsoft.com/office/powerpoint/2010/main" val="282881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Laboratory School –the principles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Cannot </a:t>
            </a:r>
            <a:r>
              <a:rPr lang="en-GB" dirty="0"/>
              <a:t>train people now for some future perfection </a:t>
            </a:r>
            <a:endParaRPr lang="en-GB" dirty="0" smtClean="0"/>
          </a:p>
          <a:p>
            <a:endParaRPr lang="en-GB" dirty="0" smtClean="0"/>
          </a:p>
          <a:p>
            <a:r>
              <a:rPr lang="en-GB" dirty="0" smtClean="0"/>
              <a:t>Human </a:t>
            </a:r>
            <a:r>
              <a:rPr lang="en-GB" dirty="0"/>
              <a:t>destiny as evolutionary </a:t>
            </a:r>
            <a:endParaRPr lang="en-GB" dirty="0" smtClean="0"/>
          </a:p>
          <a:p>
            <a:endParaRPr lang="en-GB" dirty="0" smtClean="0"/>
          </a:p>
          <a:p>
            <a:r>
              <a:rPr lang="en-GB" dirty="0" smtClean="0"/>
              <a:t>Therefore </a:t>
            </a:r>
            <a:r>
              <a:rPr lang="en-GB" dirty="0"/>
              <a:t>education is a process of growth </a:t>
            </a:r>
            <a:endParaRPr lang="en-GB" dirty="0" smtClean="0"/>
          </a:p>
          <a:p>
            <a:endParaRPr lang="en-GB" dirty="0" smtClean="0"/>
          </a:p>
          <a:p>
            <a:r>
              <a:rPr lang="en-GB" dirty="0" smtClean="0"/>
              <a:t>Developing </a:t>
            </a:r>
            <a:r>
              <a:rPr lang="en-GB" dirty="0"/>
              <a:t>new attitudes to our experiences</a:t>
            </a:r>
          </a:p>
        </p:txBody>
      </p:sp>
    </p:spTree>
    <p:extLst>
      <p:ext uri="{BB962C8B-B14F-4D97-AF65-F5344CB8AC3E}">
        <p14:creationId xmlns:p14="http://schemas.microsoft.com/office/powerpoint/2010/main" val="4132154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smtClean="0"/>
          </a:p>
          <a:p>
            <a:r>
              <a:rPr lang="en-GB" dirty="0" smtClean="0"/>
              <a:t>“</a:t>
            </a:r>
            <a:r>
              <a:rPr lang="en-GB" dirty="0"/>
              <a:t>If we think of education as the process of forming fundamental dispositions, intellectual and emotional, toward nature and fellow men philosophy may even be defined, as the general theory of education.”</a:t>
            </a:r>
          </a:p>
        </p:txBody>
      </p:sp>
    </p:spTree>
    <p:extLst>
      <p:ext uri="{BB962C8B-B14F-4D97-AF65-F5344CB8AC3E}">
        <p14:creationId xmlns:p14="http://schemas.microsoft.com/office/powerpoint/2010/main" val="3077036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hlinkClick r:id="rId3"/>
              </a:rPr>
              <a:t>Key points</a:t>
            </a:r>
            <a:endParaRPr lang="en-GB" dirty="0"/>
          </a:p>
        </p:txBody>
      </p:sp>
      <p:sp>
        <p:nvSpPr>
          <p:cNvPr id="5" name="Content Placeholder 4"/>
          <p:cNvSpPr>
            <a:spLocks noGrp="1"/>
          </p:cNvSpPr>
          <p:nvPr>
            <p:ph sz="quarter" idx="1"/>
          </p:nvPr>
        </p:nvSpPr>
        <p:spPr/>
        <p:txBody>
          <a:bodyPr/>
          <a:lstStyle/>
          <a:p>
            <a:endParaRPr lang="en-GB" dirty="0" smtClean="0"/>
          </a:p>
          <a:p>
            <a:r>
              <a:rPr lang="en-GB" dirty="0" smtClean="0"/>
              <a:t>Early life highlighted issues of poverty and oppression</a:t>
            </a:r>
          </a:p>
          <a:p>
            <a:endParaRPr lang="en-GB" dirty="0" smtClean="0"/>
          </a:p>
          <a:p>
            <a:r>
              <a:rPr lang="en-GB" dirty="0" smtClean="0"/>
              <a:t>‘Culture of silence’</a:t>
            </a:r>
          </a:p>
          <a:p>
            <a:endParaRPr lang="en-GB" dirty="0" smtClean="0"/>
          </a:p>
          <a:p>
            <a:r>
              <a:rPr lang="en-GB" dirty="0" smtClean="0"/>
              <a:t>Education is never neutral</a:t>
            </a:r>
          </a:p>
          <a:p>
            <a:endParaRPr lang="en-GB" dirty="0" smtClean="0"/>
          </a:p>
          <a:p>
            <a:r>
              <a:rPr lang="en-GB" dirty="0" smtClean="0"/>
              <a:t>Fatalism</a:t>
            </a:r>
          </a:p>
          <a:p>
            <a:endParaRPr lang="en-GB" dirty="0" smtClean="0"/>
          </a:p>
          <a:p>
            <a:endParaRPr lang="en-GB" dirty="0" smtClean="0"/>
          </a:p>
          <a:p>
            <a:endParaRPr lang="en-GB" dirty="0" smtClean="0"/>
          </a:p>
        </p:txBody>
      </p:sp>
      <p:pic>
        <p:nvPicPr>
          <p:cNvPr id="7" name="Content Placeholder 6" descr="paulo-freire.jpg"/>
          <p:cNvPicPr>
            <a:picLocks noGrp="1" noChangeAspect="1"/>
          </p:cNvPicPr>
          <p:nvPr>
            <p:ph sz="quarter" idx="2"/>
          </p:nvPr>
        </p:nvPicPr>
        <p:blipFill>
          <a:blip r:embed="rId4" cstate="print"/>
          <a:stretch>
            <a:fillRect/>
          </a:stretch>
        </p:blipFill>
        <p:spPr>
          <a:xfrm>
            <a:off x="5292080" y="1412776"/>
            <a:ext cx="3166120" cy="3433489"/>
          </a:xfrm>
        </p:spPr>
      </p:pic>
      <p:sp>
        <p:nvSpPr>
          <p:cNvPr id="8" name="TextBox 7"/>
          <p:cNvSpPr txBox="1"/>
          <p:nvPr/>
        </p:nvSpPr>
        <p:spPr>
          <a:xfrm>
            <a:off x="5724128" y="5157192"/>
            <a:ext cx="2304256" cy="861774"/>
          </a:xfrm>
          <a:prstGeom prst="rect">
            <a:avLst/>
          </a:prstGeom>
          <a:noFill/>
        </p:spPr>
        <p:txBody>
          <a:bodyPr wrap="square" rtlCol="0">
            <a:spAutoFit/>
          </a:bodyPr>
          <a:lstStyle/>
          <a:p>
            <a:r>
              <a:rPr lang="en-GB" sz="3200" b="1" dirty="0" smtClean="0"/>
              <a:t>1921-1997</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Etjl3TqwB4"/>
          <p:cNvPicPr>
            <a:picLocks noRot="1" noChangeAspect="1"/>
          </p:cNvPicPr>
          <p:nvPr>
            <a:videoFile r:link="rId1"/>
          </p:nvPr>
        </p:nvPicPr>
        <p:blipFill>
          <a:blip r:embed="rId3"/>
          <a:stretch>
            <a:fillRect/>
          </a:stretch>
        </p:blipFill>
        <p:spPr>
          <a:xfrm>
            <a:off x="179512" y="620688"/>
            <a:ext cx="8704974" cy="4896544"/>
          </a:xfrm>
          <a:prstGeom prst="rect">
            <a:avLst/>
          </a:prstGeom>
        </p:spPr>
      </p:pic>
    </p:spTree>
    <p:extLst>
      <p:ext uri="{BB962C8B-B14F-4D97-AF65-F5344CB8AC3E}">
        <p14:creationId xmlns:p14="http://schemas.microsoft.com/office/powerpoint/2010/main" val="4142911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hlinkClick r:id="rId3"/>
              </a:rPr>
              <a:t>Pedagogy of the Oppressed - 1968</a:t>
            </a:r>
            <a:endParaRPr lang="en-GB" dirty="0"/>
          </a:p>
        </p:txBody>
      </p:sp>
      <p:sp>
        <p:nvSpPr>
          <p:cNvPr id="5" name="Content Placeholder 4"/>
          <p:cNvSpPr>
            <a:spLocks noGrp="1"/>
          </p:cNvSpPr>
          <p:nvPr>
            <p:ph sz="quarter" idx="1"/>
          </p:nvPr>
        </p:nvSpPr>
        <p:spPr/>
        <p:txBody>
          <a:bodyPr>
            <a:normAutofit fontScale="92500"/>
          </a:bodyPr>
          <a:lstStyle/>
          <a:p>
            <a:pPr>
              <a:buNone/>
            </a:pPr>
            <a:endParaRPr lang="en-GB" dirty="0" smtClean="0"/>
          </a:p>
          <a:p>
            <a:r>
              <a:rPr lang="en-GB" dirty="0" smtClean="0"/>
              <a:t>Firmly places education within a political context</a:t>
            </a:r>
          </a:p>
          <a:p>
            <a:endParaRPr lang="en-GB" dirty="0" smtClean="0"/>
          </a:p>
          <a:p>
            <a:r>
              <a:rPr lang="en-GB" dirty="0" smtClean="0"/>
              <a:t>Influence of Marx on </a:t>
            </a:r>
            <a:r>
              <a:rPr lang="en-GB" dirty="0" err="1" smtClean="0"/>
              <a:t>Freire</a:t>
            </a:r>
            <a:endParaRPr lang="en-GB" dirty="0" smtClean="0"/>
          </a:p>
          <a:p>
            <a:endParaRPr lang="en-GB" dirty="0" smtClean="0"/>
          </a:p>
          <a:p>
            <a:r>
              <a:rPr lang="en-GB" dirty="0" smtClean="0"/>
              <a:t>Who are the oppressed?</a:t>
            </a:r>
          </a:p>
          <a:p>
            <a:pPr>
              <a:buNone/>
            </a:pPr>
            <a:r>
              <a:rPr lang="en-GB" dirty="0" smtClean="0"/>
              <a:t> </a:t>
            </a:r>
          </a:p>
          <a:p>
            <a:r>
              <a:rPr lang="en-GB" dirty="0" smtClean="0"/>
              <a:t>What is oppression?</a:t>
            </a:r>
          </a:p>
          <a:p>
            <a:endParaRPr lang="en-GB" dirty="0" smtClean="0"/>
          </a:p>
          <a:p>
            <a:r>
              <a:rPr lang="en-GB" dirty="0" smtClean="0"/>
              <a:t>A pedagogy of enabling</a:t>
            </a:r>
          </a:p>
          <a:p>
            <a:endParaRPr lang="en-GB" dirty="0" smtClean="0"/>
          </a:p>
          <a:p>
            <a:endParaRPr lang="en-GB" dirty="0" smtClean="0"/>
          </a:p>
        </p:txBody>
      </p:sp>
      <p:pic>
        <p:nvPicPr>
          <p:cNvPr id="7" name="Content Placeholder 6" descr="200px-Pedagogy_of_the_oppressed.jpg"/>
          <p:cNvPicPr>
            <a:picLocks noGrp="1" noChangeAspect="1"/>
          </p:cNvPicPr>
          <p:nvPr>
            <p:ph sz="quarter" idx="2"/>
          </p:nvPr>
        </p:nvPicPr>
        <p:blipFill>
          <a:blip r:embed="rId4" cstate="print"/>
          <a:stretch>
            <a:fillRect/>
          </a:stretch>
        </p:blipFill>
        <p:spPr>
          <a:xfrm>
            <a:off x="5436096" y="1772816"/>
            <a:ext cx="2952328" cy="3816424"/>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Fpkjdbh7ALI"/>
          <p:cNvPicPr>
            <a:picLocks noRot="1" noChangeAspect="1"/>
          </p:cNvPicPr>
          <p:nvPr>
            <a:videoFile r:link="rId1"/>
          </p:nvPr>
        </p:nvPicPr>
        <p:blipFill>
          <a:blip r:embed="rId3"/>
          <a:stretch>
            <a:fillRect/>
          </a:stretch>
        </p:blipFill>
        <p:spPr>
          <a:xfrm>
            <a:off x="107504" y="764704"/>
            <a:ext cx="8961002" cy="5040560"/>
          </a:xfrm>
          <a:prstGeom prst="rect">
            <a:avLst/>
          </a:prstGeom>
        </p:spPr>
      </p:pic>
    </p:spTree>
    <p:extLst>
      <p:ext uri="{BB962C8B-B14F-4D97-AF65-F5344CB8AC3E}">
        <p14:creationId xmlns:p14="http://schemas.microsoft.com/office/powerpoint/2010/main" val="751454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‘Banking’ concept of education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Conventional schools illustrate this </a:t>
            </a:r>
          </a:p>
          <a:p>
            <a:endParaRPr lang="en-GB" dirty="0" smtClean="0"/>
          </a:p>
          <a:p>
            <a:r>
              <a:rPr lang="en-GB" dirty="0" err="1" smtClean="0"/>
              <a:t>Freire</a:t>
            </a:r>
            <a:r>
              <a:rPr lang="en-GB" dirty="0" smtClean="0"/>
              <a:t> and ‘</a:t>
            </a:r>
            <a:r>
              <a:rPr lang="en-GB" i="1" dirty="0" smtClean="0"/>
              <a:t>narration sickness</a:t>
            </a:r>
            <a:r>
              <a:rPr lang="en-GB" dirty="0" smtClean="0"/>
              <a:t>’</a:t>
            </a:r>
          </a:p>
          <a:p>
            <a:endParaRPr lang="en-GB" dirty="0" smtClean="0"/>
          </a:p>
          <a:p>
            <a:r>
              <a:rPr lang="en-GB" dirty="0" smtClean="0"/>
              <a:t>‘Narrating subject’ &amp; listening ‘objects’</a:t>
            </a:r>
          </a:p>
          <a:p>
            <a:endParaRPr lang="en-GB" dirty="0" smtClean="0"/>
          </a:p>
          <a:p>
            <a:r>
              <a:rPr lang="en-GB" dirty="0" smtClean="0"/>
              <a:t>Loss of learning vitality – reality as ‘</a:t>
            </a:r>
            <a:r>
              <a:rPr lang="en-GB" i="1" dirty="0" smtClean="0"/>
              <a:t>motionless, static, compartmentalised and predictable’</a:t>
            </a:r>
          </a:p>
          <a:p>
            <a:endParaRPr lang="en-GB" i="1" dirty="0" smtClean="0"/>
          </a:p>
          <a:p>
            <a:r>
              <a:rPr lang="en-GB" dirty="0" smtClean="0"/>
              <a:t>Words have been </a:t>
            </a:r>
            <a:r>
              <a:rPr lang="en-GB" i="1" dirty="0" smtClean="0"/>
              <a:t>‘emptied of their concreteness and become a hollow, alienated and alienating verbosity’</a:t>
            </a:r>
            <a:endParaRPr lang="en-GB" i="1" dirty="0"/>
          </a:p>
        </p:txBody>
      </p:sp>
      <p:pic>
        <p:nvPicPr>
          <p:cNvPr id="5" name="Picture 4" descr="rd-030.jpg"/>
          <p:cNvPicPr>
            <a:picLocks noChangeAspect="1"/>
          </p:cNvPicPr>
          <p:nvPr/>
        </p:nvPicPr>
        <p:blipFill>
          <a:blip r:embed="rId3" cstate="print"/>
          <a:stretch>
            <a:fillRect/>
          </a:stretch>
        </p:blipFill>
        <p:spPr>
          <a:xfrm>
            <a:off x="6156176" y="1412776"/>
            <a:ext cx="2785492" cy="232124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Banking concept as a mirror of society</a:t>
            </a:r>
          </a:p>
          <a:p>
            <a:endParaRPr lang="en-GB" dirty="0" smtClean="0"/>
          </a:p>
          <a:p>
            <a:r>
              <a:rPr lang="en-GB" dirty="0" smtClean="0"/>
              <a:t>Objectification and alienation of students</a:t>
            </a:r>
          </a:p>
          <a:p>
            <a:endParaRPr lang="en-GB" dirty="0" smtClean="0"/>
          </a:p>
          <a:p>
            <a:r>
              <a:rPr lang="en-GB" dirty="0" smtClean="0"/>
              <a:t>‘</a:t>
            </a:r>
            <a:r>
              <a:rPr lang="en-GB" i="1" dirty="0" smtClean="0"/>
              <a:t>Knowledge emerges only through invention and re-invention...through inquiry men pursue in the world, with the world, and with each other.’  </a:t>
            </a:r>
            <a:r>
              <a:rPr lang="en-GB" sz="1800" dirty="0" smtClean="0"/>
              <a:t>Pedagogy of the Oppressed</a:t>
            </a:r>
          </a:p>
          <a:p>
            <a:endParaRPr lang="en-GB" sz="1800" dirty="0" smtClean="0"/>
          </a:p>
          <a:p>
            <a:r>
              <a:rPr lang="en-GB" dirty="0" smtClean="0"/>
              <a:t>Limits of curriculum </a:t>
            </a:r>
          </a:p>
          <a:p>
            <a:endParaRPr lang="en-GB" dirty="0" smtClean="0"/>
          </a:p>
          <a:p>
            <a:r>
              <a:rPr lang="en-GB" dirty="0" smtClean="0"/>
              <a:t>Critical consciousness</a:t>
            </a:r>
          </a:p>
          <a:p>
            <a:endParaRPr lang="en-GB" dirty="0" smtClean="0"/>
          </a:p>
          <a:p>
            <a:r>
              <a:rPr lang="en-GB" dirty="0" smtClean="0"/>
              <a:t>Culture of silence</a:t>
            </a:r>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smtClean="0"/>
              <a:t>‘</a:t>
            </a:r>
            <a:r>
              <a:rPr lang="en-GB" i="1" dirty="0" smtClean="0"/>
              <a:t>True education should equip people to know and respond creatively to the concrete realities of the world in which they live, </a:t>
            </a:r>
            <a:r>
              <a:rPr lang="en-GB" b="1" i="1" dirty="0" smtClean="0"/>
              <a:t>their</a:t>
            </a:r>
            <a:r>
              <a:rPr lang="en-GB" i="1" dirty="0" smtClean="0"/>
              <a:t> world</a:t>
            </a:r>
            <a:r>
              <a:rPr lang="en-GB" dirty="0" smtClean="0"/>
              <a:t>.’ </a:t>
            </a:r>
            <a:r>
              <a:rPr lang="en-GB" sz="1800" dirty="0" smtClean="0"/>
              <a:t>Pedagogy of the Oppressed</a:t>
            </a:r>
          </a:p>
          <a:p>
            <a:endParaRPr lang="en-GB" dirty="0"/>
          </a:p>
          <a:p>
            <a:r>
              <a:rPr lang="en-GB" dirty="0" smtClean="0"/>
              <a:t>Process of domestication not irreversible</a:t>
            </a:r>
          </a:p>
          <a:p>
            <a:endParaRPr lang="en-GB" dirty="0" smtClean="0"/>
          </a:p>
          <a:p>
            <a:r>
              <a:rPr lang="en-GB" dirty="0" smtClean="0"/>
              <a:t>What are these contradictions? Examples may include...</a:t>
            </a:r>
          </a:p>
          <a:p>
            <a:pPr>
              <a:buNone/>
            </a:pPr>
            <a:r>
              <a:rPr lang="en-GB" dirty="0" smtClean="0"/>
              <a:t>   - schools which teach democracy and justice are run as autocracies </a:t>
            </a:r>
          </a:p>
          <a:p>
            <a:pPr>
              <a:buNone/>
            </a:pPr>
            <a:r>
              <a:rPr lang="en-GB" dirty="0" smtClean="0"/>
              <a:t>   - regulation could be through administrative imperatives rather than justice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Liberating education</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Educators need to ensure students can engage with critical thinking</a:t>
            </a:r>
          </a:p>
          <a:p>
            <a:endParaRPr lang="en-GB" dirty="0" smtClean="0"/>
          </a:p>
          <a:p>
            <a:r>
              <a:rPr lang="en-GB" dirty="0" smtClean="0"/>
              <a:t>Trust in students is essential </a:t>
            </a:r>
          </a:p>
          <a:p>
            <a:endParaRPr lang="en-GB" dirty="0" smtClean="0"/>
          </a:p>
          <a:p>
            <a:r>
              <a:rPr lang="en-GB" dirty="0" smtClean="0"/>
              <a:t>Humanization and dehumanization are radical alternatives</a:t>
            </a:r>
          </a:p>
          <a:p>
            <a:endParaRPr lang="en-GB" dirty="0" smtClean="0"/>
          </a:p>
          <a:p>
            <a:r>
              <a:rPr lang="en-GB" dirty="0" smtClean="0"/>
              <a:t>‘...</a:t>
            </a:r>
            <a:r>
              <a:rPr lang="en-GB" i="1" dirty="0" smtClean="0"/>
              <a:t>it is affirmed, by the yearning of the oppressed for freedom and justice, and by their struggle to recover their lost humanity</a:t>
            </a:r>
            <a:r>
              <a:rPr lang="en-GB" dirty="0" smtClean="0"/>
              <a:t>.’ </a:t>
            </a:r>
            <a:r>
              <a:rPr lang="en-GB" sz="1600" dirty="0" smtClean="0"/>
              <a:t>Pedagogy of the Oppressed</a:t>
            </a:r>
          </a:p>
          <a:p>
            <a:endParaRPr lang="en-GB" sz="1600" dirty="0" smtClean="0"/>
          </a:p>
          <a:p>
            <a:r>
              <a:rPr lang="en-GB" dirty="0" smtClean="0"/>
              <a:t>The process of learning should be of paramount importance</a:t>
            </a:r>
          </a:p>
          <a:p>
            <a:endParaRPr lang="en-GB" dirty="0" smtClean="0"/>
          </a:p>
          <a:p>
            <a:r>
              <a:rPr lang="en-GB" dirty="0" smtClean="0"/>
              <a:t>Advanced societies promote objectification of people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Freedom</a:t>
            </a:r>
            <a:endParaRPr lang="en-GB" dirty="0"/>
          </a:p>
        </p:txBody>
      </p:sp>
      <p:sp>
        <p:nvSpPr>
          <p:cNvPr id="3" name="Content Placeholder 2"/>
          <p:cNvSpPr>
            <a:spLocks noGrp="1"/>
          </p:cNvSpPr>
          <p:nvPr>
            <p:ph sz="quarter" idx="1"/>
          </p:nvPr>
        </p:nvSpPr>
        <p:spPr/>
        <p:txBody>
          <a:bodyPr/>
          <a:lstStyle/>
          <a:p>
            <a:r>
              <a:rPr lang="en-GB" dirty="0" smtClean="0"/>
              <a:t>Essential – but something we must struggle for</a:t>
            </a:r>
          </a:p>
          <a:p>
            <a:endParaRPr lang="en-GB" dirty="0" smtClean="0"/>
          </a:p>
          <a:p>
            <a:r>
              <a:rPr lang="en-GB" dirty="0" smtClean="0"/>
              <a:t>Freedom is the pre-requisite for humanization </a:t>
            </a:r>
          </a:p>
          <a:p>
            <a:endParaRPr lang="en-GB" dirty="0" smtClean="0"/>
          </a:p>
          <a:p>
            <a:r>
              <a:rPr lang="en-GB" dirty="0" smtClean="0"/>
              <a:t>School either enslaves or liberates – cannot do both</a:t>
            </a:r>
          </a:p>
          <a:p>
            <a:endParaRPr lang="en-GB" dirty="0" smtClean="0"/>
          </a:p>
          <a:p>
            <a:r>
              <a:rPr lang="en-GB" dirty="0" smtClean="0"/>
              <a:t>Banking concept reinforced by paternalistic social apparatus which views the oppressed as ‘welfare recipients.’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Praxis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Human activity – two dimensions </a:t>
            </a:r>
          </a:p>
          <a:p>
            <a:pPr>
              <a:buNone/>
            </a:pPr>
            <a:r>
              <a:rPr lang="en-GB" dirty="0" smtClean="0"/>
              <a:t>   thought &amp; action, theory &amp; practice</a:t>
            </a:r>
          </a:p>
          <a:p>
            <a:pPr>
              <a:buNone/>
            </a:pPr>
            <a:endParaRPr lang="en-GB" dirty="0" smtClean="0"/>
          </a:p>
          <a:p>
            <a:r>
              <a:rPr lang="en-GB" dirty="0" smtClean="0"/>
              <a:t>Teaching and learning should be a two way process</a:t>
            </a:r>
          </a:p>
          <a:p>
            <a:endParaRPr lang="en-GB" dirty="0" smtClean="0"/>
          </a:p>
          <a:p>
            <a:r>
              <a:rPr lang="en-GB" dirty="0" smtClean="0"/>
              <a:t>Students need to be empowered to see the world as a process and not as a static reality – it is in a state of transformation.</a:t>
            </a:r>
          </a:p>
          <a:p>
            <a:endParaRPr lang="en-GB" dirty="0" smtClean="0"/>
          </a:p>
          <a:p>
            <a:r>
              <a:rPr lang="en-GB" dirty="0" smtClean="0"/>
              <a:t>Through their thoughts and action, their praxis, they can influence this transformation. </a:t>
            </a:r>
          </a:p>
          <a:p>
            <a:endParaRPr lang="en-GB" dirty="0" smtClean="0"/>
          </a:p>
          <a:p>
            <a:r>
              <a:rPr lang="en-GB" dirty="0" smtClean="0"/>
              <a:t>Liberating education begins with the student in their current life experience </a:t>
            </a:r>
          </a:p>
          <a:p>
            <a:endParaRPr lang="en-GB" dirty="0" smtClean="0"/>
          </a:p>
          <a:p>
            <a:pPr>
              <a:buNone/>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Problem posing education</a:t>
            </a:r>
          </a:p>
          <a:p>
            <a:endParaRPr lang="en-GB" dirty="0" smtClean="0"/>
          </a:p>
          <a:p>
            <a:r>
              <a:rPr lang="en-GB" dirty="0" smtClean="0"/>
              <a:t>Learners possessing the power to see their own reality</a:t>
            </a:r>
          </a:p>
          <a:p>
            <a:endParaRPr lang="en-GB" dirty="0" smtClean="0"/>
          </a:p>
          <a:p>
            <a:r>
              <a:rPr lang="en-GB" dirty="0" smtClean="0"/>
              <a:t>Changing role of the teacher – joint responsibility</a:t>
            </a:r>
          </a:p>
          <a:p>
            <a:pPr>
              <a:buNone/>
            </a:pPr>
            <a:endParaRPr lang="en-GB" dirty="0" smtClean="0"/>
          </a:p>
          <a:p>
            <a:r>
              <a:rPr lang="en-GB" dirty="0" smtClean="0"/>
              <a:t>‘</a:t>
            </a:r>
            <a:r>
              <a:rPr lang="en-GB" i="1" dirty="0" smtClean="0"/>
              <a:t>authority must be on the side of freedom, not against it...’ </a:t>
            </a:r>
            <a:r>
              <a:rPr lang="en-GB" sz="1600" dirty="0" smtClean="0"/>
              <a:t>Pedagogy of the Oppressed</a:t>
            </a:r>
          </a:p>
          <a:p>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&amp; Dialogue</a:t>
            </a:r>
            <a:endParaRPr lang="en-GB" dirty="0"/>
          </a:p>
        </p:txBody>
      </p:sp>
      <p:sp>
        <p:nvSpPr>
          <p:cNvPr id="3" name="Content Placeholder 2"/>
          <p:cNvSpPr>
            <a:spLocks noGrp="1"/>
          </p:cNvSpPr>
          <p:nvPr>
            <p:ph sz="quarter" idx="1"/>
          </p:nvPr>
        </p:nvSpPr>
        <p:spPr/>
        <p:txBody>
          <a:bodyPr/>
          <a:lstStyle/>
          <a:p>
            <a:r>
              <a:rPr lang="en-GB" dirty="0" smtClean="0"/>
              <a:t>Transformative power of language</a:t>
            </a:r>
          </a:p>
          <a:p>
            <a:endParaRPr lang="en-GB" dirty="0" smtClean="0"/>
          </a:p>
          <a:p>
            <a:r>
              <a:rPr lang="en-GB" dirty="0" smtClean="0"/>
              <a:t>Naming is power...examples? </a:t>
            </a:r>
          </a:p>
          <a:p>
            <a:endParaRPr lang="en-GB" dirty="0" smtClean="0"/>
          </a:p>
          <a:p>
            <a:r>
              <a:rPr lang="en-GB" dirty="0" smtClean="0"/>
              <a:t>Therefore, dialogue is the medium of liberating education</a:t>
            </a:r>
          </a:p>
          <a:p>
            <a:endParaRPr lang="en-GB" dirty="0" smtClean="0"/>
          </a:p>
          <a:p>
            <a:r>
              <a:rPr lang="en-GB" dirty="0" smtClean="0"/>
              <a:t>Links between naming and action</a:t>
            </a:r>
          </a:p>
          <a:p>
            <a:endParaRPr lang="en-GB" dirty="0" smtClean="0"/>
          </a:p>
          <a:p>
            <a:r>
              <a:rPr lang="en-GB" dirty="0" smtClean="0"/>
              <a:t>Dialogue is the medium of transformative education </a:t>
            </a:r>
          </a:p>
          <a:p>
            <a:endParaRPr lang="en-GB"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a:t>
            </a:r>
            <a:r>
              <a:rPr lang="en-GB" i="1" dirty="0" smtClean="0"/>
              <a:t>Without dialogue there is no communication, and without communication there can be no true education</a:t>
            </a:r>
            <a:r>
              <a:rPr lang="en-GB" dirty="0" smtClean="0"/>
              <a:t>.’ </a:t>
            </a:r>
            <a:r>
              <a:rPr lang="en-GB" sz="1600" dirty="0" smtClean="0"/>
              <a:t>Pedagogy of the Oppressed</a:t>
            </a:r>
          </a:p>
          <a:p>
            <a:endParaRPr lang="en-GB" dirty="0" smtClean="0"/>
          </a:p>
          <a:p>
            <a:r>
              <a:rPr lang="en-GB" dirty="0" smtClean="0"/>
              <a:t>Faith, hope and charity</a:t>
            </a:r>
          </a:p>
          <a:p>
            <a:endParaRPr lang="en-GB" dirty="0" smtClean="0"/>
          </a:p>
          <a:p>
            <a:r>
              <a:rPr lang="en-GB" dirty="0" smtClean="0"/>
              <a:t>The role of critical thinking</a:t>
            </a:r>
          </a:p>
          <a:p>
            <a:endParaRPr lang="en-GB" dirty="0" smtClean="0"/>
          </a:p>
          <a:p>
            <a:r>
              <a:rPr lang="en-GB" dirty="0" smtClean="0"/>
              <a:t>True education aims at resolving the contradiction between teacher and learner through shared effort to understand aspects of their world</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sz="quarter" idx="1"/>
          </p:nvPr>
        </p:nvSpPr>
        <p:spPr/>
        <p:txBody>
          <a:bodyPr/>
          <a:lstStyle/>
          <a:p>
            <a:pPr algn="ctr">
              <a:buNone/>
            </a:pPr>
            <a:endParaRPr lang="en-GB" dirty="0" smtClean="0"/>
          </a:p>
          <a:p>
            <a:pPr algn="ctr">
              <a:buNone/>
            </a:pPr>
            <a:endParaRPr lang="en-GB" dirty="0" smtClean="0"/>
          </a:p>
          <a:p>
            <a:pPr algn="ctr">
              <a:buNone/>
            </a:pPr>
            <a:r>
              <a:rPr lang="en-GB" dirty="0" smtClean="0"/>
              <a:t>Paulo </a:t>
            </a:r>
            <a:r>
              <a:rPr lang="en-GB" dirty="0" err="1" smtClean="0"/>
              <a:t>Freire</a:t>
            </a:r>
            <a:r>
              <a:rPr lang="en-GB" dirty="0" smtClean="0"/>
              <a:t> died in 1997. He worked throughout his life for the liberation of the oppressed, promoting education which enhances the power of critical thought, challenges conventional limits to freedom, and aims at the liberation of teachers and learners everywhere.</a:t>
            </a:r>
          </a:p>
          <a:p>
            <a:pPr algn="ctr">
              <a:buNone/>
            </a:pPr>
            <a:r>
              <a:rPr lang="en-GB" dirty="0" smtClean="0"/>
              <a:t>Flanagan (2006)</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To what extent do you think Freire’s ideas are relevant to modern day education?</a:t>
            </a:r>
            <a:endParaRPr lang="en-GB" dirty="0"/>
          </a:p>
        </p:txBody>
      </p:sp>
    </p:spTree>
    <p:extLst>
      <p:ext uri="{BB962C8B-B14F-4D97-AF65-F5344CB8AC3E}">
        <p14:creationId xmlns:p14="http://schemas.microsoft.com/office/powerpoint/2010/main" val="450692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Summing up.</a:t>
            </a:r>
            <a:endParaRPr lang="en-GB" dirty="0"/>
          </a:p>
        </p:txBody>
      </p:sp>
      <p:pic>
        <p:nvPicPr>
          <p:cNvPr id="4" name="dSEl_xGgGLY"/>
          <p:cNvPicPr>
            <a:picLocks noGrp="1" noRot="1" noChangeAspect="1"/>
          </p:cNvPicPr>
          <p:nvPr>
            <p:ph sz="quarter" idx="1"/>
            <a:videoFile r:link="rId1"/>
          </p:nvPr>
        </p:nvPicPr>
        <p:blipFill>
          <a:blip r:embed="rId3"/>
          <a:stretch>
            <a:fillRect/>
          </a:stretch>
        </p:blipFill>
        <p:spPr>
          <a:xfrm>
            <a:off x="399563" y="1340768"/>
            <a:ext cx="8344874" cy="4693988"/>
          </a:xfrm>
          <a:prstGeom prst="rect">
            <a:avLst/>
          </a:prstGeom>
        </p:spPr>
      </p:pic>
    </p:spTree>
    <p:extLst>
      <p:ext uri="{BB962C8B-B14F-4D97-AF65-F5344CB8AC3E}">
        <p14:creationId xmlns:p14="http://schemas.microsoft.com/office/powerpoint/2010/main" val="2698326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386</TotalTime>
  <Words>2781</Words>
  <Application>Microsoft Office PowerPoint</Application>
  <PresentationFormat>On-screen Show (4:3)</PresentationFormat>
  <Paragraphs>320</Paragraphs>
  <Slides>30</Slides>
  <Notes>14</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Bookman Old Style</vt:lpstr>
      <vt:lpstr>Calibri</vt:lpstr>
      <vt:lpstr>Gill Sans MT</vt:lpstr>
      <vt:lpstr>Wingdings</vt:lpstr>
      <vt:lpstr>Wingdings 3</vt:lpstr>
      <vt:lpstr>Origin</vt:lpstr>
      <vt:lpstr>Philosophy of Education</vt:lpstr>
      <vt:lpstr>John Dewey (1859 – 1952)</vt:lpstr>
      <vt:lpstr>Politics</vt:lpstr>
      <vt:lpstr>PowerPoint Presentation</vt:lpstr>
      <vt:lpstr>Career</vt:lpstr>
      <vt:lpstr>PowerPoint Presentation</vt:lpstr>
      <vt:lpstr>Dewey and the traditional classroom</vt:lpstr>
      <vt:lpstr>Traditional versus Progressive</vt:lpstr>
      <vt:lpstr>Dewey and Pedagogy</vt:lpstr>
      <vt:lpstr>Child and curriculum</vt:lpstr>
      <vt:lpstr>PowerPoint Presentation</vt:lpstr>
      <vt:lpstr>Laboratory School –the principles</vt:lpstr>
      <vt:lpstr>Laboratory School –the principles</vt:lpstr>
      <vt:lpstr>PowerPoint Presentation</vt:lpstr>
      <vt:lpstr>Key points</vt:lpstr>
      <vt:lpstr>PowerPoint Presentation</vt:lpstr>
      <vt:lpstr>Pedagogy of the Oppressed - 1968</vt:lpstr>
      <vt:lpstr>PowerPoint Presentation</vt:lpstr>
      <vt:lpstr>‘Banking’ concept of education</vt:lpstr>
      <vt:lpstr>PowerPoint Presentation</vt:lpstr>
      <vt:lpstr>PowerPoint Presentation</vt:lpstr>
      <vt:lpstr>Liberating education</vt:lpstr>
      <vt:lpstr>The Role of Freedom</vt:lpstr>
      <vt:lpstr>Praxis</vt:lpstr>
      <vt:lpstr>PowerPoint Presentation</vt:lpstr>
      <vt:lpstr>Language &amp; Dialogue</vt:lpstr>
      <vt:lpstr>PowerPoint Presentation</vt:lpstr>
      <vt:lpstr>PowerPoint Presentation</vt:lpstr>
      <vt:lpstr>TASK</vt:lpstr>
      <vt:lpstr>Summing up.</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Educations</dc:title>
  <dc:creator>edu-cl</dc:creator>
  <cp:lastModifiedBy>Ross Phillips</cp:lastModifiedBy>
  <cp:revision>36</cp:revision>
  <cp:lastPrinted>2018-02-14T08:20:15Z</cp:lastPrinted>
  <dcterms:created xsi:type="dcterms:W3CDTF">2012-11-20T14:57:28Z</dcterms:created>
  <dcterms:modified xsi:type="dcterms:W3CDTF">2021-04-29T07:08:40Z</dcterms:modified>
</cp:coreProperties>
</file>