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5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6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notesMasterIdLst>
    <p:notesMasterId r:id="rId38"/>
  </p:notesMasterIdLst>
  <p:sldIdLst>
    <p:sldId id="257" r:id="rId8"/>
    <p:sldId id="256" r:id="rId9"/>
    <p:sldId id="271" r:id="rId10"/>
    <p:sldId id="290" r:id="rId11"/>
    <p:sldId id="311" r:id="rId12"/>
    <p:sldId id="305" r:id="rId13"/>
    <p:sldId id="258" r:id="rId14"/>
    <p:sldId id="299" r:id="rId15"/>
    <p:sldId id="306" r:id="rId16"/>
    <p:sldId id="307" r:id="rId17"/>
    <p:sldId id="260" r:id="rId18"/>
    <p:sldId id="283" r:id="rId19"/>
    <p:sldId id="304" r:id="rId20"/>
    <p:sldId id="284" r:id="rId21"/>
    <p:sldId id="302" r:id="rId22"/>
    <p:sldId id="312" r:id="rId23"/>
    <p:sldId id="303" r:id="rId24"/>
    <p:sldId id="259" r:id="rId25"/>
    <p:sldId id="285" r:id="rId26"/>
    <p:sldId id="291" r:id="rId27"/>
    <p:sldId id="292" r:id="rId28"/>
    <p:sldId id="261" r:id="rId29"/>
    <p:sldId id="286" r:id="rId30"/>
    <p:sldId id="287" r:id="rId31"/>
    <p:sldId id="289" r:id="rId32"/>
    <p:sldId id="288" r:id="rId33"/>
    <p:sldId id="308" r:id="rId34"/>
    <p:sldId id="293" r:id="rId35"/>
    <p:sldId id="309" r:id="rId36"/>
    <p:sldId id="294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presProps" Target="presProps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microsoft.com/office/2016/11/relationships/changesInfo" Target="changesInfos/changesInfo1.xml"/><Relationship Id="rId8" Type="http://schemas.openxmlformats.org/officeDocument/2006/relationships/slide" Target="slides/slid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ren O'Connor" userId="6303f320-515b-428d-9515-1f5db775ab4e" providerId="ADAL" clId="{113552F0-B877-4C51-AD5C-F19AC8E22A87}"/>
    <pc:docChg chg="custSel modSld">
      <pc:chgData name="Darren O'Connor" userId="6303f320-515b-428d-9515-1f5db775ab4e" providerId="ADAL" clId="{113552F0-B877-4C51-AD5C-F19AC8E22A87}" dt="2025-03-28T10:59:00.776" v="155" actId="20577"/>
      <pc:docMkLst>
        <pc:docMk/>
      </pc:docMkLst>
      <pc:sldChg chg="modSp mod">
        <pc:chgData name="Darren O'Connor" userId="6303f320-515b-428d-9515-1f5db775ab4e" providerId="ADAL" clId="{113552F0-B877-4C51-AD5C-F19AC8E22A87}" dt="2025-03-28T10:54:38.410" v="52" actId="20577"/>
        <pc:sldMkLst>
          <pc:docMk/>
          <pc:sldMk cId="1896244389" sldId="271"/>
        </pc:sldMkLst>
        <pc:spChg chg="mod">
          <ac:chgData name="Darren O'Connor" userId="6303f320-515b-428d-9515-1f5db775ab4e" providerId="ADAL" clId="{113552F0-B877-4C51-AD5C-F19AC8E22A87}" dt="2025-03-28T10:52:24.964" v="34" actId="20577"/>
          <ac:spMkLst>
            <pc:docMk/>
            <pc:sldMk cId="1896244389" sldId="271"/>
            <ac:spMk id="2" creationId="{C76B6C5E-D79E-4BBE-B215-8729C72FA609}"/>
          </ac:spMkLst>
        </pc:spChg>
        <pc:spChg chg="mod">
          <ac:chgData name="Darren O'Connor" userId="6303f320-515b-428d-9515-1f5db775ab4e" providerId="ADAL" clId="{113552F0-B877-4C51-AD5C-F19AC8E22A87}" dt="2025-03-28T10:54:38.410" v="52" actId="20577"/>
          <ac:spMkLst>
            <pc:docMk/>
            <pc:sldMk cId="1896244389" sldId="271"/>
            <ac:spMk id="3" creationId="{D4EA84ED-E8E1-4A97-8DB0-CA2A6166C86B}"/>
          </ac:spMkLst>
        </pc:spChg>
      </pc:sldChg>
      <pc:sldChg chg="modSp mod">
        <pc:chgData name="Darren O'Connor" userId="6303f320-515b-428d-9515-1f5db775ab4e" providerId="ADAL" clId="{113552F0-B877-4C51-AD5C-F19AC8E22A87}" dt="2025-03-28T10:57:34.280" v="66" actId="255"/>
        <pc:sldMkLst>
          <pc:docMk/>
          <pc:sldMk cId="935221409" sldId="308"/>
        </pc:sldMkLst>
        <pc:spChg chg="mod">
          <ac:chgData name="Darren O'Connor" userId="6303f320-515b-428d-9515-1f5db775ab4e" providerId="ADAL" clId="{113552F0-B877-4C51-AD5C-F19AC8E22A87}" dt="2025-03-28T10:57:34.280" v="66" actId="255"/>
          <ac:spMkLst>
            <pc:docMk/>
            <pc:sldMk cId="935221409" sldId="308"/>
            <ac:spMk id="4" creationId="{017FC63E-3D48-1D05-FE02-A3C95F36C82D}"/>
          </ac:spMkLst>
        </pc:spChg>
      </pc:sldChg>
      <pc:sldChg chg="modSp mod">
        <pc:chgData name="Darren O'Connor" userId="6303f320-515b-428d-9515-1f5db775ab4e" providerId="ADAL" clId="{113552F0-B877-4C51-AD5C-F19AC8E22A87}" dt="2025-03-28T10:59:00.776" v="155" actId="20577"/>
        <pc:sldMkLst>
          <pc:docMk/>
          <pc:sldMk cId="2644663292" sldId="309"/>
        </pc:sldMkLst>
        <pc:spChg chg="mod">
          <ac:chgData name="Darren O'Connor" userId="6303f320-515b-428d-9515-1f5db775ab4e" providerId="ADAL" clId="{113552F0-B877-4C51-AD5C-F19AC8E22A87}" dt="2025-03-28T10:59:00.776" v="155" actId="20577"/>
          <ac:spMkLst>
            <pc:docMk/>
            <pc:sldMk cId="2644663292" sldId="309"/>
            <ac:spMk id="24" creationId="{3D154DFA-F792-4618-AE7B-19FF78A9365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C56D751B-D60D-4ED8-B3C1-C77D732294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C36438-826D-4395-A044-ACFC00A72463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62BA2AE9-1393-4B72-815F-4001BC1D3C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5250" y="746125"/>
            <a:ext cx="6626225" cy="3727450"/>
          </a:xfrm>
          <a:ln/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24F5D6A1-B4AA-4472-AABF-B3D2E198EE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89088" y="4722813"/>
            <a:ext cx="3713162" cy="4473575"/>
          </a:xfrm>
        </p:spPr>
        <p:txBody>
          <a:bodyPr/>
          <a:lstStyle/>
          <a:p>
            <a:endParaRPr lang="en-GB" altLang="en-US"/>
          </a:p>
          <a:p>
            <a:r>
              <a:rPr lang="en-GB" altLang="en-US" sz="1400">
                <a:latin typeface="Tahoma" panose="020B0604030504040204" pitchFamily="34" charset="0"/>
              </a:rPr>
              <a:t>Use Rolfe and MacNaughton p. 10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C56D751B-D60D-4ED8-B3C1-C77D732294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DC36438-826D-4395-A044-ACFC00A7246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62BA2AE9-1393-4B72-815F-4001BC1D3C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5250" y="746125"/>
            <a:ext cx="6626225" cy="3727450"/>
          </a:xfrm>
          <a:ln/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24F5D6A1-B4AA-4472-AABF-B3D2E198EE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89088" y="4722813"/>
            <a:ext cx="3713162" cy="4473575"/>
          </a:xfrm>
        </p:spPr>
        <p:txBody>
          <a:bodyPr/>
          <a:lstStyle/>
          <a:p>
            <a:endParaRPr lang="en-GB" altLang="en-US"/>
          </a:p>
          <a:p>
            <a:r>
              <a:rPr lang="en-GB" altLang="en-US" sz="1400">
                <a:latin typeface="Tahoma" panose="020B0604030504040204" pitchFamily="34" charset="0"/>
              </a:rPr>
              <a:t>Use Rolfe and MacNaughton p. 10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609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5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241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363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8061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4679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8249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5429A-C492-4DD8-9FE8-355162630294}" type="datetime1">
              <a:rPr lang="en-US"/>
              <a:pPr>
                <a:defRPr/>
              </a:pPr>
              <a:t>3/28/2025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61B28-D657-444B-9D1F-53928476C6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7222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7AB3C-0001-A874-04F9-BC51A40661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4C860D-4EE7-A4B0-8993-417D17D6B7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16E06-DF08-1606-6FC9-A9C9D6C6C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4739D-9AAB-4EC9-A3A3-790D1BB61258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7F101-94B9-6F6D-F934-A6B4C75BB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790B1-DC1F-526A-8448-4793C44B4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BB8E2-4BF9-456D-A101-E9F429AE6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3619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6CE6-43C4-4028-9E36-9FFA7E9AB9B9}" type="datetime1">
              <a:rPr lang="en-US" smtClean="0"/>
              <a:t>3/28/2025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55064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4AF0D-ACD8-435B-9AFD-5557FFC6860B}" type="datetime1">
              <a:rPr lang="en-US" smtClean="0"/>
              <a:t>3/28/2025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90314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86665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94889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79172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72695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6857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45836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7.png"/><Relationship Id="rId4" Type="http://schemas.openxmlformats.org/officeDocument/2006/relationships/slideLayout" Target="../slideLayouts/slideLayout11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5" Type="http://schemas.openxmlformats.org/officeDocument/2006/relationships/slideLayout" Target="../slideLayouts/slideLayout31.xml"/><Relationship Id="rId4" Type="http://schemas.openxmlformats.org/officeDocument/2006/relationships/slideLayout" Target="../slideLayouts/slideLayout30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7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70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701" r:id="rId3"/>
    <p:sldLayoutId id="2147483702" r:id="rId4"/>
    <p:sldLayoutId id="2147483703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98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7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YE5p2wNAmJI?list=PLfW3Wp3x6cZSZ8rFXALI1qaYHfGRjTa1Y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GsTEw_6abBI?list=PLfW3Wp3x6cZSZ8rFXALI1qaYHfGRjTa1Y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B6C5E-D79E-4BBE-B215-8729C72FA6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6500" dirty="0" err="1"/>
              <a:t>Ymchil</a:t>
            </a:r>
            <a:r>
              <a:rPr lang="en-GB" sz="6500" dirty="0"/>
              <a:t> </a:t>
            </a:r>
            <a:r>
              <a:rPr lang="en-GB" sz="6500" dirty="0" err="1"/>
              <a:t>Cwmdeithasol</a:t>
            </a:r>
            <a:r>
              <a:rPr lang="en-GB" sz="6500" dirty="0"/>
              <a:t> ac </a:t>
            </a:r>
            <a:r>
              <a:rPr lang="en-GB" sz="6500" dirty="0" err="1"/>
              <a:t>addysgol</a:t>
            </a:r>
            <a:r>
              <a:rPr lang="en-GB" sz="6500" dirty="0"/>
              <a:t> Social and Educational Research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EA84ED-E8E1-4A97-8DB0-CA2A6166C8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ECYW5001 ECES5020 ECSO5006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244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69A62-85E0-43F1-8530-93A0D15B0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Amcanion y Modwl		</a:t>
            </a:r>
            <a:r>
              <a:rPr lang="cy-GB" noProof="0" dirty="0" err="1"/>
              <a:t>Module</a:t>
            </a:r>
            <a:r>
              <a:rPr lang="cy-GB" noProof="0" dirty="0"/>
              <a:t> </a:t>
            </a:r>
            <a:r>
              <a:rPr lang="cy-GB" noProof="0" dirty="0" err="1"/>
              <a:t>Aims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0E81C-9D29-4821-A84A-DDD1E028B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cy-GB" sz="1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Archwilio ystod o ddulliau ymchwil addysgol. </a:t>
            </a:r>
            <a:endParaRPr lang="cy-GB" sz="1800" noProof="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Datblygu dealltwriaeth o ddylunio a gweithredu ymchwil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Datblygu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gwybodaeth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,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dealltwriaeth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a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sgiliau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methodolegau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ymchwil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cymdeithasol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a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dulliau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ymchwil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sy'n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briodol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i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ymarfer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gwaith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ieuenctid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a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meysydd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cysylltiedig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6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eraill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.</a:t>
            </a:r>
            <a:endParaRPr lang="cy-GB" sz="1800" noProof="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cy-GB" noProof="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60CCB2-EB96-4D4A-BC52-FDFB7153E4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examine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range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of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educational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research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methods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develop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understanding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of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research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design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implementation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Clr>
                <a:srgbClr val="B71E42"/>
              </a:buClr>
              <a:buFont typeface="Symbol" panose="05050102010706020507" pitchFamily="18" charset="2"/>
              <a:buChar char=""/>
              <a:defRPr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develop knowledge, understanding and skills of social research methodologies and research methods appropriate to youth work practice and other related fields. 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cy-GB" noProof="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D8CF4DA-A8AD-4061-B9D8-48883FD54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768"/>
            <a:ext cx="30480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9668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/>
              <a:t>DEILLIANNAU DYSGU AR GYFER Y MODWL HWN </a:t>
            </a:r>
            <a:r>
              <a:rPr lang="cy-GB" noProof="0" err="1"/>
              <a:t>Learning</a:t>
            </a:r>
            <a:r>
              <a:rPr lang="cy-GB" noProof="0"/>
              <a:t> </a:t>
            </a:r>
            <a:r>
              <a:rPr lang="cy-GB" noProof="0" err="1"/>
              <a:t>outcomes</a:t>
            </a:r>
            <a:r>
              <a:rPr lang="cy-GB" noProof="0"/>
              <a:t> </a:t>
            </a:r>
            <a:r>
              <a:rPr lang="cy-GB" noProof="0" err="1"/>
              <a:t>for</a:t>
            </a:r>
            <a:r>
              <a:rPr lang="cy-GB" noProof="0"/>
              <a:t> </a:t>
            </a:r>
            <a:r>
              <a:rPr lang="cy-GB" noProof="0" err="1"/>
              <a:t>this</a:t>
            </a:r>
            <a:r>
              <a:rPr lang="cy-GB" noProof="0"/>
              <a:t> </a:t>
            </a:r>
            <a:r>
              <a:rPr lang="cy-GB" noProof="0" err="1"/>
              <a:t>module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sz="20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 ôl cwblhau’r modwl hwn yn llwyddiannus, dylai’r myfyriwr allu:</a:t>
            </a:r>
            <a:endParaRPr lang="cy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Gwerthuso oblygiadau moesegol cynnal ymchwil gyda phlant a phobl ifanc mewn amrywiaeth o gyd-destunau addysgol. </a:t>
            </a:r>
            <a:endParaRPr lang="cy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Dangos ymwybyddiaeth feirniadol o amrywiol </a:t>
            </a:r>
            <a:r>
              <a:rPr lang="cy-GB" sz="180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fethodolegau</a:t>
            </a:r>
            <a:r>
              <a:rPr lang="cy-GB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ymchwil sy’n berthnasol i addysg, a’u cryfderau, eu gwendidau a’u cyfyngiadau. </a:t>
            </a:r>
            <a:endParaRPr lang="cy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3C2C5-D4DD-4C23-990F-7C47BBAAA4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rgbClr val="B71E42"/>
              </a:buClr>
              <a:buSzPct val="100000"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successful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completion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the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able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to:</a:t>
            </a: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Evaluate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the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ethical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implications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carrying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out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research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with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children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and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young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people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a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variety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educational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contexts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. </a:t>
            </a: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Demonstrate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a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critical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awareness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of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various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research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methodologies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that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are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relevant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to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education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and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their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strengths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,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weaknesses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and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limitations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. </a:t>
            </a: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endParaRPr lang="cy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C1DA579-AAD4-43EE-B0C3-FF4EEEBE87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768"/>
            <a:ext cx="30480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1002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1844E-69DE-7139-70B5-5C56543D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Amcanion y Modwl		</a:t>
            </a:r>
            <a:r>
              <a:rPr lang="cy-GB" noProof="0" dirty="0" err="1"/>
              <a:t>Module</a:t>
            </a:r>
            <a:r>
              <a:rPr lang="cy-GB" noProof="0" dirty="0"/>
              <a:t> </a:t>
            </a:r>
            <a:r>
              <a:rPr lang="cy-GB" noProof="0" dirty="0" err="1"/>
              <a:t>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EB758-846B-7846-4E9D-58D52C04A5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Dangos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dealltwriaeth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feirniadol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o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fethodolegau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a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dulliau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ymchwil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cyfranogol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gyda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phobl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ifanc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A93E56-F8FA-21A8-2CFA-B546F30B35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Demonstrate a critical understanding of participatory research methodologies and methods with young people.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482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/>
              <a:t>BETH YW YMCHWIL?		</a:t>
            </a:r>
            <a:r>
              <a:rPr lang="cy-GB" noProof="0" err="1"/>
              <a:t>What</a:t>
            </a:r>
            <a:r>
              <a:rPr lang="cy-GB" noProof="0"/>
              <a:t> is </a:t>
            </a:r>
            <a:r>
              <a:rPr lang="cy-GB" noProof="0" err="1"/>
              <a:t>research</a:t>
            </a:r>
            <a:r>
              <a:rPr lang="cy-GB" noProof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Meddyliwch am ddiffiniad.</a:t>
            </a:r>
          </a:p>
          <a:p>
            <a:r>
              <a:rPr lang="cy-GB" dirty="0"/>
              <a:t>Cymharwch a thrafodwch eich diffiniad yn eich grwpiau</a:t>
            </a:r>
            <a:endParaRPr lang="cy-GB" noProof="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0365BC-6657-406D-AD43-F7FA9CAC18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up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definition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3251" y="3247479"/>
            <a:ext cx="5168360" cy="2805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68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ECE15-B8CF-449E-9056-7775A0124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81BC0-D4D6-4180-B7AC-7B8155BD5E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activity (20 minutes)</a:t>
            </a:r>
          </a:p>
          <a:p>
            <a:endParaRPr lang="en-GB" dirty="0"/>
          </a:p>
          <a:p>
            <a:r>
              <a:rPr lang="en-GB" dirty="0"/>
              <a:t>In two groups find the definition of research?</a:t>
            </a:r>
          </a:p>
          <a:p>
            <a:endParaRPr lang="en-GB" dirty="0"/>
          </a:p>
          <a:p>
            <a:r>
              <a:rPr lang="en-GB" dirty="0"/>
              <a:t>What is the definition of social research?</a:t>
            </a:r>
          </a:p>
          <a:p>
            <a:endParaRPr lang="en-GB" dirty="0"/>
          </a:p>
          <a:p>
            <a:r>
              <a:rPr lang="en-GB" dirty="0"/>
              <a:t>Is research and social research different?</a:t>
            </a:r>
          </a:p>
        </p:txBody>
      </p:sp>
    </p:spTree>
    <p:extLst>
      <p:ext uri="{BB962C8B-B14F-4D97-AF65-F5344CB8AC3E}">
        <p14:creationId xmlns:p14="http://schemas.microsoft.com/office/powerpoint/2010/main" val="1757520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93369-2D02-46B4-8698-474471299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60723-1426-48A6-A4E7-396CE342CA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sz="2800" dirty="0"/>
              <a:t>‘Social research does not exist in a bubble’ (</a:t>
            </a:r>
            <a:r>
              <a:rPr lang="en-GB" sz="2800" noProof="1"/>
              <a:t>Bryman</a:t>
            </a:r>
            <a:r>
              <a:rPr lang="en-GB" sz="2800" dirty="0"/>
              <a:t> 2001</a:t>
            </a:r>
            <a:r>
              <a:rPr lang="en-GB" sz="2600" dirty="0"/>
              <a:t>)</a:t>
            </a:r>
          </a:p>
          <a:p>
            <a:pPr lvl="1"/>
            <a:endParaRPr lang="en-GB" sz="2600" dirty="0"/>
          </a:p>
          <a:p>
            <a:pPr lvl="1"/>
            <a:r>
              <a:rPr lang="en-GB" sz="2800" dirty="0"/>
              <a:t>Real world problems need real </a:t>
            </a:r>
          </a:p>
          <a:p>
            <a:pPr marL="0" indent="0">
              <a:buNone/>
            </a:pPr>
            <a:r>
              <a:rPr lang="en-GB" sz="2800" dirty="0"/>
              <a:t>world enquiry and research</a:t>
            </a:r>
          </a:p>
        </p:txBody>
      </p:sp>
      <p:pic>
        <p:nvPicPr>
          <p:cNvPr id="4" name="Picture 5" descr="cartoon">
            <a:extLst>
              <a:ext uri="{FF2B5EF4-FFF2-40B4-BE49-F238E27FC236}">
                <a16:creationId xmlns:a16="http://schemas.microsoft.com/office/drawing/2014/main" id="{9C879892-990D-43CA-8DA0-264297B0F7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693889" y="2818066"/>
            <a:ext cx="4276725" cy="2657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88975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E0891-76E9-4249-BB58-A3A749D80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37237-34CB-4982-A1F9-C7FF0C6DD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969712"/>
            <a:ext cx="11481847" cy="3575934"/>
          </a:xfrm>
        </p:spPr>
        <p:txBody>
          <a:bodyPr>
            <a:normAutofit fontScale="85000" lnSpcReduction="20000"/>
          </a:bodyPr>
          <a:lstStyle/>
          <a:p>
            <a:r>
              <a:rPr lang="en-GB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Social Research is a method used by social scientists and researchers 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to learn about people and societies so that they can design products/services that cater to various needs of the people. Different socio-economic groups belonging to different parts of a county think differently.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‘Purposive and rigorous investigation that aims to generate new knowledge.</a:t>
            </a:r>
          </a:p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An intellectual tool of social scientists which allows them to enter contexts or personal and/or public interest that are unknown to them, and to search for answers to their questions.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Social research is about discovery, expanding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the horizons of the known, of confidence, new ideas and the conclusions about all aspects of life’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		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	</a:t>
            </a:r>
            <a:r>
              <a:rPr lang="en-GB" sz="14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Sarantakos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, S. (2012) </a:t>
            </a:r>
            <a:r>
              <a:rPr lang="en-GB" sz="1400" b="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Social Research, </a:t>
            </a:r>
            <a:r>
              <a:rPr lang="en-GB" sz="1400" b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Red Globe Press: London 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(Pg. 4)</a:t>
            </a: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384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BETH YW YMCHWIL?		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What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is 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research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?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3123" y="2010878"/>
            <a:ext cx="5689360" cy="3448595"/>
          </a:xfrm>
        </p:spPr>
        <p:txBody>
          <a:bodyPr/>
          <a:lstStyle/>
          <a:p>
            <a:pPr marL="0" indent="0">
              <a:buNone/>
            </a:pPr>
            <a:r>
              <a:rPr lang="cy-GB" noProof="0"/>
              <a:t>Yr ymchwiliad systematig i ddeunyddiau neu ffynonellau a’r astudiaeth ohonynt er mwyn sefydlu ffeithiau, safbwyntiau neu </a:t>
            </a:r>
            <a:r>
              <a:rPr lang="cy-GB" noProof="0" err="1"/>
              <a:t>farnau</a:t>
            </a:r>
            <a:r>
              <a:rPr lang="cy-GB" noProof="0"/>
              <a:t> a dod i gasgliadau newydd.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8BB3B5-64D3-4DFA-ABB3-6F311F46FE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3770" y="2017343"/>
            <a:ext cx="5778229" cy="3441520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systematic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into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materials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sources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order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establish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facts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conclusions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endParaRPr lang="cy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7831" y="4027942"/>
            <a:ext cx="3880799" cy="2581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79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BETH YW YMCHWIL?		</a:t>
            </a:r>
            <a:r>
              <a:rPr kumimoji="0" lang="cy-GB" sz="32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What</a:t>
            </a:r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is </a:t>
            </a:r>
            <a:r>
              <a:rPr kumimoji="0" lang="cy-GB" sz="32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research</a:t>
            </a:r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?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noProof="0" dirty="0"/>
              <a:t>Ymchwil yw’r ymchwiliad i </a:t>
            </a:r>
            <a:r>
              <a:rPr lang="cy-GB" dirty="0"/>
              <a:t>syniad, pwnc neu destun at ddiben. Mae’n galluogi’r ymchwilydd i ymestyn gwybodaeth neu ymchwilio damcaniaeth. Mae’n cynnig cyfle i ymchwilio i syniad o safbwynt penodol</a:t>
            </a:r>
            <a:endParaRPr lang="cy-GB" noProof="0" dirty="0"/>
          </a:p>
          <a:p>
            <a:r>
              <a:rPr lang="cy-GB" noProof="0" dirty="0"/>
              <a:t>Y dulliau a ddefnyddiwch i gael gwybodaeth o amrywiaeth o ffynonellau</a:t>
            </a:r>
          </a:p>
          <a:p>
            <a:r>
              <a:rPr lang="cy-GB" noProof="0" dirty="0"/>
              <a:t>Ymchwilio a darganfod. Cyfle i ymchwilio </a:t>
            </a:r>
            <a:r>
              <a:rPr lang="cy-GB" dirty="0"/>
              <a:t>i d</a:t>
            </a:r>
            <a:r>
              <a:rPr lang="cy-GB" noProof="0" dirty="0"/>
              <a:t>damcaniaeth sy’n gofyn am ddehongliad pellach a gwell dealltwriaeth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EB5EDE-8804-4D40-B3C5-828F45A2BC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 is 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subject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topic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purpose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enables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extend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knowledge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explore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offers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opportunity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particular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</a:t>
            </a:r>
            <a:endParaRPr kumimoji="0" lang="cy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obtain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variety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sources</a:t>
            </a:r>
            <a:endParaRPr kumimoji="0" lang="cy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discovery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opportunity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requires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further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interpretation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greater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</a:t>
            </a:r>
            <a:endParaRPr kumimoji="0" lang="cy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97326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9D5F6-AFE7-482D-9739-41EB6F073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BETH YW YMCHWIL?		</a:t>
            </a:r>
            <a:r>
              <a:rPr kumimoji="0" lang="cy-GB" sz="32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What</a:t>
            </a:r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is </a:t>
            </a:r>
            <a:r>
              <a:rPr kumimoji="0" lang="cy-GB" sz="32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research</a:t>
            </a:r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C4E37-AB8F-422B-A0E2-38DFBDDE09A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noProof="0" dirty="0"/>
              <a:t>Ymholiad trwyadl am faes sydd o ddiddordeb am wahanol resymau e.e. gall fod yn faes na wyddys llawer amdano neu’n faes sy’n peri pryder</a:t>
            </a:r>
          </a:p>
          <a:p>
            <a:r>
              <a:rPr lang="cy-GB" noProof="0" dirty="0"/>
              <a:t>Darganfod, cael gwybod, astudio, edrych yn fanwl, ymchwilio, cael syniadau newydd/dod i gasgliadau newydd</a:t>
            </a:r>
          </a:p>
          <a:p>
            <a:r>
              <a:rPr lang="cy-GB" noProof="0" dirty="0"/>
              <a:t>Ymchwiliad systematig o ffenomen neu faes gweithgarwch. Gellir ei fesur yn wyddonol neu gellir dadansoddi data a gasglwyd a’u cymharu i nodi tueddiadau, tebygrwydd neu wahaniaethau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9C80FD-F7B1-44D9-A530-C5836B414D2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rigorous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enquiry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of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various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reasons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e.g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little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causing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concern</a:t>
            </a:r>
            <a:endParaRPr kumimoji="0" lang="cy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Discovery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finding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looking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depth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reaching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new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conclusions</a:t>
            </a:r>
            <a:endParaRPr kumimoji="0" lang="cy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systematic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a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phenomenon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activity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can be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measured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scientifically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data 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collected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be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analysed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compared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identify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trends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similarities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differences</a:t>
            </a:r>
            <a:endParaRPr kumimoji="0" lang="cy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6238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BETH YW YMCHWIL?		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What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is 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research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?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noProof="0"/>
              <a:t>Edrychwch ar y rhestr isod – a oedd unrhyw rai o’r rhain wedi’u cynnwys yn eich diffiniad?</a:t>
            </a:r>
          </a:p>
          <a:p>
            <a:pPr marL="0" indent="0">
              <a:buNone/>
            </a:pPr>
            <a:r>
              <a:rPr lang="cy-GB" noProof="0"/>
              <a:t>gofyn			mesur			casgliadau</a:t>
            </a:r>
          </a:p>
          <a:p>
            <a:pPr marL="0" indent="0">
              <a:buNone/>
            </a:pPr>
            <a:r>
              <a:rPr lang="cy-GB" noProof="0"/>
              <a:t>syniadau newydd 		trafod yn feirniadol		cyfle</a:t>
            </a:r>
          </a:p>
          <a:p>
            <a:pPr marL="0" indent="0">
              <a:buNone/>
            </a:pPr>
            <a:r>
              <a:rPr lang="cy-GB" noProof="0"/>
              <a:t>dyfnder			safbwynt			darganfyddiad</a:t>
            </a:r>
          </a:p>
          <a:p>
            <a:pPr marL="0" indent="0">
              <a:buNone/>
            </a:pPr>
            <a:r>
              <a:rPr lang="cy-GB" noProof="0"/>
              <a:t>pwrpas			ymholiad 			cwestiynu</a:t>
            </a:r>
          </a:p>
          <a:p>
            <a:pPr marL="0" indent="0">
              <a:buNone/>
            </a:pPr>
            <a:r>
              <a:rPr lang="cy-GB" noProof="0"/>
              <a:t>archwilio damcaniaeth		trylwyr			ymestyn gwybodaeth</a:t>
            </a:r>
          </a:p>
          <a:p>
            <a:pPr marL="0" indent="0">
              <a:buNone/>
            </a:pPr>
            <a:r>
              <a:rPr lang="cy-GB" noProof="0"/>
              <a:t>ysgolheictod			gwerthuso			pwnc</a:t>
            </a:r>
          </a:p>
          <a:p>
            <a:pPr marL="0" indent="0">
              <a:buNone/>
            </a:pPr>
            <a:r>
              <a:rPr lang="cy-GB" noProof="0"/>
              <a:t>cael gwybod			systematig			syniadau</a:t>
            </a:r>
          </a:p>
          <a:p>
            <a:pPr marL="0" indent="0">
              <a:buNone/>
            </a:pPr>
            <a:r>
              <a:rPr lang="cy-GB" noProof="0"/>
              <a:t>testun			gwybodaeth 			tueddiadau</a:t>
            </a:r>
          </a:p>
          <a:p>
            <a:pPr marL="0" indent="0">
              <a:buNone/>
            </a:pPr>
            <a:r>
              <a:rPr lang="cy-GB" noProof="0"/>
              <a:t>dehongliad			dealltwriaeth			ymchwiliad</a:t>
            </a:r>
          </a:p>
          <a:p>
            <a:pPr marL="0" indent="0">
              <a:buNone/>
            </a:pPr>
            <a:r>
              <a:rPr lang="cy-GB" noProof="0"/>
              <a:t>doethineb</a:t>
            </a:r>
          </a:p>
        </p:txBody>
      </p:sp>
    </p:spTree>
    <p:extLst>
      <p:ext uri="{BB962C8B-B14F-4D97-AF65-F5344CB8AC3E}">
        <p14:creationId xmlns:p14="http://schemas.microsoft.com/office/powerpoint/2010/main" val="1007177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BETH YW YMCHWIL?		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What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is 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research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?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801" y="2019589"/>
            <a:ext cx="11481847" cy="3575934"/>
          </a:xfrm>
        </p:spPr>
        <p:txBody>
          <a:bodyPr>
            <a:normAutofit fontScale="62500" lnSpcReduction="20000"/>
          </a:bodyPr>
          <a:lstStyle/>
          <a:p>
            <a:r>
              <a:rPr lang="cy-GB" noProof="0" dirty="0" err="1"/>
              <a:t>Look</a:t>
            </a:r>
            <a:r>
              <a:rPr lang="cy-GB" noProof="0" dirty="0"/>
              <a:t> at the </a:t>
            </a:r>
            <a:r>
              <a:rPr lang="cy-GB" noProof="0" dirty="0" err="1"/>
              <a:t>list</a:t>
            </a:r>
            <a:r>
              <a:rPr lang="cy-GB" noProof="0" dirty="0"/>
              <a:t> </a:t>
            </a:r>
            <a:r>
              <a:rPr lang="cy-GB" noProof="0" dirty="0" err="1"/>
              <a:t>below</a:t>
            </a:r>
            <a:r>
              <a:rPr lang="cy-GB" noProof="0" dirty="0"/>
              <a:t> – </a:t>
            </a:r>
            <a:r>
              <a:rPr lang="cy-GB" noProof="0" dirty="0" err="1"/>
              <a:t>were</a:t>
            </a:r>
            <a:r>
              <a:rPr lang="cy-GB" noProof="0" dirty="0"/>
              <a:t> </a:t>
            </a:r>
            <a:r>
              <a:rPr lang="cy-GB" noProof="0" dirty="0" err="1"/>
              <a:t>any</a:t>
            </a:r>
            <a:r>
              <a:rPr lang="cy-GB" noProof="0" dirty="0"/>
              <a:t> of </a:t>
            </a:r>
            <a:r>
              <a:rPr lang="cy-GB" noProof="0" dirty="0" err="1"/>
              <a:t>these</a:t>
            </a:r>
            <a:r>
              <a:rPr lang="cy-GB" noProof="0" dirty="0"/>
              <a:t> </a:t>
            </a:r>
            <a:r>
              <a:rPr lang="cy-GB" noProof="0" dirty="0" err="1"/>
              <a:t>included</a:t>
            </a:r>
            <a:r>
              <a:rPr lang="cy-GB" noProof="0" dirty="0"/>
              <a:t> </a:t>
            </a:r>
            <a:r>
              <a:rPr lang="cy-GB" noProof="0" dirty="0" err="1"/>
              <a:t>in</a:t>
            </a:r>
            <a:r>
              <a:rPr lang="cy-GB" noProof="0" dirty="0"/>
              <a:t> </a:t>
            </a:r>
            <a:r>
              <a:rPr lang="cy-GB" noProof="0" dirty="0" err="1"/>
              <a:t>your</a:t>
            </a:r>
            <a:r>
              <a:rPr lang="cy-GB" noProof="0" dirty="0"/>
              <a:t> </a:t>
            </a:r>
            <a:r>
              <a:rPr lang="cy-GB" noProof="0" dirty="0" err="1"/>
              <a:t>definition</a:t>
            </a:r>
            <a:r>
              <a:rPr lang="cy-GB" noProof="0" dirty="0"/>
              <a:t>?</a:t>
            </a:r>
          </a:p>
          <a:p>
            <a:pPr marL="0" indent="0">
              <a:buNone/>
            </a:pPr>
            <a:r>
              <a:rPr lang="cy-GB" noProof="0" dirty="0" err="1"/>
              <a:t>asking</a:t>
            </a:r>
            <a:r>
              <a:rPr lang="cy-GB" noProof="0" dirty="0"/>
              <a:t>			</a:t>
            </a:r>
            <a:r>
              <a:rPr lang="cy-GB" noProof="0" dirty="0" err="1"/>
              <a:t>measure</a:t>
            </a:r>
            <a:r>
              <a:rPr lang="cy-GB" noProof="0" dirty="0"/>
              <a:t>			</a:t>
            </a:r>
            <a:r>
              <a:rPr lang="cy-GB" noProof="0" dirty="0" err="1"/>
              <a:t>conclusions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 err="1"/>
              <a:t>new</a:t>
            </a:r>
            <a:r>
              <a:rPr lang="cy-GB" noProof="0" dirty="0"/>
              <a:t> </a:t>
            </a:r>
            <a:r>
              <a:rPr lang="cy-GB" noProof="0" dirty="0" err="1"/>
              <a:t>ideas</a:t>
            </a:r>
            <a:r>
              <a:rPr lang="cy-GB" noProof="0" dirty="0"/>
              <a:t>		</a:t>
            </a:r>
            <a:r>
              <a:rPr lang="cy-GB" noProof="0" dirty="0" err="1"/>
              <a:t>critique</a:t>
            </a:r>
            <a:r>
              <a:rPr lang="cy-GB" noProof="0" dirty="0"/>
              <a:t> 			</a:t>
            </a:r>
            <a:r>
              <a:rPr lang="cy-GB" noProof="0" dirty="0" err="1"/>
              <a:t>opportunity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 err="1"/>
              <a:t>depth</a:t>
            </a:r>
            <a:r>
              <a:rPr lang="cy-GB" noProof="0" dirty="0"/>
              <a:t>			</a:t>
            </a:r>
            <a:r>
              <a:rPr lang="cy-GB" noProof="0" dirty="0" err="1"/>
              <a:t>perspective</a:t>
            </a:r>
            <a:r>
              <a:rPr lang="cy-GB" noProof="0" dirty="0"/>
              <a:t>		</a:t>
            </a:r>
            <a:r>
              <a:rPr lang="cy-GB" noProof="0" dirty="0" err="1"/>
              <a:t>discovery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 err="1"/>
              <a:t>purpose</a:t>
            </a:r>
            <a:r>
              <a:rPr lang="cy-GB" noProof="0" dirty="0"/>
              <a:t>			</a:t>
            </a:r>
            <a:r>
              <a:rPr lang="cy-GB" noProof="0" dirty="0" err="1"/>
              <a:t>enquiry</a:t>
            </a:r>
            <a:r>
              <a:rPr lang="cy-GB" noProof="0" dirty="0"/>
              <a:t> 			</a:t>
            </a:r>
            <a:r>
              <a:rPr lang="cy-GB" noProof="0" dirty="0" err="1"/>
              <a:t>questioning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 err="1"/>
              <a:t>explore</a:t>
            </a:r>
            <a:r>
              <a:rPr lang="cy-GB" noProof="0" dirty="0"/>
              <a:t> </a:t>
            </a:r>
            <a:r>
              <a:rPr lang="cy-GB" noProof="0" dirty="0" err="1"/>
              <a:t>theory</a:t>
            </a:r>
            <a:r>
              <a:rPr lang="cy-GB" noProof="0" dirty="0"/>
              <a:t>		</a:t>
            </a:r>
            <a:r>
              <a:rPr lang="cy-GB" noProof="0" dirty="0" err="1"/>
              <a:t>rigorous</a:t>
            </a:r>
            <a:r>
              <a:rPr lang="cy-GB" noProof="0" dirty="0"/>
              <a:t>			</a:t>
            </a:r>
            <a:r>
              <a:rPr lang="cy-GB" noProof="0" dirty="0" err="1"/>
              <a:t>extend</a:t>
            </a:r>
            <a:r>
              <a:rPr lang="cy-GB" noProof="0" dirty="0"/>
              <a:t> </a:t>
            </a:r>
            <a:r>
              <a:rPr lang="cy-GB" noProof="0" dirty="0" err="1"/>
              <a:t>knowledge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 err="1"/>
              <a:t>scholarship</a:t>
            </a:r>
            <a:r>
              <a:rPr lang="cy-GB" noProof="0" dirty="0"/>
              <a:t>		</a:t>
            </a:r>
            <a:r>
              <a:rPr lang="cy-GB" noProof="0" dirty="0" err="1"/>
              <a:t>evaluate</a:t>
            </a:r>
            <a:r>
              <a:rPr lang="cy-GB" noProof="0" dirty="0"/>
              <a:t>			</a:t>
            </a:r>
            <a:r>
              <a:rPr lang="cy-GB" noProof="0" dirty="0" err="1"/>
              <a:t>subject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 err="1"/>
              <a:t>finding</a:t>
            </a:r>
            <a:r>
              <a:rPr lang="cy-GB" noProof="0" dirty="0"/>
              <a:t> </a:t>
            </a:r>
            <a:r>
              <a:rPr lang="cy-GB" noProof="0" dirty="0" err="1"/>
              <a:t>out</a:t>
            </a:r>
            <a:r>
              <a:rPr lang="cy-GB" noProof="0" dirty="0"/>
              <a:t>		</a:t>
            </a:r>
            <a:r>
              <a:rPr lang="cy-GB" noProof="0" dirty="0" err="1"/>
              <a:t>systematic</a:t>
            </a:r>
            <a:r>
              <a:rPr lang="cy-GB" noProof="0" dirty="0"/>
              <a:t>		</a:t>
            </a:r>
            <a:r>
              <a:rPr lang="cy-GB" noProof="0" dirty="0" err="1"/>
              <a:t>idea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 err="1"/>
              <a:t>topic</a:t>
            </a:r>
            <a:r>
              <a:rPr lang="cy-GB" noProof="0" dirty="0"/>
              <a:t>			</a:t>
            </a:r>
            <a:r>
              <a:rPr lang="cy-GB" noProof="0" dirty="0" err="1"/>
              <a:t>information</a:t>
            </a:r>
            <a:r>
              <a:rPr lang="cy-GB" noProof="0" dirty="0"/>
              <a:t> 		</a:t>
            </a:r>
            <a:r>
              <a:rPr lang="cy-GB" noProof="0" dirty="0" err="1"/>
              <a:t>trends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 err="1"/>
              <a:t>interpretation</a:t>
            </a:r>
            <a:r>
              <a:rPr lang="cy-GB" noProof="0" dirty="0"/>
              <a:t> 		</a:t>
            </a:r>
            <a:r>
              <a:rPr lang="cy-GB" noProof="0" dirty="0" err="1"/>
              <a:t>understanding</a:t>
            </a:r>
            <a:r>
              <a:rPr lang="cy-GB" noProof="0" dirty="0"/>
              <a:t>		</a:t>
            </a:r>
            <a:r>
              <a:rPr lang="cy-GB" noProof="0" dirty="0" err="1"/>
              <a:t>investigation</a:t>
            </a:r>
            <a:r>
              <a:rPr lang="cy-GB" noProof="0" dirty="0"/>
              <a:t> </a:t>
            </a:r>
          </a:p>
          <a:p>
            <a:pPr marL="0" indent="0">
              <a:buNone/>
            </a:pPr>
            <a:r>
              <a:rPr lang="cy-GB" noProof="0" dirty="0" err="1"/>
              <a:t>wisdom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5052365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03A7ACC9-A90B-4172-BF05-0D2AD52A23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TW" b="1" noProof="0">
                <a:ea typeface="新細明體" panose="02020500000000000000" pitchFamily="18" charset="-120"/>
              </a:rPr>
              <a:t>BETH YW YMCHWIL?	    What is research?</a:t>
            </a:r>
            <a:endParaRPr lang="cy-GB" altLang="en-US" b="1" noProof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3EE5029B-C6B6-4E81-B064-804AEEFB1B1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endParaRPr lang="cy-GB" altLang="en-US" sz="3600" noProof="0"/>
          </a:p>
          <a:p>
            <a:pPr>
              <a:buFont typeface="Wingdings" panose="05000000000000000000" pitchFamily="2" charset="2"/>
              <a:buNone/>
            </a:pPr>
            <a:r>
              <a:rPr lang="cy-GB" altLang="en-US" sz="2400" noProof="0"/>
              <a:t>Mae ymchwil da yn: </a:t>
            </a:r>
          </a:p>
          <a:p>
            <a:r>
              <a:rPr lang="cy-GB" altLang="en-US" sz="2400" noProof="0"/>
              <a:t>Foesegol</a:t>
            </a:r>
          </a:p>
          <a:p>
            <a:r>
              <a:rPr lang="cy-GB" altLang="en-US" sz="2400" noProof="0"/>
              <a:t>Pwrpasol</a:t>
            </a:r>
          </a:p>
          <a:p>
            <a:r>
              <a:rPr lang="cy-GB" altLang="en-US" sz="2400" noProof="0"/>
              <a:t>Wedi’i gynllunio’n dda</a:t>
            </a:r>
          </a:p>
          <a:p>
            <a:r>
              <a:rPr lang="cy-GB" altLang="en-US" sz="2400"/>
              <a:t>Tryloyw</a:t>
            </a:r>
            <a:endParaRPr lang="cy-GB" altLang="en-US" sz="3600" noProof="0"/>
          </a:p>
          <a:p>
            <a:endParaRPr lang="cy-GB" altLang="en-US" noProof="0"/>
          </a:p>
        </p:txBody>
      </p:sp>
      <p:sp>
        <p:nvSpPr>
          <p:cNvPr id="30724" name="Rectangle 4">
            <a:extLst>
              <a:ext uri="{FF2B5EF4-FFF2-40B4-BE49-F238E27FC236}">
                <a16:creationId xmlns:a16="http://schemas.microsoft.com/office/drawing/2014/main" id="{82B47FF7-5DB1-4AAA-8753-B5E8E69C36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2420939"/>
            <a:ext cx="3827462" cy="302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6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altLang="en-US" sz="2400">
                <a:latin typeface="+mn-lt"/>
              </a:rPr>
              <a:t>Wedi’i gyd-</a:t>
            </a:r>
            <a:r>
              <a:rPr lang="cy-GB" altLang="en-US" sz="2400" err="1">
                <a:latin typeface="+mn-lt"/>
              </a:rPr>
              <a:t>destunoli</a:t>
            </a:r>
            <a:endParaRPr lang="cy-GB" altLang="en-US" sz="2400">
              <a:latin typeface="+mn-lt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altLang="en-US" sz="2400">
                <a:latin typeface="+mn-lt"/>
              </a:rPr>
              <a:t>Credadwy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altLang="en-US" sz="2400">
                <a:latin typeface="+mn-lt"/>
              </a:rPr>
              <a:t>Gofalus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altLang="en-US" sz="2400">
                <a:latin typeface="+mn-lt"/>
              </a:rPr>
              <a:t>Dychmygus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altLang="en-US" sz="2400">
                <a:latin typeface="+mn-lt"/>
              </a:rPr>
              <a:t>Teg</a:t>
            </a:r>
          </a:p>
          <a:p>
            <a:pPr>
              <a:lnSpc>
                <a:spcPct val="80000"/>
              </a:lnSpc>
            </a:pPr>
            <a:endParaRPr lang="en-GB" altLang="en-US" sz="2400">
              <a:latin typeface="+mn-lt"/>
            </a:endParaRPr>
          </a:p>
          <a:p>
            <a:pPr>
              <a:lnSpc>
                <a:spcPct val="80000"/>
              </a:lnSpc>
            </a:pPr>
            <a:endParaRPr lang="en-GB" altLang="en-US" sz="28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03A7ACC9-A90B-4172-BF05-0D2AD52A23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TW" b="1">
                <a:ea typeface="新細明體" panose="02020500000000000000" pitchFamily="18" charset="-120"/>
              </a:rPr>
              <a:t>What is research?</a:t>
            </a:r>
            <a:endParaRPr lang="en-GB" altLang="en-US" b="1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3EE5029B-C6B6-4E81-B064-804AEEFB1B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3601" y="1600200"/>
            <a:ext cx="3686175" cy="44196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endParaRPr lang="en-GB" altLang="en-US" sz="3600"/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400"/>
              <a:t>Good research is: </a:t>
            </a:r>
          </a:p>
          <a:p>
            <a:r>
              <a:rPr lang="en-GB" altLang="en-US" sz="2400"/>
              <a:t>Ethical</a:t>
            </a:r>
          </a:p>
          <a:p>
            <a:r>
              <a:rPr lang="en-GB" altLang="en-US" sz="2400"/>
              <a:t>Purposeful</a:t>
            </a:r>
          </a:p>
          <a:p>
            <a:r>
              <a:rPr lang="en-GB" altLang="en-US" sz="2400"/>
              <a:t>Well-designed</a:t>
            </a:r>
          </a:p>
          <a:p>
            <a:r>
              <a:rPr lang="en-GB" altLang="en-US" sz="2400"/>
              <a:t>Transparent</a:t>
            </a:r>
          </a:p>
          <a:p>
            <a:endParaRPr lang="en-GB" altLang="en-US" sz="3600"/>
          </a:p>
          <a:p>
            <a:endParaRPr lang="en-GB" altLang="en-US"/>
          </a:p>
        </p:txBody>
      </p:sp>
      <p:sp>
        <p:nvSpPr>
          <p:cNvPr id="30724" name="Rectangle 4">
            <a:extLst>
              <a:ext uri="{FF2B5EF4-FFF2-40B4-BE49-F238E27FC236}">
                <a16:creationId xmlns:a16="http://schemas.microsoft.com/office/drawing/2014/main" id="{82B47FF7-5DB1-4AAA-8753-B5E8E69C36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2420939"/>
            <a:ext cx="3827462" cy="302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SzPct val="6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Arial" panose="020B0604020202020204" pitchFamily="34" charset="0"/>
              </a:rPr>
              <a:t>Contextualised</a:t>
            </a:r>
          </a:p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Arial" panose="020B0604020202020204" pitchFamily="34" charset="0"/>
              </a:rPr>
              <a:t>Credible</a:t>
            </a:r>
          </a:p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Arial" panose="020B0604020202020204" pitchFamily="34" charset="0"/>
              </a:rPr>
              <a:t>Careful</a:t>
            </a:r>
          </a:p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Arial" panose="020B0604020202020204" pitchFamily="34" charset="0"/>
              </a:rPr>
              <a:t>Imaginative</a:t>
            </a:r>
          </a:p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Arial" panose="020B0604020202020204" pitchFamily="34" charset="0"/>
              </a:rPr>
              <a:t>Equitable</a:t>
            </a:r>
          </a:p>
          <a:p>
            <a:pPr marL="342900" marR="0" lvl="0" indent="-342900" algn="l" defTabSz="4572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Wingdings" panose="05000000000000000000" pitchFamily="2" charset="2"/>
              <a:buChar char="l"/>
              <a:tabLst/>
              <a:defRPr/>
            </a:pPr>
            <a:endParaRPr kumimoji="0" lang="en-GB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rgbClr val="FA2B5C"/>
              </a:buClr>
              <a:buSzPct val="80000"/>
              <a:buFont typeface="Wingdings" panose="05000000000000000000" pitchFamily="2" charset="2"/>
              <a:buChar char="l"/>
              <a:tabLst/>
              <a:defRPr/>
            </a:pPr>
            <a:endParaRPr kumimoji="0" lang="en-GB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PAM YMCHWIL?			 </a:t>
            </a:r>
            <a:r>
              <a:rPr lang="cy-GB" noProof="0" err="1"/>
              <a:t>Why</a:t>
            </a:r>
            <a:r>
              <a:rPr lang="cy-GB" noProof="0"/>
              <a:t> </a:t>
            </a:r>
            <a:r>
              <a:rPr lang="cy-GB" noProof="0" err="1"/>
              <a:t>research</a:t>
            </a:r>
            <a:r>
              <a:rPr lang="cy-GB" noProof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/>
              <a:t>Mewn grwpiau lluniwch restr sy’n dangos pam ei bod yn bwysig ymchwilio</a:t>
            </a:r>
          </a:p>
          <a:p>
            <a:r>
              <a:rPr lang="cy-GB" noProof="0"/>
              <a:t>Ystyriwch pam ei bod yn arbennig o bwysig i ymarferwyr addysgol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1A1C68-27D5-4884-BF7E-38982BD951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compile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list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particularly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educational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practitioners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0024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PAM YMCHWIL?			 </a:t>
            </a:r>
            <a:r>
              <a:rPr lang="cy-GB" noProof="0" err="1"/>
              <a:t>Why</a:t>
            </a:r>
            <a:r>
              <a:rPr lang="cy-GB" noProof="0"/>
              <a:t> </a:t>
            </a:r>
            <a:r>
              <a:rPr lang="cy-GB" noProof="0" err="1"/>
              <a:t>research</a:t>
            </a:r>
            <a:r>
              <a:rPr lang="cy-GB" noProof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noProof="0"/>
              <a:t>Dod i wybod am rywbeth er ei </a:t>
            </a:r>
            <a:r>
              <a:rPr lang="cy-GB"/>
              <a:t>fwyn ei hun</a:t>
            </a:r>
            <a:endParaRPr lang="cy-GB" noProof="0"/>
          </a:p>
          <a:p>
            <a:r>
              <a:rPr lang="cy-GB"/>
              <a:t>Gwerthuso rhywbeth</a:t>
            </a:r>
            <a:endParaRPr lang="cy-GB" noProof="0"/>
          </a:p>
          <a:p>
            <a:r>
              <a:rPr lang="cy-GB"/>
              <a:t>Gwella eich arfer chi neu arfer pobl eraill
Darganfod a yw rhywbeth yn gweithio</a:t>
            </a:r>
            <a:endParaRPr lang="cy-GB" noProof="0"/>
          </a:p>
          <a:p>
            <a:r>
              <a:rPr lang="cy-GB"/>
              <a:t>Casglu safbwyntiau ynglŷn â barn</a:t>
            </a: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EF11B8-F8FC-40E0-A50F-1100F81E84C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sake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Evaluate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Improve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others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practice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works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Gather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view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point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32369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F3C8A-9240-4D4A-B670-F58311253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/>
              <a:t>CHWALU MYTHAU AM YMCHWIL</a:t>
            </a:r>
            <a:br>
              <a:rPr lang="cy-GB" noProof="0"/>
            </a:br>
            <a:r>
              <a:rPr lang="cy-GB" noProof="0"/>
              <a:t>				      Research </a:t>
            </a:r>
            <a:r>
              <a:rPr lang="cy-GB" noProof="0" err="1"/>
              <a:t>Myths</a:t>
            </a:r>
            <a:r>
              <a:rPr lang="cy-GB" noProof="0"/>
              <a:t> </a:t>
            </a:r>
            <a:r>
              <a:rPr lang="cy-GB" noProof="0" err="1"/>
              <a:t>Debunked</a:t>
            </a:r>
            <a:endParaRPr lang="cy-GB" noProof="0"/>
          </a:p>
        </p:txBody>
      </p:sp>
      <p:pic>
        <p:nvPicPr>
          <p:cNvPr id="6" name="Picture 6">
            <a:hlinkClick r:id="" action="ppaction://media"/>
            <a:extLst>
              <a:ext uri="{FF2B5EF4-FFF2-40B4-BE49-F238E27FC236}">
                <a16:creationId xmlns:a16="http://schemas.microsoft.com/office/drawing/2014/main" id="{42B33CDC-EA52-4DE9-8830-E7CE7D0655C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67162" y="2026444"/>
            <a:ext cx="4572000" cy="3429000"/>
          </a:xfrm>
        </p:spPr>
      </p:pic>
    </p:spTree>
    <p:extLst>
      <p:ext uri="{BB962C8B-B14F-4D97-AF65-F5344CB8AC3E}">
        <p14:creationId xmlns:p14="http://schemas.microsoft.com/office/powerpoint/2010/main" val="7592344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E58B4-50A2-4AD3-B4B0-59AFAF7F8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GWNEUD YMCHWIL YW 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…</a:t>
            </a:r>
            <a:b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</a:b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					   </a:t>
            </a:r>
            <a:r>
              <a:rPr lang="cy-GB" noProof="0"/>
              <a:t> </a:t>
            </a:r>
            <a:r>
              <a:rPr lang="cy-GB" noProof="0" err="1"/>
              <a:t>Doing</a:t>
            </a:r>
            <a:r>
              <a:rPr lang="cy-GB" noProof="0"/>
              <a:t> </a:t>
            </a:r>
            <a:r>
              <a:rPr lang="cy-GB" noProof="0" err="1"/>
              <a:t>research</a:t>
            </a:r>
            <a:r>
              <a:rPr lang="cy-GB" noProof="0"/>
              <a:t> is …</a:t>
            </a:r>
          </a:p>
        </p:txBody>
      </p:sp>
      <p:pic>
        <p:nvPicPr>
          <p:cNvPr id="4" name="Online Media 3" title="You can do research: it's just like booking a holiday!">
            <a:hlinkClick r:id="" action="ppaction://media"/>
            <a:extLst>
              <a:ext uri="{FF2B5EF4-FFF2-40B4-BE49-F238E27FC236}">
                <a16:creationId xmlns:a16="http://schemas.microsoft.com/office/drawing/2014/main" id="{AE270ACA-AF13-44F9-B94B-1905181E881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00400" y="2016125"/>
            <a:ext cx="6105525" cy="344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113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92" y="444671"/>
            <a:ext cx="10992465" cy="1059305"/>
          </a:xfrm>
        </p:spPr>
        <p:txBody>
          <a:bodyPr>
            <a:normAutofit fontScale="90000"/>
          </a:bodyPr>
          <a:lstStyle/>
          <a:p>
            <a:r>
              <a:rPr lang="cy-GB" dirty="0"/>
              <a:t>Ymchwil ar neu ymchwil gyda phlant/Pobl Ifanc Research </a:t>
            </a:r>
            <a:r>
              <a:rPr lang="cy-GB" noProof="0" dirty="0" err="1"/>
              <a:t>on</a:t>
            </a:r>
            <a:r>
              <a:rPr lang="cy-GB" noProof="0" dirty="0"/>
              <a:t> or </a:t>
            </a:r>
            <a:r>
              <a:rPr lang="cy-GB" noProof="0" dirty="0" err="1"/>
              <a:t>research</a:t>
            </a:r>
            <a:r>
              <a:rPr lang="cy-GB" noProof="0" dirty="0"/>
              <a:t> </a:t>
            </a:r>
            <a:r>
              <a:rPr lang="cy-GB" noProof="0" dirty="0" err="1"/>
              <a:t>with</a:t>
            </a:r>
            <a:r>
              <a:rPr lang="cy-GB" noProof="0" dirty="0"/>
              <a:t> </a:t>
            </a:r>
            <a:r>
              <a:rPr lang="cy-GB" noProof="0" dirty="0" err="1"/>
              <a:t>children</a:t>
            </a:r>
            <a:r>
              <a:rPr lang="cy-GB" noProof="0" dirty="0"/>
              <a:t>/Young </a:t>
            </a:r>
            <a:r>
              <a:rPr lang="cy-GB" noProof="0" dirty="0" err="1"/>
              <a:t>People</a:t>
            </a:r>
            <a:r>
              <a:rPr lang="cy-GB" noProof="0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Beth yw'r gwahaniaethau allweddol?
Goblygiadau'r ddau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D567E-4EC4-4072-B7BA-23F5BFDE0B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key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differences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Implications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both</a:t>
            </a:r>
            <a:endParaRPr kumimoji="0" lang="cy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1174942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err="1"/>
              <a:t>ccuhp</a:t>
            </a:r>
            <a:r>
              <a:rPr lang="cy-GB" noProof="0"/>
              <a:t> – ERTHYGL 12</a:t>
            </a:r>
            <a:br>
              <a:rPr lang="cy-GB" noProof="0"/>
            </a:b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UNCRC – </a:t>
            </a:r>
            <a:r>
              <a:rPr kumimoji="0" lang="cy-GB" sz="3200" b="0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Article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12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noProof="0"/>
              <a:t>Dylai barn plentyn a pherson ifanc gael ei ystyried ym mhobman, </a:t>
            </a:r>
            <a:r>
              <a:rPr lang="cy-GB"/>
              <a:t>gan gynnwys yn eu cartref, yn eu gweithle ac yn yr ysgol</a:t>
            </a:r>
            <a:endParaRPr lang="cy-GB" noProof="0"/>
          </a:p>
          <a:p>
            <a:r>
              <a:rPr lang="cy-GB"/>
              <a:t>Mae hyn yn wir waeth pa mor ifanc yw plentyn neu berson ifanc, er y dylai'r pwys a roddir ar eu barn newid wrth iddynt dyfu i fyny a dod yn fwy aeddfed
Nid yw Erthygl </a:t>
            </a:r>
            <a:r>
              <a:rPr lang="cy-GB" noProof="0"/>
              <a:t>12 yn </a:t>
            </a:r>
            <a:r>
              <a:rPr lang="cy-GB"/>
              <a:t>golygu ei bod yn rhaid i blant a phobl ifanc fynegi barn os nad ydyn nhw eisiau.
</a:t>
            </a:r>
            <a:r>
              <a:rPr lang="cy-GB" err="1"/>
              <a:t>Gallant</a:t>
            </a:r>
            <a:r>
              <a:rPr lang="cy-GB"/>
              <a:t> wrthod rhoi eu barn am unrhyw reswm, ac ni ddylid defnyddio Erthygl 12 i roi pwysau arnynt i wneud hynny</a:t>
            </a:r>
            <a:endParaRPr lang="cy-GB" noProof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EF66DB-3AB0-4CBE-985C-980E5B2379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a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person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should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considered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everywhere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including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home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workplace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at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school</a:t>
            </a:r>
            <a:endParaRPr kumimoji="0" lang="cy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true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matter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person is,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although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weight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should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change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grow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up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become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more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mature</a:t>
            </a:r>
            <a:endParaRPr kumimoji="0" lang="cy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Article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12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doesn’t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people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express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don’t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want to.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refuse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reason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Article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12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shouldn’t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pressure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them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into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giving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</a:t>
            </a:r>
          </a:p>
          <a:p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5557" y="327920"/>
            <a:ext cx="3667125" cy="124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3582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/>
              <a:t>YMCHWIL GYDA PHLANT </a:t>
            </a:r>
            <a:br>
              <a:rPr lang="cy-GB" noProof="0"/>
            </a:br>
            <a:r>
              <a:rPr lang="cy-GB" noProof="0"/>
              <a:t>					Research </a:t>
            </a:r>
            <a:r>
              <a:rPr lang="cy-GB" noProof="0" err="1"/>
              <a:t>with</a:t>
            </a:r>
            <a:r>
              <a:rPr lang="cy-GB" noProof="0"/>
              <a:t> </a:t>
            </a:r>
            <a:r>
              <a:rPr lang="cy-GB" noProof="0" err="1"/>
              <a:t>children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y-GB" sz="2000" dirty="0"/>
              <a:t>Mae safbwyntiau plant a phlentyndod, hawliau plant a galluoedd plant yn cael dylanwad yn ddieithriad ar y ffordd y cynhelir ymchwil (</a:t>
            </a:r>
            <a:r>
              <a:rPr lang="cy-GB" sz="2000" noProof="0" dirty="0" err="1"/>
              <a:t>O’Reilly</a:t>
            </a:r>
            <a:r>
              <a:rPr lang="cy-GB" sz="2000" noProof="0" dirty="0"/>
              <a:t> </a:t>
            </a:r>
            <a:r>
              <a:rPr lang="cy-GB" sz="2000" i="1" noProof="0" dirty="0" err="1"/>
              <a:t>et</a:t>
            </a:r>
            <a:r>
              <a:rPr lang="cy-GB" sz="2000" i="1" noProof="0" dirty="0"/>
              <a:t> </a:t>
            </a:r>
            <a:r>
              <a:rPr lang="cy-GB" sz="2000" i="1" noProof="0" dirty="0" err="1"/>
              <a:t>al</a:t>
            </a:r>
            <a:r>
              <a:rPr lang="cy-GB" sz="2000" noProof="0" dirty="0"/>
              <a:t>., 2013)</a:t>
            </a:r>
          </a:p>
          <a:p>
            <a:r>
              <a:rPr lang="cy-GB" sz="2000" noProof="0" dirty="0"/>
              <a:t>Bydd y ffordd mae plant wedi’u lleoli mewn cymdeithas yn effeithio ar y modd mae ymchwilwyr yn cynnal prosiectau ac felly mae’n bwysig ein bod yn ystyried sut mae hyn yn cael ei ddylanwadu’n ymarferol</a:t>
            </a:r>
          </a:p>
          <a:p>
            <a:endParaRPr lang="cy-GB" sz="2000" noProof="0" dirty="0"/>
          </a:p>
          <a:p>
            <a:r>
              <a:rPr lang="cy-GB" sz="2000" noProof="0" dirty="0"/>
              <a:t>Trafodwch y pwyntiau hyn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892C06-22A7-45D7-B86C-4F7C933AE97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views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childhood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children’s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rights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children’s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abilities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invariably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influence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way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conducted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O’Reilly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</a:t>
            </a:r>
            <a:r>
              <a:rPr kumimoji="0" lang="cy-GB" sz="4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., 2013)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way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positioned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society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affect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way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researchers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carry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projects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therefore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we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influenced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practice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4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4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4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points</a:t>
            </a:r>
            <a:endParaRPr kumimoji="0" lang="cy-GB" sz="4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320195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2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YMCHWIL GYDA PHLANT </a:t>
            </a:r>
            <a:br>
              <a:rPr kumimoji="0" lang="cy-GB" sz="2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</a:br>
            <a:r>
              <a:rPr kumimoji="0" lang="cy-GB" sz="2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					Research </a:t>
            </a:r>
            <a:r>
              <a:rPr kumimoji="0" lang="cy-GB" sz="29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with</a:t>
            </a:r>
            <a:r>
              <a:rPr kumimoji="0" lang="cy-GB" sz="2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</a:t>
            </a:r>
            <a:r>
              <a:rPr kumimoji="0" lang="cy-GB" sz="29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children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y-GB" noProof="0" dirty="0"/>
              <a:t>Dechreuodd y newid rhwng ymchwil ‘ar’ blant, fel cyfranogwyr goddefol i, ymchwilio ‘gyda’ phlant, lle mae hawliau cyfranogwyr yn cael eu parchu a’u hystyried, tua diwedd yr ugeinfed ganrif</a:t>
            </a:r>
          </a:p>
          <a:p>
            <a:r>
              <a:rPr lang="cy-GB" noProof="0" dirty="0"/>
              <a:t>Yn dilyn marwolaeth llawer a oedd yn ymwneud ag ymchwil, yn oedolion a phlant, o ganlyniad i arbrofion Natsïaidd a gynhaliwyd yn ystod yr Ail Ryfel Byd mewn gwersyll-garcharau, daeth amddiffyn cyfranogwyr ymchwil yn fwyfwy perthnasol</a:t>
            </a:r>
          </a:p>
          <a:p>
            <a:r>
              <a:rPr lang="cy-GB" noProof="0" dirty="0"/>
              <a:t>Yn ogystal dechreuodd agweddau at blant a phlentyndod newid, daeth yn fwy cyffredin i’w cynnwys yn y camau cynllunio ac i ymgynghori â nhw drwy gydol y broses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1AAC7-0029-4C15-88DA-699F05D86C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transition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between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‘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as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passive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‘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where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rights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respected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taken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into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account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began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towards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later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twentieth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century</a:t>
            </a:r>
            <a:endParaRPr kumimoji="0" lang="cy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Following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death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many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involved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adults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as a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result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Nazi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experiments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conducted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during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War 2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concentration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camps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protection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gained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relevance</a:t>
            </a:r>
            <a:endParaRPr kumimoji="0" lang="cy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Attitudes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childhood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also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began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change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it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became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more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common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include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them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planning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stages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consult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them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throughout</a:t>
            </a:r>
            <a:endParaRPr kumimoji="0" lang="cy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131291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33465"/>
            <a:ext cx="11139946" cy="1630730"/>
          </a:xfrm>
        </p:spPr>
        <p:txBody>
          <a:bodyPr>
            <a:noAutofit/>
          </a:bodyPr>
          <a:lstStyle/>
          <a:p>
            <a:r>
              <a:rPr lang="cy-GB" sz="3600" dirty="0"/>
              <a:t>Rhesymau dros ystyried sut mae plant yn teimlo ynglŷn Â Chael eu hastudio
</a:t>
            </a:r>
            <a:r>
              <a:rPr lang="cy-GB" sz="3600" dirty="0" err="1"/>
              <a:t>Reasons</a:t>
            </a:r>
            <a:r>
              <a:rPr lang="cy-GB" sz="3600" dirty="0"/>
              <a:t> </a:t>
            </a:r>
            <a:r>
              <a:rPr lang="cy-GB" sz="3600" noProof="0" dirty="0"/>
              <a:t>to </a:t>
            </a:r>
            <a:r>
              <a:rPr lang="cy-GB" sz="3600" noProof="0" dirty="0" err="1"/>
              <a:t>consider</a:t>
            </a:r>
            <a:r>
              <a:rPr lang="cy-GB" sz="3600" noProof="0" dirty="0"/>
              <a:t> </a:t>
            </a:r>
            <a:r>
              <a:rPr lang="cy-GB" sz="3600" noProof="0" dirty="0" err="1"/>
              <a:t>how</a:t>
            </a:r>
            <a:r>
              <a:rPr lang="cy-GB" sz="3600" noProof="0" dirty="0"/>
              <a:t> </a:t>
            </a:r>
            <a:r>
              <a:rPr lang="cy-GB" sz="3600" noProof="0" dirty="0" err="1"/>
              <a:t>children</a:t>
            </a:r>
            <a:r>
              <a:rPr lang="cy-GB" sz="3600" noProof="0" dirty="0"/>
              <a:t> </a:t>
            </a:r>
            <a:r>
              <a:rPr lang="cy-GB" sz="3600" noProof="0" dirty="0" err="1"/>
              <a:t>feel</a:t>
            </a:r>
            <a:r>
              <a:rPr lang="cy-GB" sz="3600" noProof="0" dirty="0"/>
              <a:t> </a:t>
            </a:r>
            <a:r>
              <a:rPr lang="cy-GB" sz="3600" noProof="0" dirty="0" err="1"/>
              <a:t>about</a:t>
            </a:r>
            <a:r>
              <a:rPr lang="cy-GB" sz="3600" noProof="0" dirty="0"/>
              <a:t> </a:t>
            </a:r>
            <a:r>
              <a:rPr lang="cy-GB" sz="3600" noProof="0" dirty="0" err="1"/>
              <a:t>being</a:t>
            </a:r>
            <a:r>
              <a:rPr lang="cy-GB" sz="3600" noProof="0" dirty="0"/>
              <a:t> </a:t>
            </a:r>
            <a:r>
              <a:rPr lang="cy-GB" sz="3600" noProof="0" dirty="0" err="1"/>
              <a:t>studied</a:t>
            </a:r>
            <a:endParaRPr lang="cy-GB" sz="36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3226" y="2010878"/>
            <a:ext cx="5109257" cy="3448595"/>
          </a:xfrm>
        </p:spPr>
        <p:txBody>
          <a:bodyPr/>
          <a:lstStyle/>
          <a:p>
            <a:r>
              <a:rPr lang="cy-GB" dirty="0"/>
              <a:t>Lluniwch restr o'r holl resymau y gallwch feddwl amdanynt pam y gallai fod yn bwysig ystyried sut mae plant yn teimlo ynglŷn â chael eu hastudio</a:t>
            </a:r>
            <a:endParaRPr lang="cy-GB" noProof="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3BC37C-5CDA-49D7-B9BF-6575FEB8E9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3770" y="2017343"/>
            <a:ext cx="5335777" cy="3441520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Make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list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all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reasons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think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might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feel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studied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570" y="3175820"/>
            <a:ext cx="2539322" cy="3113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9686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B25BD-6897-3329-4947-948EEE02C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YMCHWIL GYDA PHLANT </a:t>
            </a:r>
            <a:b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</a:br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					Research </a:t>
            </a:r>
            <a:r>
              <a:rPr kumimoji="0" lang="cy-GB" sz="32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with</a:t>
            </a:r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</a:t>
            </a:r>
            <a:r>
              <a:rPr kumimoji="0" lang="cy-GB" sz="32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children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CFF87-19F9-B349-BAAE-306EA9D506C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y </a:t>
            </a: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:</a:t>
            </a:r>
          </a:p>
          <a:p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ystyriaeth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diogelwch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bob </a:t>
            </a:r>
            <a:r>
              <a:rPr lang="en-GB" dirty="0" err="1"/>
              <a:t>amser</a:t>
            </a:r>
            <a:r>
              <a:rPr lang="en-GB" dirty="0"/>
              <a:t>.</a:t>
            </a:r>
          </a:p>
          <a:p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bosibl</a:t>
            </a:r>
            <a:r>
              <a:rPr lang="en-GB" dirty="0"/>
              <a:t> y gall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chael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ddiweddarach</a:t>
            </a:r>
            <a:r>
              <a:rPr lang="en-GB" dirty="0"/>
              <a:t>.</a:t>
            </a:r>
          </a:p>
          <a:p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caniatâd</a:t>
            </a:r>
            <a:r>
              <a:rPr lang="en-GB" dirty="0"/>
              <a:t> </a:t>
            </a:r>
            <a:r>
              <a:rPr lang="en-GB" dirty="0" err="1"/>
              <a:t>gwybodus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ymchwil</a:t>
            </a:r>
            <a:r>
              <a:rPr lang="en-GB" dirty="0"/>
              <a:t>.</a:t>
            </a:r>
          </a:p>
          <a:p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cydymffurfiaeth</a:t>
            </a:r>
            <a:r>
              <a:rPr lang="en-GB" dirty="0"/>
              <a:t> â </a:t>
            </a:r>
            <a:r>
              <a:rPr lang="en-GB" dirty="0" err="1"/>
              <a:t>gofynion</a:t>
            </a:r>
            <a:r>
              <a:rPr lang="en-GB" dirty="0"/>
              <a:t> </a:t>
            </a:r>
            <a:r>
              <a:rPr lang="en-GB" dirty="0" err="1"/>
              <a:t>cyfreithiol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â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phlant</a:t>
            </a:r>
            <a:r>
              <a:rPr lang="en-GB" dirty="0"/>
              <a:t> neu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DU.</a:t>
            </a:r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gwobrau</a:t>
            </a:r>
            <a:r>
              <a:rPr lang="en-GB" dirty="0"/>
              <a:t>/</a:t>
            </a:r>
            <a:r>
              <a:rPr lang="en-GB" dirty="0" err="1"/>
              <a:t>cymhellion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cyfranogiad</a:t>
            </a:r>
            <a:r>
              <a:rPr lang="en-GB" dirty="0"/>
              <a:t>.</a:t>
            </a:r>
          </a:p>
          <a:p>
            <a:r>
              <a:rPr lang="en-GB" dirty="0"/>
              <a:t>Y </a:t>
            </a:r>
            <a:r>
              <a:rPr lang="en-GB" dirty="0" err="1"/>
              <a:t>defnydd</a:t>
            </a:r>
            <a:r>
              <a:rPr lang="en-GB" dirty="0"/>
              <a:t> o </a:t>
            </a:r>
            <a:r>
              <a:rPr lang="en-GB" dirty="0" err="1"/>
              <a:t>ddelweddau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7FC63E-3D48-1D05-FE02-A3C95F36C82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When undertaking research with children and young people the following issues need to be taken into account:</a:t>
            </a:r>
          </a:p>
          <a:p>
            <a:pPr lvl="1"/>
            <a:r>
              <a:rPr lang="en-GB" sz="2900" dirty="0"/>
              <a:t>Ensure that appropriate regard is given to ensuring the safety and wellbeing of children and young people at all times.</a:t>
            </a:r>
          </a:p>
          <a:p>
            <a:pPr lvl="1"/>
            <a:r>
              <a:rPr lang="en-GB" sz="2900" dirty="0"/>
              <a:t>Any possible impact which inclusion in the research may have upon the young people at a later date.</a:t>
            </a:r>
          </a:p>
          <a:p>
            <a:pPr lvl="1"/>
            <a:r>
              <a:rPr lang="en-GB" sz="2900" dirty="0"/>
              <a:t>The securing of informed consent to their involvement in the research.</a:t>
            </a:r>
          </a:p>
          <a:p>
            <a:pPr lvl="1"/>
            <a:r>
              <a:rPr lang="en-GB" sz="2900" dirty="0"/>
              <a:t>Ensuring compliance with legal requirements relating to working with children or young people within the UK.</a:t>
            </a:r>
          </a:p>
          <a:p>
            <a:pPr lvl="1"/>
            <a:r>
              <a:rPr lang="en-GB" sz="2900" dirty="0"/>
              <a:t>Use of rewards/inducements for participation.</a:t>
            </a:r>
          </a:p>
          <a:p>
            <a:pPr lvl="1"/>
            <a:r>
              <a:rPr lang="en-GB" sz="2900" dirty="0"/>
              <a:t>The use of images of young people.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2214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4AB89-7981-4ED6-8272-5FCADAFC3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Darllen pellach 			</a:t>
            </a:r>
            <a:r>
              <a:rPr lang="cy-GB" noProof="0" err="1"/>
              <a:t>Further</a:t>
            </a:r>
            <a:r>
              <a:rPr lang="cy-GB" noProof="0"/>
              <a:t> </a:t>
            </a:r>
            <a:r>
              <a:rPr lang="cy-GB" noProof="0" err="1"/>
              <a:t>reading</a:t>
            </a:r>
            <a:endParaRPr lang="cy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C4178-A102-4E0E-A680-6E3EB2481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1800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Christensen</a:t>
            </a:r>
            <a:r>
              <a:rPr lang="cy-GB" sz="1800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P. </a:t>
            </a:r>
            <a:r>
              <a:rPr lang="cy-GB" sz="1800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and</a:t>
            </a:r>
            <a:r>
              <a:rPr lang="cy-GB" sz="1800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James, A. (2017) </a:t>
            </a:r>
            <a:r>
              <a:rPr lang="cy-GB" sz="1800" i="1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Research </a:t>
            </a:r>
            <a:r>
              <a:rPr lang="cy-GB" sz="1800" i="1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with</a:t>
            </a:r>
            <a:r>
              <a:rPr lang="cy-GB" sz="1800" i="1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cy-GB" sz="1800" i="1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Children</a:t>
            </a:r>
            <a:r>
              <a:rPr lang="cy-GB" sz="1800" i="1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 </a:t>
            </a:r>
            <a:r>
              <a:rPr lang="cy-GB" sz="1800" i="1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Perspectives</a:t>
            </a:r>
            <a:r>
              <a:rPr lang="cy-GB" sz="1800" i="1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cy-GB" sz="1800" i="1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and</a:t>
            </a:r>
            <a:r>
              <a:rPr lang="cy-GB" sz="1800" i="1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cy-GB" sz="1800" i="1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Practices</a:t>
            </a:r>
            <a:r>
              <a:rPr lang="cy-GB" sz="1800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2nd </a:t>
            </a:r>
            <a:r>
              <a:rPr lang="cy-GB" sz="1800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ed</a:t>
            </a:r>
            <a:r>
              <a:rPr lang="cy-GB" sz="1800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</a:t>
            </a:r>
            <a:r>
              <a:rPr lang="cy-GB" sz="1800" noProof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Oxon</a:t>
            </a:r>
            <a:r>
              <a:rPr lang="cy-GB" sz="1800" noProof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 Routledge</a:t>
            </a:r>
          </a:p>
          <a:p>
            <a:r>
              <a:rPr lang="cy-GB" sz="1800" noProof="0">
                <a:latin typeface="Arial" panose="020B0604020202020204" pitchFamily="34" charset="0"/>
              </a:rPr>
              <a:t>Ar gael ar-lein / </a:t>
            </a:r>
            <a:r>
              <a:rPr lang="cy-GB" sz="1800" noProof="0" err="1">
                <a:latin typeface="Arial" panose="020B0604020202020204" pitchFamily="34" charset="0"/>
              </a:rPr>
              <a:t>Available</a:t>
            </a:r>
            <a:r>
              <a:rPr lang="cy-GB" sz="1800" noProof="0">
                <a:latin typeface="Arial" panose="020B0604020202020204" pitchFamily="34" charset="0"/>
              </a:rPr>
              <a:t> </a:t>
            </a:r>
            <a:r>
              <a:rPr lang="cy-GB" sz="1800" noProof="0" err="1">
                <a:latin typeface="Arial" panose="020B0604020202020204" pitchFamily="34" charset="0"/>
              </a:rPr>
              <a:t>online</a:t>
            </a:r>
            <a:endParaRPr lang="cy-GB" sz="1800" noProof="0">
              <a:latin typeface="Arial" panose="020B0604020202020204" pitchFamily="34" charset="0"/>
            </a:endParaRPr>
          </a:p>
          <a:p>
            <a:r>
              <a:rPr lang="cy-GB" sz="1800" noProof="0">
                <a:latin typeface="Arial" panose="020B0604020202020204" pitchFamily="34" charset="0"/>
              </a:rPr>
              <a:t>Darllenwch y Bennod Ragarweiniol / Read </a:t>
            </a:r>
            <a:r>
              <a:rPr lang="cy-GB" sz="1800" noProof="0" err="1">
                <a:latin typeface="Arial" panose="020B0604020202020204" pitchFamily="34" charset="0"/>
              </a:rPr>
              <a:t>Introductory</a:t>
            </a:r>
            <a:r>
              <a:rPr lang="cy-GB" sz="1800" noProof="0">
                <a:latin typeface="Arial" panose="020B0604020202020204" pitchFamily="34" charset="0"/>
              </a:rPr>
              <a:t> </a:t>
            </a:r>
            <a:r>
              <a:rPr lang="cy-GB" sz="1800" noProof="0" err="1">
                <a:latin typeface="Arial" panose="020B0604020202020204" pitchFamily="34" charset="0"/>
              </a:rPr>
              <a:t>Chapter</a:t>
            </a:r>
            <a:endParaRPr lang="cy-GB" noProof="0"/>
          </a:p>
        </p:txBody>
      </p:sp>
    </p:spTree>
    <p:extLst>
      <p:ext uri="{BB962C8B-B14F-4D97-AF65-F5344CB8AC3E}">
        <p14:creationId xmlns:p14="http://schemas.microsoft.com/office/powerpoint/2010/main" val="20403829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D8038-7289-41C7-883D-AE7F1236B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1465790"/>
            <a:ext cx="3860798" cy="3941345"/>
          </a:xfrm>
        </p:spPr>
        <p:txBody>
          <a:bodyPr>
            <a:normAutofit/>
          </a:bodyPr>
          <a:lstStyle/>
          <a:p>
            <a:r>
              <a:rPr lang="en-GB" sz="6000" dirty="0"/>
              <a:t>Self directed study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3D154DFA-F792-4618-AE7B-19FF78A93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3" y="1359090"/>
            <a:ext cx="5132665" cy="4048046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r>
              <a:rPr lang="en-GB" dirty="0"/>
              <a:t>Read Kate Sapin’s discussions on Research this afternoon – feedback your findings next session (this Thursday). </a:t>
            </a:r>
          </a:p>
          <a:p>
            <a:r>
              <a:rPr lang="en-GB" dirty="0"/>
              <a:t>Read Cresswell’s Chapter included on the </a:t>
            </a:r>
            <a:r>
              <a:rPr lang="en-GB" dirty="0" err="1"/>
              <a:t>moodle</a:t>
            </a:r>
            <a:r>
              <a:rPr lang="en-GB" dirty="0"/>
              <a:t> tile </a:t>
            </a:r>
            <a:r>
              <a:rPr lang="en-GB"/>
              <a:t>for today</a:t>
            </a:r>
          </a:p>
          <a:p>
            <a:r>
              <a:rPr lang="en-GB" dirty="0"/>
              <a:t>On Moodle under this ppt</a:t>
            </a:r>
          </a:p>
        </p:txBody>
      </p:sp>
    </p:spTree>
    <p:extLst>
      <p:ext uri="{BB962C8B-B14F-4D97-AF65-F5344CB8AC3E}">
        <p14:creationId xmlns:p14="http://schemas.microsoft.com/office/powerpoint/2010/main" val="26446632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2804B-9C1F-4C34-B2CF-A59B51CBD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Cyfeiriadau 					</a:t>
            </a:r>
            <a:r>
              <a:rPr lang="cy-GB" dirty="0"/>
              <a:t>R</a:t>
            </a:r>
            <a:r>
              <a:rPr lang="cy-GB" noProof="0" dirty="0" err="1"/>
              <a:t>eferences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7A24C-E738-484A-8683-876B7379E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err="1">
                <a:solidFill>
                  <a:srgbClr val="555555"/>
                </a:solidFill>
              </a:rPr>
              <a:t>O’Reilly</a:t>
            </a:r>
            <a:r>
              <a:rPr lang="cy-GB" noProof="0">
                <a:solidFill>
                  <a:srgbClr val="555555"/>
                </a:solidFill>
              </a:rPr>
              <a:t>, M, </a:t>
            </a:r>
            <a:r>
              <a:rPr lang="cy-GB" noProof="0" err="1">
                <a:solidFill>
                  <a:srgbClr val="555555"/>
                </a:solidFill>
              </a:rPr>
              <a:t>Dogra</a:t>
            </a:r>
            <a:r>
              <a:rPr lang="cy-GB" noProof="0">
                <a:solidFill>
                  <a:srgbClr val="555555"/>
                </a:solidFill>
              </a:rPr>
              <a:t>, N. </a:t>
            </a:r>
            <a:r>
              <a:rPr lang="cy-GB" noProof="0" err="1">
                <a:solidFill>
                  <a:srgbClr val="555555"/>
                </a:solidFill>
              </a:rPr>
              <a:t>and</a:t>
            </a:r>
            <a:r>
              <a:rPr lang="cy-GB" noProof="0">
                <a:solidFill>
                  <a:srgbClr val="555555"/>
                </a:solidFill>
              </a:rPr>
              <a:t> </a:t>
            </a:r>
            <a:r>
              <a:rPr lang="cy-GB" noProof="0" err="1">
                <a:solidFill>
                  <a:srgbClr val="555555"/>
                </a:solidFill>
              </a:rPr>
              <a:t>Ronzi</a:t>
            </a:r>
            <a:r>
              <a:rPr lang="cy-GB" noProof="0">
                <a:solidFill>
                  <a:srgbClr val="555555"/>
                </a:solidFill>
              </a:rPr>
              <a:t>, P.D. (2013) </a:t>
            </a:r>
            <a:r>
              <a:rPr lang="cy-GB" b="0" noProof="0">
                <a:solidFill>
                  <a:srgbClr val="555555"/>
                </a:solidFill>
                <a:effectLst/>
              </a:rPr>
              <a:t>Research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with</a:t>
            </a:r>
            <a:r>
              <a:rPr lang="cy-GB" b="0" noProof="0">
                <a:solidFill>
                  <a:srgbClr val="555555"/>
                </a:solidFill>
                <a:effectLst/>
              </a:rPr>
              <a:t>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Children</a:t>
            </a:r>
            <a:r>
              <a:rPr lang="cy-GB" b="0" noProof="0">
                <a:solidFill>
                  <a:srgbClr val="555555"/>
                </a:solidFill>
                <a:effectLst/>
              </a:rPr>
              <a:t>: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Theory</a:t>
            </a:r>
            <a:r>
              <a:rPr lang="cy-GB" b="0" noProof="0">
                <a:solidFill>
                  <a:srgbClr val="555555"/>
                </a:solidFill>
                <a:effectLst/>
              </a:rPr>
              <a:t>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and</a:t>
            </a:r>
            <a:r>
              <a:rPr lang="cy-GB" b="0" noProof="0">
                <a:solidFill>
                  <a:srgbClr val="555555"/>
                </a:solidFill>
                <a:effectLst/>
              </a:rPr>
              <a:t>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Practice</a:t>
            </a:r>
            <a:r>
              <a:rPr lang="cy-GB" b="0" noProof="0">
                <a:solidFill>
                  <a:srgbClr val="555555"/>
                </a:solidFill>
                <a:effectLst/>
              </a:rPr>
              <a:t>. London: </a:t>
            </a:r>
            <a:r>
              <a:rPr lang="cy-GB" b="0" noProof="0" err="1">
                <a:solidFill>
                  <a:srgbClr val="555555"/>
                </a:solidFill>
                <a:effectLst/>
              </a:rPr>
              <a:t>Sage</a:t>
            </a:r>
            <a:endParaRPr lang="cy-GB" b="0" noProof="0">
              <a:solidFill>
                <a:srgbClr val="555555"/>
              </a:solidFill>
              <a:effectLst/>
            </a:endParaRPr>
          </a:p>
          <a:p>
            <a:endParaRPr lang="cy-GB" b="0" noProof="0">
              <a:solidFill>
                <a:srgbClr val="555555"/>
              </a:solidFill>
              <a:effectLst/>
            </a:endParaRPr>
          </a:p>
          <a:p>
            <a:pPr marL="0" indent="0">
              <a:buNone/>
            </a:pPr>
            <a:br>
              <a:rPr lang="cy-GB" noProof="0"/>
            </a:br>
            <a:endParaRPr lang="cy-GB" noProof="0"/>
          </a:p>
        </p:txBody>
      </p:sp>
    </p:spTree>
    <p:extLst>
      <p:ext uri="{BB962C8B-B14F-4D97-AF65-F5344CB8AC3E}">
        <p14:creationId xmlns:p14="http://schemas.microsoft.com/office/powerpoint/2010/main" val="80259811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2292</Words>
  <Application>Microsoft Office PowerPoint</Application>
  <PresentationFormat>Widescreen</PresentationFormat>
  <Paragraphs>189</Paragraphs>
  <Slides>30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30</vt:i4>
      </vt:variant>
    </vt:vector>
  </HeadingPairs>
  <TitlesOfParts>
    <vt:vector size="49" baseType="lpstr">
      <vt:lpstr>新細明體</vt:lpstr>
      <vt:lpstr>Aptos</vt:lpstr>
      <vt:lpstr>Arial</vt:lpstr>
      <vt:lpstr>Arial</vt:lpstr>
      <vt:lpstr>Calibri</vt:lpstr>
      <vt:lpstr>Calibri Light</vt:lpstr>
      <vt:lpstr>Gill Sans MT</vt:lpstr>
      <vt:lpstr>Roboto</vt:lpstr>
      <vt:lpstr>Symbol</vt:lpstr>
      <vt:lpstr>Tahoma</vt:lpstr>
      <vt:lpstr>Times New Roman</vt:lpstr>
      <vt:lpstr>Wingdings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Ymchil Cwmdeithasol ac addysgol Social and Educational Research </vt:lpstr>
      <vt:lpstr>Amcanion y Modwl  Module Aims</vt:lpstr>
      <vt:lpstr>DEILLIANNAU DYSGU AR GYFER Y MODWL HWN Learning outcomes for this module</vt:lpstr>
      <vt:lpstr>Amcanion y Modwl  Module Aims</vt:lpstr>
      <vt:lpstr>BETH YW YMCHWIL?  What is research?</vt:lpstr>
      <vt:lpstr>What is research?</vt:lpstr>
      <vt:lpstr>What is research?</vt:lpstr>
      <vt:lpstr>What is research?</vt:lpstr>
      <vt:lpstr>BETH YW YMCHWIL?  What is research?</vt:lpstr>
      <vt:lpstr>BETH YW YMCHWIL?  What is research?</vt:lpstr>
      <vt:lpstr>BETH YW YMCHWIL?  What is research?</vt:lpstr>
      <vt:lpstr>BETH YW YMCHWIL?  What is research?</vt:lpstr>
      <vt:lpstr>BETH YW YMCHWIL?  What is research?</vt:lpstr>
      <vt:lpstr>BETH YW YMCHWIL?     What is research?</vt:lpstr>
      <vt:lpstr>What is research?</vt:lpstr>
      <vt:lpstr>PAM YMCHWIL?    Why research?</vt:lpstr>
      <vt:lpstr>PAM YMCHWIL?    Why research?</vt:lpstr>
      <vt:lpstr>CHWALU MYTHAU AM YMCHWIL           Research Myths Debunked</vt:lpstr>
      <vt:lpstr>GWNEUD YMCHWIL YW …          Doing research is …</vt:lpstr>
      <vt:lpstr>Ymchwil ar neu ymchwil gyda phlant/Pobl Ifanc Research on or research with children/Young People?</vt:lpstr>
      <vt:lpstr>ccuhp – ERTHYGL 12 UNCRC – Article 12</vt:lpstr>
      <vt:lpstr>YMCHWIL GYDA PHLANT       Research with children</vt:lpstr>
      <vt:lpstr>YMCHWIL GYDA PHLANT       Research with children</vt:lpstr>
      <vt:lpstr>Rhesymau dros ystyried sut mae plant yn teimlo ynglŷn Â Chael eu hastudio
Reasons to consider how children feel about being studied</vt:lpstr>
      <vt:lpstr>YMCHWIL GYDA PHLANT       Research with children</vt:lpstr>
      <vt:lpstr>Darllen pellach    Further reading</vt:lpstr>
      <vt:lpstr>Self directed study</vt:lpstr>
      <vt:lpstr>Cyfeiriadau     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6</cp:revision>
  <dcterms:created xsi:type="dcterms:W3CDTF">2024-09-09T10:46:02Z</dcterms:created>
  <dcterms:modified xsi:type="dcterms:W3CDTF">2025-03-28T10:59:04Z</dcterms:modified>
</cp:coreProperties>
</file>