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64" r:id="rId4"/>
    <p:sldId id="258" r:id="rId5"/>
    <p:sldId id="263" r:id="rId6"/>
    <p:sldId id="260" r:id="rId7"/>
    <p:sldId id="259" r:id="rId8"/>
    <p:sldId id="262"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50330A-8030-4C0D-8CD8-331DB20CAB13}" v="333" dt="2022-07-10T01:29:22.8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60"/>
  </p:normalViewPr>
  <p:slideViewPr>
    <p:cSldViewPr snapToGrid="0">
      <p:cViewPr varScale="1">
        <p:scale>
          <a:sx n="77" d="100"/>
          <a:sy n="77" d="100"/>
        </p:scale>
        <p:origin x="76"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Tuhin (2120024)" userId="7e3cd38c-e65b-4538-a18f-b6ed30e45b38" providerId="ADAL" clId="{9950330A-8030-4C0D-8CD8-331DB20CAB13}"/>
    <pc:docChg chg="undo custSel addSld modSld sldOrd">
      <pc:chgData name="Md Tuhin (2120024)" userId="7e3cd38c-e65b-4538-a18f-b6ed30e45b38" providerId="ADAL" clId="{9950330A-8030-4C0D-8CD8-331DB20CAB13}" dt="2022-07-10T01:29:48.524" v="1214" actId="122"/>
      <pc:docMkLst>
        <pc:docMk/>
      </pc:docMkLst>
      <pc:sldChg chg="modSp mod ord modAnim">
        <pc:chgData name="Md Tuhin (2120024)" userId="7e3cd38c-e65b-4538-a18f-b6ed30e45b38" providerId="ADAL" clId="{9950330A-8030-4C0D-8CD8-331DB20CAB13}" dt="2022-07-09T00:56:16.677" v="350" actId="14100"/>
        <pc:sldMkLst>
          <pc:docMk/>
          <pc:sldMk cId="2696956417" sldId="257"/>
        </pc:sldMkLst>
        <pc:spChg chg="mod">
          <ac:chgData name="Md Tuhin (2120024)" userId="7e3cd38c-e65b-4538-a18f-b6ed30e45b38" providerId="ADAL" clId="{9950330A-8030-4C0D-8CD8-331DB20CAB13}" dt="2022-07-09T00:56:16.677" v="350" actId="14100"/>
          <ac:spMkLst>
            <pc:docMk/>
            <pc:sldMk cId="2696956417" sldId="257"/>
            <ac:spMk id="4" creationId="{E1FDBC8B-A9E3-191B-9A8C-6F807DD6433A}"/>
          </ac:spMkLst>
        </pc:spChg>
      </pc:sldChg>
      <pc:sldChg chg="modSp mod">
        <pc:chgData name="Md Tuhin (2120024)" userId="7e3cd38c-e65b-4538-a18f-b6ed30e45b38" providerId="ADAL" clId="{9950330A-8030-4C0D-8CD8-331DB20CAB13}" dt="2022-07-10T01:28:16.279" v="1176" actId="20577"/>
        <pc:sldMkLst>
          <pc:docMk/>
          <pc:sldMk cId="2045912123" sldId="258"/>
        </pc:sldMkLst>
        <pc:graphicFrameChg chg="modGraphic">
          <ac:chgData name="Md Tuhin (2120024)" userId="7e3cd38c-e65b-4538-a18f-b6ed30e45b38" providerId="ADAL" clId="{9950330A-8030-4C0D-8CD8-331DB20CAB13}" dt="2022-07-10T01:28:16.279" v="1176" actId="20577"/>
          <ac:graphicFrameMkLst>
            <pc:docMk/>
            <pc:sldMk cId="2045912123" sldId="258"/>
            <ac:graphicFrameMk id="2" creationId="{ADABD186-8AEC-0B97-0C8A-CD4E342A1D7B}"/>
          </ac:graphicFrameMkLst>
        </pc:graphicFrameChg>
      </pc:sldChg>
      <pc:sldChg chg="addSp delSp modSp mod delAnim modAnim">
        <pc:chgData name="Md Tuhin (2120024)" userId="7e3cd38c-e65b-4538-a18f-b6ed30e45b38" providerId="ADAL" clId="{9950330A-8030-4C0D-8CD8-331DB20CAB13}" dt="2022-07-10T01:29:48.524" v="1214" actId="122"/>
        <pc:sldMkLst>
          <pc:docMk/>
          <pc:sldMk cId="3650263622" sldId="259"/>
        </pc:sldMkLst>
        <pc:spChg chg="del">
          <ac:chgData name="Md Tuhin (2120024)" userId="7e3cd38c-e65b-4538-a18f-b6ed30e45b38" providerId="ADAL" clId="{9950330A-8030-4C0D-8CD8-331DB20CAB13}" dt="2022-07-09T00:30:29.177" v="111" actId="21"/>
          <ac:spMkLst>
            <pc:docMk/>
            <pc:sldMk cId="3650263622" sldId="259"/>
            <ac:spMk id="2" creationId="{B9D79655-F0BA-765A-721B-77D18DFC2C5C}"/>
          </ac:spMkLst>
        </pc:spChg>
        <pc:spChg chg="add mod">
          <ac:chgData name="Md Tuhin (2120024)" userId="7e3cd38c-e65b-4538-a18f-b6ed30e45b38" providerId="ADAL" clId="{9950330A-8030-4C0D-8CD8-331DB20CAB13}" dt="2022-07-10T01:29:48.524" v="1214" actId="122"/>
          <ac:spMkLst>
            <pc:docMk/>
            <pc:sldMk cId="3650263622" sldId="259"/>
            <ac:spMk id="2" creationId="{E9E4D218-4216-2CAE-3259-0561B690C087}"/>
          </ac:spMkLst>
        </pc:spChg>
        <pc:spChg chg="add del mod">
          <ac:chgData name="Md Tuhin (2120024)" userId="7e3cd38c-e65b-4538-a18f-b6ed30e45b38" providerId="ADAL" clId="{9950330A-8030-4C0D-8CD8-331DB20CAB13}" dt="2022-07-09T00:32:17.783" v="114"/>
          <ac:spMkLst>
            <pc:docMk/>
            <pc:sldMk cId="3650263622" sldId="259"/>
            <ac:spMk id="5" creationId="{D46713DD-B380-9E87-5B62-2811EFDE5F4D}"/>
          </ac:spMkLst>
        </pc:spChg>
        <pc:graphicFrameChg chg="add del mod">
          <ac:chgData name="Md Tuhin (2120024)" userId="7e3cd38c-e65b-4538-a18f-b6ed30e45b38" providerId="ADAL" clId="{9950330A-8030-4C0D-8CD8-331DB20CAB13}" dt="2022-07-09T00:32:17.783" v="114"/>
          <ac:graphicFrameMkLst>
            <pc:docMk/>
            <pc:sldMk cId="3650263622" sldId="259"/>
            <ac:graphicFrameMk id="3" creationId="{0982A437-20F2-635D-8D49-ED66576DE2BC}"/>
          </ac:graphicFrameMkLst>
        </pc:graphicFrameChg>
        <pc:graphicFrameChg chg="add del mod">
          <ac:chgData name="Md Tuhin (2120024)" userId="7e3cd38c-e65b-4538-a18f-b6ed30e45b38" providerId="ADAL" clId="{9950330A-8030-4C0D-8CD8-331DB20CAB13}" dt="2022-07-09T00:32:17.783" v="114"/>
          <ac:graphicFrameMkLst>
            <pc:docMk/>
            <pc:sldMk cId="3650263622" sldId="259"/>
            <ac:graphicFrameMk id="4" creationId="{4F4A43F4-C2D8-9B6B-9BA8-945DB778001E}"/>
          </ac:graphicFrameMkLst>
        </pc:graphicFrameChg>
        <pc:graphicFrameChg chg="add mod modGraphic">
          <ac:chgData name="Md Tuhin (2120024)" userId="7e3cd38c-e65b-4538-a18f-b6ed30e45b38" providerId="ADAL" clId="{9950330A-8030-4C0D-8CD8-331DB20CAB13}" dt="2022-07-09T00:52:48.434" v="173" actId="113"/>
          <ac:graphicFrameMkLst>
            <pc:docMk/>
            <pc:sldMk cId="3650263622" sldId="259"/>
            <ac:graphicFrameMk id="6" creationId="{2B6550DA-EC8B-8A3B-4E51-BC22FB7AC6B3}"/>
          </ac:graphicFrameMkLst>
        </pc:graphicFrameChg>
        <pc:graphicFrameChg chg="add mod modGraphic">
          <ac:chgData name="Md Tuhin (2120024)" userId="7e3cd38c-e65b-4538-a18f-b6ed30e45b38" providerId="ADAL" clId="{9950330A-8030-4C0D-8CD8-331DB20CAB13}" dt="2022-07-09T00:42:57.135" v="157"/>
          <ac:graphicFrameMkLst>
            <pc:docMk/>
            <pc:sldMk cId="3650263622" sldId="259"/>
            <ac:graphicFrameMk id="7" creationId="{41E7DE71-9DAE-BFBB-23D9-9D72DA367FD3}"/>
          </ac:graphicFrameMkLst>
        </pc:graphicFrameChg>
        <pc:graphicFrameChg chg="del">
          <ac:chgData name="Md Tuhin (2120024)" userId="7e3cd38c-e65b-4538-a18f-b6ed30e45b38" providerId="ADAL" clId="{9950330A-8030-4C0D-8CD8-331DB20CAB13}" dt="2022-07-09T00:30:40.503" v="112" actId="21"/>
          <ac:graphicFrameMkLst>
            <pc:docMk/>
            <pc:sldMk cId="3650263622" sldId="259"/>
            <ac:graphicFrameMk id="9" creationId="{74FBEF82-8FE7-404A-A305-2EDF0DF4FBCF}"/>
          </ac:graphicFrameMkLst>
        </pc:graphicFrameChg>
      </pc:sldChg>
      <pc:sldChg chg="addSp delSp modSp mod ord">
        <pc:chgData name="Md Tuhin (2120024)" userId="7e3cd38c-e65b-4538-a18f-b6ed30e45b38" providerId="ADAL" clId="{9950330A-8030-4C0D-8CD8-331DB20CAB13}" dt="2022-07-09T01:47:29.165" v="1105"/>
        <pc:sldMkLst>
          <pc:docMk/>
          <pc:sldMk cId="3537643177" sldId="260"/>
        </pc:sldMkLst>
        <pc:spChg chg="add mod">
          <ac:chgData name="Md Tuhin (2120024)" userId="7e3cd38c-e65b-4538-a18f-b6ed30e45b38" providerId="ADAL" clId="{9950330A-8030-4C0D-8CD8-331DB20CAB13}" dt="2022-07-09T01:47:29.165" v="1105"/>
          <ac:spMkLst>
            <pc:docMk/>
            <pc:sldMk cId="3537643177" sldId="260"/>
            <ac:spMk id="19" creationId="{8042822D-8CD0-21FE-9A57-3E4987A6A765}"/>
          </ac:spMkLst>
        </pc:spChg>
        <pc:graphicFrameChg chg="add del mod modGraphic">
          <ac:chgData name="Md Tuhin (2120024)" userId="7e3cd38c-e65b-4538-a18f-b6ed30e45b38" providerId="ADAL" clId="{9950330A-8030-4C0D-8CD8-331DB20CAB13}" dt="2022-07-09T00:44:10.434" v="168" actId="27309"/>
          <ac:graphicFrameMkLst>
            <pc:docMk/>
            <pc:sldMk cId="3537643177" sldId="260"/>
            <ac:graphicFrameMk id="5" creationId="{56754C36-DF29-E2AE-363B-B36D9E784CA2}"/>
          </ac:graphicFrameMkLst>
        </pc:graphicFrameChg>
        <pc:cxnChg chg="mod">
          <ac:chgData name="Md Tuhin (2120024)" userId="7e3cd38c-e65b-4538-a18f-b6ed30e45b38" providerId="ADAL" clId="{9950330A-8030-4C0D-8CD8-331DB20CAB13}" dt="2022-07-09T00:45:32.788" v="170" actId="1076"/>
          <ac:cxnSpMkLst>
            <pc:docMk/>
            <pc:sldMk cId="3537643177" sldId="260"/>
            <ac:cxnSpMk id="4" creationId="{BAA760B3-27FD-A5BC-1407-9E366C537F32}"/>
          </ac:cxnSpMkLst>
        </pc:cxnChg>
      </pc:sldChg>
      <pc:sldChg chg="addSp modSp mod">
        <pc:chgData name="Md Tuhin (2120024)" userId="7e3cd38c-e65b-4538-a18f-b6ed30e45b38" providerId="ADAL" clId="{9950330A-8030-4C0D-8CD8-331DB20CAB13}" dt="2022-07-10T01:27:11.042" v="1159"/>
        <pc:sldMkLst>
          <pc:docMk/>
          <pc:sldMk cId="3739904805" sldId="261"/>
        </pc:sldMkLst>
        <pc:spChg chg="add mod">
          <ac:chgData name="Md Tuhin (2120024)" userId="7e3cd38c-e65b-4538-a18f-b6ed30e45b38" providerId="ADAL" clId="{9950330A-8030-4C0D-8CD8-331DB20CAB13}" dt="2022-07-10T01:27:11.042" v="1159"/>
          <ac:spMkLst>
            <pc:docMk/>
            <pc:sldMk cId="3739904805" sldId="261"/>
            <ac:spMk id="4" creationId="{CE02D3FF-3B46-EEA9-9A68-BB41D661B024}"/>
          </ac:spMkLst>
        </pc:spChg>
      </pc:sldChg>
      <pc:sldChg chg="addSp delSp modSp mod modAnim">
        <pc:chgData name="Md Tuhin (2120024)" userId="7e3cd38c-e65b-4538-a18f-b6ed30e45b38" providerId="ADAL" clId="{9950330A-8030-4C0D-8CD8-331DB20CAB13}" dt="2022-07-09T01:46:21.004" v="1104"/>
        <pc:sldMkLst>
          <pc:docMk/>
          <pc:sldMk cId="3268211631" sldId="262"/>
        </pc:sldMkLst>
        <pc:spChg chg="add del mod">
          <ac:chgData name="Md Tuhin (2120024)" userId="7e3cd38c-e65b-4538-a18f-b6ed30e45b38" providerId="ADAL" clId="{9950330A-8030-4C0D-8CD8-331DB20CAB13}" dt="2022-07-09T00:53:27.758" v="177"/>
          <ac:spMkLst>
            <pc:docMk/>
            <pc:sldMk cId="3268211631" sldId="262"/>
            <ac:spMk id="2" creationId="{9C7E71C9-A776-3465-2D61-EA4044112A95}"/>
          </ac:spMkLst>
        </pc:spChg>
        <pc:spChg chg="mod">
          <ac:chgData name="Md Tuhin (2120024)" userId="7e3cd38c-e65b-4538-a18f-b6ed30e45b38" providerId="ADAL" clId="{9950330A-8030-4C0D-8CD8-331DB20CAB13}" dt="2022-07-09T01:40:18.762" v="865" actId="1076"/>
          <ac:spMkLst>
            <pc:docMk/>
            <pc:sldMk cId="3268211631" sldId="262"/>
            <ac:spMk id="3" creationId="{7B970CBE-CD55-9F74-3D89-88B87DD97F78}"/>
          </ac:spMkLst>
        </pc:spChg>
        <pc:spChg chg="add mod">
          <ac:chgData name="Md Tuhin (2120024)" userId="7e3cd38c-e65b-4538-a18f-b6ed30e45b38" providerId="ADAL" clId="{9950330A-8030-4C0D-8CD8-331DB20CAB13}" dt="2022-07-09T01:45:23.280" v="1100" actId="20577"/>
          <ac:spMkLst>
            <pc:docMk/>
            <pc:sldMk cId="3268211631" sldId="262"/>
            <ac:spMk id="4" creationId="{CC2DBE50-B3DF-FE36-17D4-B25B93623DC7}"/>
          </ac:spMkLst>
        </pc:spChg>
      </pc:sldChg>
      <pc:sldChg chg="addSp delSp modSp new mod setBg modAnim">
        <pc:chgData name="Md Tuhin (2120024)" userId="7e3cd38c-e65b-4538-a18f-b6ed30e45b38" providerId="ADAL" clId="{9950330A-8030-4C0D-8CD8-331DB20CAB13}" dt="2022-07-09T01:24:48.877" v="856"/>
        <pc:sldMkLst>
          <pc:docMk/>
          <pc:sldMk cId="1683357632" sldId="263"/>
        </pc:sldMkLst>
        <pc:spChg chg="add del mod">
          <ac:chgData name="Md Tuhin (2120024)" userId="7e3cd38c-e65b-4538-a18f-b6ed30e45b38" providerId="ADAL" clId="{9950330A-8030-4C0D-8CD8-331DB20CAB13}" dt="2022-07-09T01:14:49.252" v="537"/>
          <ac:spMkLst>
            <pc:docMk/>
            <pc:sldMk cId="1683357632" sldId="263"/>
            <ac:spMk id="2" creationId="{0C423D73-F0DD-0727-B3F2-8A6EC3FF9201}"/>
          </ac:spMkLst>
        </pc:spChg>
        <pc:spChg chg="add mod">
          <ac:chgData name="Md Tuhin (2120024)" userId="7e3cd38c-e65b-4538-a18f-b6ed30e45b38" providerId="ADAL" clId="{9950330A-8030-4C0D-8CD8-331DB20CAB13}" dt="2022-07-09T01:15:38.658" v="562" actId="255"/>
          <ac:spMkLst>
            <pc:docMk/>
            <pc:sldMk cId="1683357632" sldId="263"/>
            <ac:spMk id="3" creationId="{EC1EF536-7D01-BA1B-94F8-0F185BE58FDB}"/>
          </ac:spMkLst>
        </pc:spChg>
        <pc:spChg chg="add mod">
          <ac:chgData name="Md Tuhin (2120024)" userId="7e3cd38c-e65b-4538-a18f-b6ed30e45b38" providerId="ADAL" clId="{9950330A-8030-4C0D-8CD8-331DB20CAB13}" dt="2022-07-09T01:24:38.811" v="855" actId="1076"/>
          <ac:spMkLst>
            <pc:docMk/>
            <pc:sldMk cId="1683357632" sldId="263"/>
            <ac:spMk id="4" creationId="{14BC6E04-A62B-11E6-D3BB-89E1D2F35169}"/>
          </ac:spMkLst>
        </pc:spChg>
      </pc:sldChg>
      <pc:sldChg chg="addSp modSp new mod setBg modAnim">
        <pc:chgData name="Md Tuhin (2120024)" userId="7e3cd38c-e65b-4538-a18f-b6ed30e45b38" providerId="ADAL" clId="{9950330A-8030-4C0D-8CD8-331DB20CAB13}" dt="2022-07-10T01:29:06.374" v="1183"/>
        <pc:sldMkLst>
          <pc:docMk/>
          <pc:sldMk cId="1986006292" sldId="264"/>
        </pc:sldMkLst>
        <pc:spChg chg="add mod">
          <ac:chgData name="Md Tuhin (2120024)" userId="7e3cd38c-e65b-4538-a18f-b6ed30e45b38" providerId="ADAL" clId="{9950330A-8030-4C0D-8CD8-331DB20CAB13}" dt="2022-07-10T01:28:28.219" v="1181" actId="20577"/>
          <ac:spMkLst>
            <pc:docMk/>
            <pc:sldMk cId="1986006292" sldId="264"/>
            <ac:spMk id="3" creationId="{02CC6DD9-6E71-AD32-54C2-43C9701B2D81}"/>
          </ac:spMkLst>
        </pc:spChg>
        <pc:spChg chg="add mod">
          <ac:chgData name="Md Tuhin (2120024)" userId="7e3cd38c-e65b-4538-a18f-b6ed30e45b38" providerId="ADAL" clId="{9950330A-8030-4C0D-8CD8-331DB20CAB13}" dt="2022-07-10T01:24:47.082" v="1136" actId="122"/>
          <ac:spMkLst>
            <pc:docMk/>
            <pc:sldMk cId="1986006292" sldId="264"/>
            <ac:spMk id="4" creationId="{F00ACD5A-1C76-6434-AB8A-6E44552C330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03D6D37-0515-4A9F-9512-7711894345F5}"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2EBA12-AFF2-4B31-AEC5-8D01BE68FF98}"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7292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3D6D37-0515-4A9F-9512-7711894345F5}"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2EBA12-AFF2-4B31-AEC5-8D01BE68FF98}" type="slidenum">
              <a:rPr lang="en-GB" smtClean="0"/>
              <a:t>‹#›</a:t>
            </a:fld>
            <a:endParaRPr lang="en-GB"/>
          </a:p>
        </p:txBody>
      </p:sp>
    </p:spTree>
    <p:extLst>
      <p:ext uri="{BB962C8B-B14F-4D97-AF65-F5344CB8AC3E}">
        <p14:creationId xmlns:p14="http://schemas.microsoft.com/office/powerpoint/2010/main" val="3920751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3D6D37-0515-4A9F-9512-7711894345F5}"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2EBA12-AFF2-4B31-AEC5-8D01BE68FF98}" type="slidenum">
              <a:rPr lang="en-GB" smtClean="0"/>
              <a:t>‹#›</a:t>
            </a:fld>
            <a:endParaRPr lang="en-GB"/>
          </a:p>
        </p:txBody>
      </p:sp>
    </p:spTree>
    <p:extLst>
      <p:ext uri="{BB962C8B-B14F-4D97-AF65-F5344CB8AC3E}">
        <p14:creationId xmlns:p14="http://schemas.microsoft.com/office/powerpoint/2010/main" val="3441398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3D6D37-0515-4A9F-9512-7711894345F5}" type="datetimeFigureOut">
              <a:rPr lang="en-GB" smtClean="0"/>
              <a:t>10/07/2022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2EBA12-AFF2-4B31-AEC5-8D01BE68FF98}" type="slidenum">
              <a:rPr lang="en-GB" smtClean="0"/>
              <a:t>‹#›</a:t>
            </a:fld>
            <a:endParaRPr lang="en-GB"/>
          </a:p>
        </p:txBody>
      </p:sp>
    </p:spTree>
    <p:extLst>
      <p:ext uri="{BB962C8B-B14F-4D97-AF65-F5344CB8AC3E}">
        <p14:creationId xmlns:p14="http://schemas.microsoft.com/office/powerpoint/2010/main" val="3954308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3D6D37-0515-4A9F-9512-7711894345F5}" type="datetimeFigureOut">
              <a:rPr lang="en-GB" smtClean="0"/>
              <a:t>10/07/2022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2EBA12-AFF2-4B31-AEC5-8D01BE68FF98}" type="slidenum">
              <a:rPr lang="en-GB" smtClean="0"/>
              <a:t>‹#›</a:t>
            </a:fld>
            <a:endParaRPr lang="en-GB"/>
          </a:p>
        </p:txBody>
      </p:sp>
    </p:spTree>
    <p:extLst>
      <p:ext uri="{BB962C8B-B14F-4D97-AF65-F5344CB8AC3E}">
        <p14:creationId xmlns:p14="http://schemas.microsoft.com/office/powerpoint/2010/main" val="1816957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3D6D37-0515-4A9F-9512-7711894345F5}" type="datetimeFigureOut">
              <a:rPr lang="en-GB" smtClean="0"/>
              <a:t>10/07/2022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2EBA12-AFF2-4B31-AEC5-8D01BE68FF98}" type="slidenum">
              <a:rPr lang="en-GB" smtClean="0"/>
              <a:t>‹#›</a:t>
            </a:fld>
            <a:endParaRPr lang="en-GB"/>
          </a:p>
        </p:txBody>
      </p:sp>
    </p:spTree>
    <p:extLst>
      <p:ext uri="{BB962C8B-B14F-4D97-AF65-F5344CB8AC3E}">
        <p14:creationId xmlns:p14="http://schemas.microsoft.com/office/powerpoint/2010/main" val="731070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3D6D37-0515-4A9F-9512-7711894345F5}" type="datetimeFigureOut">
              <a:rPr lang="en-GB" smtClean="0"/>
              <a:t>10/07/2022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42EBA12-AFF2-4B31-AEC5-8D01BE68FF98}" type="slidenum">
              <a:rPr lang="en-GB" smtClean="0"/>
              <a:t>‹#›</a:t>
            </a:fld>
            <a:endParaRPr lang="en-GB"/>
          </a:p>
        </p:txBody>
      </p:sp>
    </p:spTree>
    <p:extLst>
      <p:ext uri="{BB962C8B-B14F-4D97-AF65-F5344CB8AC3E}">
        <p14:creationId xmlns:p14="http://schemas.microsoft.com/office/powerpoint/2010/main" val="2411854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3D6D37-0515-4A9F-9512-7711894345F5}" type="datetimeFigureOut">
              <a:rPr lang="en-GB" smtClean="0"/>
              <a:t>10/07/2022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2EBA12-AFF2-4B31-AEC5-8D01BE68FF98}" type="slidenum">
              <a:rPr lang="en-GB" smtClean="0"/>
              <a:t>‹#›</a:t>
            </a:fld>
            <a:endParaRPr lang="en-GB"/>
          </a:p>
        </p:txBody>
      </p:sp>
    </p:spTree>
    <p:extLst>
      <p:ext uri="{BB962C8B-B14F-4D97-AF65-F5344CB8AC3E}">
        <p14:creationId xmlns:p14="http://schemas.microsoft.com/office/powerpoint/2010/main" val="3813092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3D6D37-0515-4A9F-9512-7711894345F5}" type="datetimeFigureOut">
              <a:rPr lang="en-GB" smtClean="0"/>
              <a:t>10/07/2022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2EBA12-AFF2-4B31-AEC5-8D01BE68FF98}" type="slidenum">
              <a:rPr lang="en-GB" smtClean="0"/>
              <a:t>‹#›</a:t>
            </a:fld>
            <a:endParaRPr lang="en-GB"/>
          </a:p>
        </p:txBody>
      </p:sp>
    </p:spTree>
    <p:extLst>
      <p:ext uri="{BB962C8B-B14F-4D97-AF65-F5344CB8AC3E}">
        <p14:creationId xmlns:p14="http://schemas.microsoft.com/office/powerpoint/2010/main" val="163715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203D6D37-0515-4A9F-9512-7711894345F5}" type="datetimeFigureOut">
              <a:rPr lang="en-GB" smtClean="0"/>
              <a:t>10/07/2022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2EBA12-AFF2-4B31-AEC5-8D01BE68FF98}" type="slidenum">
              <a:rPr lang="en-GB" smtClean="0"/>
              <a:t>‹#›</a:t>
            </a:fld>
            <a:endParaRPr lang="en-GB"/>
          </a:p>
        </p:txBody>
      </p:sp>
    </p:spTree>
    <p:extLst>
      <p:ext uri="{BB962C8B-B14F-4D97-AF65-F5344CB8AC3E}">
        <p14:creationId xmlns:p14="http://schemas.microsoft.com/office/powerpoint/2010/main" val="2086685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3D6D37-0515-4A9F-9512-7711894345F5}"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2EBA12-AFF2-4B31-AEC5-8D01BE68FF98}" type="slidenum">
              <a:rPr lang="en-GB" smtClean="0"/>
              <a:t>‹#›</a:t>
            </a:fld>
            <a:endParaRPr lang="en-GB"/>
          </a:p>
        </p:txBody>
      </p:sp>
    </p:spTree>
    <p:extLst>
      <p:ext uri="{BB962C8B-B14F-4D97-AF65-F5344CB8AC3E}">
        <p14:creationId xmlns:p14="http://schemas.microsoft.com/office/powerpoint/2010/main" val="38564453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3D6D37-0515-4A9F-9512-7711894345F5}"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2EBA12-AFF2-4B31-AEC5-8D01BE68FF98}"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605908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3D6D37-0515-4A9F-9512-7711894345F5}"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2EBA12-AFF2-4B31-AEC5-8D01BE68FF98}" type="slidenum">
              <a:rPr lang="en-GB" smtClean="0"/>
              <a:t>‹#›</a:t>
            </a:fld>
            <a:endParaRPr lang="en-GB"/>
          </a:p>
        </p:txBody>
      </p:sp>
    </p:spTree>
    <p:extLst>
      <p:ext uri="{BB962C8B-B14F-4D97-AF65-F5344CB8AC3E}">
        <p14:creationId xmlns:p14="http://schemas.microsoft.com/office/powerpoint/2010/main" val="31759380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3D6D37-0515-4A9F-9512-7711894345F5}"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2EBA12-AFF2-4B31-AEC5-8D01BE68FF98}"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500613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3D6D37-0515-4A9F-9512-7711894345F5}"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2EBA12-AFF2-4B31-AEC5-8D01BE68FF98}" type="slidenum">
              <a:rPr lang="en-GB" smtClean="0"/>
              <a:t>‹#›</a:t>
            </a:fld>
            <a:endParaRPr lang="en-GB"/>
          </a:p>
        </p:txBody>
      </p:sp>
    </p:spTree>
    <p:extLst>
      <p:ext uri="{BB962C8B-B14F-4D97-AF65-F5344CB8AC3E}">
        <p14:creationId xmlns:p14="http://schemas.microsoft.com/office/powerpoint/2010/main" val="42110276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3D6D37-0515-4A9F-9512-7711894345F5}"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2EBA12-AFF2-4B31-AEC5-8D01BE68FF98}" type="slidenum">
              <a:rPr lang="en-GB" smtClean="0"/>
              <a:t>‹#›</a:t>
            </a:fld>
            <a:endParaRPr lang="en-GB"/>
          </a:p>
        </p:txBody>
      </p:sp>
    </p:spTree>
    <p:extLst>
      <p:ext uri="{BB962C8B-B14F-4D97-AF65-F5344CB8AC3E}">
        <p14:creationId xmlns:p14="http://schemas.microsoft.com/office/powerpoint/2010/main" val="33494889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3D6D37-0515-4A9F-9512-7711894345F5}" type="datetimeFigureOut">
              <a:rPr lang="en-GB" smtClean="0"/>
              <a:t>10/07/2022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2EBA12-AFF2-4B31-AEC5-8D01BE68FF98}" type="slidenum">
              <a:rPr lang="en-GB" smtClean="0"/>
              <a:t>‹#›</a:t>
            </a:fld>
            <a:endParaRPr lang="en-GB"/>
          </a:p>
        </p:txBody>
      </p:sp>
    </p:spTree>
    <p:extLst>
      <p:ext uri="{BB962C8B-B14F-4D97-AF65-F5344CB8AC3E}">
        <p14:creationId xmlns:p14="http://schemas.microsoft.com/office/powerpoint/2010/main" val="2699109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203D6D37-0515-4A9F-9512-7711894345F5}" type="datetimeFigureOut">
              <a:rPr lang="en-GB" smtClean="0"/>
              <a:t>10/07/2022</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742EBA12-AFF2-4B31-AEC5-8D01BE68FF98}" type="slidenum">
              <a:rPr lang="en-GB" smtClean="0"/>
              <a:t>‹#›</a:t>
            </a:fld>
            <a:endParaRPr lang="en-GB"/>
          </a:p>
        </p:txBody>
      </p:sp>
    </p:spTree>
    <p:extLst>
      <p:ext uri="{BB962C8B-B14F-4D97-AF65-F5344CB8AC3E}">
        <p14:creationId xmlns:p14="http://schemas.microsoft.com/office/powerpoint/2010/main" val="2263110666"/>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pestleanalysis.com/pestle-analysis-explained-with-examples/" TargetMode="External"/><Relationship Id="rId2" Type="http://schemas.openxmlformats.org/officeDocument/2006/relationships/hyperlink" Target="https://www.mindtools.com/pages/article/newTMC_03.htm#:~:text=About%20the%20Tool,quality%20management%2C%20in%20the%201960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C018E-7D80-8F0D-D973-99E29CF3B770}"/>
              </a:ext>
            </a:extLst>
          </p:cNvPr>
          <p:cNvSpPr>
            <a:spLocks noGrp="1"/>
          </p:cNvSpPr>
          <p:nvPr>
            <p:ph type="ctrTitle"/>
          </p:nvPr>
        </p:nvSpPr>
        <p:spPr>
          <a:xfrm>
            <a:off x="1946955" y="1077685"/>
            <a:ext cx="8623074" cy="2971801"/>
          </a:xfrm>
        </p:spPr>
        <p:txBody>
          <a:bodyPr>
            <a:normAutofit/>
          </a:bodyPr>
          <a:lstStyle/>
          <a:p>
            <a:pPr algn="ctr"/>
            <a:r>
              <a:rPr lang="en-GB" sz="8800" b="1" dirty="0">
                <a:latin typeface="Arial" panose="020B0604020202020204" pitchFamily="34" charset="0"/>
                <a:cs typeface="Arial" panose="020B0604020202020204" pitchFamily="34" charset="0"/>
              </a:rPr>
              <a:t>Absenteeism in the NHS</a:t>
            </a:r>
          </a:p>
        </p:txBody>
      </p:sp>
    </p:spTree>
    <p:extLst>
      <p:ext uri="{BB962C8B-B14F-4D97-AF65-F5344CB8AC3E}">
        <p14:creationId xmlns:p14="http://schemas.microsoft.com/office/powerpoint/2010/main" val="4251327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tx1"/>
            </a:gs>
            <a:gs pos="0">
              <a:schemeClr val="tx1"/>
            </a:gs>
          </a:gsLst>
          <a:lin ang="612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FDBC8B-A9E3-191B-9A8C-6F807DD6433A}"/>
              </a:ext>
            </a:extLst>
          </p:cNvPr>
          <p:cNvSpPr txBox="1"/>
          <p:nvPr/>
        </p:nvSpPr>
        <p:spPr>
          <a:xfrm>
            <a:off x="798022" y="1047404"/>
            <a:ext cx="10465723" cy="5139869"/>
          </a:xfrm>
          <a:prstGeom prst="rect">
            <a:avLst/>
          </a:prstGeom>
          <a:noFill/>
        </p:spPr>
        <p:txBody>
          <a:bodyPr wrap="square" rtlCol="0">
            <a:spAutoFit/>
          </a:bodyPr>
          <a:lstStyle/>
          <a:p>
            <a:r>
              <a:rPr lang="en-GB" sz="3200" dirty="0">
                <a:solidFill>
                  <a:schemeClr val="bg1"/>
                </a:solidFill>
                <a:latin typeface="Arial" panose="020B0604020202020204" pitchFamily="34" charset="0"/>
                <a:cs typeface="Arial" panose="020B0604020202020204" pitchFamily="34" charset="0"/>
              </a:rPr>
              <a:t>There is a absence of 41,000 nurses. Between 2017 and 2018, health visitors and nurses left their jobs. The total of individuals that left are 1,584. </a:t>
            </a:r>
          </a:p>
          <a:p>
            <a:endParaRPr lang="en-GB" sz="3200" dirty="0">
              <a:solidFill>
                <a:schemeClr val="bg1"/>
              </a:solidFill>
              <a:latin typeface="Arial" panose="020B0604020202020204" pitchFamily="34" charset="0"/>
              <a:cs typeface="Arial" panose="020B0604020202020204" pitchFamily="34" charset="0"/>
            </a:endParaRPr>
          </a:p>
          <a:p>
            <a:r>
              <a:rPr lang="en-GB" sz="3200" dirty="0">
                <a:solidFill>
                  <a:schemeClr val="bg1"/>
                </a:solidFill>
                <a:latin typeface="Arial" panose="020B0604020202020204" pitchFamily="34" charset="0"/>
                <a:cs typeface="Arial" panose="020B0604020202020204" pitchFamily="34" charset="0"/>
              </a:rPr>
              <a:t>The main experiment lies within the nursing department. There are issues within other fields.</a:t>
            </a:r>
          </a:p>
          <a:p>
            <a:endParaRPr lang="en-GB" sz="3200" dirty="0">
              <a:solidFill>
                <a:schemeClr val="bg1"/>
              </a:solidFill>
              <a:latin typeface="Arial" panose="020B0604020202020204" pitchFamily="34" charset="0"/>
              <a:cs typeface="Arial" panose="020B0604020202020204" pitchFamily="34" charset="0"/>
            </a:endParaRPr>
          </a:p>
          <a:p>
            <a:r>
              <a:rPr lang="en-GB" sz="3200" dirty="0">
                <a:solidFill>
                  <a:schemeClr val="bg1"/>
                </a:solidFill>
                <a:latin typeface="Arial" panose="020B0604020202020204" pitchFamily="34" charset="0"/>
                <a:cs typeface="Arial" panose="020B0604020202020204" pitchFamily="34" charset="0"/>
              </a:rPr>
              <a:t>Proper care are facing the biggest threat and if the shortage of staff continues then the waiting list will grow.</a:t>
            </a:r>
          </a:p>
          <a:p>
            <a:endParaRPr lang="en-GB" sz="2000" dirty="0">
              <a:solidFill>
                <a:schemeClr val="bg1"/>
              </a:solidFill>
              <a:latin typeface="Arial" panose="020B0604020202020204" pitchFamily="34" charset="0"/>
              <a:cs typeface="Arial" panose="020B0604020202020204" pitchFamily="34" charset="0"/>
            </a:endParaRPr>
          </a:p>
          <a:p>
            <a:endParaRPr lang="en-GB"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695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 calcmode="lin" valueType="num">
                                      <p:cBhvr additive="base">
                                        <p:cTn id="1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4">
                                            <p:txEl>
                                              <p:pRg st="4" end="4"/>
                                            </p:txEl>
                                          </p:spTgt>
                                        </p:tgtEl>
                                        <p:attrNameLst>
                                          <p:attrName>style.visibility</p:attrName>
                                        </p:attrNameLst>
                                      </p:cBhvr>
                                      <p:to>
                                        <p:strVal val="visible"/>
                                      </p:to>
                                    </p:set>
                                    <p:anim calcmode="lin" valueType="num">
                                      <p:cBhvr additive="base">
                                        <p:cTn id="20"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CC6DD9-6E71-AD32-54C2-43C9701B2D81}"/>
              </a:ext>
            </a:extLst>
          </p:cNvPr>
          <p:cNvSpPr txBox="1"/>
          <p:nvPr/>
        </p:nvSpPr>
        <p:spPr>
          <a:xfrm>
            <a:off x="224445" y="1552289"/>
            <a:ext cx="11967555" cy="5078313"/>
          </a:xfrm>
          <a:prstGeom prst="rect">
            <a:avLst/>
          </a:prstGeom>
          <a:noFill/>
        </p:spPr>
        <p:txBody>
          <a:bodyPr wrap="square">
            <a:spAutoFit/>
          </a:bodyPr>
          <a:lstStyle/>
          <a:p>
            <a:r>
              <a:rPr lang="en-GB" sz="3600" b="0" i="0" dirty="0">
                <a:solidFill>
                  <a:srgbClr val="666666"/>
                </a:solidFill>
                <a:effectLst/>
                <a:latin typeface="Arial" panose="020B0604020202020204" pitchFamily="34" charset="0"/>
                <a:cs typeface="Arial" panose="020B0604020202020204" pitchFamily="34" charset="0"/>
              </a:rPr>
              <a:t>The basic principle of PESTLE analysis is that you </a:t>
            </a:r>
            <a:r>
              <a:rPr lang="en-GB" sz="3600" b="0" i="0" dirty="0" err="1">
                <a:solidFill>
                  <a:srgbClr val="666666"/>
                </a:solidFill>
                <a:effectLst/>
                <a:latin typeface="Arial" panose="020B0604020202020204" pitchFamily="34" charset="0"/>
                <a:cs typeface="Arial" panose="020B0604020202020204" pitchFamily="34" charset="0"/>
              </a:rPr>
              <a:t>analyze</a:t>
            </a:r>
            <a:r>
              <a:rPr lang="en-GB" sz="3600" b="0" i="0" dirty="0">
                <a:solidFill>
                  <a:srgbClr val="666666"/>
                </a:solidFill>
                <a:effectLst/>
                <a:latin typeface="Arial" panose="020B0604020202020204" pitchFamily="34" charset="0"/>
                <a:cs typeface="Arial" panose="020B0604020202020204" pitchFamily="34" charset="0"/>
              </a:rPr>
              <a:t> a chosen organization from six different perspectives: </a:t>
            </a:r>
          </a:p>
          <a:p>
            <a:endParaRPr lang="en-GB" sz="3600" b="0" i="0" dirty="0">
              <a:solidFill>
                <a:srgbClr val="666666"/>
              </a:solidFill>
              <a:effectLst/>
              <a:latin typeface="Arial" panose="020B0604020202020204" pitchFamily="34" charset="0"/>
              <a:cs typeface="Arial" panose="020B0604020202020204" pitchFamily="34" charset="0"/>
            </a:endParaRPr>
          </a:p>
          <a:p>
            <a:r>
              <a:rPr lang="en-GB" sz="3600" b="0" i="0" dirty="0">
                <a:solidFill>
                  <a:srgbClr val="666666"/>
                </a:solidFill>
                <a:effectLst/>
                <a:latin typeface="Arial" panose="020B0604020202020204" pitchFamily="34" charset="0"/>
                <a:cs typeface="Arial" panose="020B0604020202020204" pitchFamily="34" charset="0"/>
              </a:rPr>
              <a:t>Political, Economic, Social, Technology, Legal, and Environmental. </a:t>
            </a:r>
          </a:p>
          <a:p>
            <a:endParaRPr lang="en-GB" sz="3600" dirty="0">
              <a:solidFill>
                <a:srgbClr val="666666"/>
              </a:solidFill>
              <a:latin typeface="Arial" panose="020B0604020202020204" pitchFamily="34" charset="0"/>
              <a:cs typeface="Arial" panose="020B0604020202020204" pitchFamily="34" charset="0"/>
            </a:endParaRPr>
          </a:p>
          <a:p>
            <a:r>
              <a:rPr lang="en-GB" sz="3600" b="0" i="0" dirty="0">
                <a:solidFill>
                  <a:srgbClr val="666666"/>
                </a:solidFill>
                <a:effectLst/>
                <a:latin typeface="Arial" panose="020B0604020202020204" pitchFamily="34" charset="0"/>
                <a:cs typeface="Arial" panose="020B0604020202020204" pitchFamily="34" charset="0"/>
              </a:rPr>
              <a:t>By doing this you unlock a influential understanding of how a particular business is performing from every angle.</a:t>
            </a:r>
            <a:endParaRPr lang="en-GB" sz="3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00ACD5A-1C76-6434-AB8A-6E44552C330B}"/>
              </a:ext>
            </a:extLst>
          </p:cNvPr>
          <p:cNvSpPr txBox="1"/>
          <p:nvPr/>
        </p:nvSpPr>
        <p:spPr>
          <a:xfrm>
            <a:off x="2842952" y="665018"/>
            <a:ext cx="5935287" cy="707886"/>
          </a:xfrm>
          <a:prstGeom prst="rect">
            <a:avLst/>
          </a:prstGeom>
          <a:noFill/>
        </p:spPr>
        <p:txBody>
          <a:bodyPr wrap="square" rtlCol="0">
            <a:spAutoFit/>
          </a:bodyPr>
          <a:lstStyle/>
          <a:p>
            <a:pPr algn="ctr"/>
            <a:r>
              <a:rPr lang="en-GB" sz="4000" b="1" dirty="0">
                <a:solidFill>
                  <a:schemeClr val="bg1"/>
                </a:solidFill>
                <a:latin typeface="Arial" panose="020B0604020202020204" pitchFamily="34" charset="0"/>
                <a:cs typeface="Arial" panose="020B0604020202020204" pitchFamily="34" charset="0"/>
              </a:rPr>
              <a:t>Pestle analysis </a:t>
            </a:r>
          </a:p>
        </p:txBody>
      </p:sp>
    </p:spTree>
    <p:extLst>
      <p:ext uri="{BB962C8B-B14F-4D97-AF65-F5344CB8AC3E}">
        <p14:creationId xmlns:p14="http://schemas.microsoft.com/office/powerpoint/2010/main" val="1986006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wipe(down)">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barn(inVertical)">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ADABD186-8AEC-0B97-0C8A-CD4E342A1D7B}"/>
              </a:ext>
            </a:extLst>
          </p:cNvPr>
          <p:cNvGraphicFramePr>
            <a:graphicFrameLocks noGrp="1"/>
          </p:cNvGraphicFramePr>
          <p:nvPr>
            <p:extLst>
              <p:ext uri="{D42A27DB-BD31-4B8C-83A1-F6EECF244321}">
                <p14:modId xmlns:p14="http://schemas.microsoft.com/office/powerpoint/2010/main" val="2985469207"/>
              </p:ext>
            </p:extLst>
          </p:nvPr>
        </p:nvGraphicFramePr>
        <p:xfrm>
          <a:off x="1225666" y="644850"/>
          <a:ext cx="10570094" cy="5298750"/>
        </p:xfrm>
        <a:graphic>
          <a:graphicData uri="http://schemas.openxmlformats.org/drawingml/2006/table">
            <a:tbl>
              <a:tblPr firstRow="1" bandRow="1">
                <a:tableStyleId>{5C22544A-7EE6-4342-B048-85BDC9FD1C3A}</a:tableStyleId>
              </a:tblPr>
              <a:tblGrid>
                <a:gridCol w="1541071">
                  <a:extLst>
                    <a:ext uri="{9D8B030D-6E8A-4147-A177-3AD203B41FA5}">
                      <a16:colId xmlns:a16="http://schemas.microsoft.com/office/drawing/2014/main" val="3301814659"/>
                    </a:ext>
                  </a:extLst>
                </a:gridCol>
                <a:gridCol w="4372571">
                  <a:extLst>
                    <a:ext uri="{9D8B030D-6E8A-4147-A177-3AD203B41FA5}">
                      <a16:colId xmlns:a16="http://schemas.microsoft.com/office/drawing/2014/main" val="2068758804"/>
                    </a:ext>
                  </a:extLst>
                </a:gridCol>
                <a:gridCol w="4656452">
                  <a:extLst>
                    <a:ext uri="{9D8B030D-6E8A-4147-A177-3AD203B41FA5}">
                      <a16:colId xmlns:a16="http://schemas.microsoft.com/office/drawing/2014/main" val="3585819470"/>
                    </a:ext>
                  </a:extLst>
                </a:gridCol>
              </a:tblGrid>
              <a:tr h="883125">
                <a:tc>
                  <a:txBody>
                    <a:bodyPr/>
                    <a:lstStyle/>
                    <a:p>
                      <a:pPr marL="0" indent="0">
                        <a:buFont typeface="Wingdings" panose="05000000000000000000" pitchFamily="2" charset="2"/>
                        <a:buNone/>
                      </a:pPr>
                      <a:r>
                        <a:rPr lang="en-GB" sz="4000" b="1" dirty="0">
                          <a:solidFill>
                            <a:schemeClr val="bg1"/>
                          </a:solidFill>
                          <a:latin typeface="Arial" panose="020B0604020202020204" pitchFamily="34" charset="0"/>
                          <a:cs typeface="Arial" panose="020B0604020202020204" pitchFamily="34" charset="0"/>
                        </a:rPr>
                        <a:t>P</a:t>
                      </a:r>
                    </a:p>
                  </a:txBody>
                  <a:tcPr>
                    <a:solidFill>
                      <a:srgbClr val="00B0F0"/>
                    </a:solidFill>
                  </a:tcPr>
                </a:tc>
                <a:tc>
                  <a:txBody>
                    <a:bodyPr/>
                    <a:lstStyle/>
                    <a:p>
                      <a:r>
                        <a:rPr lang="en-GB" sz="2800" b="1" dirty="0">
                          <a:solidFill>
                            <a:schemeClr val="bg1"/>
                          </a:solidFill>
                          <a:latin typeface="Arial" panose="020B0604020202020204" pitchFamily="34" charset="0"/>
                          <a:cs typeface="Arial" panose="020B0604020202020204" pitchFamily="34" charset="0"/>
                        </a:rPr>
                        <a:t>Political</a:t>
                      </a:r>
                    </a:p>
                  </a:txBody>
                  <a:tcPr>
                    <a:solidFill>
                      <a:schemeClr val="accent5">
                        <a:lumMod val="60000"/>
                        <a:lumOff val="40000"/>
                      </a:schemeClr>
                    </a:solidFill>
                  </a:tcPr>
                </a:tc>
                <a:tc>
                  <a:txBody>
                    <a:bodyPr/>
                    <a:lstStyle/>
                    <a:p>
                      <a:pPr marL="285750" indent="-285750">
                        <a:buFont typeface="Wingdings" panose="05000000000000000000" pitchFamily="2" charset="2"/>
                        <a:buChar char="v"/>
                      </a:pPr>
                      <a:r>
                        <a:rPr lang="en-GB" b="0" dirty="0">
                          <a:solidFill>
                            <a:schemeClr val="bg1"/>
                          </a:solidFill>
                          <a:latin typeface="Arial" panose="020B0604020202020204" pitchFamily="34" charset="0"/>
                          <a:cs typeface="Arial" panose="020B0604020202020204" pitchFamily="34" charset="0"/>
                        </a:rPr>
                        <a:t>Brexit</a:t>
                      </a:r>
                    </a:p>
                    <a:p>
                      <a:pPr marL="285750" indent="-285750">
                        <a:buFont typeface="Wingdings" panose="05000000000000000000" pitchFamily="2" charset="2"/>
                        <a:buChar char="v"/>
                      </a:pPr>
                      <a:endParaRPr lang="en-GB" b="0" dirty="0">
                        <a:solidFill>
                          <a:schemeClr val="bg1"/>
                        </a:solidFill>
                        <a:latin typeface="Arial" panose="020B0604020202020204" pitchFamily="34" charset="0"/>
                        <a:cs typeface="Arial" panose="020B0604020202020204" pitchFamily="34" charset="0"/>
                      </a:endParaRPr>
                    </a:p>
                  </a:txBody>
                  <a:tcPr>
                    <a:solidFill>
                      <a:schemeClr val="accent6">
                        <a:lumMod val="20000"/>
                        <a:lumOff val="80000"/>
                      </a:schemeClr>
                    </a:solidFill>
                  </a:tcPr>
                </a:tc>
                <a:extLst>
                  <a:ext uri="{0D108BD9-81ED-4DB2-BD59-A6C34878D82A}">
                    <a16:rowId xmlns:a16="http://schemas.microsoft.com/office/drawing/2014/main" val="7748197"/>
                  </a:ext>
                </a:extLst>
              </a:tr>
              <a:tr h="883125">
                <a:tc>
                  <a:txBody>
                    <a:bodyPr/>
                    <a:lstStyle/>
                    <a:p>
                      <a:r>
                        <a:rPr lang="en-GB" sz="4000" b="1" dirty="0">
                          <a:solidFill>
                            <a:schemeClr val="bg1"/>
                          </a:solidFill>
                          <a:latin typeface="Arial" panose="020B0604020202020204" pitchFamily="34" charset="0"/>
                          <a:cs typeface="Arial" panose="020B0604020202020204" pitchFamily="34" charset="0"/>
                        </a:rPr>
                        <a:t>E </a:t>
                      </a:r>
                    </a:p>
                  </a:txBody>
                  <a:tcPr>
                    <a:solidFill>
                      <a:srgbClr val="00B0F0"/>
                    </a:solidFill>
                  </a:tcPr>
                </a:tc>
                <a:tc>
                  <a:txBody>
                    <a:bodyPr/>
                    <a:lstStyle/>
                    <a:p>
                      <a:r>
                        <a:rPr lang="en-GB" sz="2800" b="1" dirty="0">
                          <a:solidFill>
                            <a:schemeClr val="bg1"/>
                          </a:solidFill>
                          <a:latin typeface="Arial" panose="020B0604020202020204" pitchFamily="34" charset="0"/>
                          <a:cs typeface="Arial" panose="020B0604020202020204" pitchFamily="34" charset="0"/>
                        </a:rPr>
                        <a:t>Economic</a:t>
                      </a:r>
                    </a:p>
                  </a:txBody>
                  <a:tcPr>
                    <a:solidFill>
                      <a:schemeClr val="accent5">
                        <a:lumMod val="60000"/>
                        <a:lumOff val="40000"/>
                      </a:schemeClr>
                    </a:solidFill>
                  </a:tcPr>
                </a:tc>
                <a:tc>
                  <a:txBody>
                    <a:bodyPr/>
                    <a:lstStyle/>
                    <a:p>
                      <a:pPr marL="285750" indent="-285750">
                        <a:buFont typeface="Wingdings" panose="05000000000000000000" pitchFamily="2" charset="2"/>
                        <a:buChar char="v"/>
                      </a:pPr>
                      <a:r>
                        <a:rPr lang="en-GB" b="0" dirty="0">
                          <a:solidFill>
                            <a:schemeClr val="bg1"/>
                          </a:solidFill>
                          <a:latin typeface="Arial" panose="020B0604020202020204" pitchFamily="34" charset="0"/>
                          <a:cs typeface="Arial" panose="020B0604020202020204" pitchFamily="34" charset="0"/>
                        </a:rPr>
                        <a:t>Workforce challenges is the biggest threat in proper care.</a:t>
                      </a:r>
                    </a:p>
                  </a:txBody>
                  <a:tcPr>
                    <a:solidFill>
                      <a:schemeClr val="accent6">
                        <a:lumMod val="20000"/>
                        <a:lumOff val="80000"/>
                      </a:schemeClr>
                    </a:solidFill>
                  </a:tcPr>
                </a:tc>
                <a:extLst>
                  <a:ext uri="{0D108BD9-81ED-4DB2-BD59-A6C34878D82A}">
                    <a16:rowId xmlns:a16="http://schemas.microsoft.com/office/drawing/2014/main" val="911618451"/>
                  </a:ext>
                </a:extLst>
              </a:tr>
              <a:tr h="883125">
                <a:tc>
                  <a:txBody>
                    <a:bodyPr/>
                    <a:lstStyle/>
                    <a:p>
                      <a:r>
                        <a:rPr lang="en-GB" sz="4000" b="1" dirty="0">
                          <a:solidFill>
                            <a:schemeClr val="bg1"/>
                          </a:solidFill>
                          <a:latin typeface="Arial" panose="020B0604020202020204" pitchFamily="34" charset="0"/>
                          <a:cs typeface="Arial" panose="020B0604020202020204" pitchFamily="34" charset="0"/>
                        </a:rPr>
                        <a:t>S </a:t>
                      </a:r>
                    </a:p>
                  </a:txBody>
                  <a:tcPr>
                    <a:solidFill>
                      <a:srgbClr val="00B0F0"/>
                    </a:solidFill>
                  </a:tcPr>
                </a:tc>
                <a:tc>
                  <a:txBody>
                    <a:bodyPr/>
                    <a:lstStyle/>
                    <a:p>
                      <a:r>
                        <a:rPr lang="en-GB" sz="2800" b="1" dirty="0">
                          <a:solidFill>
                            <a:schemeClr val="bg1"/>
                          </a:solidFill>
                          <a:latin typeface="Arial" panose="020B0604020202020204" pitchFamily="34" charset="0"/>
                          <a:cs typeface="Arial" panose="020B0604020202020204" pitchFamily="34" charset="0"/>
                        </a:rPr>
                        <a:t>Social</a:t>
                      </a:r>
                    </a:p>
                  </a:txBody>
                  <a:tcPr>
                    <a:solidFill>
                      <a:schemeClr val="accent5">
                        <a:lumMod val="60000"/>
                        <a:lumOff val="40000"/>
                      </a:schemeClr>
                    </a:solidFill>
                  </a:tcPr>
                </a:tc>
                <a:tc>
                  <a:txBody>
                    <a:bodyPr/>
                    <a:lstStyle/>
                    <a:p>
                      <a:pPr marL="285750" indent="-285750">
                        <a:buFont typeface="Wingdings" panose="05000000000000000000" pitchFamily="2" charset="2"/>
                        <a:buChar char="v"/>
                      </a:pPr>
                      <a:r>
                        <a:rPr lang="en-GB" b="0" dirty="0">
                          <a:solidFill>
                            <a:schemeClr val="bg1"/>
                          </a:solidFill>
                          <a:latin typeface="Arial" panose="020B0604020202020204" pitchFamily="34" charset="0"/>
                          <a:cs typeface="Arial" panose="020B0604020202020204" pitchFamily="34" charset="0"/>
                        </a:rPr>
                        <a:t>1,584 EU nurses and health visitors left the NHS roles</a:t>
                      </a:r>
                    </a:p>
                  </a:txBody>
                  <a:tcPr>
                    <a:solidFill>
                      <a:schemeClr val="accent6">
                        <a:lumMod val="20000"/>
                        <a:lumOff val="80000"/>
                      </a:schemeClr>
                    </a:solidFill>
                  </a:tcPr>
                </a:tc>
                <a:extLst>
                  <a:ext uri="{0D108BD9-81ED-4DB2-BD59-A6C34878D82A}">
                    <a16:rowId xmlns:a16="http://schemas.microsoft.com/office/drawing/2014/main" val="2199697530"/>
                  </a:ext>
                </a:extLst>
              </a:tr>
              <a:tr h="883125">
                <a:tc>
                  <a:txBody>
                    <a:bodyPr/>
                    <a:lstStyle/>
                    <a:p>
                      <a:r>
                        <a:rPr lang="en-GB" sz="4000" b="1" dirty="0">
                          <a:solidFill>
                            <a:schemeClr val="bg1"/>
                          </a:solidFill>
                          <a:latin typeface="Arial" panose="020B0604020202020204" pitchFamily="34" charset="0"/>
                          <a:cs typeface="Arial" panose="020B0604020202020204" pitchFamily="34" charset="0"/>
                        </a:rPr>
                        <a:t>T </a:t>
                      </a:r>
                    </a:p>
                  </a:txBody>
                  <a:tcPr>
                    <a:solidFill>
                      <a:srgbClr val="00B0F0"/>
                    </a:solidFill>
                  </a:tcPr>
                </a:tc>
                <a:tc>
                  <a:txBody>
                    <a:bodyPr/>
                    <a:lstStyle/>
                    <a:p>
                      <a:r>
                        <a:rPr lang="en-GB" sz="2800" b="1" dirty="0">
                          <a:solidFill>
                            <a:schemeClr val="bg1"/>
                          </a:solidFill>
                          <a:latin typeface="Arial" panose="020B0604020202020204" pitchFamily="34" charset="0"/>
                          <a:cs typeface="Arial" panose="020B0604020202020204" pitchFamily="34" charset="0"/>
                        </a:rPr>
                        <a:t>Technology</a:t>
                      </a:r>
                    </a:p>
                  </a:txBody>
                  <a:tcPr>
                    <a:solidFill>
                      <a:schemeClr val="accent5">
                        <a:lumMod val="60000"/>
                        <a:lumOff val="40000"/>
                      </a:schemeClr>
                    </a:solidFill>
                  </a:tcPr>
                </a:tc>
                <a:tc>
                  <a:txBody>
                    <a:bodyPr/>
                    <a:lstStyle/>
                    <a:p>
                      <a:pPr marL="285750" indent="-285750">
                        <a:buFont typeface="Wingdings" panose="05000000000000000000" pitchFamily="2" charset="2"/>
                        <a:buChar char="v"/>
                      </a:pPr>
                      <a:r>
                        <a:rPr lang="en-GB" b="0" dirty="0">
                          <a:solidFill>
                            <a:schemeClr val="bg1"/>
                          </a:solidFill>
                          <a:latin typeface="Arial" panose="020B0604020202020204" pitchFamily="34" charset="0"/>
                          <a:cs typeface="Arial" panose="020B0604020202020204" pitchFamily="34" charset="0"/>
                        </a:rPr>
                        <a:t>NHS want to train nurses and health professionals within </a:t>
                      </a:r>
                      <a:r>
                        <a:rPr lang="en-GB" b="0">
                          <a:solidFill>
                            <a:schemeClr val="bg1"/>
                          </a:solidFill>
                          <a:latin typeface="Arial" panose="020B0604020202020204" pitchFamily="34" charset="0"/>
                          <a:cs typeface="Arial" panose="020B0604020202020204" pitchFamily="34" charset="0"/>
                        </a:rPr>
                        <a:t>different technology</a:t>
                      </a:r>
                      <a:endParaRPr lang="en-GB" b="0" dirty="0">
                        <a:solidFill>
                          <a:schemeClr val="bg1"/>
                        </a:solidFill>
                        <a:latin typeface="Arial" panose="020B0604020202020204" pitchFamily="34" charset="0"/>
                        <a:cs typeface="Arial" panose="020B0604020202020204" pitchFamily="34" charset="0"/>
                      </a:endParaRPr>
                    </a:p>
                  </a:txBody>
                  <a:tcPr>
                    <a:solidFill>
                      <a:schemeClr val="accent6">
                        <a:lumMod val="20000"/>
                        <a:lumOff val="80000"/>
                      </a:schemeClr>
                    </a:solidFill>
                  </a:tcPr>
                </a:tc>
                <a:extLst>
                  <a:ext uri="{0D108BD9-81ED-4DB2-BD59-A6C34878D82A}">
                    <a16:rowId xmlns:a16="http://schemas.microsoft.com/office/drawing/2014/main" val="1776796925"/>
                  </a:ext>
                </a:extLst>
              </a:tr>
              <a:tr h="883125">
                <a:tc>
                  <a:txBody>
                    <a:bodyPr/>
                    <a:lstStyle/>
                    <a:p>
                      <a:r>
                        <a:rPr lang="en-GB" sz="4000" b="1" dirty="0">
                          <a:solidFill>
                            <a:schemeClr val="bg1"/>
                          </a:solidFill>
                          <a:latin typeface="Arial" panose="020B0604020202020204" pitchFamily="34" charset="0"/>
                          <a:cs typeface="Arial" panose="020B0604020202020204" pitchFamily="34" charset="0"/>
                        </a:rPr>
                        <a:t>L </a:t>
                      </a:r>
                    </a:p>
                  </a:txBody>
                  <a:tcPr>
                    <a:solidFill>
                      <a:srgbClr val="00B0F0"/>
                    </a:solidFill>
                  </a:tcPr>
                </a:tc>
                <a:tc>
                  <a:txBody>
                    <a:bodyPr/>
                    <a:lstStyle/>
                    <a:p>
                      <a:r>
                        <a:rPr lang="en-GB" sz="2800" b="1" dirty="0">
                          <a:solidFill>
                            <a:schemeClr val="bg1"/>
                          </a:solidFill>
                          <a:latin typeface="Arial" panose="020B0604020202020204" pitchFamily="34" charset="0"/>
                          <a:cs typeface="Arial" panose="020B0604020202020204" pitchFamily="34" charset="0"/>
                        </a:rPr>
                        <a:t>Legal</a:t>
                      </a:r>
                    </a:p>
                  </a:txBody>
                  <a:tcPr>
                    <a:solidFill>
                      <a:schemeClr val="accent5">
                        <a:lumMod val="60000"/>
                        <a:lumOff val="40000"/>
                      </a:schemeClr>
                    </a:solidFill>
                  </a:tcPr>
                </a:tc>
                <a:tc>
                  <a:txBody>
                    <a:bodyPr/>
                    <a:lstStyle/>
                    <a:p>
                      <a:pPr marL="285750" indent="-285750">
                        <a:buFont typeface="Wingdings" panose="05000000000000000000" pitchFamily="2" charset="2"/>
                        <a:buChar char="v"/>
                      </a:pPr>
                      <a:endParaRPr lang="en-GB" b="0" dirty="0">
                        <a:solidFill>
                          <a:schemeClr val="bg1"/>
                        </a:solidFill>
                        <a:latin typeface="Arial" panose="020B0604020202020204" pitchFamily="34" charset="0"/>
                        <a:cs typeface="Arial" panose="020B0604020202020204" pitchFamily="34" charset="0"/>
                      </a:endParaRPr>
                    </a:p>
                  </a:txBody>
                  <a:tcPr>
                    <a:solidFill>
                      <a:schemeClr val="accent6">
                        <a:lumMod val="20000"/>
                        <a:lumOff val="80000"/>
                      </a:schemeClr>
                    </a:solidFill>
                  </a:tcPr>
                </a:tc>
                <a:extLst>
                  <a:ext uri="{0D108BD9-81ED-4DB2-BD59-A6C34878D82A}">
                    <a16:rowId xmlns:a16="http://schemas.microsoft.com/office/drawing/2014/main" val="1802730467"/>
                  </a:ext>
                </a:extLst>
              </a:tr>
              <a:tr h="883125">
                <a:tc>
                  <a:txBody>
                    <a:bodyPr/>
                    <a:lstStyle/>
                    <a:p>
                      <a:r>
                        <a:rPr lang="en-GB" sz="4000" b="1" dirty="0">
                          <a:solidFill>
                            <a:schemeClr val="bg1"/>
                          </a:solidFill>
                          <a:latin typeface="Arial" panose="020B0604020202020204" pitchFamily="34" charset="0"/>
                          <a:cs typeface="Arial" panose="020B0604020202020204" pitchFamily="34" charset="0"/>
                        </a:rPr>
                        <a:t>E</a:t>
                      </a:r>
                    </a:p>
                  </a:txBody>
                  <a:tcPr>
                    <a:solidFill>
                      <a:srgbClr val="00B0F0"/>
                    </a:solidFill>
                  </a:tcPr>
                </a:tc>
                <a:tc>
                  <a:txBody>
                    <a:bodyPr/>
                    <a:lstStyle/>
                    <a:p>
                      <a:r>
                        <a:rPr lang="en-GB" sz="2800" b="1" dirty="0">
                          <a:solidFill>
                            <a:schemeClr val="bg1"/>
                          </a:solidFill>
                          <a:latin typeface="Arial" panose="020B0604020202020204" pitchFamily="34" charset="0"/>
                          <a:cs typeface="Arial" panose="020B0604020202020204" pitchFamily="34" charset="0"/>
                        </a:rPr>
                        <a:t>Environmental </a:t>
                      </a:r>
                    </a:p>
                  </a:txBody>
                  <a:tcPr>
                    <a:solidFill>
                      <a:schemeClr val="accent5">
                        <a:lumMod val="60000"/>
                        <a:lumOff val="40000"/>
                      </a:schemeClr>
                    </a:solidFill>
                  </a:tcPr>
                </a:tc>
                <a:tc>
                  <a:txBody>
                    <a:bodyPr/>
                    <a:lstStyle/>
                    <a:p>
                      <a:pPr marL="285750" indent="-285750">
                        <a:buFont typeface="Wingdings" panose="05000000000000000000" pitchFamily="2" charset="2"/>
                        <a:buChar char="v"/>
                      </a:pPr>
                      <a:r>
                        <a:rPr lang="en-GB" b="0" dirty="0">
                          <a:solidFill>
                            <a:schemeClr val="bg1"/>
                          </a:solidFill>
                          <a:latin typeface="Arial" panose="020B0604020202020204" pitchFamily="34" charset="0"/>
                          <a:cs typeface="Arial" panose="020B0604020202020204" pitchFamily="34" charset="0"/>
                        </a:rPr>
                        <a:t>Brexit has created risk in short &amp; medium terms.</a:t>
                      </a:r>
                    </a:p>
                  </a:txBody>
                  <a:tcPr>
                    <a:solidFill>
                      <a:schemeClr val="accent6">
                        <a:lumMod val="20000"/>
                        <a:lumOff val="80000"/>
                      </a:schemeClr>
                    </a:solidFill>
                  </a:tcPr>
                </a:tc>
                <a:extLst>
                  <a:ext uri="{0D108BD9-81ED-4DB2-BD59-A6C34878D82A}">
                    <a16:rowId xmlns:a16="http://schemas.microsoft.com/office/drawing/2014/main" val="498900752"/>
                  </a:ext>
                </a:extLst>
              </a:tr>
            </a:tbl>
          </a:graphicData>
        </a:graphic>
      </p:graphicFrame>
    </p:spTree>
    <p:extLst>
      <p:ext uri="{BB962C8B-B14F-4D97-AF65-F5344CB8AC3E}">
        <p14:creationId xmlns:p14="http://schemas.microsoft.com/office/powerpoint/2010/main" val="2045912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C1EF536-7D01-BA1B-94F8-0F185BE58FDB}"/>
              </a:ext>
            </a:extLst>
          </p:cNvPr>
          <p:cNvSpPr txBox="1"/>
          <p:nvPr/>
        </p:nvSpPr>
        <p:spPr>
          <a:xfrm>
            <a:off x="1346662" y="299258"/>
            <a:ext cx="8869680" cy="707886"/>
          </a:xfrm>
          <a:prstGeom prst="rect">
            <a:avLst/>
          </a:prstGeom>
          <a:noFill/>
        </p:spPr>
        <p:txBody>
          <a:bodyPr wrap="square" rtlCol="0">
            <a:spAutoFit/>
          </a:bodyPr>
          <a:lstStyle/>
          <a:p>
            <a:pPr algn="ctr"/>
            <a:r>
              <a:rPr lang="en-GB" sz="4000" b="1" dirty="0">
                <a:solidFill>
                  <a:schemeClr val="bg1"/>
                </a:solidFill>
                <a:latin typeface="Arial" panose="020B0604020202020204" pitchFamily="34" charset="0"/>
                <a:cs typeface="Arial" panose="020B0604020202020204" pitchFamily="34" charset="0"/>
              </a:rPr>
              <a:t>Ishikawa/Fishbone</a:t>
            </a:r>
          </a:p>
        </p:txBody>
      </p:sp>
      <p:sp>
        <p:nvSpPr>
          <p:cNvPr id="4" name="TextBox 3">
            <a:extLst>
              <a:ext uri="{FF2B5EF4-FFF2-40B4-BE49-F238E27FC236}">
                <a16:creationId xmlns:a16="http://schemas.microsoft.com/office/drawing/2014/main" id="{14BC6E04-A62B-11E6-D3BB-89E1D2F35169}"/>
              </a:ext>
            </a:extLst>
          </p:cNvPr>
          <p:cNvSpPr txBox="1"/>
          <p:nvPr/>
        </p:nvSpPr>
        <p:spPr>
          <a:xfrm>
            <a:off x="640080" y="2090172"/>
            <a:ext cx="11039302" cy="2677656"/>
          </a:xfrm>
          <a:prstGeom prst="rect">
            <a:avLst/>
          </a:prstGeom>
          <a:noFill/>
        </p:spPr>
        <p:txBody>
          <a:bodyPr wrap="square" rtlCol="0">
            <a:spAutoFit/>
          </a:bodyPr>
          <a:lstStyle/>
          <a:p>
            <a:r>
              <a:rPr lang="en-GB" sz="2800" dirty="0">
                <a:solidFill>
                  <a:schemeClr val="bg1"/>
                </a:solidFill>
                <a:latin typeface="Arial" panose="020B0604020202020204" pitchFamily="34" charset="0"/>
                <a:cs typeface="Arial" panose="020B0604020202020204" pitchFamily="34" charset="0"/>
              </a:rPr>
              <a:t>The fishbone was created by professor Kaoru Ishikawa in the 1960.</a:t>
            </a:r>
          </a:p>
          <a:p>
            <a:endParaRPr lang="en-GB" sz="2800" dirty="0">
              <a:solidFill>
                <a:schemeClr val="bg1"/>
              </a:solidFill>
              <a:latin typeface="Arial" panose="020B0604020202020204" pitchFamily="34" charset="0"/>
              <a:cs typeface="Arial" panose="020B0604020202020204" pitchFamily="34" charset="0"/>
            </a:endParaRPr>
          </a:p>
          <a:p>
            <a:r>
              <a:rPr lang="en-GB" sz="2800" dirty="0">
                <a:solidFill>
                  <a:schemeClr val="bg1"/>
                </a:solidFill>
                <a:latin typeface="Arial" panose="020B0604020202020204" pitchFamily="34" charset="0"/>
                <a:cs typeface="Arial" panose="020B0604020202020204" pitchFamily="34" charset="0"/>
              </a:rPr>
              <a:t>It is also known as a cause and effect tool. </a:t>
            </a:r>
          </a:p>
          <a:p>
            <a:endParaRPr lang="en-GB" sz="2800" dirty="0">
              <a:solidFill>
                <a:schemeClr val="bg1"/>
              </a:solidFill>
              <a:latin typeface="Arial" panose="020B0604020202020204" pitchFamily="34" charset="0"/>
              <a:cs typeface="Arial" panose="020B0604020202020204" pitchFamily="34" charset="0"/>
            </a:endParaRPr>
          </a:p>
          <a:p>
            <a:r>
              <a:rPr lang="en-GB" sz="2800" dirty="0">
                <a:solidFill>
                  <a:schemeClr val="bg1"/>
                </a:solidFill>
                <a:latin typeface="Arial" panose="020B0604020202020204" pitchFamily="34" charset="0"/>
                <a:cs typeface="Arial" panose="020B0604020202020204" pitchFamily="34" charset="0"/>
              </a:rPr>
              <a:t>This technique helps you to find all the causes to a problem by doing it in a diagram of a fish.</a:t>
            </a:r>
          </a:p>
        </p:txBody>
      </p:sp>
    </p:spTree>
    <p:extLst>
      <p:ext uri="{BB962C8B-B14F-4D97-AF65-F5344CB8AC3E}">
        <p14:creationId xmlns:p14="http://schemas.microsoft.com/office/powerpoint/2010/main" val="1683357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anim calcmode="lin" valueType="num">
                                      <p:cBhvr additive="base">
                                        <p:cTn id="1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anim calcmode="lin" valueType="num">
                                      <p:cBhvr additive="base">
                                        <p:cTn id="1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41794D17-78A1-7055-C298-8CD4AE981B90}"/>
              </a:ext>
            </a:extLst>
          </p:cNvPr>
          <p:cNvSpPr/>
          <p:nvPr/>
        </p:nvSpPr>
        <p:spPr>
          <a:xfrm rot="5400000">
            <a:off x="8555874" y="1735282"/>
            <a:ext cx="3275215" cy="3179618"/>
          </a:xfrm>
          <a:prstGeom prst="triangl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4" name="Straight Connector 3">
            <a:extLst>
              <a:ext uri="{FF2B5EF4-FFF2-40B4-BE49-F238E27FC236}">
                <a16:creationId xmlns:a16="http://schemas.microsoft.com/office/drawing/2014/main" id="{BAA760B3-27FD-A5BC-1407-9E366C537F32}"/>
              </a:ext>
            </a:extLst>
          </p:cNvPr>
          <p:cNvCxnSpPr>
            <a:cxnSpLocks/>
          </p:cNvCxnSpPr>
          <p:nvPr/>
        </p:nvCxnSpPr>
        <p:spPr>
          <a:xfrm flipH="1">
            <a:off x="1280160" y="3296099"/>
            <a:ext cx="7323512" cy="157942"/>
          </a:xfrm>
          <a:prstGeom prst="line">
            <a:avLst/>
          </a:prstGeom>
        </p:spPr>
        <p:style>
          <a:lnRef idx="3">
            <a:schemeClr val="dk1"/>
          </a:lnRef>
          <a:fillRef idx="0">
            <a:schemeClr val="dk1"/>
          </a:fillRef>
          <a:effectRef idx="2">
            <a:schemeClr val="dk1"/>
          </a:effectRef>
          <a:fontRef idx="minor">
            <a:schemeClr val="tx1"/>
          </a:fontRef>
        </p:style>
      </p:cxnSp>
      <p:cxnSp>
        <p:nvCxnSpPr>
          <p:cNvPr id="7" name="Straight Connector 6">
            <a:extLst>
              <a:ext uri="{FF2B5EF4-FFF2-40B4-BE49-F238E27FC236}">
                <a16:creationId xmlns:a16="http://schemas.microsoft.com/office/drawing/2014/main" id="{E4824578-2596-29F2-EDB3-EA97E696777C}"/>
              </a:ext>
            </a:extLst>
          </p:cNvPr>
          <p:cNvCxnSpPr/>
          <p:nvPr/>
        </p:nvCxnSpPr>
        <p:spPr>
          <a:xfrm>
            <a:off x="1745921" y="2061557"/>
            <a:ext cx="1113906" cy="1317567"/>
          </a:xfrm>
          <a:prstGeom prst="line">
            <a:avLst/>
          </a:prstGeom>
        </p:spPr>
        <p:style>
          <a:lnRef idx="3">
            <a:schemeClr val="dk1"/>
          </a:lnRef>
          <a:fillRef idx="0">
            <a:schemeClr val="dk1"/>
          </a:fillRef>
          <a:effectRef idx="2">
            <a:schemeClr val="dk1"/>
          </a:effectRef>
          <a:fontRef idx="minor">
            <a:schemeClr val="tx1"/>
          </a:fontRef>
        </p:style>
      </p:cxnSp>
      <p:cxnSp>
        <p:nvCxnSpPr>
          <p:cNvPr id="8" name="Straight Connector 7">
            <a:extLst>
              <a:ext uri="{FF2B5EF4-FFF2-40B4-BE49-F238E27FC236}">
                <a16:creationId xmlns:a16="http://schemas.microsoft.com/office/drawing/2014/main" id="{8F277DB2-5585-19C3-E56E-5BA203AC7D39}"/>
              </a:ext>
            </a:extLst>
          </p:cNvPr>
          <p:cNvCxnSpPr/>
          <p:nvPr/>
        </p:nvCxnSpPr>
        <p:spPr>
          <a:xfrm>
            <a:off x="5156217" y="1980507"/>
            <a:ext cx="1113906" cy="1317567"/>
          </a:xfrm>
          <a:prstGeom prst="line">
            <a:avLst/>
          </a:prstGeom>
        </p:spPr>
        <p:style>
          <a:lnRef idx="3">
            <a:schemeClr val="dk1"/>
          </a:lnRef>
          <a:fillRef idx="0">
            <a:schemeClr val="dk1"/>
          </a:fillRef>
          <a:effectRef idx="2">
            <a:schemeClr val="dk1"/>
          </a:effectRef>
          <a:fontRef idx="minor">
            <a:schemeClr val="tx1"/>
          </a:fontRef>
        </p:style>
      </p:cxnSp>
      <p:cxnSp>
        <p:nvCxnSpPr>
          <p:cNvPr id="9" name="Straight Connector 8">
            <a:extLst>
              <a:ext uri="{FF2B5EF4-FFF2-40B4-BE49-F238E27FC236}">
                <a16:creationId xmlns:a16="http://schemas.microsoft.com/office/drawing/2014/main" id="{DECA5893-AA10-422D-B3D7-C19BB089DDBC}"/>
              </a:ext>
            </a:extLst>
          </p:cNvPr>
          <p:cNvCxnSpPr>
            <a:cxnSpLocks/>
          </p:cNvCxnSpPr>
          <p:nvPr/>
        </p:nvCxnSpPr>
        <p:spPr>
          <a:xfrm rot="5400000">
            <a:off x="2720836" y="3306387"/>
            <a:ext cx="1113906" cy="1317567"/>
          </a:xfrm>
          <a:prstGeom prst="line">
            <a:avLst/>
          </a:prstGeom>
        </p:spPr>
        <p:style>
          <a:lnRef idx="3">
            <a:schemeClr val="dk1"/>
          </a:lnRef>
          <a:fillRef idx="0">
            <a:schemeClr val="dk1"/>
          </a:fillRef>
          <a:effectRef idx="2">
            <a:schemeClr val="dk1"/>
          </a:effectRef>
          <a:fontRef idx="minor">
            <a:schemeClr val="tx1"/>
          </a:fontRef>
        </p:style>
      </p:cxnSp>
      <p:cxnSp>
        <p:nvCxnSpPr>
          <p:cNvPr id="10" name="Straight Connector 9">
            <a:extLst>
              <a:ext uri="{FF2B5EF4-FFF2-40B4-BE49-F238E27FC236}">
                <a16:creationId xmlns:a16="http://schemas.microsoft.com/office/drawing/2014/main" id="{3FDEDBE9-8E5D-4A59-1BA2-283033E3F69A}"/>
              </a:ext>
            </a:extLst>
          </p:cNvPr>
          <p:cNvCxnSpPr>
            <a:cxnSpLocks/>
          </p:cNvCxnSpPr>
          <p:nvPr/>
        </p:nvCxnSpPr>
        <p:spPr>
          <a:xfrm rot="5400000">
            <a:off x="5989122" y="3223261"/>
            <a:ext cx="1113906" cy="1317567"/>
          </a:xfrm>
          <a:prstGeom prst="line">
            <a:avLst/>
          </a:prstGeom>
        </p:spPr>
        <p:style>
          <a:lnRef idx="3">
            <a:schemeClr val="dk1"/>
          </a:lnRef>
          <a:fillRef idx="0">
            <a:schemeClr val="dk1"/>
          </a:fillRef>
          <a:effectRef idx="2">
            <a:schemeClr val="dk1"/>
          </a:effectRef>
          <a:fontRef idx="minor">
            <a:schemeClr val="tx1"/>
          </a:fontRef>
        </p:style>
      </p:cxnSp>
      <p:sp>
        <p:nvSpPr>
          <p:cNvPr id="12" name="TextBox 11">
            <a:extLst>
              <a:ext uri="{FF2B5EF4-FFF2-40B4-BE49-F238E27FC236}">
                <a16:creationId xmlns:a16="http://schemas.microsoft.com/office/drawing/2014/main" id="{31F585C8-9B2D-FA26-885B-92E47CB59141}"/>
              </a:ext>
            </a:extLst>
          </p:cNvPr>
          <p:cNvSpPr txBox="1"/>
          <p:nvPr/>
        </p:nvSpPr>
        <p:spPr>
          <a:xfrm>
            <a:off x="989711" y="1718554"/>
            <a:ext cx="1629294" cy="307777"/>
          </a:xfrm>
          <a:prstGeom prst="rect">
            <a:avLst/>
          </a:prstGeom>
          <a:noFill/>
          <a:ln>
            <a:solidFill>
              <a:schemeClr val="accent1"/>
            </a:solidFill>
          </a:ln>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Management </a:t>
            </a:r>
          </a:p>
        </p:txBody>
      </p:sp>
      <p:sp>
        <p:nvSpPr>
          <p:cNvPr id="13" name="TextBox 12">
            <a:extLst>
              <a:ext uri="{FF2B5EF4-FFF2-40B4-BE49-F238E27FC236}">
                <a16:creationId xmlns:a16="http://schemas.microsoft.com/office/drawing/2014/main" id="{1270E671-D07E-B8F9-5685-BA1BF8E3818E}"/>
              </a:ext>
            </a:extLst>
          </p:cNvPr>
          <p:cNvSpPr txBox="1"/>
          <p:nvPr/>
        </p:nvSpPr>
        <p:spPr>
          <a:xfrm>
            <a:off x="5156217" y="4438998"/>
            <a:ext cx="1629294" cy="307777"/>
          </a:xfrm>
          <a:prstGeom prst="rect">
            <a:avLst/>
          </a:prstGeom>
          <a:noFill/>
          <a:ln>
            <a:solidFill>
              <a:schemeClr val="accent1"/>
            </a:solidFill>
          </a:ln>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People</a:t>
            </a:r>
            <a:r>
              <a:rPr lang="en-GB" sz="1200" dirty="0">
                <a:solidFill>
                  <a:schemeClr val="bg1"/>
                </a:solidFill>
                <a:latin typeface="Arial" panose="020B0604020202020204" pitchFamily="34" charset="0"/>
                <a:cs typeface="Arial" panose="020B0604020202020204" pitchFamily="34" charset="0"/>
              </a:rPr>
              <a:t> </a:t>
            </a:r>
          </a:p>
        </p:txBody>
      </p:sp>
      <p:sp>
        <p:nvSpPr>
          <p:cNvPr id="14" name="TextBox 13">
            <a:extLst>
              <a:ext uri="{FF2B5EF4-FFF2-40B4-BE49-F238E27FC236}">
                <a16:creationId xmlns:a16="http://schemas.microsoft.com/office/drawing/2014/main" id="{BC274213-C90C-1627-3F4E-EF95EF291591}"/>
              </a:ext>
            </a:extLst>
          </p:cNvPr>
          <p:cNvSpPr txBox="1"/>
          <p:nvPr/>
        </p:nvSpPr>
        <p:spPr>
          <a:xfrm>
            <a:off x="4393452" y="1611175"/>
            <a:ext cx="1629294" cy="307777"/>
          </a:xfrm>
          <a:prstGeom prst="rect">
            <a:avLst/>
          </a:prstGeom>
          <a:noFill/>
          <a:ln>
            <a:solidFill>
              <a:schemeClr val="accent1"/>
            </a:solidFill>
          </a:ln>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Money  </a:t>
            </a:r>
          </a:p>
        </p:txBody>
      </p:sp>
      <p:sp>
        <p:nvSpPr>
          <p:cNvPr id="15" name="TextBox 14">
            <a:extLst>
              <a:ext uri="{FF2B5EF4-FFF2-40B4-BE49-F238E27FC236}">
                <a16:creationId xmlns:a16="http://schemas.microsoft.com/office/drawing/2014/main" id="{45775A8A-690C-7262-3F2D-5BB8A8BA36FC}"/>
              </a:ext>
            </a:extLst>
          </p:cNvPr>
          <p:cNvSpPr txBox="1"/>
          <p:nvPr/>
        </p:nvSpPr>
        <p:spPr>
          <a:xfrm>
            <a:off x="1804358" y="4551217"/>
            <a:ext cx="1629294" cy="307777"/>
          </a:xfrm>
          <a:prstGeom prst="rect">
            <a:avLst/>
          </a:prstGeom>
          <a:noFill/>
          <a:ln>
            <a:solidFill>
              <a:schemeClr val="accent1"/>
            </a:solidFill>
          </a:ln>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Environment </a:t>
            </a:r>
          </a:p>
        </p:txBody>
      </p:sp>
      <p:sp>
        <p:nvSpPr>
          <p:cNvPr id="16" name="TextBox 15">
            <a:extLst>
              <a:ext uri="{FF2B5EF4-FFF2-40B4-BE49-F238E27FC236}">
                <a16:creationId xmlns:a16="http://schemas.microsoft.com/office/drawing/2014/main" id="{B8841676-BE6B-258A-C4D1-6BA3CCB17668}"/>
              </a:ext>
            </a:extLst>
          </p:cNvPr>
          <p:cNvSpPr txBox="1"/>
          <p:nvPr/>
        </p:nvSpPr>
        <p:spPr>
          <a:xfrm>
            <a:off x="8792538" y="2853343"/>
            <a:ext cx="1905941" cy="830997"/>
          </a:xfrm>
          <a:prstGeom prst="rect">
            <a:avLst/>
          </a:prstGeom>
          <a:noFill/>
          <a:ln>
            <a:solidFill>
              <a:schemeClr val="accent1"/>
            </a:solidFill>
          </a:ln>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NHS staff shortage</a:t>
            </a:r>
          </a:p>
        </p:txBody>
      </p:sp>
      <p:sp>
        <p:nvSpPr>
          <p:cNvPr id="17" name="TextBox 16">
            <a:extLst>
              <a:ext uri="{FF2B5EF4-FFF2-40B4-BE49-F238E27FC236}">
                <a16:creationId xmlns:a16="http://schemas.microsoft.com/office/drawing/2014/main" id="{2188160E-B939-1019-257D-1BDF920D3009}"/>
              </a:ext>
            </a:extLst>
          </p:cNvPr>
          <p:cNvSpPr txBox="1"/>
          <p:nvPr/>
        </p:nvSpPr>
        <p:spPr>
          <a:xfrm>
            <a:off x="2302874" y="2358530"/>
            <a:ext cx="1629294" cy="307777"/>
          </a:xfrm>
          <a:prstGeom prst="rect">
            <a:avLst/>
          </a:prstGeom>
          <a:noFill/>
          <a:ln>
            <a:solidFill>
              <a:schemeClr val="accent1"/>
            </a:solidFill>
          </a:ln>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Pressure </a:t>
            </a:r>
          </a:p>
        </p:txBody>
      </p:sp>
      <p:sp>
        <p:nvSpPr>
          <p:cNvPr id="18" name="TextBox 17">
            <a:extLst>
              <a:ext uri="{FF2B5EF4-FFF2-40B4-BE49-F238E27FC236}">
                <a16:creationId xmlns:a16="http://schemas.microsoft.com/office/drawing/2014/main" id="{B6177E2D-1652-DD22-B454-F3B45D14C6AA}"/>
              </a:ext>
            </a:extLst>
          </p:cNvPr>
          <p:cNvSpPr txBox="1"/>
          <p:nvPr/>
        </p:nvSpPr>
        <p:spPr>
          <a:xfrm>
            <a:off x="593471" y="2699454"/>
            <a:ext cx="1629294" cy="523220"/>
          </a:xfrm>
          <a:prstGeom prst="rect">
            <a:avLst/>
          </a:prstGeom>
          <a:noFill/>
          <a:ln>
            <a:solidFill>
              <a:schemeClr val="accent1"/>
            </a:solidFill>
          </a:ln>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Make one staff do lots of work</a:t>
            </a:r>
          </a:p>
        </p:txBody>
      </p:sp>
      <p:sp>
        <p:nvSpPr>
          <p:cNvPr id="20" name="TextBox 19">
            <a:extLst>
              <a:ext uri="{FF2B5EF4-FFF2-40B4-BE49-F238E27FC236}">
                <a16:creationId xmlns:a16="http://schemas.microsoft.com/office/drawing/2014/main" id="{8B4DF4B5-AB7B-009E-F78E-A7A7FB8BC5CC}"/>
              </a:ext>
            </a:extLst>
          </p:cNvPr>
          <p:cNvSpPr txBox="1"/>
          <p:nvPr/>
        </p:nvSpPr>
        <p:spPr>
          <a:xfrm>
            <a:off x="5887291" y="2262093"/>
            <a:ext cx="1629294" cy="523220"/>
          </a:xfrm>
          <a:prstGeom prst="rect">
            <a:avLst/>
          </a:prstGeom>
          <a:noFill/>
          <a:ln>
            <a:solidFill>
              <a:schemeClr val="accent1"/>
            </a:solidFill>
          </a:ln>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More work, less pay </a:t>
            </a:r>
          </a:p>
        </p:txBody>
      </p:sp>
      <p:sp>
        <p:nvSpPr>
          <p:cNvPr id="21" name="TextBox 20">
            <a:extLst>
              <a:ext uri="{FF2B5EF4-FFF2-40B4-BE49-F238E27FC236}">
                <a16:creationId xmlns:a16="http://schemas.microsoft.com/office/drawing/2014/main" id="{4895A72B-023D-FEAB-A17E-743A97EAB9C6}"/>
              </a:ext>
            </a:extLst>
          </p:cNvPr>
          <p:cNvSpPr txBox="1"/>
          <p:nvPr/>
        </p:nvSpPr>
        <p:spPr>
          <a:xfrm>
            <a:off x="3526923" y="3780110"/>
            <a:ext cx="1629294" cy="523220"/>
          </a:xfrm>
          <a:prstGeom prst="rect">
            <a:avLst/>
          </a:prstGeom>
          <a:noFill/>
          <a:ln>
            <a:solidFill>
              <a:schemeClr val="accent1"/>
            </a:solidFill>
          </a:ln>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 short equipment, more waiting time</a:t>
            </a:r>
          </a:p>
        </p:txBody>
      </p:sp>
      <p:sp>
        <p:nvSpPr>
          <p:cNvPr id="22" name="TextBox 21">
            <a:extLst>
              <a:ext uri="{FF2B5EF4-FFF2-40B4-BE49-F238E27FC236}">
                <a16:creationId xmlns:a16="http://schemas.microsoft.com/office/drawing/2014/main" id="{E60A24D9-0529-C699-2619-F178EFE442E4}"/>
              </a:ext>
            </a:extLst>
          </p:cNvPr>
          <p:cNvSpPr txBox="1"/>
          <p:nvPr/>
        </p:nvSpPr>
        <p:spPr>
          <a:xfrm>
            <a:off x="6662652" y="3817518"/>
            <a:ext cx="1629294" cy="523220"/>
          </a:xfrm>
          <a:prstGeom prst="rect">
            <a:avLst/>
          </a:prstGeom>
          <a:noFill/>
          <a:ln>
            <a:solidFill>
              <a:schemeClr val="accent1"/>
            </a:solidFill>
          </a:ln>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Training new people</a:t>
            </a:r>
          </a:p>
        </p:txBody>
      </p:sp>
      <p:sp>
        <p:nvSpPr>
          <p:cNvPr id="19" name="TextBox 18">
            <a:extLst>
              <a:ext uri="{FF2B5EF4-FFF2-40B4-BE49-F238E27FC236}">
                <a16:creationId xmlns:a16="http://schemas.microsoft.com/office/drawing/2014/main" id="{8042822D-8CD0-21FE-9A57-3E4987A6A765}"/>
              </a:ext>
            </a:extLst>
          </p:cNvPr>
          <p:cNvSpPr txBox="1"/>
          <p:nvPr/>
        </p:nvSpPr>
        <p:spPr>
          <a:xfrm>
            <a:off x="1346662" y="299258"/>
            <a:ext cx="8869680" cy="707886"/>
          </a:xfrm>
          <a:prstGeom prst="rect">
            <a:avLst/>
          </a:prstGeom>
          <a:noFill/>
        </p:spPr>
        <p:txBody>
          <a:bodyPr wrap="square" rtlCol="0">
            <a:spAutoFit/>
          </a:bodyPr>
          <a:lstStyle/>
          <a:p>
            <a:pPr algn="ctr"/>
            <a:r>
              <a:rPr lang="en-GB" sz="4000" b="1" dirty="0">
                <a:solidFill>
                  <a:schemeClr val="bg1"/>
                </a:solidFill>
                <a:latin typeface="Arial" panose="020B0604020202020204" pitchFamily="34" charset="0"/>
                <a:cs typeface="Arial" panose="020B0604020202020204" pitchFamily="34" charset="0"/>
              </a:rPr>
              <a:t>Ishikawa/Fishbone</a:t>
            </a:r>
          </a:p>
        </p:txBody>
      </p:sp>
    </p:spTree>
    <p:extLst>
      <p:ext uri="{BB962C8B-B14F-4D97-AF65-F5344CB8AC3E}">
        <p14:creationId xmlns:p14="http://schemas.microsoft.com/office/powerpoint/2010/main" val="3537643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2B6550DA-EC8B-8A3B-4E51-BC22FB7AC6B3}"/>
              </a:ext>
            </a:extLst>
          </p:cNvPr>
          <p:cNvGraphicFramePr>
            <a:graphicFrameLocks noGrp="1"/>
          </p:cNvGraphicFramePr>
          <p:nvPr>
            <p:extLst>
              <p:ext uri="{D42A27DB-BD31-4B8C-83A1-F6EECF244321}">
                <p14:modId xmlns:p14="http://schemas.microsoft.com/office/powerpoint/2010/main" val="1957046747"/>
              </p:ext>
            </p:extLst>
          </p:nvPr>
        </p:nvGraphicFramePr>
        <p:xfrm>
          <a:off x="684213" y="1047702"/>
          <a:ext cx="10945292" cy="3624052"/>
        </p:xfrm>
        <a:graphic>
          <a:graphicData uri="http://schemas.openxmlformats.org/drawingml/2006/table">
            <a:tbl>
              <a:tblPr firstRow="1" firstCol="1" bandRow="1">
                <a:tableStyleId>{5C22544A-7EE6-4342-B048-85BDC9FD1C3A}</a:tableStyleId>
              </a:tblPr>
              <a:tblGrid>
                <a:gridCol w="1942186">
                  <a:extLst>
                    <a:ext uri="{9D8B030D-6E8A-4147-A177-3AD203B41FA5}">
                      <a16:colId xmlns:a16="http://schemas.microsoft.com/office/drawing/2014/main" val="1069911325"/>
                    </a:ext>
                  </a:extLst>
                </a:gridCol>
                <a:gridCol w="1852727">
                  <a:extLst>
                    <a:ext uri="{9D8B030D-6E8A-4147-A177-3AD203B41FA5}">
                      <a16:colId xmlns:a16="http://schemas.microsoft.com/office/drawing/2014/main" val="3311833439"/>
                    </a:ext>
                  </a:extLst>
                </a:gridCol>
                <a:gridCol w="1853511">
                  <a:extLst>
                    <a:ext uri="{9D8B030D-6E8A-4147-A177-3AD203B41FA5}">
                      <a16:colId xmlns:a16="http://schemas.microsoft.com/office/drawing/2014/main" val="3028691984"/>
                    </a:ext>
                  </a:extLst>
                </a:gridCol>
                <a:gridCol w="1853511">
                  <a:extLst>
                    <a:ext uri="{9D8B030D-6E8A-4147-A177-3AD203B41FA5}">
                      <a16:colId xmlns:a16="http://schemas.microsoft.com/office/drawing/2014/main" val="925236739"/>
                    </a:ext>
                  </a:extLst>
                </a:gridCol>
                <a:gridCol w="2000254">
                  <a:extLst>
                    <a:ext uri="{9D8B030D-6E8A-4147-A177-3AD203B41FA5}">
                      <a16:colId xmlns:a16="http://schemas.microsoft.com/office/drawing/2014/main" val="501034962"/>
                    </a:ext>
                  </a:extLst>
                </a:gridCol>
                <a:gridCol w="1443103">
                  <a:extLst>
                    <a:ext uri="{9D8B030D-6E8A-4147-A177-3AD203B41FA5}">
                      <a16:colId xmlns:a16="http://schemas.microsoft.com/office/drawing/2014/main" val="275402785"/>
                    </a:ext>
                  </a:extLst>
                </a:gridCol>
              </a:tblGrid>
              <a:tr h="740474">
                <a:tc>
                  <a:txBody>
                    <a:bodyPr/>
                    <a:lstStyle/>
                    <a:p>
                      <a:pPr>
                        <a:lnSpc>
                          <a:spcPct val="107000"/>
                        </a:lnSpc>
                        <a:spcAft>
                          <a:spcPts val="800"/>
                        </a:spcAft>
                      </a:pPr>
                      <a:r>
                        <a:rPr lang="en-GB" sz="1800" dirty="0">
                          <a:solidFill>
                            <a:schemeClr val="bg1"/>
                          </a:solidFill>
                          <a:effectLst/>
                          <a:latin typeface="Arial" panose="020B0604020202020204" pitchFamily="34" charset="0"/>
                          <a:cs typeface="Arial" panose="020B0604020202020204" pitchFamily="34" charset="0"/>
                        </a:rPr>
                        <a:t>Absenteeism</a:t>
                      </a:r>
                      <a:endParaRPr lang="en-GB" sz="18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chemeClr val="tx2">
                        <a:lumMod val="75000"/>
                      </a:schemeClr>
                    </a:solidFill>
                  </a:tcPr>
                </a:tc>
                <a:tc>
                  <a:txBody>
                    <a:bodyPr/>
                    <a:lstStyle/>
                    <a:p>
                      <a:pPr>
                        <a:lnSpc>
                          <a:spcPct val="107000"/>
                        </a:lnSpc>
                        <a:spcAft>
                          <a:spcPts val="800"/>
                        </a:spcAft>
                      </a:pPr>
                      <a:r>
                        <a:rPr lang="en-GB" sz="1200">
                          <a:solidFill>
                            <a:schemeClr val="bg1"/>
                          </a:solidFill>
                          <a:effectLst/>
                          <a:latin typeface="Arial" panose="020B0604020202020204" pitchFamily="34" charset="0"/>
                          <a:cs typeface="Arial" panose="020B0604020202020204" pitchFamily="34" charset="0"/>
                        </a:rPr>
                        <a:t>OBJECTIVE 1</a:t>
                      </a:r>
                    </a:p>
                    <a:p>
                      <a:pPr>
                        <a:lnSpc>
                          <a:spcPct val="107000"/>
                        </a:lnSpc>
                        <a:spcAft>
                          <a:spcPts val="800"/>
                        </a:spcAft>
                      </a:pPr>
                      <a:r>
                        <a:rPr lang="en-GB" sz="1200">
                          <a:solidFill>
                            <a:schemeClr val="bg1"/>
                          </a:solidFill>
                          <a:effectLst/>
                          <a:latin typeface="Arial" panose="020B0604020202020204" pitchFamily="34" charset="0"/>
                          <a:cs typeface="Arial" panose="020B0604020202020204" pitchFamily="34" charset="0"/>
                        </a:rPr>
                        <a:t>(CRITERIA)</a:t>
                      </a:r>
                      <a:endParaRPr lang="en-GB" sz="120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chemeClr val="tx2">
                        <a:lumMod val="75000"/>
                      </a:schemeClr>
                    </a:solidFill>
                  </a:tcPr>
                </a:tc>
                <a:tc>
                  <a:txBody>
                    <a:bodyPr/>
                    <a:lstStyle/>
                    <a:p>
                      <a:pPr>
                        <a:lnSpc>
                          <a:spcPct val="107000"/>
                        </a:lnSpc>
                        <a:spcAft>
                          <a:spcPts val="800"/>
                        </a:spcAft>
                      </a:pPr>
                      <a:r>
                        <a:rPr lang="en-GB" sz="1200">
                          <a:solidFill>
                            <a:schemeClr val="bg1"/>
                          </a:solidFill>
                          <a:effectLst/>
                          <a:latin typeface="Arial" panose="020B0604020202020204" pitchFamily="34" charset="0"/>
                          <a:cs typeface="Arial" panose="020B0604020202020204" pitchFamily="34" charset="0"/>
                        </a:rPr>
                        <a:t>OBJECTIVE 2</a:t>
                      </a:r>
                    </a:p>
                    <a:p>
                      <a:pPr>
                        <a:lnSpc>
                          <a:spcPct val="107000"/>
                        </a:lnSpc>
                        <a:spcAft>
                          <a:spcPts val="800"/>
                        </a:spcAft>
                      </a:pPr>
                      <a:r>
                        <a:rPr lang="en-GB" sz="1200">
                          <a:solidFill>
                            <a:schemeClr val="bg1"/>
                          </a:solidFill>
                          <a:effectLst/>
                          <a:latin typeface="Arial" panose="020B0604020202020204" pitchFamily="34" charset="0"/>
                          <a:cs typeface="Arial" panose="020B0604020202020204" pitchFamily="34" charset="0"/>
                        </a:rPr>
                        <a:t>(CRITERIA)</a:t>
                      </a:r>
                      <a:endParaRPr lang="en-GB" sz="120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chemeClr val="tx2">
                        <a:lumMod val="75000"/>
                      </a:schemeClr>
                    </a:solidFill>
                  </a:tcPr>
                </a:tc>
                <a:tc>
                  <a:txBody>
                    <a:bodyPr/>
                    <a:lstStyle/>
                    <a:p>
                      <a:pPr>
                        <a:lnSpc>
                          <a:spcPct val="107000"/>
                        </a:lnSpc>
                        <a:spcAft>
                          <a:spcPts val="800"/>
                        </a:spcAft>
                      </a:pPr>
                      <a:r>
                        <a:rPr lang="en-GB" sz="1200">
                          <a:solidFill>
                            <a:schemeClr val="bg1"/>
                          </a:solidFill>
                          <a:effectLst/>
                          <a:latin typeface="Arial" panose="020B0604020202020204" pitchFamily="34" charset="0"/>
                          <a:cs typeface="Arial" panose="020B0604020202020204" pitchFamily="34" charset="0"/>
                        </a:rPr>
                        <a:t>OBJECTIVE 3</a:t>
                      </a:r>
                    </a:p>
                    <a:p>
                      <a:pPr>
                        <a:lnSpc>
                          <a:spcPct val="107000"/>
                        </a:lnSpc>
                        <a:spcAft>
                          <a:spcPts val="800"/>
                        </a:spcAft>
                      </a:pPr>
                      <a:r>
                        <a:rPr lang="en-GB" sz="1200">
                          <a:solidFill>
                            <a:schemeClr val="bg1"/>
                          </a:solidFill>
                          <a:effectLst/>
                          <a:latin typeface="Arial" panose="020B0604020202020204" pitchFamily="34" charset="0"/>
                          <a:cs typeface="Arial" panose="020B0604020202020204" pitchFamily="34" charset="0"/>
                        </a:rPr>
                        <a:t>(CRITERIA)</a:t>
                      </a:r>
                      <a:endParaRPr lang="en-GB" sz="120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chemeClr val="tx2">
                        <a:lumMod val="75000"/>
                      </a:schemeClr>
                    </a:solidFill>
                  </a:tcPr>
                </a:tc>
                <a:tc>
                  <a:txBody>
                    <a:bodyPr/>
                    <a:lstStyle/>
                    <a:p>
                      <a:pPr>
                        <a:lnSpc>
                          <a:spcPct val="107000"/>
                        </a:lnSpc>
                        <a:spcAft>
                          <a:spcPts val="800"/>
                        </a:spcAft>
                      </a:pPr>
                      <a:r>
                        <a:rPr lang="en-GB" sz="1200">
                          <a:solidFill>
                            <a:schemeClr val="bg1"/>
                          </a:solidFill>
                          <a:effectLst/>
                          <a:latin typeface="Arial" panose="020B0604020202020204" pitchFamily="34" charset="0"/>
                          <a:cs typeface="Arial" panose="020B0604020202020204" pitchFamily="34" charset="0"/>
                        </a:rPr>
                        <a:t>OBJECTIVE 4 (CRITERIA)</a:t>
                      </a:r>
                      <a:endParaRPr lang="en-GB" sz="120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chemeClr val="tx2">
                        <a:lumMod val="75000"/>
                      </a:schemeClr>
                    </a:solidFill>
                  </a:tcPr>
                </a:tc>
                <a:tc>
                  <a:txBody>
                    <a:bodyPr/>
                    <a:lstStyle/>
                    <a:p>
                      <a:pPr>
                        <a:lnSpc>
                          <a:spcPct val="107000"/>
                        </a:lnSpc>
                        <a:spcAft>
                          <a:spcPts val="800"/>
                        </a:spcAft>
                      </a:pPr>
                      <a:r>
                        <a:rPr lang="en-GB" sz="1200" dirty="0">
                          <a:solidFill>
                            <a:schemeClr val="bg1"/>
                          </a:solidFill>
                          <a:effectLst/>
                          <a:latin typeface="Arial" panose="020B0604020202020204" pitchFamily="34" charset="0"/>
                          <a:cs typeface="Arial" panose="020B0604020202020204" pitchFamily="34" charset="0"/>
                        </a:rPr>
                        <a:t>TOTAL</a:t>
                      </a:r>
                      <a:endParaRPr lang="en-GB" sz="12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chemeClr val="tx2">
                        <a:lumMod val="75000"/>
                      </a:schemeClr>
                    </a:solidFill>
                  </a:tcPr>
                </a:tc>
                <a:extLst>
                  <a:ext uri="{0D108BD9-81ED-4DB2-BD59-A6C34878D82A}">
                    <a16:rowId xmlns:a16="http://schemas.microsoft.com/office/drawing/2014/main" val="630404555"/>
                  </a:ext>
                </a:extLst>
              </a:tr>
              <a:tr h="617510">
                <a:tc>
                  <a:txBody>
                    <a:bodyPr/>
                    <a:lstStyle/>
                    <a:p>
                      <a:pPr>
                        <a:lnSpc>
                          <a:spcPct val="107000"/>
                        </a:lnSpc>
                        <a:spcAft>
                          <a:spcPts val="800"/>
                        </a:spcAft>
                      </a:pPr>
                      <a:r>
                        <a:rPr lang="en-GB" sz="1200">
                          <a:solidFill>
                            <a:schemeClr val="bg1"/>
                          </a:solidFill>
                          <a:effectLst/>
                          <a:latin typeface="Arial" panose="020B0604020202020204" pitchFamily="34" charset="0"/>
                          <a:cs typeface="Arial" panose="020B0604020202020204" pitchFamily="34" charset="0"/>
                        </a:rPr>
                        <a:t> </a:t>
                      </a:r>
                      <a:endParaRPr lang="en-GB" sz="120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chemeClr val="tx2">
                        <a:lumMod val="75000"/>
                      </a:schemeClr>
                    </a:solidFill>
                  </a:tcPr>
                </a:tc>
                <a:tc>
                  <a:txBody>
                    <a:bodyPr/>
                    <a:lstStyle/>
                    <a:p>
                      <a:pPr>
                        <a:lnSpc>
                          <a:spcPct val="107000"/>
                        </a:lnSpc>
                        <a:spcAft>
                          <a:spcPts val="800"/>
                        </a:spcAft>
                      </a:pPr>
                      <a:r>
                        <a:rPr lang="en-GB" sz="1600" b="1">
                          <a:solidFill>
                            <a:schemeClr val="bg1"/>
                          </a:solidFill>
                          <a:effectLst/>
                          <a:latin typeface="Arial" panose="020B0604020202020204" pitchFamily="34" charset="0"/>
                          <a:cs typeface="Arial" panose="020B0604020202020204" pitchFamily="34" charset="0"/>
                        </a:rPr>
                        <a:t>LEGAL</a:t>
                      </a:r>
                      <a:endParaRPr lang="en-GB" sz="1600" b="1">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chemeClr val="tx2">
                        <a:lumMod val="75000"/>
                      </a:schemeClr>
                    </a:solidFill>
                  </a:tcPr>
                </a:tc>
                <a:tc>
                  <a:txBody>
                    <a:bodyPr/>
                    <a:lstStyle/>
                    <a:p>
                      <a:pPr>
                        <a:lnSpc>
                          <a:spcPct val="107000"/>
                        </a:lnSpc>
                        <a:spcAft>
                          <a:spcPts val="800"/>
                        </a:spcAft>
                      </a:pPr>
                      <a:r>
                        <a:rPr lang="en-GB" sz="1600" b="1">
                          <a:solidFill>
                            <a:schemeClr val="bg1"/>
                          </a:solidFill>
                          <a:effectLst/>
                          <a:latin typeface="Arial" panose="020B0604020202020204" pitchFamily="34" charset="0"/>
                          <a:cs typeface="Arial" panose="020B0604020202020204" pitchFamily="34" charset="0"/>
                        </a:rPr>
                        <a:t>COST</a:t>
                      </a:r>
                      <a:endParaRPr lang="en-GB" sz="1600" b="1">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chemeClr val="tx2">
                        <a:lumMod val="75000"/>
                      </a:schemeClr>
                    </a:solidFill>
                  </a:tcPr>
                </a:tc>
                <a:tc>
                  <a:txBody>
                    <a:bodyPr/>
                    <a:lstStyle/>
                    <a:p>
                      <a:pPr>
                        <a:lnSpc>
                          <a:spcPct val="107000"/>
                        </a:lnSpc>
                        <a:spcAft>
                          <a:spcPts val="800"/>
                        </a:spcAft>
                      </a:pPr>
                      <a:r>
                        <a:rPr lang="en-GB" sz="1600" b="1">
                          <a:solidFill>
                            <a:schemeClr val="bg1"/>
                          </a:solidFill>
                          <a:effectLst/>
                          <a:latin typeface="Arial" panose="020B0604020202020204" pitchFamily="34" charset="0"/>
                          <a:cs typeface="Arial" panose="020B0604020202020204" pitchFamily="34" charset="0"/>
                        </a:rPr>
                        <a:t>TIME</a:t>
                      </a:r>
                      <a:endParaRPr lang="en-GB" sz="1600" b="1">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chemeClr val="tx2">
                        <a:lumMod val="75000"/>
                      </a:schemeClr>
                    </a:solidFill>
                  </a:tcPr>
                </a:tc>
                <a:tc>
                  <a:txBody>
                    <a:bodyPr/>
                    <a:lstStyle/>
                    <a:p>
                      <a:pPr>
                        <a:lnSpc>
                          <a:spcPct val="107000"/>
                        </a:lnSpc>
                        <a:spcAft>
                          <a:spcPts val="800"/>
                        </a:spcAft>
                      </a:pPr>
                      <a:r>
                        <a:rPr lang="en-GB" sz="1600" b="1" dirty="0">
                          <a:solidFill>
                            <a:schemeClr val="bg1"/>
                          </a:solidFill>
                          <a:effectLst/>
                          <a:latin typeface="Arial" panose="020B0604020202020204" pitchFamily="34" charset="0"/>
                          <a:cs typeface="Arial" panose="020B0604020202020204" pitchFamily="34" charset="0"/>
                        </a:rPr>
                        <a:t>EMPLOYEE SATISFACTION</a:t>
                      </a:r>
                      <a:endParaRPr lang="en-GB" sz="1600" b="1"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chemeClr val="tx2">
                        <a:lumMod val="75000"/>
                      </a:schemeClr>
                    </a:solidFill>
                  </a:tcPr>
                </a:tc>
                <a:tc>
                  <a:txBody>
                    <a:bodyPr/>
                    <a:lstStyle/>
                    <a:p>
                      <a:pPr>
                        <a:lnSpc>
                          <a:spcPct val="107000"/>
                        </a:lnSpc>
                        <a:spcAft>
                          <a:spcPts val="800"/>
                        </a:spcAft>
                      </a:pPr>
                      <a:r>
                        <a:rPr lang="en-GB" sz="1200" dirty="0">
                          <a:solidFill>
                            <a:schemeClr val="bg1"/>
                          </a:solidFill>
                          <a:effectLst/>
                          <a:latin typeface="Arial" panose="020B0604020202020204" pitchFamily="34" charset="0"/>
                          <a:cs typeface="Arial" panose="020B0604020202020204" pitchFamily="34" charset="0"/>
                        </a:rPr>
                        <a:t> </a:t>
                      </a:r>
                      <a:endParaRPr lang="en-GB" sz="12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chemeClr val="tx2">
                        <a:lumMod val="75000"/>
                      </a:schemeClr>
                    </a:solidFill>
                  </a:tcPr>
                </a:tc>
                <a:extLst>
                  <a:ext uri="{0D108BD9-81ED-4DB2-BD59-A6C34878D82A}">
                    <a16:rowId xmlns:a16="http://schemas.microsoft.com/office/drawing/2014/main" val="3263334617"/>
                  </a:ext>
                </a:extLst>
              </a:tr>
              <a:tr h="566517">
                <a:tc>
                  <a:txBody>
                    <a:bodyPr/>
                    <a:lstStyle/>
                    <a:p>
                      <a:pPr>
                        <a:lnSpc>
                          <a:spcPct val="107000"/>
                        </a:lnSpc>
                        <a:spcAft>
                          <a:spcPts val="800"/>
                        </a:spcAft>
                      </a:pPr>
                      <a:r>
                        <a:rPr lang="en-GB" sz="1400">
                          <a:effectLst/>
                          <a:latin typeface="Arial" panose="020B0604020202020204" pitchFamily="34" charset="0"/>
                          <a:cs typeface="Arial" panose="020B0604020202020204" pitchFamily="34" charset="0"/>
                        </a:rPr>
                        <a:t>Solution 1</a:t>
                      </a:r>
                    </a:p>
                    <a:p>
                      <a:pPr>
                        <a:lnSpc>
                          <a:spcPct val="107000"/>
                        </a:lnSpc>
                        <a:spcAft>
                          <a:spcPts val="800"/>
                        </a:spcAft>
                      </a:pPr>
                      <a:r>
                        <a:rPr lang="en-GB" sz="1400">
                          <a:effectLst/>
                          <a:latin typeface="Arial" panose="020B0604020202020204" pitchFamily="34" charset="0"/>
                          <a:cs typeface="Arial" panose="020B0604020202020204" pitchFamily="34" charset="0"/>
                        </a:rPr>
                        <a:t>Pay More</a:t>
                      </a:r>
                      <a:endParaRPr lang="en-GB" sz="140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8</a:t>
                      </a:r>
                      <a:endParaRPr lang="en-GB" sz="1400" dirty="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rgbClr val="92D050"/>
                    </a:solidFill>
                  </a:tcPr>
                </a:tc>
                <a:tc>
                  <a:txBody>
                    <a:bodyPr/>
                    <a:lstStyle/>
                    <a:p>
                      <a:pPr>
                        <a:lnSpc>
                          <a:spcPct val="107000"/>
                        </a:lnSpc>
                        <a:spcAft>
                          <a:spcPts val="800"/>
                        </a:spcAft>
                      </a:pPr>
                      <a:r>
                        <a:rPr lang="en-GB" sz="1400">
                          <a:effectLst/>
                          <a:latin typeface="Arial" panose="020B0604020202020204" pitchFamily="34" charset="0"/>
                          <a:cs typeface="Arial" panose="020B0604020202020204" pitchFamily="34" charset="0"/>
                        </a:rPr>
                        <a:t>1</a:t>
                      </a:r>
                      <a:endParaRPr lang="en-GB" sz="140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rgbClr val="FF0000"/>
                    </a:solidFill>
                  </a:tcPr>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9</a:t>
                      </a:r>
                      <a:endParaRPr lang="en-GB" sz="1400" dirty="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rgbClr val="92D050"/>
                    </a:solidFill>
                  </a:tcPr>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8</a:t>
                      </a:r>
                      <a:endParaRPr lang="en-GB" sz="1400" dirty="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rgbClr val="92D050"/>
                    </a:solidFill>
                  </a:tcPr>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26</a:t>
                      </a:r>
                      <a:endParaRPr lang="en-GB" sz="1400" dirty="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tc>
                <a:extLst>
                  <a:ext uri="{0D108BD9-81ED-4DB2-BD59-A6C34878D82A}">
                    <a16:rowId xmlns:a16="http://schemas.microsoft.com/office/drawing/2014/main" val="2279260667"/>
                  </a:ext>
                </a:extLst>
              </a:tr>
              <a:tr h="566517">
                <a:tc>
                  <a:txBody>
                    <a:bodyPr/>
                    <a:lstStyle/>
                    <a:p>
                      <a:pPr>
                        <a:lnSpc>
                          <a:spcPct val="107000"/>
                        </a:lnSpc>
                        <a:spcAft>
                          <a:spcPts val="800"/>
                        </a:spcAft>
                      </a:pPr>
                      <a:r>
                        <a:rPr lang="en-GB" sz="1400">
                          <a:effectLst/>
                          <a:latin typeface="Arial" panose="020B0604020202020204" pitchFamily="34" charset="0"/>
                          <a:cs typeface="Arial" panose="020B0604020202020204" pitchFamily="34" charset="0"/>
                        </a:rPr>
                        <a:t>Solution 2</a:t>
                      </a:r>
                    </a:p>
                    <a:p>
                      <a:pPr>
                        <a:lnSpc>
                          <a:spcPct val="107000"/>
                        </a:lnSpc>
                        <a:spcAft>
                          <a:spcPts val="800"/>
                        </a:spcAft>
                      </a:pPr>
                      <a:r>
                        <a:rPr lang="en-GB" sz="1400">
                          <a:effectLst/>
                          <a:latin typeface="Arial" panose="020B0604020202020204" pitchFamily="34" charset="0"/>
                          <a:cs typeface="Arial" panose="020B0604020202020204" pitchFamily="34" charset="0"/>
                        </a:rPr>
                        <a:t>Reduce hours</a:t>
                      </a:r>
                      <a:endParaRPr lang="en-GB" sz="140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6</a:t>
                      </a:r>
                      <a:endParaRPr lang="en-GB" sz="1400" dirty="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rgbClr val="FFFF00"/>
                    </a:solidFill>
                  </a:tcPr>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2</a:t>
                      </a:r>
                      <a:endParaRPr lang="en-GB" sz="1400" dirty="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rgbClr val="FF0000"/>
                    </a:solidFill>
                  </a:tcPr>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8</a:t>
                      </a:r>
                      <a:endParaRPr lang="en-GB" sz="1400" dirty="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rgbClr val="92D050"/>
                    </a:solidFill>
                  </a:tcPr>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9</a:t>
                      </a:r>
                      <a:endParaRPr lang="en-GB" sz="1400" dirty="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rgbClr val="92D050"/>
                    </a:solidFill>
                  </a:tcPr>
                </a:tc>
                <a:tc>
                  <a:txBody>
                    <a:bodyPr/>
                    <a:lstStyle/>
                    <a:p>
                      <a:pPr>
                        <a:lnSpc>
                          <a:spcPct val="107000"/>
                        </a:lnSpc>
                        <a:spcAft>
                          <a:spcPts val="800"/>
                        </a:spcAft>
                      </a:pPr>
                      <a:r>
                        <a:rPr lang="en-GB" sz="1400">
                          <a:effectLst/>
                          <a:latin typeface="Arial" panose="020B0604020202020204" pitchFamily="34" charset="0"/>
                          <a:cs typeface="Arial" panose="020B0604020202020204" pitchFamily="34" charset="0"/>
                        </a:rPr>
                        <a:t>31</a:t>
                      </a:r>
                      <a:endParaRPr lang="en-GB" sz="140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tc>
                <a:extLst>
                  <a:ext uri="{0D108BD9-81ED-4DB2-BD59-A6C34878D82A}">
                    <a16:rowId xmlns:a16="http://schemas.microsoft.com/office/drawing/2014/main" val="2785508476"/>
                  </a:ext>
                </a:extLst>
              </a:tr>
              <a:tr h="566517">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Solution 3</a:t>
                      </a:r>
                    </a:p>
                    <a:p>
                      <a:pPr>
                        <a:lnSpc>
                          <a:spcPct val="107000"/>
                        </a:lnSpc>
                        <a:spcAft>
                          <a:spcPts val="800"/>
                        </a:spcAft>
                      </a:pPr>
                      <a:r>
                        <a:rPr lang="en-GB" sz="1400" dirty="0">
                          <a:effectLst/>
                          <a:latin typeface="Arial" panose="020B0604020202020204" pitchFamily="34" charset="0"/>
                          <a:cs typeface="Arial" panose="020B0604020202020204" pitchFamily="34" charset="0"/>
                        </a:rPr>
                        <a:t>Additional Holiday</a:t>
                      </a:r>
                      <a:endParaRPr lang="en-GB" sz="1400" dirty="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8</a:t>
                      </a:r>
                      <a:endParaRPr lang="en-GB" sz="1400" dirty="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rgbClr val="92D050"/>
                    </a:solidFill>
                  </a:tcPr>
                </a:tc>
                <a:tc>
                  <a:txBody>
                    <a:bodyPr/>
                    <a:lstStyle/>
                    <a:p>
                      <a:pPr>
                        <a:lnSpc>
                          <a:spcPct val="107000"/>
                        </a:lnSpc>
                        <a:spcAft>
                          <a:spcPts val="800"/>
                        </a:spcAft>
                      </a:pPr>
                      <a:r>
                        <a:rPr lang="en-GB" sz="1400">
                          <a:effectLst/>
                          <a:latin typeface="Arial" panose="020B0604020202020204" pitchFamily="34" charset="0"/>
                          <a:cs typeface="Arial" panose="020B0604020202020204" pitchFamily="34" charset="0"/>
                        </a:rPr>
                        <a:t>8</a:t>
                      </a:r>
                      <a:endParaRPr lang="en-GB" sz="140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rgbClr val="92D050"/>
                    </a:solidFill>
                  </a:tcPr>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7</a:t>
                      </a:r>
                      <a:endParaRPr lang="en-GB" sz="1400" dirty="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rgbClr val="FFFF00"/>
                    </a:solidFill>
                  </a:tcPr>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9</a:t>
                      </a:r>
                      <a:endParaRPr lang="en-GB" sz="1400" dirty="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rgbClr val="92D050"/>
                    </a:solidFill>
                  </a:tcPr>
                </a:tc>
                <a:tc>
                  <a:txBody>
                    <a:bodyPr/>
                    <a:lstStyle/>
                    <a:p>
                      <a:pPr>
                        <a:lnSpc>
                          <a:spcPct val="107000"/>
                        </a:lnSpc>
                        <a:spcAft>
                          <a:spcPts val="800"/>
                        </a:spcAft>
                      </a:pPr>
                      <a:r>
                        <a:rPr lang="en-GB" sz="1400">
                          <a:effectLst/>
                          <a:latin typeface="Arial" panose="020B0604020202020204" pitchFamily="34" charset="0"/>
                          <a:cs typeface="Arial" panose="020B0604020202020204" pitchFamily="34" charset="0"/>
                        </a:rPr>
                        <a:t>32</a:t>
                      </a:r>
                      <a:endParaRPr lang="en-GB" sz="140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tc>
                <a:extLst>
                  <a:ext uri="{0D108BD9-81ED-4DB2-BD59-A6C34878D82A}">
                    <a16:rowId xmlns:a16="http://schemas.microsoft.com/office/drawing/2014/main" val="3443505120"/>
                  </a:ext>
                </a:extLst>
              </a:tr>
              <a:tr h="566517">
                <a:tc>
                  <a:txBody>
                    <a:bodyPr/>
                    <a:lstStyle/>
                    <a:p>
                      <a:pPr>
                        <a:lnSpc>
                          <a:spcPct val="107000"/>
                        </a:lnSpc>
                        <a:spcAft>
                          <a:spcPts val="800"/>
                        </a:spcAft>
                      </a:pPr>
                      <a:r>
                        <a:rPr lang="en-GB" sz="1400">
                          <a:effectLst/>
                          <a:latin typeface="Arial" panose="020B0604020202020204" pitchFamily="34" charset="0"/>
                          <a:cs typeface="Arial" panose="020B0604020202020204" pitchFamily="34" charset="0"/>
                        </a:rPr>
                        <a:t>Solution 4</a:t>
                      </a:r>
                    </a:p>
                    <a:p>
                      <a:pPr>
                        <a:lnSpc>
                          <a:spcPct val="107000"/>
                        </a:lnSpc>
                        <a:spcAft>
                          <a:spcPts val="800"/>
                        </a:spcAft>
                      </a:pPr>
                      <a:r>
                        <a:rPr lang="en-GB" sz="1400">
                          <a:effectLst/>
                          <a:latin typeface="Arial" panose="020B0604020202020204" pitchFamily="34" charset="0"/>
                          <a:cs typeface="Arial" panose="020B0604020202020204" pitchFamily="34" charset="0"/>
                        </a:rPr>
                        <a:t>Provide transport</a:t>
                      </a:r>
                      <a:endParaRPr lang="en-GB" sz="140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5</a:t>
                      </a:r>
                      <a:endParaRPr lang="en-GB" sz="1400" dirty="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rgbClr val="FFC000"/>
                    </a:solidFill>
                  </a:tcPr>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8</a:t>
                      </a:r>
                      <a:endParaRPr lang="en-GB" sz="1400" dirty="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rgbClr val="92D050"/>
                    </a:solidFill>
                  </a:tcPr>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9</a:t>
                      </a:r>
                      <a:endParaRPr lang="en-GB" sz="1400" dirty="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rgbClr val="92D050"/>
                    </a:solidFill>
                  </a:tcPr>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8</a:t>
                      </a:r>
                      <a:endParaRPr lang="en-GB" sz="1400" dirty="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solidFill>
                      <a:srgbClr val="92D050"/>
                    </a:solidFill>
                  </a:tcPr>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32</a:t>
                      </a:r>
                      <a:endParaRPr lang="en-GB" sz="1400" dirty="0">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tc>
                <a:extLst>
                  <a:ext uri="{0D108BD9-81ED-4DB2-BD59-A6C34878D82A}">
                    <a16:rowId xmlns:a16="http://schemas.microsoft.com/office/drawing/2014/main" val="907163177"/>
                  </a:ext>
                </a:extLst>
              </a:tr>
            </a:tbl>
          </a:graphicData>
        </a:graphic>
      </p:graphicFrame>
      <p:graphicFrame>
        <p:nvGraphicFramePr>
          <p:cNvPr id="7" name="Table 6">
            <a:extLst>
              <a:ext uri="{FF2B5EF4-FFF2-40B4-BE49-F238E27FC236}">
                <a16:creationId xmlns:a16="http://schemas.microsoft.com/office/drawing/2014/main" id="{41E7DE71-9DAE-BFBB-23D9-9D72DA367FD3}"/>
              </a:ext>
            </a:extLst>
          </p:cNvPr>
          <p:cNvGraphicFramePr>
            <a:graphicFrameLocks noGrp="1"/>
          </p:cNvGraphicFramePr>
          <p:nvPr>
            <p:extLst>
              <p:ext uri="{D42A27DB-BD31-4B8C-83A1-F6EECF244321}">
                <p14:modId xmlns:p14="http://schemas.microsoft.com/office/powerpoint/2010/main" val="151666531"/>
              </p:ext>
            </p:extLst>
          </p:nvPr>
        </p:nvGraphicFramePr>
        <p:xfrm>
          <a:off x="831273" y="5335729"/>
          <a:ext cx="10798232" cy="624496"/>
        </p:xfrm>
        <a:graphic>
          <a:graphicData uri="http://schemas.openxmlformats.org/drawingml/2006/table">
            <a:tbl>
              <a:tblPr firstRow="1" firstCol="1" bandRow="1">
                <a:tableStyleId>{5C22544A-7EE6-4342-B048-85BDC9FD1C3A}</a:tableStyleId>
              </a:tblPr>
              <a:tblGrid>
                <a:gridCol w="1856751">
                  <a:extLst>
                    <a:ext uri="{9D8B030D-6E8A-4147-A177-3AD203B41FA5}">
                      <a16:colId xmlns:a16="http://schemas.microsoft.com/office/drawing/2014/main" val="4207944492"/>
                    </a:ext>
                  </a:extLst>
                </a:gridCol>
                <a:gridCol w="1787681">
                  <a:extLst>
                    <a:ext uri="{9D8B030D-6E8A-4147-A177-3AD203B41FA5}">
                      <a16:colId xmlns:a16="http://schemas.microsoft.com/office/drawing/2014/main" val="1787455370"/>
                    </a:ext>
                  </a:extLst>
                </a:gridCol>
                <a:gridCol w="1788450">
                  <a:extLst>
                    <a:ext uri="{9D8B030D-6E8A-4147-A177-3AD203B41FA5}">
                      <a16:colId xmlns:a16="http://schemas.microsoft.com/office/drawing/2014/main" val="3643037536"/>
                    </a:ext>
                  </a:extLst>
                </a:gridCol>
                <a:gridCol w="1788450">
                  <a:extLst>
                    <a:ext uri="{9D8B030D-6E8A-4147-A177-3AD203B41FA5}">
                      <a16:colId xmlns:a16="http://schemas.microsoft.com/office/drawing/2014/main" val="3520365750"/>
                    </a:ext>
                  </a:extLst>
                </a:gridCol>
                <a:gridCol w="1788450">
                  <a:extLst>
                    <a:ext uri="{9D8B030D-6E8A-4147-A177-3AD203B41FA5}">
                      <a16:colId xmlns:a16="http://schemas.microsoft.com/office/drawing/2014/main" val="2140472165"/>
                    </a:ext>
                  </a:extLst>
                </a:gridCol>
                <a:gridCol w="1788450">
                  <a:extLst>
                    <a:ext uri="{9D8B030D-6E8A-4147-A177-3AD203B41FA5}">
                      <a16:colId xmlns:a16="http://schemas.microsoft.com/office/drawing/2014/main" val="1847407738"/>
                    </a:ext>
                  </a:extLst>
                </a:gridCol>
              </a:tblGrid>
              <a:tr h="312248">
                <a:tc>
                  <a:txBody>
                    <a:bodyPr/>
                    <a:lstStyle/>
                    <a:p>
                      <a:pPr>
                        <a:lnSpc>
                          <a:spcPct val="107000"/>
                        </a:lnSpc>
                        <a:spcAft>
                          <a:spcPts val="800"/>
                        </a:spcAft>
                      </a:pPr>
                      <a:r>
                        <a:rPr lang="en-GB" sz="2000">
                          <a:solidFill>
                            <a:schemeClr val="bg1"/>
                          </a:solidFill>
                          <a:effectLst/>
                          <a:latin typeface="Arial" panose="020B0604020202020204" pitchFamily="34" charset="0"/>
                          <a:cs typeface="Arial" panose="020B0604020202020204" pitchFamily="34" charset="0"/>
                        </a:rPr>
                        <a:t>SCORE</a:t>
                      </a:r>
                      <a:endParaRPr lang="en-GB" sz="200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tx1"/>
                    </a:solidFill>
                  </a:tcPr>
                </a:tc>
                <a:tc>
                  <a:txBody>
                    <a:bodyPr/>
                    <a:lstStyle/>
                    <a:p>
                      <a:pPr>
                        <a:lnSpc>
                          <a:spcPct val="107000"/>
                        </a:lnSpc>
                        <a:spcAft>
                          <a:spcPts val="800"/>
                        </a:spcAft>
                      </a:pPr>
                      <a:r>
                        <a:rPr lang="en-GB" sz="2000">
                          <a:solidFill>
                            <a:schemeClr val="bg1"/>
                          </a:solidFill>
                          <a:effectLst/>
                          <a:latin typeface="Arial" panose="020B0604020202020204" pitchFamily="34" charset="0"/>
                          <a:cs typeface="Arial" panose="020B0604020202020204" pitchFamily="34" charset="0"/>
                        </a:rPr>
                        <a:t>V LOW</a:t>
                      </a:r>
                      <a:endParaRPr lang="en-GB" sz="200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F0000"/>
                    </a:solidFill>
                  </a:tcPr>
                </a:tc>
                <a:tc>
                  <a:txBody>
                    <a:bodyPr/>
                    <a:lstStyle/>
                    <a:p>
                      <a:pPr>
                        <a:lnSpc>
                          <a:spcPct val="107000"/>
                        </a:lnSpc>
                        <a:spcAft>
                          <a:spcPts val="800"/>
                        </a:spcAft>
                      </a:pPr>
                      <a:r>
                        <a:rPr lang="en-GB" sz="2000">
                          <a:solidFill>
                            <a:schemeClr val="bg1"/>
                          </a:solidFill>
                          <a:effectLst/>
                          <a:latin typeface="Arial" panose="020B0604020202020204" pitchFamily="34" charset="0"/>
                          <a:cs typeface="Arial" panose="020B0604020202020204" pitchFamily="34" charset="0"/>
                        </a:rPr>
                        <a:t>LOW</a:t>
                      </a:r>
                      <a:endParaRPr lang="en-GB" sz="200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FC000"/>
                    </a:solidFill>
                  </a:tcPr>
                </a:tc>
                <a:tc>
                  <a:txBody>
                    <a:bodyPr/>
                    <a:lstStyle/>
                    <a:p>
                      <a:pPr>
                        <a:lnSpc>
                          <a:spcPct val="107000"/>
                        </a:lnSpc>
                        <a:spcAft>
                          <a:spcPts val="800"/>
                        </a:spcAft>
                      </a:pPr>
                      <a:r>
                        <a:rPr lang="en-GB" sz="2000">
                          <a:solidFill>
                            <a:schemeClr val="bg1"/>
                          </a:solidFill>
                          <a:effectLst/>
                          <a:latin typeface="Arial" panose="020B0604020202020204" pitchFamily="34" charset="0"/>
                          <a:cs typeface="Arial" panose="020B0604020202020204" pitchFamily="34" charset="0"/>
                        </a:rPr>
                        <a:t>AVERAGE</a:t>
                      </a:r>
                      <a:endParaRPr lang="en-GB" sz="200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FFF00"/>
                    </a:solidFill>
                  </a:tcPr>
                </a:tc>
                <a:tc>
                  <a:txBody>
                    <a:bodyPr/>
                    <a:lstStyle/>
                    <a:p>
                      <a:pPr>
                        <a:lnSpc>
                          <a:spcPct val="107000"/>
                        </a:lnSpc>
                        <a:spcAft>
                          <a:spcPts val="800"/>
                        </a:spcAft>
                      </a:pPr>
                      <a:r>
                        <a:rPr lang="en-GB" sz="2000">
                          <a:solidFill>
                            <a:schemeClr val="bg1"/>
                          </a:solidFill>
                          <a:effectLst/>
                          <a:latin typeface="Arial" panose="020B0604020202020204" pitchFamily="34" charset="0"/>
                          <a:cs typeface="Arial" panose="020B0604020202020204" pitchFamily="34" charset="0"/>
                        </a:rPr>
                        <a:t>HIGH</a:t>
                      </a:r>
                      <a:endParaRPr lang="en-GB" sz="200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92D050"/>
                    </a:solidFill>
                  </a:tcPr>
                </a:tc>
                <a:tc>
                  <a:txBody>
                    <a:bodyPr/>
                    <a:lstStyle/>
                    <a:p>
                      <a:pPr>
                        <a:lnSpc>
                          <a:spcPct val="107000"/>
                        </a:lnSpc>
                        <a:spcAft>
                          <a:spcPts val="800"/>
                        </a:spcAft>
                      </a:pPr>
                      <a:r>
                        <a:rPr lang="en-GB" sz="2000" dirty="0">
                          <a:solidFill>
                            <a:schemeClr val="bg1"/>
                          </a:solidFill>
                          <a:effectLst/>
                          <a:latin typeface="Arial" panose="020B0604020202020204" pitchFamily="34" charset="0"/>
                          <a:cs typeface="Arial" panose="020B0604020202020204" pitchFamily="34" charset="0"/>
                        </a:rPr>
                        <a:t>V HIGH</a:t>
                      </a:r>
                      <a:endParaRPr lang="en-GB" sz="20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00B050"/>
                    </a:solidFill>
                  </a:tcPr>
                </a:tc>
                <a:extLst>
                  <a:ext uri="{0D108BD9-81ED-4DB2-BD59-A6C34878D82A}">
                    <a16:rowId xmlns:a16="http://schemas.microsoft.com/office/drawing/2014/main" val="699347938"/>
                  </a:ext>
                </a:extLst>
              </a:tr>
              <a:tr h="312248">
                <a:tc>
                  <a:txBody>
                    <a:bodyPr/>
                    <a:lstStyle/>
                    <a:p>
                      <a:pPr>
                        <a:lnSpc>
                          <a:spcPct val="107000"/>
                        </a:lnSpc>
                        <a:spcAft>
                          <a:spcPts val="800"/>
                        </a:spcAft>
                      </a:pPr>
                      <a:r>
                        <a:rPr lang="en-GB" sz="2000" dirty="0">
                          <a:solidFill>
                            <a:schemeClr val="bg1"/>
                          </a:solidFill>
                          <a:effectLst/>
                          <a:latin typeface="Arial" panose="020B0604020202020204" pitchFamily="34" charset="0"/>
                          <a:cs typeface="Arial" panose="020B0604020202020204" pitchFamily="34" charset="0"/>
                        </a:rPr>
                        <a:t> </a:t>
                      </a:r>
                      <a:endParaRPr lang="en-GB" sz="20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tx1"/>
                    </a:solidFill>
                  </a:tcPr>
                </a:tc>
                <a:tc>
                  <a:txBody>
                    <a:bodyPr/>
                    <a:lstStyle/>
                    <a:p>
                      <a:pPr>
                        <a:lnSpc>
                          <a:spcPct val="107000"/>
                        </a:lnSpc>
                        <a:spcAft>
                          <a:spcPts val="800"/>
                        </a:spcAft>
                      </a:pPr>
                      <a:r>
                        <a:rPr lang="en-GB" sz="2000" dirty="0">
                          <a:solidFill>
                            <a:schemeClr val="bg1"/>
                          </a:solidFill>
                          <a:effectLst/>
                          <a:latin typeface="Arial" panose="020B0604020202020204" pitchFamily="34" charset="0"/>
                          <a:cs typeface="Arial" panose="020B0604020202020204" pitchFamily="34" charset="0"/>
                        </a:rPr>
                        <a:t>0-2</a:t>
                      </a:r>
                      <a:endParaRPr lang="en-GB" sz="20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F0000"/>
                    </a:solidFill>
                  </a:tcPr>
                </a:tc>
                <a:tc>
                  <a:txBody>
                    <a:bodyPr/>
                    <a:lstStyle/>
                    <a:p>
                      <a:pPr>
                        <a:lnSpc>
                          <a:spcPct val="107000"/>
                        </a:lnSpc>
                        <a:spcAft>
                          <a:spcPts val="800"/>
                        </a:spcAft>
                      </a:pPr>
                      <a:r>
                        <a:rPr lang="en-GB" sz="2000" dirty="0">
                          <a:solidFill>
                            <a:schemeClr val="bg1"/>
                          </a:solidFill>
                          <a:effectLst/>
                          <a:latin typeface="Arial" panose="020B0604020202020204" pitchFamily="34" charset="0"/>
                          <a:cs typeface="Arial" panose="020B0604020202020204" pitchFamily="34" charset="0"/>
                        </a:rPr>
                        <a:t>3-5</a:t>
                      </a:r>
                      <a:endParaRPr lang="en-GB" sz="20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FC000"/>
                    </a:solidFill>
                  </a:tcPr>
                </a:tc>
                <a:tc>
                  <a:txBody>
                    <a:bodyPr/>
                    <a:lstStyle/>
                    <a:p>
                      <a:pPr>
                        <a:lnSpc>
                          <a:spcPct val="107000"/>
                        </a:lnSpc>
                        <a:spcAft>
                          <a:spcPts val="800"/>
                        </a:spcAft>
                      </a:pPr>
                      <a:r>
                        <a:rPr lang="en-GB" sz="2000" dirty="0">
                          <a:solidFill>
                            <a:schemeClr val="bg1"/>
                          </a:solidFill>
                          <a:effectLst/>
                          <a:latin typeface="Arial" panose="020B0604020202020204" pitchFamily="34" charset="0"/>
                          <a:cs typeface="Arial" panose="020B0604020202020204" pitchFamily="34" charset="0"/>
                        </a:rPr>
                        <a:t>6-7</a:t>
                      </a:r>
                      <a:endParaRPr lang="en-GB" sz="20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FFFF00"/>
                    </a:solidFill>
                  </a:tcPr>
                </a:tc>
                <a:tc>
                  <a:txBody>
                    <a:bodyPr/>
                    <a:lstStyle/>
                    <a:p>
                      <a:pPr>
                        <a:lnSpc>
                          <a:spcPct val="107000"/>
                        </a:lnSpc>
                        <a:spcAft>
                          <a:spcPts val="800"/>
                        </a:spcAft>
                      </a:pPr>
                      <a:r>
                        <a:rPr lang="en-GB" sz="2000" dirty="0">
                          <a:solidFill>
                            <a:schemeClr val="bg1"/>
                          </a:solidFill>
                          <a:effectLst/>
                          <a:latin typeface="Arial" panose="020B0604020202020204" pitchFamily="34" charset="0"/>
                          <a:cs typeface="Arial" panose="020B0604020202020204" pitchFamily="34" charset="0"/>
                        </a:rPr>
                        <a:t>8-9</a:t>
                      </a:r>
                      <a:endParaRPr lang="en-GB" sz="20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92D050"/>
                    </a:solidFill>
                  </a:tcPr>
                </a:tc>
                <a:tc>
                  <a:txBody>
                    <a:bodyPr/>
                    <a:lstStyle/>
                    <a:p>
                      <a:pPr>
                        <a:lnSpc>
                          <a:spcPct val="107000"/>
                        </a:lnSpc>
                        <a:spcAft>
                          <a:spcPts val="800"/>
                        </a:spcAft>
                      </a:pPr>
                      <a:r>
                        <a:rPr lang="en-GB" sz="2000" dirty="0">
                          <a:solidFill>
                            <a:schemeClr val="bg1"/>
                          </a:solidFill>
                          <a:effectLst/>
                          <a:latin typeface="Arial" panose="020B0604020202020204" pitchFamily="34" charset="0"/>
                          <a:cs typeface="Arial" panose="020B0604020202020204" pitchFamily="34" charset="0"/>
                        </a:rPr>
                        <a:t>10</a:t>
                      </a:r>
                      <a:endParaRPr lang="en-GB" sz="20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6082" marR="66082"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00B050"/>
                    </a:solidFill>
                  </a:tcPr>
                </a:tc>
                <a:extLst>
                  <a:ext uri="{0D108BD9-81ED-4DB2-BD59-A6C34878D82A}">
                    <a16:rowId xmlns:a16="http://schemas.microsoft.com/office/drawing/2014/main" val="315810571"/>
                  </a:ext>
                </a:extLst>
              </a:tr>
            </a:tbl>
          </a:graphicData>
        </a:graphic>
      </p:graphicFrame>
      <p:sp>
        <p:nvSpPr>
          <p:cNvPr id="2" name="TextBox 1">
            <a:extLst>
              <a:ext uri="{FF2B5EF4-FFF2-40B4-BE49-F238E27FC236}">
                <a16:creationId xmlns:a16="http://schemas.microsoft.com/office/drawing/2014/main" id="{E9E4D218-4216-2CAE-3259-0561B690C087}"/>
              </a:ext>
            </a:extLst>
          </p:cNvPr>
          <p:cNvSpPr txBox="1"/>
          <p:nvPr/>
        </p:nvSpPr>
        <p:spPr>
          <a:xfrm>
            <a:off x="2161309" y="241069"/>
            <a:ext cx="7423266" cy="584775"/>
          </a:xfrm>
          <a:prstGeom prst="rect">
            <a:avLst/>
          </a:prstGeom>
          <a:noFill/>
        </p:spPr>
        <p:txBody>
          <a:bodyPr wrap="square" rtlCol="0">
            <a:spAutoFit/>
          </a:bodyPr>
          <a:lstStyle/>
          <a:p>
            <a:pPr algn="ctr"/>
            <a:r>
              <a:rPr lang="en-GB" sz="3200" b="1" dirty="0">
                <a:solidFill>
                  <a:schemeClr val="bg1"/>
                </a:solidFill>
                <a:latin typeface="Arial" panose="020B0604020202020204" pitchFamily="34" charset="0"/>
                <a:cs typeface="Arial" panose="020B0604020202020204" pitchFamily="34" charset="0"/>
              </a:rPr>
              <a:t>Rational decision  table</a:t>
            </a:r>
          </a:p>
        </p:txBody>
      </p:sp>
    </p:spTree>
    <p:extLst>
      <p:ext uri="{BB962C8B-B14F-4D97-AF65-F5344CB8AC3E}">
        <p14:creationId xmlns:p14="http://schemas.microsoft.com/office/powerpoint/2010/main" val="3650263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970CBE-CD55-9F74-3D89-88B87DD97F78}"/>
              </a:ext>
            </a:extLst>
          </p:cNvPr>
          <p:cNvSpPr txBox="1"/>
          <p:nvPr/>
        </p:nvSpPr>
        <p:spPr>
          <a:xfrm>
            <a:off x="4229792" y="241070"/>
            <a:ext cx="3732415" cy="769441"/>
          </a:xfrm>
          <a:prstGeom prst="rect">
            <a:avLst/>
          </a:prstGeom>
          <a:noFill/>
        </p:spPr>
        <p:txBody>
          <a:bodyPr wrap="square" rtlCol="0">
            <a:spAutoFit/>
          </a:bodyPr>
          <a:lstStyle/>
          <a:p>
            <a:pPr algn="ctr"/>
            <a:r>
              <a:rPr lang="en-GB" sz="4400" b="1" dirty="0">
                <a:solidFill>
                  <a:schemeClr val="bg1"/>
                </a:solidFill>
                <a:latin typeface="Arial" panose="020B0604020202020204" pitchFamily="34" charset="0"/>
                <a:cs typeface="Arial" panose="020B0604020202020204" pitchFamily="34" charset="0"/>
              </a:rPr>
              <a:t>Absenteeism</a:t>
            </a:r>
            <a:r>
              <a:rPr lang="en-GB" sz="2800" b="1" dirty="0">
                <a:solidFill>
                  <a:schemeClr val="bg1"/>
                </a:solidFill>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CC2DBE50-B3DF-FE36-17D4-B25B93623DC7}"/>
              </a:ext>
            </a:extLst>
          </p:cNvPr>
          <p:cNvSpPr txBox="1"/>
          <p:nvPr/>
        </p:nvSpPr>
        <p:spPr>
          <a:xfrm>
            <a:off x="532015" y="1305098"/>
            <a:ext cx="10582101" cy="5078313"/>
          </a:xfrm>
          <a:prstGeom prst="rect">
            <a:avLst/>
          </a:prstGeom>
          <a:noFill/>
        </p:spPr>
        <p:txBody>
          <a:bodyPr wrap="square" rtlCol="0">
            <a:spAutoFit/>
          </a:bodyPr>
          <a:lstStyle/>
          <a:p>
            <a:r>
              <a:rPr lang="en-GB" sz="3200" dirty="0">
                <a:solidFill>
                  <a:schemeClr val="bg1"/>
                </a:solidFill>
                <a:latin typeface="Arial" panose="020B0604020202020204" pitchFamily="34" charset="0"/>
                <a:cs typeface="Arial" panose="020B0604020202020204" pitchFamily="34" charset="0"/>
              </a:rPr>
              <a:t>Looking at the absenteeism rational decision table the solutions are pay more, reduce hours, additional holiday and provide transport.</a:t>
            </a:r>
          </a:p>
          <a:p>
            <a:endParaRPr lang="en-GB" sz="3200" dirty="0">
              <a:solidFill>
                <a:schemeClr val="bg1"/>
              </a:solidFill>
              <a:latin typeface="Arial" panose="020B0604020202020204" pitchFamily="34" charset="0"/>
              <a:cs typeface="Arial" panose="020B0604020202020204" pitchFamily="34" charset="0"/>
            </a:endParaRPr>
          </a:p>
          <a:p>
            <a:r>
              <a:rPr lang="en-GB" sz="3200" dirty="0">
                <a:solidFill>
                  <a:schemeClr val="bg1"/>
                </a:solidFill>
                <a:latin typeface="Arial" panose="020B0604020202020204" pitchFamily="34" charset="0"/>
                <a:cs typeface="Arial" panose="020B0604020202020204" pitchFamily="34" charset="0"/>
              </a:rPr>
              <a:t>From all four solutions, the most appropriate solution would be to pay more, as this would be the most easiest solution to start and it wouldn’t cost much and it will take time to get going.</a:t>
            </a:r>
          </a:p>
          <a:p>
            <a:endParaRPr lang="en-GB" sz="3200"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268211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heel(1)">
                                      <p:cBhvr>
                                        <p:cTn id="7" dur="2000"/>
                                        <p:tgtEl>
                                          <p:spTgt spid="4">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4">
                                            <p:txEl>
                                              <p:pRg st="2" end="2"/>
                                            </p:txEl>
                                          </p:spTgt>
                                        </p:tgtEl>
                                        <p:attrNameLst>
                                          <p:attrName>style.visibility</p:attrName>
                                        </p:attrNameLst>
                                      </p:cBhvr>
                                      <p:to>
                                        <p:strVal val="visible"/>
                                      </p:to>
                                    </p:set>
                                    <p:animEffect transition="in" filter="wheel(1)">
                                      <p:cBhvr>
                                        <p:cTn id="10" dur="20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6FE955-DA7B-78DE-280F-B7B9A3E8E612}"/>
              </a:ext>
            </a:extLst>
          </p:cNvPr>
          <p:cNvSpPr txBox="1"/>
          <p:nvPr/>
        </p:nvSpPr>
        <p:spPr>
          <a:xfrm>
            <a:off x="3483033" y="399011"/>
            <a:ext cx="5045825" cy="584775"/>
          </a:xfrm>
          <a:prstGeom prst="rect">
            <a:avLst/>
          </a:prstGeom>
          <a:noFill/>
        </p:spPr>
        <p:txBody>
          <a:bodyPr wrap="square" rtlCol="0">
            <a:spAutoFit/>
          </a:bodyPr>
          <a:lstStyle/>
          <a:p>
            <a:pPr algn="ctr"/>
            <a:r>
              <a:rPr lang="en-GB" sz="3200" b="1" dirty="0">
                <a:solidFill>
                  <a:schemeClr val="bg1"/>
                </a:solidFill>
                <a:latin typeface="Arial" panose="020B0604020202020204" pitchFamily="34" charset="0"/>
                <a:cs typeface="Arial" panose="020B0604020202020204" pitchFamily="34" charset="0"/>
              </a:rPr>
              <a:t>Reference list</a:t>
            </a:r>
          </a:p>
        </p:txBody>
      </p:sp>
      <p:sp>
        <p:nvSpPr>
          <p:cNvPr id="4" name="TextBox 3">
            <a:extLst>
              <a:ext uri="{FF2B5EF4-FFF2-40B4-BE49-F238E27FC236}">
                <a16:creationId xmlns:a16="http://schemas.microsoft.com/office/drawing/2014/main" id="{CE02D3FF-3B46-EEA9-9A68-BB41D661B024}"/>
              </a:ext>
            </a:extLst>
          </p:cNvPr>
          <p:cNvSpPr txBox="1"/>
          <p:nvPr/>
        </p:nvSpPr>
        <p:spPr>
          <a:xfrm>
            <a:off x="758536" y="1343537"/>
            <a:ext cx="6105698" cy="1200329"/>
          </a:xfrm>
          <a:prstGeom prst="rect">
            <a:avLst/>
          </a:prstGeom>
          <a:noFill/>
        </p:spPr>
        <p:txBody>
          <a:bodyPr wrap="square">
            <a:spAutoFit/>
          </a:bodyPr>
          <a:lstStyle/>
          <a:p>
            <a:r>
              <a:rPr lang="en-GB" dirty="0">
                <a:hlinkClick r:id="rId2"/>
              </a:rPr>
              <a:t>Cause and Effect Analysis (Fishbone Diagrams) - from MindTools.com</a:t>
            </a:r>
            <a:endParaRPr lang="en-GB" dirty="0"/>
          </a:p>
          <a:p>
            <a:endParaRPr lang="en-GB" dirty="0"/>
          </a:p>
          <a:p>
            <a:r>
              <a:rPr lang="en-GB" dirty="0">
                <a:hlinkClick r:id="rId3"/>
              </a:rPr>
              <a:t>PESTLE Analysis Explained (With Examples)</a:t>
            </a:r>
            <a:endParaRPr lang="en-GB" dirty="0"/>
          </a:p>
        </p:txBody>
      </p:sp>
    </p:spTree>
    <p:extLst>
      <p:ext uri="{BB962C8B-B14F-4D97-AF65-F5344CB8AC3E}">
        <p14:creationId xmlns:p14="http://schemas.microsoft.com/office/powerpoint/2010/main" val="373990480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170</TotalTime>
  <Words>425</Words>
  <Application>Microsoft Office PowerPoint</Application>
  <PresentationFormat>Widescreen</PresentationFormat>
  <Paragraphs>113</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Century Gothic</vt:lpstr>
      <vt:lpstr>Wingdings</vt:lpstr>
      <vt:lpstr>Wingdings 3</vt:lpstr>
      <vt:lpstr>Slice</vt:lpstr>
      <vt:lpstr>Absenteeism in the NHS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Absenteeism in the NHS</dc:title>
  <dc:creator>Md Tuhin (2120024)</dc:creator>
  <cp:lastModifiedBy>Md Tuhin (2120024)</cp:lastModifiedBy>
  <cp:revision>2</cp:revision>
  <dcterms:created xsi:type="dcterms:W3CDTF">2022-07-05T09:44:28Z</dcterms:created>
  <dcterms:modified xsi:type="dcterms:W3CDTF">2022-07-10T01:29:50Z</dcterms:modified>
</cp:coreProperties>
</file>