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8" r:id="rId2"/>
    <p:sldId id="321" r:id="rId3"/>
    <p:sldId id="339" r:id="rId4"/>
    <p:sldId id="340" r:id="rId5"/>
    <p:sldId id="288" r:id="rId6"/>
    <p:sldId id="289" r:id="rId7"/>
    <p:sldId id="29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BA458-577F-38BE-9AF7-BBAA380876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9E8A30-B2D4-B9CE-35DC-3F2550850A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15CAC-924A-FD82-0819-09EBC734B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C5A9EE-BFB4-9DEC-699F-143B46EB3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46A274-BB54-72F2-9AD2-7561BF303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021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C0D0A-2B04-3020-8A41-3196078DA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0418B-E17B-7B26-F39F-22CF2A8298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499DC7-CF9D-0429-0E6C-334708C9D6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EB0F3-318F-9F9E-A8E2-4840473F1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74A2F-54D2-70E9-A090-B6F1EB429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609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57B13-2178-4B82-643C-D80F2D267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71CCD9-E53F-2BDC-BF99-56DC277ACA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8941B-CBDC-A06E-B0A0-25464B958F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8D3D6A-3F99-6BE9-205D-513F68952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1FE84-1E9E-489D-696B-61A2F78B9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270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3B712-D0DC-0617-81CE-1E00CFF17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0D821-8A92-424E-CFBB-00DD39D51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96933E-4DC1-E52C-51B8-3692A5CDC4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A1E718-6459-AE52-0B29-7B6256E971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BF4CB7-B2C7-6AE0-9535-420DC17259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D96B12-9CC8-F8B0-18F0-CFDFE82194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172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15236-0911-FF18-8E5A-7BC41DA57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E3F741-FC55-30CE-DB52-2CD7A91B17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91E16-6BF0-15FE-7F1A-61676BAE0D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59877-843A-8102-FA37-BAAFB17444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AFF6A2-26C9-C0C0-AE30-F794F9D398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30B222-E8C1-AE4F-439A-89C20F41D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429991-A7F1-9748-0C45-8EAA4C44A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3CF0F0-E1AD-4F31-613F-704E3A3F3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789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9BD25-7370-194F-A569-098F2C6DC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F7F5A6-EAD5-39E4-9903-BD0B8B12C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701883-F139-F6A8-A7DE-3EDD2BAD6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7FE03C-EE50-D7B8-0054-E2AAD1785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924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A08143-CCD9-F168-D990-D5E3277B7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54602A-DD48-963B-205B-CE03ED2D1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1DE5B7-EEBC-CFA5-29F4-95B1DDEDB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93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B78F2-4BEA-6448-54ED-5F10BB50E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06068-7BCD-9BCE-9C61-E3A2E85D24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17D881-2227-74F2-18C1-66AFC39FE0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61BC14-B802-17EA-2F98-97E268846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9F143-99BF-00E4-B1F0-5AB864550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858559-9D3E-00EC-AC4D-593F388F38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007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787D-CE51-51CC-084E-FCF630DA6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0EFBC10-D0E5-D633-8861-52B90D9CC5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12F796-8E60-653F-4314-49F9291261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0520E-403B-48A0-3EAE-D249240589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C7BD82-9EFC-7D96-53EA-22B48B684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B94EE3-B538-CC83-2888-D2DDEE7E4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70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02F44-2D6F-B919-666F-21C792B9A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237685-1005-EEB0-1372-A06F7FC75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83CF3B-3EF9-D76D-896D-DD5DF7EE6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2BF33C-E060-0C4F-CB5E-1E97A7533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4B4020-FC9E-1F15-FCD5-DC271A26D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702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14AFA6-3669-8B39-160D-270BCE5C0E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FA2B64-D64C-BDCB-D27A-E3B75D8063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720ECA-6B63-C2E0-0F80-7DEF3F44D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DE7DCF-0257-E553-3DD5-6C034266B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B13C92-94A4-A6E3-ED11-DF4D5A824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817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5B464B-85E1-5A60-6306-4568014AB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8D05BF-92D4-B6E0-27D5-5D534CD9DF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CAD612-5FF2-053D-5126-34664625A3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09339D0-F4BF-4589-95FB-4ACCBDE52B81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8D3F6B-6829-8D43-98CC-BAE1AADF28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8CF872-E63F-78CB-9130-DF38906C47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589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assets.publishing.service.gov.uk/government/uploads/system/uploads/attachment_data/file/359317/INF104_160914.pdf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wys Roads Policing (@PowysRPU) / X">
            <a:extLst>
              <a:ext uri="{FF2B5EF4-FFF2-40B4-BE49-F238E27FC236}">
                <a16:creationId xmlns:a16="http://schemas.microsoft.com/office/drawing/2014/main" id="{D18A196A-F6B8-013C-F85B-740CA1544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C879E0-96A3-867B-009B-A3F512AA6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3445765" cy="1485319"/>
          </a:xfrm>
          <a:noFill/>
        </p:spPr>
        <p:txBody>
          <a:bodyPr>
            <a:normAutofit fontScale="90000"/>
          </a:bodyPr>
          <a:lstStyle/>
          <a:p>
            <a:pPr algn="l"/>
            <a:r>
              <a:rPr lang="en-GB" sz="5200" dirty="0"/>
              <a:t>Roads Policing.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ED9155-E3B3-0C4C-2F11-5F472F7EF1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5403" y="4629234"/>
            <a:ext cx="3445766" cy="1485319"/>
          </a:xfrm>
          <a:noFill/>
        </p:spPr>
        <p:txBody>
          <a:bodyPr>
            <a:normAutofit fontScale="85000" lnSpcReduction="20000"/>
          </a:bodyPr>
          <a:lstStyle/>
          <a:p>
            <a:pPr algn="l"/>
            <a:r>
              <a:rPr lang="en-GB" b="1" dirty="0"/>
              <a:t>7.10.24</a:t>
            </a:r>
          </a:p>
          <a:p>
            <a:pPr algn="l"/>
            <a:r>
              <a:rPr lang="en-GB" b="1" dirty="0"/>
              <a:t>5</a:t>
            </a:r>
          </a:p>
          <a:p>
            <a:pPr algn="l"/>
            <a:r>
              <a:rPr lang="en-GB" b="1" dirty="0"/>
              <a:t>Offences relating to Driving licences, Insurance and Test Certificate.</a:t>
            </a:r>
          </a:p>
        </p:txBody>
      </p:sp>
    </p:spTree>
    <p:extLst>
      <p:ext uri="{BB962C8B-B14F-4D97-AF65-F5344CB8AC3E}">
        <p14:creationId xmlns:p14="http://schemas.microsoft.com/office/powerpoint/2010/main" val="17456948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wys Roads Policing (@PowysRPU) / X">
            <a:extLst>
              <a:ext uri="{FF2B5EF4-FFF2-40B4-BE49-F238E27FC236}">
                <a16:creationId xmlns:a16="http://schemas.microsoft.com/office/drawing/2014/main" id="{D18A196A-F6B8-013C-F85B-740CA1544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 bwMode="auto">
          <a:xfrm>
            <a:off x="1" y="10"/>
            <a:ext cx="494571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C879E0-96A3-867B-009B-A3F512AA6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3864" y="743447"/>
            <a:ext cx="5807303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3600" dirty="0"/>
              <a:t>By the end of the session, students will be able to: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ED9155-E3B3-0C4C-2F11-5F472F7EF1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69281" y="2663688"/>
            <a:ext cx="5597718" cy="3450866"/>
          </a:xfrm>
          <a:noFill/>
        </p:spPr>
        <p:txBody>
          <a:bodyPr>
            <a:normAutofit/>
          </a:bodyPr>
          <a:lstStyle/>
          <a:p>
            <a:pPr algn="l"/>
            <a:r>
              <a:rPr lang="en-GB" dirty="0"/>
              <a:t>Identify offences of:</a:t>
            </a:r>
          </a:p>
          <a:p>
            <a:pPr algn="l"/>
            <a:r>
              <a:rPr lang="en-GB" dirty="0"/>
              <a:t>Driving other than in accordance of a licence.</a:t>
            </a:r>
          </a:p>
          <a:p>
            <a:pPr algn="l"/>
            <a:r>
              <a:rPr lang="en-GB" dirty="0"/>
              <a:t>Registration offences,</a:t>
            </a:r>
          </a:p>
          <a:p>
            <a:pPr algn="l"/>
            <a:r>
              <a:rPr lang="en-GB" dirty="0"/>
              <a:t>Insurance offences,</a:t>
            </a:r>
          </a:p>
          <a:p>
            <a:pPr algn="l"/>
            <a:r>
              <a:rPr lang="en-GB" dirty="0"/>
              <a:t>Offences in relation to test certificate,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5727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48186-75BE-FB44-10B7-67CD0F973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S. 87 Road Traffic Act 1988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6A3F19E-F8B9-73B4-41F0-22EDC0BA604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00226" y="1825625"/>
            <a:ext cx="2236395" cy="167663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3441E1-B5A9-5165-0D86-2BFAB17E2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2632" y="1825625"/>
            <a:ext cx="5387725" cy="435133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(1)It is an offence for a person to drive on a road a motor vehicle of any class otherwise than in accordance with a licence authorising him to drive a motor vehicle of that class.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(2)It is an offence for a person to cause or permit another person to drive on a road a motor vehicle of any class otherwise than in accordance with a licence authorising that other person</a:t>
            </a:r>
            <a:r>
              <a:rPr lang="en-GB" b="1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]</a:t>
            </a:r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 to drive a motor vehicle of that class.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152B017-51CF-9C23-FE49-F3D23E8267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227" y="4387804"/>
            <a:ext cx="2236395" cy="234859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9B0BED7-2ED4-1A69-9583-FEB92B0ADC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865" y="1954230"/>
            <a:ext cx="1750088" cy="141942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9562F03-09E2-A1CD-DF0E-CAB395C06E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8435" y="4659088"/>
            <a:ext cx="3124748" cy="1325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9346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2BCAC-E376-E86B-61EB-DB1090E04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S. 29 Vehicle Excise Regulations Act 1994 (VERA).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99133-826D-87F5-70DF-6DC8B389B6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0" i="0" dirty="0">
                <a:solidFill>
                  <a:srgbClr val="474747"/>
                </a:solidFill>
                <a:effectLst/>
                <a:highlight>
                  <a:srgbClr val="FFFFFF"/>
                </a:highlight>
                <a:latin typeface="Google Sans"/>
              </a:rPr>
              <a:t> (1)If a person uses, or keeps, [F1a vehicle] which is unlicensed he is guilty of an offence. (2)For the purposes of subsection (1) a vehicle is unlicensed if no vehicle licence or trade licence is in force for or in respect of the vehicle.</a:t>
            </a:r>
          </a:p>
          <a:p>
            <a:endParaRPr lang="en-GB" dirty="0">
              <a:solidFill>
                <a:srgbClr val="474747"/>
              </a:solidFill>
              <a:highlight>
                <a:srgbClr val="FFFFFF"/>
              </a:highlight>
              <a:latin typeface="Google Sans"/>
            </a:endParaRPr>
          </a:p>
          <a:p>
            <a:endParaRPr lang="en-GB" dirty="0">
              <a:solidFill>
                <a:srgbClr val="474747"/>
              </a:solidFill>
              <a:highlight>
                <a:srgbClr val="FFFFFF"/>
              </a:highlight>
              <a:latin typeface="Google Sans"/>
            </a:endParaRPr>
          </a:p>
          <a:p>
            <a:r>
              <a:rPr lang="en-GB" dirty="0">
                <a:solidFill>
                  <a:srgbClr val="474747"/>
                </a:solidFill>
                <a:highlight>
                  <a:srgbClr val="FFFFFF"/>
                </a:highlight>
                <a:latin typeface="Google Sans"/>
              </a:rPr>
              <a:t>NB. Registration document, currently known as V5, contains identification details of the vehicle and it is the vehicle, not the driver that is issued the I.D number.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A3BF0C-AC49-1092-7E76-EA1253CBB763}"/>
              </a:ext>
            </a:extLst>
          </p:cNvPr>
          <p:cNvSpPr txBox="1"/>
          <p:nvPr/>
        </p:nvSpPr>
        <p:spPr>
          <a:xfrm>
            <a:off x="7675417" y="6070706"/>
            <a:ext cx="435422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INF104_160914.pdf (publishing.service.gov.uk)</a:t>
            </a:r>
            <a:endParaRPr lang="en-GB" dirty="0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B744685B-E338-3696-2DEB-81BE4A65421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305471" y="3096292"/>
            <a:ext cx="2915057" cy="1810003"/>
          </a:xfrm>
        </p:spPr>
      </p:pic>
    </p:spTree>
    <p:extLst>
      <p:ext uri="{BB962C8B-B14F-4D97-AF65-F5344CB8AC3E}">
        <p14:creationId xmlns:p14="http://schemas.microsoft.com/office/powerpoint/2010/main" val="2244510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AF53B-2671-6802-D6B0-9F1B19104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Insurance, </a:t>
            </a:r>
            <a:br>
              <a:rPr lang="en-GB" sz="2400" dirty="0"/>
            </a:br>
            <a:r>
              <a:rPr lang="en-GB" sz="2400" dirty="0"/>
              <a:t>Sec 143 Road Traffic Act 1988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B213D-962A-88BB-36A1-2693D7A08A1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(a)a person must not use a motor vehicle on a road or other public place unless there is in force in relation to the use of the vehicle by that person such a policy of insurance  as complies with the requirements of this Part of this Act, and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(b)a person must not cause* or permit* any other person to use a motor vehicle on a road or other public place unless there is in force in relation to the use of the vehicle by that other person such a policy of insurance as complies with the requirements of this Part of this Act.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(2)If a person acts in contravention of subsection (1) above he is guilty of an offence.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(3)A person charged with using a motor vehicle in contravention of this section shall not be convicted if he proves—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(a)that the vehicle did not belong to him and was not in his possession under a contract of hiring or of loan,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(b)that he was using the vehicle in the course of his employment, and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(c)that he neither knew nor had reason to believe that there was not in force in relation to the vehicle such a policy of insurance  as is mentioned in subsection (1) above.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(4)This Part of this Act does not apply to invalid carriages.</a:t>
            </a:r>
          </a:p>
          <a:p>
            <a:pPr algn="l"/>
            <a:endParaRPr lang="en-GB" dirty="0">
              <a:solidFill>
                <a:srgbClr val="1E1E1E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NB details of Insurance is recorded on PNC and with the Motor Insurance Bureau.</a:t>
            </a:r>
          </a:p>
          <a:p>
            <a:pPr algn="l"/>
            <a:r>
              <a:rPr lang="en-GB" dirty="0">
                <a:solidFill>
                  <a:srgbClr val="1E1E1E"/>
                </a:solidFill>
                <a:highlight>
                  <a:srgbClr val="FFFFFF"/>
                </a:highlight>
                <a:latin typeface="arial" panose="020B0604020202020204" pitchFamily="34" charset="0"/>
              </a:rPr>
              <a:t>*  We will discuss these terms later.</a:t>
            </a:r>
            <a:endParaRPr lang="en-GB" b="0" i="0" dirty="0">
              <a:solidFill>
                <a:srgbClr val="1E1E1E"/>
              </a:solidFill>
              <a:effectLst/>
              <a:highlight>
                <a:srgbClr val="FFFFFF"/>
              </a:highlight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1EF9769-76E4-CD26-0615-CB7CEA5F916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063113" y="2121031"/>
            <a:ext cx="2542042" cy="3205113"/>
          </a:xfrm>
        </p:spPr>
      </p:pic>
    </p:spTree>
    <p:extLst>
      <p:ext uri="{BB962C8B-B14F-4D97-AF65-F5344CB8AC3E}">
        <p14:creationId xmlns:p14="http://schemas.microsoft.com/office/powerpoint/2010/main" val="1429383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93C1B-1CE8-5525-9726-374FB8C96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6003"/>
            <a:ext cx="10515600" cy="795131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Vehicle Excise Duty </a:t>
            </a:r>
            <a:br>
              <a:rPr lang="en-GB" sz="2800" dirty="0"/>
            </a:br>
            <a:r>
              <a:rPr lang="en-GB" sz="2800" dirty="0"/>
              <a:t>S.1 Vehicle Excise Registration Act 1994.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A4148-205D-7F3B-023F-3A55C5A080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121134"/>
            <a:ext cx="8297849" cy="5263763"/>
          </a:xfrm>
        </p:spPr>
        <p:txBody>
          <a:bodyPr>
            <a:normAutofit fontScale="32500" lnSpcReduction="20000"/>
          </a:bodyPr>
          <a:lstStyle/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A duty of excise (“vehicle excise duty”) shall be charged in respect of every mechanically propelled vehicle that—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(a)is registered under this Act (see section 21), or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(b)is not so registered but is used, or kept, on a public road in the United Kingdom.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(1A)Vehicle excise duty shall also be charged in respect of everything (whether or not it is a vehicle) that has been, but has ceased to be, a mechanically propelled vehicle and—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(a)is registered under this Act, or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(b)is not so registered but is used, or kept, on a public road in the United Kingdom.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(1B)In the following provisions of this Act “vehicle” means—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(a)a mechanically propelled vehicle, or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(b)anything (whether or not it is a vehicle) that has been, but has ceased to be, a mechanically propelled vehicle.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(1C)Vehicle excise duty charged in respect of a vehicle by subsection (1)(a) or (1A)(a) shall be paid on a licence to be taken out—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(a)by the person in whose name the vehicle is registered under this Act, or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(b)if that person is not the person keeping the vehicle, by either of those persons.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(1D)Vehicle excise duty charged in respect of a vehicle by subsection (1)(b) or (1A)(b) shall be paid on a licence to be taken out by the person keeping the vehicle.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(2)A licence taken out for a vehicle is in this Act referred to as a “vehicle licence”.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69EF36-F7AE-3AAF-BBB1-644DE0C93A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5085" y="4383464"/>
            <a:ext cx="2505908" cy="2069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738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F5678-9F07-77D2-8BD8-CBBB777E4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MOT S 47 </a:t>
            </a:r>
            <a:r>
              <a:rPr lang="en-GB" dirty="0"/>
              <a:t>Road Traffic Act 1988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D22241-CD15-0A2C-FE2C-C51CB71063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6592" y="1542553"/>
            <a:ext cx="6241774" cy="4452730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(1)A person who uses on a road at any time, or causes* or permits* to be so used</a:t>
            </a:r>
            <a:r>
              <a:rPr lang="en-GB" b="1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a motor vehicle to which this section applies</a:t>
            </a:r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and as respects which no test certificate has been issued within the appropriate period before that time, is guilty of an offence.</a:t>
            </a:r>
          </a:p>
          <a:p>
            <a:endParaRPr lang="en-GB" dirty="0"/>
          </a:p>
          <a:p>
            <a:r>
              <a:rPr lang="en-GB" dirty="0"/>
              <a:t>Time period of 12 Calander</a:t>
            </a:r>
          </a:p>
          <a:p>
            <a:r>
              <a:rPr lang="en-GB" dirty="0"/>
              <a:t>Over three years old</a:t>
            </a:r>
          </a:p>
          <a:p>
            <a:r>
              <a:rPr lang="en-GB" dirty="0"/>
              <a:t>Vehicle registered under VERA 1994</a:t>
            </a:r>
          </a:p>
          <a:p>
            <a:r>
              <a:rPr lang="en-GB" dirty="0"/>
              <a:t>Motor vehicle other than a goods vehicle, taxi, ambulance or 8-seater bus excluding driver.</a:t>
            </a:r>
          </a:p>
          <a:p>
            <a:endParaRPr lang="en-GB" dirty="0"/>
          </a:p>
          <a:p>
            <a:r>
              <a:rPr lang="en-GB" dirty="0"/>
              <a:t>* we will discuss these terms later.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519E3C1-21B9-83D1-A4EF-8F756D3516B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539875" y="3308808"/>
            <a:ext cx="2206681" cy="2314210"/>
          </a:xfrm>
        </p:spPr>
      </p:pic>
    </p:spTree>
    <p:extLst>
      <p:ext uri="{BB962C8B-B14F-4D97-AF65-F5344CB8AC3E}">
        <p14:creationId xmlns:p14="http://schemas.microsoft.com/office/powerpoint/2010/main" val="6793237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989</Words>
  <Application>Microsoft Office PowerPoint</Application>
  <PresentationFormat>Widescreen</PresentationFormat>
  <Paragraphs>56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Google Sans</vt:lpstr>
      <vt:lpstr>Aptos</vt:lpstr>
      <vt:lpstr>Aptos Display</vt:lpstr>
      <vt:lpstr>Arial</vt:lpstr>
      <vt:lpstr>Arial</vt:lpstr>
      <vt:lpstr>Office Theme</vt:lpstr>
      <vt:lpstr>Roads Policing.</vt:lpstr>
      <vt:lpstr>By the end of the session, students will be able to:</vt:lpstr>
      <vt:lpstr>S. 87 Road Traffic Act 1988</vt:lpstr>
      <vt:lpstr>S. 29 Vehicle Excise Regulations Act 1994 (VERA).</vt:lpstr>
      <vt:lpstr>Insurance,  Sec 143 Road Traffic Act 1988</vt:lpstr>
      <vt:lpstr>Vehicle Excise Duty  S.1 Vehicle Excise Registration Act 1994.</vt:lpstr>
      <vt:lpstr>MOT S 47 Road Traffic Act 1988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1</cp:revision>
  <dcterms:created xsi:type="dcterms:W3CDTF">2024-09-13T14:55:34Z</dcterms:created>
  <dcterms:modified xsi:type="dcterms:W3CDTF">2024-09-13T15:27:29Z</dcterms:modified>
</cp:coreProperties>
</file>