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65" r:id="rId5"/>
    <p:sldId id="261" r:id="rId6"/>
    <p:sldId id="263" r:id="rId7"/>
    <p:sldId id="264" r:id="rId8"/>
    <p:sldId id="260" r:id="rId9"/>
    <p:sldId id="262" r:id="rId10"/>
    <p:sldId id="267" r:id="rId11"/>
    <p:sldId id="266"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25" autoAdjust="0"/>
    <p:restoredTop sz="94660"/>
  </p:normalViewPr>
  <p:slideViewPr>
    <p:cSldViewPr snapToGrid="0">
      <p:cViewPr varScale="1">
        <p:scale>
          <a:sx n="94" d="100"/>
          <a:sy n="94" d="100"/>
        </p:scale>
        <p:origin x="51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cile abuzour" userId="575d4c113a958c0d" providerId="LiveId" clId="{033CF60F-81FF-44BA-8120-A17533B1FC95}"/>
    <pc:docChg chg="custSel modSld">
      <pc:chgData name="cecile abuzour" userId="575d4c113a958c0d" providerId="LiveId" clId="{033CF60F-81FF-44BA-8120-A17533B1FC95}" dt="2026-03-27T13:05:32.996" v="2" actId="1076"/>
      <pc:docMkLst>
        <pc:docMk/>
      </pc:docMkLst>
      <pc:sldChg chg="modSp mod">
        <pc:chgData name="cecile abuzour" userId="575d4c113a958c0d" providerId="LiveId" clId="{033CF60F-81FF-44BA-8120-A17533B1FC95}" dt="2026-03-23T19:06:50.468" v="0" actId="313"/>
        <pc:sldMkLst>
          <pc:docMk/>
          <pc:sldMk cId="605885841" sldId="259"/>
        </pc:sldMkLst>
        <pc:spChg chg="mod">
          <ac:chgData name="cecile abuzour" userId="575d4c113a958c0d" providerId="LiveId" clId="{033CF60F-81FF-44BA-8120-A17533B1FC95}" dt="2026-03-23T19:06:50.468" v="0" actId="313"/>
          <ac:spMkLst>
            <pc:docMk/>
            <pc:sldMk cId="605885841" sldId="259"/>
            <ac:spMk id="31" creationId="{6D81E445-A928-6DC7-76BA-F61DFBD942EC}"/>
          </ac:spMkLst>
        </pc:spChg>
      </pc:sldChg>
      <pc:sldChg chg="modSp mod">
        <pc:chgData name="cecile abuzour" userId="575d4c113a958c0d" providerId="LiveId" clId="{033CF60F-81FF-44BA-8120-A17533B1FC95}" dt="2026-03-27T13:05:32.996" v="2" actId="1076"/>
        <pc:sldMkLst>
          <pc:docMk/>
          <pc:sldMk cId="3917295748" sldId="265"/>
        </pc:sldMkLst>
        <pc:spChg chg="mod">
          <ac:chgData name="cecile abuzour" userId="575d4c113a958c0d" providerId="LiveId" clId="{033CF60F-81FF-44BA-8120-A17533B1FC95}" dt="2026-03-27T13:05:32.996" v="2" actId="1076"/>
          <ac:spMkLst>
            <pc:docMk/>
            <pc:sldMk cId="3917295748" sldId="265"/>
            <ac:spMk id="3" creationId="{A4DA7200-DC99-C4BD-A5D6-09FB36EC2927}"/>
          </ac:spMkLst>
        </pc:spChg>
        <pc:spChg chg="mod">
          <ac:chgData name="cecile abuzour" userId="575d4c113a958c0d" providerId="LiveId" clId="{033CF60F-81FF-44BA-8120-A17533B1FC95}" dt="2026-03-23T19:06:56.730" v="1" actId="313"/>
          <ac:spMkLst>
            <pc:docMk/>
            <pc:sldMk cId="3917295748" sldId="265"/>
            <ac:spMk id="11" creationId="{F111A1A7-2DEA-C9CB-6895-BC1C2FF213C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82C3D-08A8-43B9-B597-04732A859AC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D53B1068-B2DA-48A1-97F0-68751534FCA5}">
      <dgm:prSet phldrT="[Text]" custT="1"/>
      <dgm:spPr/>
      <dgm:t>
        <a:bodyPr/>
        <a:lstStyle/>
        <a:p>
          <a:pPr>
            <a:buAutoNum type="arabicPeriod" startAt="3"/>
          </a:pPr>
          <a:r>
            <a:rPr lang="en-GB" sz="2400" b="1" dirty="0">
              <a:latin typeface="Arial" panose="020B0604020202020204" pitchFamily="34" charset="0"/>
              <a:cs typeface="Arial" panose="020B0604020202020204" pitchFamily="34" charset="0"/>
            </a:rPr>
            <a:t>EI Model –Goleman(1998) </a:t>
          </a:r>
        </a:p>
        <a:p>
          <a:pPr>
            <a:buAutoNum type="arabicPeriod" startAt="3"/>
          </a:pPr>
          <a:r>
            <a:rPr lang="en-US" sz="2200" dirty="0">
              <a:solidFill>
                <a:srgbClr val="1A2E4A"/>
              </a:solidFill>
              <a:latin typeface="Arial" panose="020B0604020202020204" pitchFamily="34" charset="0"/>
              <a:ea typeface="Calibri" pitchFamily="34" charset="-122"/>
              <a:cs typeface="Arial" panose="020B0604020202020204" pitchFamily="34" charset="0"/>
            </a:rPr>
            <a:t>Five-component model + critical evaluation</a:t>
          </a:r>
          <a:endParaRPr lang="en-GB" sz="2200" dirty="0"/>
        </a:p>
      </dgm:t>
    </dgm:pt>
    <dgm:pt modelId="{5A7CF627-F4D7-4835-A62A-53E56F5A37CC}" type="parTrans" cxnId="{F72F1626-FB86-4940-BA82-2F45FAA23D32}">
      <dgm:prSet/>
      <dgm:spPr/>
      <dgm:t>
        <a:bodyPr/>
        <a:lstStyle/>
        <a:p>
          <a:endParaRPr lang="en-GB"/>
        </a:p>
      </dgm:t>
    </dgm:pt>
    <dgm:pt modelId="{4DFC50A6-516D-4E4B-8BBE-CD9B8FB4AB8B}" type="sibTrans" cxnId="{F72F1626-FB86-4940-BA82-2F45FAA23D32}">
      <dgm:prSet/>
      <dgm:spPr/>
      <dgm:t>
        <a:bodyPr/>
        <a:lstStyle/>
        <a:p>
          <a:endParaRPr lang="en-GB"/>
        </a:p>
      </dgm:t>
    </dgm:pt>
    <dgm:pt modelId="{29D9CE1E-0383-423B-9B50-E29C2402DAA6}">
      <dgm:prSet phldrT="[Text]" custT="1"/>
      <dgm:spPr/>
      <dgm:t>
        <a:bodyPr/>
        <a:lstStyle/>
        <a:p>
          <a:pPr>
            <a:buNone/>
          </a:pPr>
          <a:r>
            <a:rPr lang="en-GB" sz="2400" b="1" dirty="0">
              <a:latin typeface="Arial" panose="020B0604020202020204" pitchFamily="34" charset="0"/>
              <a:cs typeface="Arial" panose="020B0604020202020204" pitchFamily="34" charset="0"/>
            </a:rPr>
            <a:t>Introduction </a:t>
          </a:r>
        </a:p>
        <a:p>
          <a:pPr>
            <a:buNone/>
          </a:pPr>
          <a:r>
            <a:rPr lang="en-US" sz="2200" dirty="0">
              <a:solidFill>
                <a:srgbClr val="1A2E4A"/>
              </a:solidFill>
              <a:latin typeface="Arial" panose="020B0604020202020204" pitchFamily="34" charset="0"/>
              <a:ea typeface="Calibri" pitchFamily="34" charset="-122"/>
              <a:cs typeface="Arial" panose="020B0604020202020204" pitchFamily="34" charset="0"/>
            </a:rPr>
            <a:t>Why EI &amp; CQ matter — the modern leadership challenge</a:t>
          </a:r>
          <a:endParaRPr lang="en-GB" sz="2200" dirty="0"/>
        </a:p>
      </dgm:t>
    </dgm:pt>
    <dgm:pt modelId="{CFC42ED0-2E30-4275-9FBF-5FE283B53D14}" type="parTrans" cxnId="{BB98B6F1-A921-439A-BD83-29CCB9D3F7E6}">
      <dgm:prSet/>
      <dgm:spPr/>
      <dgm:t>
        <a:bodyPr/>
        <a:lstStyle/>
        <a:p>
          <a:endParaRPr lang="en-GB"/>
        </a:p>
      </dgm:t>
    </dgm:pt>
    <dgm:pt modelId="{AE881E83-21B3-4340-9271-B5D349E039E4}" type="sibTrans" cxnId="{BB98B6F1-A921-439A-BD83-29CCB9D3F7E6}">
      <dgm:prSet/>
      <dgm:spPr/>
      <dgm:t>
        <a:bodyPr/>
        <a:lstStyle/>
        <a:p>
          <a:endParaRPr lang="en-GB"/>
        </a:p>
      </dgm:t>
    </dgm:pt>
    <dgm:pt modelId="{FFC94339-4E8B-4114-9FDA-8411FB901C04}">
      <dgm:prSet phldrT="[Text]" custT="1"/>
      <dgm:spPr/>
      <dgm:t>
        <a:bodyPr/>
        <a:lstStyle/>
        <a:p>
          <a:pPr>
            <a:buNone/>
          </a:pPr>
          <a:r>
            <a:rPr lang="en-GB" sz="2400" b="1" dirty="0">
              <a:latin typeface="Arial" panose="020B0604020202020204" pitchFamily="34" charset="0"/>
              <a:cs typeface="Arial" panose="020B0604020202020204" pitchFamily="34" charset="0"/>
            </a:rPr>
            <a:t>Define Emotional Intelligence</a:t>
          </a:r>
        </a:p>
        <a:p>
          <a:pPr>
            <a:buNone/>
          </a:pPr>
          <a:r>
            <a:rPr lang="en-US" sz="2200" dirty="0">
              <a:solidFill>
                <a:srgbClr val="1A2E4A"/>
              </a:solidFill>
              <a:latin typeface="Arial" panose="020B0604020202020204" pitchFamily="34" charset="0"/>
              <a:ea typeface="Calibri" pitchFamily="34" charset="-122"/>
              <a:cs typeface="Arial" panose="020B0604020202020204" pitchFamily="34" charset="0"/>
            </a:rPr>
            <a:t>Academic definition, relevance to leadership</a:t>
          </a:r>
          <a:endParaRPr lang="en-GB" sz="2200" dirty="0"/>
        </a:p>
      </dgm:t>
    </dgm:pt>
    <dgm:pt modelId="{5862E8E1-F897-4B03-8E7D-39E855CB533D}" type="parTrans" cxnId="{50D5F141-EA2B-45F8-ACA0-4816383DEF15}">
      <dgm:prSet/>
      <dgm:spPr/>
      <dgm:t>
        <a:bodyPr/>
        <a:lstStyle/>
        <a:p>
          <a:endParaRPr lang="en-GB"/>
        </a:p>
      </dgm:t>
    </dgm:pt>
    <dgm:pt modelId="{7F206986-0CB4-4CF9-B54E-97BA37CB96FC}" type="sibTrans" cxnId="{50D5F141-EA2B-45F8-ACA0-4816383DEF15}">
      <dgm:prSet/>
      <dgm:spPr/>
      <dgm:t>
        <a:bodyPr/>
        <a:lstStyle/>
        <a:p>
          <a:endParaRPr lang="en-GB"/>
        </a:p>
      </dgm:t>
    </dgm:pt>
    <dgm:pt modelId="{1DCF1311-9A3C-481F-9048-6B4DC56E7DE9}">
      <dgm:prSet custT="1"/>
      <dgm:spPr/>
      <dgm:t>
        <a:bodyPr/>
        <a:lstStyle/>
        <a:p>
          <a:pPr>
            <a:buAutoNum type="arabicPeriod" startAt="4"/>
          </a:pPr>
          <a:r>
            <a:rPr lang="en-GB" sz="2400" b="1" dirty="0">
              <a:latin typeface="Arial" panose="020B0604020202020204" pitchFamily="34" charset="0"/>
              <a:cs typeface="Arial" panose="020B0604020202020204" pitchFamily="34" charset="0"/>
            </a:rPr>
            <a:t>EI in Practise               </a:t>
          </a:r>
        </a:p>
        <a:p>
          <a:pPr>
            <a:buAutoNum type="arabicPeriod" startAt="4"/>
          </a:pPr>
          <a:r>
            <a:rPr lang="en-US" sz="2200" dirty="0">
              <a:solidFill>
                <a:srgbClr val="1A2E4A"/>
              </a:solidFill>
              <a:latin typeface="Arial" panose="020B0604020202020204" pitchFamily="34" charset="0"/>
              <a:ea typeface="Calibri" pitchFamily="34" charset="-122"/>
              <a:cs typeface="Arial" panose="020B0604020202020204" pitchFamily="34" charset="0"/>
            </a:rPr>
            <a:t>Business examples: Microsoft &amp; Starbucks</a:t>
          </a:r>
          <a:endParaRPr lang="en-GB" sz="2200" b="1" dirty="0">
            <a:latin typeface="Arial" panose="020B0604020202020204" pitchFamily="34" charset="0"/>
            <a:cs typeface="Arial" panose="020B0604020202020204" pitchFamily="34" charset="0"/>
          </a:endParaRPr>
        </a:p>
      </dgm:t>
    </dgm:pt>
    <dgm:pt modelId="{36167DB8-AF05-4318-A331-DCB7F428E7E1}" type="parTrans" cxnId="{FC1F07E9-CE7E-4E15-9B0A-304D6A0748F4}">
      <dgm:prSet/>
      <dgm:spPr/>
      <dgm:t>
        <a:bodyPr/>
        <a:lstStyle/>
        <a:p>
          <a:endParaRPr lang="en-GB"/>
        </a:p>
      </dgm:t>
    </dgm:pt>
    <dgm:pt modelId="{FCDCE80E-A722-4873-95A0-779687E894F3}" type="sibTrans" cxnId="{FC1F07E9-CE7E-4E15-9B0A-304D6A0748F4}">
      <dgm:prSet/>
      <dgm:spPr/>
      <dgm:t>
        <a:bodyPr/>
        <a:lstStyle/>
        <a:p>
          <a:endParaRPr lang="en-GB"/>
        </a:p>
      </dgm:t>
    </dgm:pt>
    <dgm:pt modelId="{E6C2C1E9-1C35-41F2-91F2-7942966C2A62}" type="pres">
      <dgm:prSet presAssocID="{F2B82C3D-08A8-43B9-B597-04732A859AC5}" presName="linear" presStyleCnt="0">
        <dgm:presLayoutVars>
          <dgm:animLvl val="lvl"/>
          <dgm:resizeHandles val="exact"/>
        </dgm:presLayoutVars>
      </dgm:prSet>
      <dgm:spPr/>
    </dgm:pt>
    <dgm:pt modelId="{AFB9CD47-C8C9-4E6A-B012-912469C38DE7}" type="pres">
      <dgm:prSet presAssocID="{29D9CE1E-0383-423B-9B50-E29C2402DAA6}" presName="parentText" presStyleLbl="node1" presStyleIdx="0" presStyleCnt="4" custLinFactY="3806" custLinFactNeighborX="639" custLinFactNeighborY="100000">
        <dgm:presLayoutVars>
          <dgm:chMax val="0"/>
          <dgm:bulletEnabled val="1"/>
        </dgm:presLayoutVars>
      </dgm:prSet>
      <dgm:spPr/>
    </dgm:pt>
    <dgm:pt modelId="{A92CCAEC-7083-4FD0-B888-A7112F7DA2F6}" type="pres">
      <dgm:prSet presAssocID="{AE881E83-21B3-4340-9271-B5D349E039E4}" presName="spacer" presStyleCnt="0"/>
      <dgm:spPr/>
    </dgm:pt>
    <dgm:pt modelId="{406B3E1F-FA56-45E2-9FAE-5CA25C5BEE97}" type="pres">
      <dgm:prSet presAssocID="{FFC94339-4E8B-4114-9FDA-8411FB901C04}" presName="parentText" presStyleLbl="node1" presStyleIdx="1" presStyleCnt="4">
        <dgm:presLayoutVars>
          <dgm:chMax val="0"/>
          <dgm:bulletEnabled val="1"/>
        </dgm:presLayoutVars>
      </dgm:prSet>
      <dgm:spPr/>
    </dgm:pt>
    <dgm:pt modelId="{DF74D35C-B9DC-48B1-92E3-C8C85BF6A1D0}" type="pres">
      <dgm:prSet presAssocID="{7F206986-0CB4-4CF9-B54E-97BA37CB96FC}" presName="spacer" presStyleCnt="0"/>
      <dgm:spPr/>
    </dgm:pt>
    <dgm:pt modelId="{5DAF86FF-2A15-4435-B5CA-E99BA123CEA9}" type="pres">
      <dgm:prSet presAssocID="{D53B1068-B2DA-48A1-97F0-68751534FCA5}" presName="parentText" presStyleLbl="node1" presStyleIdx="2" presStyleCnt="4">
        <dgm:presLayoutVars>
          <dgm:chMax val="0"/>
          <dgm:bulletEnabled val="1"/>
        </dgm:presLayoutVars>
      </dgm:prSet>
      <dgm:spPr/>
    </dgm:pt>
    <dgm:pt modelId="{FDCD3F41-6127-4271-976C-D6C3DF5BCD7E}" type="pres">
      <dgm:prSet presAssocID="{4DFC50A6-516D-4E4B-8BBE-CD9B8FB4AB8B}" presName="spacer" presStyleCnt="0"/>
      <dgm:spPr/>
    </dgm:pt>
    <dgm:pt modelId="{AC668EF7-8124-410F-BC2E-80EE8159B2E8}" type="pres">
      <dgm:prSet presAssocID="{1DCF1311-9A3C-481F-9048-6B4DC56E7DE9}" presName="parentText" presStyleLbl="node1" presStyleIdx="3" presStyleCnt="4">
        <dgm:presLayoutVars>
          <dgm:chMax val="0"/>
          <dgm:bulletEnabled val="1"/>
        </dgm:presLayoutVars>
      </dgm:prSet>
      <dgm:spPr/>
    </dgm:pt>
  </dgm:ptLst>
  <dgm:cxnLst>
    <dgm:cxn modelId="{7668F614-AA63-4359-8EE3-09AF209E2C84}" type="presOf" srcId="{1DCF1311-9A3C-481F-9048-6B4DC56E7DE9}" destId="{AC668EF7-8124-410F-BC2E-80EE8159B2E8}" srcOrd="0" destOrd="0" presId="urn:microsoft.com/office/officeart/2005/8/layout/vList2"/>
    <dgm:cxn modelId="{4983A016-CE68-42A5-AE28-68173B820603}" type="presOf" srcId="{29D9CE1E-0383-423B-9B50-E29C2402DAA6}" destId="{AFB9CD47-C8C9-4E6A-B012-912469C38DE7}" srcOrd="0" destOrd="0" presId="urn:microsoft.com/office/officeart/2005/8/layout/vList2"/>
    <dgm:cxn modelId="{F72F1626-FB86-4940-BA82-2F45FAA23D32}" srcId="{F2B82C3D-08A8-43B9-B597-04732A859AC5}" destId="{D53B1068-B2DA-48A1-97F0-68751534FCA5}" srcOrd="2" destOrd="0" parTransId="{5A7CF627-F4D7-4835-A62A-53E56F5A37CC}" sibTransId="{4DFC50A6-516D-4E4B-8BBE-CD9B8FB4AB8B}"/>
    <dgm:cxn modelId="{50D5F141-EA2B-45F8-ACA0-4816383DEF15}" srcId="{F2B82C3D-08A8-43B9-B597-04732A859AC5}" destId="{FFC94339-4E8B-4114-9FDA-8411FB901C04}" srcOrd="1" destOrd="0" parTransId="{5862E8E1-F897-4B03-8E7D-39E855CB533D}" sibTransId="{7F206986-0CB4-4CF9-B54E-97BA37CB96FC}"/>
    <dgm:cxn modelId="{414BA286-8CDD-4B68-B3A3-350726D82168}" type="presOf" srcId="{D53B1068-B2DA-48A1-97F0-68751534FCA5}" destId="{5DAF86FF-2A15-4435-B5CA-E99BA123CEA9}" srcOrd="0" destOrd="0" presId="urn:microsoft.com/office/officeart/2005/8/layout/vList2"/>
    <dgm:cxn modelId="{7CE68EAA-4574-4641-ABB2-6E124056A596}" type="presOf" srcId="{FFC94339-4E8B-4114-9FDA-8411FB901C04}" destId="{406B3E1F-FA56-45E2-9FAE-5CA25C5BEE97}" srcOrd="0" destOrd="0" presId="urn:microsoft.com/office/officeart/2005/8/layout/vList2"/>
    <dgm:cxn modelId="{FC1F07E9-CE7E-4E15-9B0A-304D6A0748F4}" srcId="{F2B82C3D-08A8-43B9-B597-04732A859AC5}" destId="{1DCF1311-9A3C-481F-9048-6B4DC56E7DE9}" srcOrd="3" destOrd="0" parTransId="{36167DB8-AF05-4318-A331-DCB7F428E7E1}" sibTransId="{FCDCE80E-A722-4873-95A0-779687E894F3}"/>
    <dgm:cxn modelId="{75A463EB-BA0B-482F-9E9A-6415C69AC2C8}" type="presOf" srcId="{F2B82C3D-08A8-43B9-B597-04732A859AC5}" destId="{E6C2C1E9-1C35-41F2-91F2-7942966C2A62}" srcOrd="0" destOrd="0" presId="urn:microsoft.com/office/officeart/2005/8/layout/vList2"/>
    <dgm:cxn modelId="{BB98B6F1-A921-439A-BD83-29CCB9D3F7E6}" srcId="{F2B82C3D-08A8-43B9-B597-04732A859AC5}" destId="{29D9CE1E-0383-423B-9B50-E29C2402DAA6}" srcOrd="0" destOrd="0" parTransId="{CFC42ED0-2E30-4275-9FBF-5FE283B53D14}" sibTransId="{AE881E83-21B3-4340-9271-B5D349E039E4}"/>
    <dgm:cxn modelId="{C151B7C0-C623-4D80-AEFA-DAD0BFB0EEB7}" type="presParOf" srcId="{E6C2C1E9-1C35-41F2-91F2-7942966C2A62}" destId="{AFB9CD47-C8C9-4E6A-B012-912469C38DE7}" srcOrd="0" destOrd="0" presId="urn:microsoft.com/office/officeart/2005/8/layout/vList2"/>
    <dgm:cxn modelId="{7546B7C5-F335-4012-9020-B6245CA39B62}" type="presParOf" srcId="{E6C2C1E9-1C35-41F2-91F2-7942966C2A62}" destId="{A92CCAEC-7083-4FD0-B888-A7112F7DA2F6}" srcOrd="1" destOrd="0" presId="urn:microsoft.com/office/officeart/2005/8/layout/vList2"/>
    <dgm:cxn modelId="{D71BBFA3-4CCA-4BB6-976A-586408C17A03}" type="presParOf" srcId="{E6C2C1E9-1C35-41F2-91F2-7942966C2A62}" destId="{406B3E1F-FA56-45E2-9FAE-5CA25C5BEE97}" srcOrd="2" destOrd="0" presId="urn:microsoft.com/office/officeart/2005/8/layout/vList2"/>
    <dgm:cxn modelId="{E7139561-EDD5-4133-B7B1-0AC269BF5613}" type="presParOf" srcId="{E6C2C1E9-1C35-41F2-91F2-7942966C2A62}" destId="{DF74D35C-B9DC-48B1-92E3-C8C85BF6A1D0}" srcOrd="3" destOrd="0" presId="urn:microsoft.com/office/officeart/2005/8/layout/vList2"/>
    <dgm:cxn modelId="{BC612769-EC77-464C-BDD7-00309367F127}" type="presParOf" srcId="{E6C2C1E9-1C35-41F2-91F2-7942966C2A62}" destId="{5DAF86FF-2A15-4435-B5CA-E99BA123CEA9}" srcOrd="4" destOrd="0" presId="urn:microsoft.com/office/officeart/2005/8/layout/vList2"/>
    <dgm:cxn modelId="{F713CA94-A7D0-40D6-A576-AE268A5FA78B}" type="presParOf" srcId="{E6C2C1E9-1C35-41F2-91F2-7942966C2A62}" destId="{FDCD3F41-6127-4271-976C-D6C3DF5BCD7E}" srcOrd="5" destOrd="0" presId="urn:microsoft.com/office/officeart/2005/8/layout/vList2"/>
    <dgm:cxn modelId="{D52AB2A5-2D90-48D7-99ED-760FDAD7EABA}" type="presParOf" srcId="{E6C2C1E9-1C35-41F2-91F2-7942966C2A62}" destId="{AC668EF7-8124-410F-BC2E-80EE8159B2E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B9CD47-C8C9-4E6A-B012-912469C38DE7}">
      <dsp:nvSpPr>
        <dsp:cNvPr id="0" name=""/>
        <dsp:cNvSpPr/>
      </dsp:nvSpPr>
      <dsp:spPr>
        <a:xfrm>
          <a:off x="0" y="120727"/>
          <a:ext cx="5363210" cy="13642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Introduction </a:t>
          </a:r>
        </a:p>
        <a:p>
          <a:pPr marL="0" lvl="0" indent="0" algn="l" defTabSz="1066800">
            <a:lnSpc>
              <a:spcPct val="90000"/>
            </a:lnSpc>
            <a:spcBef>
              <a:spcPct val="0"/>
            </a:spcBef>
            <a:spcAft>
              <a:spcPct val="35000"/>
            </a:spcAft>
            <a:buNone/>
          </a:pPr>
          <a:r>
            <a:rPr lang="en-US" sz="2200" kern="1200" dirty="0">
              <a:solidFill>
                <a:srgbClr val="1A2E4A"/>
              </a:solidFill>
              <a:latin typeface="Arial" panose="020B0604020202020204" pitchFamily="34" charset="0"/>
              <a:ea typeface="Calibri" pitchFamily="34" charset="-122"/>
              <a:cs typeface="Arial" panose="020B0604020202020204" pitchFamily="34" charset="0"/>
            </a:rPr>
            <a:t>Why EI &amp; CQ matter — the modern leadership challenge</a:t>
          </a:r>
          <a:endParaRPr lang="en-GB" sz="2200" kern="1200" dirty="0"/>
        </a:p>
      </dsp:txBody>
      <dsp:txXfrm>
        <a:off x="66596" y="187323"/>
        <a:ext cx="5230018" cy="1231028"/>
      </dsp:txXfrm>
    </dsp:sp>
    <dsp:sp modelId="{406B3E1F-FA56-45E2-9FAE-5CA25C5BEE97}">
      <dsp:nvSpPr>
        <dsp:cNvPr id="0" name=""/>
        <dsp:cNvSpPr/>
      </dsp:nvSpPr>
      <dsp:spPr>
        <a:xfrm>
          <a:off x="0" y="1433024"/>
          <a:ext cx="5363210" cy="13642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Define Emotional Intelligence</a:t>
          </a:r>
        </a:p>
        <a:p>
          <a:pPr marL="0" lvl="0" indent="0" algn="l" defTabSz="1066800">
            <a:lnSpc>
              <a:spcPct val="90000"/>
            </a:lnSpc>
            <a:spcBef>
              <a:spcPct val="0"/>
            </a:spcBef>
            <a:spcAft>
              <a:spcPct val="35000"/>
            </a:spcAft>
            <a:buNone/>
          </a:pPr>
          <a:r>
            <a:rPr lang="en-US" sz="2200" kern="1200" dirty="0">
              <a:solidFill>
                <a:srgbClr val="1A2E4A"/>
              </a:solidFill>
              <a:latin typeface="Arial" panose="020B0604020202020204" pitchFamily="34" charset="0"/>
              <a:ea typeface="Calibri" pitchFamily="34" charset="-122"/>
              <a:cs typeface="Arial" panose="020B0604020202020204" pitchFamily="34" charset="0"/>
            </a:rPr>
            <a:t>Academic definition, relevance to leadership</a:t>
          </a:r>
          <a:endParaRPr lang="en-GB" sz="2200" kern="1200" dirty="0"/>
        </a:p>
      </dsp:txBody>
      <dsp:txXfrm>
        <a:off x="66596" y="1499620"/>
        <a:ext cx="5230018" cy="1231028"/>
      </dsp:txXfrm>
    </dsp:sp>
    <dsp:sp modelId="{5DAF86FF-2A15-4435-B5CA-E99BA123CEA9}">
      <dsp:nvSpPr>
        <dsp:cNvPr id="0" name=""/>
        <dsp:cNvSpPr/>
      </dsp:nvSpPr>
      <dsp:spPr>
        <a:xfrm>
          <a:off x="0" y="2860605"/>
          <a:ext cx="5363210" cy="13642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EI Model –Goleman(1998) </a:t>
          </a:r>
        </a:p>
        <a:p>
          <a:pPr marL="0" lvl="0" indent="0" algn="l" defTabSz="1066800">
            <a:lnSpc>
              <a:spcPct val="90000"/>
            </a:lnSpc>
            <a:spcBef>
              <a:spcPct val="0"/>
            </a:spcBef>
            <a:spcAft>
              <a:spcPct val="35000"/>
            </a:spcAft>
            <a:buNone/>
          </a:pPr>
          <a:r>
            <a:rPr lang="en-US" sz="2200" kern="1200" dirty="0">
              <a:solidFill>
                <a:srgbClr val="1A2E4A"/>
              </a:solidFill>
              <a:latin typeface="Arial" panose="020B0604020202020204" pitchFamily="34" charset="0"/>
              <a:ea typeface="Calibri" pitchFamily="34" charset="-122"/>
              <a:cs typeface="Arial" panose="020B0604020202020204" pitchFamily="34" charset="0"/>
            </a:rPr>
            <a:t>Five-component model + critical evaluation</a:t>
          </a:r>
          <a:endParaRPr lang="en-GB" sz="2200" kern="1200" dirty="0"/>
        </a:p>
      </dsp:txBody>
      <dsp:txXfrm>
        <a:off x="66596" y="2927201"/>
        <a:ext cx="5230018" cy="1231028"/>
      </dsp:txXfrm>
    </dsp:sp>
    <dsp:sp modelId="{AC668EF7-8124-410F-BC2E-80EE8159B2E8}">
      <dsp:nvSpPr>
        <dsp:cNvPr id="0" name=""/>
        <dsp:cNvSpPr/>
      </dsp:nvSpPr>
      <dsp:spPr>
        <a:xfrm>
          <a:off x="0" y="4288185"/>
          <a:ext cx="5363210" cy="13642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EI in Practise               </a:t>
          </a:r>
        </a:p>
        <a:p>
          <a:pPr marL="0" lvl="0" indent="0" algn="l" defTabSz="1066800">
            <a:lnSpc>
              <a:spcPct val="90000"/>
            </a:lnSpc>
            <a:spcBef>
              <a:spcPct val="0"/>
            </a:spcBef>
            <a:spcAft>
              <a:spcPct val="35000"/>
            </a:spcAft>
            <a:buNone/>
          </a:pPr>
          <a:r>
            <a:rPr lang="en-US" sz="2200" kern="1200" dirty="0">
              <a:solidFill>
                <a:srgbClr val="1A2E4A"/>
              </a:solidFill>
              <a:latin typeface="Arial" panose="020B0604020202020204" pitchFamily="34" charset="0"/>
              <a:ea typeface="Calibri" pitchFamily="34" charset="-122"/>
              <a:cs typeface="Arial" panose="020B0604020202020204" pitchFamily="34" charset="0"/>
            </a:rPr>
            <a:t>Business examples: Microsoft &amp; Starbucks</a:t>
          </a:r>
          <a:endParaRPr lang="en-GB" sz="2200" b="1" kern="1200" dirty="0">
            <a:latin typeface="Arial" panose="020B0604020202020204" pitchFamily="34" charset="0"/>
            <a:cs typeface="Arial" panose="020B0604020202020204" pitchFamily="34" charset="0"/>
          </a:endParaRPr>
        </a:p>
      </dsp:txBody>
      <dsp:txXfrm>
        <a:off x="66596" y="4354781"/>
        <a:ext cx="5230018" cy="12310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02D89-44FA-419D-8525-9CB58991CCB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EEA5ADE-4E69-D704-4D53-85B4CCDA0A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4F61C02-3BB4-64F3-5955-5F4233ED1192}"/>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5" name="Footer Placeholder 4">
            <a:extLst>
              <a:ext uri="{FF2B5EF4-FFF2-40B4-BE49-F238E27FC236}">
                <a16:creationId xmlns:a16="http://schemas.microsoft.com/office/drawing/2014/main" id="{C96DC3E7-2756-C00F-B772-63BB2DF912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9A4964-894C-1EC3-F81A-0D77A92A6800}"/>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3906061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DE84-3910-2166-C188-336A184BC23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CCAFB91-BFEA-3E21-C415-C61C547C2EA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25D155-6A7A-46AE-5EE5-E8A420B43EB3}"/>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5" name="Footer Placeholder 4">
            <a:extLst>
              <a:ext uri="{FF2B5EF4-FFF2-40B4-BE49-F238E27FC236}">
                <a16:creationId xmlns:a16="http://schemas.microsoft.com/office/drawing/2014/main" id="{F46CFD21-BDF5-17EF-A07B-12817DFE18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81B7FD-4342-58B1-3FD1-3C16ED032ABD}"/>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3886900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7CEE7-236C-A920-52B7-B514ADD504B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9E05D60-010B-72CA-105E-86A094DB081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E8C865F-7420-4CD2-7AAA-34BA36180DA4}"/>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5" name="Footer Placeholder 4">
            <a:extLst>
              <a:ext uri="{FF2B5EF4-FFF2-40B4-BE49-F238E27FC236}">
                <a16:creationId xmlns:a16="http://schemas.microsoft.com/office/drawing/2014/main" id="{2DDC33D1-7681-D2C2-DD5E-455768FFB0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155881-E456-205B-E0E2-65E0550A8877}"/>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1580734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D90F5-275F-414C-A880-76E891C3BAC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D67E230-23F7-1C16-3AFB-ECE2E03F76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89C5D34-1AAB-EA5C-B053-2D8FE8EA4F0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B61867D-7D21-47DE-BB37-DB1B973B3111}"/>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6" name="Footer Placeholder 5">
            <a:extLst>
              <a:ext uri="{FF2B5EF4-FFF2-40B4-BE49-F238E27FC236}">
                <a16:creationId xmlns:a16="http://schemas.microsoft.com/office/drawing/2014/main" id="{3630CC46-5114-DA4A-ED7B-636157CD4E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A114A-C320-B422-E8FC-2380697D46C8}"/>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1896441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5C3F8-C56B-36D2-0E36-1FC34613BD0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217E894-DB85-2B42-9DAE-F0696EA10E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FC35BBC-6012-AEAE-4DDC-6BD27B6053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FE426FD-1730-9F0E-6C1A-41A2596EEE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62C0B6-F78C-EFA8-1D34-A2A5B6E61F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A29A4D1-E076-2FB1-9C1C-4C17F3B95BA7}"/>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8" name="Footer Placeholder 7">
            <a:extLst>
              <a:ext uri="{FF2B5EF4-FFF2-40B4-BE49-F238E27FC236}">
                <a16:creationId xmlns:a16="http://schemas.microsoft.com/office/drawing/2014/main" id="{5812020A-3A4A-0638-D4EF-250EB9770C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0DFF86-F118-F387-1B22-00E37189D55F}"/>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1791344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D899C-6C42-35B3-32CC-1603F15AE55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70B648-F246-3523-8939-736C1EA94C3C}"/>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4" name="Footer Placeholder 3">
            <a:extLst>
              <a:ext uri="{FF2B5EF4-FFF2-40B4-BE49-F238E27FC236}">
                <a16:creationId xmlns:a16="http://schemas.microsoft.com/office/drawing/2014/main" id="{1F12F13E-E1F9-8C40-084B-8AEA5563C1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656794-F58B-21B1-9741-AA8F7DC2603C}"/>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2725037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296A36-B890-B814-FC42-D07A3D1F7571}"/>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3" name="Footer Placeholder 2">
            <a:extLst>
              <a:ext uri="{FF2B5EF4-FFF2-40B4-BE49-F238E27FC236}">
                <a16:creationId xmlns:a16="http://schemas.microsoft.com/office/drawing/2014/main" id="{098D49B2-4AD1-E220-A89F-AF76975436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50170C-27EA-B648-81F0-26E6C48E92FD}"/>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589531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5A8C1-5241-2C32-515A-AA3A3A3859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158BE75-941F-7496-8E24-43A140B4F6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7513E2F-0B74-F092-C96F-06CAA363CA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E100A2C-AA57-2281-C95B-78157E69CD3A}"/>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6" name="Footer Placeholder 5">
            <a:extLst>
              <a:ext uri="{FF2B5EF4-FFF2-40B4-BE49-F238E27FC236}">
                <a16:creationId xmlns:a16="http://schemas.microsoft.com/office/drawing/2014/main" id="{BC643D08-43F5-7202-C3A5-D4E9E21538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825A68-8C2A-B7F2-E904-61E71AB392F9}"/>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3464971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B53D0-3845-EC38-975D-C4351FB3F9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98DC83C-81F3-B5B3-AC35-1C7AA36A09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A583DB-90BA-F421-4EFC-CCE0CF2379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A3AF52-BA94-7F30-1F3D-FBF2F5A1B397}"/>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6" name="Footer Placeholder 5">
            <a:extLst>
              <a:ext uri="{FF2B5EF4-FFF2-40B4-BE49-F238E27FC236}">
                <a16:creationId xmlns:a16="http://schemas.microsoft.com/office/drawing/2014/main" id="{FEC41A21-5972-B7AE-4524-ECC96A60E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FD0E22-1FB3-C71C-ECE6-D4BE84AC1932}"/>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857141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C7D1A-38C1-9E19-44DD-98DD6AF0AA2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F739AD2-EE27-A934-6F06-99983FBF975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DA9637-1518-7840-9FFB-C4A742C514EF}"/>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5" name="Footer Placeholder 4">
            <a:extLst>
              <a:ext uri="{FF2B5EF4-FFF2-40B4-BE49-F238E27FC236}">
                <a16:creationId xmlns:a16="http://schemas.microsoft.com/office/drawing/2014/main" id="{AFA2E62B-A86E-A0AD-DA6D-4841C52CC0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BC1483-D3CF-BFA8-28C9-A8F9D4BD7040}"/>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22341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B740CA-0431-D002-F5D6-18BEBD4D61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A7E0334-69A9-D4EB-6369-0CDEE02758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8196D3-A81B-0B0B-6C52-90AE23DD2542}"/>
              </a:ext>
            </a:extLst>
          </p:cNvPr>
          <p:cNvSpPr>
            <a:spLocks noGrp="1"/>
          </p:cNvSpPr>
          <p:nvPr>
            <p:ph type="dt" sz="half" idx="10"/>
          </p:nvPr>
        </p:nvSpPr>
        <p:spPr/>
        <p:txBody>
          <a:bodyPr/>
          <a:lstStyle/>
          <a:p>
            <a:fld id="{4D593440-A85F-4F90-BD39-C2C1642AE7B0}" type="datetimeFigureOut">
              <a:rPr lang="en-GB" smtClean="0"/>
              <a:t>27/03/2026</a:t>
            </a:fld>
            <a:endParaRPr lang="en-GB"/>
          </a:p>
        </p:txBody>
      </p:sp>
      <p:sp>
        <p:nvSpPr>
          <p:cNvPr id="5" name="Footer Placeholder 4">
            <a:extLst>
              <a:ext uri="{FF2B5EF4-FFF2-40B4-BE49-F238E27FC236}">
                <a16:creationId xmlns:a16="http://schemas.microsoft.com/office/drawing/2014/main" id="{324DD74A-2132-E952-9CD8-290CEAF2A1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A89388-29F9-CAAF-F6D4-2099B2730A90}"/>
              </a:ext>
            </a:extLst>
          </p:cNvPr>
          <p:cNvSpPr>
            <a:spLocks noGrp="1"/>
          </p:cNvSpPr>
          <p:nvPr>
            <p:ph type="sldNum" sz="quarter" idx="12"/>
          </p:nvPr>
        </p:nvSpPr>
        <p:spPr/>
        <p:txBody>
          <a:bodyPr/>
          <a:lstStyle/>
          <a:p>
            <a:fld id="{5D520FA9-0BA6-4A32-BD8F-3B8EB2C3D57F}" type="slidenum">
              <a:rPr lang="en-GB" smtClean="0"/>
              <a:t>‹#›</a:t>
            </a:fld>
            <a:endParaRPr lang="en-GB"/>
          </a:p>
        </p:txBody>
      </p:sp>
    </p:spTree>
    <p:extLst>
      <p:ext uri="{BB962C8B-B14F-4D97-AF65-F5344CB8AC3E}">
        <p14:creationId xmlns:p14="http://schemas.microsoft.com/office/powerpoint/2010/main" val="1366792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2C010A-6D52-ABA5-2883-A74FF8223C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0B994B0-2157-5169-B72A-288773DE4D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B49319-4119-E222-7AF7-EB9A0C2662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593440-A85F-4F90-BD39-C2C1642AE7B0}" type="datetimeFigureOut">
              <a:rPr lang="en-GB" smtClean="0"/>
              <a:t>27/03/2026</a:t>
            </a:fld>
            <a:endParaRPr lang="en-GB"/>
          </a:p>
        </p:txBody>
      </p:sp>
      <p:sp>
        <p:nvSpPr>
          <p:cNvPr id="5" name="Footer Placeholder 4">
            <a:extLst>
              <a:ext uri="{FF2B5EF4-FFF2-40B4-BE49-F238E27FC236}">
                <a16:creationId xmlns:a16="http://schemas.microsoft.com/office/drawing/2014/main" id="{2CA4267C-04EF-DB46-043A-57E62A1DF6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98B28-4A26-8E30-A0CB-9E85C5123F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520FA9-0BA6-4A32-BD8F-3B8EB2C3D57F}" type="slidenum">
              <a:rPr lang="en-GB" smtClean="0"/>
              <a:t>‹#›</a:t>
            </a:fld>
            <a:endParaRPr lang="en-GB"/>
          </a:p>
        </p:txBody>
      </p:sp>
    </p:spTree>
    <p:extLst>
      <p:ext uri="{BB962C8B-B14F-4D97-AF65-F5344CB8AC3E}">
        <p14:creationId xmlns:p14="http://schemas.microsoft.com/office/powerpoint/2010/main" val="988484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EEE78F-AAD6-F9EB-CF8A-3AE205177B52}"/>
              </a:ext>
            </a:extLst>
          </p:cNvPr>
          <p:cNvSpPr>
            <a:spLocks noGrp="1"/>
          </p:cNvSpPr>
          <p:nvPr>
            <p:ph type="ctrTitle"/>
          </p:nvPr>
        </p:nvSpPr>
        <p:spPr>
          <a:xfrm>
            <a:off x="457201" y="0"/>
            <a:ext cx="5638799" cy="3163224"/>
          </a:xfrm>
        </p:spPr>
        <p:txBody>
          <a:bodyPr anchor="t">
            <a:normAutofit/>
          </a:bodyPr>
          <a:lstStyle/>
          <a:p>
            <a:pPr algn="l"/>
            <a:r>
              <a:rPr lang="en-GB" sz="4400" dirty="0">
                <a:latin typeface="Arial" panose="020B0604020202020204" pitchFamily="34" charset="0"/>
                <a:cs typeface="Arial" panose="020B0604020202020204" pitchFamily="34" charset="0"/>
              </a:rPr>
              <a:t>The Importance of Emotional and Cultural Intelligence in Leadership</a:t>
            </a:r>
          </a:p>
        </p:txBody>
      </p:sp>
      <p:sp>
        <p:nvSpPr>
          <p:cNvPr id="3" name="Subtitle 2">
            <a:extLst>
              <a:ext uri="{FF2B5EF4-FFF2-40B4-BE49-F238E27FC236}">
                <a16:creationId xmlns:a16="http://schemas.microsoft.com/office/drawing/2014/main" id="{FCC2B810-B5BB-4ABC-B8E2-33D8AAE79498}"/>
              </a:ext>
            </a:extLst>
          </p:cNvPr>
          <p:cNvSpPr>
            <a:spLocks noGrp="1"/>
          </p:cNvSpPr>
          <p:nvPr>
            <p:ph type="subTitle" idx="1"/>
          </p:nvPr>
        </p:nvSpPr>
        <p:spPr>
          <a:xfrm>
            <a:off x="634704" y="3024554"/>
            <a:ext cx="5109604" cy="3163224"/>
          </a:xfrm>
        </p:spPr>
        <p:txBody>
          <a:bodyPr anchor="b">
            <a:normAutofit/>
          </a:bodyPr>
          <a:lstStyle/>
          <a:p>
            <a:pPr algn="l"/>
            <a:r>
              <a:rPr lang="en-GB" b="1" dirty="0">
                <a:latin typeface="Arial" panose="020B0604020202020204" pitchFamily="34" charset="0"/>
                <a:cs typeface="Arial" panose="020B0604020202020204" pitchFamily="34" charset="0"/>
              </a:rPr>
              <a:t>Student name </a:t>
            </a:r>
            <a:r>
              <a:rPr lang="en-GB" dirty="0">
                <a:latin typeface="Arial" panose="020B0604020202020204" pitchFamily="34" charset="0"/>
                <a:cs typeface="Arial" panose="020B0604020202020204" pitchFamily="34" charset="0"/>
              </a:rPr>
              <a:t>: Cecile ABUZOUR </a:t>
            </a:r>
          </a:p>
          <a:p>
            <a:pPr algn="l"/>
            <a:r>
              <a:rPr lang="en-GB" b="1" dirty="0">
                <a:latin typeface="Arial" panose="020B0604020202020204" pitchFamily="34" charset="0"/>
                <a:cs typeface="Arial" panose="020B0604020202020204" pitchFamily="34" charset="0"/>
              </a:rPr>
              <a:t>Student Id </a:t>
            </a:r>
            <a:r>
              <a:rPr lang="en-GB" dirty="0">
                <a:latin typeface="Arial" panose="020B0604020202020204" pitchFamily="34" charset="0"/>
                <a:cs typeface="Arial" panose="020B0604020202020204" pitchFamily="34" charset="0"/>
              </a:rPr>
              <a:t>: 2218610</a:t>
            </a:r>
          </a:p>
          <a:p>
            <a:pPr algn="l"/>
            <a:r>
              <a:rPr lang="en-GB" b="1" dirty="0">
                <a:latin typeface="Arial" panose="020B0604020202020204" pitchFamily="34" charset="0"/>
                <a:cs typeface="Arial" panose="020B0604020202020204" pitchFamily="34" charset="0"/>
              </a:rPr>
              <a:t>Module name </a:t>
            </a:r>
            <a:r>
              <a:rPr lang="en-GB" dirty="0">
                <a:latin typeface="Arial" panose="020B0604020202020204" pitchFamily="34" charset="0"/>
                <a:cs typeface="Arial" panose="020B0604020202020204" pitchFamily="34" charset="0"/>
              </a:rPr>
              <a:t>:</a:t>
            </a:r>
            <a:r>
              <a:rPr lang="en-GB" dirty="0"/>
              <a:t> Leadership and Management Theory and Practice </a:t>
            </a:r>
            <a:endParaRPr lang="en-GB"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Code</a:t>
            </a:r>
            <a:r>
              <a:rPr lang="en-GB" dirty="0">
                <a:latin typeface="Arial" panose="020B0604020202020204" pitchFamily="34" charset="0"/>
                <a:cs typeface="Arial" panose="020B0604020202020204" pitchFamily="34" charset="0"/>
              </a:rPr>
              <a:t> : LCBB6022</a:t>
            </a:r>
          </a:p>
          <a:p>
            <a:pPr algn="l"/>
            <a:r>
              <a:rPr lang="en-GB" b="1" dirty="0">
                <a:latin typeface="Arial" panose="020B0604020202020204" pitchFamily="34" charset="0"/>
                <a:cs typeface="Arial" panose="020B0604020202020204" pitchFamily="34" charset="0"/>
              </a:rPr>
              <a:t>Lecturer</a:t>
            </a:r>
            <a:r>
              <a:rPr lang="en-GB" dirty="0">
                <a:latin typeface="Arial" panose="020B0604020202020204" pitchFamily="34" charset="0"/>
                <a:cs typeface="Arial" panose="020B0604020202020204" pitchFamily="34" charset="0"/>
              </a:rPr>
              <a:t> : Dr </a:t>
            </a:r>
            <a:r>
              <a:rPr lang="en-GB" dirty="0" err="1">
                <a:latin typeface="Arial" panose="020B0604020202020204" pitchFamily="34" charset="0"/>
                <a:cs typeface="Arial" panose="020B0604020202020204" pitchFamily="34" charset="0"/>
              </a:rPr>
              <a:t>Piyumika</a:t>
            </a:r>
            <a:r>
              <a:rPr lang="en-GB" dirty="0">
                <a:latin typeface="Arial" panose="020B0604020202020204" pitchFamily="34" charset="0"/>
                <a:cs typeface="Arial" panose="020B0604020202020204" pitchFamily="34" charset="0"/>
              </a:rPr>
              <a:t> K. Gamage </a:t>
            </a:r>
          </a:p>
        </p:txBody>
      </p:sp>
      <p:sp>
        <p:nvSpPr>
          <p:cNvPr id="18" name="Rectangle 17">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F2E59FC3-C751-042F-3121-7B364AAD485E}"/>
              </a:ext>
            </a:extLst>
          </p:cNvPr>
          <p:cNvPicPr>
            <a:picLocks noChangeAspect="1"/>
          </p:cNvPicPr>
          <p:nvPr/>
        </p:nvPicPr>
        <p:blipFill>
          <a:blip r:embed="rId2"/>
          <a:srcRect l="14620" r="14128" b="-2"/>
          <a:stretch>
            <a:fillRect/>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1810998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8F58ED5-AEE1-BB61-73BB-1F37FD29F36E}"/>
              </a:ext>
            </a:extLst>
          </p:cNvPr>
          <p:cNvSpPr>
            <a:spLocks noGrp="1"/>
          </p:cNvSpPr>
          <p:nvPr>
            <p:ph type="title"/>
          </p:nvPr>
        </p:nvSpPr>
        <p:spPr>
          <a:xfrm>
            <a:off x="838200" y="365126"/>
            <a:ext cx="3939540" cy="675004"/>
          </a:xfrm>
        </p:spPr>
        <p:txBody>
          <a:bodyPr>
            <a:normAutofit fontScale="90000"/>
          </a:bodyPr>
          <a:lstStyle/>
          <a:p>
            <a:r>
              <a:rPr lang="en-GB" b="1" dirty="0"/>
              <a:t>Content</a:t>
            </a:r>
            <a:r>
              <a:rPr lang="en-GB" dirty="0"/>
              <a:t> :</a:t>
            </a:r>
          </a:p>
        </p:txBody>
      </p:sp>
      <p:sp>
        <p:nvSpPr>
          <p:cNvPr id="8" name="Content Placeholder 7">
            <a:extLst>
              <a:ext uri="{FF2B5EF4-FFF2-40B4-BE49-F238E27FC236}">
                <a16:creationId xmlns:a16="http://schemas.microsoft.com/office/drawing/2014/main" id="{E4B4A4C5-9DC7-A2A7-66A1-D86094E99B37}"/>
              </a:ext>
            </a:extLst>
          </p:cNvPr>
          <p:cNvSpPr>
            <a:spLocks noGrp="1"/>
          </p:cNvSpPr>
          <p:nvPr>
            <p:ph idx="1"/>
          </p:nvPr>
        </p:nvSpPr>
        <p:spPr/>
        <p:txBody>
          <a:bodyPr numCol="2">
            <a:normAutofit/>
          </a:bodyPr>
          <a:lstStyle/>
          <a:p>
            <a:pPr marL="0" indent="0">
              <a:buNone/>
            </a:pPr>
            <a:endParaRPr lang="en-US" sz="5500" b="1" dirty="0">
              <a:latin typeface="Arial" panose="020B0604020202020204" pitchFamily="34" charset="0"/>
              <a:cs typeface="Arial" panose="020B0604020202020204" pitchFamily="34" charset="0"/>
            </a:endParaRPr>
          </a:p>
          <a:p>
            <a:pPr marL="514350" indent="-514350">
              <a:buFont typeface="+mj-lt"/>
              <a:buAutoNum type="arabicPeriod"/>
            </a:pPr>
            <a:endParaRPr lang="en-US" sz="5500" dirty="0">
              <a:latin typeface="Arial" panose="020B0604020202020204" pitchFamily="34" charset="0"/>
              <a:cs typeface="Arial" panose="020B0604020202020204" pitchFamily="34" charset="0"/>
            </a:endParaRPr>
          </a:p>
          <a:p>
            <a:pPr lvl="0"/>
            <a:endParaRPr lang="en-GB" dirty="0"/>
          </a:p>
          <a:p>
            <a:pPr lvl="0"/>
            <a:endParaRPr lang="en-GB" dirty="0"/>
          </a:p>
        </p:txBody>
      </p:sp>
      <p:graphicFrame>
        <p:nvGraphicFramePr>
          <p:cNvPr id="9" name="Diagram 8">
            <a:extLst>
              <a:ext uri="{FF2B5EF4-FFF2-40B4-BE49-F238E27FC236}">
                <a16:creationId xmlns:a16="http://schemas.microsoft.com/office/drawing/2014/main" id="{F0216EF1-4BDB-30A2-5BED-C50ACC1E232F}"/>
              </a:ext>
            </a:extLst>
          </p:cNvPr>
          <p:cNvGraphicFramePr/>
          <p:nvPr>
            <p:extLst>
              <p:ext uri="{D42A27DB-BD31-4B8C-83A1-F6EECF244321}">
                <p14:modId xmlns:p14="http://schemas.microsoft.com/office/powerpoint/2010/main" val="380603182"/>
              </p:ext>
            </p:extLst>
          </p:nvPr>
        </p:nvGraphicFramePr>
        <p:xfrm>
          <a:off x="1289050" y="1200151"/>
          <a:ext cx="5363210" cy="5657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1" name="Group 10">
            <a:extLst>
              <a:ext uri="{FF2B5EF4-FFF2-40B4-BE49-F238E27FC236}">
                <a16:creationId xmlns:a16="http://schemas.microsoft.com/office/drawing/2014/main" id="{2B2EEFB7-86C5-D730-95DA-872E7C172D32}"/>
              </a:ext>
            </a:extLst>
          </p:cNvPr>
          <p:cNvGrpSpPr/>
          <p:nvPr/>
        </p:nvGrpSpPr>
        <p:grpSpPr>
          <a:xfrm>
            <a:off x="6720035" y="1377782"/>
            <a:ext cx="5363210" cy="1334526"/>
            <a:chOff x="0" y="2850525"/>
            <a:chExt cx="5363210" cy="666900"/>
          </a:xfrm>
        </p:grpSpPr>
        <p:sp>
          <p:nvSpPr>
            <p:cNvPr id="12" name="Rectangle: Rounded Corners 11">
              <a:extLst>
                <a:ext uri="{FF2B5EF4-FFF2-40B4-BE49-F238E27FC236}">
                  <a16:creationId xmlns:a16="http://schemas.microsoft.com/office/drawing/2014/main" id="{B15CD2FA-A7D1-6884-FB4A-85C9D94C8889}"/>
                </a:ext>
              </a:extLst>
            </p:cNvPr>
            <p:cNvSpPr/>
            <p:nvPr/>
          </p:nvSpPr>
          <p:spPr>
            <a:xfrm>
              <a:off x="0" y="2850525"/>
              <a:ext cx="5363210" cy="66690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4" name="Rectangle: Rounded Corners 4">
              <a:extLst>
                <a:ext uri="{FF2B5EF4-FFF2-40B4-BE49-F238E27FC236}">
                  <a16:creationId xmlns:a16="http://schemas.microsoft.com/office/drawing/2014/main" id="{7A70B83D-C23E-5A25-DF42-DF11048297D6}"/>
                </a:ext>
              </a:extLst>
            </p:cNvPr>
            <p:cNvSpPr txBox="1"/>
            <p:nvPr/>
          </p:nvSpPr>
          <p:spPr>
            <a:xfrm>
              <a:off x="32555" y="2883080"/>
              <a:ext cx="5298100" cy="60179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2400" b="1" kern="1200" dirty="0">
                  <a:latin typeface="Arial" panose="020B0604020202020204" pitchFamily="34" charset="0"/>
                  <a:ea typeface="Calibri" pitchFamily="34" charset="-122"/>
                  <a:cs typeface="Arial" panose="020B0604020202020204" pitchFamily="34" charset="0"/>
                </a:rPr>
                <a:t>Define Cultural Intelligence</a:t>
              </a:r>
            </a:p>
            <a:p>
              <a:pPr marL="0" lvl="0" indent="0" algn="l" defTabSz="666750">
                <a:lnSpc>
                  <a:spcPct val="90000"/>
                </a:lnSpc>
                <a:spcBef>
                  <a:spcPct val="0"/>
                </a:spcBef>
                <a:spcAft>
                  <a:spcPct val="35000"/>
                </a:spcAft>
                <a:buNone/>
              </a:pPr>
              <a:r>
                <a:rPr lang="en-US" sz="2200" b="1" kern="1200" dirty="0">
                  <a:latin typeface="Arial" panose="020B0604020202020204" pitchFamily="34" charset="0"/>
                  <a:ea typeface="Calibri" pitchFamily="34" charset="-122"/>
                  <a:cs typeface="Arial" panose="020B0604020202020204" pitchFamily="34" charset="0"/>
                </a:rPr>
                <a:t> </a:t>
              </a:r>
              <a:r>
                <a:rPr lang="en-US" sz="2200" kern="1200" dirty="0">
                  <a:solidFill>
                    <a:srgbClr val="1A2E4A"/>
                  </a:solidFill>
                  <a:latin typeface="Arial" panose="020B0604020202020204" pitchFamily="34" charset="0"/>
                  <a:ea typeface="Calibri" pitchFamily="34" charset="-122"/>
                  <a:cs typeface="Arial" panose="020B0604020202020204" pitchFamily="34" charset="0"/>
                </a:rPr>
                <a:t>Academic definition, relevance to global leadership</a:t>
              </a:r>
              <a:endParaRPr lang="en-GB" sz="2200" kern="1200" dirty="0"/>
            </a:p>
          </p:txBody>
        </p:sp>
      </p:grpSp>
      <p:grpSp>
        <p:nvGrpSpPr>
          <p:cNvPr id="26" name="Group 25">
            <a:extLst>
              <a:ext uri="{FF2B5EF4-FFF2-40B4-BE49-F238E27FC236}">
                <a16:creationId xmlns:a16="http://schemas.microsoft.com/office/drawing/2014/main" id="{5DF95E92-79E8-950A-1DCB-CCE101A1BAC0}"/>
              </a:ext>
            </a:extLst>
          </p:cNvPr>
          <p:cNvGrpSpPr/>
          <p:nvPr/>
        </p:nvGrpSpPr>
        <p:grpSpPr>
          <a:xfrm>
            <a:off x="6720035" y="2693066"/>
            <a:ext cx="5470632" cy="1334526"/>
            <a:chOff x="0" y="3560625"/>
            <a:chExt cx="5470632" cy="666900"/>
          </a:xfrm>
        </p:grpSpPr>
        <p:sp>
          <p:nvSpPr>
            <p:cNvPr id="27" name="Rectangle: Rounded Corners 26">
              <a:extLst>
                <a:ext uri="{FF2B5EF4-FFF2-40B4-BE49-F238E27FC236}">
                  <a16:creationId xmlns:a16="http://schemas.microsoft.com/office/drawing/2014/main" id="{0CFA7C2E-A840-D7D1-3198-3689842188CD}"/>
                </a:ext>
              </a:extLst>
            </p:cNvPr>
            <p:cNvSpPr/>
            <p:nvPr/>
          </p:nvSpPr>
          <p:spPr>
            <a:xfrm>
              <a:off x="0" y="3560625"/>
              <a:ext cx="5363210" cy="66690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8" name="Rectangle: Rounded Corners 4">
              <a:extLst>
                <a:ext uri="{FF2B5EF4-FFF2-40B4-BE49-F238E27FC236}">
                  <a16:creationId xmlns:a16="http://schemas.microsoft.com/office/drawing/2014/main" id="{E23C3B3F-8A85-08C2-8BB8-5D5DB27AFD42}"/>
                </a:ext>
              </a:extLst>
            </p:cNvPr>
            <p:cNvSpPr txBox="1"/>
            <p:nvPr/>
          </p:nvSpPr>
          <p:spPr>
            <a:xfrm>
              <a:off x="63777" y="3625405"/>
              <a:ext cx="5406855" cy="60179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Font typeface="Arial" panose="020B0604020202020204" pitchFamily="34" charset="0"/>
                <a:buNone/>
              </a:pPr>
              <a:r>
                <a:rPr lang="en-US" sz="2400" b="1" kern="1200" dirty="0">
                  <a:latin typeface="Arial" panose="020B0604020202020204" pitchFamily="34" charset="0"/>
                  <a:ea typeface="Calibri" pitchFamily="34" charset="-122"/>
                  <a:cs typeface="Arial" panose="020B0604020202020204" pitchFamily="34" charset="0"/>
                </a:rPr>
                <a:t>CQ Model Early &amp; Ang (2003)  </a:t>
              </a:r>
            </a:p>
            <a:p>
              <a:pPr marL="0" lvl="0" indent="0" algn="l" defTabSz="666750">
                <a:lnSpc>
                  <a:spcPct val="90000"/>
                </a:lnSpc>
                <a:spcBef>
                  <a:spcPct val="0"/>
                </a:spcBef>
                <a:spcAft>
                  <a:spcPct val="35000"/>
                </a:spcAft>
                <a:buFont typeface="Arial" panose="020B0604020202020204" pitchFamily="34" charset="0"/>
                <a:buNone/>
              </a:pPr>
              <a:r>
                <a:rPr lang="en-US" sz="2200" kern="1200" dirty="0">
                  <a:solidFill>
                    <a:srgbClr val="1A2E4A"/>
                  </a:solidFill>
                  <a:latin typeface="Arial" panose="020B0604020202020204" pitchFamily="34" charset="0"/>
                  <a:ea typeface="Calibri" pitchFamily="34" charset="-122"/>
                  <a:cs typeface="Arial" panose="020B0604020202020204" pitchFamily="34" charset="0"/>
                </a:rPr>
                <a:t>Four-dimension framework + critical evaluation</a:t>
              </a:r>
              <a:endParaRPr lang="en-GB" sz="2200" kern="1200" dirty="0"/>
            </a:p>
          </p:txBody>
        </p:sp>
      </p:grpSp>
      <p:grpSp>
        <p:nvGrpSpPr>
          <p:cNvPr id="29" name="Group 28">
            <a:extLst>
              <a:ext uri="{FF2B5EF4-FFF2-40B4-BE49-F238E27FC236}">
                <a16:creationId xmlns:a16="http://schemas.microsoft.com/office/drawing/2014/main" id="{AF2F26B1-FBD7-79C5-29BB-A5A2CDEAA8BC}"/>
              </a:ext>
            </a:extLst>
          </p:cNvPr>
          <p:cNvGrpSpPr/>
          <p:nvPr/>
        </p:nvGrpSpPr>
        <p:grpSpPr>
          <a:xfrm>
            <a:off x="6706870" y="4097217"/>
            <a:ext cx="5439410" cy="1352308"/>
            <a:chOff x="0" y="4270725"/>
            <a:chExt cx="5439410" cy="666900"/>
          </a:xfrm>
        </p:grpSpPr>
        <p:sp>
          <p:nvSpPr>
            <p:cNvPr id="30" name="Rectangle: Rounded Corners 29">
              <a:extLst>
                <a:ext uri="{FF2B5EF4-FFF2-40B4-BE49-F238E27FC236}">
                  <a16:creationId xmlns:a16="http://schemas.microsoft.com/office/drawing/2014/main" id="{CE33D66F-FDFB-CD7B-0763-698E9EEABADE}"/>
                </a:ext>
              </a:extLst>
            </p:cNvPr>
            <p:cNvSpPr/>
            <p:nvPr/>
          </p:nvSpPr>
          <p:spPr>
            <a:xfrm>
              <a:off x="0" y="4270725"/>
              <a:ext cx="5363210" cy="66690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31" name="Rectangle: Rounded Corners 4">
              <a:extLst>
                <a:ext uri="{FF2B5EF4-FFF2-40B4-BE49-F238E27FC236}">
                  <a16:creationId xmlns:a16="http://schemas.microsoft.com/office/drawing/2014/main" id="{6D81E445-A928-6DC7-76BA-F61DFBD942EC}"/>
                </a:ext>
              </a:extLst>
            </p:cNvPr>
            <p:cNvSpPr txBox="1"/>
            <p:nvPr/>
          </p:nvSpPr>
          <p:spPr>
            <a:xfrm>
              <a:off x="108755" y="4309319"/>
              <a:ext cx="5330655" cy="60179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2400" b="1" kern="1200" dirty="0">
                  <a:latin typeface="Arial" panose="020B0604020202020204" pitchFamily="34" charset="0"/>
                  <a:ea typeface="Calibri" pitchFamily="34" charset="-122"/>
                  <a:cs typeface="Arial" panose="020B0604020202020204" pitchFamily="34" charset="0"/>
                </a:rPr>
                <a:t>CQ Practice                </a:t>
              </a:r>
            </a:p>
            <a:p>
              <a:pPr marL="0" lvl="0" indent="0" algn="l" defTabSz="666750">
                <a:lnSpc>
                  <a:spcPct val="90000"/>
                </a:lnSpc>
                <a:spcBef>
                  <a:spcPct val="0"/>
                </a:spcBef>
                <a:spcAft>
                  <a:spcPct val="35000"/>
                </a:spcAft>
                <a:buNone/>
              </a:pPr>
              <a:r>
                <a:rPr lang="en-US" sz="2200" b="1" kern="1200" dirty="0">
                  <a:latin typeface="Arial" panose="020B0604020202020204" pitchFamily="34" charset="0"/>
                  <a:ea typeface="Calibri" pitchFamily="34" charset="-122"/>
                  <a:cs typeface="Arial" panose="020B0604020202020204" pitchFamily="34" charset="0"/>
                </a:rPr>
                <a:t> </a:t>
              </a:r>
              <a:r>
                <a:rPr lang="en-US" sz="2200" kern="1200" dirty="0">
                  <a:solidFill>
                    <a:srgbClr val="1A2E4A"/>
                  </a:solidFill>
                  <a:latin typeface="Arial" panose="020B0604020202020204" pitchFamily="34" charset="0"/>
                  <a:ea typeface="Calibri" pitchFamily="34" charset="-122"/>
                  <a:cs typeface="Arial" panose="020B0604020202020204" pitchFamily="34" charset="0"/>
                </a:rPr>
                <a:t>Business examples: PepsiCo &amp; Nissan-Renault</a:t>
              </a:r>
              <a:endParaRPr lang="en-GB" sz="2200" kern="1200" dirty="0"/>
            </a:p>
          </p:txBody>
        </p:sp>
      </p:grpSp>
      <p:grpSp>
        <p:nvGrpSpPr>
          <p:cNvPr id="32" name="Group 31">
            <a:extLst>
              <a:ext uri="{FF2B5EF4-FFF2-40B4-BE49-F238E27FC236}">
                <a16:creationId xmlns:a16="http://schemas.microsoft.com/office/drawing/2014/main" id="{042A97C3-A536-A709-4049-65FE46CEF3A0}"/>
              </a:ext>
            </a:extLst>
          </p:cNvPr>
          <p:cNvGrpSpPr/>
          <p:nvPr/>
        </p:nvGrpSpPr>
        <p:grpSpPr>
          <a:xfrm>
            <a:off x="6752590" y="5464127"/>
            <a:ext cx="5572295" cy="1366911"/>
            <a:chOff x="0" y="4973623"/>
            <a:chExt cx="5572295" cy="674101"/>
          </a:xfrm>
        </p:grpSpPr>
        <p:sp>
          <p:nvSpPr>
            <p:cNvPr id="33" name="Rectangle: Rounded Corners 32">
              <a:extLst>
                <a:ext uri="{FF2B5EF4-FFF2-40B4-BE49-F238E27FC236}">
                  <a16:creationId xmlns:a16="http://schemas.microsoft.com/office/drawing/2014/main" id="{4C74A11E-04AF-0DD1-746D-ABA5C2CFC775}"/>
                </a:ext>
              </a:extLst>
            </p:cNvPr>
            <p:cNvSpPr/>
            <p:nvPr/>
          </p:nvSpPr>
          <p:spPr>
            <a:xfrm>
              <a:off x="0" y="4980824"/>
              <a:ext cx="5363210" cy="66690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34" name="Rectangle: Rounded Corners 4">
              <a:extLst>
                <a:ext uri="{FF2B5EF4-FFF2-40B4-BE49-F238E27FC236}">
                  <a16:creationId xmlns:a16="http://schemas.microsoft.com/office/drawing/2014/main" id="{A357C789-A90B-908D-E5A1-4D4A81C3C9C0}"/>
                </a:ext>
              </a:extLst>
            </p:cNvPr>
            <p:cNvSpPr txBox="1"/>
            <p:nvPr/>
          </p:nvSpPr>
          <p:spPr>
            <a:xfrm>
              <a:off x="32555" y="4973623"/>
              <a:ext cx="5539740" cy="6669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2400" b="1" kern="1200" dirty="0">
                  <a:latin typeface="Arial" panose="020B0604020202020204" pitchFamily="34" charset="0"/>
                  <a:ea typeface="Calibri" pitchFamily="34" charset="-122"/>
                  <a:cs typeface="Arial" panose="020B0604020202020204" pitchFamily="34" charset="0"/>
                </a:rPr>
                <a:t>Critical Evaluation &amp; Conclusion                  </a:t>
              </a:r>
            </a:p>
            <a:p>
              <a:pPr marL="0" lvl="0" indent="0" algn="l" defTabSz="666750">
                <a:lnSpc>
                  <a:spcPct val="90000"/>
                </a:lnSpc>
                <a:spcBef>
                  <a:spcPct val="0"/>
                </a:spcBef>
                <a:spcAft>
                  <a:spcPct val="35000"/>
                </a:spcAft>
                <a:buNone/>
              </a:pPr>
              <a:r>
                <a:rPr lang="en-US" sz="2200" b="1" kern="1200" dirty="0">
                  <a:latin typeface="Arial" panose="020B0604020202020204" pitchFamily="34" charset="0"/>
                  <a:ea typeface="Calibri" pitchFamily="34" charset="-122"/>
                  <a:cs typeface="Arial" panose="020B0604020202020204" pitchFamily="34" charset="0"/>
                </a:rPr>
                <a:t> </a:t>
              </a:r>
              <a:r>
                <a:rPr lang="en-US" sz="2200" kern="1200" dirty="0">
                  <a:solidFill>
                    <a:srgbClr val="1A2E4A"/>
                  </a:solidFill>
                  <a:latin typeface="Arial" panose="020B0604020202020204" pitchFamily="34" charset="0"/>
                  <a:ea typeface="Calibri" pitchFamily="34" charset="-122"/>
                  <a:cs typeface="Arial" panose="020B0604020202020204" pitchFamily="34" charset="0"/>
                </a:rPr>
                <a:t>Comparing EI &amp; CQ — why both are essential</a:t>
              </a:r>
              <a:endParaRPr lang="en-GB" sz="2200" kern="1200" dirty="0"/>
            </a:p>
          </p:txBody>
        </p:sp>
      </p:grpSp>
    </p:spTree>
    <p:extLst>
      <p:ext uri="{BB962C8B-B14F-4D97-AF65-F5344CB8AC3E}">
        <p14:creationId xmlns:p14="http://schemas.microsoft.com/office/powerpoint/2010/main" val="605885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D5EC947-9486-AB6F-E5D1-DAFA5BF88465}"/>
              </a:ext>
            </a:extLst>
          </p:cNvPr>
          <p:cNvSpPr>
            <a:spLocks noGrp="1"/>
          </p:cNvSpPr>
          <p:nvPr>
            <p:ph type="title"/>
          </p:nvPr>
        </p:nvSpPr>
        <p:spPr>
          <a:xfrm>
            <a:off x="345441" y="502021"/>
            <a:ext cx="5750560" cy="1642969"/>
          </a:xfrm>
        </p:spPr>
        <p:txBody>
          <a:bodyPr vert="horz" lIns="91440" tIns="45720" rIns="91440" bIns="45720" rtlCol="0" anchor="b">
            <a:normAutofit/>
          </a:bodyPr>
          <a:lstStyle/>
          <a:p>
            <a:r>
              <a:rPr lang="en-US" sz="2800" b="1" kern="1200" dirty="0">
                <a:solidFill>
                  <a:schemeClr val="tx1"/>
                </a:solidFill>
                <a:latin typeface="+mj-lt"/>
                <a:ea typeface="+mj-ea"/>
                <a:cs typeface="+mj-cs"/>
              </a:rPr>
              <a:t>Introduction</a:t>
            </a:r>
            <a:r>
              <a:rPr lang="en-US" sz="2800" kern="1200" dirty="0">
                <a:solidFill>
                  <a:schemeClr val="tx1"/>
                </a:solidFill>
                <a:latin typeface="+mj-lt"/>
                <a:ea typeface="+mj-ea"/>
                <a:cs typeface="+mj-cs"/>
              </a:rPr>
              <a:t> : Why Emotional Intelligence and Cultural intelligence Matter in Modern World </a:t>
            </a:r>
          </a:p>
        </p:txBody>
      </p:sp>
      <p:sp>
        <p:nvSpPr>
          <p:cNvPr id="12" name="Text Placeholder 11">
            <a:extLst>
              <a:ext uri="{FF2B5EF4-FFF2-40B4-BE49-F238E27FC236}">
                <a16:creationId xmlns:a16="http://schemas.microsoft.com/office/drawing/2014/main" id="{CEC4BA65-0BC2-E156-5CDF-5B4763088833}"/>
              </a:ext>
            </a:extLst>
          </p:cNvPr>
          <p:cNvSpPr>
            <a:spLocks noGrp="1"/>
          </p:cNvSpPr>
          <p:nvPr>
            <p:ph type="body" sz="half" idx="2"/>
          </p:nvPr>
        </p:nvSpPr>
        <p:spPr>
          <a:xfrm>
            <a:off x="345441" y="2316480"/>
            <a:ext cx="5750560" cy="3624497"/>
          </a:xfrm>
        </p:spPr>
        <p:txBody>
          <a:bodyPr vert="horz" lIns="91440" tIns="45720" rIns="91440" bIns="45720" rtlCol="0" anchor="t">
            <a:normAutofit/>
          </a:bodyPr>
          <a:lstStyle/>
          <a:p>
            <a:pPr marL="285750" indent="-228600">
              <a:buFont typeface="Arial" panose="020B0604020202020204" pitchFamily="34" charset="0"/>
              <a:buChar char="•"/>
            </a:pPr>
            <a:r>
              <a:rPr lang="en-US" sz="1700" b="1" dirty="0"/>
              <a:t>Global Leadership requires adaptability</a:t>
            </a:r>
          </a:p>
          <a:p>
            <a:pPr marL="57150"/>
            <a:r>
              <a:rPr lang="en-GB" dirty="0"/>
              <a:t>leaders who lack emotional and cultural awareness fail to engage diverse teams </a:t>
            </a:r>
            <a:r>
              <a:rPr lang="en-GB" i="1" dirty="0"/>
              <a:t>(Crawford, 2023).</a:t>
            </a:r>
            <a:r>
              <a:rPr lang="en-US" sz="1700" b="1" dirty="0"/>
              <a:t> </a:t>
            </a:r>
          </a:p>
          <a:p>
            <a:pPr marL="285750" indent="-228600">
              <a:buFont typeface="Arial" panose="020B0604020202020204" pitchFamily="34" charset="0"/>
              <a:buChar char="•"/>
            </a:pPr>
            <a:r>
              <a:rPr lang="en-US" sz="1700" b="1" dirty="0"/>
              <a:t>Diversity Drives performance</a:t>
            </a:r>
          </a:p>
          <a:p>
            <a:pPr marL="57150"/>
            <a:r>
              <a:rPr lang="en-GB" dirty="0"/>
              <a:t>top-quartile inclusive companies are </a:t>
            </a:r>
            <a:r>
              <a:rPr lang="en-GB" b="1" dirty="0"/>
              <a:t>36% more likely</a:t>
            </a:r>
            <a:r>
              <a:rPr lang="en-GB" dirty="0"/>
              <a:t> to outperform peers </a:t>
            </a:r>
            <a:r>
              <a:rPr lang="en-GB" i="1" dirty="0"/>
              <a:t>(McKinsey &amp; Company, 2023)</a:t>
            </a:r>
            <a:r>
              <a:rPr lang="en-US" sz="1700" b="1" dirty="0"/>
              <a:t> </a:t>
            </a:r>
          </a:p>
          <a:p>
            <a:pPr marL="285750" indent="-228600">
              <a:buFont typeface="Arial" panose="020B0604020202020204" pitchFamily="34" charset="0"/>
              <a:buChar char="•"/>
            </a:pPr>
            <a:r>
              <a:rPr lang="en-US" sz="1700" b="1" dirty="0"/>
              <a:t>EI Boosts Leadership Effectiveness</a:t>
            </a:r>
          </a:p>
          <a:p>
            <a:r>
              <a:rPr lang="en-GB" dirty="0"/>
              <a:t> especially in people management and team performance </a:t>
            </a:r>
            <a:r>
              <a:rPr lang="en-GB" i="1" dirty="0"/>
              <a:t>(</a:t>
            </a:r>
            <a:r>
              <a:rPr lang="en-GB" i="1" dirty="0" err="1"/>
              <a:t>Drigas</a:t>
            </a:r>
            <a:r>
              <a:rPr lang="en-GB" i="1" dirty="0"/>
              <a:t> &amp; Papoutsi, 2021)</a:t>
            </a:r>
            <a:endParaRPr lang="en-US" sz="1700" dirty="0"/>
          </a:p>
          <a:p>
            <a:pPr marL="285750" indent="-228600">
              <a:buFont typeface="Arial" panose="020B0604020202020204" pitchFamily="34" charset="0"/>
              <a:buChar char="•"/>
            </a:pPr>
            <a:r>
              <a:rPr lang="en-US" sz="1700" dirty="0"/>
              <a:t>This presentation evaluates EI </a:t>
            </a:r>
            <a:r>
              <a:rPr lang="en-US" sz="1700" i="1" dirty="0"/>
              <a:t>(Goleman, 1998)</a:t>
            </a:r>
            <a:r>
              <a:rPr lang="en-US" sz="1700" dirty="0"/>
              <a:t> and CQ </a:t>
            </a:r>
            <a:r>
              <a:rPr lang="en-US" sz="1700" i="1" dirty="0"/>
              <a:t>(Earley &amp; Ang, 2003)</a:t>
            </a:r>
            <a:r>
              <a:rPr lang="en-US" sz="1700" dirty="0"/>
              <a:t> through four business examples</a:t>
            </a:r>
            <a:br>
              <a:rPr lang="en-US" sz="1700" dirty="0"/>
            </a:br>
            <a:endParaRPr lang="en-US" sz="1700" dirty="0"/>
          </a:p>
        </p:txBody>
      </p:sp>
      <p:pic>
        <p:nvPicPr>
          <p:cNvPr id="15" name="Content Placeholder 14">
            <a:extLst>
              <a:ext uri="{FF2B5EF4-FFF2-40B4-BE49-F238E27FC236}">
                <a16:creationId xmlns:a16="http://schemas.microsoft.com/office/drawing/2014/main" id="{D4C5D0C2-DD57-122A-E251-00B9CA1F8BD1}"/>
              </a:ext>
            </a:extLst>
          </p:cNvPr>
          <p:cNvPicPr>
            <a:picLocks noGrp="1" noChangeAspect="1"/>
          </p:cNvPicPr>
          <p:nvPr>
            <p:ph idx="1"/>
          </p:nvPr>
        </p:nvPicPr>
        <p:blipFill>
          <a:blip r:embed="rId2"/>
          <a:stretch>
            <a:fillRect/>
          </a:stretch>
        </p:blipFill>
        <p:spPr>
          <a:xfrm>
            <a:off x="6512442" y="830459"/>
            <a:ext cx="5201023" cy="4783324"/>
          </a:xfrm>
          <a:prstGeom prst="rect">
            <a:avLst/>
          </a:prstGeom>
        </p:spPr>
      </p:pic>
      <p:sp>
        <p:nvSpPr>
          <p:cNvPr id="22" name="Rectangle 2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5289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effectLst/>
      </p:bgPr>
    </p:bg>
    <p:spTree>
      <p:nvGrpSpPr>
        <p:cNvPr id="1" name="">
          <a:extLst>
            <a:ext uri="{FF2B5EF4-FFF2-40B4-BE49-F238E27FC236}">
              <a16:creationId xmlns:a16="http://schemas.microsoft.com/office/drawing/2014/main" id="{C685AAA6-AFF4-9F41-006B-E5EEE69B07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4D594D-80C8-58C8-26C8-1FEAF33D8703}"/>
              </a:ext>
            </a:extLst>
          </p:cNvPr>
          <p:cNvSpPr>
            <a:spLocks noGrp="1"/>
          </p:cNvSpPr>
          <p:nvPr>
            <p:ph type="title"/>
          </p:nvPr>
        </p:nvSpPr>
        <p:spPr>
          <a:xfrm>
            <a:off x="839788" y="365126"/>
            <a:ext cx="10515600" cy="823912"/>
          </a:xfrm>
        </p:spPr>
        <p:txBody>
          <a:bodyPr>
            <a:normAutofit fontScale="90000"/>
          </a:bodyPr>
          <a:lstStyle/>
          <a:p>
            <a:r>
              <a:rPr lang="en-US" dirty="0">
                <a:solidFill>
                  <a:srgbClr val="FFFFFF"/>
                </a:solidFill>
                <a:latin typeface="Arial" panose="020B0604020202020204" pitchFamily="34" charset="0"/>
                <a:ea typeface="Calibri" pitchFamily="34" charset="-122"/>
                <a:cs typeface="Arial" panose="020B0604020202020204" pitchFamily="34" charset="0"/>
              </a:rPr>
              <a:t>Defining Emotional Intelligence</a:t>
            </a: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AC4148A7-45BC-231A-6DA5-29B3C473153A}"/>
              </a:ext>
            </a:extLst>
          </p:cNvPr>
          <p:cNvSpPr>
            <a:spLocks noGrp="1"/>
          </p:cNvSpPr>
          <p:nvPr>
            <p:ph type="body" sz="quarter" idx="3"/>
          </p:nvPr>
        </p:nvSpPr>
        <p:spPr>
          <a:xfrm>
            <a:off x="4559300" y="1670051"/>
            <a:ext cx="3581400" cy="823912"/>
          </a:xfrm>
        </p:spPr>
        <p:txBody>
          <a:bodyPr anchor="t" anchorCtr="0"/>
          <a:lstStyle/>
          <a:p>
            <a:r>
              <a:rPr lang="en-GB" dirty="0">
                <a:latin typeface="Arial" panose="020B0604020202020204" pitchFamily="34" charset="0"/>
                <a:cs typeface="Arial" panose="020B0604020202020204" pitchFamily="34" charset="0"/>
              </a:rPr>
              <a:t>Why EI Matters Leadership</a:t>
            </a:r>
          </a:p>
        </p:txBody>
      </p:sp>
      <p:sp>
        <p:nvSpPr>
          <p:cNvPr id="6" name="Content Placeholder 5">
            <a:extLst>
              <a:ext uri="{FF2B5EF4-FFF2-40B4-BE49-F238E27FC236}">
                <a16:creationId xmlns:a16="http://schemas.microsoft.com/office/drawing/2014/main" id="{6ADCA59F-3364-B4DE-B4A5-1C436262BCB9}"/>
              </a:ext>
            </a:extLst>
          </p:cNvPr>
          <p:cNvSpPr>
            <a:spLocks noGrp="1"/>
          </p:cNvSpPr>
          <p:nvPr>
            <p:ph sz="quarter" idx="4"/>
          </p:nvPr>
        </p:nvSpPr>
        <p:spPr>
          <a:xfrm>
            <a:off x="4559300" y="2505075"/>
            <a:ext cx="3581400" cy="3684588"/>
          </a:xfrm>
        </p:spPr>
        <p:txBody>
          <a:bodyPr>
            <a:normAutofit fontScale="92500" lnSpcReduction="10000"/>
          </a:bodyPr>
          <a:lstStyle/>
          <a:p>
            <a:pPr marL="0" indent="0">
              <a:buNone/>
            </a:pPr>
            <a:r>
              <a:rPr lang="en-US" dirty="0">
                <a:solidFill>
                  <a:srgbClr val="1A2E4A"/>
                </a:solidFill>
                <a:latin typeface="Arial" panose="020B0604020202020204" pitchFamily="34" charset="0"/>
                <a:ea typeface="Calibri" pitchFamily="34" charset="-122"/>
                <a:cs typeface="Arial" panose="020B0604020202020204" pitchFamily="34" charset="0"/>
              </a:rPr>
              <a:t>Leaders with high EI inspire trust, manage conflict effectively and motivate teams. </a:t>
            </a:r>
            <a:r>
              <a:rPr lang="en-US" dirty="0" err="1">
                <a:solidFill>
                  <a:srgbClr val="1A2E4A"/>
                </a:solidFill>
                <a:latin typeface="Arial" panose="020B0604020202020204" pitchFamily="34" charset="0"/>
                <a:ea typeface="Calibri" pitchFamily="34" charset="-122"/>
                <a:cs typeface="Arial" panose="020B0604020202020204" pitchFamily="34" charset="0"/>
              </a:rPr>
              <a:t>Drigas</a:t>
            </a:r>
            <a:r>
              <a:rPr lang="en-US" dirty="0">
                <a:solidFill>
                  <a:srgbClr val="1A2E4A"/>
                </a:solidFill>
                <a:latin typeface="Arial" panose="020B0604020202020204" pitchFamily="34" charset="0"/>
                <a:ea typeface="Calibri" pitchFamily="34" charset="-122"/>
                <a:cs typeface="Arial" panose="020B0604020202020204" pitchFamily="34" charset="0"/>
              </a:rPr>
              <a:t> &amp; Papoutsi (2021) confirm EI is among the strongest predictors of transformational leadership effectiveness.</a:t>
            </a:r>
            <a:endParaRPr lang="en-US" dirty="0">
              <a:latin typeface="Arial" panose="020B0604020202020204" pitchFamily="34" charset="0"/>
              <a:cs typeface="Arial" panose="020B0604020202020204" pitchFamily="34" charset="0"/>
            </a:endParaRPr>
          </a:p>
          <a:p>
            <a:endParaRPr lang="en-GB" dirty="0"/>
          </a:p>
        </p:txBody>
      </p:sp>
      <p:sp>
        <p:nvSpPr>
          <p:cNvPr id="3" name="Text Placeholder 2">
            <a:extLst>
              <a:ext uri="{FF2B5EF4-FFF2-40B4-BE49-F238E27FC236}">
                <a16:creationId xmlns:a16="http://schemas.microsoft.com/office/drawing/2014/main" id="{A4DA7200-DC99-C4BD-A5D6-09FB36EC2927}"/>
              </a:ext>
            </a:extLst>
          </p:cNvPr>
          <p:cNvSpPr>
            <a:spLocks noGrp="1"/>
          </p:cNvSpPr>
          <p:nvPr>
            <p:ph type="body" idx="1"/>
          </p:nvPr>
        </p:nvSpPr>
        <p:spPr>
          <a:xfrm>
            <a:off x="839788" y="1837590"/>
            <a:ext cx="2887329" cy="819885"/>
          </a:xfrm>
        </p:spPr>
        <p:txBody>
          <a:bodyPr anchor="t" anchorCtr="0"/>
          <a:lstStyle/>
          <a:p>
            <a:r>
              <a:rPr lang="en-US" dirty="0">
                <a:latin typeface="Arial" panose="020B0604020202020204" pitchFamily="34" charset="0"/>
                <a:ea typeface="Calibri" pitchFamily="34" charset="-122"/>
                <a:cs typeface="Arial" panose="020B0604020202020204" pitchFamily="34" charset="0"/>
              </a:rPr>
              <a:t>What EI Is</a:t>
            </a:r>
            <a:endParaRPr lang="en-US"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06C4CD3-C94F-D47E-78E6-218F45785DB6}"/>
              </a:ext>
            </a:extLst>
          </p:cNvPr>
          <p:cNvSpPr>
            <a:spLocks noGrp="1"/>
          </p:cNvSpPr>
          <p:nvPr>
            <p:ph sz="half" idx="2"/>
          </p:nvPr>
        </p:nvSpPr>
        <p:spPr>
          <a:xfrm>
            <a:off x="331789" y="2505075"/>
            <a:ext cx="3903328" cy="3684588"/>
          </a:xfrm>
        </p:spPr>
        <p:txBody>
          <a:bodyPr>
            <a:normAutofit fontScale="92500" lnSpcReduction="10000"/>
          </a:bodyPr>
          <a:lstStyle/>
          <a:p>
            <a:pPr marL="0" indent="0">
              <a:buNone/>
            </a:pPr>
            <a:r>
              <a:rPr lang="en-US" dirty="0">
                <a:solidFill>
                  <a:srgbClr val="1A2E4A"/>
                </a:solidFill>
                <a:latin typeface="Arial" panose="020B0604020202020204" pitchFamily="34" charset="0"/>
                <a:ea typeface="Calibri" pitchFamily="34" charset="-122"/>
                <a:cs typeface="Arial" panose="020B0604020202020204" pitchFamily="34" charset="0"/>
              </a:rPr>
              <a:t>The capacity to </a:t>
            </a:r>
            <a:r>
              <a:rPr lang="en-US" dirty="0" err="1">
                <a:solidFill>
                  <a:srgbClr val="1A2E4A"/>
                </a:solidFill>
                <a:latin typeface="Arial" panose="020B0604020202020204" pitchFamily="34" charset="0"/>
                <a:ea typeface="Calibri" pitchFamily="34" charset="-122"/>
                <a:cs typeface="Arial" panose="020B0604020202020204" pitchFamily="34" charset="0"/>
              </a:rPr>
              <a:t>recognise</a:t>
            </a:r>
            <a:r>
              <a:rPr lang="en-US" dirty="0">
                <a:solidFill>
                  <a:srgbClr val="1A2E4A"/>
                </a:solidFill>
                <a:latin typeface="Arial" panose="020B0604020202020204" pitchFamily="34" charset="0"/>
                <a:ea typeface="Calibri" pitchFamily="34" charset="-122"/>
                <a:cs typeface="Arial" panose="020B0604020202020204" pitchFamily="34" charset="0"/>
              </a:rPr>
              <a:t>, understand and manage our own emotions and to </a:t>
            </a:r>
            <a:r>
              <a:rPr lang="en-US" dirty="0" err="1">
                <a:solidFill>
                  <a:srgbClr val="1A2E4A"/>
                </a:solidFill>
                <a:latin typeface="Arial" panose="020B0604020202020204" pitchFamily="34" charset="0"/>
                <a:ea typeface="Calibri" pitchFamily="34" charset="-122"/>
                <a:cs typeface="Arial" panose="020B0604020202020204" pitchFamily="34" charset="0"/>
              </a:rPr>
              <a:t>recognise</a:t>
            </a:r>
            <a:r>
              <a:rPr lang="en-US" dirty="0">
                <a:solidFill>
                  <a:srgbClr val="1A2E4A"/>
                </a:solidFill>
                <a:latin typeface="Arial" panose="020B0604020202020204" pitchFamily="34" charset="0"/>
                <a:ea typeface="Calibri" pitchFamily="34" charset="-122"/>
                <a:cs typeface="Arial" panose="020B0604020202020204" pitchFamily="34" charset="0"/>
              </a:rPr>
              <a:t>, understand and influence the emotions of others (Goleman, 1998). It goes beyond IQ . It is about how we handle ourselves and our relationships</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D98B0BC-2660-C3C9-E291-4E344E391CC2}"/>
              </a:ext>
            </a:extLst>
          </p:cNvPr>
          <p:cNvSpPr txBox="1"/>
          <p:nvPr/>
        </p:nvSpPr>
        <p:spPr>
          <a:xfrm>
            <a:off x="8278811" y="1658939"/>
            <a:ext cx="3265906" cy="830997"/>
          </a:xfrm>
          <a:prstGeom prst="rect">
            <a:avLst/>
          </a:prstGeom>
          <a:noFill/>
        </p:spPr>
        <p:txBody>
          <a:bodyPr wrap="square" rtlCol="0">
            <a:spAutoFit/>
          </a:bodyPr>
          <a:lstStyle/>
          <a:p>
            <a:r>
              <a:rPr lang="en-US" sz="2400" b="1" dirty="0">
                <a:latin typeface="Arial" panose="020B0604020202020204" pitchFamily="34" charset="0"/>
                <a:ea typeface="Calibri" pitchFamily="34" charset="-122"/>
                <a:cs typeface="Arial" panose="020B0604020202020204" pitchFamily="34" charset="0"/>
              </a:rPr>
              <a:t>Link to Empathy &amp; Self-Awareness</a:t>
            </a:r>
            <a:endParaRPr lang="en-US" sz="2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746067D-DAA9-EFA3-EFF6-BEEBF1742C95}"/>
              </a:ext>
            </a:extLst>
          </p:cNvPr>
          <p:cNvSpPr txBox="1"/>
          <p:nvPr/>
        </p:nvSpPr>
        <p:spPr>
          <a:xfrm>
            <a:off x="8617284" y="2657475"/>
            <a:ext cx="2999406" cy="369332"/>
          </a:xfrm>
          <a:prstGeom prst="rect">
            <a:avLst/>
          </a:prstGeom>
          <a:noFill/>
        </p:spPr>
        <p:txBody>
          <a:bodyPr wrap="square" rtlCol="0">
            <a:spAutoFit/>
          </a:bodyPr>
          <a:lstStyle/>
          <a:p>
            <a:r>
              <a:rPr lang="en-GB" dirty="0"/>
              <a:t>E</a:t>
            </a:r>
          </a:p>
        </p:txBody>
      </p:sp>
      <p:sp>
        <p:nvSpPr>
          <p:cNvPr id="11" name="TextBox 10">
            <a:extLst>
              <a:ext uri="{FF2B5EF4-FFF2-40B4-BE49-F238E27FC236}">
                <a16:creationId xmlns:a16="http://schemas.microsoft.com/office/drawing/2014/main" id="{F111A1A7-2DEA-C9CB-6895-BC1C2FF213CD}"/>
              </a:ext>
            </a:extLst>
          </p:cNvPr>
          <p:cNvSpPr txBox="1"/>
          <p:nvPr/>
        </p:nvSpPr>
        <p:spPr>
          <a:xfrm>
            <a:off x="8278811" y="2493963"/>
            <a:ext cx="3581400" cy="3416320"/>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EI encompasses self-awareness (recognizing own emotions), empathy (understanding others) and relationship management . All central to effective people leadership (Goleman, 1998; Leroy et al., 2022).</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7295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itle 26">
            <a:extLst>
              <a:ext uri="{FF2B5EF4-FFF2-40B4-BE49-F238E27FC236}">
                <a16:creationId xmlns:a16="http://schemas.microsoft.com/office/drawing/2014/main" id="{D3E34EB6-49A8-EA49-3365-D95168DEDD98}"/>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3400" b="1" kern="1200" dirty="0">
                <a:solidFill>
                  <a:schemeClr val="tx1"/>
                </a:solidFill>
                <a:latin typeface="+mj-lt"/>
                <a:ea typeface="+mj-ea"/>
                <a:cs typeface="+mj-cs"/>
              </a:rPr>
              <a:t>EI Model: Goleman's Five-Component Model (1998)</a:t>
            </a:r>
            <a:br>
              <a:rPr lang="en-US" sz="3400" kern="1200" dirty="0">
                <a:solidFill>
                  <a:schemeClr val="tx1"/>
                </a:solidFill>
                <a:latin typeface="+mj-lt"/>
                <a:ea typeface="+mj-ea"/>
                <a:cs typeface="+mj-cs"/>
              </a:rPr>
            </a:br>
            <a:endParaRPr lang="en-US" sz="3400" kern="1200" dirty="0">
              <a:solidFill>
                <a:schemeClr val="tx1"/>
              </a:solidFill>
              <a:latin typeface="+mj-lt"/>
              <a:ea typeface="+mj-ea"/>
              <a:cs typeface="+mj-cs"/>
            </a:endParaRPr>
          </a:p>
        </p:txBody>
      </p:sp>
      <p:sp>
        <p:nvSpPr>
          <p:cNvPr id="29" name="Content Placeholder 28">
            <a:extLst>
              <a:ext uri="{FF2B5EF4-FFF2-40B4-BE49-F238E27FC236}">
                <a16:creationId xmlns:a16="http://schemas.microsoft.com/office/drawing/2014/main" id="{BE418675-DE21-4A6B-322A-F160941F6A24}"/>
              </a:ext>
            </a:extLst>
          </p:cNvPr>
          <p:cNvSpPr>
            <a:spLocks noGrp="1"/>
          </p:cNvSpPr>
          <p:nvPr>
            <p:ph sz="half" idx="2"/>
          </p:nvPr>
        </p:nvSpPr>
        <p:spPr>
          <a:xfrm>
            <a:off x="750277" y="1664678"/>
            <a:ext cx="5709835" cy="4276300"/>
          </a:xfrm>
        </p:spPr>
        <p:txBody>
          <a:bodyPr vert="horz" lIns="91440" tIns="45720" rIns="91440" bIns="45720" rtlCol="0" anchor="t">
            <a:normAutofit/>
          </a:bodyPr>
          <a:lstStyle/>
          <a:p>
            <a:pPr marL="0" indent="0">
              <a:buNone/>
            </a:pPr>
            <a:r>
              <a:rPr lang="en-US" sz="2400" b="1" dirty="0">
                <a:latin typeface="Arial" panose="020B0604020202020204" pitchFamily="34" charset="0"/>
                <a:cs typeface="Arial" panose="020B0604020202020204" pitchFamily="34" charset="0"/>
              </a:rPr>
              <a:t>Critical Evaluation : </a:t>
            </a:r>
          </a:p>
          <a:p>
            <a:pPr marL="0" indent="0">
              <a:buNone/>
            </a:pPr>
            <a:r>
              <a:rPr lang="en-US" sz="2000" b="1" dirty="0">
                <a:solidFill>
                  <a:srgbClr val="00B050"/>
                </a:solidFill>
                <a:latin typeface="Arial" panose="020B0604020202020204" pitchFamily="34" charset="0"/>
                <a:cs typeface="Arial" panose="020B0604020202020204" pitchFamily="34" charset="0"/>
              </a:rPr>
              <a:t>✔</a:t>
            </a:r>
            <a:r>
              <a:rPr lang="en-US" sz="2000" b="1" dirty="0">
                <a:latin typeface="Arial" panose="020B0604020202020204" pitchFamily="34" charset="0"/>
                <a:cs typeface="Arial" panose="020B0604020202020204" pitchFamily="34" charset="0"/>
              </a:rPr>
              <a:t> </a:t>
            </a:r>
            <a:r>
              <a:rPr lang="en-US" sz="2000" b="1" dirty="0">
                <a:solidFill>
                  <a:srgbClr val="00B050"/>
                </a:solidFill>
                <a:latin typeface="Arial" panose="020B0604020202020204" pitchFamily="34" charset="0"/>
                <a:cs typeface="Arial" panose="020B0604020202020204" pitchFamily="34" charset="0"/>
              </a:rPr>
              <a:t>Strengths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Practical and widely applied in corporate leadership development. </a:t>
            </a:r>
            <a:r>
              <a:rPr lang="en-US" sz="2000" dirty="0" err="1">
                <a:latin typeface="Arial" panose="020B0604020202020204" pitchFamily="34" charset="0"/>
                <a:cs typeface="Arial" panose="020B0604020202020204" pitchFamily="34" charset="0"/>
              </a:rPr>
              <a:t>Drigas</a:t>
            </a:r>
            <a:r>
              <a:rPr lang="en-US" sz="2000" dirty="0">
                <a:latin typeface="Arial" panose="020B0604020202020204" pitchFamily="34" charset="0"/>
                <a:cs typeface="Arial" panose="020B0604020202020204" pitchFamily="34" charset="0"/>
              </a:rPr>
              <a:t> &amp; Papoutsi (2021) confirm its continued relevance across diverse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contexts.</a:t>
            </a:r>
          </a:p>
          <a:p>
            <a:pPr marL="0" indent="0">
              <a:buNone/>
            </a:pPr>
            <a:r>
              <a:rPr lang="en-US" sz="2000" dirty="0">
                <a:latin typeface="Arial" panose="020B0604020202020204" pitchFamily="34" charset="0"/>
                <a:cs typeface="Arial" panose="020B0604020202020204" pitchFamily="34" charset="0"/>
              </a:rPr>
              <a:t>
</a:t>
            </a:r>
            <a:r>
              <a:rPr lang="en-US" sz="2000" b="1" dirty="0">
                <a:solidFill>
                  <a:srgbClr val="FF0000"/>
                </a:solidFill>
                <a:latin typeface="Arial" panose="020B0604020202020204" pitchFamily="34" charset="0"/>
                <a:cs typeface="Arial" panose="020B0604020202020204" pitchFamily="34" charset="0"/>
              </a:rPr>
              <a:t>✘</a:t>
            </a:r>
            <a:r>
              <a:rPr lang="en-US" sz="2000" b="1" dirty="0">
                <a:latin typeface="Arial" panose="020B0604020202020204" pitchFamily="34" charset="0"/>
                <a:cs typeface="Arial" panose="020B0604020202020204" pitchFamily="34" charset="0"/>
              </a:rPr>
              <a:t> </a:t>
            </a:r>
            <a:r>
              <a:rPr lang="en-US" sz="2000" b="1" dirty="0">
                <a:solidFill>
                  <a:srgbClr val="FF0000"/>
                </a:solidFill>
                <a:latin typeface="Arial" panose="020B0604020202020204" pitchFamily="34" charset="0"/>
                <a:cs typeface="Arial" panose="020B0604020202020204" pitchFamily="34" charset="0"/>
              </a:rPr>
              <a:t>Limitations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Fiori &amp; Vesely-</a:t>
            </a:r>
            <a:r>
              <a:rPr lang="en-US" sz="2000" dirty="0" err="1">
                <a:latin typeface="Arial" panose="020B0604020202020204" pitchFamily="34" charset="0"/>
                <a:cs typeface="Arial" panose="020B0604020202020204" pitchFamily="34" charset="0"/>
              </a:rPr>
              <a:t>Maillefer</a:t>
            </a:r>
            <a:r>
              <a:rPr lang="en-US" sz="2000" dirty="0">
                <a:latin typeface="Arial" panose="020B0604020202020204" pitchFamily="34" charset="0"/>
                <a:cs typeface="Arial" panose="020B0604020202020204" pitchFamily="34" charset="0"/>
              </a:rPr>
              <a:t> (2021) argue the mixed model conflates cognitive ability with personality traits, weakening discriminant validity. EI is not always predictive of leadership success the context and strategic capability also matter (Leroy et al., 2022).</a:t>
            </a:r>
          </a:p>
          <a:p>
            <a:pPr marL="0"/>
            <a:endParaRPr lang="en-US" sz="1900" dirty="0"/>
          </a:p>
        </p:txBody>
      </p:sp>
      <p:sp>
        <p:nvSpPr>
          <p:cNvPr id="38" name="Rectangle 3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1" name="Content Placeholder 30">
            <a:extLst>
              <a:ext uri="{FF2B5EF4-FFF2-40B4-BE49-F238E27FC236}">
                <a16:creationId xmlns:a16="http://schemas.microsoft.com/office/drawing/2014/main" id="{1C99343A-FA20-8AFE-E23A-3D4AFFDF1CF6}"/>
              </a:ext>
            </a:extLst>
          </p:cNvPr>
          <p:cNvPicPr>
            <a:picLocks noGrp="1" noChangeAspect="1"/>
          </p:cNvPicPr>
          <p:nvPr>
            <p:ph sz="half" idx="1"/>
          </p:nvPr>
        </p:nvPicPr>
        <p:blipFill>
          <a:blip r:embed="rId2"/>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3264449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DCC925-38E4-671A-71FF-E343553913B6}"/>
              </a:ext>
            </a:extLst>
          </p:cNvPr>
          <p:cNvSpPr>
            <a:spLocks noGrp="1"/>
          </p:cNvSpPr>
          <p:nvPr>
            <p:ph type="title"/>
          </p:nvPr>
        </p:nvSpPr>
        <p:spPr>
          <a:xfrm>
            <a:off x="756920" y="365125"/>
            <a:ext cx="10515600" cy="1047115"/>
          </a:xfrm>
        </p:spPr>
        <p:txBody>
          <a:bodyPr>
            <a:normAutofit fontScale="90000"/>
          </a:bodyPr>
          <a:lstStyle/>
          <a:p>
            <a:r>
              <a:rPr lang="en-US" b="1" dirty="0">
                <a:latin typeface="Calibri" pitchFamily="34" charset="0"/>
                <a:ea typeface="Calibri" pitchFamily="34" charset="-122"/>
                <a:cs typeface="Calibri" pitchFamily="34" charset="-120"/>
              </a:rPr>
              <a:t>EI in Practice : Example 1: Satya Nadella at Microsoft</a:t>
            </a:r>
            <a:endParaRPr lang="en-GB" dirty="0"/>
          </a:p>
        </p:txBody>
      </p:sp>
      <p:sp>
        <p:nvSpPr>
          <p:cNvPr id="6" name="Content Placeholder 5">
            <a:extLst>
              <a:ext uri="{FF2B5EF4-FFF2-40B4-BE49-F238E27FC236}">
                <a16:creationId xmlns:a16="http://schemas.microsoft.com/office/drawing/2014/main" id="{48E038F2-1D67-0A71-5F3A-4792CA6609E4}"/>
              </a:ext>
            </a:extLst>
          </p:cNvPr>
          <p:cNvSpPr>
            <a:spLocks noGrp="1"/>
          </p:cNvSpPr>
          <p:nvPr>
            <p:ph idx="1"/>
          </p:nvPr>
        </p:nvSpPr>
        <p:spPr>
          <a:xfrm>
            <a:off x="294640" y="1574801"/>
            <a:ext cx="10977880" cy="5394960"/>
          </a:xfrm>
          <a:ln>
            <a:solidFill>
              <a:schemeClr val="tx2">
                <a:lumMod val="60000"/>
                <a:lumOff val="40000"/>
              </a:schemeClr>
            </a:solidFill>
          </a:ln>
        </p:spPr>
        <p:txBody>
          <a:bodyPr>
            <a:normAutofit fontScale="85000" lnSpcReduction="20000"/>
          </a:bodyPr>
          <a:lstStyle/>
          <a:p>
            <a:r>
              <a:rPr lang="en-GB" b="1" dirty="0"/>
              <a:t>Context</a:t>
            </a:r>
            <a:r>
              <a:rPr lang="en-GB" dirty="0"/>
              <a:t> : </a:t>
            </a:r>
          </a:p>
          <a:p>
            <a:pPr marL="0" indent="0">
              <a:buNone/>
            </a:pPr>
            <a:r>
              <a:rPr lang="en-GB" dirty="0"/>
              <a:t>Nadella inherited a toxic "stack ranking" culture  the internal competition killed collaboration, reflecting a failure in Empathy and Social Skills </a:t>
            </a:r>
            <a:r>
              <a:rPr lang="en-GB" i="1" dirty="0"/>
              <a:t>.</a:t>
            </a:r>
            <a:endParaRPr lang="en-GB" dirty="0"/>
          </a:p>
          <a:p>
            <a:r>
              <a:rPr lang="en-US" b="1" dirty="0">
                <a:solidFill>
                  <a:srgbClr val="1A2E4A"/>
                </a:solidFill>
                <a:latin typeface="Calibri" pitchFamily="34" charset="0"/>
                <a:ea typeface="Calibri" pitchFamily="34" charset="-122"/>
                <a:cs typeface="Calibri" pitchFamily="34" charset="-120"/>
              </a:rPr>
              <a:t>EI in Action: </a:t>
            </a:r>
          </a:p>
          <a:p>
            <a:pPr marL="0" indent="0">
              <a:buNone/>
            </a:pPr>
            <a:r>
              <a:rPr lang="en-US" dirty="0">
                <a:solidFill>
                  <a:srgbClr val="1A2E4A"/>
                </a:solidFill>
                <a:latin typeface="Calibri" pitchFamily="34" charset="0"/>
                <a:ea typeface="Calibri" pitchFamily="34" charset="-122"/>
                <a:cs typeface="Calibri" pitchFamily="34" charset="-120"/>
              </a:rPr>
              <a:t>Drawing on empathy shaped by raising a son with cerebral palsy, Nadella dismantled stack ranking and introduced a 'growth mindset' culture (Nadella, 2022). He created psychological safety, encouraging teams to learn from failure rather than fear it.</a:t>
            </a:r>
            <a:endParaRPr lang="en-US" dirty="0"/>
          </a:p>
          <a:p>
            <a:r>
              <a:rPr lang="en-US" b="1" dirty="0">
                <a:solidFill>
                  <a:srgbClr val="1A2E4A"/>
                </a:solidFill>
                <a:latin typeface="Calibri" pitchFamily="34" charset="0"/>
                <a:ea typeface="Calibri" pitchFamily="34" charset="-122"/>
                <a:cs typeface="Calibri" pitchFamily="34" charset="-120"/>
              </a:rPr>
              <a:t>Goleman's Model Applied :</a:t>
            </a:r>
          </a:p>
          <a:p>
            <a:pPr marL="0" indent="0">
              <a:buNone/>
            </a:pPr>
            <a:r>
              <a:rPr lang="en-US" dirty="0">
                <a:solidFill>
                  <a:srgbClr val="1A2E4A"/>
                </a:solidFill>
                <a:highlight>
                  <a:srgbClr val="FFFF00"/>
                </a:highlight>
                <a:latin typeface="Calibri" pitchFamily="34" charset="0"/>
                <a:ea typeface="Calibri" pitchFamily="34" charset="-122"/>
                <a:cs typeface="Calibri" pitchFamily="34" charset="-120"/>
              </a:rPr>
              <a:t> Self-Awareness</a:t>
            </a:r>
            <a:r>
              <a:rPr lang="en-US" dirty="0">
                <a:solidFill>
                  <a:srgbClr val="1A2E4A"/>
                </a:solidFill>
                <a:latin typeface="Calibri" pitchFamily="34" charset="0"/>
                <a:ea typeface="Calibri" pitchFamily="34" charset="-122"/>
                <a:cs typeface="Calibri" pitchFamily="34" charset="-120"/>
              </a:rPr>
              <a:t>: acknowledged publicly that Microsoft's culture had become arrogant and complacent. </a:t>
            </a:r>
            <a:r>
              <a:rPr lang="en-US" dirty="0">
                <a:solidFill>
                  <a:srgbClr val="1A2E4A"/>
                </a:solidFill>
                <a:highlight>
                  <a:srgbClr val="FFFF00"/>
                </a:highlight>
                <a:latin typeface="Calibri" pitchFamily="34" charset="0"/>
                <a:ea typeface="Calibri" pitchFamily="34" charset="-122"/>
                <a:cs typeface="Calibri" pitchFamily="34" charset="-120"/>
              </a:rPr>
              <a:t>Empathy</a:t>
            </a:r>
            <a:r>
              <a:rPr lang="en-US" dirty="0">
                <a:solidFill>
                  <a:srgbClr val="1A2E4A"/>
                </a:solidFill>
                <a:latin typeface="Calibri" pitchFamily="34" charset="0"/>
                <a:ea typeface="Calibri" pitchFamily="34" charset="-122"/>
                <a:cs typeface="Calibri" pitchFamily="34" charset="-120"/>
              </a:rPr>
              <a:t>: listened extensively to employees before restructuring, not after. </a:t>
            </a:r>
            <a:r>
              <a:rPr lang="en-US" dirty="0">
                <a:solidFill>
                  <a:srgbClr val="1A2E4A"/>
                </a:solidFill>
                <a:highlight>
                  <a:srgbClr val="FFFF00"/>
                </a:highlight>
                <a:latin typeface="Calibri" pitchFamily="34" charset="0"/>
                <a:ea typeface="Calibri" pitchFamily="34" charset="-122"/>
                <a:cs typeface="Calibri" pitchFamily="34" charset="-120"/>
              </a:rPr>
              <a:t>Social Skills</a:t>
            </a:r>
            <a:r>
              <a:rPr lang="en-US" dirty="0">
                <a:solidFill>
                  <a:srgbClr val="1A2E4A"/>
                </a:solidFill>
                <a:latin typeface="Calibri" pitchFamily="34" charset="0"/>
                <a:ea typeface="Calibri" pitchFamily="34" charset="-122"/>
                <a:cs typeface="Calibri" pitchFamily="34" charset="-120"/>
              </a:rPr>
              <a:t>: rebuilt cross-team collaboration, breaking down the silos that had </a:t>
            </a:r>
            <a:r>
              <a:rPr lang="en-US" dirty="0" err="1">
                <a:solidFill>
                  <a:srgbClr val="1A2E4A"/>
                </a:solidFill>
                <a:latin typeface="Calibri" pitchFamily="34" charset="0"/>
                <a:ea typeface="Calibri" pitchFamily="34" charset="-122"/>
                <a:cs typeface="Calibri" pitchFamily="34" charset="-120"/>
              </a:rPr>
              <a:t>paralysed</a:t>
            </a:r>
            <a:r>
              <a:rPr lang="en-US" dirty="0">
                <a:solidFill>
                  <a:srgbClr val="1A2E4A"/>
                </a:solidFill>
                <a:latin typeface="Calibri" pitchFamily="34" charset="0"/>
                <a:ea typeface="Calibri" pitchFamily="34" charset="-122"/>
                <a:cs typeface="Calibri" pitchFamily="34" charset="-120"/>
              </a:rPr>
              <a:t> innovation.</a:t>
            </a:r>
            <a:endParaRPr lang="en-US" dirty="0"/>
          </a:p>
          <a:p>
            <a:r>
              <a:rPr lang="en-US" b="1" dirty="0">
                <a:solidFill>
                  <a:srgbClr val="1A2E4A"/>
                </a:solidFill>
                <a:latin typeface="Calibri" pitchFamily="34" charset="0"/>
                <a:ea typeface="Calibri" pitchFamily="34" charset="-122"/>
                <a:cs typeface="Calibri" pitchFamily="34" charset="-120"/>
              </a:rPr>
              <a:t>Outcome</a:t>
            </a:r>
            <a:r>
              <a:rPr lang="en-US" dirty="0">
                <a:solidFill>
                  <a:srgbClr val="1A2E4A"/>
                </a:solidFill>
                <a:latin typeface="Calibri" pitchFamily="34" charset="0"/>
                <a:ea typeface="Calibri" pitchFamily="34" charset="-122"/>
                <a:cs typeface="Calibri" pitchFamily="34" charset="-120"/>
              </a:rPr>
              <a:t>: </a:t>
            </a:r>
          </a:p>
          <a:p>
            <a:pPr marL="0" indent="0">
              <a:buNone/>
            </a:pPr>
            <a:r>
              <a:rPr lang="en-US" dirty="0">
                <a:solidFill>
                  <a:srgbClr val="1A2E4A"/>
                </a:solidFill>
                <a:latin typeface="Calibri" pitchFamily="34" charset="0"/>
                <a:ea typeface="Calibri" pitchFamily="34" charset="-122"/>
                <a:cs typeface="Calibri" pitchFamily="34" charset="-120"/>
              </a:rPr>
              <a:t>Microsoft's market </a:t>
            </a:r>
            <a:r>
              <a:rPr lang="en-US" dirty="0" err="1">
                <a:solidFill>
                  <a:srgbClr val="1A2E4A"/>
                </a:solidFill>
                <a:latin typeface="Calibri" pitchFamily="34" charset="0"/>
                <a:ea typeface="Calibri" pitchFamily="34" charset="-122"/>
                <a:cs typeface="Calibri" pitchFamily="34" charset="-120"/>
              </a:rPr>
              <a:t>capitalisation</a:t>
            </a:r>
            <a:r>
              <a:rPr lang="en-US" dirty="0">
                <a:solidFill>
                  <a:srgbClr val="1A2E4A"/>
                </a:solidFill>
                <a:latin typeface="Calibri" pitchFamily="34" charset="0"/>
                <a:ea typeface="Calibri" pitchFamily="34" charset="-122"/>
                <a:cs typeface="Calibri" pitchFamily="34" charset="-120"/>
              </a:rPr>
              <a:t> grew from ~$300 billion (2014) to over $3 trillion (2024) — the world's most valuable company (Bloomberg, 2024). Employee engagement and product innovation rose substantially.</a:t>
            </a:r>
            <a:endParaRPr lang="en-GB" dirty="0"/>
          </a:p>
        </p:txBody>
      </p:sp>
      <p:sp>
        <p:nvSpPr>
          <p:cNvPr id="7" name="TextBox 6">
            <a:extLst>
              <a:ext uri="{FF2B5EF4-FFF2-40B4-BE49-F238E27FC236}">
                <a16:creationId xmlns:a16="http://schemas.microsoft.com/office/drawing/2014/main" id="{39A26AD8-7D65-BE5C-9B4E-E53058351306}"/>
              </a:ext>
            </a:extLst>
          </p:cNvPr>
          <p:cNvSpPr txBox="1"/>
          <p:nvPr/>
        </p:nvSpPr>
        <p:spPr>
          <a:xfrm>
            <a:off x="6786880" y="1089074"/>
            <a:ext cx="5308954" cy="646331"/>
          </a:xfrm>
          <a:prstGeom prst="rect">
            <a:avLst/>
          </a:prstGeom>
          <a:solidFill>
            <a:schemeClr val="tx2">
              <a:lumMod val="40000"/>
              <a:lumOff val="60000"/>
            </a:schemeClr>
          </a:solidFill>
        </p:spPr>
        <p:txBody>
          <a:bodyPr wrap="none" rtlCol="0">
            <a:spAutoFit/>
          </a:bodyPr>
          <a:lstStyle/>
          <a:p>
            <a:r>
              <a:rPr lang="en-US" b="1" dirty="0">
                <a:latin typeface="Calibri" pitchFamily="34" charset="0"/>
                <a:ea typeface="Calibri" pitchFamily="34" charset="-122"/>
                <a:cs typeface="Calibri" pitchFamily="34" charset="-120"/>
              </a:rPr>
              <a:t>MICROSOFT  |  CEO since 2014  |  Technology &amp; Cloud</a:t>
            </a:r>
            <a:endParaRPr lang="en-US" dirty="0"/>
          </a:p>
          <a:p>
            <a:endParaRPr lang="en-GB" dirty="0"/>
          </a:p>
        </p:txBody>
      </p:sp>
    </p:spTree>
    <p:extLst>
      <p:ext uri="{BB962C8B-B14F-4D97-AF65-F5344CB8AC3E}">
        <p14:creationId xmlns:p14="http://schemas.microsoft.com/office/powerpoint/2010/main" val="2073029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DDA65277-223D-FCD8-02DA-BEA5F2A8889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33DE6B9-5C18-9EF3-9E2A-8257B432EBFB}"/>
              </a:ext>
            </a:extLst>
          </p:cNvPr>
          <p:cNvSpPr>
            <a:spLocks noGrp="1"/>
          </p:cNvSpPr>
          <p:nvPr>
            <p:ph type="title"/>
          </p:nvPr>
        </p:nvSpPr>
        <p:spPr>
          <a:xfrm>
            <a:off x="415397" y="607988"/>
            <a:ext cx="10515600" cy="723949"/>
          </a:xfrm>
        </p:spPr>
        <p:txBody>
          <a:bodyPr>
            <a:normAutofit fontScale="90000"/>
          </a:bodyPr>
          <a:lstStyle/>
          <a:p>
            <a:r>
              <a:rPr lang="en-US" b="1" dirty="0">
                <a:latin typeface="Calibri" pitchFamily="34" charset="0"/>
                <a:ea typeface="Calibri" pitchFamily="34" charset="-122"/>
                <a:cs typeface="Calibri" pitchFamily="34" charset="-120"/>
              </a:rPr>
              <a:t>EI in Practice — Example 2: Howard Schultz at Starbucks</a:t>
            </a:r>
            <a:br>
              <a:rPr lang="en-US" dirty="0"/>
            </a:br>
            <a:endParaRPr lang="en-GB" dirty="0"/>
          </a:p>
        </p:txBody>
      </p:sp>
      <p:sp>
        <p:nvSpPr>
          <p:cNvPr id="6" name="Content Placeholder 5">
            <a:extLst>
              <a:ext uri="{FF2B5EF4-FFF2-40B4-BE49-F238E27FC236}">
                <a16:creationId xmlns:a16="http://schemas.microsoft.com/office/drawing/2014/main" id="{D2D84DD3-0336-A5DD-4FE2-97E5E96C5B54}"/>
              </a:ext>
            </a:extLst>
          </p:cNvPr>
          <p:cNvSpPr>
            <a:spLocks noGrp="1"/>
          </p:cNvSpPr>
          <p:nvPr>
            <p:ph idx="1"/>
          </p:nvPr>
        </p:nvSpPr>
        <p:spPr>
          <a:xfrm>
            <a:off x="209320" y="1453369"/>
            <a:ext cx="11292290" cy="5516392"/>
          </a:xfrm>
          <a:ln>
            <a:solidFill>
              <a:schemeClr val="tx2">
                <a:lumMod val="60000"/>
                <a:lumOff val="40000"/>
              </a:schemeClr>
            </a:solidFill>
          </a:ln>
        </p:spPr>
        <p:txBody>
          <a:bodyPr>
            <a:normAutofit fontScale="70000" lnSpcReduction="20000"/>
          </a:bodyPr>
          <a:lstStyle/>
          <a:p>
            <a:r>
              <a:rPr lang="en-GB" b="1" dirty="0"/>
              <a:t>Context</a:t>
            </a:r>
            <a:r>
              <a:rPr lang="en-GB" dirty="0"/>
              <a:t> :</a:t>
            </a:r>
          </a:p>
          <a:p>
            <a:pPr marL="0" indent="0">
              <a:buNone/>
            </a:pPr>
            <a:r>
              <a:rPr lang="en-US" dirty="0">
                <a:solidFill>
                  <a:srgbClr val="1A2E4A"/>
                </a:solidFill>
                <a:latin typeface="Calibri" pitchFamily="34" charset="0"/>
                <a:ea typeface="Calibri" pitchFamily="34" charset="-122"/>
                <a:cs typeface="Calibri" pitchFamily="34" charset="-120"/>
              </a:rPr>
              <a:t> During the 2008 financial crisis, Starbucks faced collapsing sales and deep employee disengagement. Schultz identified the root cause as emotional: a breakdown in the relationship between leadership and front-line 'partners'.</a:t>
            </a:r>
            <a:endParaRPr lang="en-US" dirty="0"/>
          </a:p>
          <a:p>
            <a:pPr marL="0" indent="0">
              <a:buNone/>
            </a:pPr>
            <a:r>
              <a:rPr lang="en-GB" dirty="0"/>
              <a:t> </a:t>
            </a:r>
          </a:p>
          <a:p>
            <a:r>
              <a:rPr lang="en-US" b="1" dirty="0">
                <a:solidFill>
                  <a:srgbClr val="1A2E4A"/>
                </a:solidFill>
                <a:latin typeface="Calibri" pitchFamily="34" charset="0"/>
                <a:ea typeface="Calibri" pitchFamily="34" charset="-122"/>
                <a:cs typeface="Calibri" pitchFamily="34" charset="-120"/>
              </a:rPr>
              <a:t>EI in Action: </a:t>
            </a:r>
          </a:p>
          <a:p>
            <a:pPr marL="0" indent="0">
              <a:buNone/>
            </a:pPr>
            <a:r>
              <a:rPr lang="en-US" dirty="0">
                <a:solidFill>
                  <a:srgbClr val="1A2E4A"/>
                </a:solidFill>
                <a:latin typeface="Calibri" pitchFamily="34" charset="0"/>
                <a:ea typeface="Calibri" pitchFamily="34" charset="-122"/>
                <a:cs typeface="Calibri" pitchFamily="34" charset="-120"/>
              </a:rPr>
              <a:t> Schultz returned as CEO and personally visited hundreds of stores to listen to baristas before making any decisions. He reinstated healthcare benefits for part-time workers — a direct act of Goleman's Empathy and Motivation components.</a:t>
            </a:r>
            <a:endParaRPr lang="en-US" dirty="0"/>
          </a:p>
          <a:p>
            <a:pPr marL="0" indent="0">
              <a:buNone/>
            </a:pPr>
            <a:endParaRPr lang="en-US" b="1" dirty="0">
              <a:solidFill>
                <a:srgbClr val="1A2E4A"/>
              </a:solidFill>
              <a:latin typeface="Calibri" pitchFamily="34" charset="0"/>
              <a:ea typeface="Calibri" pitchFamily="34" charset="-122"/>
              <a:cs typeface="Calibri" pitchFamily="34" charset="-120"/>
            </a:endParaRPr>
          </a:p>
          <a:p>
            <a:r>
              <a:rPr lang="en-US" b="1" dirty="0">
                <a:solidFill>
                  <a:srgbClr val="1A2E4A"/>
                </a:solidFill>
                <a:latin typeface="Calibri" pitchFamily="34" charset="0"/>
                <a:ea typeface="Calibri" pitchFamily="34" charset="-122"/>
                <a:cs typeface="Calibri" pitchFamily="34" charset="-120"/>
              </a:rPr>
              <a:t>Goleman's Model Applied :</a:t>
            </a:r>
          </a:p>
          <a:p>
            <a:pPr marL="0" indent="0">
              <a:buNone/>
            </a:pPr>
            <a:r>
              <a:rPr lang="en-US" dirty="0">
                <a:solidFill>
                  <a:srgbClr val="1A2E4A"/>
                </a:solidFill>
                <a:latin typeface="Calibri" pitchFamily="34" charset="0"/>
                <a:ea typeface="Calibri" pitchFamily="34" charset="-122"/>
                <a:cs typeface="Calibri" pitchFamily="34" charset="-120"/>
              </a:rPr>
              <a:t> </a:t>
            </a:r>
            <a:r>
              <a:rPr lang="en-US" dirty="0">
                <a:solidFill>
                  <a:srgbClr val="1A2E4A"/>
                </a:solidFill>
                <a:highlight>
                  <a:srgbClr val="FFFF00"/>
                </a:highlight>
                <a:latin typeface="Calibri" pitchFamily="34" charset="0"/>
                <a:ea typeface="Calibri" pitchFamily="34" charset="-122"/>
                <a:cs typeface="Calibri" pitchFamily="34" charset="-120"/>
              </a:rPr>
              <a:t>Motivation</a:t>
            </a:r>
            <a:r>
              <a:rPr lang="en-US" dirty="0">
                <a:solidFill>
                  <a:srgbClr val="1A2E4A"/>
                </a:solidFill>
                <a:latin typeface="Calibri" pitchFamily="34" charset="0"/>
                <a:ea typeface="Calibri" pitchFamily="34" charset="-122"/>
                <a:cs typeface="Calibri" pitchFamily="34" charset="-120"/>
              </a:rPr>
              <a:t>: reignited the company's sense of purpose beyond profit, inspiring staff around the Starbucks mission. </a:t>
            </a:r>
            <a:r>
              <a:rPr lang="en-US" dirty="0">
                <a:solidFill>
                  <a:srgbClr val="1A2E4A"/>
                </a:solidFill>
                <a:highlight>
                  <a:srgbClr val="FFFF00"/>
                </a:highlight>
                <a:latin typeface="Calibri" pitchFamily="34" charset="0"/>
                <a:ea typeface="Calibri" pitchFamily="34" charset="-122"/>
                <a:cs typeface="Calibri" pitchFamily="34" charset="-120"/>
              </a:rPr>
              <a:t>Empathy</a:t>
            </a:r>
            <a:r>
              <a:rPr lang="en-US" dirty="0">
                <a:solidFill>
                  <a:srgbClr val="1A2E4A"/>
                </a:solidFill>
                <a:latin typeface="Calibri" pitchFamily="34" charset="0"/>
                <a:ea typeface="Calibri" pitchFamily="34" charset="-122"/>
                <a:cs typeface="Calibri" pitchFamily="34" charset="-120"/>
              </a:rPr>
              <a:t>: treated partner wellbeing as a business priority. </a:t>
            </a:r>
            <a:r>
              <a:rPr lang="en-US" dirty="0">
                <a:solidFill>
                  <a:srgbClr val="1A2E4A"/>
                </a:solidFill>
                <a:highlight>
                  <a:srgbClr val="FFFF00"/>
                </a:highlight>
                <a:latin typeface="Calibri" pitchFamily="34" charset="0"/>
                <a:ea typeface="Calibri" pitchFamily="34" charset="-122"/>
                <a:cs typeface="Calibri" pitchFamily="34" charset="-120"/>
              </a:rPr>
              <a:t>Social</a:t>
            </a:r>
            <a:r>
              <a:rPr lang="en-US" dirty="0">
                <a:solidFill>
                  <a:srgbClr val="1A2E4A"/>
                </a:solidFill>
                <a:latin typeface="Calibri" pitchFamily="34" charset="0"/>
                <a:ea typeface="Calibri" pitchFamily="34" charset="-122"/>
                <a:cs typeface="Calibri" pitchFamily="34" charset="-120"/>
              </a:rPr>
              <a:t> </a:t>
            </a:r>
            <a:r>
              <a:rPr lang="en-US" dirty="0">
                <a:solidFill>
                  <a:srgbClr val="1A2E4A"/>
                </a:solidFill>
                <a:highlight>
                  <a:srgbClr val="FFFF00"/>
                </a:highlight>
                <a:latin typeface="Calibri" pitchFamily="34" charset="0"/>
                <a:ea typeface="Calibri" pitchFamily="34" charset="-122"/>
                <a:cs typeface="Calibri" pitchFamily="34" charset="-120"/>
              </a:rPr>
              <a:t>Skills</a:t>
            </a:r>
            <a:r>
              <a:rPr lang="en-US" dirty="0">
                <a:solidFill>
                  <a:srgbClr val="1A2E4A"/>
                </a:solidFill>
                <a:latin typeface="Calibri" pitchFamily="34" charset="0"/>
                <a:ea typeface="Calibri" pitchFamily="34" charset="-122"/>
                <a:cs typeface="Calibri" pitchFamily="34" charset="-120"/>
              </a:rPr>
              <a:t>: rebuilt trust between leadership and staff through visible, personal engagement.</a:t>
            </a:r>
            <a:endParaRPr lang="en-US" dirty="0"/>
          </a:p>
          <a:p>
            <a:pPr marL="0" indent="0">
              <a:buNone/>
            </a:pPr>
            <a:endParaRPr lang="en-US" dirty="0">
              <a:solidFill>
                <a:srgbClr val="1A2E4A"/>
              </a:solidFill>
              <a:latin typeface="Calibri" pitchFamily="34" charset="0"/>
              <a:ea typeface="Calibri" pitchFamily="34" charset="-122"/>
              <a:cs typeface="Calibri" pitchFamily="34" charset="-120"/>
            </a:endParaRPr>
          </a:p>
          <a:p>
            <a:r>
              <a:rPr lang="en-US" b="1" dirty="0">
                <a:solidFill>
                  <a:srgbClr val="1A2E4A"/>
                </a:solidFill>
                <a:latin typeface="Calibri" pitchFamily="34" charset="0"/>
                <a:ea typeface="Calibri" pitchFamily="34" charset="-122"/>
                <a:cs typeface="Calibri" pitchFamily="34" charset="-120"/>
              </a:rPr>
              <a:t>Outcome</a:t>
            </a:r>
            <a:r>
              <a:rPr lang="en-US" dirty="0">
                <a:solidFill>
                  <a:srgbClr val="1A2E4A"/>
                </a:solidFill>
                <a:latin typeface="Calibri" pitchFamily="34" charset="0"/>
                <a:ea typeface="Calibri" pitchFamily="34" charset="-122"/>
                <a:cs typeface="Calibri" pitchFamily="34" charset="-120"/>
              </a:rPr>
              <a:t>: </a:t>
            </a:r>
          </a:p>
          <a:p>
            <a:pPr marL="0" indent="0">
              <a:buNone/>
            </a:pPr>
            <a:r>
              <a:rPr lang="en-US" dirty="0">
                <a:solidFill>
                  <a:srgbClr val="1A2E4A"/>
                </a:solidFill>
                <a:latin typeface="Calibri" pitchFamily="34" charset="0"/>
                <a:ea typeface="Calibri" pitchFamily="34" charset="-122"/>
                <a:cs typeface="Calibri" pitchFamily="34" charset="-120"/>
              </a:rPr>
              <a:t>Outcome: Starbucks returned to profitability within two years. Revenue exceeded $35 billion by 2023 and the brand continued to expand globally (Starbucks Annual Report, 2023).</a:t>
            </a:r>
            <a:endParaRPr lang="en-US" dirty="0"/>
          </a:p>
          <a:p>
            <a:pPr marL="0" indent="0">
              <a:buNone/>
            </a:pPr>
            <a:endParaRPr lang="en-US" dirty="0">
              <a:solidFill>
                <a:srgbClr val="1A2E4A"/>
              </a:solidFill>
              <a:latin typeface="Calibri" pitchFamily="34" charset="0"/>
              <a:ea typeface="Calibri" pitchFamily="34" charset="-122"/>
              <a:cs typeface="Calibri" pitchFamily="34" charset="-120"/>
            </a:endParaRPr>
          </a:p>
        </p:txBody>
      </p:sp>
      <p:sp>
        <p:nvSpPr>
          <p:cNvPr id="7" name="TextBox 6">
            <a:extLst>
              <a:ext uri="{FF2B5EF4-FFF2-40B4-BE49-F238E27FC236}">
                <a16:creationId xmlns:a16="http://schemas.microsoft.com/office/drawing/2014/main" id="{BD4C4262-5279-7CA5-B9C1-B7B6548B62A7}"/>
              </a:ext>
            </a:extLst>
          </p:cNvPr>
          <p:cNvSpPr txBox="1"/>
          <p:nvPr/>
        </p:nvSpPr>
        <p:spPr>
          <a:xfrm>
            <a:off x="5595827" y="807038"/>
            <a:ext cx="6301533" cy="646331"/>
          </a:xfrm>
          <a:prstGeom prst="rect">
            <a:avLst/>
          </a:prstGeom>
          <a:solidFill>
            <a:schemeClr val="tx2">
              <a:lumMod val="40000"/>
              <a:lumOff val="60000"/>
            </a:schemeClr>
          </a:solidFill>
        </p:spPr>
        <p:txBody>
          <a:bodyPr wrap="none" rtlCol="0">
            <a:spAutoFit/>
          </a:bodyPr>
          <a:lstStyle/>
          <a:p>
            <a:r>
              <a:rPr lang="en-US" b="1" dirty="0">
                <a:latin typeface="Calibri" pitchFamily="34" charset="0"/>
                <a:ea typeface="Calibri" pitchFamily="34" charset="-122"/>
                <a:cs typeface="Calibri" pitchFamily="34" charset="-120"/>
              </a:rPr>
              <a:t>STARBUCKS  |  CEO &amp; Founder  |  Global Retail — 35,000+ stores</a:t>
            </a:r>
            <a:endParaRPr lang="en-US" dirty="0"/>
          </a:p>
          <a:p>
            <a:endParaRPr lang="en-GB" dirty="0"/>
          </a:p>
        </p:txBody>
      </p:sp>
    </p:spTree>
    <p:extLst>
      <p:ext uri="{BB962C8B-B14F-4D97-AF65-F5344CB8AC3E}">
        <p14:creationId xmlns:p14="http://schemas.microsoft.com/office/powerpoint/2010/main" val="513083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AE167-73BE-7716-898C-7804CF004C9B}"/>
              </a:ext>
            </a:extLst>
          </p:cNvPr>
          <p:cNvSpPr>
            <a:spLocks noGrp="1"/>
          </p:cNvSpPr>
          <p:nvPr>
            <p:ph type="title"/>
          </p:nvPr>
        </p:nvSpPr>
        <p:spPr>
          <a:xfrm>
            <a:off x="839788" y="365126"/>
            <a:ext cx="10515600" cy="823912"/>
          </a:xfrm>
        </p:spPr>
        <p:txBody>
          <a:bodyPr>
            <a:normAutofit/>
          </a:bodyPr>
          <a:lstStyle/>
          <a:p>
            <a:r>
              <a:rPr lang="en-US" b="1" dirty="0">
                <a:solidFill>
                  <a:srgbClr val="FFFFFF"/>
                </a:solidFill>
                <a:latin typeface="Calibri" pitchFamily="34" charset="0"/>
                <a:ea typeface="Calibri" pitchFamily="34" charset="-122"/>
                <a:cs typeface="Calibri" pitchFamily="34" charset="-120"/>
              </a:rPr>
              <a:t>Defining Cultural Intelligence (CQ)</a:t>
            </a:r>
            <a:endParaRPr lang="en-US" dirty="0"/>
          </a:p>
        </p:txBody>
      </p:sp>
      <p:sp>
        <p:nvSpPr>
          <p:cNvPr id="5" name="Text Placeholder 4">
            <a:extLst>
              <a:ext uri="{FF2B5EF4-FFF2-40B4-BE49-F238E27FC236}">
                <a16:creationId xmlns:a16="http://schemas.microsoft.com/office/drawing/2014/main" id="{360F02FA-6AB2-013E-8646-BC3E5EB954DD}"/>
              </a:ext>
            </a:extLst>
          </p:cNvPr>
          <p:cNvSpPr>
            <a:spLocks noGrp="1"/>
          </p:cNvSpPr>
          <p:nvPr>
            <p:ph type="body" sz="quarter" idx="3"/>
          </p:nvPr>
        </p:nvSpPr>
        <p:spPr>
          <a:xfrm>
            <a:off x="4559300" y="1670051"/>
            <a:ext cx="3581400" cy="823912"/>
          </a:xfrm>
        </p:spPr>
        <p:txBody>
          <a:bodyPr anchor="t" anchorCtr="0"/>
          <a:lstStyle/>
          <a:p>
            <a:r>
              <a:rPr lang="en-GB" dirty="0">
                <a:latin typeface="Arial" panose="020B0604020202020204" pitchFamily="34" charset="0"/>
                <a:cs typeface="Arial" panose="020B0604020202020204" pitchFamily="34" charset="0"/>
              </a:rPr>
              <a:t>Why CQ Matters Leadership</a:t>
            </a:r>
          </a:p>
        </p:txBody>
      </p:sp>
      <p:sp>
        <p:nvSpPr>
          <p:cNvPr id="6" name="Content Placeholder 5">
            <a:extLst>
              <a:ext uri="{FF2B5EF4-FFF2-40B4-BE49-F238E27FC236}">
                <a16:creationId xmlns:a16="http://schemas.microsoft.com/office/drawing/2014/main" id="{8EDA0468-E92A-6026-782C-529B304BC01A}"/>
              </a:ext>
            </a:extLst>
          </p:cNvPr>
          <p:cNvSpPr>
            <a:spLocks noGrp="1"/>
          </p:cNvSpPr>
          <p:nvPr>
            <p:ph sz="quarter" idx="4"/>
          </p:nvPr>
        </p:nvSpPr>
        <p:spPr>
          <a:xfrm>
            <a:off x="4559300" y="2505075"/>
            <a:ext cx="3581400" cy="3684588"/>
          </a:xfrm>
        </p:spPr>
        <p:txBody>
          <a:bodyPr>
            <a:normAutofit fontScale="92500" lnSpcReduction="10000"/>
          </a:bodyPr>
          <a:lstStyle/>
          <a:p>
            <a:pPr marL="0" indent="0">
              <a:buNone/>
            </a:pPr>
            <a:r>
              <a:rPr lang="en-US" dirty="0">
                <a:solidFill>
                  <a:srgbClr val="1A2E4A"/>
                </a:solidFill>
                <a:latin typeface="Calibri" pitchFamily="34" charset="0"/>
                <a:ea typeface="Calibri" pitchFamily="34" charset="-122"/>
                <a:cs typeface="Calibri" pitchFamily="34" charset="-120"/>
              </a:rPr>
              <a:t>With globalization intensifying, leaders who cannot navigate cultural differences risk alienating teams and stakeholders. Ang &amp; Van Dyne (2022) confirm CQ is critical for cross-border collaboration and multinational team performance.</a:t>
            </a:r>
            <a:endParaRPr lang="en-US" dirty="0"/>
          </a:p>
          <a:p>
            <a:endParaRPr lang="en-GB" dirty="0"/>
          </a:p>
        </p:txBody>
      </p:sp>
      <p:sp>
        <p:nvSpPr>
          <p:cNvPr id="3" name="Text Placeholder 2">
            <a:extLst>
              <a:ext uri="{FF2B5EF4-FFF2-40B4-BE49-F238E27FC236}">
                <a16:creationId xmlns:a16="http://schemas.microsoft.com/office/drawing/2014/main" id="{6BDDEC0E-92D8-116C-CB73-FDC088924B7C}"/>
              </a:ext>
            </a:extLst>
          </p:cNvPr>
          <p:cNvSpPr>
            <a:spLocks noGrp="1"/>
          </p:cNvSpPr>
          <p:nvPr>
            <p:ph type="body" idx="1"/>
          </p:nvPr>
        </p:nvSpPr>
        <p:spPr>
          <a:xfrm>
            <a:off x="839788" y="1670051"/>
            <a:ext cx="2887329" cy="819885"/>
          </a:xfrm>
        </p:spPr>
        <p:txBody>
          <a:bodyPr anchor="t" anchorCtr="0"/>
          <a:lstStyle/>
          <a:p>
            <a:r>
              <a:rPr lang="en-US" dirty="0">
                <a:latin typeface="Arial" panose="020B0604020202020204" pitchFamily="34" charset="0"/>
                <a:ea typeface="Calibri" pitchFamily="34" charset="-122"/>
                <a:cs typeface="Arial" panose="020B0604020202020204" pitchFamily="34" charset="0"/>
              </a:rPr>
              <a:t>What CQ Is</a:t>
            </a:r>
            <a:endParaRPr lang="en-US"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435830B-FDE2-98CA-6FD2-138AC0C6D36C}"/>
              </a:ext>
            </a:extLst>
          </p:cNvPr>
          <p:cNvSpPr>
            <a:spLocks noGrp="1"/>
          </p:cNvSpPr>
          <p:nvPr>
            <p:ph sz="half" idx="2"/>
          </p:nvPr>
        </p:nvSpPr>
        <p:spPr>
          <a:xfrm>
            <a:off x="331789" y="2505075"/>
            <a:ext cx="3903328" cy="3684588"/>
          </a:xfrm>
        </p:spPr>
        <p:txBody>
          <a:bodyPr>
            <a:normAutofit fontScale="92500" lnSpcReduction="10000"/>
          </a:bodyPr>
          <a:lstStyle/>
          <a:p>
            <a:pPr marL="0" indent="0">
              <a:buNone/>
            </a:pPr>
            <a:r>
              <a:rPr lang="en-US" dirty="0">
                <a:solidFill>
                  <a:srgbClr val="1A2E4A"/>
                </a:solidFill>
                <a:latin typeface="Calibri" pitchFamily="34" charset="0"/>
                <a:ea typeface="Calibri" pitchFamily="34" charset="-122"/>
                <a:cs typeface="Calibri" pitchFamily="34" charset="-120"/>
              </a:rPr>
              <a:t>CQ is the capability to function effectively across different national, ethnic and organizational cultures. It goes beyond awareness — it requires active adaptation of thought and behavior (Ang &amp; Van Dyne, 2022).</a:t>
            </a:r>
            <a:endParaRPr lang="en-US" dirty="0"/>
          </a:p>
        </p:txBody>
      </p:sp>
      <p:sp>
        <p:nvSpPr>
          <p:cNvPr id="7" name="TextBox 6">
            <a:extLst>
              <a:ext uri="{FF2B5EF4-FFF2-40B4-BE49-F238E27FC236}">
                <a16:creationId xmlns:a16="http://schemas.microsoft.com/office/drawing/2014/main" id="{6976E643-460A-928F-F114-B1AF71C2BA54}"/>
              </a:ext>
            </a:extLst>
          </p:cNvPr>
          <p:cNvSpPr txBox="1"/>
          <p:nvPr/>
        </p:nvSpPr>
        <p:spPr>
          <a:xfrm>
            <a:off x="8278811" y="1658939"/>
            <a:ext cx="3265906" cy="830997"/>
          </a:xfrm>
          <a:prstGeom prst="rect">
            <a:avLst/>
          </a:prstGeom>
          <a:noFill/>
        </p:spPr>
        <p:txBody>
          <a:bodyPr wrap="square" rtlCol="0">
            <a:spAutoFit/>
          </a:bodyPr>
          <a:lstStyle/>
          <a:p>
            <a:r>
              <a:rPr lang="en-US" sz="2400" b="1" dirty="0">
                <a:latin typeface="Arial" panose="020B0604020202020204" pitchFamily="34" charset="0"/>
                <a:ea typeface="Calibri" pitchFamily="34" charset="-122"/>
                <a:cs typeface="Arial" panose="020B0604020202020204" pitchFamily="34" charset="0"/>
              </a:rPr>
              <a:t>Link to Diversity &amp; Collaboration</a:t>
            </a:r>
            <a:endParaRPr lang="en-US" sz="2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33130B4-9D72-D135-F49E-80D5B2696106}"/>
              </a:ext>
            </a:extLst>
          </p:cNvPr>
          <p:cNvSpPr txBox="1"/>
          <p:nvPr/>
        </p:nvSpPr>
        <p:spPr>
          <a:xfrm>
            <a:off x="8617284" y="2657475"/>
            <a:ext cx="2999406" cy="369332"/>
          </a:xfrm>
          <a:prstGeom prst="rect">
            <a:avLst/>
          </a:prstGeom>
          <a:noFill/>
        </p:spPr>
        <p:txBody>
          <a:bodyPr wrap="square" rtlCol="0">
            <a:spAutoFit/>
          </a:bodyPr>
          <a:lstStyle/>
          <a:p>
            <a:r>
              <a:rPr lang="en-GB" dirty="0"/>
              <a:t>E</a:t>
            </a:r>
          </a:p>
        </p:txBody>
      </p:sp>
      <p:sp>
        <p:nvSpPr>
          <p:cNvPr id="11" name="TextBox 10">
            <a:extLst>
              <a:ext uri="{FF2B5EF4-FFF2-40B4-BE49-F238E27FC236}">
                <a16:creationId xmlns:a16="http://schemas.microsoft.com/office/drawing/2014/main" id="{755C8EA0-EF91-A968-C179-AC775448B865}"/>
              </a:ext>
            </a:extLst>
          </p:cNvPr>
          <p:cNvSpPr txBox="1"/>
          <p:nvPr/>
        </p:nvSpPr>
        <p:spPr>
          <a:xfrm>
            <a:off x="8278811" y="2493963"/>
            <a:ext cx="3581400" cy="3416320"/>
          </a:xfrm>
          <a:prstGeom prst="rect">
            <a:avLst/>
          </a:prstGeom>
          <a:noFill/>
        </p:spPr>
        <p:txBody>
          <a:bodyPr wrap="square" rtlCol="0">
            <a:spAutoFit/>
          </a:bodyPr>
          <a:lstStyle/>
          <a:p>
            <a:r>
              <a:rPr lang="en-US" sz="2400" dirty="0">
                <a:solidFill>
                  <a:srgbClr val="1A2E4A"/>
                </a:solidFill>
                <a:latin typeface="Calibri" pitchFamily="34" charset="0"/>
                <a:ea typeface="Calibri" pitchFamily="34" charset="-122"/>
                <a:cs typeface="Calibri" pitchFamily="34" charset="-120"/>
              </a:rPr>
              <a:t>Thompson (2022) and McKinsey (2023) show inclusive leaders with high CQ build psychologically safe, high-performing diverse teams. CQ reduces unconscious bias and strengthens global business relationships.</a:t>
            </a:r>
            <a:endParaRPr lang="en-US" sz="2400" dirty="0"/>
          </a:p>
        </p:txBody>
      </p:sp>
    </p:spTree>
    <p:extLst>
      <p:ext uri="{BB962C8B-B14F-4D97-AF65-F5344CB8AC3E}">
        <p14:creationId xmlns:p14="http://schemas.microsoft.com/office/powerpoint/2010/main" val="4203741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CD4E71F-1036-8B82-869D-DB6B37F9F585}"/>
              </a:ext>
            </a:extLst>
          </p:cNvPr>
          <p:cNvSpPr>
            <a:spLocks noGrp="1"/>
          </p:cNvSpPr>
          <p:nvPr>
            <p:ph type="title"/>
          </p:nvPr>
        </p:nvSpPr>
        <p:spPr>
          <a:xfrm>
            <a:off x="368199" y="92884"/>
            <a:ext cx="6002912" cy="1642970"/>
          </a:xfrm>
        </p:spPr>
        <p:txBody>
          <a:bodyPr vert="horz" lIns="91440" tIns="45720" rIns="91440" bIns="45720" rtlCol="0" anchor="b">
            <a:normAutofit/>
          </a:bodyPr>
          <a:lstStyle/>
          <a:p>
            <a:r>
              <a:rPr lang="en-US" sz="3700" b="1" kern="1200" dirty="0">
                <a:solidFill>
                  <a:schemeClr val="tx1"/>
                </a:solidFill>
                <a:latin typeface="+mj-lt"/>
                <a:ea typeface="+mj-ea"/>
                <a:cs typeface="+mj-cs"/>
              </a:rPr>
              <a:t>CQ Model: Earley &amp; Ang's Four-Dimension Framework </a:t>
            </a:r>
            <a:endParaRPr lang="en-US" sz="3700" kern="1200" dirty="0">
              <a:solidFill>
                <a:schemeClr val="tx1"/>
              </a:solidFill>
              <a:latin typeface="+mj-lt"/>
              <a:ea typeface="+mj-ea"/>
              <a:cs typeface="+mj-cs"/>
            </a:endParaRPr>
          </a:p>
        </p:txBody>
      </p:sp>
      <p:sp>
        <p:nvSpPr>
          <p:cNvPr id="11" name="Content Placeholder 10">
            <a:extLst>
              <a:ext uri="{FF2B5EF4-FFF2-40B4-BE49-F238E27FC236}">
                <a16:creationId xmlns:a16="http://schemas.microsoft.com/office/drawing/2014/main" id="{DDF2CA7D-F737-0AC5-ED5A-B4B8AF2D6FFA}"/>
              </a:ext>
            </a:extLst>
          </p:cNvPr>
          <p:cNvSpPr>
            <a:spLocks noGrp="1"/>
          </p:cNvSpPr>
          <p:nvPr>
            <p:ph sz="half" idx="2"/>
          </p:nvPr>
        </p:nvSpPr>
        <p:spPr>
          <a:xfrm>
            <a:off x="457201" y="2237874"/>
            <a:ext cx="6256420" cy="4118106"/>
          </a:xfrm>
        </p:spPr>
        <p:txBody>
          <a:bodyPr vert="horz" lIns="91440" tIns="45720" rIns="91440" bIns="45720" rtlCol="0" anchor="t">
            <a:normAutofit lnSpcReduction="10000"/>
          </a:bodyPr>
          <a:lstStyle/>
          <a:p>
            <a:r>
              <a:rPr lang="en-US" sz="2400" b="1" dirty="0">
                <a:latin typeface="Arial" panose="020B0604020202020204" pitchFamily="34" charset="0"/>
                <a:cs typeface="Arial" panose="020B0604020202020204" pitchFamily="34" charset="0"/>
              </a:rPr>
              <a:t>Critical Evaluation</a:t>
            </a:r>
          </a:p>
          <a:p>
            <a:pPr marL="0"/>
            <a:r>
              <a:rPr lang="en-US" sz="2400" b="1" dirty="0">
                <a:solidFill>
                  <a:srgbClr val="00B050"/>
                </a:solidFill>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a:t>
            </a:r>
            <a:r>
              <a:rPr lang="en-US" sz="2400" b="1" dirty="0">
                <a:solidFill>
                  <a:srgbClr val="00B050"/>
                </a:solidFill>
                <a:latin typeface="Arial" panose="020B0604020202020204" pitchFamily="34" charset="0"/>
                <a:cs typeface="Arial" panose="020B0604020202020204" pitchFamily="34" charset="0"/>
              </a:rPr>
              <a:t>Strengths</a:t>
            </a:r>
            <a:r>
              <a:rPr lang="en-US" sz="2400" dirty="0">
                <a:latin typeface="Arial" panose="020B0604020202020204" pitchFamily="34" charset="0"/>
                <a:cs typeface="Arial" panose="020B0604020202020204" pitchFamily="34" charset="0"/>
              </a:rPr>
              <a:t>: Multi-dimensional and empirically validated via the Cultural Intelligence Scale (CQS). Ang &amp; Van Dyne (2022) confirm strong predictive validity for cross-cultural leadership performance. </a:t>
            </a:r>
          </a:p>
          <a:p>
            <a:pPr marL="0" indent="0">
              <a:buNone/>
            </a:pPr>
            <a:r>
              <a:rPr lang="en-US" sz="2000" dirty="0"/>
              <a:t> </a:t>
            </a:r>
          </a:p>
          <a:p>
            <a:pPr marL="0"/>
            <a:r>
              <a:rPr lang="en-US" sz="2400" b="1" dirty="0">
                <a:solidFill>
                  <a:srgbClr val="FF0000"/>
                </a:solidFill>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a:t>
            </a:r>
            <a:r>
              <a:rPr lang="en-US" sz="2400" b="1" dirty="0">
                <a:solidFill>
                  <a:srgbClr val="FF0000"/>
                </a:solidFill>
                <a:latin typeface="Arial" panose="020B0604020202020204" pitchFamily="34" charset="0"/>
                <a:cs typeface="Arial" panose="020B0604020202020204" pitchFamily="34" charset="0"/>
              </a:rPr>
              <a:t>Limitations</a:t>
            </a:r>
            <a:r>
              <a:rPr lang="en-US" sz="2400" dirty="0">
                <a:latin typeface="Arial" panose="020B0604020202020204" pitchFamily="34" charset="0"/>
                <a:cs typeface="Arial" panose="020B0604020202020204" pitchFamily="34" charset="0"/>
              </a:rPr>
              <a:t>: CQ Action risks appearing performative if not underpinned by genuine CQ Drive and Knowledge. The framework also underweights systemic and power-related barriers to cultural adaptation.</a:t>
            </a:r>
          </a:p>
          <a:p>
            <a:endParaRPr lang="en-US" sz="20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Content Placeholder 11">
            <a:extLst>
              <a:ext uri="{FF2B5EF4-FFF2-40B4-BE49-F238E27FC236}">
                <a16:creationId xmlns:a16="http://schemas.microsoft.com/office/drawing/2014/main" id="{973725B6-12E2-55CD-9A16-09B14DF6EC8A}"/>
              </a:ext>
            </a:extLst>
          </p:cNvPr>
          <p:cNvPicPr>
            <a:picLocks noGrp="1" noChangeAspect="1"/>
          </p:cNvPicPr>
          <p:nvPr>
            <p:ph sz="half" idx="1"/>
          </p:nvPr>
        </p:nvPicPr>
        <p:blipFill>
          <a:blip r:embed="rId2"/>
          <a:stretch>
            <a:fillRect/>
          </a:stretch>
        </p:blipFill>
        <p:spPr>
          <a:xfrm>
            <a:off x="6477918" y="1306213"/>
            <a:ext cx="5133860" cy="5094154"/>
          </a:xfrm>
          <a:prstGeom prst="rect">
            <a:avLst/>
          </a:prstGeom>
        </p:spPr>
      </p:pic>
    </p:spTree>
    <p:extLst>
      <p:ext uri="{BB962C8B-B14F-4D97-AF65-F5344CB8AC3E}">
        <p14:creationId xmlns:p14="http://schemas.microsoft.com/office/powerpoint/2010/main" val="2975107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ED1EDF61-797C-C7EF-1DDF-D24CC496CD6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CF9C9BE-90E6-E880-ECDF-47B60D1C5ACE}"/>
              </a:ext>
            </a:extLst>
          </p:cNvPr>
          <p:cNvSpPr>
            <a:spLocks noGrp="1"/>
          </p:cNvSpPr>
          <p:nvPr>
            <p:ph type="title"/>
          </p:nvPr>
        </p:nvSpPr>
        <p:spPr>
          <a:xfrm>
            <a:off x="338027" y="266465"/>
            <a:ext cx="10515600" cy="723949"/>
          </a:xfrm>
        </p:spPr>
        <p:txBody>
          <a:bodyPr>
            <a:normAutofit fontScale="90000"/>
          </a:bodyPr>
          <a:lstStyle/>
          <a:p>
            <a:r>
              <a:rPr lang="en-US" b="1" dirty="0">
                <a:latin typeface="Calibri" pitchFamily="34" charset="0"/>
                <a:ea typeface="Calibri" pitchFamily="34" charset="-122"/>
                <a:cs typeface="Calibri" pitchFamily="34" charset="-120"/>
              </a:rPr>
              <a:t>CQ in Practice — Example 3: Indra Nooyi at PepsiCo</a:t>
            </a:r>
            <a:endParaRPr lang="en-US" dirty="0"/>
          </a:p>
        </p:txBody>
      </p:sp>
      <p:sp>
        <p:nvSpPr>
          <p:cNvPr id="6" name="Content Placeholder 5">
            <a:extLst>
              <a:ext uri="{FF2B5EF4-FFF2-40B4-BE49-F238E27FC236}">
                <a16:creationId xmlns:a16="http://schemas.microsoft.com/office/drawing/2014/main" id="{C6F507C7-3FE8-E91A-4796-49C02DEC3398}"/>
              </a:ext>
            </a:extLst>
          </p:cNvPr>
          <p:cNvSpPr>
            <a:spLocks noGrp="1"/>
          </p:cNvSpPr>
          <p:nvPr>
            <p:ph idx="1"/>
          </p:nvPr>
        </p:nvSpPr>
        <p:spPr>
          <a:xfrm>
            <a:off x="209320" y="1453369"/>
            <a:ext cx="11292290" cy="5516392"/>
          </a:xfrm>
          <a:ln>
            <a:solidFill>
              <a:schemeClr val="tx2">
                <a:lumMod val="60000"/>
                <a:lumOff val="40000"/>
              </a:schemeClr>
            </a:solidFill>
          </a:ln>
        </p:spPr>
        <p:txBody>
          <a:bodyPr>
            <a:normAutofit fontScale="70000" lnSpcReduction="20000"/>
          </a:bodyPr>
          <a:lstStyle/>
          <a:p>
            <a:r>
              <a:rPr lang="en-GB" b="1" dirty="0"/>
              <a:t>Context</a:t>
            </a:r>
            <a:r>
              <a:rPr lang="en-GB" dirty="0"/>
              <a:t> :</a:t>
            </a:r>
          </a:p>
          <a:p>
            <a:pPr marL="0" indent="0">
              <a:spcAft>
                <a:spcPts val="500"/>
              </a:spcAft>
              <a:buSzPct val="100000"/>
              <a:buNone/>
            </a:pPr>
            <a:r>
              <a:rPr lang="en-US" dirty="0">
                <a:solidFill>
                  <a:srgbClr val="1A2E4A"/>
                </a:solidFill>
                <a:latin typeface="Calibri" pitchFamily="34" charset="0"/>
                <a:ea typeface="Calibri" pitchFamily="34" charset="-122"/>
                <a:cs typeface="Calibri" pitchFamily="34" charset="-120"/>
              </a:rPr>
              <a:t>Context: As an Indian-born female CEO of a major US multinational, Nooyi led operations across 200+ countries with radically different cultural values, consumer behaviors and governance expectations.</a:t>
            </a:r>
            <a:endParaRPr lang="en-US" dirty="0"/>
          </a:p>
          <a:p>
            <a:pPr marL="0" indent="0">
              <a:buNone/>
            </a:pPr>
            <a:r>
              <a:rPr lang="en-GB" dirty="0"/>
              <a:t> </a:t>
            </a:r>
          </a:p>
          <a:p>
            <a:r>
              <a:rPr lang="en-US" b="1" dirty="0">
                <a:solidFill>
                  <a:srgbClr val="1A2E4A"/>
                </a:solidFill>
                <a:latin typeface="Calibri" pitchFamily="34" charset="0"/>
                <a:ea typeface="Calibri" pitchFamily="34" charset="-122"/>
                <a:cs typeface="Calibri" pitchFamily="34" charset="-120"/>
              </a:rPr>
              <a:t>CQ in Action: </a:t>
            </a:r>
          </a:p>
          <a:p>
            <a:pPr marL="0" indent="0">
              <a:spcAft>
                <a:spcPts val="500"/>
              </a:spcAft>
              <a:buSzPct val="100000"/>
              <a:buNone/>
            </a:pPr>
            <a:r>
              <a:rPr lang="en-US" dirty="0">
                <a:solidFill>
                  <a:srgbClr val="1A2E4A"/>
                </a:solidFill>
                <a:highlight>
                  <a:srgbClr val="FFFF00"/>
                </a:highlight>
                <a:latin typeface="Calibri" pitchFamily="34" charset="0"/>
                <a:ea typeface="Calibri" pitchFamily="34" charset="-122"/>
                <a:cs typeface="Calibri" pitchFamily="34" charset="-120"/>
              </a:rPr>
              <a:t>CQ</a:t>
            </a:r>
            <a:r>
              <a:rPr lang="en-US" dirty="0">
                <a:solidFill>
                  <a:srgbClr val="1A2E4A"/>
                </a:solidFill>
                <a:latin typeface="Calibri" pitchFamily="34" charset="0"/>
                <a:ea typeface="Calibri" pitchFamily="34" charset="-122"/>
                <a:cs typeface="Calibri" pitchFamily="34" charset="-120"/>
              </a:rPr>
              <a:t> </a:t>
            </a:r>
            <a:r>
              <a:rPr lang="en-US" dirty="0">
                <a:solidFill>
                  <a:srgbClr val="1A2E4A"/>
                </a:solidFill>
                <a:highlight>
                  <a:srgbClr val="FFFF00"/>
                </a:highlight>
                <a:latin typeface="Calibri" pitchFamily="34" charset="0"/>
                <a:ea typeface="Calibri" pitchFamily="34" charset="-122"/>
                <a:cs typeface="Calibri" pitchFamily="34" charset="-120"/>
              </a:rPr>
              <a:t>Drive</a:t>
            </a:r>
            <a:r>
              <a:rPr lang="en-US" dirty="0">
                <a:solidFill>
                  <a:srgbClr val="1A2E4A"/>
                </a:solidFill>
                <a:latin typeface="Calibri" pitchFamily="34" charset="0"/>
                <a:ea typeface="Calibri" pitchFamily="34" charset="-122"/>
                <a:cs typeface="Calibri" pitchFamily="34" charset="-120"/>
              </a:rPr>
              <a:t>: Nooyi (2021) describes a lifelong curiosity about global cultures, which drove her 'Performance with Purpose' strategy — aligning PepsiCo's products with local health values rather than imposing a single global formula.</a:t>
            </a:r>
          </a:p>
          <a:p>
            <a:pPr marL="0" indent="0">
              <a:spcAft>
                <a:spcPts val="500"/>
              </a:spcAft>
              <a:buSzPct val="100000"/>
              <a:buNone/>
            </a:pPr>
            <a:r>
              <a:rPr lang="en-US" dirty="0">
                <a:solidFill>
                  <a:srgbClr val="1A2E4A"/>
                </a:solidFill>
                <a:highlight>
                  <a:srgbClr val="FFFF00"/>
                </a:highlight>
                <a:latin typeface="Calibri" pitchFamily="34" charset="0"/>
                <a:ea typeface="Calibri" pitchFamily="34" charset="-122"/>
                <a:cs typeface="Calibri" pitchFamily="34" charset="-120"/>
              </a:rPr>
              <a:t>CQ</a:t>
            </a:r>
            <a:r>
              <a:rPr lang="en-US" dirty="0">
                <a:solidFill>
                  <a:srgbClr val="1A2E4A"/>
                </a:solidFill>
                <a:latin typeface="Calibri" pitchFamily="34" charset="0"/>
                <a:ea typeface="Calibri" pitchFamily="34" charset="-122"/>
                <a:cs typeface="Calibri" pitchFamily="34" charset="-120"/>
              </a:rPr>
              <a:t> </a:t>
            </a:r>
            <a:r>
              <a:rPr lang="en-US" dirty="0">
                <a:solidFill>
                  <a:srgbClr val="1A2E4A"/>
                </a:solidFill>
                <a:highlight>
                  <a:srgbClr val="FFFF00"/>
                </a:highlight>
                <a:latin typeface="Calibri" pitchFamily="34" charset="0"/>
                <a:ea typeface="Calibri" pitchFamily="34" charset="-122"/>
                <a:cs typeface="Calibri" pitchFamily="34" charset="-120"/>
              </a:rPr>
              <a:t>Knowledge</a:t>
            </a:r>
            <a:r>
              <a:rPr lang="en-US" dirty="0">
                <a:solidFill>
                  <a:srgbClr val="1A2E4A"/>
                </a:solidFill>
                <a:latin typeface="Calibri" pitchFamily="34" charset="0"/>
                <a:ea typeface="Calibri" pitchFamily="34" charset="-122"/>
                <a:cs typeface="Calibri" pitchFamily="34" charset="-120"/>
              </a:rPr>
              <a:t> </a:t>
            </a:r>
            <a:r>
              <a:rPr lang="en-US" dirty="0">
                <a:solidFill>
                  <a:srgbClr val="1A2E4A"/>
                </a:solidFill>
                <a:highlight>
                  <a:srgbClr val="FFFF00"/>
                </a:highlight>
                <a:latin typeface="Calibri" pitchFamily="34" charset="0"/>
                <a:ea typeface="Calibri" pitchFamily="34" charset="-122"/>
                <a:cs typeface="Calibri" pitchFamily="34" charset="-120"/>
              </a:rPr>
              <a:t>applied</a:t>
            </a:r>
            <a:r>
              <a:rPr lang="en-US" dirty="0">
                <a:solidFill>
                  <a:srgbClr val="1A2E4A"/>
                </a:solidFill>
                <a:latin typeface="Calibri" pitchFamily="34" charset="0"/>
                <a:ea typeface="Calibri" pitchFamily="34" charset="-122"/>
                <a:cs typeface="Calibri" pitchFamily="34" charset="-120"/>
              </a:rPr>
              <a:t>: In high-collectivist markets (India, China), Nooyi shifted marketing from individual-focused messaging to community and family narratives. This reflects knowledge of cultural norms as described in the CQ Knowledge dimension (Earley &amp; Ang, 2003).</a:t>
            </a:r>
          </a:p>
          <a:p>
            <a:pPr marL="0" indent="0">
              <a:spcAft>
                <a:spcPts val="500"/>
              </a:spcAft>
              <a:buSzPct val="100000"/>
              <a:buNone/>
            </a:pPr>
            <a:r>
              <a:rPr lang="en-US" dirty="0">
                <a:solidFill>
                  <a:srgbClr val="1A2E4A"/>
                </a:solidFill>
                <a:highlight>
                  <a:srgbClr val="FFFF00"/>
                </a:highlight>
                <a:latin typeface="Calibri" pitchFamily="34" charset="0"/>
                <a:ea typeface="Calibri" pitchFamily="34" charset="-122"/>
                <a:cs typeface="Calibri" pitchFamily="34" charset="-120"/>
              </a:rPr>
              <a:t>CQ</a:t>
            </a:r>
            <a:r>
              <a:rPr lang="en-US" dirty="0">
                <a:solidFill>
                  <a:srgbClr val="1A2E4A"/>
                </a:solidFill>
                <a:latin typeface="Calibri" pitchFamily="34" charset="0"/>
                <a:ea typeface="Calibri" pitchFamily="34" charset="-122"/>
                <a:cs typeface="Calibri" pitchFamily="34" charset="-120"/>
              </a:rPr>
              <a:t> </a:t>
            </a:r>
            <a:r>
              <a:rPr lang="en-US" dirty="0">
                <a:solidFill>
                  <a:srgbClr val="1A2E4A"/>
                </a:solidFill>
                <a:highlight>
                  <a:srgbClr val="FFFF00"/>
                </a:highlight>
                <a:latin typeface="Calibri" pitchFamily="34" charset="0"/>
                <a:ea typeface="Calibri" pitchFamily="34" charset="-122"/>
                <a:cs typeface="Calibri" pitchFamily="34" charset="-120"/>
              </a:rPr>
              <a:t>Action</a:t>
            </a:r>
            <a:r>
              <a:rPr lang="en-US" dirty="0">
                <a:solidFill>
                  <a:srgbClr val="1A2E4A"/>
                </a:solidFill>
                <a:latin typeface="Calibri" pitchFamily="34" charset="0"/>
                <a:ea typeface="Calibri" pitchFamily="34" charset="-122"/>
                <a:cs typeface="Calibri" pitchFamily="34" charset="-120"/>
              </a:rPr>
              <a:t> </a:t>
            </a:r>
            <a:r>
              <a:rPr lang="en-US" dirty="0">
                <a:solidFill>
                  <a:srgbClr val="1A2E4A"/>
                </a:solidFill>
                <a:highlight>
                  <a:srgbClr val="FFFF00"/>
                </a:highlight>
                <a:latin typeface="Calibri" pitchFamily="34" charset="0"/>
                <a:ea typeface="Calibri" pitchFamily="34" charset="-122"/>
                <a:cs typeface="Calibri" pitchFamily="34" charset="-120"/>
              </a:rPr>
              <a:t>applied</a:t>
            </a:r>
            <a:r>
              <a:rPr lang="en-US" dirty="0">
                <a:solidFill>
                  <a:srgbClr val="1A2E4A"/>
                </a:solidFill>
                <a:latin typeface="Calibri" pitchFamily="34" charset="0"/>
                <a:ea typeface="Calibri" pitchFamily="34" charset="-122"/>
                <a:cs typeface="Calibri" pitchFamily="34" charset="-120"/>
              </a:rPr>
              <a:t>: Nooyi adapted her leadership communication style across markets — more directive in Western boardrooms, more consensus-seeking in Asian regional meetings, demonstrating textbook CQ </a:t>
            </a:r>
            <a:r>
              <a:rPr lang="en-US" dirty="0" err="1">
                <a:solidFill>
                  <a:srgbClr val="1A2E4A"/>
                </a:solidFill>
                <a:latin typeface="Calibri" pitchFamily="34" charset="0"/>
                <a:ea typeface="Calibri" pitchFamily="34" charset="-122"/>
                <a:cs typeface="Calibri" pitchFamily="34" charset="-120"/>
              </a:rPr>
              <a:t>behavioural</a:t>
            </a:r>
            <a:r>
              <a:rPr lang="en-US" dirty="0">
                <a:solidFill>
                  <a:srgbClr val="1A2E4A"/>
                </a:solidFill>
                <a:latin typeface="Calibri" pitchFamily="34" charset="0"/>
                <a:ea typeface="Calibri" pitchFamily="34" charset="-122"/>
                <a:cs typeface="Calibri" pitchFamily="34" charset="-120"/>
              </a:rPr>
              <a:t> flexibility (Ang &amp; Van Dyne, 2022).</a:t>
            </a:r>
          </a:p>
          <a:p>
            <a:pPr marL="0" indent="0">
              <a:spcAft>
                <a:spcPts val="500"/>
              </a:spcAft>
              <a:buSzPct val="100000"/>
              <a:buNone/>
            </a:pPr>
            <a:endParaRPr lang="en-US" dirty="0">
              <a:solidFill>
                <a:srgbClr val="1A2E4A"/>
              </a:solidFill>
              <a:latin typeface="Calibri" pitchFamily="34" charset="0"/>
              <a:ea typeface="Calibri" pitchFamily="34" charset="-122"/>
              <a:cs typeface="Calibri" pitchFamily="34" charset="-120"/>
            </a:endParaRPr>
          </a:p>
          <a:p>
            <a:r>
              <a:rPr lang="en-US" b="1" dirty="0">
                <a:solidFill>
                  <a:srgbClr val="1A2E4A"/>
                </a:solidFill>
                <a:latin typeface="Calibri" pitchFamily="34" charset="0"/>
                <a:ea typeface="Calibri" pitchFamily="34" charset="-122"/>
                <a:cs typeface="Calibri" pitchFamily="34" charset="-120"/>
              </a:rPr>
              <a:t>Outcome</a:t>
            </a:r>
            <a:r>
              <a:rPr lang="en-US" dirty="0">
                <a:solidFill>
                  <a:srgbClr val="1A2E4A"/>
                </a:solidFill>
                <a:latin typeface="Calibri" pitchFamily="34" charset="0"/>
                <a:ea typeface="Calibri" pitchFamily="34" charset="-122"/>
                <a:cs typeface="Calibri" pitchFamily="34" charset="-120"/>
              </a:rPr>
              <a:t>: </a:t>
            </a:r>
          </a:p>
          <a:p>
            <a:pPr marL="0" indent="0">
              <a:buNone/>
            </a:pPr>
            <a:r>
              <a:rPr lang="en-US" dirty="0">
                <a:solidFill>
                  <a:srgbClr val="1A2E4A"/>
                </a:solidFill>
                <a:latin typeface="Calibri" pitchFamily="34" charset="0"/>
                <a:ea typeface="Calibri" pitchFamily="34" charset="-122"/>
                <a:cs typeface="Calibri" pitchFamily="34" charset="-120"/>
              </a:rPr>
              <a:t>PepsiCo revenue grew from $35bn to $63.5bn during Nooyi's tenure (2006–2017). She was ranked No. 1 on Fortune's Most Powerful Women list five times (Nooyi, 2021).</a:t>
            </a:r>
            <a:endParaRPr lang="en-US" dirty="0"/>
          </a:p>
          <a:p>
            <a:pPr marL="0" indent="0">
              <a:buNone/>
            </a:pPr>
            <a:endParaRPr lang="en-US" dirty="0">
              <a:solidFill>
                <a:srgbClr val="1A2E4A"/>
              </a:solidFill>
              <a:highlight>
                <a:srgbClr val="FFFF00"/>
              </a:highlight>
              <a:latin typeface="Calibri" pitchFamily="34" charset="0"/>
              <a:ea typeface="Calibri" pitchFamily="34" charset="-122"/>
              <a:cs typeface="Calibri" pitchFamily="34" charset="-120"/>
            </a:endParaRPr>
          </a:p>
        </p:txBody>
      </p:sp>
      <p:sp>
        <p:nvSpPr>
          <p:cNvPr id="7" name="TextBox 6">
            <a:extLst>
              <a:ext uri="{FF2B5EF4-FFF2-40B4-BE49-F238E27FC236}">
                <a16:creationId xmlns:a16="http://schemas.microsoft.com/office/drawing/2014/main" id="{CBAACB66-23D3-A861-EEE5-1E43FAE8E494}"/>
              </a:ext>
            </a:extLst>
          </p:cNvPr>
          <p:cNvSpPr txBox="1"/>
          <p:nvPr/>
        </p:nvSpPr>
        <p:spPr>
          <a:xfrm>
            <a:off x="3843778" y="807038"/>
            <a:ext cx="7449475" cy="646331"/>
          </a:xfrm>
          <a:prstGeom prst="rect">
            <a:avLst/>
          </a:prstGeom>
          <a:solidFill>
            <a:schemeClr val="tx2">
              <a:lumMod val="40000"/>
              <a:lumOff val="60000"/>
            </a:schemeClr>
          </a:solidFill>
        </p:spPr>
        <p:txBody>
          <a:bodyPr wrap="none" rtlCol="0">
            <a:spAutoFit/>
          </a:bodyPr>
          <a:lstStyle/>
          <a:p>
            <a:r>
              <a:rPr lang="en-US" b="1" dirty="0">
                <a:latin typeface="Arial" panose="020B0604020202020204" pitchFamily="34" charset="0"/>
                <a:ea typeface="Calibri" pitchFamily="34" charset="-122"/>
                <a:cs typeface="Arial" panose="020B0604020202020204" pitchFamily="34" charset="0"/>
              </a:rPr>
              <a:t>PEPSICO  |  CEO 2006–2018  |  Food &amp; Beverage — 200+ countries</a:t>
            </a:r>
            <a:endParaRPr 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58042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63DA35-D20F-537B-D53C-539F8510BD35}"/>
              </a:ext>
            </a:extLst>
          </p:cNvPr>
          <p:cNvSpPr>
            <a:spLocks noGrp="1"/>
          </p:cNvSpPr>
          <p:nvPr>
            <p:ph type="title"/>
          </p:nvPr>
        </p:nvSpPr>
        <p:spPr>
          <a:xfrm>
            <a:off x="839788" y="365126"/>
            <a:ext cx="10397417" cy="823912"/>
          </a:xfrm>
        </p:spPr>
        <p:txBody>
          <a:bodyPr>
            <a:noAutofit/>
          </a:bodyPr>
          <a:lstStyle/>
          <a:p>
            <a:r>
              <a:rPr lang="en-US" sz="3200" b="1" dirty="0">
                <a:latin typeface="Arial" panose="020B0604020202020204" pitchFamily="34" charset="0"/>
                <a:ea typeface="Calibri" pitchFamily="34" charset="-122"/>
                <a:cs typeface="Arial" panose="020B0604020202020204" pitchFamily="34" charset="0"/>
              </a:rPr>
              <a:t>CQ in Practice: Example 4: Carlos Ghosn at Nissan–Renault</a:t>
            </a:r>
            <a:br>
              <a:rPr lang="en-US"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C873C4E9-D246-F6C0-9022-FC302BC64AA0}"/>
              </a:ext>
            </a:extLst>
          </p:cNvPr>
          <p:cNvSpPr>
            <a:spLocks noGrp="1"/>
          </p:cNvSpPr>
          <p:nvPr>
            <p:ph type="body" idx="1"/>
          </p:nvPr>
        </p:nvSpPr>
        <p:spPr>
          <a:xfrm>
            <a:off x="1197254" y="2143786"/>
            <a:ext cx="3368655" cy="823912"/>
          </a:xfrm>
        </p:spPr>
        <p:txBody>
          <a:bodyPr/>
          <a:lstStyle/>
          <a:p>
            <a:r>
              <a:rPr lang="en-US" dirty="0">
                <a:solidFill>
                  <a:srgbClr val="0D7D8C"/>
                </a:solidFill>
                <a:latin typeface="Calibri" pitchFamily="34" charset="0"/>
                <a:ea typeface="Calibri" pitchFamily="34" charset="-122"/>
                <a:cs typeface="Calibri" pitchFamily="34" charset="-120"/>
              </a:rPr>
              <a:t>✔  Where CQ Worked</a:t>
            </a:r>
            <a:endParaRPr lang="en-US" dirty="0"/>
          </a:p>
          <a:p>
            <a:endParaRPr lang="en-GB" dirty="0"/>
          </a:p>
        </p:txBody>
      </p:sp>
      <p:sp>
        <p:nvSpPr>
          <p:cNvPr id="7" name="Text Placeholder 6">
            <a:extLst>
              <a:ext uri="{FF2B5EF4-FFF2-40B4-BE49-F238E27FC236}">
                <a16:creationId xmlns:a16="http://schemas.microsoft.com/office/drawing/2014/main" id="{2DDE5FDB-87C2-EDC0-7BB7-3B5929C42E1D}"/>
              </a:ext>
            </a:extLst>
          </p:cNvPr>
          <p:cNvSpPr>
            <a:spLocks noGrp="1"/>
          </p:cNvSpPr>
          <p:nvPr>
            <p:ph type="body" sz="quarter" idx="3"/>
          </p:nvPr>
        </p:nvSpPr>
        <p:spPr>
          <a:xfrm>
            <a:off x="6480672" y="2143786"/>
            <a:ext cx="5183188" cy="823912"/>
          </a:xfrm>
        </p:spPr>
        <p:txBody>
          <a:bodyPr/>
          <a:lstStyle/>
          <a:p>
            <a:r>
              <a:rPr lang="en-US" dirty="0">
                <a:solidFill>
                  <a:srgbClr val="B52A2A"/>
                </a:solidFill>
                <a:latin typeface="Calibri" pitchFamily="34" charset="0"/>
                <a:ea typeface="Calibri" pitchFamily="34" charset="-122"/>
                <a:cs typeface="Calibri" pitchFamily="34" charset="-120"/>
              </a:rPr>
              <a:t>✘  Where CQ Failed</a:t>
            </a:r>
            <a:endParaRPr lang="en-US" dirty="0"/>
          </a:p>
          <a:p>
            <a:endParaRPr lang="en-GB" dirty="0"/>
          </a:p>
        </p:txBody>
      </p:sp>
      <p:sp>
        <p:nvSpPr>
          <p:cNvPr id="9" name="Text 8">
            <a:extLst>
              <a:ext uri="{FF2B5EF4-FFF2-40B4-BE49-F238E27FC236}">
                <a16:creationId xmlns:a16="http://schemas.microsoft.com/office/drawing/2014/main" id="{3E23CED7-C315-464B-0752-1CE0E4C7BA4F}"/>
              </a:ext>
            </a:extLst>
          </p:cNvPr>
          <p:cNvSpPr>
            <a:spLocks noGrp="1"/>
          </p:cNvSpPr>
          <p:nvPr>
            <p:ph sz="half" idx="2"/>
          </p:nvPr>
        </p:nvSpPr>
        <p:spPr>
          <a:xfrm>
            <a:off x="839788" y="2505074"/>
            <a:ext cx="5180013" cy="4127079"/>
          </a:xfrm>
          <a:prstGeom prst="rect">
            <a:avLst/>
          </a:prstGeom>
          <a:noFill/>
          <a:ln/>
        </p:spPr>
        <p:txBody>
          <a:bodyPr wrap="square" lIns="0" tIns="0" rIns="0" bIns="0" rtlCol="0" anchor="ctr">
            <a:noAutofit/>
          </a:bodyPr>
          <a:lstStyle/>
          <a:p>
            <a:pPr marL="342900" indent="-342900">
              <a:spcAft>
                <a:spcPts val="500"/>
              </a:spcAft>
              <a:buSzPct val="100000"/>
              <a:buChar char="•"/>
            </a:pPr>
            <a:r>
              <a:rPr lang="en-US" sz="1800" dirty="0">
                <a:solidFill>
                  <a:srgbClr val="1A2E4A"/>
                </a:solidFill>
                <a:effectLst>
                  <a:outerShdw blurRad="38100" dist="38100" dir="2700000" algn="tl">
                    <a:srgbClr val="000000">
                      <a:alpha val="43137"/>
                    </a:srgbClr>
                  </a:outerShdw>
                </a:effectLst>
                <a:latin typeface="Arial" panose="020B0604020202020204" pitchFamily="34" charset="0"/>
                <a:ea typeface="Calibri" pitchFamily="34" charset="-122"/>
                <a:cs typeface="Arial" panose="020B0604020202020204" pitchFamily="34" charset="0"/>
              </a:rPr>
              <a:t>Ghosn bridged French (individualist, low power distance) and Japanese (collectivist, high power distance) cultures to reverse Nissan's near-bankruptcy.</a:t>
            </a:r>
            <a:endParaRPr lang="en-US" sz="1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spcAft>
                <a:spcPts val="500"/>
              </a:spcAft>
              <a:buSzPct val="100000"/>
              <a:buChar char="•"/>
            </a:pPr>
            <a:r>
              <a:rPr lang="en-US" sz="1800" dirty="0">
                <a:solidFill>
                  <a:srgbClr val="1A2E4A"/>
                </a:solidFill>
                <a:effectLst>
                  <a:outerShdw blurRad="38100" dist="38100" dir="2700000" algn="tl">
                    <a:srgbClr val="000000">
                      <a:alpha val="43137"/>
                    </a:srgbClr>
                  </a:outerShdw>
                </a:effectLst>
                <a:latin typeface="Arial" panose="020B0604020202020204" pitchFamily="34" charset="0"/>
                <a:ea typeface="Calibri" pitchFamily="34" charset="-122"/>
                <a:cs typeface="Arial" panose="020B0604020202020204" pitchFamily="34" charset="0"/>
              </a:rPr>
              <a:t>CQ Strategy: adapted his communication style for Japanese nemawashi (consensus-building) while retaining Western performance accountability — direct application of the Metacognitive CQ dimension (Earley &amp; Ang, 2003).</a:t>
            </a:r>
            <a:endParaRPr lang="en-US" sz="1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spcAft>
                <a:spcPts val="500"/>
              </a:spcAft>
              <a:buSzPct val="100000"/>
              <a:buChar char="•"/>
            </a:pPr>
            <a:r>
              <a:rPr lang="en-US" sz="1800" dirty="0">
                <a:solidFill>
                  <a:srgbClr val="1A2E4A"/>
                </a:solidFill>
                <a:effectLst>
                  <a:outerShdw blurRad="38100" dist="38100" dir="2700000" algn="tl">
                    <a:srgbClr val="000000">
                      <a:alpha val="43137"/>
                    </a:srgbClr>
                  </a:outerShdw>
                </a:effectLst>
                <a:latin typeface="Arial" panose="020B0604020202020204" pitchFamily="34" charset="0"/>
                <a:ea typeface="Calibri" pitchFamily="34" charset="-122"/>
                <a:cs typeface="Arial" panose="020B0604020202020204" pitchFamily="34" charset="0"/>
              </a:rPr>
              <a:t>CQ Action: adopted local customs — bowing, formal titles, patient consensus processes. Nissan's stock price tripled within two years of his arrival (Financial Times, 2021).</a:t>
            </a:r>
            <a:endParaRPr lang="en-US" sz="1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0" name="Text 11">
            <a:extLst>
              <a:ext uri="{FF2B5EF4-FFF2-40B4-BE49-F238E27FC236}">
                <a16:creationId xmlns:a16="http://schemas.microsoft.com/office/drawing/2014/main" id="{1A160A5C-4381-872A-5B8A-AA68F8B3FD5D}"/>
              </a:ext>
            </a:extLst>
          </p:cNvPr>
          <p:cNvSpPr>
            <a:spLocks noGrp="1"/>
          </p:cNvSpPr>
          <p:nvPr>
            <p:ph sz="quarter" idx="4"/>
          </p:nvPr>
        </p:nvSpPr>
        <p:spPr>
          <a:xfrm>
            <a:off x="6172200" y="2505075"/>
            <a:ext cx="5183188" cy="4127078"/>
          </a:xfrm>
          <a:prstGeom prst="rect">
            <a:avLst/>
          </a:prstGeom>
          <a:noFill/>
          <a:ln/>
        </p:spPr>
        <p:txBody>
          <a:bodyPr wrap="square" lIns="0" tIns="0" rIns="0" bIns="0" rtlCol="0" anchor="ctr">
            <a:normAutofit/>
          </a:bodyPr>
          <a:lstStyle/>
          <a:p>
            <a:pPr marL="342900" indent="-342900">
              <a:spcAft>
                <a:spcPts val="500"/>
              </a:spcAft>
              <a:buSzPct val="100000"/>
              <a:buChar char="•"/>
            </a:pPr>
            <a:r>
              <a:rPr lang="en-US" sz="1800" dirty="0">
                <a:solidFill>
                  <a:srgbClr val="1A2E4A"/>
                </a:solidFill>
                <a:latin typeface="Arial" panose="020B0604020202020204" pitchFamily="34" charset="0"/>
                <a:ea typeface="Calibri" pitchFamily="34" charset="-122"/>
                <a:cs typeface="Arial" panose="020B0604020202020204" pitchFamily="34" charset="0"/>
              </a:rPr>
              <a:t>Ghosn's 2018 arrest for financial misconduct violated Japanese governance norms — a culture with high uncertainty avoidance and deep institutional trust (BBC News, 2021).</a:t>
            </a:r>
            <a:endParaRPr lang="en-US" sz="1800" dirty="0">
              <a:latin typeface="Arial" panose="020B0604020202020204" pitchFamily="34" charset="0"/>
              <a:cs typeface="Arial" panose="020B0604020202020204" pitchFamily="34" charset="0"/>
            </a:endParaRPr>
          </a:p>
          <a:p>
            <a:pPr marL="342900" indent="-342900">
              <a:spcAft>
                <a:spcPts val="500"/>
              </a:spcAft>
              <a:buSzPct val="100000"/>
              <a:buChar char="•"/>
            </a:pPr>
            <a:r>
              <a:rPr lang="en-US" sz="1800" dirty="0">
                <a:solidFill>
                  <a:srgbClr val="1A2E4A"/>
                </a:solidFill>
                <a:latin typeface="Arial" panose="020B0604020202020204" pitchFamily="34" charset="0"/>
                <a:ea typeface="Calibri" pitchFamily="34" charset="-122"/>
                <a:cs typeface="Arial" panose="020B0604020202020204" pitchFamily="34" charset="0"/>
              </a:rPr>
              <a:t>His leadership became increasingly autocratic, contradicting the collectivist culture he had initially respected — revealing early CQ was tactical rather than values-driven.</a:t>
            </a:r>
            <a:endParaRPr lang="en-US" sz="1800" dirty="0">
              <a:latin typeface="Arial" panose="020B0604020202020204" pitchFamily="34" charset="0"/>
              <a:cs typeface="Arial" panose="020B0604020202020204" pitchFamily="34" charset="0"/>
            </a:endParaRPr>
          </a:p>
          <a:p>
            <a:pPr marL="342900" indent="-342900">
              <a:spcAft>
                <a:spcPts val="500"/>
              </a:spcAft>
              <a:buSzPct val="100000"/>
              <a:buChar char="•"/>
            </a:pPr>
            <a:r>
              <a:rPr lang="en-US" sz="1800" dirty="0">
                <a:solidFill>
                  <a:srgbClr val="1A2E4A"/>
                </a:solidFill>
                <a:latin typeface="Arial" panose="020B0604020202020204" pitchFamily="34" charset="0"/>
                <a:ea typeface="Calibri" pitchFamily="34" charset="-122"/>
                <a:cs typeface="Arial" panose="020B0604020202020204" pitchFamily="34" charset="0"/>
              </a:rPr>
              <a:t>Ang &amp; Van Dyne (2022): CQ must be sustained and ethically grounded. Deploying it instrumentally while ignoring cultural values ultimately destroys trust and leadership credibility.</a:t>
            </a:r>
            <a:endParaRPr lang="en-US" sz="18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4C45D9A-DFD6-4B19-9A11-47233A654B3A}"/>
              </a:ext>
            </a:extLst>
          </p:cNvPr>
          <p:cNvSpPr txBox="1"/>
          <p:nvPr/>
        </p:nvSpPr>
        <p:spPr>
          <a:xfrm>
            <a:off x="3048918" y="3026750"/>
            <a:ext cx="6097836" cy="369332"/>
          </a:xfrm>
          <a:prstGeom prst="rect">
            <a:avLst/>
          </a:prstGeom>
          <a:noFill/>
        </p:spPr>
        <p:txBody>
          <a:bodyPr wrap="square">
            <a:spAutoFit/>
          </a:bodyPr>
          <a:lstStyle/>
          <a:p>
            <a:endParaRPr lang="en-GB" dirty="0"/>
          </a:p>
        </p:txBody>
      </p:sp>
      <p:sp>
        <p:nvSpPr>
          <p:cNvPr id="13" name="TextBox 12">
            <a:extLst>
              <a:ext uri="{FF2B5EF4-FFF2-40B4-BE49-F238E27FC236}">
                <a16:creationId xmlns:a16="http://schemas.microsoft.com/office/drawing/2014/main" id="{71006F59-62C3-E4EB-697C-E1E972E550E3}"/>
              </a:ext>
            </a:extLst>
          </p:cNvPr>
          <p:cNvSpPr txBox="1"/>
          <p:nvPr/>
        </p:nvSpPr>
        <p:spPr>
          <a:xfrm>
            <a:off x="5122995" y="1089074"/>
            <a:ext cx="6340134" cy="615553"/>
          </a:xfrm>
          <a:prstGeom prst="rect">
            <a:avLst/>
          </a:prstGeom>
          <a:solidFill>
            <a:schemeClr val="tx2">
              <a:lumMod val="40000"/>
              <a:lumOff val="60000"/>
            </a:schemeClr>
          </a:solidFill>
        </p:spPr>
        <p:txBody>
          <a:bodyPr wrap="none" rtlCol="0">
            <a:spAutoFit/>
          </a:bodyPr>
          <a:lstStyle/>
          <a:p>
            <a:r>
              <a:rPr lang="en-US" sz="1600" b="1" dirty="0">
                <a:latin typeface="Arial" panose="020B0604020202020204" pitchFamily="34" charset="0"/>
                <a:ea typeface="Calibri" pitchFamily="34" charset="-122"/>
                <a:cs typeface="Arial" panose="020B0604020202020204" pitchFamily="34" charset="0"/>
              </a:rPr>
              <a:t>NISSAN–RENAULT ALLIANCE  |  CEO 1999–2018  |  Automotive</a:t>
            </a:r>
            <a:endParaRPr lang="en-US"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53026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38EB8-6117-15F6-5784-36C553F7B24B}"/>
              </a:ext>
            </a:extLst>
          </p:cNvPr>
          <p:cNvSpPr>
            <a:spLocks noGrp="1"/>
          </p:cNvSpPr>
          <p:nvPr>
            <p:ph type="title"/>
          </p:nvPr>
        </p:nvSpPr>
        <p:spPr/>
        <p:txBody>
          <a:bodyPr>
            <a:normAutofit fontScale="90000"/>
          </a:bodyPr>
          <a:lstStyle/>
          <a:p>
            <a:r>
              <a:rPr lang="en-US" b="1" dirty="0">
                <a:latin typeface="Arial" panose="020B0604020202020204" pitchFamily="34" charset="0"/>
                <a:ea typeface="Calibri" pitchFamily="34" charset="-122"/>
                <a:cs typeface="Arial" panose="020B0604020202020204" pitchFamily="34" charset="0"/>
              </a:rPr>
              <a:t>Critical Evaluation: EI &amp; CQ in Leadership</a:t>
            </a: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0B18A671-48F2-636C-305A-22477CDA069F}"/>
              </a:ext>
            </a:extLst>
          </p:cNvPr>
          <p:cNvGraphicFramePr>
            <a:graphicFrameLocks noGrp="1"/>
          </p:cNvGraphicFramePr>
          <p:nvPr>
            <p:ph idx="1"/>
            <p:extLst>
              <p:ext uri="{D42A27DB-BD31-4B8C-83A1-F6EECF244321}">
                <p14:modId xmlns:p14="http://schemas.microsoft.com/office/powerpoint/2010/main" val="2502718920"/>
              </p:ext>
            </p:extLst>
          </p:nvPr>
        </p:nvGraphicFramePr>
        <p:xfrm>
          <a:off x="838200" y="1825625"/>
          <a:ext cx="10515597" cy="3840480"/>
        </p:xfrm>
        <a:graphic>
          <a:graphicData uri="http://schemas.openxmlformats.org/drawingml/2006/table">
            <a:tbl>
              <a:tblPr firstRow="1" bandRow="1">
                <a:tableStyleId>{3C2FFA5D-87B4-456A-9821-1D502468CF0F}</a:tableStyleId>
              </a:tblPr>
              <a:tblGrid>
                <a:gridCol w="1968500">
                  <a:extLst>
                    <a:ext uri="{9D8B030D-6E8A-4147-A177-3AD203B41FA5}">
                      <a16:colId xmlns:a16="http://schemas.microsoft.com/office/drawing/2014/main" val="2133821826"/>
                    </a:ext>
                  </a:extLst>
                </a:gridCol>
                <a:gridCol w="4368800">
                  <a:extLst>
                    <a:ext uri="{9D8B030D-6E8A-4147-A177-3AD203B41FA5}">
                      <a16:colId xmlns:a16="http://schemas.microsoft.com/office/drawing/2014/main" val="423554237"/>
                    </a:ext>
                  </a:extLst>
                </a:gridCol>
                <a:gridCol w="4178297">
                  <a:extLst>
                    <a:ext uri="{9D8B030D-6E8A-4147-A177-3AD203B41FA5}">
                      <a16:colId xmlns:a16="http://schemas.microsoft.com/office/drawing/2014/main" val="538412003"/>
                    </a:ext>
                  </a:extLst>
                </a:gridCol>
              </a:tblGrid>
              <a:tr h="370840">
                <a:tc>
                  <a:txBody>
                    <a:bodyPr/>
                    <a:lstStyle/>
                    <a:p>
                      <a:r>
                        <a:rPr lang="en-US" sz="1800" b="1" dirty="0">
                          <a:solidFill>
                            <a:srgbClr val="FFFFFF"/>
                          </a:solidFill>
                        </a:rPr>
                        <a:t>Dimension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rgbClr val="FFFFFF"/>
                          </a:solidFill>
                        </a:rPr>
                        <a:t>Emotional Intelligence (EI)</a:t>
                      </a:r>
                      <a:endParaRPr lang="en-US" sz="1800" dirty="0"/>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rgbClr val="FFFFFF"/>
                          </a:solidFill>
                        </a:rPr>
                        <a:t>Cultural Intelligence (CQ)</a:t>
                      </a:r>
                      <a:endParaRPr lang="en-US" sz="1800" dirty="0"/>
                    </a:p>
                    <a:p>
                      <a:endParaRPr lang="en-GB" dirty="0"/>
                    </a:p>
                  </a:txBody>
                  <a:tcPr/>
                </a:tc>
                <a:extLst>
                  <a:ext uri="{0D108BD9-81ED-4DB2-BD59-A6C34878D82A}">
                    <a16:rowId xmlns:a16="http://schemas.microsoft.com/office/drawing/2014/main" val="1625245481"/>
                  </a:ext>
                </a:extLst>
              </a:tr>
              <a:tr h="370840">
                <a:tc>
                  <a:txBody>
                    <a:bodyPr/>
                    <a:lstStyle/>
                    <a:p>
                      <a:r>
                        <a:rPr lang="en-US" sz="1800" b="1" dirty="0">
                          <a:solidFill>
                            <a:srgbClr val="1A2E4A"/>
                          </a:solidFill>
                          <a:latin typeface="Calibri" pitchFamily="34" charset="0"/>
                          <a:ea typeface="Calibri" pitchFamily="34" charset="-122"/>
                          <a:cs typeface="Calibri" pitchFamily="34" charset="-120"/>
                        </a:rPr>
                        <a:t>Definition</a:t>
                      </a:r>
                      <a:endParaRPr lang="en-GB" dirty="0"/>
                    </a:p>
                  </a:txBody>
                  <a:tcPr/>
                </a:tc>
                <a:tc>
                  <a:txBody>
                    <a:bodyPr/>
                    <a:lstStyle/>
                    <a:p>
                      <a:pPr marL="0" indent="0">
                        <a:buNone/>
                      </a:pPr>
                      <a:r>
                        <a:rPr lang="en-US" sz="1800" dirty="0">
                          <a:solidFill>
                            <a:srgbClr val="1A2E4A"/>
                          </a:solidFill>
                          <a:latin typeface="Calibri" pitchFamily="34" charset="0"/>
                          <a:ea typeface="Calibri" pitchFamily="34" charset="-122"/>
                          <a:cs typeface="Calibri" pitchFamily="34" charset="-120"/>
                        </a:rPr>
                        <a:t>Managing emotions in self &amp; others</a:t>
                      </a:r>
                      <a:endParaRPr lang="en-US" sz="1800" dirty="0"/>
                    </a:p>
                    <a:p>
                      <a:pPr marL="0" indent="0">
                        <a:buNone/>
                      </a:pPr>
                      <a:r>
                        <a:rPr lang="en-US" sz="1800" dirty="0">
                          <a:solidFill>
                            <a:srgbClr val="1A2E4A"/>
                          </a:solidFill>
                          <a:latin typeface="Calibri" pitchFamily="34" charset="0"/>
                          <a:ea typeface="Calibri" pitchFamily="34" charset="-122"/>
                          <a:cs typeface="Calibri" pitchFamily="34" charset="-120"/>
                        </a:rPr>
                        <a:t>(Goleman, 1998)</a:t>
                      </a:r>
                      <a:endParaRPr lang="en-US" sz="1800" dirty="0"/>
                    </a:p>
                  </a:txBody>
                  <a:tcPr/>
                </a:tc>
                <a:tc>
                  <a:txBody>
                    <a:bodyPr/>
                    <a:lstStyle/>
                    <a:p>
                      <a:pPr marL="0" indent="0">
                        <a:buNone/>
                      </a:pPr>
                      <a:r>
                        <a:rPr lang="en-US" sz="1800" dirty="0">
                          <a:solidFill>
                            <a:srgbClr val="1A2E4A"/>
                          </a:solidFill>
                          <a:latin typeface="Calibri" pitchFamily="34" charset="0"/>
                          <a:ea typeface="Calibri" pitchFamily="34" charset="-122"/>
                          <a:cs typeface="Calibri" pitchFamily="34" charset="-120"/>
                        </a:rPr>
                        <a:t>EI alone causes cultural misreadings</a:t>
                      </a:r>
                      <a:endParaRPr lang="en-US" sz="1800" dirty="0"/>
                    </a:p>
                    <a:p>
                      <a:pPr marL="0" indent="0">
                        <a:buNone/>
                      </a:pPr>
                      <a:r>
                        <a:rPr lang="en-US" sz="1800" dirty="0">
                          <a:solidFill>
                            <a:srgbClr val="1A2E4A"/>
                          </a:solidFill>
                          <a:latin typeface="Calibri" pitchFamily="34" charset="0"/>
                          <a:ea typeface="Calibri" pitchFamily="34" charset="-122"/>
                          <a:cs typeface="Calibri" pitchFamily="34" charset="-120"/>
                        </a:rPr>
                        <a:t>in diverse teams </a:t>
                      </a:r>
                      <a:r>
                        <a:rPr lang="en-GB" sz="1800" dirty="0">
                          <a:solidFill>
                            <a:srgbClr val="1A2E4A"/>
                          </a:solidFill>
                          <a:latin typeface="Calibri" pitchFamily="34" charset="0"/>
                          <a:ea typeface="Calibri" pitchFamily="34" charset="-122"/>
                          <a:cs typeface="Calibri" pitchFamily="34" charset="-120"/>
                        </a:rPr>
                        <a:t>.</a:t>
                      </a:r>
                      <a:endParaRPr lang="en-US" sz="1800" dirty="0"/>
                    </a:p>
                  </a:txBody>
                  <a:tcPr/>
                </a:tc>
                <a:extLst>
                  <a:ext uri="{0D108BD9-81ED-4DB2-BD59-A6C34878D82A}">
                    <a16:rowId xmlns:a16="http://schemas.microsoft.com/office/drawing/2014/main" val="130131193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rgbClr val="1A2E4A"/>
                          </a:solidFill>
                          <a:latin typeface="Calibri" pitchFamily="34" charset="0"/>
                          <a:ea typeface="Calibri" pitchFamily="34" charset="-122"/>
                          <a:cs typeface="Calibri" pitchFamily="34" charset="-120"/>
                        </a:rPr>
                        <a:t>Core Focus</a:t>
                      </a:r>
                      <a:endParaRPr lang="en-US" sz="1800" dirty="0"/>
                    </a:p>
                    <a:p>
                      <a:endParaRPr lang="en-GB" dirty="0"/>
                    </a:p>
                  </a:txBody>
                  <a:tcPr/>
                </a:tc>
                <a:tc>
                  <a:txBody>
                    <a:bodyPr/>
                    <a:lstStyle/>
                    <a:p>
                      <a:pPr marL="0" indent="0">
                        <a:buNone/>
                      </a:pPr>
                      <a:r>
                        <a:rPr lang="en-US" sz="1800" dirty="0">
                          <a:solidFill>
                            <a:srgbClr val="1A2E4A"/>
                          </a:solidFill>
                          <a:latin typeface="Calibri" pitchFamily="34" charset="0"/>
                          <a:ea typeface="Calibri" pitchFamily="34" charset="-122"/>
                          <a:cs typeface="Calibri" pitchFamily="34" charset="-120"/>
                        </a:rPr>
                        <a:t>Managing emotions in self &amp; others</a:t>
                      </a:r>
                      <a:endParaRPr lang="en-US" sz="1800" dirty="0"/>
                    </a:p>
                    <a:p>
                      <a:pPr marL="0" indent="0">
                        <a:buNone/>
                      </a:pPr>
                      <a:r>
                        <a:rPr lang="en-US" sz="1800" dirty="0">
                          <a:solidFill>
                            <a:srgbClr val="1A2E4A"/>
                          </a:solidFill>
                          <a:latin typeface="Calibri" pitchFamily="34" charset="0"/>
                          <a:ea typeface="Calibri" pitchFamily="34" charset="-122"/>
                          <a:cs typeface="Calibri" pitchFamily="34" charset="-120"/>
                        </a:rPr>
                        <a:t>(Goleman, 1998)</a:t>
                      </a:r>
                      <a:endParaRPr lang="en-US" sz="1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1A2E4A"/>
                          </a:solidFill>
                          <a:latin typeface="Calibri" pitchFamily="34" charset="0"/>
                          <a:ea typeface="Calibri" pitchFamily="34" charset="-122"/>
                          <a:cs typeface="Calibri" pitchFamily="34" charset="-120"/>
                        </a:rPr>
                        <a:t>Cultural drive, knowledge, strategy and behavioral flexibility</a:t>
                      </a:r>
                      <a:endParaRPr lang="en-US" sz="1800" dirty="0"/>
                    </a:p>
                  </a:txBody>
                  <a:tcPr/>
                </a:tc>
                <a:extLst>
                  <a:ext uri="{0D108BD9-81ED-4DB2-BD59-A6C34878D82A}">
                    <a16:rowId xmlns:a16="http://schemas.microsoft.com/office/drawing/2014/main" val="131059635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rgbClr val="1A2E4A"/>
                          </a:solidFill>
                          <a:latin typeface="Calibri" pitchFamily="34" charset="0"/>
                          <a:ea typeface="Calibri" pitchFamily="34" charset="-122"/>
                          <a:cs typeface="Calibri" pitchFamily="34" charset="-120"/>
                        </a:rPr>
                        <a:t>Key Strength</a:t>
                      </a:r>
                      <a:endParaRPr lang="en-US" sz="1800" dirty="0"/>
                    </a:p>
                    <a:p>
                      <a:endParaRPr lang="en-GB" dirty="0"/>
                    </a:p>
                  </a:txBody>
                  <a:tcPr/>
                </a:tc>
                <a:tc>
                  <a:txBody>
                    <a:bodyPr/>
                    <a:lstStyle/>
                    <a:p>
                      <a:pPr marL="0" indent="0">
                        <a:buNone/>
                      </a:pPr>
                      <a:r>
                        <a:rPr lang="en-US" sz="1800" dirty="0">
                          <a:solidFill>
                            <a:srgbClr val="1A2E4A"/>
                          </a:solidFill>
                          <a:latin typeface="Calibri" pitchFamily="34" charset="0"/>
                          <a:ea typeface="Calibri" pitchFamily="34" charset="-122"/>
                          <a:cs typeface="Calibri" pitchFamily="34" charset="-120"/>
                        </a:rPr>
                        <a:t>Builds trust, psychological safety</a:t>
                      </a:r>
                      <a:endParaRPr lang="en-US" sz="1800" dirty="0"/>
                    </a:p>
                    <a:p>
                      <a:pPr marL="0" indent="0">
                        <a:buNone/>
                      </a:pPr>
                      <a:r>
                        <a:rPr lang="en-US" sz="1800" dirty="0">
                          <a:solidFill>
                            <a:srgbClr val="1A2E4A"/>
                          </a:solidFill>
                          <a:latin typeface="Calibri" pitchFamily="34" charset="0"/>
                          <a:ea typeface="Calibri" pitchFamily="34" charset="-122"/>
                          <a:cs typeface="Calibri" pitchFamily="34" charset="-120"/>
                        </a:rPr>
                        <a:t>and team motivation</a:t>
                      </a:r>
                      <a:endParaRPr lang="en-US" sz="1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1A2E4A"/>
                          </a:solidFill>
                          <a:latin typeface="Calibri" pitchFamily="34" charset="0"/>
                          <a:ea typeface="Calibri" pitchFamily="34" charset="-122"/>
                          <a:cs typeface="Calibri" pitchFamily="34" charset="-120"/>
                        </a:rPr>
                        <a:t>Enables cross-cultural collaboration and global leadership</a:t>
                      </a:r>
                      <a:endParaRPr lang="en-US" sz="1800" dirty="0"/>
                    </a:p>
                  </a:txBody>
                  <a:tcPr/>
                </a:tc>
                <a:extLst>
                  <a:ext uri="{0D108BD9-81ED-4DB2-BD59-A6C34878D82A}">
                    <a16:rowId xmlns:a16="http://schemas.microsoft.com/office/drawing/2014/main" val="149975546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rgbClr val="1A2E4A"/>
                          </a:solidFill>
                          <a:latin typeface="Calibri" pitchFamily="34" charset="0"/>
                          <a:ea typeface="Calibri" pitchFamily="34" charset="-122"/>
                          <a:cs typeface="Calibri" pitchFamily="34" charset="-120"/>
                        </a:rPr>
                        <a:t>Key Limitation</a:t>
                      </a:r>
                      <a:endParaRPr lang="en-US" sz="1800" dirty="0"/>
                    </a:p>
                    <a:p>
                      <a:endParaRPr lang="en-GB" dirty="0"/>
                    </a:p>
                  </a:txBody>
                  <a:tcPr/>
                </a:tc>
                <a:tc>
                  <a:txBody>
                    <a:bodyPr/>
                    <a:lstStyle/>
                    <a:p>
                      <a:pPr marL="0" indent="0">
                        <a:buNone/>
                      </a:pPr>
                      <a:r>
                        <a:rPr lang="en-US" sz="1800" dirty="0">
                          <a:solidFill>
                            <a:srgbClr val="1A2E4A"/>
                          </a:solidFill>
                          <a:latin typeface="Calibri" pitchFamily="34" charset="0"/>
                          <a:ea typeface="Calibri" pitchFamily="34" charset="-122"/>
                          <a:cs typeface="Calibri" pitchFamily="34" charset="-120"/>
                        </a:rPr>
                        <a:t>Culture-specific , UK empathy can seem</a:t>
                      </a:r>
                      <a:endParaRPr lang="en-US" sz="1800" dirty="0"/>
                    </a:p>
                    <a:p>
                      <a:pPr marL="0" indent="0">
                        <a:buNone/>
                      </a:pPr>
                      <a:r>
                        <a:rPr lang="en-US" sz="1800" dirty="0">
                          <a:solidFill>
                            <a:srgbClr val="1A2E4A"/>
                          </a:solidFill>
                          <a:latin typeface="Calibri" pitchFamily="34" charset="0"/>
                          <a:ea typeface="Calibri" pitchFamily="34" charset="-122"/>
                          <a:cs typeface="Calibri" pitchFamily="34" charset="-120"/>
                        </a:rPr>
                        <a:t>unprofessional in Japan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1A2E4A"/>
                          </a:solidFill>
                          <a:latin typeface="Calibri" pitchFamily="34" charset="0"/>
                          <a:ea typeface="Calibri" pitchFamily="34" charset="-122"/>
                          <a:cs typeface="Calibri" pitchFamily="34" charset="-120"/>
                        </a:rPr>
                        <a:t>CQ Action risks inauthenticity without underlying values</a:t>
                      </a:r>
                      <a:endParaRPr lang="en-US" sz="1800" dirty="0"/>
                    </a:p>
                  </a:txBody>
                  <a:tcPr/>
                </a:tc>
                <a:extLst>
                  <a:ext uri="{0D108BD9-81ED-4DB2-BD59-A6C34878D82A}">
                    <a16:rowId xmlns:a16="http://schemas.microsoft.com/office/drawing/2014/main" val="1920484266"/>
                  </a:ext>
                </a:extLst>
              </a:tr>
              <a:tr h="370840">
                <a:tc>
                  <a:txBody>
                    <a:bodyPr/>
                    <a:lstStyle/>
                    <a:p>
                      <a:pPr marL="0" indent="0">
                        <a:buNone/>
                      </a:pPr>
                      <a:r>
                        <a:rPr lang="en-US" sz="1800" b="1" dirty="0">
                          <a:solidFill>
                            <a:srgbClr val="1A2E4A"/>
                          </a:solidFill>
                          <a:latin typeface="Calibri" pitchFamily="34" charset="0"/>
                          <a:ea typeface="Calibri" pitchFamily="34" charset="-122"/>
                          <a:cs typeface="Calibri" pitchFamily="34" charset="-120"/>
                        </a:rPr>
                        <a:t>Can it stand alone?</a:t>
                      </a:r>
                      <a:endParaRPr lang="en-US" sz="1800" dirty="0"/>
                    </a:p>
                  </a:txBody>
                  <a:tcPr/>
                </a:tc>
                <a:tc>
                  <a:txBody>
                    <a:bodyPr/>
                    <a:lstStyle/>
                    <a:p>
                      <a:pPr marL="0" indent="0">
                        <a:buNone/>
                      </a:pPr>
                      <a:r>
                        <a:rPr lang="en-US" sz="1800" dirty="0">
                          <a:solidFill>
                            <a:srgbClr val="1A2E4A"/>
                          </a:solidFill>
                          <a:latin typeface="Calibri" pitchFamily="34" charset="0"/>
                          <a:ea typeface="Calibri" pitchFamily="34" charset="-122"/>
                          <a:cs typeface="Calibri" pitchFamily="34" charset="-120"/>
                        </a:rPr>
                        <a:t>EI alone causes cultural misreadings</a:t>
                      </a:r>
                      <a:endParaRPr lang="en-US" sz="1800" dirty="0"/>
                    </a:p>
                    <a:p>
                      <a:pPr marL="0" indent="0">
                        <a:buNone/>
                      </a:pPr>
                      <a:r>
                        <a:rPr lang="en-US" sz="1800" dirty="0">
                          <a:solidFill>
                            <a:srgbClr val="1A2E4A"/>
                          </a:solidFill>
                          <a:latin typeface="Calibri" pitchFamily="34" charset="0"/>
                          <a:ea typeface="Calibri" pitchFamily="34" charset="-122"/>
                          <a:cs typeface="Calibri" pitchFamily="34" charset="-120"/>
                        </a:rPr>
                        <a:t>in diverse teams</a:t>
                      </a:r>
                      <a:endParaRPr lang="en-US" sz="1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1A2E4A"/>
                          </a:solidFill>
                          <a:latin typeface="Calibri" pitchFamily="34" charset="0"/>
                          <a:ea typeface="Calibri" pitchFamily="34" charset="-122"/>
                          <a:cs typeface="Calibri" pitchFamily="34" charset="-120"/>
                        </a:rPr>
                        <a:t>CQ without EI lacks emotional integrity</a:t>
                      </a: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1A2E4A"/>
                          </a:solidFill>
                          <a:latin typeface="Calibri" pitchFamily="34" charset="0"/>
                          <a:ea typeface="Calibri" pitchFamily="34" charset="-122"/>
                          <a:cs typeface="Calibri" pitchFamily="34" charset="-120"/>
                        </a:rPr>
                        <a:t>— as Ghosn demonstrated</a:t>
                      </a:r>
                      <a:endParaRPr lang="en-US" sz="1800" dirty="0"/>
                    </a:p>
                  </a:txBody>
                  <a:tcPr/>
                </a:tc>
                <a:extLst>
                  <a:ext uri="{0D108BD9-81ED-4DB2-BD59-A6C34878D82A}">
                    <a16:rowId xmlns:a16="http://schemas.microsoft.com/office/drawing/2014/main" val="2705507270"/>
                  </a:ext>
                </a:extLst>
              </a:tr>
            </a:tbl>
          </a:graphicData>
        </a:graphic>
      </p:graphicFrame>
    </p:spTree>
    <p:extLst>
      <p:ext uri="{BB962C8B-B14F-4D97-AF65-F5344CB8AC3E}">
        <p14:creationId xmlns:p14="http://schemas.microsoft.com/office/powerpoint/2010/main" val="531691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98276-A4E3-2F99-4169-2273AFEEC24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 </a:t>
            </a:r>
          </a:p>
        </p:txBody>
      </p:sp>
      <p:sp>
        <p:nvSpPr>
          <p:cNvPr id="3" name="Content Placeholder 2">
            <a:extLst>
              <a:ext uri="{FF2B5EF4-FFF2-40B4-BE49-F238E27FC236}">
                <a16:creationId xmlns:a16="http://schemas.microsoft.com/office/drawing/2014/main" id="{EDB63ED2-4124-2784-2C61-E9CD27C26FD6}"/>
              </a:ext>
            </a:extLst>
          </p:cNvPr>
          <p:cNvSpPr>
            <a:spLocks noGrp="1"/>
          </p:cNvSpPr>
          <p:nvPr>
            <p:ph idx="1"/>
          </p:nvPr>
        </p:nvSpPr>
        <p:spPr>
          <a:xfrm>
            <a:off x="4134810" y="649480"/>
            <a:ext cx="8054141" cy="6858000"/>
          </a:xfrm>
        </p:spPr>
        <p:txBody>
          <a:bodyPr anchor="ctr">
            <a:normAutofit/>
          </a:bodyPr>
          <a:lstStyle/>
          <a:p>
            <a:pPr>
              <a:buFont typeface="Wingdings" panose="05000000000000000000" pitchFamily="2" charset="2"/>
              <a:buChar char="q"/>
            </a:pPr>
            <a:r>
              <a:rPr lang="en-US" sz="1800" b="1" dirty="0">
                <a:latin typeface="Arial" panose="020B0604020202020204" pitchFamily="34" charset="0"/>
                <a:ea typeface="Calibri" pitchFamily="34" charset="-122"/>
                <a:cs typeface="Arial" panose="020B0604020202020204" pitchFamily="34" charset="0"/>
              </a:rPr>
              <a:t> EI </a:t>
            </a:r>
            <a:r>
              <a:rPr lang="en-US" sz="1800" b="1" dirty="0" err="1">
                <a:latin typeface="Arial" panose="020B0604020202020204" pitchFamily="34" charset="0"/>
                <a:ea typeface="Calibri" pitchFamily="34" charset="-122"/>
                <a:cs typeface="Arial" panose="020B0604020202020204" pitchFamily="34" charset="0"/>
              </a:rPr>
              <a:t>isessential</a:t>
            </a:r>
            <a:r>
              <a:rPr lang="en-US" sz="1800" b="1" dirty="0">
                <a:latin typeface="Arial" panose="020B0604020202020204" pitchFamily="34" charset="0"/>
                <a:ea typeface="Calibri" pitchFamily="34" charset="-122"/>
                <a:cs typeface="Arial" panose="020B0604020202020204" pitchFamily="34" charset="0"/>
              </a:rPr>
              <a:t> for internal leadership</a:t>
            </a:r>
          </a:p>
          <a:p>
            <a:pPr marL="0" indent="0">
              <a:buNone/>
            </a:pPr>
            <a:r>
              <a:rPr lang="en-US" sz="1800" dirty="0">
                <a:latin typeface="Arial" panose="020B0604020202020204" pitchFamily="34" charset="0"/>
                <a:ea typeface="Calibri" pitchFamily="34" charset="-122"/>
                <a:cs typeface="Arial" panose="020B0604020202020204" pitchFamily="34" charset="0"/>
              </a:rPr>
              <a:t>Goleman's model shows that self-awareness, empathy and social skills — as seen in Nadella and Schultz — are core drivers of trust, team motivation and organizational culture.</a:t>
            </a:r>
          </a:p>
          <a:p>
            <a:pPr marL="0" indent="0">
              <a:buNone/>
            </a:pPr>
            <a:endParaRPr lang="en-US" sz="1800" dirty="0">
              <a:latin typeface="Arial" panose="020B0604020202020204" pitchFamily="34" charset="0"/>
              <a:ea typeface="Calibri" pitchFamily="34" charset="-122"/>
              <a:cs typeface="Arial" panose="020B0604020202020204" pitchFamily="34" charset="0"/>
            </a:endParaRPr>
          </a:p>
          <a:p>
            <a:pPr>
              <a:buFont typeface="Wingdings" panose="05000000000000000000" pitchFamily="2" charset="2"/>
              <a:buChar char="q"/>
            </a:pPr>
            <a:r>
              <a:rPr lang="en-US" sz="1800" b="1" dirty="0">
                <a:latin typeface="Arial" panose="020B0604020202020204" pitchFamily="34" charset="0"/>
                <a:ea typeface="Calibri" pitchFamily="34" charset="-122"/>
                <a:cs typeface="Arial" panose="020B0604020202020204" pitchFamily="34" charset="0"/>
              </a:rPr>
              <a:t>CQ is essential for global leadership</a:t>
            </a: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ea typeface="Calibri" pitchFamily="34" charset="-122"/>
                <a:cs typeface="Arial" panose="020B0604020202020204" pitchFamily="34" charset="0"/>
              </a:rPr>
              <a:t>Earley &amp; Ang's framework shows that leaders like Nooyi who combine cultural drive, knowledge, strategy and behavioral flexibility achieve superior outcomes in multicultural environments.</a:t>
            </a:r>
          </a:p>
          <a:p>
            <a:pPr marL="0" indent="0">
              <a:buNone/>
            </a:pPr>
            <a:endParaRPr lang="en-US" sz="1800" dirty="0">
              <a:latin typeface="Arial" panose="020B0604020202020204" pitchFamily="34" charset="0"/>
              <a:ea typeface="Calibri" pitchFamily="34" charset="-122"/>
              <a:cs typeface="Arial" panose="020B0604020202020204" pitchFamily="34" charset="0"/>
            </a:endParaRPr>
          </a:p>
          <a:p>
            <a:pPr>
              <a:buFont typeface="Wingdings" panose="05000000000000000000" pitchFamily="2" charset="2"/>
              <a:buChar char="q"/>
            </a:pPr>
            <a:r>
              <a:rPr lang="en-US" sz="1800" b="1" dirty="0">
                <a:latin typeface="Arial" panose="020B0604020202020204" pitchFamily="34" charset="0"/>
                <a:ea typeface="Calibri" pitchFamily="34" charset="-122"/>
                <a:cs typeface="Arial" panose="020B0604020202020204" pitchFamily="34" charset="0"/>
              </a:rPr>
              <a:t>Neither concept alone is sufficient</a:t>
            </a:r>
          </a:p>
          <a:p>
            <a:pPr marL="0" indent="0">
              <a:buNone/>
            </a:pPr>
            <a:r>
              <a:rPr lang="en-US" sz="1800" dirty="0">
                <a:latin typeface="Arial" panose="020B0604020202020204" pitchFamily="34" charset="0"/>
                <a:ea typeface="Calibri" pitchFamily="34" charset="-122"/>
                <a:cs typeface="Arial" panose="020B0604020202020204" pitchFamily="34" charset="0"/>
              </a:rPr>
              <a:t>The Ghosn case illustrates that CQ without EI collapses under ethical failure. EI without CQ causes cultural misreadings. Both are required .</a:t>
            </a:r>
          </a:p>
          <a:p>
            <a:pPr>
              <a:buFont typeface="Wingdings" panose="05000000000000000000" pitchFamily="2" charset="2"/>
              <a:buChar char="q"/>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800" b="1" dirty="0">
                <a:latin typeface="Arial" panose="020B0604020202020204" pitchFamily="34" charset="0"/>
                <a:ea typeface="Calibri" pitchFamily="34" charset="-122"/>
                <a:cs typeface="Arial" panose="020B0604020202020204" pitchFamily="34" charset="0"/>
              </a:rPr>
              <a:t>Critical reflection is part of leadership</a:t>
            </a: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ea typeface="Calibri" pitchFamily="34" charset="-122"/>
                <a:cs typeface="Arial" panose="020B0604020202020204" pitchFamily="34" charset="0"/>
              </a:rPr>
              <a:t>No model is perfect. Goleman's mixed model has validity concerns . CQ Action can appear performative. The best leaders apply theory thoughtfully, not mechanically.</a:t>
            </a:r>
            <a:endParaRPr lang="en-US" sz="1800" dirty="0">
              <a:latin typeface="Arial" panose="020B0604020202020204" pitchFamily="34" charset="0"/>
              <a:cs typeface="Arial" panose="020B0604020202020204" pitchFamily="34" charset="0"/>
            </a:endParaRPr>
          </a:p>
          <a:p>
            <a:pPr marL="0" indent="0">
              <a:buNone/>
            </a:pPr>
            <a:endParaRPr lang="en-US" sz="1600" dirty="0"/>
          </a:p>
          <a:p>
            <a:pPr>
              <a:buFont typeface="Wingdings" panose="05000000000000000000" pitchFamily="2" charset="2"/>
              <a:buChar char="q"/>
            </a:pPr>
            <a:endParaRPr lang="en-US" sz="1600" dirty="0"/>
          </a:p>
          <a:p>
            <a:pPr marL="0" indent="0">
              <a:buNone/>
            </a:pPr>
            <a:endParaRPr lang="en-US" sz="1600" dirty="0"/>
          </a:p>
          <a:p>
            <a:pPr>
              <a:buFont typeface="Wingdings" panose="05000000000000000000" pitchFamily="2" charset="2"/>
              <a:buChar char="q"/>
            </a:pPr>
            <a:endParaRPr lang="en-US" sz="1600" dirty="0"/>
          </a:p>
          <a:p>
            <a:pPr marL="0" indent="0">
              <a:buNone/>
            </a:pPr>
            <a:endParaRPr lang="en-US" sz="1600" dirty="0"/>
          </a:p>
        </p:txBody>
      </p:sp>
    </p:spTree>
    <p:extLst>
      <p:ext uri="{BB962C8B-B14F-4D97-AF65-F5344CB8AC3E}">
        <p14:creationId xmlns:p14="http://schemas.microsoft.com/office/powerpoint/2010/main" val="2878206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6B780-1BBA-DB3E-074E-DBE4CFE68294}"/>
              </a:ext>
            </a:extLst>
          </p:cNvPr>
          <p:cNvSpPr>
            <a:spLocks noGrp="1"/>
          </p:cNvSpPr>
          <p:nvPr>
            <p:ph type="title"/>
          </p:nvPr>
        </p:nvSpPr>
        <p:spPr>
          <a:xfrm>
            <a:off x="673100" y="247649"/>
            <a:ext cx="3009900" cy="866775"/>
          </a:xfrm>
        </p:spPr>
        <p:txBody>
          <a:bodyPr/>
          <a:lstStyle/>
          <a:p>
            <a:r>
              <a:rPr lang="en-US" b="1" dirty="0">
                <a:latin typeface="Calibri" pitchFamily="34" charset="0"/>
                <a:ea typeface="Calibri" pitchFamily="34" charset="-122"/>
                <a:cs typeface="Calibri" pitchFamily="34" charset="-120"/>
              </a:rPr>
              <a:t>References</a:t>
            </a:r>
            <a:endParaRPr lang="en-GB" dirty="0"/>
          </a:p>
        </p:txBody>
      </p:sp>
      <p:sp>
        <p:nvSpPr>
          <p:cNvPr id="3" name="Content Placeholder 2">
            <a:extLst>
              <a:ext uri="{FF2B5EF4-FFF2-40B4-BE49-F238E27FC236}">
                <a16:creationId xmlns:a16="http://schemas.microsoft.com/office/drawing/2014/main" id="{88405D30-A5C9-27A0-183A-5FD810348113}"/>
              </a:ext>
            </a:extLst>
          </p:cNvPr>
          <p:cNvSpPr>
            <a:spLocks noGrp="1"/>
          </p:cNvSpPr>
          <p:nvPr>
            <p:ph idx="1"/>
          </p:nvPr>
        </p:nvSpPr>
        <p:spPr/>
        <p:txBody>
          <a:bodyPr>
            <a:normAutofit fontScale="47500" lnSpcReduction="20000"/>
          </a:bodyPr>
          <a:lstStyle/>
          <a:p>
            <a:r>
              <a:rPr lang="en-US" dirty="0">
                <a:solidFill>
                  <a:srgbClr val="1A2E4A"/>
                </a:solidFill>
                <a:latin typeface="Calibri" pitchFamily="34" charset="0"/>
                <a:ea typeface="Calibri" pitchFamily="34" charset="-122"/>
                <a:cs typeface="Calibri" pitchFamily="34" charset="-120"/>
              </a:rPr>
              <a:t>Ang, S. and Van Dyne, L. (2022) Handbook of Cultural Intelligence: Theory, Measurement, and Application. 2nd </a:t>
            </a:r>
            <a:r>
              <a:rPr lang="en-US" dirty="0" err="1">
                <a:solidFill>
                  <a:srgbClr val="1A2E4A"/>
                </a:solidFill>
                <a:latin typeface="Calibri" pitchFamily="34" charset="0"/>
                <a:ea typeface="Calibri" pitchFamily="34" charset="-122"/>
                <a:cs typeface="Calibri" pitchFamily="34" charset="-120"/>
              </a:rPr>
              <a:t>edn</a:t>
            </a:r>
            <a:r>
              <a:rPr lang="en-US" dirty="0">
                <a:solidFill>
                  <a:srgbClr val="1A2E4A"/>
                </a:solidFill>
                <a:latin typeface="Calibri" pitchFamily="34" charset="0"/>
                <a:ea typeface="Calibri" pitchFamily="34" charset="-122"/>
                <a:cs typeface="Calibri" pitchFamily="34" charset="-120"/>
              </a:rPr>
              <a:t>. New York: Routledge.</a:t>
            </a:r>
          </a:p>
          <a:p>
            <a:r>
              <a:rPr lang="en-US" dirty="0">
                <a:solidFill>
                  <a:srgbClr val="1A2E4A"/>
                </a:solidFill>
                <a:latin typeface="Calibri" pitchFamily="34" charset="0"/>
                <a:ea typeface="Calibri" pitchFamily="34" charset="-122"/>
                <a:cs typeface="Calibri" pitchFamily="34" charset="-120"/>
              </a:rPr>
              <a:t>Crawford, J. (2023) Leadership: Advancing Great Leaders and Leadership. </a:t>
            </a:r>
            <a:r>
              <a:rPr lang="en-US" dirty="0" err="1">
                <a:solidFill>
                  <a:srgbClr val="1A2E4A"/>
                </a:solidFill>
                <a:latin typeface="Calibri" pitchFamily="34" charset="0"/>
                <a:ea typeface="Calibri" pitchFamily="34" charset="-122"/>
                <a:cs typeface="Calibri" pitchFamily="34" charset="-120"/>
              </a:rPr>
              <a:t>IntechOpen</a:t>
            </a:r>
            <a:r>
              <a:rPr lang="en-US" dirty="0">
                <a:solidFill>
                  <a:srgbClr val="1A2E4A"/>
                </a:solidFill>
                <a:latin typeface="Calibri" pitchFamily="34" charset="0"/>
                <a:ea typeface="Calibri" pitchFamily="34" charset="-122"/>
                <a:cs typeface="Calibri" pitchFamily="34" charset="-120"/>
              </a:rPr>
              <a:t>. Available at: https://doi.org/10.5772/intechopen.104266
Earley, P.C. and Ang, S. (2003) Cultural Intelligence: Individual Interactions Across Cultures. Stanford, CA: Stanford University Press.
Fiori, M. and Vesely-</a:t>
            </a:r>
            <a:r>
              <a:rPr lang="en-US" dirty="0" err="1">
                <a:solidFill>
                  <a:srgbClr val="1A2E4A"/>
                </a:solidFill>
                <a:latin typeface="Calibri" pitchFamily="34" charset="0"/>
                <a:ea typeface="Calibri" pitchFamily="34" charset="-122"/>
                <a:cs typeface="Calibri" pitchFamily="34" charset="-120"/>
              </a:rPr>
              <a:t>Maillefer</a:t>
            </a:r>
            <a:r>
              <a:rPr lang="en-US" dirty="0">
                <a:solidFill>
                  <a:srgbClr val="1A2E4A"/>
                </a:solidFill>
                <a:latin typeface="Calibri" pitchFamily="34" charset="0"/>
                <a:ea typeface="Calibri" pitchFamily="34" charset="-122"/>
                <a:cs typeface="Calibri" pitchFamily="34" charset="-120"/>
              </a:rPr>
              <a:t>, A.K. (2021) 'Emotional intelligence as a mental ability: Conceptualizations and measurement issues', Frontiers in Psychology, 12, p. 778696.
Goleman, D. (1998) Working with Emotional Intelligence. New York: Bantam Books.
Leroy, H., </a:t>
            </a:r>
            <a:r>
              <a:rPr lang="en-US" dirty="0" err="1">
                <a:solidFill>
                  <a:srgbClr val="1A2E4A"/>
                </a:solidFill>
                <a:latin typeface="Calibri" pitchFamily="34" charset="0"/>
                <a:ea typeface="Calibri" pitchFamily="34" charset="-122"/>
                <a:cs typeface="Calibri" pitchFamily="34" charset="-120"/>
              </a:rPr>
              <a:t>Anseel</a:t>
            </a:r>
            <a:r>
              <a:rPr lang="en-US" dirty="0">
                <a:solidFill>
                  <a:srgbClr val="1A2E4A"/>
                </a:solidFill>
                <a:latin typeface="Calibri" pitchFamily="34" charset="0"/>
                <a:ea typeface="Calibri" pitchFamily="34" charset="-122"/>
                <a:cs typeface="Calibri" pitchFamily="34" charset="-120"/>
              </a:rPr>
              <a:t>, F., Gardner, W.L. and Sels, L. (2022) 'Authentic leadership, authentic followership, basic need satisfaction, and work role performance', Journal of Management, 48(2), pp. 570–599.
Mayer, J.D., Caruso, D.R. and Salovey, P. (2022) 'The ability model of emotional intelligence: Principles and updates', Emotion Review, 14(3), pp. 141–152.
McKinsey &amp; Company (2023) Diversity Matters Even More: The Case for Holistic Impact. Available at: https://www.mckinsey.com
Minkov, M. and Hofstede, G. (2021) 'A replication of Hofstede's uncertainty avoidance dimension across nationally representative samples', Cross Cultural &amp; Strategic Management, 28(2), pp. 355–375.
Nadella, S. (2022) Hit Refresh: The Quest to Rediscover Microsoft's Soul and Imagine a Better Future for Everyone. Updated </a:t>
            </a:r>
            <a:r>
              <a:rPr lang="en-US" dirty="0" err="1">
                <a:solidFill>
                  <a:srgbClr val="1A2E4A"/>
                </a:solidFill>
                <a:latin typeface="Calibri" pitchFamily="34" charset="0"/>
                <a:ea typeface="Calibri" pitchFamily="34" charset="-122"/>
                <a:cs typeface="Calibri" pitchFamily="34" charset="-120"/>
              </a:rPr>
              <a:t>edn</a:t>
            </a:r>
            <a:r>
              <a:rPr lang="en-US" dirty="0">
                <a:solidFill>
                  <a:srgbClr val="1A2E4A"/>
                </a:solidFill>
                <a:latin typeface="Calibri" pitchFamily="34" charset="0"/>
                <a:ea typeface="Calibri" pitchFamily="34" charset="-122"/>
                <a:cs typeface="Calibri" pitchFamily="34" charset="-120"/>
              </a:rPr>
              <a:t>. London: HarperCollins.
Nooyi, I. (2021) My Life in Full: Work, Family and Our Future. London: Portfolio/Penguin.
Thompson, J. (2022) Diversity and Inclusion Matters: Tactics and Tools to Inspire Equity and Game-Changing Performance. 2nd </a:t>
            </a:r>
            <a:r>
              <a:rPr lang="en-US" dirty="0" err="1">
                <a:solidFill>
                  <a:srgbClr val="1A2E4A"/>
                </a:solidFill>
                <a:latin typeface="Calibri" pitchFamily="34" charset="0"/>
                <a:ea typeface="Calibri" pitchFamily="34" charset="-122"/>
                <a:cs typeface="Calibri" pitchFamily="34" charset="-120"/>
              </a:rPr>
              <a:t>edn</a:t>
            </a:r>
            <a:r>
              <a:rPr lang="en-US" dirty="0">
                <a:solidFill>
                  <a:srgbClr val="1A2E4A"/>
                </a:solidFill>
                <a:latin typeface="Calibri" pitchFamily="34" charset="0"/>
                <a:ea typeface="Calibri" pitchFamily="34" charset="-122"/>
                <a:cs typeface="Calibri" pitchFamily="34" charset="-120"/>
              </a:rPr>
              <a:t>. Hoboken: John Wiley &amp; Sons.</a:t>
            </a: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88606581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434</TotalTime>
  <Words>2067</Words>
  <Application>Microsoft Office PowerPoint</Application>
  <PresentationFormat>Widescreen</PresentationFormat>
  <Paragraphs>156</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Wingdings</vt:lpstr>
      <vt:lpstr>Office Theme</vt:lpstr>
      <vt:lpstr>The Importance of Emotional and Cultural Intelligence in Leadership</vt:lpstr>
      <vt:lpstr>Content :</vt:lpstr>
      <vt:lpstr>Introduction : Why Emotional Intelligence and Cultural intelligence Matter in Modern World </vt:lpstr>
      <vt:lpstr>Defining Emotional Intelligence </vt:lpstr>
      <vt:lpstr>EI Model: Goleman's Five-Component Model (1998) </vt:lpstr>
      <vt:lpstr>EI in Practice : Example 1: Satya Nadella at Microsoft</vt:lpstr>
      <vt:lpstr>EI in Practice — Example 2: Howard Schultz at Starbucks </vt:lpstr>
      <vt:lpstr>Defining Cultural Intelligence (CQ)</vt:lpstr>
      <vt:lpstr>CQ Model: Earley &amp; Ang's Four-Dimension Framework </vt:lpstr>
      <vt:lpstr>CQ in Practice — Example 3: Indra Nooyi at PepsiCo</vt:lpstr>
      <vt:lpstr>CQ in Practice: Example 4: Carlos Ghosn at Nissan–Renault </vt:lpstr>
      <vt:lpstr>Critical Evaluation: EI &amp; CQ in Leadership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cecile abuzour</dc:creator>
  <cp:lastModifiedBy>cecile abuzour</cp:lastModifiedBy>
  <cp:revision>1</cp:revision>
  <dcterms:created xsi:type="dcterms:W3CDTF">2026-03-23T11:53:26Z</dcterms:created>
  <dcterms:modified xsi:type="dcterms:W3CDTF">2026-03-27T13:05:43Z</dcterms:modified>
</cp:coreProperties>
</file>