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0693400" cy="7562850"/>
  <p:notesSz cx="10693400" cy="75628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4668"/>
  </p:normalViewPr>
  <p:slideViewPr>
    <p:cSldViewPr>
      <p:cViewPr varScale="1">
        <p:scale>
          <a:sx n="107" d="100"/>
          <a:sy n="107" d="100"/>
        </p:scale>
        <p:origin x="1432" y="1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2344483"/>
            <a:ext cx="9089390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4235196"/>
            <a:ext cx="748538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670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07101" y="1739455"/>
            <a:ext cx="4651629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350" y="6362"/>
            <a:ext cx="10679430" cy="7547609"/>
          </a:xfrm>
          <a:custGeom>
            <a:avLst/>
            <a:gdLst/>
            <a:ahLst/>
            <a:cxnLst/>
            <a:rect l="l" t="t" r="r" b="b"/>
            <a:pathLst>
              <a:path w="10679430" h="7547609">
                <a:moveTo>
                  <a:pt x="10679303" y="0"/>
                </a:moveTo>
                <a:lnTo>
                  <a:pt x="0" y="0"/>
                </a:lnTo>
                <a:lnTo>
                  <a:pt x="0" y="7547305"/>
                </a:lnTo>
                <a:lnTo>
                  <a:pt x="10679303" y="7547305"/>
                </a:lnTo>
                <a:lnTo>
                  <a:pt x="1067930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10512" y="3296394"/>
            <a:ext cx="727237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70" y="1739455"/>
            <a:ext cx="962406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5756" y="7033450"/>
            <a:ext cx="3421888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670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3/6/23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699248" y="7033450"/>
            <a:ext cx="245948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9406" y="2888272"/>
            <a:ext cx="445198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b="1" spc="-5" dirty="0">
                <a:latin typeface="Arial"/>
                <a:cs typeface="Arial"/>
              </a:rPr>
              <a:t>Art</a:t>
            </a:r>
            <a:r>
              <a:rPr sz="5600" b="1" spc="-95" dirty="0">
                <a:latin typeface="Arial"/>
                <a:cs typeface="Arial"/>
              </a:rPr>
              <a:t> </a:t>
            </a:r>
            <a:r>
              <a:rPr sz="5600" b="1" dirty="0">
                <a:latin typeface="Arial"/>
                <a:cs typeface="Arial"/>
              </a:rPr>
              <a:t>direction</a:t>
            </a:r>
            <a:r>
              <a:rPr lang="en-GB" sz="5600" b="1">
                <a:latin typeface="Arial"/>
                <a:cs typeface="Arial"/>
              </a:rPr>
              <a:t>.</a:t>
            </a:r>
            <a:endParaRPr sz="5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512" y="3296394"/>
            <a:ext cx="629666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A</a:t>
            </a:r>
            <a:r>
              <a:rPr spc="-190" dirty="0"/>
              <a:t> </a:t>
            </a:r>
            <a:r>
              <a:rPr dirty="0"/>
              <a:t>few</a:t>
            </a:r>
            <a:r>
              <a:rPr spc="-20" dirty="0"/>
              <a:t> </a:t>
            </a:r>
            <a:r>
              <a:rPr dirty="0"/>
              <a:t>thoughts</a:t>
            </a:r>
            <a:r>
              <a:rPr spc="-20" dirty="0"/>
              <a:t> </a:t>
            </a:r>
            <a:r>
              <a:rPr dirty="0"/>
              <a:t>from</a:t>
            </a:r>
            <a:r>
              <a:rPr spc="-20" dirty="0"/>
              <a:t> </a:t>
            </a:r>
            <a:r>
              <a:rPr dirty="0"/>
              <a:t>BBH</a:t>
            </a:r>
            <a:r>
              <a:rPr spc="-20" dirty="0"/>
              <a:t> </a:t>
            </a:r>
            <a:r>
              <a:rPr spc="-15" dirty="0"/>
              <a:t>co-founder, </a:t>
            </a:r>
            <a:r>
              <a:rPr spc="-819" dirty="0"/>
              <a:t> </a:t>
            </a:r>
            <a:r>
              <a:rPr dirty="0"/>
              <a:t>John</a:t>
            </a:r>
            <a:r>
              <a:rPr spc="-5" dirty="0"/>
              <a:t> Hegarty</a:t>
            </a:r>
            <a:r>
              <a:rPr spc="-10" dirty="0"/>
              <a:t> </a:t>
            </a:r>
            <a:r>
              <a:rPr dirty="0"/>
              <a:t>...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“I think </a:t>
            </a:r>
            <a:r>
              <a:rPr spc="-5" dirty="0"/>
              <a:t>if </a:t>
            </a:r>
            <a:r>
              <a:rPr dirty="0"/>
              <a:t>you fall </a:t>
            </a:r>
            <a:r>
              <a:rPr spc="-5" dirty="0"/>
              <a:t>back on </a:t>
            </a:r>
            <a:r>
              <a:rPr dirty="0"/>
              <a:t>craft, you can </a:t>
            </a:r>
            <a:r>
              <a:rPr spc="5" dirty="0"/>
              <a:t> </a:t>
            </a:r>
            <a:r>
              <a:rPr spc="-5" dirty="0"/>
              <a:t>actually</a:t>
            </a:r>
            <a:r>
              <a:rPr spc="-25" dirty="0"/>
              <a:t> </a:t>
            </a:r>
            <a:r>
              <a:rPr dirty="0"/>
              <a:t>make</a:t>
            </a:r>
            <a:r>
              <a:rPr spc="-20" dirty="0"/>
              <a:t> </a:t>
            </a:r>
            <a:r>
              <a:rPr dirty="0"/>
              <a:t>very</a:t>
            </a:r>
            <a:r>
              <a:rPr spc="-20" dirty="0"/>
              <a:t> </a:t>
            </a:r>
            <a:r>
              <a:rPr dirty="0"/>
              <a:t>simple</a:t>
            </a:r>
            <a:r>
              <a:rPr spc="-15" dirty="0"/>
              <a:t> </a:t>
            </a:r>
            <a:r>
              <a:rPr dirty="0"/>
              <a:t>thing</a:t>
            </a:r>
            <a:r>
              <a:rPr spc="-20" dirty="0"/>
              <a:t> </a:t>
            </a:r>
            <a:r>
              <a:rPr spc="-5" dirty="0"/>
              <a:t>profound,”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“at the </a:t>
            </a:r>
            <a:r>
              <a:rPr spc="-5" dirty="0"/>
              <a:t>beginning of </a:t>
            </a:r>
            <a:r>
              <a:rPr dirty="0"/>
              <a:t>the </a:t>
            </a:r>
            <a:r>
              <a:rPr spc="-35" dirty="0"/>
              <a:t>journey, </a:t>
            </a:r>
            <a:r>
              <a:rPr spc="-5" dirty="0"/>
              <a:t>always </a:t>
            </a:r>
            <a:r>
              <a:rPr spc="-819" dirty="0"/>
              <a:t> </a:t>
            </a:r>
            <a:r>
              <a:rPr spc="-5" dirty="0"/>
              <a:t>look</a:t>
            </a:r>
            <a:r>
              <a:rPr spc="-10" dirty="0"/>
              <a:t> </a:t>
            </a:r>
            <a:r>
              <a:rPr dirty="0"/>
              <a:t>to</a:t>
            </a:r>
            <a:r>
              <a:rPr spc="-5" dirty="0"/>
              <a:t> </a:t>
            </a:r>
            <a:r>
              <a:rPr dirty="0"/>
              <a:t>make </a:t>
            </a:r>
            <a:r>
              <a:rPr spc="-5" dirty="0"/>
              <a:t>it</a:t>
            </a:r>
            <a:r>
              <a:rPr spc="-10" dirty="0"/>
              <a:t> </a:t>
            </a:r>
            <a:r>
              <a:rPr spc="-20" dirty="0"/>
              <a:t>simpler.”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75300" y="2381994"/>
            <a:ext cx="724789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“In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end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there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only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media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space,”</a:t>
            </a:r>
            <a:endParaRPr sz="3000">
              <a:latin typeface="Arial"/>
              <a:cs typeface="Arial"/>
            </a:endParaRPr>
          </a:p>
          <a:p>
            <a:pPr marL="12700" marR="222250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... “despite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what happens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technology;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that space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one between 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someone’s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ears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– 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that’s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space I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want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occupy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simplicity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 profoundly important in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getting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it in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there.”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59925" y="3314992"/>
            <a:ext cx="445325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dirty="0"/>
              <a:t>Good</a:t>
            </a:r>
            <a:r>
              <a:rPr sz="5600" spc="-95" dirty="0"/>
              <a:t> </a:t>
            </a:r>
            <a:r>
              <a:rPr sz="5600" spc="-5" dirty="0"/>
              <a:t>practice</a:t>
            </a:r>
            <a:endParaRPr sz="5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74336" y="457212"/>
            <a:ext cx="5360463" cy="664559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4500" y="340883"/>
            <a:ext cx="4091940" cy="322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0744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Art</a:t>
            </a:r>
            <a:r>
              <a:rPr sz="3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direction</a:t>
            </a:r>
            <a:r>
              <a:rPr sz="3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does </a:t>
            </a:r>
            <a:r>
              <a:rPr sz="3000" spc="-8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just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apply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0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photography.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It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 also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core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concept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creating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illustration,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cgi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photorealism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ensure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attention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detail.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05"/>
            <a:ext cx="4427408" cy="665150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05300" y="340883"/>
            <a:ext cx="4239895" cy="231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Consider</a:t>
            </a:r>
            <a:r>
              <a:rPr spc="-55" dirty="0"/>
              <a:t> </a:t>
            </a:r>
            <a:r>
              <a:rPr dirty="0"/>
              <a:t>the</a:t>
            </a:r>
            <a:r>
              <a:rPr spc="-45" dirty="0"/>
              <a:t> </a:t>
            </a:r>
            <a:r>
              <a:rPr dirty="0"/>
              <a:t>relationship </a:t>
            </a:r>
            <a:r>
              <a:rPr spc="-819" dirty="0"/>
              <a:t> </a:t>
            </a:r>
            <a:r>
              <a:rPr spc="-5" dirty="0"/>
              <a:t>between </a:t>
            </a:r>
            <a:r>
              <a:rPr dirty="0"/>
              <a:t>the </a:t>
            </a:r>
            <a:r>
              <a:rPr spc="-5" dirty="0"/>
              <a:t>product/ </a:t>
            </a:r>
            <a:r>
              <a:rPr dirty="0"/>
              <a:t> </a:t>
            </a:r>
            <a:r>
              <a:rPr spc="-5" dirty="0"/>
              <a:t>brand, </a:t>
            </a:r>
            <a:r>
              <a:rPr dirty="0"/>
              <a:t>the </a:t>
            </a:r>
            <a:r>
              <a:rPr spc="-5" dirty="0"/>
              <a:t>imagery and </a:t>
            </a:r>
            <a:r>
              <a:rPr dirty="0"/>
              <a:t> the copywriting. Aim to </a:t>
            </a:r>
            <a:r>
              <a:rPr spc="5" dirty="0"/>
              <a:t> </a:t>
            </a:r>
            <a:r>
              <a:rPr spc="-5" dirty="0"/>
              <a:t>get</a:t>
            </a:r>
            <a:r>
              <a:rPr spc="-15" dirty="0"/>
              <a:t> </a:t>
            </a:r>
            <a:r>
              <a:rPr spc="-5" dirty="0"/>
              <a:t>all</a:t>
            </a:r>
            <a:r>
              <a:rPr spc="-10" dirty="0"/>
              <a:t> </a:t>
            </a:r>
            <a:r>
              <a:rPr dirty="0"/>
              <a:t>three</a:t>
            </a:r>
            <a:r>
              <a:rPr spc="-5" dirty="0"/>
              <a:t> </a:t>
            </a:r>
            <a:r>
              <a:rPr dirty="0"/>
              <a:t>right.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72799" y="457205"/>
            <a:ext cx="4662000" cy="663805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4500" y="340883"/>
            <a:ext cx="398399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It’s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often not just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idea, but how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idea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is expressed.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Aim to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communicate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emotive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qualities, even if it is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comic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effect.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05"/>
            <a:ext cx="9772081" cy="364676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4500" y="4347683"/>
            <a:ext cx="6672580" cy="231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Art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direction does not always need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be literal, it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be an abstract element.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This can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elevate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overall aesthetic,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as well as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still communicate a complex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idea,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original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stand-out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form.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04"/>
            <a:ext cx="6666355" cy="664648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421299" y="340883"/>
            <a:ext cx="2693670" cy="414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3355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Small</a:t>
            </a:r>
            <a:r>
              <a:rPr sz="30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changes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3000" spc="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make</a:t>
            </a:r>
            <a:r>
              <a:rPr sz="3000" spc="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big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difference.</a:t>
            </a:r>
            <a:endParaRPr sz="3000">
              <a:latin typeface="Arial"/>
              <a:cs typeface="Arial"/>
            </a:endParaRPr>
          </a:p>
          <a:p>
            <a:pPr marL="12700" marR="492125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There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two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graphic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languages</a:t>
            </a:r>
            <a:r>
              <a:rPr sz="30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at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play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here</a:t>
            </a:r>
            <a:r>
              <a:rPr sz="30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endParaRPr sz="30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one</a:t>
            </a:r>
            <a:r>
              <a:rPr sz="30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very</a:t>
            </a:r>
            <a:r>
              <a:rPr sz="3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simple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execution.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05"/>
            <a:ext cx="3875202" cy="520730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13909" y="457205"/>
            <a:ext cx="3875189" cy="5207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497299" y="5751683"/>
            <a:ext cx="643445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Good</a:t>
            </a:r>
            <a:r>
              <a:rPr sz="3000" spc="1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art</a:t>
            </a:r>
            <a:r>
              <a:rPr sz="3000" spc="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direction</a:t>
            </a:r>
            <a:r>
              <a:rPr sz="3000" spc="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3000" spc="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communicate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brand benefit in an original </a:t>
            </a:r>
            <a:r>
              <a:rPr sz="3000" spc="-60" dirty="0">
                <a:solidFill>
                  <a:srgbClr val="FFFFFF"/>
                </a:solidFill>
                <a:latin typeface="Arial"/>
                <a:cs typeface="Arial"/>
              </a:rPr>
              <a:t>way,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give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campaign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identifiable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30" dirty="0">
                <a:solidFill>
                  <a:srgbClr val="FFFFFF"/>
                </a:solidFill>
                <a:latin typeface="Arial"/>
                <a:cs typeface="Arial"/>
              </a:rPr>
              <a:t>longevity.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04001" y="457212"/>
            <a:ext cx="4388246" cy="664609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4500" y="340883"/>
            <a:ext cx="442912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454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application of an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additional element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 can</a:t>
            </a:r>
            <a:r>
              <a:rPr sz="3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change</a:t>
            </a:r>
            <a:r>
              <a:rPr sz="3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meaning.</a:t>
            </a:r>
            <a:endParaRPr sz="30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This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example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suggests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making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present</a:t>
            </a:r>
            <a:r>
              <a:rPr sz="3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problem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something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past.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12"/>
            <a:ext cx="9777600" cy="549989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4500" y="6219683"/>
            <a:ext cx="815594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Art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direction does not just apply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ads.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It can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be </a:t>
            </a:r>
            <a:r>
              <a:rPr sz="3000" spc="-81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foundation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3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complete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campaign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concept.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57205"/>
            <a:ext cx="7856158" cy="526656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46499" y="6237683"/>
            <a:ext cx="940752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Establish the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brand USP and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then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exagerate it.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Often </a:t>
            </a:r>
            <a:r>
              <a:rPr sz="3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you’ll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find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words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needed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other</a:t>
            </a:r>
            <a:r>
              <a:rPr sz="3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than</a:t>
            </a:r>
            <a:r>
              <a:rPr sz="3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0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dirty="0">
                <a:solidFill>
                  <a:srgbClr val="FFFFFF"/>
                </a:solidFill>
                <a:latin typeface="Arial"/>
                <a:cs typeface="Arial"/>
              </a:rPr>
              <a:t>strapline.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512" y="3296394"/>
            <a:ext cx="69278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170" dirty="0"/>
              <a:t>To</a:t>
            </a:r>
            <a:r>
              <a:rPr spc="-20" dirty="0"/>
              <a:t> </a:t>
            </a:r>
            <a:r>
              <a:rPr dirty="0"/>
              <a:t>solve</a:t>
            </a:r>
            <a:r>
              <a:rPr spc="-10" dirty="0"/>
              <a:t> </a:t>
            </a:r>
            <a:r>
              <a:rPr dirty="0"/>
              <a:t>a</a:t>
            </a:r>
            <a:r>
              <a:rPr spc="-15" dirty="0"/>
              <a:t> </a:t>
            </a:r>
            <a:r>
              <a:rPr dirty="0"/>
              <a:t>creative</a:t>
            </a:r>
            <a:r>
              <a:rPr spc="-10" dirty="0"/>
              <a:t> </a:t>
            </a:r>
            <a:r>
              <a:rPr spc="-5" dirty="0"/>
              <a:t>problem</a:t>
            </a:r>
            <a:r>
              <a:rPr spc="-20" dirty="0"/>
              <a:t> </a:t>
            </a:r>
            <a:r>
              <a:rPr spc="-5" dirty="0"/>
              <a:t>it</a:t>
            </a:r>
            <a:r>
              <a:rPr spc="-15" dirty="0"/>
              <a:t> </a:t>
            </a:r>
            <a:r>
              <a:rPr spc="-5" dirty="0"/>
              <a:t>often</a:t>
            </a:r>
            <a:r>
              <a:rPr spc="-15" dirty="0"/>
              <a:t> </a:t>
            </a:r>
            <a:r>
              <a:rPr spc="-5" dirty="0"/>
              <a:t>helps </a:t>
            </a:r>
            <a:r>
              <a:rPr spc="-819" dirty="0"/>
              <a:t> </a:t>
            </a:r>
            <a:r>
              <a:rPr dirty="0"/>
              <a:t>to</a:t>
            </a:r>
            <a:r>
              <a:rPr spc="-5" dirty="0"/>
              <a:t> </a:t>
            </a:r>
            <a:r>
              <a:rPr dirty="0"/>
              <a:t>think </a:t>
            </a:r>
            <a:r>
              <a:rPr spc="-25" dirty="0"/>
              <a:t>visually.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330</Words>
  <Application>Microsoft Macintosh PowerPoint</Application>
  <PresentationFormat>Custom</PresentationFormat>
  <Paragraphs>21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Art direction.</vt:lpstr>
      <vt:lpstr>A few thoughts from BBH co-founder,  John Hegarty ...</vt:lpstr>
      <vt:lpstr>“I think if you fall back on craft, you can  actually make very simple thing profound,”</vt:lpstr>
      <vt:lpstr>“at the beginning of the journey, always  look to make it simpler.”</vt:lpstr>
      <vt:lpstr>PowerPoint Presentation</vt:lpstr>
      <vt:lpstr>Good practice</vt:lpstr>
      <vt:lpstr>PowerPoint Presentation</vt:lpstr>
      <vt:lpstr>Consider the relationship  between the product/  brand, the imagery and  the copywriting. Aim to  get all three right.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solve a creative problem it often helps  to think visually.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 direction.</dc:title>
  <cp:lastModifiedBy>Martin Bush</cp:lastModifiedBy>
  <cp:revision>1</cp:revision>
  <dcterms:created xsi:type="dcterms:W3CDTF">2022-03-08T16:00:00Z</dcterms:created>
  <dcterms:modified xsi:type="dcterms:W3CDTF">2023-03-06T07:59:33Z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2022-03-08T00:00:00Z</vt:filetime>
  </property>
  <property fmtid="{D5CDD505-2E9C-101B-9397-08002B2CF9AE}" pid="3" name="Creator">
    <vt:lpwstr>Adobe InDesign 17.1 (Macintosh)</vt:lpwstr>
  </property>
  <property fmtid="{D5CDD505-2E9C-101B-9397-08002B2CF9AE}" pid="4" name="LastSaved">
    <vt:filetime>2022-03-08T00:00:00Z</vt:filetime>
  </property>
</Properties>
</file>