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70" r:id="rId3"/>
    <p:sldId id="271" r:id="rId4"/>
    <p:sldId id="272" r:id="rId5"/>
    <p:sldId id="257" r:id="rId6"/>
    <p:sldId id="262" r:id="rId7"/>
    <p:sldId id="277" r:id="rId8"/>
    <p:sldId id="259" r:id="rId9"/>
    <p:sldId id="263" r:id="rId10"/>
    <p:sldId id="260" r:id="rId11"/>
    <p:sldId id="264" r:id="rId12"/>
    <p:sldId id="274" r:id="rId13"/>
    <p:sldId id="275" r:id="rId14"/>
  </p:sldIdLst>
  <p:sldSz cx="9144000" cy="6858000" type="screen4x3"/>
  <p:notesSz cx="6889750"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597FF"/>
    <a:srgbClr val="FF9E1D"/>
    <a:srgbClr val="D68B1C"/>
    <a:srgbClr val="609600"/>
    <a:srgbClr val="6CA800"/>
    <a:srgbClr val="EE7D00"/>
    <a:srgbClr val="253600"/>
    <a:srgbClr val="552579"/>
    <a:srgbClr val="D09622"/>
    <a:srgbClr val="CC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226" autoAdjust="0"/>
  </p:normalViewPr>
  <p:slideViewPr>
    <p:cSldViewPr>
      <p:cViewPr varScale="1">
        <p:scale>
          <a:sx n="82" d="100"/>
          <a:sy n="82" d="100"/>
        </p:scale>
        <p:origin x="1474" y="62"/>
      </p:cViewPr>
      <p:guideLst>
        <p:guide orient="horz" pos="216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67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2597" y="0"/>
            <a:ext cx="2985558" cy="502676"/>
          </a:xfrm>
          <a:prstGeom prst="rect">
            <a:avLst/>
          </a:prstGeom>
        </p:spPr>
        <p:txBody>
          <a:bodyPr vert="horz" lIns="96616" tIns="48308" rIns="96616" bIns="48308" rtlCol="0"/>
          <a:lstStyle>
            <a:lvl1pPr algn="r">
              <a:defRPr sz="1300"/>
            </a:lvl1pPr>
          </a:lstStyle>
          <a:p>
            <a:fld id="{95EB0799-1BFA-4139-9442-7491602DBC9C}" type="datetimeFigureOut">
              <a:rPr lang="en-GB" smtClean="0"/>
              <a:t>16/11/2018</a:t>
            </a:fld>
            <a:endParaRPr lang="en-GB"/>
          </a:p>
        </p:txBody>
      </p:sp>
      <p:sp>
        <p:nvSpPr>
          <p:cNvPr id="4" name="Slide Image Placeholder 3"/>
          <p:cNvSpPr>
            <a:spLocks noGrp="1" noRot="1" noChangeAspect="1"/>
          </p:cNvSpPr>
          <p:nvPr>
            <p:ph type="sldImg" idx="2"/>
          </p:nvPr>
        </p:nvSpPr>
        <p:spPr>
          <a:xfrm>
            <a:off x="1190625" y="1252538"/>
            <a:ext cx="4508500"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975" y="4821506"/>
            <a:ext cx="5511800" cy="3944868"/>
          </a:xfrm>
          <a:prstGeom prst="rect">
            <a:avLst/>
          </a:prstGeom>
        </p:spPr>
        <p:txBody>
          <a:bodyPr vert="horz" lIns="96616" tIns="48308" rIns="96616" bIns="48308"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5558" cy="50267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6039"/>
            <a:ext cx="2985558" cy="502674"/>
          </a:xfrm>
          <a:prstGeom prst="rect">
            <a:avLst/>
          </a:prstGeom>
        </p:spPr>
        <p:txBody>
          <a:bodyPr vert="horz" lIns="96616" tIns="48308" rIns="96616" bIns="48308" rtlCol="0" anchor="b"/>
          <a:lstStyle>
            <a:lvl1pPr algn="r">
              <a:defRPr sz="1300"/>
            </a:lvl1pPr>
          </a:lstStyle>
          <a:p>
            <a:fld id="{2A571268-B993-41EF-82AD-5891045CD072}" type="slidenum">
              <a:rPr lang="en-GB" smtClean="0"/>
              <a:t>‹#›</a:t>
            </a:fld>
            <a:endParaRPr lang="en-GB"/>
          </a:p>
        </p:txBody>
      </p:sp>
    </p:spTree>
    <p:extLst>
      <p:ext uri="{BB962C8B-B14F-4D97-AF65-F5344CB8AC3E}">
        <p14:creationId xmlns:p14="http://schemas.microsoft.com/office/powerpoint/2010/main" val="4172671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571268-B993-41EF-82AD-5891045CD072}" type="slidenum">
              <a:rPr lang="en-GB" smtClean="0"/>
              <a:t>3</a:t>
            </a:fld>
            <a:endParaRPr lang="en-GB"/>
          </a:p>
        </p:txBody>
      </p:sp>
    </p:spTree>
    <p:extLst>
      <p:ext uri="{BB962C8B-B14F-4D97-AF65-F5344CB8AC3E}">
        <p14:creationId xmlns:p14="http://schemas.microsoft.com/office/powerpoint/2010/main" val="2935935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A571268-B993-41EF-82AD-5891045CD072}" type="slidenum">
              <a:rPr lang="en-GB" smtClean="0"/>
              <a:t>4</a:t>
            </a:fld>
            <a:endParaRPr lang="en-GB"/>
          </a:p>
        </p:txBody>
      </p:sp>
    </p:spTree>
    <p:extLst>
      <p:ext uri="{BB962C8B-B14F-4D97-AF65-F5344CB8AC3E}">
        <p14:creationId xmlns:p14="http://schemas.microsoft.com/office/powerpoint/2010/main" val="35544645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48965" y="3581705"/>
            <a:ext cx="8246070" cy="1527050"/>
          </a:xfrm>
          <a:effectLst>
            <a:outerShdw blurRad="50800" dist="38100" dir="2700000" algn="ctr" rotWithShape="0">
              <a:schemeClr val="tx1">
                <a:alpha val="68000"/>
              </a:scheme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448965" y="5108755"/>
            <a:ext cx="8246070" cy="1068935"/>
          </a:xfrm>
        </p:spPr>
        <p:txBody>
          <a:bodyPr>
            <a:normAutofit/>
          </a:bodyPr>
          <a:lstStyle>
            <a:lvl1pPr marL="0" indent="0" algn="r">
              <a:buNone/>
              <a:defRPr sz="2800">
                <a:solidFill>
                  <a:srgbClr val="FFFF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a:t>
            </a:r>
          </a:p>
          <a:p>
            <a:r>
              <a:rPr lang="en-US" dirty="0"/>
              <a:t>Master subtitle style</a:t>
            </a:r>
          </a:p>
        </p:txBody>
      </p:sp>
      <p:sp>
        <p:nvSpPr>
          <p:cNvPr id="4" name="Date Placeholder 3"/>
          <p:cNvSpPr>
            <a:spLocks noGrp="1"/>
          </p:cNvSpPr>
          <p:nvPr>
            <p:ph type="dt" sz="half" idx="10"/>
          </p:nvPr>
        </p:nvSpPr>
        <p:spPr/>
        <p:txBody>
          <a:bodyPr/>
          <a:lstStyle/>
          <a:p>
            <a:fld id="{B16D0AA5-63F7-4610-A295-8CF3755AB838}" type="datetime1">
              <a:rPr lang="en-US" smtClean="0"/>
              <a:t>11/16/2018</a:t>
            </a:fld>
            <a:endParaRPr lang="en-US"/>
          </a:p>
        </p:txBody>
      </p:sp>
      <p:sp>
        <p:nvSpPr>
          <p:cNvPr id="5" name="Footer Placeholder 4"/>
          <p:cNvSpPr>
            <a:spLocks noGrp="1"/>
          </p:cNvSpPr>
          <p:nvPr>
            <p:ph type="ftr" sz="quarter" idx="11"/>
          </p:nvPr>
        </p:nvSpPr>
        <p:spPr/>
        <p:txBody>
          <a:bodyPr/>
          <a:lstStyle/>
          <a:p>
            <a:r>
              <a:rPr lang="en-US"/>
              <a:t>1 for FFY1</a:t>
            </a:r>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dirty="0"/>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985720"/>
            <a:ext cx="8229600" cy="610820"/>
          </a:xfrm>
        </p:spPr>
        <p:txBody>
          <a:bodyPr>
            <a:normAutofit/>
          </a:bodyPr>
          <a:lstStyle>
            <a:lvl1pPr algn="l">
              <a:defRPr sz="3600">
                <a:solidFill>
                  <a:srgbClr val="FFFF00"/>
                </a:solidFill>
              </a:defRPr>
            </a:lvl1pPr>
          </a:lstStyle>
          <a:p>
            <a:r>
              <a:rPr lang="en-US" dirty="0"/>
              <a:t>Click to edit Master title style</a:t>
            </a:r>
          </a:p>
        </p:txBody>
      </p:sp>
      <p:sp>
        <p:nvSpPr>
          <p:cNvPr id="3" name="Content Placeholder 2"/>
          <p:cNvSpPr>
            <a:spLocks noGrp="1"/>
          </p:cNvSpPr>
          <p:nvPr>
            <p:ph idx="1"/>
          </p:nvPr>
        </p:nvSpPr>
        <p:spPr>
          <a:xfrm>
            <a:off x="448965" y="1596540"/>
            <a:ext cx="8229600" cy="4275740"/>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A335604-1720-4676-94A4-3DE7C5E7530C}" type="datetime1">
              <a:rPr lang="en-US" smtClean="0"/>
              <a:t>11/16/2018</a:t>
            </a:fld>
            <a:endParaRPr lang="en-US"/>
          </a:p>
        </p:txBody>
      </p:sp>
      <p:sp>
        <p:nvSpPr>
          <p:cNvPr id="5" name="Footer Placeholder 4"/>
          <p:cNvSpPr>
            <a:spLocks noGrp="1"/>
          </p:cNvSpPr>
          <p:nvPr>
            <p:ph type="ftr" sz="quarter" idx="11"/>
          </p:nvPr>
        </p:nvSpPr>
        <p:spPr/>
        <p:txBody>
          <a:bodyPr/>
          <a:lstStyle/>
          <a:p>
            <a:r>
              <a:rPr lang="en-US"/>
              <a:t>1 for FFY1</a:t>
            </a:r>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823311" y="374900"/>
            <a:ext cx="6719018" cy="868839"/>
          </a:xfrm>
        </p:spPr>
        <p:txBody>
          <a:bodyPr>
            <a:normAutofit/>
          </a:bodyPr>
          <a:lstStyle>
            <a:lvl1pPr algn="l">
              <a:defRPr sz="3600">
                <a:solidFill>
                  <a:srgbClr val="FFFF00"/>
                </a:solidFill>
              </a:defRPr>
            </a:lvl1pPr>
          </a:lstStyle>
          <a:p>
            <a:r>
              <a:rPr lang="en-US" dirty="0"/>
              <a:t>Click to edit Master title style</a:t>
            </a:r>
          </a:p>
        </p:txBody>
      </p:sp>
      <p:sp>
        <p:nvSpPr>
          <p:cNvPr id="3" name="Content Placeholder 2"/>
          <p:cNvSpPr>
            <a:spLocks noGrp="1"/>
          </p:cNvSpPr>
          <p:nvPr>
            <p:ph idx="1"/>
          </p:nvPr>
        </p:nvSpPr>
        <p:spPr>
          <a:xfrm>
            <a:off x="1823312" y="1138425"/>
            <a:ext cx="6719018" cy="5039265"/>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A75A968-7E03-46E2-86CD-B2084202A7DD}" type="datetime1">
              <a:rPr lang="en-US" smtClean="0"/>
              <a:t>11/16/2018</a:t>
            </a:fld>
            <a:endParaRPr lang="en-US"/>
          </a:p>
        </p:txBody>
      </p:sp>
      <p:sp>
        <p:nvSpPr>
          <p:cNvPr id="5" name="Footer Placeholder 4"/>
          <p:cNvSpPr>
            <a:spLocks noGrp="1"/>
          </p:cNvSpPr>
          <p:nvPr>
            <p:ph type="ftr" sz="quarter" idx="11"/>
          </p:nvPr>
        </p:nvSpPr>
        <p:spPr/>
        <p:txBody>
          <a:bodyPr/>
          <a:lstStyle/>
          <a:p>
            <a:r>
              <a:rPr lang="en-US"/>
              <a:t>1 for FFY1</a:t>
            </a:r>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377E17-A6D8-4AEA-9040-D91E9FED8A92}" type="datetime1">
              <a:rPr lang="en-US" smtClean="0"/>
              <a:t>11/16/2018</a:t>
            </a:fld>
            <a:endParaRPr lang="en-US"/>
          </a:p>
        </p:txBody>
      </p:sp>
      <p:sp>
        <p:nvSpPr>
          <p:cNvPr id="5" name="Footer Placeholder 4"/>
          <p:cNvSpPr>
            <a:spLocks noGrp="1"/>
          </p:cNvSpPr>
          <p:nvPr>
            <p:ph type="ftr" sz="quarter" idx="11"/>
          </p:nvPr>
        </p:nvSpPr>
        <p:spPr/>
        <p:txBody>
          <a:bodyPr/>
          <a:lstStyle/>
          <a:p>
            <a:r>
              <a:rPr lang="en-US"/>
              <a:t>1 for FFY1</a:t>
            </a:r>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833014"/>
            <a:ext cx="8229600" cy="584623"/>
          </a:xfr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D0C674-74A0-486A-8390-063ED07EEB27}" type="datetime1">
              <a:rPr lang="en-US" smtClean="0"/>
              <a:t>11/16/2018</a:t>
            </a:fld>
            <a:endParaRPr lang="en-US"/>
          </a:p>
        </p:txBody>
      </p:sp>
      <p:sp>
        <p:nvSpPr>
          <p:cNvPr id="6" name="Footer Placeholder 5"/>
          <p:cNvSpPr>
            <a:spLocks noGrp="1"/>
          </p:cNvSpPr>
          <p:nvPr>
            <p:ph type="ftr" sz="quarter" idx="11"/>
          </p:nvPr>
        </p:nvSpPr>
        <p:spPr/>
        <p:txBody>
          <a:bodyPr/>
          <a:lstStyle/>
          <a:p>
            <a:r>
              <a:rPr lang="en-US"/>
              <a:t>1 for FFY1</a:t>
            </a:r>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5" y="985720"/>
            <a:ext cx="8229600" cy="532180"/>
          </a:xfrm>
        </p:spPr>
        <p:txBody>
          <a:bodyPr>
            <a:normAutofit/>
          </a:bodyPr>
          <a:lstStyle>
            <a:lvl1pPr algn="l">
              <a:defRPr sz="3600">
                <a:solidFill>
                  <a:srgbClr val="FFFF00"/>
                </a:solidFill>
              </a:defRPr>
            </a:lvl1pPr>
          </a:lstStyle>
          <a:p>
            <a:r>
              <a:rPr lang="en-US" dirty="0"/>
              <a:t>Click to edit Master title style</a:t>
            </a:r>
          </a:p>
        </p:txBody>
      </p:sp>
      <p:sp>
        <p:nvSpPr>
          <p:cNvPr id="3" name="Text Placeholder 2"/>
          <p:cNvSpPr>
            <a:spLocks noGrp="1"/>
          </p:cNvSpPr>
          <p:nvPr>
            <p:ph type="body" idx="1"/>
          </p:nvPr>
        </p:nvSpPr>
        <p:spPr>
          <a:xfrm>
            <a:off x="448965" y="1577497"/>
            <a:ext cx="4040188"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48965" y="2207360"/>
            <a:ext cx="4040188"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36790" y="1577497"/>
            <a:ext cx="4041775" cy="63976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36790" y="2207360"/>
            <a:ext cx="4041775" cy="3035058"/>
          </a:xfrm>
        </p:spPr>
        <p:txBody>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7725888C-5798-4B24-BDF9-C4AEC3CD92FE}" type="datetime1">
              <a:rPr lang="en-US" smtClean="0"/>
              <a:t>11/16/2018</a:t>
            </a:fld>
            <a:endParaRPr lang="en-US"/>
          </a:p>
        </p:txBody>
      </p:sp>
      <p:sp>
        <p:nvSpPr>
          <p:cNvPr id="8" name="Footer Placeholder 7"/>
          <p:cNvSpPr>
            <a:spLocks noGrp="1"/>
          </p:cNvSpPr>
          <p:nvPr>
            <p:ph type="ftr" sz="quarter" idx="11"/>
          </p:nvPr>
        </p:nvSpPr>
        <p:spPr/>
        <p:txBody>
          <a:bodyPr/>
          <a:lstStyle/>
          <a:p>
            <a:r>
              <a:rPr lang="en-US"/>
              <a:t>1 for FFY1</a:t>
            </a:r>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BF1B677-31D4-4294-B9A4-86A54A524D4D}" type="datetime1">
              <a:rPr lang="en-US" smtClean="0"/>
              <a:t>11/16/2018</a:t>
            </a:fld>
            <a:endParaRPr lang="en-US"/>
          </a:p>
        </p:txBody>
      </p:sp>
      <p:sp>
        <p:nvSpPr>
          <p:cNvPr id="4" name="Footer Placeholder 3"/>
          <p:cNvSpPr>
            <a:spLocks noGrp="1"/>
          </p:cNvSpPr>
          <p:nvPr>
            <p:ph type="ftr" sz="quarter" idx="11"/>
          </p:nvPr>
        </p:nvSpPr>
        <p:spPr/>
        <p:txBody>
          <a:bodyPr/>
          <a:lstStyle/>
          <a:p>
            <a:r>
              <a:rPr lang="en-US"/>
              <a:t>1 for FFY1</a:t>
            </a:r>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2BC65D-FD2B-4309-A64D-B45705B34734}" type="datetime1">
              <a:rPr lang="en-US" smtClean="0"/>
              <a:t>11/16/2018</a:t>
            </a:fld>
            <a:endParaRPr lang="en-US"/>
          </a:p>
        </p:txBody>
      </p:sp>
      <p:sp>
        <p:nvSpPr>
          <p:cNvPr id="3" name="Footer Placeholder 2"/>
          <p:cNvSpPr>
            <a:spLocks noGrp="1"/>
          </p:cNvSpPr>
          <p:nvPr>
            <p:ph type="ftr" sz="quarter" idx="11"/>
          </p:nvPr>
        </p:nvSpPr>
        <p:spPr/>
        <p:txBody>
          <a:bodyPr/>
          <a:lstStyle/>
          <a:p>
            <a:r>
              <a:rPr lang="en-US"/>
              <a:t>1 for FFY1</a:t>
            </a:r>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7BA242-A1C6-4FCF-BB7B-BB188C6DA575}" type="datetime1">
              <a:rPr lang="en-US" smtClean="0"/>
              <a:t>11/16/2018</a:t>
            </a:fld>
            <a:endParaRPr lang="en-US"/>
          </a:p>
        </p:txBody>
      </p:sp>
      <p:sp>
        <p:nvSpPr>
          <p:cNvPr id="6" name="Footer Placeholder 5"/>
          <p:cNvSpPr>
            <a:spLocks noGrp="1"/>
          </p:cNvSpPr>
          <p:nvPr>
            <p:ph type="ftr" sz="quarter" idx="11"/>
          </p:nvPr>
        </p:nvSpPr>
        <p:spPr/>
        <p:txBody>
          <a:bodyPr/>
          <a:lstStyle/>
          <a:p>
            <a:r>
              <a:rPr lang="en-US"/>
              <a:t>1 for FFY1</a:t>
            </a:r>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A5B5547-BAF3-4AB2-9BF6-8C8D317061CC}" type="datetime1">
              <a:rPr lang="en-US" smtClean="0"/>
              <a:t>11/16/2018</a:t>
            </a:fld>
            <a:endParaRPr lang="en-US"/>
          </a:p>
        </p:txBody>
      </p:sp>
      <p:sp>
        <p:nvSpPr>
          <p:cNvPr id="6" name="Footer Placeholder 5"/>
          <p:cNvSpPr>
            <a:spLocks noGrp="1"/>
          </p:cNvSpPr>
          <p:nvPr>
            <p:ph type="ftr" sz="quarter" idx="11"/>
          </p:nvPr>
        </p:nvSpPr>
        <p:spPr/>
        <p:txBody>
          <a:bodyPr/>
          <a:lstStyle/>
          <a:p>
            <a:r>
              <a:rPr lang="en-US"/>
              <a:t>1 for FFY1</a:t>
            </a:r>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E267D59-C2F9-4F79-BE41-A9AA00449827}" type="datetime1">
              <a:rPr lang="en-US" smtClean="0"/>
              <a:t>11/16/2018</a:t>
            </a:fld>
            <a:endParaRPr lang="en-US"/>
          </a:p>
        </p:txBody>
      </p:sp>
      <p:sp>
        <p:nvSpPr>
          <p:cNvPr id="5" name="Footer Placeholder 4"/>
          <p:cNvSpPr>
            <a:spLocks noGrp="1"/>
          </p:cNvSpPr>
          <p:nvPr>
            <p:ph type="ftr" sz="quarter" idx="11"/>
          </p:nvPr>
        </p:nvSpPr>
        <p:spPr/>
        <p:txBody>
          <a:bodyPr/>
          <a:lstStyle/>
          <a:p>
            <a:r>
              <a:rPr lang="en-US"/>
              <a:t>1 for FFY1</a:t>
            </a:r>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C5950CC-9D80-49C3-9A12-196D760373DD}" type="datetime1">
              <a:rPr lang="en-US" smtClean="0"/>
              <a:t>11/16/2018</a:t>
            </a:fld>
            <a:endParaRPr lang="en-US"/>
          </a:p>
        </p:txBody>
      </p:sp>
      <p:sp>
        <p:nvSpPr>
          <p:cNvPr id="5" name="Footer Placeholder 4"/>
          <p:cNvSpPr>
            <a:spLocks noGrp="1"/>
          </p:cNvSpPr>
          <p:nvPr>
            <p:ph type="ftr" sz="quarter" idx="11"/>
          </p:nvPr>
        </p:nvSpPr>
        <p:spPr/>
        <p:txBody>
          <a:bodyPr/>
          <a:lstStyle/>
          <a:p>
            <a:r>
              <a:rPr lang="en-US"/>
              <a:t>1 for FFY1</a:t>
            </a:r>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3305DB-47E8-41D3-AA84-61707970D5E1}" type="datetime1">
              <a:rPr lang="en-US" smtClean="0"/>
              <a:t>11/16/2018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1 for FFY1</a:t>
            </a: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opwdd.ny.gov/regulations_guidance/opwdd_regulations/agency_name_change_terminology_updates_memo" TargetMode="External"/><Relationship Id="rId2" Type="http://schemas.openxmlformats.org/officeDocument/2006/relationships/hyperlink" Target="https://opwdd.ny.gov/sites/default/files/documents/guidelines_for_scip-r_1998_0.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jpg"/><Relationship Id="rId1" Type="http://schemas.openxmlformats.org/officeDocument/2006/relationships/slideLayout" Target="../slideLayouts/slideLayout3.xml"/><Relationship Id="rId5" Type="http://schemas.openxmlformats.org/officeDocument/2006/relationships/image" Target="../media/image8.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428458" y="222195"/>
            <a:ext cx="5173645" cy="5039265"/>
          </a:xfrm>
        </p:spPr>
        <p:txBody>
          <a:bodyPr>
            <a:normAutofit/>
          </a:bodyPr>
          <a:lstStyle/>
          <a:p>
            <a:pPr algn="ctr"/>
            <a:br>
              <a:rPr lang="en-US" dirty="0"/>
            </a:br>
            <a:r>
              <a:rPr lang="en-US" sz="4000" dirty="0"/>
              <a:t>A REFLECTION ON</a:t>
            </a:r>
            <a:br>
              <a:rPr lang="en-US" sz="4000" dirty="0"/>
            </a:br>
            <a:r>
              <a:rPr lang="en-US" sz="4000" dirty="0"/>
              <a:t> 3 DAYS AT </a:t>
            </a:r>
            <a:br>
              <a:rPr lang="en-US" sz="4000" dirty="0"/>
            </a:br>
            <a:r>
              <a:rPr lang="en-US" sz="4000" dirty="0"/>
              <a:t>CANOLFAN-Y-GORS</a:t>
            </a:r>
          </a:p>
        </p:txBody>
      </p:sp>
      <p:sp>
        <p:nvSpPr>
          <p:cNvPr id="3" name="Subtitle 2"/>
          <p:cNvSpPr>
            <a:spLocks noGrp="1"/>
          </p:cNvSpPr>
          <p:nvPr>
            <p:ph type="subTitle" idx="1"/>
          </p:nvPr>
        </p:nvSpPr>
        <p:spPr>
          <a:xfrm>
            <a:off x="4724705" y="5261460"/>
            <a:ext cx="4275740" cy="1374345"/>
          </a:xfrm>
        </p:spPr>
        <p:txBody>
          <a:bodyPr>
            <a:normAutofit/>
          </a:bodyPr>
          <a:lstStyle/>
          <a:p>
            <a:pPr algn="ctr"/>
            <a:r>
              <a:rPr lang="en-US" dirty="0"/>
              <a:t>DECLAN LENNON</a:t>
            </a:r>
          </a:p>
        </p:txBody>
      </p:sp>
    </p:spTree>
    <p:extLst>
      <p:ext uri="{BB962C8B-B14F-4D97-AF65-F5344CB8AC3E}">
        <p14:creationId xmlns:p14="http://schemas.microsoft.com/office/powerpoint/2010/main" val="36392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5" y="833015"/>
            <a:ext cx="8856888" cy="610820"/>
          </a:xfrm>
        </p:spPr>
        <p:txBody>
          <a:bodyPr>
            <a:noAutofit/>
          </a:bodyPr>
          <a:lstStyle/>
          <a:p>
            <a:r>
              <a:rPr lang="en-US" sz="2800" dirty="0"/>
              <a:t>Observation 1 – Physical Restraint (SCIP-R)</a:t>
            </a:r>
          </a:p>
        </p:txBody>
      </p:sp>
      <p:sp>
        <p:nvSpPr>
          <p:cNvPr id="3" name="Content Placeholder 2"/>
          <p:cNvSpPr>
            <a:spLocks noGrp="1"/>
          </p:cNvSpPr>
          <p:nvPr>
            <p:ph idx="1"/>
          </p:nvPr>
        </p:nvSpPr>
        <p:spPr>
          <a:xfrm>
            <a:off x="143556" y="1443835"/>
            <a:ext cx="8856887" cy="4733855"/>
          </a:xfrm>
        </p:spPr>
        <p:txBody>
          <a:bodyPr anchor="t">
            <a:noAutofit/>
          </a:bodyPr>
          <a:lstStyle/>
          <a:p>
            <a:r>
              <a:rPr lang="en-US" sz="2000" dirty="0"/>
              <a:t>Third day of Placement - witnessed year 7 pupil physically restrained due to breakdown.</a:t>
            </a:r>
          </a:p>
          <a:p>
            <a:pPr lvl="1"/>
            <a:r>
              <a:rPr lang="en-US" sz="2000" dirty="0"/>
              <a:t>Items being thrown, pupil physically aggressive.</a:t>
            </a:r>
          </a:p>
          <a:p>
            <a:r>
              <a:rPr lang="en-US" sz="2000" dirty="0"/>
              <a:t>Use of SCIPR (Strategies for Crisis Intervention and Prevention – Revised). </a:t>
            </a:r>
          </a:p>
          <a:p>
            <a:r>
              <a:rPr lang="en-US" sz="2000" dirty="0"/>
              <a:t>Originally Designed by Office of Mental Retardation and Developmental Disabilities (OMRDD), – Branch of New York State Government in 1988.</a:t>
            </a:r>
            <a:r>
              <a:rPr lang="en-US" sz="2000" baseline="30000" dirty="0"/>
              <a:t>1</a:t>
            </a:r>
          </a:p>
          <a:p>
            <a:r>
              <a:rPr lang="en-US" sz="2000" dirty="0"/>
              <a:t>Revised 10 years later in 1998 by the OMRDD.</a:t>
            </a:r>
            <a:r>
              <a:rPr lang="en-US" sz="2000" baseline="30000" dirty="0"/>
              <a:t>2</a:t>
            </a:r>
            <a:r>
              <a:rPr lang="en-US" sz="2000" dirty="0"/>
              <a:t> Later Changing Names to Office for People With Developmental Disabilities (OPWDD) in 2016.</a:t>
            </a:r>
            <a:r>
              <a:rPr lang="en-US" sz="2000" baseline="30000" dirty="0"/>
              <a:t>3</a:t>
            </a:r>
          </a:p>
          <a:p>
            <a:r>
              <a:rPr lang="en-US" sz="2000" dirty="0"/>
              <a:t>Observed Core Technique of ‘Two Person Escort’ being used alongside the Specialised Technique of ‘Back Hold Under Arms Release’.</a:t>
            </a:r>
            <a:r>
              <a:rPr lang="en-US" sz="2000" baseline="30000" dirty="0"/>
              <a:t>4</a:t>
            </a:r>
          </a:p>
          <a:p>
            <a:r>
              <a:rPr lang="en-US" sz="2000" dirty="0"/>
              <a:t>Physical Restraint used as last resort - Teaching Assistants (TAs) no other option (Other Students Wellbeing and Safety in Danger).</a:t>
            </a:r>
          </a:p>
          <a:p>
            <a:r>
              <a:rPr lang="en-US" sz="2000" dirty="0"/>
              <a:t>School Policy All Staff Trained In SCIPR.</a:t>
            </a:r>
          </a:p>
        </p:txBody>
      </p:sp>
      <p:sp>
        <p:nvSpPr>
          <p:cNvPr id="4" name="Footer Placeholder 3">
            <a:extLst>
              <a:ext uri="{FF2B5EF4-FFF2-40B4-BE49-F238E27FC236}">
                <a16:creationId xmlns:a16="http://schemas.microsoft.com/office/drawing/2014/main" id="{5F8C4EFA-D77A-47B3-B29F-E6D4EB375974}"/>
              </a:ext>
            </a:extLst>
          </p:cNvPr>
          <p:cNvSpPr>
            <a:spLocks noGrp="1"/>
          </p:cNvSpPr>
          <p:nvPr>
            <p:ph type="ftr" sz="quarter" idx="11"/>
          </p:nvPr>
        </p:nvSpPr>
        <p:spPr>
          <a:xfrm>
            <a:off x="143555" y="5822583"/>
            <a:ext cx="8856886" cy="1035417"/>
          </a:xfrm>
        </p:spPr>
        <p:txBody>
          <a:bodyPr/>
          <a:lstStyle/>
          <a:p>
            <a:r>
              <a:rPr lang="en-US" sz="1000" dirty="0">
                <a:solidFill>
                  <a:schemeClr val="bg1"/>
                </a:solidFill>
              </a:rPr>
              <a:t>1 </a:t>
            </a:r>
            <a:r>
              <a:rPr lang="en-GB" sz="1000" dirty="0">
                <a:solidFill>
                  <a:schemeClr val="bg1"/>
                </a:solidFill>
              </a:rPr>
              <a:t>OMRDD, </a:t>
            </a:r>
            <a:r>
              <a:rPr lang="en-GB" sz="1000" i="1" dirty="0">
                <a:solidFill>
                  <a:schemeClr val="bg1"/>
                </a:solidFill>
              </a:rPr>
              <a:t>Guidelines for Strategies for Crisis Intervention and Prevention Revised, </a:t>
            </a:r>
            <a:r>
              <a:rPr lang="en-GB" sz="1000" dirty="0">
                <a:solidFill>
                  <a:schemeClr val="bg1"/>
                </a:solidFill>
              </a:rPr>
              <a:t>(New York, OMRDD, 1998), P. 1. &lt;</a:t>
            </a:r>
            <a:r>
              <a:rPr lang="en-GB" sz="1000" u="sng" dirty="0">
                <a:solidFill>
                  <a:schemeClr val="bg1"/>
                </a:solidFill>
                <a:hlinkClick r:id="rId2">
                  <a:extLst>
                    <a:ext uri="{A12FA001-AC4F-418D-AE19-62706E023703}">
                      <ahyp:hlinkClr xmlns:ahyp="http://schemas.microsoft.com/office/drawing/2018/hyperlinkcolor" val="tx"/>
                    </a:ext>
                  </a:extLst>
                </a:hlinkClick>
              </a:rPr>
              <a:t>https://opwdd.ny.gov/sites/default/files/documents/guidelines_for_scip-r_1998_0.pdf</a:t>
            </a:r>
            <a:r>
              <a:rPr lang="en-GB" sz="1000" dirty="0">
                <a:solidFill>
                  <a:schemeClr val="bg1"/>
                </a:solidFill>
              </a:rPr>
              <a:t>&gt; [ACCESSED 14 NOVEMBER 2018]</a:t>
            </a:r>
            <a:endParaRPr lang="en-US" sz="1000" dirty="0">
              <a:solidFill>
                <a:schemeClr val="bg1"/>
              </a:solidFill>
            </a:endParaRPr>
          </a:p>
          <a:p>
            <a:r>
              <a:rPr lang="en-US" sz="1000" dirty="0">
                <a:solidFill>
                  <a:schemeClr val="bg1"/>
                </a:solidFill>
              </a:rPr>
              <a:t>2 </a:t>
            </a:r>
            <a:r>
              <a:rPr lang="en-GB" sz="1000" dirty="0">
                <a:solidFill>
                  <a:schemeClr val="bg1"/>
                </a:solidFill>
              </a:rPr>
              <a:t>OMRDD, </a:t>
            </a:r>
            <a:r>
              <a:rPr lang="en-GB" sz="1000" i="1" dirty="0">
                <a:solidFill>
                  <a:schemeClr val="bg1"/>
                </a:solidFill>
              </a:rPr>
              <a:t>Guidelines for Strategies, </a:t>
            </a:r>
            <a:r>
              <a:rPr lang="en-GB" sz="1000" dirty="0">
                <a:solidFill>
                  <a:schemeClr val="bg1"/>
                </a:solidFill>
              </a:rPr>
              <a:t>(New York, OMRDD, 1998), P. 1. </a:t>
            </a:r>
          </a:p>
          <a:p>
            <a:r>
              <a:rPr lang="en-US" sz="1000" dirty="0">
                <a:solidFill>
                  <a:schemeClr val="bg1"/>
                </a:solidFill>
              </a:rPr>
              <a:t>3 OWPDD, </a:t>
            </a:r>
            <a:r>
              <a:rPr lang="en-US" sz="1000" i="1" dirty="0">
                <a:solidFill>
                  <a:schemeClr val="bg1"/>
                </a:solidFill>
              </a:rPr>
              <a:t>Agency Name Change and Terminology Updates , </a:t>
            </a:r>
            <a:r>
              <a:rPr lang="en-US" sz="1000" dirty="0">
                <a:solidFill>
                  <a:schemeClr val="bg1"/>
                </a:solidFill>
              </a:rPr>
              <a:t> (New York, OPWDD, 2016), </a:t>
            </a:r>
            <a:r>
              <a:rPr lang="en-US" sz="1000" dirty="0">
                <a:solidFill>
                  <a:schemeClr val="bg1"/>
                </a:solidFill>
                <a:hlinkClick r:id="rId3">
                  <a:extLst>
                    <a:ext uri="{A12FA001-AC4F-418D-AE19-62706E023703}">
                      <ahyp:hlinkClr xmlns:ahyp="http://schemas.microsoft.com/office/drawing/2018/hyperlinkcolor" val="tx"/>
                    </a:ext>
                  </a:extLst>
                </a:hlinkClick>
              </a:rPr>
              <a:t>https://opwdd.ny.gov/regulations_guidance/opwdd_regulations/agency_name_change_terminology_updates_memo</a:t>
            </a:r>
            <a:r>
              <a:rPr lang="en-US" sz="1000" dirty="0">
                <a:solidFill>
                  <a:schemeClr val="bg1"/>
                </a:solidFill>
              </a:rPr>
              <a:t> [ACCESSED 14 NOVEMBER 2018]</a:t>
            </a:r>
          </a:p>
          <a:p>
            <a:r>
              <a:rPr lang="en-US" sz="1000" dirty="0">
                <a:solidFill>
                  <a:schemeClr val="bg1"/>
                </a:solidFill>
              </a:rPr>
              <a:t>4 </a:t>
            </a:r>
            <a:r>
              <a:rPr lang="en-GB" sz="1000" dirty="0">
                <a:solidFill>
                  <a:schemeClr val="bg1"/>
                </a:solidFill>
              </a:rPr>
              <a:t>OMRDD, </a:t>
            </a:r>
            <a:r>
              <a:rPr lang="en-GB" sz="1000" i="1" dirty="0">
                <a:solidFill>
                  <a:schemeClr val="bg1"/>
                </a:solidFill>
              </a:rPr>
              <a:t>Guidelines for Strategies, </a:t>
            </a:r>
            <a:r>
              <a:rPr lang="en-GB" sz="1000" dirty="0">
                <a:solidFill>
                  <a:schemeClr val="bg1"/>
                </a:solidFill>
              </a:rPr>
              <a:t>(New York, OMRDD, 1998), P. 10. </a:t>
            </a:r>
            <a:endParaRPr lang="en-US" sz="1000" dirty="0">
              <a:solidFill>
                <a:schemeClr val="bg1"/>
              </a:solidFill>
            </a:endParaRPr>
          </a:p>
        </p:txBody>
      </p:sp>
    </p:spTree>
    <p:extLst>
      <p:ext uri="{BB962C8B-B14F-4D97-AF65-F5344CB8AC3E}">
        <p14:creationId xmlns:p14="http://schemas.microsoft.com/office/powerpoint/2010/main" val="766130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wipe(down)">
                                      <p:cBhvr>
                                        <p:cTn id="30" dur="500"/>
                                        <p:tgtEl>
                                          <p:spTgt spid="3">
                                            <p:txEl>
                                              <p:pRg st="6" end="6"/>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wipe(down)">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wipe(down)">
                                      <p:cBhvr>
                                        <p:cTn id="3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670605" y="116881"/>
            <a:ext cx="7201524" cy="868839"/>
          </a:xfrm>
        </p:spPr>
        <p:txBody>
          <a:bodyPr>
            <a:normAutofit/>
          </a:bodyPr>
          <a:lstStyle/>
          <a:p>
            <a:pPr algn="l"/>
            <a:r>
              <a:rPr lang="en-US" sz="2800" dirty="0"/>
              <a:t>Observation 2 – Behavioural Management</a:t>
            </a:r>
          </a:p>
        </p:txBody>
      </p:sp>
      <p:sp>
        <p:nvSpPr>
          <p:cNvPr id="5" name="Content Placeholder 4"/>
          <p:cNvSpPr>
            <a:spLocks noGrp="1"/>
          </p:cNvSpPr>
          <p:nvPr>
            <p:ph idx="1"/>
          </p:nvPr>
        </p:nvSpPr>
        <p:spPr>
          <a:xfrm>
            <a:off x="1517900" y="680310"/>
            <a:ext cx="7626100" cy="5497380"/>
          </a:xfrm>
        </p:spPr>
        <p:txBody>
          <a:bodyPr anchor="ctr">
            <a:normAutofit/>
          </a:bodyPr>
          <a:lstStyle/>
          <a:p>
            <a:pPr>
              <a:spcBef>
                <a:spcPts val="276"/>
              </a:spcBef>
            </a:pPr>
            <a:r>
              <a:rPr lang="en-US" sz="2400" dirty="0"/>
              <a:t>Throughout placement witnessed two pupils using Boxing Gloves and Pads at every opportunity.</a:t>
            </a:r>
          </a:p>
          <a:p>
            <a:pPr>
              <a:spcBef>
                <a:spcPts val="276"/>
              </a:spcBef>
            </a:pPr>
            <a:r>
              <a:rPr lang="en-US" sz="2400" dirty="0"/>
              <a:t>Did not require constant supervision despite aggressive nature of boxing.</a:t>
            </a:r>
          </a:p>
          <a:p>
            <a:pPr>
              <a:spcBef>
                <a:spcPts val="276"/>
              </a:spcBef>
            </a:pPr>
            <a:r>
              <a:rPr lang="en-US" sz="2400" dirty="0"/>
              <a:t>Could be trusted to use responsibly and not get out of hand.</a:t>
            </a:r>
          </a:p>
          <a:p>
            <a:pPr>
              <a:spcBef>
                <a:spcPts val="276"/>
              </a:spcBef>
            </a:pPr>
            <a:r>
              <a:rPr lang="en-US" sz="2400" dirty="0"/>
              <a:t>Could be argued that level of aggression shown by the two pupils was lowered and they appeared more focused.</a:t>
            </a:r>
          </a:p>
          <a:p>
            <a:pPr>
              <a:spcBef>
                <a:spcPts val="276"/>
              </a:spcBef>
            </a:pPr>
            <a:r>
              <a:rPr lang="en-US" sz="2400" i="1" dirty="0"/>
              <a:t>‘</a:t>
            </a:r>
            <a:r>
              <a:rPr lang="en-GB" sz="2400" i="1" dirty="0"/>
              <a:t>Effective teaching and positively functioning classrooms with low levels of disruptive behaviour require planning and consistency’ </a:t>
            </a:r>
            <a:r>
              <a:rPr lang="en-GB" sz="2400" dirty="0"/>
              <a:t>– Barry Parsonon.</a:t>
            </a:r>
            <a:r>
              <a:rPr lang="en-GB" sz="2400" baseline="30000" dirty="0"/>
              <a:t>1</a:t>
            </a:r>
          </a:p>
          <a:p>
            <a:pPr>
              <a:spcBef>
                <a:spcPts val="276"/>
              </a:spcBef>
            </a:pPr>
            <a:r>
              <a:rPr lang="en-GB" sz="2400" dirty="0"/>
              <a:t>Can be claimed that Behavioural Management stems from Ivan Pavlov’s Classical Conditioning Theory.</a:t>
            </a:r>
            <a:r>
              <a:rPr lang="en-GB" sz="2400" baseline="30000" dirty="0"/>
              <a:t>2</a:t>
            </a:r>
            <a:endParaRPr lang="en-US" sz="2400" baseline="30000" dirty="0"/>
          </a:p>
        </p:txBody>
      </p:sp>
      <p:sp>
        <p:nvSpPr>
          <p:cNvPr id="3" name="Footer Placeholder 2">
            <a:extLst>
              <a:ext uri="{FF2B5EF4-FFF2-40B4-BE49-F238E27FC236}">
                <a16:creationId xmlns:a16="http://schemas.microsoft.com/office/drawing/2014/main" id="{2DBB0334-2D07-4DDC-BB65-5340B61C8340}"/>
              </a:ext>
            </a:extLst>
          </p:cNvPr>
          <p:cNvSpPr>
            <a:spLocks noGrp="1"/>
          </p:cNvSpPr>
          <p:nvPr>
            <p:ph type="ftr" sz="quarter" idx="11"/>
          </p:nvPr>
        </p:nvSpPr>
        <p:spPr>
          <a:xfrm>
            <a:off x="907079" y="6024986"/>
            <a:ext cx="8246071" cy="696490"/>
          </a:xfrm>
        </p:spPr>
        <p:txBody>
          <a:bodyPr/>
          <a:lstStyle/>
          <a:p>
            <a:pPr algn="l"/>
            <a:r>
              <a:rPr lang="en-US" sz="1000" dirty="0">
                <a:solidFill>
                  <a:schemeClr val="bg1"/>
                </a:solidFill>
              </a:rPr>
              <a:t>1 </a:t>
            </a:r>
            <a:r>
              <a:rPr lang="en-GB" sz="1000" dirty="0">
                <a:solidFill>
                  <a:schemeClr val="bg1"/>
                </a:solidFill>
              </a:rPr>
              <a:t>Barry S. Parsonon, “Evidence-Based Classroom Behaviour Management Strategies”, </a:t>
            </a:r>
            <a:r>
              <a:rPr lang="en-GB" sz="1000" i="1" dirty="0">
                <a:solidFill>
                  <a:schemeClr val="bg1"/>
                </a:solidFill>
              </a:rPr>
              <a:t>Kairaranga</a:t>
            </a:r>
            <a:r>
              <a:rPr lang="en-GB" sz="1000" dirty="0">
                <a:solidFill>
                  <a:schemeClr val="bg1"/>
                </a:solidFill>
              </a:rPr>
              <a:t>, Vol. 13, No. 1, (2012), pp. 16-23.</a:t>
            </a:r>
            <a:endParaRPr lang="en-US" sz="1000" dirty="0">
              <a:solidFill>
                <a:schemeClr val="bg1"/>
              </a:solidFill>
            </a:endParaRPr>
          </a:p>
          <a:p>
            <a:pPr algn="l"/>
            <a:r>
              <a:rPr lang="en-US" sz="1000" dirty="0">
                <a:solidFill>
                  <a:schemeClr val="bg1"/>
                </a:solidFill>
              </a:rPr>
              <a:t>2 </a:t>
            </a:r>
            <a:r>
              <a:rPr lang="en-GB" sz="1000" dirty="0">
                <a:solidFill>
                  <a:schemeClr val="bg1"/>
                </a:solidFill>
              </a:rPr>
              <a:t>Dennis Coon and John O. Mitterer, Introduction to Psychology: Gateways to Mind and Behavior with Concept Maps and Reviews, (USA, Cengage Learning, 2012), P. 220.</a:t>
            </a:r>
            <a:endParaRPr lang="en-US" sz="1000" dirty="0">
              <a:solidFill>
                <a:schemeClr val="bg1"/>
              </a:solidFill>
            </a:endParaRPr>
          </a:p>
        </p:txBody>
      </p:sp>
    </p:spTree>
    <p:extLst>
      <p:ext uri="{BB962C8B-B14F-4D97-AF65-F5344CB8AC3E}">
        <p14:creationId xmlns:p14="http://schemas.microsoft.com/office/powerpoint/2010/main" val="3033881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down)">
                                      <p:cBhvr>
                                        <p:cTn id="12" dur="500"/>
                                        <p:tgtEl>
                                          <p:spTgt spid="5">
                                            <p:txEl>
                                              <p:pRg st="0" end="0"/>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wipe(down)">
                                      <p:cBhvr>
                                        <p:cTn id="15" dur="500"/>
                                        <p:tgtEl>
                                          <p:spTgt spid="5">
                                            <p:txEl>
                                              <p:pRg st="1" end="1"/>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wipe(down)">
                                      <p:cBhvr>
                                        <p:cTn id="18" dur="500"/>
                                        <p:tgtEl>
                                          <p:spTgt spid="5">
                                            <p:txEl>
                                              <p:pRg st="2" end="2"/>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wipe(down)">
                                      <p:cBhvr>
                                        <p:cTn id="21" dur="500"/>
                                        <p:tgtEl>
                                          <p:spTgt spid="5">
                                            <p:txEl>
                                              <p:pRg st="3" end="3"/>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wipe(down)">
                                      <p:cBhvr>
                                        <p:cTn id="24" dur="500"/>
                                        <p:tgtEl>
                                          <p:spTgt spid="5">
                                            <p:txEl>
                                              <p:pRg st="4" end="4"/>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wipe(down)">
                                      <p:cBhvr>
                                        <p:cTn id="27" dur="500"/>
                                        <p:tgtEl>
                                          <p:spTgt spid="5">
                                            <p:txEl>
                                              <p:pRg st="5" end="5"/>
                                            </p:txEl>
                                          </p:spTgt>
                                        </p:tgtEl>
                                      </p:cBhvr>
                                    </p:animEffect>
                                  </p:childTnLst>
                                </p:cTn>
                              </p:par>
                            </p:childTnLst>
                          </p:cTn>
                        </p:par>
                        <p:par>
                          <p:cTn id="28" fill="hold">
                            <p:stCondLst>
                              <p:cond delay="500"/>
                            </p:stCondLst>
                            <p:childTnLst>
                              <p:par>
                                <p:cTn id="29" presetID="22" presetClass="entr" presetSubtype="4" fill="hold" grpId="0" nodeType="after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wipe(down)">
                                      <p:cBhvr>
                                        <p:cTn id="3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uiExpand="1" build="p"/>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6" y="833015"/>
            <a:ext cx="8856888" cy="610820"/>
          </a:xfrm>
        </p:spPr>
        <p:txBody>
          <a:bodyPr anchor="t">
            <a:normAutofit/>
          </a:bodyPr>
          <a:lstStyle/>
          <a:p>
            <a:r>
              <a:rPr lang="en-US" sz="2600" dirty="0"/>
              <a:t>Observation 3 – Physical Contact</a:t>
            </a:r>
          </a:p>
        </p:txBody>
      </p:sp>
      <p:sp>
        <p:nvSpPr>
          <p:cNvPr id="3" name="Content Placeholder 2"/>
          <p:cNvSpPr>
            <a:spLocks noGrp="1"/>
          </p:cNvSpPr>
          <p:nvPr>
            <p:ph idx="1"/>
          </p:nvPr>
        </p:nvSpPr>
        <p:spPr>
          <a:xfrm>
            <a:off x="143556" y="1138425"/>
            <a:ext cx="8856887" cy="5497380"/>
          </a:xfrm>
        </p:spPr>
        <p:txBody>
          <a:bodyPr anchor="t">
            <a:noAutofit/>
          </a:bodyPr>
          <a:lstStyle/>
          <a:p>
            <a:r>
              <a:rPr lang="en-US" sz="1850" dirty="0"/>
              <a:t>Throughout entire placement observed (non-aggressive) physical contact between staff and pupils.</a:t>
            </a:r>
          </a:p>
          <a:p>
            <a:pPr lvl="1">
              <a:spcBef>
                <a:spcPts val="232"/>
              </a:spcBef>
            </a:pPr>
            <a:r>
              <a:rPr lang="en-US" sz="1750" dirty="0"/>
              <a:t>e.g. Hugs, ‘high fives’, Arm Round Shoulder etc.</a:t>
            </a:r>
          </a:p>
          <a:p>
            <a:pPr lvl="1"/>
            <a:r>
              <a:rPr lang="en-US" sz="1750" dirty="0"/>
              <a:t>Usually between same sexes e.g. male staff and male pupil.</a:t>
            </a:r>
          </a:p>
          <a:p>
            <a:r>
              <a:rPr lang="en-US" sz="1850" dirty="0"/>
              <a:t>Argued that in order to prevent themselves from allegations Teachers and staff should not have physical contact with pupils.</a:t>
            </a:r>
            <a:r>
              <a:rPr lang="en-US" sz="1850" baseline="30000" dirty="0"/>
              <a:t>1</a:t>
            </a:r>
          </a:p>
          <a:p>
            <a:r>
              <a:rPr lang="en-US" sz="1850" dirty="0"/>
              <a:t>Government has no policy that states that this behavior is forbidden and it is purely down to individual school policies and that contact between staff and pupils is encouraged.</a:t>
            </a:r>
            <a:r>
              <a:rPr lang="en-US" sz="1850" baseline="30000" dirty="0"/>
              <a:t>2</a:t>
            </a:r>
          </a:p>
          <a:p>
            <a:r>
              <a:rPr lang="en-GB" sz="1850" dirty="0"/>
              <a:t>‘Psychologists from the society have called on schools to change their attitudes towards physical contact with students, explaining to parents that touch is not only necessary, but an integral part of the teacher-pupil relationship’ – Rachael Pells, Education Correspondent, The Independent.</a:t>
            </a:r>
            <a:r>
              <a:rPr lang="en-GB" sz="1850" baseline="30000" dirty="0"/>
              <a:t>3</a:t>
            </a:r>
          </a:p>
          <a:p>
            <a:r>
              <a:rPr lang="en-GB" sz="1850" dirty="0"/>
              <a:t>Maslow’s Hierarchy of needs suggests that without physical contact/intimate relationships a person can not achieve one’s potential.</a:t>
            </a:r>
            <a:r>
              <a:rPr lang="en-GB" sz="1850" baseline="30000" dirty="0"/>
              <a:t>4</a:t>
            </a:r>
            <a:endParaRPr lang="en-US" sz="1850" baseline="30000" dirty="0"/>
          </a:p>
        </p:txBody>
      </p:sp>
      <p:sp>
        <p:nvSpPr>
          <p:cNvPr id="5" name="Footer Placeholder 4">
            <a:extLst>
              <a:ext uri="{FF2B5EF4-FFF2-40B4-BE49-F238E27FC236}">
                <a16:creationId xmlns:a16="http://schemas.microsoft.com/office/drawing/2014/main" id="{9950473A-04DB-4727-A5DE-318D75ECDEBF}"/>
              </a:ext>
            </a:extLst>
          </p:cNvPr>
          <p:cNvSpPr>
            <a:spLocks noGrp="1"/>
          </p:cNvSpPr>
          <p:nvPr>
            <p:ph type="ftr" sz="quarter" idx="11"/>
          </p:nvPr>
        </p:nvSpPr>
        <p:spPr>
          <a:xfrm>
            <a:off x="-161855" y="5566870"/>
            <a:ext cx="9467709" cy="1374345"/>
          </a:xfrm>
        </p:spPr>
        <p:txBody>
          <a:bodyPr/>
          <a:lstStyle/>
          <a:p>
            <a:r>
              <a:rPr lang="en-US" sz="1000" dirty="0">
                <a:solidFill>
                  <a:schemeClr val="bg1"/>
                </a:solidFill>
              </a:rPr>
              <a:t>1 </a:t>
            </a:r>
            <a:r>
              <a:rPr lang="en-GB" sz="1000" dirty="0">
                <a:solidFill>
                  <a:schemeClr val="bg1"/>
                </a:solidFill>
              </a:rPr>
              <a:t>Harrison, David, “Music Teachers Advised Not To Touch Children To Avoid Abuse Claims”, </a:t>
            </a:r>
            <a:r>
              <a:rPr lang="en-GB" sz="1000" i="1" dirty="0">
                <a:solidFill>
                  <a:schemeClr val="bg1"/>
                </a:solidFill>
              </a:rPr>
              <a:t>The Telegraph.co.uk, </a:t>
            </a:r>
            <a:r>
              <a:rPr lang="en-GB" sz="1000" dirty="0">
                <a:solidFill>
                  <a:schemeClr val="bg1"/>
                </a:solidFill>
              </a:rPr>
              <a:t>8 November 2008 https://www.telegraph.co.uk/news/uknews/3407277/Music-teachers-advised-not-to-touch-children-to-avoid-abuse-claims.html [accessed 14 November 2018]</a:t>
            </a:r>
            <a:endParaRPr lang="en-US" sz="1000" dirty="0">
              <a:solidFill>
                <a:schemeClr val="bg1"/>
              </a:solidFill>
            </a:endParaRPr>
          </a:p>
          <a:p>
            <a:r>
              <a:rPr lang="en-US" sz="1000" dirty="0">
                <a:solidFill>
                  <a:schemeClr val="bg1"/>
                </a:solidFill>
              </a:rPr>
              <a:t>2 </a:t>
            </a:r>
            <a:r>
              <a:rPr lang="en-GB" sz="1000" dirty="0">
                <a:solidFill>
                  <a:schemeClr val="bg1"/>
                </a:solidFill>
              </a:rPr>
              <a:t>Department of Education, “School Discipline: New Guidance For Teachers”, </a:t>
            </a:r>
            <a:r>
              <a:rPr lang="en-GB" sz="1000" i="1" dirty="0">
                <a:solidFill>
                  <a:schemeClr val="bg1"/>
                </a:solidFill>
              </a:rPr>
              <a:t>gov.uk, </a:t>
            </a:r>
            <a:r>
              <a:rPr lang="en-GB" sz="1000" dirty="0">
                <a:solidFill>
                  <a:schemeClr val="bg1"/>
                </a:solidFill>
              </a:rPr>
              <a:t>11 July 2011 https://www.gov.uk/government/news/school-discipline-new-guidance-for-teachers [Accessed 13 November 2018]</a:t>
            </a:r>
            <a:endParaRPr lang="en-US" sz="1000" dirty="0">
              <a:solidFill>
                <a:schemeClr val="bg1"/>
              </a:solidFill>
            </a:endParaRPr>
          </a:p>
          <a:p>
            <a:r>
              <a:rPr lang="en-US" sz="1000" dirty="0">
                <a:solidFill>
                  <a:schemeClr val="bg1"/>
                </a:solidFill>
              </a:rPr>
              <a:t>3 </a:t>
            </a:r>
            <a:r>
              <a:rPr lang="en-GB" sz="1000" dirty="0">
                <a:solidFill>
                  <a:schemeClr val="bg1"/>
                </a:solidFill>
              </a:rPr>
              <a:t>Rachael Pells “Teachers Who Avoid Touching Children Are Guilty of Child Abuse, Experts Claim”, </a:t>
            </a:r>
            <a:r>
              <a:rPr lang="en-GB" sz="1000" i="1" dirty="0">
                <a:solidFill>
                  <a:schemeClr val="bg1"/>
                </a:solidFill>
              </a:rPr>
              <a:t>independent.co.uk, </a:t>
            </a:r>
            <a:r>
              <a:rPr lang="en-GB" sz="1000" dirty="0">
                <a:solidFill>
                  <a:schemeClr val="bg1"/>
                </a:solidFill>
              </a:rPr>
              <a:t>18 February 2017 https://www.independent.co.uk/news/education/education-news/teachers-who-avoid-touching-children-guilty-of-child-abuse-experts-psychologists-dangerous-a7586926.html [accessed 14 November 2018]</a:t>
            </a:r>
            <a:endParaRPr lang="en-US" sz="1000" dirty="0">
              <a:solidFill>
                <a:schemeClr val="bg1"/>
              </a:solidFill>
            </a:endParaRPr>
          </a:p>
          <a:p>
            <a:r>
              <a:rPr lang="en-US" sz="1000" dirty="0">
                <a:solidFill>
                  <a:schemeClr val="bg1"/>
                </a:solidFill>
              </a:rPr>
              <a:t>4</a:t>
            </a:r>
            <a:r>
              <a:rPr lang="en-GB" sz="1000" dirty="0">
                <a:solidFill>
                  <a:schemeClr val="bg1"/>
                </a:solidFill>
              </a:rPr>
              <a:t> McLeod, Saul, “Maslow’s Hierarchy of Needs”, The Simply Psychology.org Website, June 2018 https://www.simplypsychology.org/maslow.html [accessed 14 November 2018]</a:t>
            </a:r>
            <a:endParaRPr lang="en-US" sz="1000" dirty="0">
              <a:solidFill>
                <a:schemeClr val="bg1"/>
              </a:solidFill>
            </a:endParaRPr>
          </a:p>
        </p:txBody>
      </p:sp>
    </p:spTree>
    <p:extLst>
      <p:ext uri="{BB962C8B-B14F-4D97-AF65-F5344CB8AC3E}">
        <p14:creationId xmlns:p14="http://schemas.microsoft.com/office/powerpoint/2010/main" val="3216734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wipe(down)">
                                      <p:cBhvr>
                                        <p:cTn id="30" dur="500"/>
                                        <p:tgtEl>
                                          <p:spTgt spid="3">
                                            <p:txEl>
                                              <p:pRg st="6" end="6"/>
                                            </p:txEl>
                                          </p:spTgt>
                                        </p:tgtEl>
                                      </p:cBhvr>
                                    </p:animEffect>
                                  </p:childTnLst>
                                </p:cTn>
                              </p:par>
                            </p:childTnLst>
                          </p:cTn>
                        </p:par>
                        <p:par>
                          <p:cTn id="31" fill="hold">
                            <p:stCondLst>
                              <p:cond delay="500"/>
                            </p:stCondLst>
                            <p:childTnLst>
                              <p:par>
                                <p:cTn id="32" presetID="22" presetClass="entr" presetSubtype="4" fill="hold" grpId="0" nodeType="afterEffect">
                                  <p:stCondLst>
                                    <p:cond delay="0"/>
                                  </p:stCondLst>
                                  <p:childTnLst>
                                    <p:set>
                                      <p:cBhvr>
                                        <p:cTn id="33" dur="1" fill="hold">
                                          <p:stCondLst>
                                            <p:cond delay="0"/>
                                          </p:stCondLst>
                                        </p:cTn>
                                        <p:tgtEl>
                                          <p:spTgt spid="5"/>
                                        </p:tgtEl>
                                        <p:attrNameLst>
                                          <p:attrName>style.visibility</p:attrName>
                                        </p:attrNameLst>
                                      </p:cBhvr>
                                      <p:to>
                                        <p:strVal val="visible"/>
                                      </p:to>
                                    </p:set>
                                    <p:animEffect transition="in" filter="wipe(down)">
                                      <p:cBhvr>
                                        <p:cTn id="3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5" y="1138425"/>
            <a:ext cx="8856890" cy="610820"/>
          </a:xfrm>
        </p:spPr>
        <p:txBody>
          <a:bodyPr>
            <a:normAutofit/>
          </a:bodyPr>
          <a:lstStyle/>
          <a:p>
            <a:r>
              <a:rPr lang="en-US" sz="2800" dirty="0"/>
              <a:t>ABOUT CANOLFAN-Y-GORS (CYG)</a:t>
            </a:r>
          </a:p>
        </p:txBody>
      </p:sp>
      <p:sp>
        <p:nvSpPr>
          <p:cNvPr id="7" name="Content Placeholder 2">
            <a:extLst>
              <a:ext uri="{FF2B5EF4-FFF2-40B4-BE49-F238E27FC236}">
                <a16:creationId xmlns:a16="http://schemas.microsoft.com/office/drawing/2014/main" id="{BC179EA7-59E8-4B72-B1AC-0D7E0C9341AA}"/>
              </a:ext>
            </a:extLst>
          </p:cNvPr>
          <p:cNvSpPr txBox="1">
            <a:spLocks/>
          </p:cNvSpPr>
          <p:nvPr/>
        </p:nvSpPr>
        <p:spPr>
          <a:xfrm>
            <a:off x="262490" y="2207359"/>
            <a:ext cx="8856890" cy="1001331"/>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600" dirty="0"/>
              <a:t>Located Near Llanelli</a:t>
            </a:r>
          </a:p>
          <a:p>
            <a:pPr lvl="1"/>
            <a:r>
              <a:rPr lang="en-US" sz="2600" dirty="0"/>
              <a:t>Village Called Pwll </a:t>
            </a:r>
          </a:p>
        </p:txBody>
      </p:sp>
      <p:sp>
        <p:nvSpPr>
          <p:cNvPr id="8" name="Content Placeholder 2">
            <a:extLst>
              <a:ext uri="{FF2B5EF4-FFF2-40B4-BE49-F238E27FC236}">
                <a16:creationId xmlns:a16="http://schemas.microsoft.com/office/drawing/2014/main" id="{4BA00A4D-C1FE-44C3-A1BF-BBCA31553903}"/>
              </a:ext>
            </a:extLst>
          </p:cNvPr>
          <p:cNvSpPr txBox="1">
            <a:spLocks/>
          </p:cNvSpPr>
          <p:nvPr/>
        </p:nvSpPr>
        <p:spPr>
          <a:xfrm>
            <a:off x="262490" y="3429525"/>
            <a:ext cx="8856890" cy="1373819"/>
          </a:xfrm>
          <a:prstGeom prst="rect">
            <a:avLst/>
          </a:prstGeom>
        </p:spPr>
        <p:txBody>
          <a:bodyPr vert="horz" lIns="91440" tIns="45720" rIns="91440" bIns="45720" rtlCol="0" anchor="ctr">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600" dirty="0"/>
              <a:t>24 Pupils</a:t>
            </a:r>
          </a:p>
          <a:p>
            <a:pPr lvl="1"/>
            <a:r>
              <a:rPr lang="en-US" sz="2200" dirty="0"/>
              <a:t>Secondary School age from 11-16</a:t>
            </a:r>
          </a:p>
          <a:p>
            <a:pPr lvl="1"/>
            <a:r>
              <a:rPr lang="en-US" sz="2200" dirty="0"/>
              <a:t>Only 18 attend due to anxiety issues of pupils</a:t>
            </a:r>
          </a:p>
          <a:p>
            <a:pPr lvl="1"/>
            <a:r>
              <a:rPr lang="en-US" sz="2200" dirty="0"/>
              <a:t>6 Pupils Home Tutored </a:t>
            </a:r>
          </a:p>
        </p:txBody>
      </p:sp>
      <p:sp>
        <p:nvSpPr>
          <p:cNvPr id="9" name="Content Placeholder 2">
            <a:extLst>
              <a:ext uri="{FF2B5EF4-FFF2-40B4-BE49-F238E27FC236}">
                <a16:creationId xmlns:a16="http://schemas.microsoft.com/office/drawing/2014/main" id="{38CF9D4D-45BE-471F-9C1F-C09EA9AD06B1}"/>
              </a:ext>
            </a:extLst>
          </p:cNvPr>
          <p:cNvSpPr txBox="1">
            <a:spLocks/>
          </p:cNvSpPr>
          <p:nvPr/>
        </p:nvSpPr>
        <p:spPr>
          <a:xfrm>
            <a:off x="296260" y="5024178"/>
            <a:ext cx="9000444" cy="1306217"/>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600" dirty="0"/>
              <a:t>Example of School styled on Donaldson Report</a:t>
            </a:r>
          </a:p>
          <a:p>
            <a:pPr lvl="1"/>
            <a:r>
              <a:rPr lang="en-US" sz="2200" dirty="0"/>
              <a:t>Teachers don’t Just teach one subject</a:t>
            </a:r>
          </a:p>
          <a:p>
            <a:pPr lvl="2"/>
            <a:r>
              <a:rPr lang="en-US" sz="2000" dirty="0"/>
              <a:t>e.g. ‘Humanities’ rather than history, geography</a:t>
            </a:r>
          </a:p>
        </p:txBody>
      </p:sp>
      <p:pic>
        <p:nvPicPr>
          <p:cNvPr id="13" name="Picture 12">
            <a:extLst>
              <a:ext uri="{FF2B5EF4-FFF2-40B4-BE49-F238E27FC236}">
                <a16:creationId xmlns:a16="http://schemas.microsoft.com/office/drawing/2014/main" id="{DA61E935-8973-45BD-B7F8-2E278CFC5210}"/>
              </a:ext>
            </a:extLst>
          </p:cNvPr>
          <p:cNvPicPr>
            <a:picLocks noChangeAspect="1"/>
          </p:cNvPicPr>
          <p:nvPr/>
        </p:nvPicPr>
        <p:blipFill>
          <a:blip r:embed="rId2"/>
          <a:stretch>
            <a:fillRect/>
          </a:stretch>
        </p:blipFill>
        <p:spPr>
          <a:xfrm rot="1198442">
            <a:off x="5056484" y="2140926"/>
            <a:ext cx="3479861" cy="1661240"/>
          </a:xfrm>
          <a:prstGeom prst="rect">
            <a:avLst/>
          </a:prstGeom>
        </p:spPr>
      </p:pic>
      <p:sp>
        <p:nvSpPr>
          <p:cNvPr id="15" name="TextBox 14">
            <a:extLst>
              <a:ext uri="{FF2B5EF4-FFF2-40B4-BE49-F238E27FC236}">
                <a16:creationId xmlns:a16="http://schemas.microsoft.com/office/drawing/2014/main" id="{E7A6E469-E9E3-43D4-9F66-12C3BBD217A3}"/>
              </a:ext>
            </a:extLst>
          </p:cNvPr>
          <p:cNvSpPr txBox="1"/>
          <p:nvPr/>
        </p:nvSpPr>
        <p:spPr>
          <a:xfrm rot="1190794">
            <a:off x="4624965" y="3655043"/>
            <a:ext cx="3606192" cy="276999"/>
          </a:xfrm>
          <a:prstGeom prst="rect">
            <a:avLst/>
          </a:prstGeom>
          <a:noFill/>
        </p:spPr>
        <p:txBody>
          <a:bodyPr wrap="square" rtlCol="0">
            <a:spAutoFit/>
          </a:bodyPr>
          <a:lstStyle/>
          <a:p>
            <a:pPr algn="ctr"/>
            <a:r>
              <a:rPr lang="en-GB" sz="1200" dirty="0">
                <a:solidFill>
                  <a:schemeClr val="bg1"/>
                </a:solidFill>
              </a:rPr>
              <a:t>Fig. 1: Lennon 2018. </a:t>
            </a:r>
            <a:r>
              <a:rPr lang="en-GB" sz="1200" i="1" dirty="0">
                <a:solidFill>
                  <a:schemeClr val="bg1"/>
                </a:solidFill>
              </a:rPr>
              <a:t> Love at Canolfan Y Gors</a:t>
            </a:r>
            <a:endParaRPr lang="en-GB" sz="1200" dirty="0">
              <a:solidFill>
                <a:schemeClr val="bg1"/>
              </a:solidFill>
            </a:endParaRPr>
          </a:p>
        </p:txBody>
      </p:sp>
    </p:spTree>
    <p:extLst>
      <p:ext uri="{BB962C8B-B14F-4D97-AF65-F5344CB8AC3E}">
        <p14:creationId xmlns:p14="http://schemas.microsoft.com/office/powerpoint/2010/main" val="4103309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randombar(horizont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00"/>
                                        <p:tgtEl>
                                          <p:spTgt spid="9"/>
                                        </p:tgtEl>
                                      </p:cBhvr>
                                    </p:animEffect>
                                  </p:childTnLst>
                                </p:cTn>
                              </p:par>
                            </p:childTnLst>
                          </p:cTn>
                        </p:par>
                        <p:par>
                          <p:cTn id="28" fill="hold">
                            <p:stCondLst>
                              <p:cond delay="500"/>
                            </p:stCondLst>
                            <p:childTnLst>
                              <p:par>
                                <p:cTn id="29" presetID="1" presetClass="entr" presetSubtype="0" fill="hold" grpId="0" nodeType="after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5" y="1138425"/>
            <a:ext cx="8856890" cy="610820"/>
          </a:xfrm>
        </p:spPr>
        <p:txBody>
          <a:bodyPr>
            <a:normAutofit/>
          </a:bodyPr>
          <a:lstStyle/>
          <a:p>
            <a:r>
              <a:rPr lang="en-US" sz="2800" dirty="0"/>
              <a:t>ABOUT CANOLFAN-Y-GORS (CYG)</a:t>
            </a:r>
          </a:p>
        </p:txBody>
      </p:sp>
      <p:sp>
        <p:nvSpPr>
          <p:cNvPr id="3" name="Content Placeholder 2"/>
          <p:cNvSpPr>
            <a:spLocks noGrp="1"/>
          </p:cNvSpPr>
          <p:nvPr>
            <p:ph idx="1"/>
          </p:nvPr>
        </p:nvSpPr>
        <p:spPr>
          <a:xfrm>
            <a:off x="143555" y="3887115"/>
            <a:ext cx="9144000" cy="1610265"/>
          </a:xfrm>
        </p:spPr>
        <p:txBody>
          <a:bodyPr anchor="ctr">
            <a:normAutofit lnSpcReduction="10000"/>
          </a:bodyPr>
          <a:lstStyle/>
          <a:p>
            <a:r>
              <a:rPr lang="en-US" sz="2600" dirty="0"/>
              <a:t>Chose to Attend Canolfan-Y-Gors:</a:t>
            </a:r>
          </a:p>
          <a:p>
            <a:pPr lvl="1"/>
            <a:r>
              <a:rPr lang="en-US" sz="2200" dirty="0"/>
              <a:t>Following Presentation by 2 Teachers </a:t>
            </a:r>
          </a:p>
          <a:p>
            <a:pPr lvl="1"/>
            <a:r>
              <a:rPr lang="en-US" sz="2200" dirty="0"/>
              <a:t>Due to Fact Non-Mainstream – PRU</a:t>
            </a:r>
          </a:p>
          <a:p>
            <a:pPr lvl="2"/>
            <a:r>
              <a:rPr lang="en-US" sz="2000" dirty="0"/>
              <a:t>Pupil Referral Unit</a:t>
            </a:r>
            <a:endParaRPr lang="en-US" dirty="0"/>
          </a:p>
        </p:txBody>
      </p:sp>
      <p:sp>
        <p:nvSpPr>
          <p:cNvPr id="6" name="Content Placeholder 2">
            <a:extLst>
              <a:ext uri="{FF2B5EF4-FFF2-40B4-BE49-F238E27FC236}">
                <a16:creationId xmlns:a16="http://schemas.microsoft.com/office/drawing/2014/main" id="{8AAEFC1B-CAD8-4619-9282-8F38FA98FB6E}"/>
              </a:ext>
            </a:extLst>
          </p:cNvPr>
          <p:cNvSpPr txBox="1">
            <a:spLocks/>
          </p:cNvSpPr>
          <p:nvPr/>
        </p:nvSpPr>
        <p:spPr>
          <a:xfrm>
            <a:off x="143555" y="1817373"/>
            <a:ext cx="8704185" cy="176433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600" dirty="0"/>
              <a:t>PRU – Pupil Referral Unit</a:t>
            </a:r>
          </a:p>
          <a:p>
            <a:pPr lvl="1"/>
            <a:r>
              <a:rPr lang="en-US" sz="2200" dirty="0"/>
              <a:t>Sister Unit – Rhyd-Y-Gors deals with behavioural issues; whereas CYG deals with anxiety</a:t>
            </a:r>
          </a:p>
          <a:p>
            <a:pPr lvl="2"/>
            <a:r>
              <a:rPr lang="en-US" sz="2000" dirty="0"/>
              <a:t>e.g. self-exclusion and engagement issues</a:t>
            </a:r>
          </a:p>
        </p:txBody>
      </p:sp>
    </p:spTree>
    <p:extLst>
      <p:ext uri="{BB962C8B-B14F-4D97-AF65-F5344CB8AC3E}">
        <p14:creationId xmlns:p14="http://schemas.microsoft.com/office/powerpoint/2010/main" val="3590647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2"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right)">
                                      <p:cBhvr>
                                        <p:cTn id="17" dur="500"/>
                                        <p:tgtEl>
                                          <p:spTgt spid="3">
                                            <p:txEl>
                                              <p:pRg st="0" end="0"/>
                                            </p:txEl>
                                          </p:spTgt>
                                        </p:tgtEl>
                                      </p:cBhvr>
                                    </p:animEffect>
                                  </p:childTnLst>
                                </p:cTn>
                              </p:par>
                              <p:par>
                                <p:cTn id="18" presetID="22" presetClass="entr" presetSubtype="2"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ipe(right)">
                                      <p:cBhvr>
                                        <p:cTn id="20" dur="500"/>
                                        <p:tgtEl>
                                          <p:spTgt spid="3">
                                            <p:txEl>
                                              <p:pRg st="1" end="1"/>
                                            </p:txEl>
                                          </p:spTgt>
                                        </p:tgtEl>
                                      </p:cBhvr>
                                    </p:animEffect>
                                  </p:childTnLst>
                                </p:cTn>
                              </p:par>
                              <p:par>
                                <p:cTn id="21" presetID="22" presetClass="entr" presetSubtype="2" fill="hold" grpId="0"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right)">
                                      <p:cBhvr>
                                        <p:cTn id="23" dur="500"/>
                                        <p:tgtEl>
                                          <p:spTgt spid="3">
                                            <p:txEl>
                                              <p:pRg st="2" end="2"/>
                                            </p:txEl>
                                          </p:spTgt>
                                        </p:tgtEl>
                                      </p:cBhvr>
                                    </p:animEffect>
                                  </p:childTnLst>
                                </p:cTn>
                              </p:par>
                              <p:par>
                                <p:cTn id="24" presetID="22" presetClass="entr" presetSubtype="2"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ipe(right)">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7" y="985720"/>
            <a:ext cx="8856888" cy="610820"/>
          </a:xfrm>
        </p:spPr>
        <p:txBody>
          <a:bodyPr>
            <a:normAutofit/>
          </a:bodyPr>
          <a:lstStyle/>
          <a:p>
            <a:r>
              <a:rPr lang="en-US" sz="2800" dirty="0"/>
              <a:t>The School Day at CYG (Mon, Tues, Thurs &amp; Fri)</a:t>
            </a:r>
          </a:p>
        </p:txBody>
      </p:sp>
      <p:sp>
        <p:nvSpPr>
          <p:cNvPr id="3" name="Content Placeholder 2"/>
          <p:cNvSpPr>
            <a:spLocks noGrp="1"/>
          </p:cNvSpPr>
          <p:nvPr>
            <p:ph idx="1"/>
          </p:nvPr>
        </p:nvSpPr>
        <p:spPr>
          <a:xfrm>
            <a:off x="143556" y="1291130"/>
            <a:ext cx="8856887" cy="4886560"/>
          </a:xfrm>
        </p:spPr>
        <p:txBody>
          <a:bodyPr anchor="ctr"/>
          <a:lstStyle/>
          <a:p>
            <a:r>
              <a:rPr lang="en-US" sz="2400" dirty="0"/>
              <a:t>8:45 – 9 – Pupils arrive via Several Taxis</a:t>
            </a:r>
          </a:p>
          <a:p>
            <a:pPr lvl="1"/>
            <a:r>
              <a:rPr lang="en-US" sz="2400" dirty="0"/>
              <a:t>Provided by the Local Education Authority (LEA)</a:t>
            </a:r>
          </a:p>
          <a:p>
            <a:pPr marL="514350" indent="-457200"/>
            <a:r>
              <a:rPr lang="en-US" sz="2400" dirty="0"/>
              <a:t>9:10 – 9:30 – Tutor Groups</a:t>
            </a:r>
          </a:p>
          <a:p>
            <a:pPr marL="514350" indent="-457200"/>
            <a:r>
              <a:rPr lang="en-US" sz="2400" dirty="0"/>
              <a:t>9:30 – 10:55 – Lessons 1 &amp;2</a:t>
            </a:r>
          </a:p>
          <a:p>
            <a:pPr marL="514350" indent="-457200"/>
            <a:r>
              <a:rPr lang="en-US" sz="2400" dirty="0"/>
              <a:t>10:55 – 11:15 – Break</a:t>
            </a:r>
          </a:p>
          <a:p>
            <a:pPr marL="514350" indent="-457200"/>
            <a:r>
              <a:rPr lang="en-US" sz="2400" dirty="0"/>
              <a:t>11:15 – 12:45 – Lessons 3 &amp; 4</a:t>
            </a:r>
          </a:p>
          <a:p>
            <a:pPr marL="514350" indent="-457200"/>
            <a:r>
              <a:rPr lang="en-US" sz="2400" dirty="0"/>
              <a:t>12:45 – 13:35 – Lunch</a:t>
            </a:r>
          </a:p>
          <a:p>
            <a:pPr marL="514350" indent="-457200"/>
            <a:r>
              <a:rPr lang="en-US" sz="2400" dirty="0"/>
              <a:t>13:35 – 15:00 – Lessons 5 &amp;6</a:t>
            </a:r>
          </a:p>
          <a:p>
            <a:pPr marL="514350" indent="-457200"/>
            <a:r>
              <a:rPr lang="en-US" sz="2400" dirty="0"/>
              <a:t>15:00 – 15:10 – Tutor Groups</a:t>
            </a:r>
          </a:p>
        </p:txBody>
      </p:sp>
      <p:pic>
        <p:nvPicPr>
          <p:cNvPr id="11" name="Picture 10">
            <a:extLst>
              <a:ext uri="{FF2B5EF4-FFF2-40B4-BE49-F238E27FC236}">
                <a16:creationId xmlns:a16="http://schemas.microsoft.com/office/drawing/2014/main" id="{75C1578F-BF0B-4617-97F9-7DA7AB9D9D49}"/>
              </a:ext>
            </a:extLst>
          </p:cNvPr>
          <p:cNvPicPr>
            <a:picLocks noChangeAspect="1"/>
          </p:cNvPicPr>
          <p:nvPr/>
        </p:nvPicPr>
        <p:blipFill>
          <a:blip r:embed="rId2"/>
          <a:stretch>
            <a:fillRect/>
          </a:stretch>
        </p:blipFill>
        <p:spPr>
          <a:xfrm>
            <a:off x="4572000" y="3650119"/>
            <a:ext cx="4275740" cy="1995910"/>
          </a:xfrm>
          <a:prstGeom prst="rect">
            <a:avLst/>
          </a:prstGeom>
        </p:spPr>
      </p:pic>
      <p:sp>
        <p:nvSpPr>
          <p:cNvPr id="13" name="Content Placeholder 2">
            <a:extLst>
              <a:ext uri="{FF2B5EF4-FFF2-40B4-BE49-F238E27FC236}">
                <a16:creationId xmlns:a16="http://schemas.microsoft.com/office/drawing/2014/main" id="{E2020DBE-0D0D-49D8-96D0-55A274A7DEB4}"/>
              </a:ext>
            </a:extLst>
          </p:cNvPr>
          <p:cNvSpPr txBox="1">
            <a:spLocks/>
          </p:cNvSpPr>
          <p:nvPr/>
        </p:nvSpPr>
        <p:spPr>
          <a:xfrm>
            <a:off x="160716" y="6177690"/>
            <a:ext cx="8856887" cy="45811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US" sz="2400" dirty="0"/>
              <a:t>* Wednesdays – No lessons as outdoor activity day</a:t>
            </a:r>
          </a:p>
        </p:txBody>
      </p:sp>
      <p:sp>
        <p:nvSpPr>
          <p:cNvPr id="15" name="TextBox 14">
            <a:extLst>
              <a:ext uri="{FF2B5EF4-FFF2-40B4-BE49-F238E27FC236}">
                <a16:creationId xmlns:a16="http://schemas.microsoft.com/office/drawing/2014/main" id="{1AEBF314-9E89-4439-996F-21E5C656C85C}"/>
              </a:ext>
            </a:extLst>
          </p:cNvPr>
          <p:cNvSpPr txBox="1"/>
          <p:nvPr/>
        </p:nvSpPr>
        <p:spPr>
          <a:xfrm>
            <a:off x="5335525" y="5646029"/>
            <a:ext cx="3359510" cy="276999"/>
          </a:xfrm>
          <a:prstGeom prst="rect">
            <a:avLst/>
          </a:prstGeom>
          <a:noFill/>
        </p:spPr>
        <p:txBody>
          <a:bodyPr wrap="square" rtlCol="0">
            <a:spAutoFit/>
          </a:bodyPr>
          <a:lstStyle/>
          <a:p>
            <a:r>
              <a:rPr lang="en-GB" sz="1200" dirty="0">
                <a:solidFill>
                  <a:schemeClr val="bg1"/>
                </a:solidFill>
              </a:rPr>
              <a:t>Fig 2. Lennon 2018. </a:t>
            </a:r>
            <a:r>
              <a:rPr lang="en-GB" sz="1200" i="1" dirty="0">
                <a:solidFill>
                  <a:schemeClr val="bg1"/>
                </a:solidFill>
              </a:rPr>
              <a:t>The Timetable</a:t>
            </a:r>
            <a:endParaRPr lang="en-GB" sz="1200" dirty="0">
              <a:solidFill>
                <a:schemeClr val="bg1"/>
              </a:solidFill>
            </a:endParaRPr>
          </a:p>
        </p:txBody>
      </p:sp>
    </p:spTree>
    <p:extLst>
      <p:ext uri="{BB962C8B-B14F-4D97-AF65-F5344CB8AC3E}">
        <p14:creationId xmlns:p14="http://schemas.microsoft.com/office/powerpoint/2010/main" val="919556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ipe(down)">
                                      <p:cBhvr>
                                        <p:cTn id="20" dur="500"/>
                                        <p:tgtEl>
                                          <p:spTgt spid="3">
                                            <p:txEl>
                                              <p:pRg st="1" end="1"/>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wipe(down)">
                                      <p:cBhvr>
                                        <p:cTn id="23" dur="500"/>
                                        <p:tgtEl>
                                          <p:spTgt spid="3">
                                            <p:txEl>
                                              <p:pRg st="2" end="2"/>
                                            </p:txEl>
                                          </p:spTgt>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ipe(down)">
                                      <p:cBhvr>
                                        <p:cTn id="26" dur="500"/>
                                        <p:tgtEl>
                                          <p:spTgt spid="3">
                                            <p:txEl>
                                              <p:pRg st="3" end="3"/>
                                            </p:txEl>
                                          </p:spTgt>
                                        </p:tgtEl>
                                      </p:cBhvr>
                                    </p:animEffect>
                                  </p:childTnLst>
                                </p:cTn>
                              </p:par>
                              <p:par>
                                <p:cTn id="27" presetID="2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wipe(down)">
                                      <p:cBhvr>
                                        <p:cTn id="29" dur="500"/>
                                        <p:tgtEl>
                                          <p:spTgt spid="3">
                                            <p:txEl>
                                              <p:pRg st="4" end="4"/>
                                            </p:txEl>
                                          </p:spTgt>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wipe(down)">
                                      <p:cBhvr>
                                        <p:cTn id="35" dur="500"/>
                                        <p:tgtEl>
                                          <p:spTgt spid="3">
                                            <p:txEl>
                                              <p:pRg st="6" end="6"/>
                                            </p:txEl>
                                          </p:spTgt>
                                        </p:tgtEl>
                                      </p:cBhvr>
                                    </p:animEffect>
                                  </p:childTnLst>
                                </p:cTn>
                              </p:par>
                              <p:par>
                                <p:cTn id="36" presetID="22" presetClass="entr" presetSubtype="4" fill="hold" grpId="0"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wipe(down)">
                                      <p:cBhvr>
                                        <p:cTn id="38" dur="500"/>
                                        <p:tgtEl>
                                          <p:spTgt spid="3">
                                            <p:txEl>
                                              <p:pRg st="7" end="7"/>
                                            </p:txEl>
                                          </p:spTgt>
                                        </p:tgtEl>
                                      </p:cBhvr>
                                    </p:animEffect>
                                  </p:childTnLst>
                                </p:cTn>
                              </p:par>
                              <p:par>
                                <p:cTn id="39" presetID="22" presetClass="entr" presetSubtype="4"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wipe(down)">
                                      <p:cBhvr>
                                        <p:cTn id="41" dur="500"/>
                                        <p:tgtEl>
                                          <p:spTgt spid="3">
                                            <p:txEl>
                                              <p:pRg st="8" end="8"/>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nodeType="clickEffect">
                                  <p:stCondLst>
                                    <p:cond delay="0"/>
                                  </p:stCondLst>
                                  <p:childTnLst>
                                    <p:set>
                                      <p:cBhvr>
                                        <p:cTn id="45" dur="1" fill="hold">
                                          <p:stCondLst>
                                            <p:cond delay="0"/>
                                          </p:stCondLst>
                                        </p:cTn>
                                        <p:tgtEl>
                                          <p:spTgt spid="13">
                                            <p:txEl>
                                              <p:pRg st="0" end="0"/>
                                            </p:txEl>
                                          </p:spTgt>
                                        </p:tgtEl>
                                        <p:attrNameLst>
                                          <p:attrName>style.visibility</p:attrName>
                                        </p:attrNameLst>
                                      </p:cBhvr>
                                      <p:to>
                                        <p:strVal val="visible"/>
                                      </p:to>
                                    </p:set>
                                    <p:animEffect transition="in" filter="wipe(down)">
                                      <p:cBhvr>
                                        <p:cTn id="46" dur="500"/>
                                        <p:tgtEl>
                                          <p:spTgt spid="13">
                                            <p:txEl>
                                              <p:pRg st="0" end="0"/>
                                            </p:txEl>
                                          </p:spTgt>
                                        </p:tgtEl>
                                      </p:cBhvr>
                                    </p:animEffect>
                                  </p:childTnLst>
                                </p:cTn>
                              </p:par>
                            </p:childTnLst>
                          </p:cTn>
                        </p:par>
                        <p:par>
                          <p:cTn id="47" fill="hold">
                            <p:stCondLst>
                              <p:cond delay="500"/>
                            </p:stCondLst>
                            <p:childTnLst>
                              <p:par>
                                <p:cTn id="48" presetID="1" presetClass="entr" presetSubtype="0" fill="hold" grpId="0" nodeType="afterEffect">
                                  <p:stCondLst>
                                    <p:cond delay="0"/>
                                  </p:stCondLst>
                                  <p:childTnLst>
                                    <p:set>
                                      <p:cBhvr>
                                        <p:cTn id="49"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allAtOnce"/>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798921" y="-35824"/>
            <a:ext cx="7201524" cy="868839"/>
          </a:xfrm>
        </p:spPr>
        <p:txBody>
          <a:bodyPr>
            <a:normAutofit/>
          </a:bodyPr>
          <a:lstStyle/>
          <a:p>
            <a:pPr algn="l"/>
            <a:r>
              <a:rPr lang="en-US" sz="2800" dirty="0"/>
              <a:t>Timeline of 3 Days</a:t>
            </a:r>
          </a:p>
        </p:txBody>
      </p:sp>
      <p:sp>
        <p:nvSpPr>
          <p:cNvPr id="5" name="Content Placeholder 4"/>
          <p:cNvSpPr>
            <a:spLocks noGrp="1"/>
          </p:cNvSpPr>
          <p:nvPr>
            <p:ph idx="1"/>
          </p:nvPr>
        </p:nvSpPr>
        <p:spPr>
          <a:xfrm>
            <a:off x="1517900" y="833015"/>
            <a:ext cx="7473395" cy="2290575"/>
          </a:xfrm>
        </p:spPr>
        <p:txBody>
          <a:bodyPr/>
          <a:lstStyle/>
          <a:p>
            <a:r>
              <a:rPr lang="en-US" dirty="0"/>
              <a:t>Day One (Wednesday):</a:t>
            </a:r>
          </a:p>
          <a:p>
            <a:pPr marL="0" indent="0">
              <a:buNone/>
            </a:pPr>
            <a:r>
              <a:rPr lang="en-US" dirty="0"/>
              <a:t>	- </a:t>
            </a:r>
            <a:r>
              <a:rPr lang="en-US" sz="2400" dirty="0"/>
              <a:t>Outdoor Activities Day</a:t>
            </a:r>
          </a:p>
          <a:p>
            <a:pPr marL="0" indent="0">
              <a:buNone/>
            </a:pPr>
            <a:r>
              <a:rPr lang="en-US" sz="2400" dirty="0"/>
              <a:t>	- Attended Parc-Y-Bocs</a:t>
            </a:r>
          </a:p>
          <a:p>
            <a:pPr marL="0" indent="0">
              <a:buNone/>
            </a:pPr>
            <a:r>
              <a:rPr lang="en-US" sz="2400" dirty="0"/>
              <a:t>	- Worked In Classroom with 2 Youth Workers</a:t>
            </a:r>
          </a:p>
        </p:txBody>
      </p:sp>
      <p:sp>
        <p:nvSpPr>
          <p:cNvPr id="7" name="Content Placeholder 4">
            <a:extLst>
              <a:ext uri="{FF2B5EF4-FFF2-40B4-BE49-F238E27FC236}">
                <a16:creationId xmlns:a16="http://schemas.microsoft.com/office/drawing/2014/main" id="{1E53E8A3-A310-41E1-B28F-3D42E5EFFA6D}"/>
              </a:ext>
            </a:extLst>
          </p:cNvPr>
          <p:cNvSpPr txBox="1">
            <a:spLocks/>
          </p:cNvSpPr>
          <p:nvPr/>
        </p:nvSpPr>
        <p:spPr>
          <a:xfrm>
            <a:off x="1508750" y="2818180"/>
            <a:ext cx="7473395" cy="183276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Day Two (Thursday):</a:t>
            </a:r>
          </a:p>
          <a:p>
            <a:pPr lvl="2">
              <a:buFontTx/>
              <a:buChar char="-"/>
            </a:pPr>
            <a:r>
              <a:rPr lang="en-US" dirty="0"/>
              <a:t>Discussed Safeguarding </a:t>
            </a:r>
          </a:p>
          <a:p>
            <a:pPr lvl="2">
              <a:buFontTx/>
              <a:buChar char="-"/>
            </a:pPr>
            <a:r>
              <a:rPr lang="en-US" dirty="0"/>
              <a:t>Discussed Structure of School day</a:t>
            </a:r>
          </a:p>
          <a:p>
            <a:pPr lvl="2">
              <a:buFontTx/>
              <a:buChar char="-"/>
            </a:pPr>
            <a:r>
              <a:rPr lang="en-US" dirty="0"/>
              <a:t>Observed Lessons in RE, Maths, English &amp; Art</a:t>
            </a:r>
          </a:p>
          <a:p>
            <a:pPr lvl="2">
              <a:buFontTx/>
              <a:buChar char="-"/>
            </a:pPr>
            <a:endParaRPr lang="en-US" dirty="0"/>
          </a:p>
        </p:txBody>
      </p:sp>
      <p:sp>
        <p:nvSpPr>
          <p:cNvPr id="8" name="Content Placeholder 4">
            <a:extLst>
              <a:ext uri="{FF2B5EF4-FFF2-40B4-BE49-F238E27FC236}">
                <a16:creationId xmlns:a16="http://schemas.microsoft.com/office/drawing/2014/main" id="{3132ABA6-560A-4722-9455-EB9EA28EF438}"/>
              </a:ext>
            </a:extLst>
          </p:cNvPr>
          <p:cNvSpPr txBox="1">
            <a:spLocks/>
          </p:cNvSpPr>
          <p:nvPr/>
        </p:nvSpPr>
        <p:spPr>
          <a:xfrm>
            <a:off x="1517900" y="4650640"/>
            <a:ext cx="7473395" cy="1832765"/>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Day Three (Friday):</a:t>
            </a:r>
          </a:p>
          <a:p>
            <a:pPr lvl="2">
              <a:buFontTx/>
              <a:buChar char="-"/>
            </a:pPr>
            <a:r>
              <a:rPr lang="en-US" dirty="0"/>
              <a:t>Observed Remembrance Assembly</a:t>
            </a:r>
          </a:p>
          <a:p>
            <a:pPr lvl="2">
              <a:buFontTx/>
              <a:buChar char="-"/>
            </a:pPr>
            <a:r>
              <a:rPr lang="en-US" dirty="0"/>
              <a:t>Observed Lessons in English, Maths &amp; RE</a:t>
            </a:r>
          </a:p>
          <a:p>
            <a:pPr lvl="2">
              <a:buFontTx/>
              <a:buChar char="-"/>
            </a:pPr>
            <a:r>
              <a:rPr lang="en-US" dirty="0"/>
              <a:t>Observed Weekly Awards for Pupils of the Week</a:t>
            </a:r>
          </a:p>
          <a:p>
            <a:pPr lvl="2">
              <a:buFontTx/>
              <a:buChar char="-"/>
            </a:pPr>
            <a:endParaRPr lang="en-US" dirty="0"/>
          </a:p>
        </p:txBody>
      </p:sp>
    </p:spTree>
    <p:extLst>
      <p:ext uri="{BB962C8B-B14F-4D97-AF65-F5344CB8AC3E}">
        <p14:creationId xmlns:p14="http://schemas.microsoft.com/office/powerpoint/2010/main" val="1101633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ipe(down)">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ipe(down)">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670605" y="116881"/>
            <a:ext cx="7201524" cy="868839"/>
          </a:xfrm>
        </p:spPr>
        <p:txBody>
          <a:bodyPr>
            <a:normAutofit/>
          </a:bodyPr>
          <a:lstStyle/>
          <a:p>
            <a:pPr algn="l"/>
            <a:r>
              <a:rPr lang="en-US" sz="2800" dirty="0"/>
              <a:t>Day One - Wednesday</a:t>
            </a:r>
          </a:p>
        </p:txBody>
      </p:sp>
      <p:sp>
        <p:nvSpPr>
          <p:cNvPr id="5" name="Content Placeholder 4"/>
          <p:cNvSpPr>
            <a:spLocks noGrp="1"/>
          </p:cNvSpPr>
          <p:nvPr>
            <p:ph idx="1"/>
          </p:nvPr>
        </p:nvSpPr>
        <p:spPr>
          <a:xfrm>
            <a:off x="1517900" y="985720"/>
            <a:ext cx="7473395" cy="5497380"/>
          </a:xfrm>
        </p:spPr>
        <p:txBody>
          <a:bodyPr>
            <a:normAutofit/>
          </a:bodyPr>
          <a:lstStyle/>
          <a:p>
            <a:r>
              <a:rPr lang="en-US" sz="2400" dirty="0"/>
              <a:t>Arrived at CYG</a:t>
            </a:r>
          </a:p>
          <a:p>
            <a:r>
              <a:rPr lang="en-US" sz="2400" dirty="0"/>
              <a:t>Introduced to the Staff and Pupils</a:t>
            </a:r>
          </a:p>
          <a:p>
            <a:r>
              <a:rPr lang="en-US" sz="2400" dirty="0"/>
              <a:t>Low Attendance of Pupils - 8</a:t>
            </a:r>
          </a:p>
          <a:p>
            <a:r>
              <a:rPr lang="en-US" sz="2400" dirty="0"/>
              <a:t>Spent Day at Parc-Y-Bocs located in Kidwelly</a:t>
            </a:r>
          </a:p>
          <a:p>
            <a:pPr lvl="1"/>
            <a:r>
              <a:rPr lang="en-US" sz="2200" dirty="0"/>
              <a:t>Owned by Burns Animal Feed Company</a:t>
            </a:r>
          </a:p>
          <a:p>
            <a:pPr lvl="1"/>
            <a:r>
              <a:rPr lang="en-US" sz="2200" dirty="0"/>
              <a:t>3 Staff Members &amp; 4 Pupils (4 Pupils missing  due to illness and attendance issues)</a:t>
            </a:r>
          </a:p>
          <a:p>
            <a:pPr marL="514350" indent="-457200"/>
            <a:r>
              <a:rPr lang="en-US" sz="2400" dirty="0"/>
              <a:t>Worked with two TSD Carmarthen Student Youth Workers on a social Enterprise Program</a:t>
            </a:r>
          </a:p>
          <a:p>
            <a:pPr marL="514350" indent="-457200"/>
            <a:r>
              <a:rPr lang="en-US" sz="2400" dirty="0"/>
              <a:t>Several Lesson Starters, Activities and Team Work Exercises</a:t>
            </a:r>
          </a:p>
          <a:p>
            <a:pPr marL="514350" indent="-457200"/>
            <a:r>
              <a:rPr lang="en-US" sz="2400" dirty="0"/>
              <a:t>All designed to work towards a Social Enterprise Idea for Parc-Y-Bocs</a:t>
            </a:r>
          </a:p>
          <a:p>
            <a:endParaRPr lang="en-US" dirty="0"/>
          </a:p>
        </p:txBody>
      </p:sp>
    </p:spTree>
    <p:extLst>
      <p:ext uri="{BB962C8B-B14F-4D97-AF65-F5344CB8AC3E}">
        <p14:creationId xmlns:p14="http://schemas.microsoft.com/office/powerpoint/2010/main" val="114319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down)">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wipe(down)">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wipe(down)">
                                      <p:cBhvr>
                                        <p:cTn id="22" dur="500"/>
                                        <p:tgtEl>
                                          <p:spTgt spid="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wipe(down)">
                                      <p:cBhvr>
                                        <p:cTn id="27" dur="500"/>
                                        <p:tgtEl>
                                          <p:spTgt spid="5">
                                            <p:txEl>
                                              <p:pRg st="3" end="3"/>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wipe(down)">
                                      <p:cBhvr>
                                        <p:cTn id="30" dur="500"/>
                                        <p:tgtEl>
                                          <p:spTgt spid="5">
                                            <p:txEl>
                                              <p:pRg st="4" end="4"/>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animEffect transition="in" filter="wipe(down)">
                                      <p:cBhvr>
                                        <p:cTn id="33" dur="500"/>
                                        <p:tgtEl>
                                          <p:spTgt spid="5">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5">
                                            <p:txEl>
                                              <p:pRg st="6" end="6"/>
                                            </p:txEl>
                                          </p:spTgt>
                                        </p:tgtEl>
                                        <p:attrNameLst>
                                          <p:attrName>style.visibility</p:attrName>
                                        </p:attrNameLst>
                                      </p:cBhvr>
                                      <p:to>
                                        <p:strVal val="visible"/>
                                      </p:to>
                                    </p:set>
                                    <p:animEffect transition="in" filter="wipe(down)">
                                      <p:cBhvr>
                                        <p:cTn id="38" dur="500"/>
                                        <p:tgtEl>
                                          <p:spTgt spid="5">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animEffect transition="in" filter="wipe(down)">
                                      <p:cBhvr>
                                        <p:cTn id="43" dur="500"/>
                                        <p:tgtEl>
                                          <p:spTgt spid="5">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5">
                                            <p:txEl>
                                              <p:pRg st="8" end="8"/>
                                            </p:txEl>
                                          </p:spTgt>
                                        </p:tgtEl>
                                        <p:attrNameLst>
                                          <p:attrName>style.visibility</p:attrName>
                                        </p:attrNameLst>
                                      </p:cBhvr>
                                      <p:to>
                                        <p:strVal val="visible"/>
                                      </p:to>
                                    </p:set>
                                    <p:animEffect transition="in" filter="wipe(down)">
                                      <p:cBhvr>
                                        <p:cTn id="48"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1798921" y="-35824"/>
            <a:ext cx="7201524" cy="868839"/>
          </a:xfrm>
        </p:spPr>
        <p:txBody>
          <a:bodyPr>
            <a:normAutofit/>
          </a:bodyPr>
          <a:lstStyle/>
          <a:p>
            <a:pPr algn="l"/>
            <a:r>
              <a:rPr lang="en-US" sz="2800" dirty="0"/>
              <a:t>Day One - Wednesday</a:t>
            </a:r>
          </a:p>
        </p:txBody>
      </p:sp>
      <p:sp>
        <p:nvSpPr>
          <p:cNvPr id="5" name="Content Placeholder 4"/>
          <p:cNvSpPr>
            <a:spLocks noGrp="1"/>
          </p:cNvSpPr>
          <p:nvPr>
            <p:ph idx="1"/>
          </p:nvPr>
        </p:nvSpPr>
        <p:spPr>
          <a:xfrm>
            <a:off x="1517901" y="833015"/>
            <a:ext cx="7482544" cy="5650085"/>
          </a:xfrm>
        </p:spPr>
        <p:txBody>
          <a:bodyPr>
            <a:normAutofit/>
          </a:bodyPr>
          <a:lstStyle/>
          <a:p>
            <a:r>
              <a:rPr lang="en-US" sz="2400" dirty="0"/>
              <a:t>Activities Included:</a:t>
            </a:r>
          </a:p>
          <a:p>
            <a:pPr lvl="1"/>
            <a:r>
              <a:rPr lang="en-US" sz="2400" dirty="0"/>
              <a:t>Mind mapping around “What is Social Enterprise”</a:t>
            </a:r>
          </a:p>
          <a:p>
            <a:pPr lvl="1"/>
            <a:r>
              <a:rPr lang="en-US" sz="2400" dirty="0"/>
              <a:t>Asking Questions such as “Who Benefits from Social Enterprises”, “What social-enterprising does Burns already do?” </a:t>
            </a:r>
          </a:p>
          <a:p>
            <a:pPr lvl="1"/>
            <a:r>
              <a:rPr lang="en-US" sz="2400" dirty="0"/>
              <a:t>Making Self Portraits out of Natural Items found around the Park</a:t>
            </a:r>
          </a:p>
          <a:p>
            <a:pPr lvl="1"/>
            <a:endParaRPr lang="en-US" sz="2400" dirty="0"/>
          </a:p>
          <a:p>
            <a:pPr lvl="1"/>
            <a:endParaRPr lang="en-US" sz="2400" dirty="0"/>
          </a:p>
          <a:p>
            <a:pPr lvl="1"/>
            <a:endParaRPr lang="en-US" sz="2400" dirty="0"/>
          </a:p>
          <a:p>
            <a:pPr lvl="1"/>
            <a:endParaRPr lang="en-US" sz="2400" dirty="0"/>
          </a:p>
          <a:p>
            <a:pPr lvl="1"/>
            <a:endParaRPr lang="en-US" sz="2400" dirty="0"/>
          </a:p>
          <a:p>
            <a:pPr lvl="1"/>
            <a:r>
              <a:rPr lang="en-US" sz="2400" dirty="0"/>
              <a:t>Also in teams constructing egg carrying rockets!</a:t>
            </a:r>
          </a:p>
        </p:txBody>
      </p:sp>
      <p:pic>
        <p:nvPicPr>
          <p:cNvPr id="6" name="Picture 5">
            <a:extLst>
              <a:ext uri="{FF2B5EF4-FFF2-40B4-BE49-F238E27FC236}">
                <a16:creationId xmlns:a16="http://schemas.microsoft.com/office/drawing/2014/main" id="{DA92DEF7-4EB2-4E2B-8312-81F57FB4901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23310" y="3665808"/>
            <a:ext cx="1352758" cy="2053767"/>
          </a:xfrm>
          <a:prstGeom prst="rect">
            <a:avLst/>
          </a:prstGeom>
        </p:spPr>
      </p:pic>
      <p:pic>
        <p:nvPicPr>
          <p:cNvPr id="10" name="Picture 9">
            <a:extLst>
              <a:ext uri="{FF2B5EF4-FFF2-40B4-BE49-F238E27FC236}">
                <a16:creationId xmlns:a16="http://schemas.microsoft.com/office/drawing/2014/main" id="{E6E9B74E-BD7F-4CC4-AC90-2A8671CE23E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97655" y="3765899"/>
            <a:ext cx="1495889" cy="1800971"/>
          </a:xfrm>
          <a:prstGeom prst="rect">
            <a:avLst/>
          </a:prstGeom>
        </p:spPr>
      </p:pic>
      <p:pic>
        <p:nvPicPr>
          <p:cNvPr id="12" name="Picture 11">
            <a:extLst>
              <a:ext uri="{FF2B5EF4-FFF2-40B4-BE49-F238E27FC236}">
                <a16:creationId xmlns:a16="http://schemas.microsoft.com/office/drawing/2014/main" id="{B00ECEE7-2C00-4A31-A847-BD65FB3B864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7410" y="3779179"/>
            <a:ext cx="1864637" cy="1787691"/>
          </a:xfrm>
          <a:prstGeom prst="rect">
            <a:avLst/>
          </a:prstGeom>
        </p:spPr>
      </p:pic>
      <p:sp>
        <p:nvSpPr>
          <p:cNvPr id="20" name="Content Placeholder 4">
            <a:extLst>
              <a:ext uri="{FF2B5EF4-FFF2-40B4-BE49-F238E27FC236}">
                <a16:creationId xmlns:a16="http://schemas.microsoft.com/office/drawing/2014/main" id="{4F7B2517-93CC-4BEF-AE6D-8C2774655A4A}"/>
              </a:ext>
            </a:extLst>
          </p:cNvPr>
          <p:cNvSpPr txBox="1">
            <a:spLocks/>
          </p:cNvSpPr>
          <p:nvPr/>
        </p:nvSpPr>
        <p:spPr>
          <a:xfrm>
            <a:off x="1212490" y="2391274"/>
            <a:ext cx="7482544" cy="6108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US" sz="2400" dirty="0"/>
          </a:p>
        </p:txBody>
      </p:sp>
      <p:sp>
        <p:nvSpPr>
          <p:cNvPr id="15" name="Arrow: Left 14">
            <a:extLst>
              <a:ext uri="{FF2B5EF4-FFF2-40B4-BE49-F238E27FC236}">
                <a16:creationId xmlns:a16="http://schemas.microsoft.com/office/drawing/2014/main" id="{CAD2187C-2E21-4B90-98BD-FBD2B5831248}"/>
              </a:ext>
            </a:extLst>
          </p:cNvPr>
          <p:cNvSpPr/>
          <p:nvPr/>
        </p:nvSpPr>
        <p:spPr>
          <a:xfrm>
            <a:off x="6862575" y="4497935"/>
            <a:ext cx="610820" cy="152705"/>
          </a:xfrm>
          <a:prstGeom prst="lef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Content Placeholder 4">
            <a:extLst>
              <a:ext uri="{FF2B5EF4-FFF2-40B4-BE49-F238E27FC236}">
                <a16:creationId xmlns:a16="http://schemas.microsoft.com/office/drawing/2014/main" id="{8F97E52C-B32A-4676-9063-D738C9E4AD29}"/>
              </a:ext>
            </a:extLst>
          </p:cNvPr>
          <p:cNvSpPr txBox="1">
            <a:spLocks/>
          </p:cNvSpPr>
          <p:nvPr/>
        </p:nvSpPr>
        <p:spPr>
          <a:xfrm>
            <a:off x="7593923" y="4345077"/>
            <a:ext cx="825561" cy="458420"/>
          </a:xfrm>
          <a:prstGeom prst="rect">
            <a:avLst/>
          </a:prstGeom>
        </p:spPr>
        <p:txBody>
          <a:bodyPr vert="horz" lIns="91440" tIns="45720" rIns="91440" bIns="45720" rtlCol="0" anchor="ctr">
            <a:noAutofit/>
          </a:bodyPr>
          <a:lstStyle>
            <a:lvl1pPr marL="342900" indent="-34290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bg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bg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bg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dirty="0"/>
              <a:t>ME!</a:t>
            </a:r>
          </a:p>
        </p:txBody>
      </p:sp>
      <p:sp>
        <p:nvSpPr>
          <p:cNvPr id="26" name="TextBox 25">
            <a:extLst>
              <a:ext uri="{FF2B5EF4-FFF2-40B4-BE49-F238E27FC236}">
                <a16:creationId xmlns:a16="http://schemas.microsoft.com/office/drawing/2014/main" id="{C426F4BE-4D78-4FE5-A8B9-BB2E7907E834}"/>
              </a:ext>
            </a:extLst>
          </p:cNvPr>
          <p:cNvSpPr txBox="1"/>
          <p:nvPr/>
        </p:nvSpPr>
        <p:spPr>
          <a:xfrm>
            <a:off x="4877410" y="5566870"/>
            <a:ext cx="1985165" cy="246221"/>
          </a:xfrm>
          <a:prstGeom prst="rect">
            <a:avLst/>
          </a:prstGeom>
          <a:noFill/>
        </p:spPr>
        <p:txBody>
          <a:bodyPr wrap="square" rtlCol="0">
            <a:spAutoFit/>
          </a:bodyPr>
          <a:lstStyle/>
          <a:p>
            <a:r>
              <a:rPr lang="en-GB" sz="1000" dirty="0">
                <a:solidFill>
                  <a:schemeClr val="bg1"/>
                </a:solidFill>
              </a:rPr>
              <a:t>Fig 5. Lennon 2018. </a:t>
            </a:r>
            <a:r>
              <a:rPr lang="en-GB" sz="1000" i="1" dirty="0">
                <a:solidFill>
                  <a:schemeClr val="bg1"/>
                </a:solidFill>
              </a:rPr>
              <a:t>Self Portrait 1</a:t>
            </a:r>
            <a:endParaRPr lang="en-GB" sz="1000" dirty="0">
              <a:solidFill>
                <a:schemeClr val="bg1"/>
              </a:solidFill>
            </a:endParaRPr>
          </a:p>
        </p:txBody>
      </p:sp>
      <p:sp>
        <p:nvSpPr>
          <p:cNvPr id="28" name="TextBox 27">
            <a:extLst>
              <a:ext uri="{FF2B5EF4-FFF2-40B4-BE49-F238E27FC236}">
                <a16:creationId xmlns:a16="http://schemas.microsoft.com/office/drawing/2014/main" id="{70820796-BC58-4CFB-A0B7-C5AB6169C540}"/>
              </a:ext>
            </a:extLst>
          </p:cNvPr>
          <p:cNvSpPr txBox="1"/>
          <p:nvPr/>
        </p:nvSpPr>
        <p:spPr>
          <a:xfrm>
            <a:off x="2989810" y="5566870"/>
            <a:ext cx="1985165" cy="246221"/>
          </a:xfrm>
          <a:prstGeom prst="rect">
            <a:avLst/>
          </a:prstGeom>
          <a:noFill/>
        </p:spPr>
        <p:txBody>
          <a:bodyPr wrap="square" rtlCol="0">
            <a:spAutoFit/>
          </a:bodyPr>
          <a:lstStyle/>
          <a:p>
            <a:r>
              <a:rPr lang="en-GB" sz="1000" dirty="0">
                <a:solidFill>
                  <a:schemeClr val="bg1"/>
                </a:solidFill>
              </a:rPr>
              <a:t>Fig 4. Lennon 2018. </a:t>
            </a:r>
            <a:r>
              <a:rPr lang="en-GB" sz="1000" i="1" dirty="0">
                <a:solidFill>
                  <a:schemeClr val="bg1"/>
                </a:solidFill>
              </a:rPr>
              <a:t>Self Portrait 2</a:t>
            </a:r>
            <a:endParaRPr lang="en-GB" sz="1000" dirty="0">
              <a:solidFill>
                <a:schemeClr val="bg1"/>
              </a:solidFill>
            </a:endParaRPr>
          </a:p>
        </p:txBody>
      </p:sp>
      <p:sp>
        <p:nvSpPr>
          <p:cNvPr id="29" name="TextBox 28">
            <a:extLst>
              <a:ext uri="{FF2B5EF4-FFF2-40B4-BE49-F238E27FC236}">
                <a16:creationId xmlns:a16="http://schemas.microsoft.com/office/drawing/2014/main" id="{5AD09A27-4FD9-47C3-AB8E-A8BF22AD46B8}"/>
              </a:ext>
            </a:extLst>
          </p:cNvPr>
          <p:cNvSpPr txBox="1"/>
          <p:nvPr/>
        </p:nvSpPr>
        <p:spPr>
          <a:xfrm rot="16200000">
            <a:off x="833310" y="4650640"/>
            <a:ext cx="1985165" cy="246221"/>
          </a:xfrm>
          <a:prstGeom prst="rect">
            <a:avLst/>
          </a:prstGeom>
          <a:noFill/>
        </p:spPr>
        <p:txBody>
          <a:bodyPr wrap="square" rtlCol="0">
            <a:spAutoFit/>
          </a:bodyPr>
          <a:lstStyle/>
          <a:p>
            <a:r>
              <a:rPr lang="en-GB" sz="1000" dirty="0">
                <a:solidFill>
                  <a:schemeClr val="bg1"/>
                </a:solidFill>
              </a:rPr>
              <a:t>Fig 3. Lennon 2018. </a:t>
            </a:r>
            <a:r>
              <a:rPr lang="en-GB" sz="1000" i="1" dirty="0">
                <a:solidFill>
                  <a:schemeClr val="bg1"/>
                </a:solidFill>
              </a:rPr>
              <a:t>Self Portrait 3</a:t>
            </a:r>
            <a:endParaRPr lang="en-GB" sz="1000" dirty="0">
              <a:solidFill>
                <a:schemeClr val="bg1"/>
              </a:solidFill>
            </a:endParaRPr>
          </a:p>
        </p:txBody>
      </p:sp>
    </p:spTree>
    <p:extLst>
      <p:ext uri="{BB962C8B-B14F-4D97-AF65-F5344CB8AC3E}">
        <p14:creationId xmlns:p14="http://schemas.microsoft.com/office/powerpoint/2010/main" val="2102150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ipe(down)">
                                      <p:cBhvr>
                                        <p:cTn id="12" dur="500"/>
                                        <p:tgtEl>
                                          <p:spTgt spid="5">
                                            <p:txEl>
                                              <p:pRg st="0" end="0"/>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wipe(down)">
                                      <p:cBhvr>
                                        <p:cTn id="15" dur="500"/>
                                        <p:tgtEl>
                                          <p:spTgt spid="5">
                                            <p:txEl>
                                              <p:pRg st="1" end="1"/>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Effect transition="in" filter="wipe(down)">
                                      <p:cBhvr>
                                        <p:cTn id="18" dur="500"/>
                                        <p:tgtEl>
                                          <p:spTgt spid="5">
                                            <p:txEl>
                                              <p:pRg st="2" end="2"/>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wipe(down)">
                                      <p:cBhvr>
                                        <p:cTn id="21" dur="500"/>
                                        <p:tgtEl>
                                          <p:spTgt spid="5">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wipe(down)">
                                      <p:cBhvr>
                                        <p:cTn id="26" dur="500"/>
                                        <p:tgtEl>
                                          <p:spTgt spid="6"/>
                                        </p:tgtEl>
                                      </p:cBhvr>
                                    </p:animEffect>
                                  </p:childTnLst>
                                </p:cTn>
                              </p:par>
                              <p:par>
                                <p:cTn id="27" presetID="22" presetClass="entr" presetSubtype="4" fill="hold" nodeType="with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wipe(down)">
                                      <p:cBhvr>
                                        <p:cTn id="29" dur="500"/>
                                        <p:tgtEl>
                                          <p:spTgt spid="10"/>
                                        </p:tgtEl>
                                      </p:cBhvr>
                                    </p:animEffect>
                                  </p:childTnLst>
                                </p:cTn>
                              </p:par>
                              <p:par>
                                <p:cTn id="30" presetID="22" presetClass="entr" presetSubtype="4"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wipe(down)">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par>
                                <p:cTn id="39" presetID="53" presetClass="entr" presetSubtype="16" fill="hold" grpId="0" nodeType="withEffect">
                                  <p:stCondLst>
                                    <p:cond delay="0"/>
                                  </p:stCondLst>
                                  <p:childTnLst>
                                    <p:set>
                                      <p:cBhvr>
                                        <p:cTn id="40" dur="1" fill="hold">
                                          <p:stCondLst>
                                            <p:cond delay="0"/>
                                          </p:stCondLst>
                                        </p:cTn>
                                        <p:tgtEl>
                                          <p:spTgt spid="24"/>
                                        </p:tgtEl>
                                        <p:attrNameLst>
                                          <p:attrName>style.visibility</p:attrName>
                                        </p:attrNameLst>
                                      </p:cBhvr>
                                      <p:to>
                                        <p:strVal val="visible"/>
                                      </p:to>
                                    </p:set>
                                    <p:anim calcmode="lin" valueType="num">
                                      <p:cBhvr>
                                        <p:cTn id="41" dur="500" fill="hold"/>
                                        <p:tgtEl>
                                          <p:spTgt spid="24"/>
                                        </p:tgtEl>
                                        <p:attrNameLst>
                                          <p:attrName>ppt_w</p:attrName>
                                        </p:attrNameLst>
                                      </p:cBhvr>
                                      <p:tavLst>
                                        <p:tav tm="0">
                                          <p:val>
                                            <p:fltVal val="0"/>
                                          </p:val>
                                        </p:tav>
                                        <p:tav tm="100000">
                                          <p:val>
                                            <p:strVal val="#ppt_w"/>
                                          </p:val>
                                        </p:tav>
                                      </p:tavLst>
                                    </p:anim>
                                    <p:anim calcmode="lin" valueType="num">
                                      <p:cBhvr>
                                        <p:cTn id="42" dur="500" fill="hold"/>
                                        <p:tgtEl>
                                          <p:spTgt spid="24"/>
                                        </p:tgtEl>
                                        <p:attrNameLst>
                                          <p:attrName>ppt_h</p:attrName>
                                        </p:attrNameLst>
                                      </p:cBhvr>
                                      <p:tavLst>
                                        <p:tav tm="0">
                                          <p:val>
                                            <p:fltVal val="0"/>
                                          </p:val>
                                        </p:tav>
                                        <p:tav tm="100000">
                                          <p:val>
                                            <p:strVal val="#ppt_h"/>
                                          </p:val>
                                        </p:tav>
                                      </p:tavLst>
                                    </p:anim>
                                    <p:animEffect transition="in" filter="fade">
                                      <p:cBhvr>
                                        <p:cTn id="43" dur="500"/>
                                        <p:tgtEl>
                                          <p:spTgt spid="24"/>
                                        </p:tgtEl>
                                      </p:cBhvr>
                                    </p:animEffect>
                                  </p:childTnLst>
                                </p:cTn>
                              </p:par>
                            </p:childTnLst>
                          </p:cTn>
                        </p:par>
                        <p:par>
                          <p:cTn id="44" fill="hold">
                            <p:stCondLst>
                              <p:cond delay="500"/>
                            </p:stCondLst>
                            <p:childTnLst>
                              <p:par>
                                <p:cTn id="45" presetID="1" presetClass="entr" presetSubtype="0" fill="hold" grpId="0" nodeType="afterEffect">
                                  <p:stCondLst>
                                    <p:cond delay="0"/>
                                  </p:stCondLst>
                                  <p:childTnLst>
                                    <p:set>
                                      <p:cBhvr>
                                        <p:cTn id="46" dur="1" fill="hold">
                                          <p:stCondLst>
                                            <p:cond delay="0"/>
                                          </p:stCondLst>
                                        </p:cTn>
                                        <p:tgtEl>
                                          <p:spTgt spid="26"/>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8"/>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9"/>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5">
                                            <p:txEl>
                                              <p:pRg st="9" end="9"/>
                                            </p:txEl>
                                          </p:spTgt>
                                        </p:tgtEl>
                                        <p:attrNameLst>
                                          <p:attrName>style.visibility</p:attrName>
                                        </p:attrNameLst>
                                      </p:cBhvr>
                                      <p:to>
                                        <p:strVal val="visible"/>
                                      </p:to>
                                    </p:set>
                                    <p:animEffect transition="in" filter="wipe(down)">
                                      <p:cBhvr>
                                        <p:cTn id="55" dur="500"/>
                                        <p:tgtEl>
                                          <p:spTgt spid="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uiExpand="1" build="p"/>
      <p:bldP spid="15" grpId="0" animBg="1"/>
      <p:bldP spid="24" grpId="0"/>
      <p:bldP spid="26" grpId="0"/>
      <p:bldP spid="28" grpId="0"/>
      <p:bldP spid="2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662E1F9B-596D-4AAE-88A2-5321F03A745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726181">
            <a:off x="6369725" y="1300172"/>
            <a:ext cx="2321204" cy="1741862"/>
          </a:xfrm>
          <a:prstGeom prst="rect">
            <a:avLst/>
          </a:prstGeom>
        </p:spPr>
      </p:pic>
      <p:sp>
        <p:nvSpPr>
          <p:cNvPr id="2" name="Title 1"/>
          <p:cNvSpPr>
            <a:spLocks noGrp="1"/>
          </p:cNvSpPr>
          <p:nvPr>
            <p:ph type="title"/>
          </p:nvPr>
        </p:nvSpPr>
        <p:spPr>
          <a:xfrm>
            <a:off x="143557" y="833015"/>
            <a:ext cx="8856888" cy="610820"/>
          </a:xfrm>
        </p:spPr>
        <p:txBody>
          <a:bodyPr>
            <a:normAutofit/>
          </a:bodyPr>
          <a:lstStyle/>
          <a:p>
            <a:r>
              <a:rPr lang="en-US" sz="2800" dirty="0"/>
              <a:t>Day Two - Thursday</a:t>
            </a:r>
          </a:p>
        </p:txBody>
      </p:sp>
      <p:sp>
        <p:nvSpPr>
          <p:cNvPr id="3" name="Content Placeholder 2"/>
          <p:cNvSpPr>
            <a:spLocks noGrp="1"/>
          </p:cNvSpPr>
          <p:nvPr>
            <p:ph idx="1"/>
          </p:nvPr>
        </p:nvSpPr>
        <p:spPr>
          <a:xfrm>
            <a:off x="143556" y="1596540"/>
            <a:ext cx="8856887" cy="5497380"/>
          </a:xfrm>
        </p:spPr>
        <p:txBody>
          <a:bodyPr anchor="t">
            <a:normAutofit/>
          </a:bodyPr>
          <a:lstStyle/>
          <a:p>
            <a:r>
              <a:rPr lang="en-US" sz="2400" dirty="0"/>
              <a:t>Noted Poor Attendance – 8 Pupils</a:t>
            </a:r>
          </a:p>
          <a:p>
            <a:r>
              <a:rPr lang="en-US" sz="2400" dirty="0"/>
              <a:t>Discussed Safeguarding with Child Protection                                     Teacher Mrs Howells.</a:t>
            </a:r>
          </a:p>
          <a:p>
            <a:r>
              <a:rPr lang="en-US" sz="2400" dirty="0"/>
              <a:t>Observed lesson 1 – RE.</a:t>
            </a:r>
          </a:p>
          <a:p>
            <a:pPr lvl="1"/>
            <a:r>
              <a:rPr lang="en-US" sz="2200" dirty="0"/>
              <a:t>Short Recap of Last Lesson &amp; Gives Objectives.</a:t>
            </a:r>
          </a:p>
          <a:p>
            <a:pPr lvl="1"/>
            <a:r>
              <a:rPr lang="en-US" sz="2200" dirty="0"/>
              <a:t>Discussed The Holy Trinity.</a:t>
            </a:r>
          </a:p>
          <a:p>
            <a:pPr lvl="1"/>
            <a:r>
              <a:rPr lang="en-US" sz="2200" dirty="0"/>
              <a:t>WILF &amp; WALT – Clearly Displayed In Classroom.</a:t>
            </a:r>
          </a:p>
          <a:p>
            <a:r>
              <a:rPr lang="en-US" sz="2200" dirty="0"/>
              <a:t>Observed Lesson 2 – Maths.</a:t>
            </a:r>
          </a:p>
          <a:p>
            <a:pPr lvl="1"/>
            <a:r>
              <a:rPr lang="en-US" sz="2200" dirty="0"/>
              <a:t>Studying Mean, Median, Mode &amp; Range.</a:t>
            </a:r>
          </a:p>
          <a:p>
            <a:pPr lvl="1"/>
            <a:r>
              <a:rPr lang="en-US" sz="2200" dirty="0"/>
              <a:t>Played short song to aid in remembering them.</a:t>
            </a:r>
          </a:p>
          <a:p>
            <a:pPr lvl="1"/>
            <a:r>
              <a:rPr lang="en-US" sz="2200" dirty="0"/>
              <a:t>Related to Pupils by collecting data of 12 staff/pupils on time spent on mobile phone, and working out Mean, Median, Mode &amp; Range.</a:t>
            </a:r>
          </a:p>
          <a:p>
            <a:pPr lvl="1"/>
            <a:endParaRPr lang="en-US" sz="2200" dirty="0"/>
          </a:p>
        </p:txBody>
      </p:sp>
      <p:pic>
        <p:nvPicPr>
          <p:cNvPr id="16" name="Picture 15">
            <a:extLst>
              <a:ext uri="{FF2B5EF4-FFF2-40B4-BE49-F238E27FC236}">
                <a16:creationId xmlns:a16="http://schemas.microsoft.com/office/drawing/2014/main" id="{05A41E4B-2EBF-46C3-BAAA-41DCC2C8A3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72837" y="3429000"/>
            <a:ext cx="2378230" cy="1936684"/>
          </a:xfrm>
          <a:prstGeom prst="rect">
            <a:avLst/>
          </a:prstGeom>
        </p:spPr>
      </p:pic>
      <p:sp>
        <p:nvSpPr>
          <p:cNvPr id="18" name="TextBox 17">
            <a:extLst>
              <a:ext uri="{FF2B5EF4-FFF2-40B4-BE49-F238E27FC236}">
                <a16:creationId xmlns:a16="http://schemas.microsoft.com/office/drawing/2014/main" id="{77340516-09BC-4715-A59B-62A890D86011}"/>
              </a:ext>
            </a:extLst>
          </p:cNvPr>
          <p:cNvSpPr txBox="1"/>
          <p:nvPr/>
        </p:nvSpPr>
        <p:spPr>
          <a:xfrm rot="777905">
            <a:off x="6860258" y="1118675"/>
            <a:ext cx="1985165" cy="246221"/>
          </a:xfrm>
          <a:prstGeom prst="rect">
            <a:avLst/>
          </a:prstGeom>
          <a:noFill/>
        </p:spPr>
        <p:txBody>
          <a:bodyPr wrap="square" rtlCol="0">
            <a:spAutoFit/>
          </a:bodyPr>
          <a:lstStyle/>
          <a:p>
            <a:r>
              <a:rPr lang="en-GB" sz="1000" dirty="0">
                <a:solidFill>
                  <a:schemeClr val="bg1"/>
                </a:solidFill>
              </a:rPr>
              <a:t>Fig 6. Lennon 2018. </a:t>
            </a:r>
            <a:r>
              <a:rPr lang="en-GB" sz="1000" i="1" dirty="0">
                <a:solidFill>
                  <a:schemeClr val="bg1"/>
                </a:solidFill>
              </a:rPr>
              <a:t>Safeguard</a:t>
            </a:r>
            <a:endParaRPr lang="en-GB" sz="1000" dirty="0">
              <a:solidFill>
                <a:schemeClr val="bg1"/>
              </a:solidFill>
            </a:endParaRPr>
          </a:p>
        </p:txBody>
      </p:sp>
      <p:sp>
        <p:nvSpPr>
          <p:cNvPr id="19" name="TextBox 18">
            <a:extLst>
              <a:ext uri="{FF2B5EF4-FFF2-40B4-BE49-F238E27FC236}">
                <a16:creationId xmlns:a16="http://schemas.microsoft.com/office/drawing/2014/main" id="{B32B774F-DE23-4CF1-BE55-45D49DFDBBB7}"/>
              </a:ext>
            </a:extLst>
          </p:cNvPr>
          <p:cNvSpPr txBox="1"/>
          <p:nvPr/>
        </p:nvSpPr>
        <p:spPr>
          <a:xfrm>
            <a:off x="6372837" y="5346989"/>
            <a:ext cx="2474903" cy="246221"/>
          </a:xfrm>
          <a:prstGeom prst="rect">
            <a:avLst/>
          </a:prstGeom>
          <a:noFill/>
        </p:spPr>
        <p:txBody>
          <a:bodyPr wrap="square" rtlCol="0">
            <a:spAutoFit/>
          </a:bodyPr>
          <a:lstStyle/>
          <a:p>
            <a:r>
              <a:rPr lang="en-GB" sz="1000" dirty="0">
                <a:solidFill>
                  <a:schemeClr val="bg1"/>
                </a:solidFill>
              </a:rPr>
              <a:t>Fig 7. Lennon 2018. </a:t>
            </a:r>
            <a:r>
              <a:rPr lang="en-GB" sz="1000" i="1" dirty="0">
                <a:solidFill>
                  <a:schemeClr val="bg1"/>
                </a:solidFill>
              </a:rPr>
              <a:t>What’s the time Mr Wilf</a:t>
            </a:r>
            <a:endParaRPr lang="en-GB" sz="1000" dirty="0">
              <a:solidFill>
                <a:schemeClr val="bg1"/>
              </a:solidFill>
            </a:endParaRPr>
          </a:p>
        </p:txBody>
      </p:sp>
    </p:spTree>
    <p:extLst>
      <p:ext uri="{BB962C8B-B14F-4D97-AF65-F5344CB8AC3E}">
        <p14:creationId xmlns:p14="http://schemas.microsoft.com/office/powerpoint/2010/main" val="862931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par>
                          <p:cTn id="8" fill="hold">
                            <p:stCondLst>
                              <p:cond delay="500"/>
                            </p:stCondLst>
                            <p:childTnLst>
                              <p:par>
                                <p:cTn id="9" presetID="14" presetClass="entr" presetSubtype="1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randombar(horizontal)">
                                      <p:cBhvr>
                                        <p:cTn id="11" dur="500"/>
                                        <p:tgtEl>
                                          <p:spTgt spid="14"/>
                                        </p:tgtEl>
                                      </p:cBhvr>
                                    </p:animEffect>
                                  </p:childTnLst>
                                </p:cTn>
                              </p:par>
                              <p:par>
                                <p:cTn id="12" presetID="16" presetClass="entr" presetSubtype="21" fill="hold"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barn(inVertical)">
                                      <p:cBhvr>
                                        <p:cTn id="14" dur="500"/>
                                        <p:tgtEl>
                                          <p:spTgt spid="1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wipe(down)">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wipe(down)">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wipe(down)">
                                      <p:cBhvr>
                                        <p:cTn id="29" dur="500"/>
                                        <p:tgtEl>
                                          <p:spTgt spid="3">
                                            <p:txEl>
                                              <p:pRg st="2" end="2"/>
                                            </p:txEl>
                                          </p:spTgt>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wipe(down)">
                                      <p:cBhvr>
                                        <p:cTn id="35" dur="500"/>
                                        <p:tgtEl>
                                          <p:spTgt spid="3">
                                            <p:txEl>
                                              <p:pRg st="4" end="4"/>
                                            </p:txEl>
                                          </p:spTgt>
                                        </p:tgtEl>
                                      </p:cBhvr>
                                    </p:animEffect>
                                  </p:childTnLst>
                                </p:cTn>
                              </p:par>
                              <p:par>
                                <p:cTn id="36" presetID="22" presetClass="entr" presetSubtype="4" fill="hold" grpId="0"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wipe(down)">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wipe(down)">
                                      <p:cBhvr>
                                        <p:cTn id="43" dur="500"/>
                                        <p:tgtEl>
                                          <p:spTgt spid="3">
                                            <p:txEl>
                                              <p:pRg st="6" end="6"/>
                                            </p:txEl>
                                          </p:spTgt>
                                        </p:tgtEl>
                                      </p:cBhvr>
                                    </p:animEffect>
                                  </p:childTnLst>
                                </p:cTn>
                              </p:par>
                              <p:par>
                                <p:cTn id="44" presetID="22" presetClass="entr" presetSubtype="4" fill="hold" grpId="0" nodeType="with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wipe(down)">
                                      <p:cBhvr>
                                        <p:cTn id="46" dur="500"/>
                                        <p:tgtEl>
                                          <p:spTgt spid="3">
                                            <p:txEl>
                                              <p:pRg st="7" end="7"/>
                                            </p:txEl>
                                          </p:spTgt>
                                        </p:tgtEl>
                                      </p:cBhvr>
                                    </p:animEffect>
                                  </p:childTnLst>
                                </p:cTn>
                              </p:par>
                              <p:par>
                                <p:cTn id="47" presetID="22" presetClass="entr" presetSubtype="4" fill="hold" grpId="0" nodeType="with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wipe(down)">
                                      <p:cBhvr>
                                        <p:cTn id="49" dur="500"/>
                                        <p:tgtEl>
                                          <p:spTgt spid="3">
                                            <p:txEl>
                                              <p:pRg st="8" end="8"/>
                                            </p:txEl>
                                          </p:spTgt>
                                        </p:tgtEl>
                                      </p:cBhvr>
                                    </p:animEffect>
                                  </p:childTnLst>
                                </p:cTn>
                              </p:par>
                              <p:par>
                                <p:cTn id="50" presetID="22" presetClass="entr" presetSubtype="4" fill="hold" grpId="0" nodeType="with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wipe(down)">
                                      <p:cBhvr>
                                        <p:cTn id="52" dur="500"/>
                                        <p:tgtEl>
                                          <p:spTgt spid="3">
                                            <p:txEl>
                                              <p:pRg st="9" end="9"/>
                                            </p:txEl>
                                          </p:spTgt>
                                        </p:tgtEl>
                                      </p:cBhvr>
                                    </p:animEffect>
                                  </p:childTnLst>
                                </p:cTn>
                              </p:par>
                            </p:childTnLst>
                          </p:cTn>
                        </p:par>
                        <p:par>
                          <p:cTn id="53" fill="hold">
                            <p:stCondLst>
                              <p:cond delay="500"/>
                            </p:stCondLst>
                            <p:childTnLst>
                              <p:par>
                                <p:cTn id="54" presetID="1" presetClass="entr" presetSubtype="0" fill="hold" grpId="0" nodeType="afterEffect">
                                  <p:stCondLst>
                                    <p:cond delay="0"/>
                                  </p:stCondLst>
                                  <p:childTnLst>
                                    <p:set>
                                      <p:cBhvr>
                                        <p:cTn id="55" dur="1" fill="hold">
                                          <p:stCondLst>
                                            <p:cond delay="0"/>
                                          </p:stCondLst>
                                        </p:cTn>
                                        <p:tgtEl>
                                          <p:spTgt spid="18"/>
                                        </p:tgtEl>
                                        <p:attrNameLst>
                                          <p:attrName>style.visibility</p:attrName>
                                        </p:attrNameLst>
                                      </p:cBhvr>
                                      <p:to>
                                        <p:strVal val="visible"/>
                                      </p:to>
                                    </p:set>
                                  </p:childTnLst>
                                </p:cTn>
                              </p:par>
                              <p:par>
                                <p:cTn id="56" presetID="1" presetClass="entr" presetSubtype="0" fill="hold" grpId="0" nodeType="withEffect">
                                  <p:stCondLst>
                                    <p:cond delay="0"/>
                                  </p:stCondLst>
                                  <p:childTnLst>
                                    <p:set>
                                      <p:cBhvr>
                                        <p:cTn id="57"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8" grpId="0"/>
      <p:bldP spid="1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7" y="833015"/>
            <a:ext cx="8856888" cy="610820"/>
          </a:xfrm>
        </p:spPr>
        <p:txBody>
          <a:bodyPr>
            <a:normAutofit/>
          </a:bodyPr>
          <a:lstStyle/>
          <a:p>
            <a:r>
              <a:rPr lang="en-US" sz="2800" dirty="0"/>
              <a:t>List of Figures</a:t>
            </a:r>
          </a:p>
        </p:txBody>
      </p:sp>
      <p:sp>
        <p:nvSpPr>
          <p:cNvPr id="6" name="Content Placeholder 5">
            <a:extLst>
              <a:ext uri="{FF2B5EF4-FFF2-40B4-BE49-F238E27FC236}">
                <a16:creationId xmlns:a16="http://schemas.microsoft.com/office/drawing/2014/main" id="{EAE86738-8CD8-4DEF-B6DA-1AAA5E160F44}"/>
              </a:ext>
            </a:extLst>
          </p:cNvPr>
          <p:cNvSpPr txBox="1">
            <a:spLocks noGrp="1"/>
          </p:cNvSpPr>
          <p:nvPr>
            <p:ph idx="1"/>
          </p:nvPr>
        </p:nvSpPr>
        <p:spPr>
          <a:xfrm>
            <a:off x="142875" y="1499247"/>
            <a:ext cx="8858250" cy="5106013"/>
          </a:xfrm>
          <a:prstGeom prst="rect">
            <a:avLst/>
          </a:prstGeom>
          <a:noFill/>
        </p:spPr>
        <p:txBody>
          <a:bodyPr wrap="square" rtlCol="0">
            <a:spAutoFit/>
          </a:bodyPr>
          <a:lstStyle/>
          <a:p>
            <a:r>
              <a:rPr lang="en-GB" sz="1950" dirty="0">
                <a:solidFill>
                  <a:schemeClr val="bg1"/>
                </a:solidFill>
              </a:rPr>
              <a:t>Figure 1: LENNON, Declan. 2018.  </a:t>
            </a:r>
            <a:r>
              <a:rPr lang="en-GB" sz="1950" i="1" dirty="0">
                <a:solidFill>
                  <a:schemeClr val="bg1"/>
                </a:solidFill>
              </a:rPr>
              <a:t>Love at Canolfan Y Gors. </a:t>
            </a:r>
            <a:r>
              <a:rPr lang="en-GB" sz="1950" dirty="0">
                <a:solidFill>
                  <a:schemeClr val="bg1"/>
                </a:solidFill>
              </a:rPr>
              <a:t>Private Collection: Declan Lennon.</a:t>
            </a:r>
            <a:endParaRPr lang="en-GB" sz="1950" i="1" dirty="0">
              <a:solidFill>
                <a:schemeClr val="bg1"/>
              </a:solidFill>
            </a:endParaRPr>
          </a:p>
          <a:p>
            <a:r>
              <a:rPr lang="en-GB" sz="1950" dirty="0"/>
              <a:t>Figure 2: LENNON, Declan. 2018.  </a:t>
            </a:r>
            <a:r>
              <a:rPr lang="en-GB" sz="1950" i="1" dirty="0"/>
              <a:t>The Timetable. </a:t>
            </a:r>
            <a:r>
              <a:rPr lang="en-GB" sz="1950" dirty="0"/>
              <a:t>Private Collection: Declan Lennon.</a:t>
            </a:r>
          </a:p>
          <a:p>
            <a:r>
              <a:rPr lang="en-GB" sz="1950" dirty="0"/>
              <a:t>Figure 3: LENNON, Declan. 2018.  </a:t>
            </a:r>
            <a:r>
              <a:rPr lang="en-GB" sz="1950" i="1" dirty="0"/>
              <a:t>Self Portrait 3. </a:t>
            </a:r>
            <a:r>
              <a:rPr lang="en-GB" sz="1950" dirty="0"/>
              <a:t>Private Collection: Declan Lennon.</a:t>
            </a:r>
            <a:endParaRPr lang="en-GB" sz="1950" i="1" dirty="0"/>
          </a:p>
          <a:p>
            <a:r>
              <a:rPr lang="en-GB" sz="1950" dirty="0"/>
              <a:t>Figure 4: LENNON, Declan. 2018.  </a:t>
            </a:r>
            <a:r>
              <a:rPr lang="en-GB" sz="1950" i="1" dirty="0"/>
              <a:t>Self Portrait 2. </a:t>
            </a:r>
            <a:r>
              <a:rPr lang="en-GB" sz="1950" dirty="0"/>
              <a:t>Private Collection: Declan Lennon.</a:t>
            </a:r>
            <a:endParaRPr lang="en-GB" sz="1950" i="1" dirty="0"/>
          </a:p>
          <a:p>
            <a:r>
              <a:rPr lang="en-GB" sz="1950" dirty="0"/>
              <a:t>Figure 5: LENNON, Declan. 2018.  </a:t>
            </a:r>
            <a:r>
              <a:rPr lang="en-GB" sz="1950" i="1" dirty="0"/>
              <a:t>Self Portrait 1. </a:t>
            </a:r>
            <a:r>
              <a:rPr lang="en-GB" sz="1950" dirty="0"/>
              <a:t>Private Collection: Declan Lennon.</a:t>
            </a:r>
            <a:endParaRPr lang="en-GB" sz="1950" i="1" dirty="0"/>
          </a:p>
          <a:p>
            <a:r>
              <a:rPr lang="en-GB" sz="1950" dirty="0"/>
              <a:t>Figure 6: LENNON, Declan. 2018.  </a:t>
            </a:r>
            <a:r>
              <a:rPr lang="en-GB" sz="1950" i="1" dirty="0"/>
              <a:t>Safeguard. </a:t>
            </a:r>
            <a:r>
              <a:rPr lang="en-GB" sz="1950" dirty="0"/>
              <a:t>Private Collection: Declan Lennon.</a:t>
            </a:r>
          </a:p>
          <a:p>
            <a:r>
              <a:rPr lang="en-GB" sz="1950" dirty="0"/>
              <a:t>Figure 7: LENNON, Declan. 2018.  </a:t>
            </a:r>
            <a:r>
              <a:rPr lang="en-GB" sz="1950" i="1" dirty="0"/>
              <a:t>What’s The Time Mr Wilf?  </a:t>
            </a:r>
            <a:r>
              <a:rPr lang="en-GB" sz="1950" dirty="0"/>
              <a:t>Private Collection: Declan Lennon.</a:t>
            </a:r>
            <a:endParaRPr lang="en-GB" sz="1950" i="1" dirty="0"/>
          </a:p>
          <a:p>
            <a:r>
              <a:rPr lang="en-GB" sz="1950" dirty="0"/>
              <a:t>Figure 8: LENNON, Declan. 2018.  </a:t>
            </a:r>
            <a:r>
              <a:rPr lang="en-GB" sz="1950" i="1" dirty="0"/>
              <a:t>Confidential Artist 1. </a:t>
            </a:r>
            <a:r>
              <a:rPr lang="en-GB" sz="1950" dirty="0"/>
              <a:t>Private Collection: Declan Lennon.</a:t>
            </a:r>
            <a:endParaRPr lang="en-GB" sz="1950" i="1" dirty="0"/>
          </a:p>
          <a:p>
            <a:r>
              <a:rPr lang="en-GB" sz="1950" dirty="0"/>
              <a:t>Figure 9: LENNON, Declan. 2018</a:t>
            </a:r>
            <a:r>
              <a:rPr lang="en-GB" sz="1950" i="1" dirty="0"/>
              <a:t>. Confidential Artist 2. </a:t>
            </a:r>
            <a:r>
              <a:rPr lang="en-GB" sz="1950" dirty="0"/>
              <a:t>Private Collection: Declan Lennon.</a:t>
            </a:r>
            <a:endParaRPr lang="en-GB" sz="1950" i="1" dirty="0"/>
          </a:p>
          <a:p>
            <a:endParaRPr lang="en-GB" sz="1800" i="1" dirty="0"/>
          </a:p>
        </p:txBody>
      </p:sp>
    </p:spTree>
    <p:extLst>
      <p:ext uri="{BB962C8B-B14F-4D97-AF65-F5344CB8AC3E}">
        <p14:creationId xmlns:p14="http://schemas.microsoft.com/office/powerpoint/2010/main" val="3180642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57" y="833015"/>
            <a:ext cx="8856888" cy="610820"/>
          </a:xfrm>
        </p:spPr>
        <p:txBody>
          <a:bodyPr>
            <a:normAutofit/>
          </a:bodyPr>
          <a:lstStyle/>
          <a:p>
            <a:r>
              <a:rPr lang="en-US" sz="2800" dirty="0"/>
              <a:t>Bibliography</a:t>
            </a:r>
          </a:p>
        </p:txBody>
      </p:sp>
      <p:sp>
        <p:nvSpPr>
          <p:cNvPr id="3" name="Content Placeholder 2"/>
          <p:cNvSpPr>
            <a:spLocks noGrp="1"/>
          </p:cNvSpPr>
          <p:nvPr>
            <p:ph idx="1"/>
          </p:nvPr>
        </p:nvSpPr>
        <p:spPr>
          <a:xfrm>
            <a:off x="143556" y="1291130"/>
            <a:ext cx="8856887" cy="5497380"/>
          </a:xfrm>
        </p:spPr>
        <p:txBody>
          <a:bodyPr anchor="t">
            <a:noAutofit/>
          </a:bodyPr>
          <a:lstStyle/>
          <a:p>
            <a:r>
              <a:rPr lang="en-GB" sz="1100" dirty="0"/>
              <a:t>Baer, Donald M, Montrose M. Wolf, and Todd R. Risley, "Some Current Dimensions of Applied Behavior Analysis", </a:t>
            </a:r>
            <a:r>
              <a:rPr lang="en-GB" sz="1100" i="1" dirty="0"/>
              <a:t>Journal of Applied Behavior Analysis,</a:t>
            </a:r>
            <a:r>
              <a:rPr lang="en-GB" sz="1100" dirty="0"/>
              <a:t> Vol. 1, No. 1, (1968), pp. 91-97.</a:t>
            </a:r>
          </a:p>
          <a:p>
            <a:r>
              <a:rPr lang="en-GB" sz="1100" dirty="0"/>
              <a:t>Coon, Dennis, and John O. Mitterer, Introduction to Psychology: Gateways to Mind and Behavior with Concept Maps and Reviews, (USA, Cengage Learning, 2012)</a:t>
            </a:r>
          </a:p>
          <a:p>
            <a:r>
              <a:rPr lang="en-GB" sz="1100" dirty="0"/>
              <a:t>Department of Education, “School Discipline: New Guidance For Teachers”, </a:t>
            </a:r>
            <a:r>
              <a:rPr lang="en-GB" sz="1100" i="1" dirty="0"/>
              <a:t>gov.uk, </a:t>
            </a:r>
            <a:r>
              <a:rPr lang="en-GB" sz="1100" dirty="0"/>
              <a:t>11 July 2011 https://www.gov.uk/government/news/school-discipline-new-guidance-for-teachers [Accessed 13 November 2018]</a:t>
            </a:r>
          </a:p>
          <a:p>
            <a:r>
              <a:rPr lang="en-GB" sz="1100" dirty="0"/>
              <a:t>Fairbanks, Sarah, George Sugai, David Guardino, and Margaret Lathrop, "Response to Intervention: Examining Classroom Behavior Support in Second Grade", </a:t>
            </a:r>
            <a:r>
              <a:rPr lang="en-GB" sz="1100" i="1" dirty="0"/>
              <a:t>Exceptional Children,</a:t>
            </a:r>
            <a:r>
              <a:rPr lang="en-GB" sz="1100" dirty="0"/>
              <a:t> Vol. 73, No. 3, (2007), pp.  288-310.</a:t>
            </a:r>
          </a:p>
          <a:p>
            <a:r>
              <a:rPr lang="en-GB" sz="1100" dirty="0"/>
              <a:t>Grey, Ian M, Rita Honan, Brian McClean, and Michael Daly, "Evaluating the Effectiveness of Teacher Training in Applied Behaviour Analysis." </a:t>
            </a:r>
            <a:r>
              <a:rPr lang="en-GB" sz="1100" i="1" dirty="0"/>
              <a:t>Journal of Intellectual Disabilities, </a:t>
            </a:r>
            <a:r>
              <a:rPr lang="en-GB" sz="1100" dirty="0"/>
              <a:t>No. 9, Vol. 3, (2005), pp. 209-227.</a:t>
            </a:r>
          </a:p>
          <a:p>
            <a:r>
              <a:rPr lang="en-GB" sz="1100" dirty="0"/>
              <a:t>Harrison, David, “Music Teachers Advised Not To Touch Children To Avoid Abuse Claims”, </a:t>
            </a:r>
            <a:r>
              <a:rPr lang="en-GB" sz="1100" i="1" dirty="0"/>
              <a:t>The Telegraph.co.uk, </a:t>
            </a:r>
            <a:r>
              <a:rPr lang="en-GB" sz="1100" dirty="0"/>
              <a:t>8 November 2008 </a:t>
            </a:r>
          </a:p>
          <a:p>
            <a:r>
              <a:rPr lang="en-GB" sz="1100" dirty="0"/>
              <a:t>https://www.telegraph.co.uk/news/uknews/3407277/Music-teachers-advised-not-to-touch-children-to-avoid-abuse-claims.html [accessed 14 November 2018] </a:t>
            </a:r>
          </a:p>
          <a:p>
            <a:r>
              <a:rPr lang="en-GB" sz="1100" dirty="0"/>
              <a:t>Kern, Lee, and Nathan H. Clemens, "Antecedent Strategies to Promote Appropriate Classroom Behavior"</a:t>
            </a:r>
            <a:r>
              <a:rPr lang="en-GB" sz="1100" i="1" dirty="0"/>
              <a:t> Psychology in The Schools</a:t>
            </a:r>
            <a:r>
              <a:rPr lang="en-GB" sz="1100" dirty="0"/>
              <a:t>, Vol. 44, No. 1, (2007), pp.  65-75 </a:t>
            </a:r>
          </a:p>
          <a:p>
            <a:r>
              <a:rPr lang="en-GB" sz="1100" dirty="0"/>
              <a:t>McLeod, Saul, “Maslow’s Hierarchy of Needs”, The Simply Psychology.org Website, June 2018 https://www.simplypsychology.org/maslow.html [accessed 14 November 2018]</a:t>
            </a:r>
          </a:p>
          <a:p>
            <a:r>
              <a:rPr lang="en-GB" sz="1100" dirty="0"/>
              <a:t>National Education Union, “Restraint”, </a:t>
            </a:r>
            <a:r>
              <a:rPr lang="en-GB" sz="1100" i="1" dirty="0"/>
              <a:t>atl.org.uk, </a:t>
            </a:r>
            <a:r>
              <a:rPr lang="en-GB" sz="1100" dirty="0"/>
              <a:t>2 November 2016 https://www.atl.org.uk/advice-and-resources/rights-and-conditions/restraint [accessed 15 November 2018]</a:t>
            </a:r>
          </a:p>
          <a:p>
            <a:r>
              <a:rPr lang="en-GB" sz="1100" dirty="0"/>
              <a:t>Ofsted, </a:t>
            </a:r>
            <a:r>
              <a:rPr lang="en-GB" sz="1100" i="1" dirty="0"/>
              <a:t>Managing Challenging Behaviour: Better Education and Care, </a:t>
            </a:r>
            <a:r>
              <a:rPr lang="en-GB" sz="1100" dirty="0"/>
              <a:t>(London, Ofsted, 2005)</a:t>
            </a:r>
          </a:p>
          <a:p>
            <a:r>
              <a:rPr lang="en-GB" sz="1100" dirty="0"/>
              <a:t>OMRDD, </a:t>
            </a:r>
            <a:r>
              <a:rPr lang="en-GB" sz="1100" i="1" dirty="0"/>
              <a:t>Guidelines for Strategies for Crisis Intervention and Prevention Revised, </a:t>
            </a:r>
            <a:r>
              <a:rPr lang="en-GB" sz="1100" dirty="0"/>
              <a:t>(New York, Omrdd, 1998) &lt;https://opwdd.ny.gov/sites/default/files/documents/guidelines_for_scip-r_1998_0.pdf&gt; [Accessed 14 November 2018]</a:t>
            </a:r>
          </a:p>
          <a:p>
            <a:r>
              <a:rPr lang="en-GB" sz="1100" dirty="0"/>
              <a:t>Parsonson, Barry. S, “Evidence-Based Classroom Behaviour Management Strategies”, </a:t>
            </a:r>
            <a:r>
              <a:rPr lang="en-GB" sz="1100" i="1" dirty="0"/>
              <a:t>Kairaranga</a:t>
            </a:r>
            <a:r>
              <a:rPr lang="en-GB" sz="1100" dirty="0"/>
              <a:t>, Vol. 13, No. 1, (2012), pp. 16-23.</a:t>
            </a:r>
          </a:p>
          <a:p>
            <a:r>
              <a:rPr lang="en-GB" sz="1100" dirty="0"/>
              <a:t>Pells, Rachael, “Teachers Who Avoid Touching Children Are Guilty of Child Abuse, Experts Claim”, </a:t>
            </a:r>
            <a:r>
              <a:rPr lang="en-GB" sz="1100" i="1" dirty="0"/>
              <a:t>independent.co.uk, </a:t>
            </a:r>
            <a:r>
              <a:rPr lang="en-GB" sz="1100" dirty="0"/>
              <a:t>18 February 2017 https://www.independent.co.uk/news/education/education-news/teachers-who-avoid-touching-children-guilty-of-child-abuse-experts-psychologists-dangerous-a7586926.html [accessed 14 November 2018]</a:t>
            </a:r>
          </a:p>
          <a:p>
            <a:r>
              <a:rPr lang="en-GB" sz="1100" dirty="0"/>
              <a:t>Turner, Camilla, “Teachers Who Are Too Scared to Give Children A Reassuring Pat On The Shoulder Are Guilty Of Child Abuse, Neurologist Warns”,  </a:t>
            </a:r>
            <a:r>
              <a:rPr lang="en-GB" sz="1100" i="1" dirty="0"/>
              <a:t>telegraph.co.uk, </a:t>
            </a:r>
            <a:r>
              <a:rPr lang="en-GB" sz="1100" dirty="0"/>
              <a:t>17 February 2017 https://www.telegraph.co.uk/education/2017/02/17/teachers-scared-give-children-reassuring-pat-theshoulder-guilty [accessed 14 November 2018]</a:t>
            </a:r>
            <a:endParaRPr lang="en-US" sz="1100" baseline="30000" dirty="0"/>
          </a:p>
        </p:txBody>
      </p:sp>
    </p:spTree>
    <p:extLst>
      <p:ext uri="{BB962C8B-B14F-4D97-AF65-F5344CB8AC3E}">
        <p14:creationId xmlns:p14="http://schemas.microsoft.com/office/powerpoint/2010/main" val="20407787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1270</TotalTime>
  <Words>1708</Words>
  <Application>Microsoft Office PowerPoint</Application>
  <PresentationFormat>On-screen Show (4:3)</PresentationFormat>
  <Paragraphs>146</Paragraphs>
  <Slides>13</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 A REFLECTION ON  3 DAYS AT  CANOLFAN-Y-GORS</vt:lpstr>
      <vt:lpstr>Observation 1 – Physical Restraint (SCIP-R)</vt:lpstr>
      <vt:lpstr>Observation 2 – Behavioural Management</vt:lpstr>
      <vt:lpstr>Observation 3 – Physical Contact</vt:lpstr>
      <vt:lpstr>ABOUT CANOLFAN-Y-GORS (CYG)</vt:lpstr>
      <vt:lpstr>ABOUT CANOLFAN-Y-GORS (CYG)</vt:lpstr>
      <vt:lpstr>The School Day at CYG (Mon, Tues, Thurs &amp; Fri)</vt:lpstr>
      <vt:lpstr>Timeline of 3 Days</vt:lpstr>
      <vt:lpstr>Day One - Wednesday</vt:lpstr>
      <vt:lpstr>Day One - Wednesday</vt:lpstr>
      <vt:lpstr>Day Two - Thursday</vt:lpstr>
      <vt:lpstr>List of Figures</vt:lpstr>
      <vt:lpstr>Bibliography</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Julian</dc:creator>
  <cp:lastModifiedBy>Declan Lennon</cp:lastModifiedBy>
  <cp:revision>118</cp:revision>
  <cp:lastPrinted>2018-11-16T09:46:24Z</cp:lastPrinted>
  <dcterms:created xsi:type="dcterms:W3CDTF">2013-08-21T19:17:07Z</dcterms:created>
  <dcterms:modified xsi:type="dcterms:W3CDTF">2018-11-16T10:53:09Z</dcterms:modified>
</cp:coreProperties>
</file>