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slideLayouts/slideLayout3.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6.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7.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8.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9.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10.xml" ContentType="application/vnd.openxmlformats-officedocument.theme+xml"/>
  <Override PartName="/ppt/slideLayouts/slideLayout23.xml" ContentType="application/vnd.openxmlformats-officedocument.presentationml.slideLayout+xml"/>
  <Override PartName="/ppt/theme/theme11.xml" ContentType="application/vnd.openxmlformats-officedocument.theme+xml"/>
  <Override PartName="/ppt/slideLayouts/slideLayout24.xml" ContentType="application/vnd.openxmlformats-officedocument.presentationml.slideLayout+xml"/>
  <Override PartName="/ppt/theme/theme12.xml" ContentType="application/vnd.openxmlformats-officedocument.theme+xml"/>
  <Override PartName="/ppt/slideLayouts/slideLayout25.xml" ContentType="application/vnd.openxmlformats-officedocument.presentationml.slideLayout+xml"/>
  <Override PartName="/ppt/theme/theme13.xml" ContentType="application/vnd.openxmlformats-officedocument.theme+xml"/>
  <Override PartName="/ppt/slideLayouts/slideLayout26.xml" ContentType="application/vnd.openxmlformats-officedocument.presentationml.slideLayout+xml"/>
  <Override PartName="/ppt/theme/theme14.xml" ContentType="application/vnd.openxmlformats-officedocument.theme+xml"/>
  <Override PartName="/ppt/slideLayouts/slideLayout27.xml" ContentType="application/vnd.openxmlformats-officedocument.presentationml.slideLayout+xml"/>
  <Override PartName="/ppt/theme/theme15.xml" ContentType="application/vnd.openxmlformats-officedocument.theme+xml"/>
  <Override PartName="/ppt/slideLayouts/slideLayout28.xml" ContentType="application/vnd.openxmlformats-officedocument.presentationml.slideLayout+xml"/>
  <Override PartName="/ppt/theme/theme16.xml" ContentType="application/vnd.openxmlformats-officedocument.theme+xml"/>
  <Override PartName="/ppt/slideLayouts/slideLayout29.xml" ContentType="application/vnd.openxmlformats-officedocument.presentationml.slideLayout+xml"/>
  <Override PartName="/ppt/theme/theme17.xml" ContentType="application/vnd.openxmlformats-officedocument.theme+xml"/>
  <Override PartName="/ppt/slideLayouts/slideLayout30.xml" ContentType="application/vnd.openxmlformats-officedocument.presentationml.slideLayout+xml"/>
  <Override PartName="/ppt/theme/theme18.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19.xml" ContentType="application/vnd.openxmlformats-officedocument.theme+xml"/>
  <Override PartName="/ppt/theme/theme20.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 id="2147483662" r:id="rId2"/>
    <p:sldMasterId id="2147483663" r:id="rId3"/>
    <p:sldMasterId id="2147483666" r:id="rId4"/>
    <p:sldMasterId id="2147483668" r:id="rId5"/>
    <p:sldMasterId id="2147483669" r:id="rId6"/>
    <p:sldMasterId id="2147483768" r:id="rId7"/>
    <p:sldMasterId id="2147483778" r:id="rId8"/>
    <p:sldMasterId id="2147483788" r:id="rId9"/>
    <p:sldMasterId id="2147483798" r:id="rId10"/>
    <p:sldMasterId id="2147483752" r:id="rId11"/>
    <p:sldMasterId id="2147483754" r:id="rId12"/>
    <p:sldMasterId id="2147483756" r:id="rId13"/>
    <p:sldMasterId id="2147483758" r:id="rId14"/>
    <p:sldMasterId id="2147483760" r:id="rId15"/>
    <p:sldMasterId id="2147483762" r:id="rId16"/>
    <p:sldMasterId id="2147483764" r:id="rId17"/>
    <p:sldMasterId id="2147483766" r:id="rId18"/>
    <p:sldMasterId id="2147483740" r:id="rId19"/>
  </p:sldMasterIdLst>
  <p:notesMasterIdLst>
    <p:notesMasterId r:id="rId44"/>
  </p:notesMasterIdLst>
  <p:sldIdLst>
    <p:sldId id="256" r:id="rId20"/>
    <p:sldId id="257" r:id="rId21"/>
    <p:sldId id="352" r:id="rId22"/>
    <p:sldId id="356" r:id="rId23"/>
    <p:sldId id="355" r:id="rId24"/>
    <p:sldId id="353" r:id="rId25"/>
    <p:sldId id="357" r:id="rId26"/>
    <p:sldId id="358" r:id="rId27"/>
    <p:sldId id="359" r:id="rId28"/>
    <p:sldId id="363" r:id="rId29"/>
    <p:sldId id="362" r:id="rId30"/>
    <p:sldId id="364" r:id="rId31"/>
    <p:sldId id="360" r:id="rId32"/>
    <p:sldId id="361" r:id="rId33"/>
    <p:sldId id="372" r:id="rId34"/>
    <p:sldId id="373" r:id="rId35"/>
    <p:sldId id="365" r:id="rId36"/>
    <p:sldId id="371" r:id="rId37"/>
    <p:sldId id="366" r:id="rId38"/>
    <p:sldId id="368" r:id="rId39"/>
    <p:sldId id="367" r:id="rId40"/>
    <p:sldId id="370" r:id="rId41"/>
    <p:sldId id="369" r:id="rId42"/>
    <p:sldId id="354" r:id="rId4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320"/>
    <p:restoredTop sz="83382" autoAdjust="0"/>
  </p:normalViewPr>
  <p:slideViewPr>
    <p:cSldViewPr snapToGrid="0" snapToObjects="1">
      <p:cViewPr varScale="1">
        <p:scale>
          <a:sx n="76" d="100"/>
          <a:sy n="76" d="100"/>
        </p:scale>
        <p:origin x="957" y="42"/>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3.xml"/><Relationship Id="rId18" Type="http://schemas.openxmlformats.org/officeDocument/2006/relationships/slideMaster" Target="slideMasters/slideMaster18.xml"/><Relationship Id="rId26" Type="http://schemas.openxmlformats.org/officeDocument/2006/relationships/slide" Target="slides/slide7.xml"/><Relationship Id="rId39" Type="http://schemas.openxmlformats.org/officeDocument/2006/relationships/slide" Target="slides/slide20.xml"/><Relationship Id="rId21" Type="http://schemas.openxmlformats.org/officeDocument/2006/relationships/slide" Target="slides/slide2.xml"/><Relationship Id="rId34" Type="http://schemas.openxmlformats.org/officeDocument/2006/relationships/slide" Target="slides/slide15.xml"/><Relationship Id="rId42" Type="http://schemas.openxmlformats.org/officeDocument/2006/relationships/slide" Target="slides/slide23.xml"/><Relationship Id="rId47" Type="http://schemas.openxmlformats.org/officeDocument/2006/relationships/theme" Target="theme/theme1.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Master" Target="slideMasters/slideMaster16.xml"/><Relationship Id="rId29" Type="http://schemas.openxmlformats.org/officeDocument/2006/relationships/slide" Target="slides/slide10.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Master" Target="slideMasters/slideMaster11.xml"/><Relationship Id="rId24" Type="http://schemas.openxmlformats.org/officeDocument/2006/relationships/slide" Target="slides/slide5.xml"/><Relationship Id="rId32" Type="http://schemas.openxmlformats.org/officeDocument/2006/relationships/slide" Target="slides/slide13.xml"/><Relationship Id="rId37" Type="http://schemas.openxmlformats.org/officeDocument/2006/relationships/slide" Target="slides/slide18.xml"/><Relationship Id="rId40" Type="http://schemas.openxmlformats.org/officeDocument/2006/relationships/slide" Target="slides/slide21.xml"/><Relationship Id="rId45" Type="http://schemas.openxmlformats.org/officeDocument/2006/relationships/presProps" Target="presProps.xml"/><Relationship Id="rId5" Type="http://schemas.openxmlformats.org/officeDocument/2006/relationships/slideMaster" Target="slideMasters/slideMaster5.xml"/><Relationship Id="rId15" Type="http://schemas.openxmlformats.org/officeDocument/2006/relationships/slideMaster" Target="slideMasters/slideMaster15.xml"/><Relationship Id="rId23" Type="http://schemas.openxmlformats.org/officeDocument/2006/relationships/slide" Target="slides/slide4.xml"/><Relationship Id="rId28" Type="http://schemas.openxmlformats.org/officeDocument/2006/relationships/slide" Target="slides/slide9.xml"/><Relationship Id="rId36" Type="http://schemas.openxmlformats.org/officeDocument/2006/relationships/slide" Target="slides/slide17.xml"/><Relationship Id="rId10" Type="http://schemas.openxmlformats.org/officeDocument/2006/relationships/slideMaster" Target="slideMasters/slideMaster10.xml"/><Relationship Id="rId19" Type="http://schemas.openxmlformats.org/officeDocument/2006/relationships/slideMaster" Target="slideMasters/slideMaster19.xml"/><Relationship Id="rId31" Type="http://schemas.openxmlformats.org/officeDocument/2006/relationships/slide" Target="slides/slide12.xml"/><Relationship Id="rId44" Type="http://schemas.openxmlformats.org/officeDocument/2006/relationships/notesMaster" Target="notesMasters/notesMaster1.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Master" Target="slideMasters/slideMaster14.xml"/><Relationship Id="rId22" Type="http://schemas.openxmlformats.org/officeDocument/2006/relationships/slide" Target="slides/slide3.xml"/><Relationship Id="rId27" Type="http://schemas.openxmlformats.org/officeDocument/2006/relationships/slide" Target="slides/slide8.xml"/><Relationship Id="rId30" Type="http://schemas.openxmlformats.org/officeDocument/2006/relationships/slide" Target="slides/slide11.xml"/><Relationship Id="rId35" Type="http://schemas.openxmlformats.org/officeDocument/2006/relationships/slide" Target="slides/slide16.xml"/><Relationship Id="rId43" Type="http://schemas.openxmlformats.org/officeDocument/2006/relationships/slide" Target="slides/slide24.xml"/><Relationship Id="rId48" Type="http://schemas.openxmlformats.org/officeDocument/2006/relationships/tableStyles" Target="tableStyles.xml"/><Relationship Id="rId8" Type="http://schemas.openxmlformats.org/officeDocument/2006/relationships/slideMaster" Target="slideMasters/slideMaster8.xml"/><Relationship Id="rId3" Type="http://schemas.openxmlformats.org/officeDocument/2006/relationships/slideMaster" Target="slideMasters/slideMaster3.xml"/><Relationship Id="rId12" Type="http://schemas.openxmlformats.org/officeDocument/2006/relationships/slideMaster" Target="slideMasters/slideMaster12.xml"/><Relationship Id="rId17" Type="http://schemas.openxmlformats.org/officeDocument/2006/relationships/slideMaster" Target="slideMasters/slideMaster17.xml"/><Relationship Id="rId25" Type="http://schemas.openxmlformats.org/officeDocument/2006/relationships/slide" Target="slides/slide6.xml"/><Relationship Id="rId33" Type="http://schemas.openxmlformats.org/officeDocument/2006/relationships/slide" Target="slides/slide14.xml"/><Relationship Id="rId38" Type="http://schemas.openxmlformats.org/officeDocument/2006/relationships/slide" Target="slides/slide19.xml"/><Relationship Id="rId46" Type="http://schemas.openxmlformats.org/officeDocument/2006/relationships/viewProps" Target="viewProps.xml"/><Relationship Id="rId20" Type="http://schemas.openxmlformats.org/officeDocument/2006/relationships/slide" Target="slides/slide1.xml"/><Relationship Id="rId41" Type="http://schemas.openxmlformats.org/officeDocument/2006/relationships/slide" Target="slides/slide22.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ABEA892-51BC-4CA9-9973-16546B1DC13D}" type="doc">
      <dgm:prSet loTypeId="urn:microsoft.com/office/officeart/2008/layout/VerticalCurvedList" loCatId="list" qsTypeId="urn:microsoft.com/office/officeart/2005/8/quickstyle/simple1" qsCatId="simple" csTypeId="urn:microsoft.com/office/officeart/2005/8/colors/accent1_2" csCatId="accent1" phldr="1"/>
      <dgm:spPr/>
      <dgm:t>
        <a:bodyPr/>
        <a:lstStyle/>
        <a:p>
          <a:endParaRPr lang="en-GB"/>
        </a:p>
      </dgm:t>
    </dgm:pt>
    <dgm:pt modelId="{8B644CC6-7E70-41C2-896F-047148AE0DD1}">
      <dgm:prSet phldrT="[Text]"/>
      <dgm:spPr/>
      <dgm:t>
        <a:bodyPr/>
        <a:lstStyle/>
        <a:p>
          <a:r>
            <a:rPr lang="en-GB" dirty="0"/>
            <a:t>SPECIFIC </a:t>
          </a:r>
        </a:p>
      </dgm:t>
    </dgm:pt>
    <dgm:pt modelId="{140AA2CE-854F-475F-80A8-53B0D3DA75F8}" type="parTrans" cxnId="{D1C3868C-5B69-4471-B2D1-BF6B6CE7613D}">
      <dgm:prSet/>
      <dgm:spPr/>
      <dgm:t>
        <a:bodyPr/>
        <a:lstStyle/>
        <a:p>
          <a:endParaRPr lang="en-GB"/>
        </a:p>
      </dgm:t>
    </dgm:pt>
    <dgm:pt modelId="{FCCF07BD-D3D2-440C-BFFE-01C429284B4A}" type="sibTrans" cxnId="{D1C3868C-5B69-4471-B2D1-BF6B6CE7613D}">
      <dgm:prSet/>
      <dgm:spPr/>
      <dgm:t>
        <a:bodyPr/>
        <a:lstStyle/>
        <a:p>
          <a:endParaRPr lang="en-GB"/>
        </a:p>
      </dgm:t>
    </dgm:pt>
    <dgm:pt modelId="{0C8954D3-9ED0-4DB6-AD3B-0BFD550B8E7F}">
      <dgm:prSet phldrT="[Text]"/>
      <dgm:spPr/>
      <dgm:t>
        <a:bodyPr/>
        <a:lstStyle/>
        <a:p>
          <a:r>
            <a:rPr lang="en-GB" dirty="0"/>
            <a:t>MEASURABLE</a:t>
          </a:r>
        </a:p>
      </dgm:t>
    </dgm:pt>
    <dgm:pt modelId="{BF1B5F0A-21C6-4A44-94C5-D4E16B8F50FC}" type="parTrans" cxnId="{24CAAAA3-86A6-4EDD-894A-77A3DC6C89D3}">
      <dgm:prSet/>
      <dgm:spPr/>
      <dgm:t>
        <a:bodyPr/>
        <a:lstStyle/>
        <a:p>
          <a:endParaRPr lang="en-GB"/>
        </a:p>
      </dgm:t>
    </dgm:pt>
    <dgm:pt modelId="{A8CEBA93-D131-4855-9CC6-29A553D4B171}" type="sibTrans" cxnId="{24CAAAA3-86A6-4EDD-894A-77A3DC6C89D3}">
      <dgm:prSet/>
      <dgm:spPr/>
      <dgm:t>
        <a:bodyPr/>
        <a:lstStyle/>
        <a:p>
          <a:endParaRPr lang="en-GB"/>
        </a:p>
      </dgm:t>
    </dgm:pt>
    <dgm:pt modelId="{6468C860-A784-4A5C-84BB-B969B097905E}">
      <dgm:prSet phldrT="[Text]"/>
      <dgm:spPr/>
      <dgm:t>
        <a:bodyPr/>
        <a:lstStyle/>
        <a:p>
          <a:r>
            <a:rPr lang="en-GB" dirty="0"/>
            <a:t>ACHEIVABLE </a:t>
          </a:r>
        </a:p>
      </dgm:t>
    </dgm:pt>
    <dgm:pt modelId="{680E53F2-0084-488B-9480-ADC813726384}" type="parTrans" cxnId="{6054C576-A99A-4B9F-913F-31D0D08D47B5}">
      <dgm:prSet/>
      <dgm:spPr/>
      <dgm:t>
        <a:bodyPr/>
        <a:lstStyle/>
        <a:p>
          <a:endParaRPr lang="en-GB"/>
        </a:p>
      </dgm:t>
    </dgm:pt>
    <dgm:pt modelId="{506B1ED4-CBFE-4ED1-822F-1ED1F2C55D24}" type="sibTrans" cxnId="{6054C576-A99A-4B9F-913F-31D0D08D47B5}">
      <dgm:prSet/>
      <dgm:spPr/>
      <dgm:t>
        <a:bodyPr/>
        <a:lstStyle/>
        <a:p>
          <a:endParaRPr lang="en-GB"/>
        </a:p>
      </dgm:t>
    </dgm:pt>
    <dgm:pt modelId="{FC972149-D4D2-4118-B1FF-30249AECF232}">
      <dgm:prSet phldrT="[Text]"/>
      <dgm:spPr/>
      <dgm:t>
        <a:bodyPr/>
        <a:lstStyle/>
        <a:p>
          <a:r>
            <a:rPr lang="en-GB" dirty="0"/>
            <a:t>RELEVANT </a:t>
          </a:r>
        </a:p>
      </dgm:t>
    </dgm:pt>
    <dgm:pt modelId="{26FCFAE6-B5C3-49BB-8344-3D23B59BEB98}" type="parTrans" cxnId="{3F0AE61D-6CE5-4D33-A849-E3C2E2D6899D}">
      <dgm:prSet/>
      <dgm:spPr/>
      <dgm:t>
        <a:bodyPr/>
        <a:lstStyle/>
        <a:p>
          <a:endParaRPr lang="en-GB"/>
        </a:p>
      </dgm:t>
    </dgm:pt>
    <dgm:pt modelId="{9C6E2D24-DDF3-4D48-B0AD-865472FA3232}" type="sibTrans" cxnId="{3F0AE61D-6CE5-4D33-A849-E3C2E2D6899D}">
      <dgm:prSet/>
      <dgm:spPr/>
      <dgm:t>
        <a:bodyPr/>
        <a:lstStyle/>
        <a:p>
          <a:endParaRPr lang="en-GB"/>
        </a:p>
      </dgm:t>
    </dgm:pt>
    <dgm:pt modelId="{D1B5DE9E-6FCF-4186-A626-62DA8E9EA61E}">
      <dgm:prSet phldrT="[Text]"/>
      <dgm:spPr/>
      <dgm:t>
        <a:bodyPr/>
        <a:lstStyle/>
        <a:p>
          <a:r>
            <a:rPr lang="en-GB" dirty="0"/>
            <a:t>TIME-BOUND</a:t>
          </a:r>
        </a:p>
      </dgm:t>
    </dgm:pt>
    <dgm:pt modelId="{39B468EE-70EB-482D-9B53-ADBC742082B8}" type="parTrans" cxnId="{1EED8941-63D7-442D-A15C-0924D22E65B4}">
      <dgm:prSet/>
      <dgm:spPr/>
      <dgm:t>
        <a:bodyPr/>
        <a:lstStyle/>
        <a:p>
          <a:endParaRPr lang="en-GB"/>
        </a:p>
      </dgm:t>
    </dgm:pt>
    <dgm:pt modelId="{4D9B614E-8C3F-43E4-9066-046BE94BFAB1}" type="sibTrans" cxnId="{1EED8941-63D7-442D-A15C-0924D22E65B4}">
      <dgm:prSet/>
      <dgm:spPr/>
      <dgm:t>
        <a:bodyPr/>
        <a:lstStyle/>
        <a:p>
          <a:endParaRPr lang="en-GB"/>
        </a:p>
      </dgm:t>
    </dgm:pt>
    <dgm:pt modelId="{5C2310F8-0823-4EDE-989A-AF5EC16760CF}" type="pres">
      <dgm:prSet presAssocID="{DABEA892-51BC-4CA9-9973-16546B1DC13D}" presName="Name0" presStyleCnt="0">
        <dgm:presLayoutVars>
          <dgm:chMax val="7"/>
          <dgm:chPref val="7"/>
          <dgm:dir/>
        </dgm:presLayoutVars>
      </dgm:prSet>
      <dgm:spPr/>
    </dgm:pt>
    <dgm:pt modelId="{42C6FDEF-2EEE-4053-BBA2-FF68C7FD582E}" type="pres">
      <dgm:prSet presAssocID="{DABEA892-51BC-4CA9-9973-16546B1DC13D}" presName="Name1" presStyleCnt="0"/>
      <dgm:spPr/>
    </dgm:pt>
    <dgm:pt modelId="{DC13FDED-A77E-49CD-9683-D0D3D1AB27E5}" type="pres">
      <dgm:prSet presAssocID="{DABEA892-51BC-4CA9-9973-16546B1DC13D}" presName="cycle" presStyleCnt="0"/>
      <dgm:spPr/>
    </dgm:pt>
    <dgm:pt modelId="{83DFD41C-BDE8-425C-9E74-EBC53521B5CE}" type="pres">
      <dgm:prSet presAssocID="{DABEA892-51BC-4CA9-9973-16546B1DC13D}" presName="srcNode" presStyleLbl="node1" presStyleIdx="0" presStyleCnt="5"/>
      <dgm:spPr/>
    </dgm:pt>
    <dgm:pt modelId="{B9E2B2AC-3D9E-4095-AD74-25CAFABBF9D6}" type="pres">
      <dgm:prSet presAssocID="{DABEA892-51BC-4CA9-9973-16546B1DC13D}" presName="conn" presStyleLbl="parChTrans1D2" presStyleIdx="0" presStyleCnt="1"/>
      <dgm:spPr/>
    </dgm:pt>
    <dgm:pt modelId="{4C1883B2-07BE-4FDA-940C-F7A91800D5D3}" type="pres">
      <dgm:prSet presAssocID="{DABEA892-51BC-4CA9-9973-16546B1DC13D}" presName="extraNode" presStyleLbl="node1" presStyleIdx="0" presStyleCnt="5"/>
      <dgm:spPr/>
    </dgm:pt>
    <dgm:pt modelId="{290D9429-B368-407C-BF12-DCF372771204}" type="pres">
      <dgm:prSet presAssocID="{DABEA892-51BC-4CA9-9973-16546B1DC13D}" presName="dstNode" presStyleLbl="node1" presStyleIdx="0" presStyleCnt="5"/>
      <dgm:spPr/>
    </dgm:pt>
    <dgm:pt modelId="{FBE0B289-01DF-4C15-AD15-5403ED6F8505}" type="pres">
      <dgm:prSet presAssocID="{8B644CC6-7E70-41C2-896F-047148AE0DD1}" presName="text_1" presStyleLbl="node1" presStyleIdx="0" presStyleCnt="5">
        <dgm:presLayoutVars>
          <dgm:bulletEnabled val="1"/>
        </dgm:presLayoutVars>
      </dgm:prSet>
      <dgm:spPr/>
    </dgm:pt>
    <dgm:pt modelId="{2F0B1AF5-1AAD-4F89-B971-2725DA24003C}" type="pres">
      <dgm:prSet presAssocID="{8B644CC6-7E70-41C2-896F-047148AE0DD1}" presName="accent_1" presStyleCnt="0"/>
      <dgm:spPr/>
    </dgm:pt>
    <dgm:pt modelId="{7BD4AEB3-4112-4508-913C-58692C49D544}" type="pres">
      <dgm:prSet presAssocID="{8B644CC6-7E70-41C2-896F-047148AE0DD1}" presName="accentRepeatNode" presStyleLbl="solidFgAcc1" presStyleIdx="0" presStyleCnt="5"/>
      <dgm:spPr/>
    </dgm:pt>
    <dgm:pt modelId="{FEE5A13A-CC8D-4A19-9681-77C231AC7770}" type="pres">
      <dgm:prSet presAssocID="{0C8954D3-9ED0-4DB6-AD3B-0BFD550B8E7F}" presName="text_2" presStyleLbl="node1" presStyleIdx="1" presStyleCnt="5">
        <dgm:presLayoutVars>
          <dgm:bulletEnabled val="1"/>
        </dgm:presLayoutVars>
      </dgm:prSet>
      <dgm:spPr/>
    </dgm:pt>
    <dgm:pt modelId="{D63FEF5E-B25A-4350-AD31-F4AC0FD8041F}" type="pres">
      <dgm:prSet presAssocID="{0C8954D3-9ED0-4DB6-AD3B-0BFD550B8E7F}" presName="accent_2" presStyleCnt="0"/>
      <dgm:spPr/>
    </dgm:pt>
    <dgm:pt modelId="{2BB7E1A2-7670-45E2-9B26-4F94699B82EF}" type="pres">
      <dgm:prSet presAssocID="{0C8954D3-9ED0-4DB6-AD3B-0BFD550B8E7F}" presName="accentRepeatNode" presStyleLbl="solidFgAcc1" presStyleIdx="1" presStyleCnt="5"/>
      <dgm:spPr/>
    </dgm:pt>
    <dgm:pt modelId="{21525D14-EE54-471D-8381-7C7D018C0A21}" type="pres">
      <dgm:prSet presAssocID="{6468C860-A784-4A5C-84BB-B969B097905E}" presName="text_3" presStyleLbl="node1" presStyleIdx="2" presStyleCnt="5">
        <dgm:presLayoutVars>
          <dgm:bulletEnabled val="1"/>
        </dgm:presLayoutVars>
      </dgm:prSet>
      <dgm:spPr/>
    </dgm:pt>
    <dgm:pt modelId="{24161860-8B83-43CE-B8BA-EDC0FB2BFA5F}" type="pres">
      <dgm:prSet presAssocID="{6468C860-A784-4A5C-84BB-B969B097905E}" presName="accent_3" presStyleCnt="0"/>
      <dgm:spPr/>
    </dgm:pt>
    <dgm:pt modelId="{7AF26DE7-9A33-463A-931F-AE56E7EF6095}" type="pres">
      <dgm:prSet presAssocID="{6468C860-A784-4A5C-84BB-B969B097905E}" presName="accentRepeatNode" presStyleLbl="solidFgAcc1" presStyleIdx="2" presStyleCnt="5"/>
      <dgm:spPr/>
    </dgm:pt>
    <dgm:pt modelId="{3E51911D-5D76-4DCA-B4B0-75AF8A5308B7}" type="pres">
      <dgm:prSet presAssocID="{FC972149-D4D2-4118-B1FF-30249AECF232}" presName="text_4" presStyleLbl="node1" presStyleIdx="3" presStyleCnt="5">
        <dgm:presLayoutVars>
          <dgm:bulletEnabled val="1"/>
        </dgm:presLayoutVars>
      </dgm:prSet>
      <dgm:spPr/>
    </dgm:pt>
    <dgm:pt modelId="{E631CCF4-F9AE-4A4B-9C7C-69F337BE08F1}" type="pres">
      <dgm:prSet presAssocID="{FC972149-D4D2-4118-B1FF-30249AECF232}" presName="accent_4" presStyleCnt="0"/>
      <dgm:spPr/>
    </dgm:pt>
    <dgm:pt modelId="{7F124696-0C64-4849-8B75-71C28E7B6086}" type="pres">
      <dgm:prSet presAssocID="{FC972149-D4D2-4118-B1FF-30249AECF232}" presName="accentRepeatNode" presStyleLbl="solidFgAcc1" presStyleIdx="3" presStyleCnt="5"/>
      <dgm:spPr/>
    </dgm:pt>
    <dgm:pt modelId="{336A8962-AB53-4EEE-AC10-2D62406B2465}" type="pres">
      <dgm:prSet presAssocID="{D1B5DE9E-6FCF-4186-A626-62DA8E9EA61E}" presName="text_5" presStyleLbl="node1" presStyleIdx="4" presStyleCnt="5">
        <dgm:presLayoutVars>
          <dgm:bulletEnabled val="1"/>
        </dgm:presLayoutVars>
      </dgm:prSet>
      <dgm:spPr/>
    </dgm:pt>
    <dgm:pt modelId="{E9B735F4-B0D4-4E1F-A4B4-6F0D428A5C69}" type="pres">
      <dgm:prSet presAssocID="{D1B5DE9E-6FCF-4186-A626-62DA8E9EA61E}" presName="accent_5" presStyleCnt="0"/>
      <dgm:spPr/>
    </dgm:pt>
    <dgm:pt modelId="{59BE1959-9F8F-4841-AC99-DF4BA44C766E}" type="pres">
      <dgm:prSet presAssocID="{D1B5DE9E-6FCF-4186-A626-62DA8E9EA61E}" presName="accentRepeatNode" presStyleLbl="solidFgAcc1" presStyleIdx="4" presStyleCnt="5"/>
      <dgm:spPr/>
    </dgm:pt>
  </dgm:ptLst>
  <dgm:cxnLst>
    <dgm:cxn modelId="{3F0AE61D-6CE5-4D33-A849-E3C2E2D6899D}" srcId="{DABEA892-51BC-4CA9-9973-16546B1DC13D}" destId="{FC972149-D4D2-4118-B1FF-30249AECF232}" srcOrd="3" destOrd="0" parTransId="{26FCFAE6-B5C3-49BB-8344-3D23B59BEB98}" sibTransId="{9C6E2D24-DDF3-4D48-B0AD-865472FA3232}"/>
    <dgm:cxn modelId="{1EED8941-63D7-442D-A15C-0924D22E65B4}" srcId="{DABEA892-51BC-4CA9-9973-16546B1DC13D}" destId="{D1B5DE9E-6FCF-4186-A626-62DA8E9EA61E}" srcOrd="4" destOrd="0" parTransId="{39B468EE-70EB-482D-9B53-ADBC742082B8}" sibTransId="{4D9B614E-8C3F-43E4-9066-046BE94BFAB1}"/>
    <dgm:cxn modelId="{366CD746-4110-4A22-9338-C79F48F3E814}" type="presOf" srcId="{FC972149-D4D2-4118-B1FF-30249AECF232}" destId="{3E51911D-5D76-4DCA-B4B0-75AF8A5308B7}" srcOrd="0" destOrd="0" presId="urn:microsoft.com/office/officeart/2008/layout/VerticalCurvedList"/>
    <dgm:cxn modelId="{6054C576-A99A-4B9F-913F-31D0D08D47B5}" srcId="{DABEA892-51BC-4CA9-9973-16546B1DC13D}" destId="{6468C860-A784-4A5C-84BB-B969B097905E}" srcOrd="2" destOrd="0" parTransId="{680E53F2-0084-488B-9480-ADC813726384}" sibTransId="{506B1ED4-CBFE-4ED1-822F-1ED1F2C55D24}"/>
    <dgm:cxn modelId="{4CF7167B-7743-4CF7-8EC7-3B8C55E7F10A}" type="presOf" srcId="{0C8954D3-9ED0-4DB6-AD3B-0BFD550B8E7F}" destId="{FEE5A13A-CC8D-4A19-9681-77C231AC7770}" srcOrd="0" destOrd="0" presId="urn:microsoft.com/office/officeart/2008/layout/VerticalCurvedList"/>
    <dgm:cxn modelId="{1E9EC17C-697B-4B00-B11B-09ED038391ED}" type="presOf" srcId="{6468C860-A784-4A5C-84BB-B969B097905E}" destId="{21525D14-EE54-471D-8381-7C7D018C0A21}" srcOrd="0" destOrd="0" presId="urn:microsoft.com/office/officeart/2008/layout/VerticalCurvedList"/>
    <dgm:cxn modelId="{D1C3868C-5B69-4471-B2D1-BF6B6CE7613D}" srcId="{DABEA892-51BC-4CA9-9973-16546B1DC13D}" destId="{8B644CC6-7E70-41C2-896F-047148AE0DD1}" srcOrd="0" destOrd="0" parTransId="{140AA2CE-854F-475F-80A8-53B0D3DA75F8}" sibTransId="{FCCF07BD-D3D2-440C-BFFE-01C429284B4A}"/>
    <dgm:cxn modelId="{9ADBF896-0EBC-4A37-AB0F-F40F9C8B4DF8}" type="presOf" srcId="{D1B5DE9E-6FCF-4186-A626-62DA8E9EA61E}" destId="{336A8962-AB53-4EEE-AC10-2D62406B2465}" srcOrd="0" destOrd="0" presId="urn:microsoft.com/office/officeart/2008/layout/VerticalCurvedList"/>
    <dgm:cxn modelId="{24CAAAA3-86A6-4EDD-894A-77A3DC6C89D3}" srcId="{DABEA892-51BC-4CA9-9973-16546B1DC13D}" destId="{0C8954D3-9ED0-4DB6-AD3B-0BFD550B8E7F}" srcOrd="1" destOrd="0" parTransId="{BF1B5F0A-21C6-4A44-94C5-D4E16B8F50FC}" sibTransId="{A8CEBA93-D131-4855-9CC6-29A553D4B171}"/>
    <dgm:cxn modelId="{43EC35B7-6069-4BC2-A5EE-EB1EDF8CA244}" type="presOf" srcId="{8B644CC6-7E70-41C2-896F-047148AE0DD1}" destId="{FBE0B289-01DF-4C15-AD15-5403ED6F8505}" srcOrd="0" destOrd="0" presId="urn:microsoft.com/office/officeart/2008/layout/VerticalCurvedList"/>
    <dgm:cxn modelId="{18D28AD3-4B94-486C-9CA7-27398E247B01}" type="presOf" srcId="{FCCF07BD-D3D2-440C-BFFE-01C429284B4A}" destId="{B9E2B2AC-3D9E-4095-AD74-25CAFABBF9D6}" srcOrd="0" destOrd="0" presId="urn:microsoft.com/office/officeart/2008/layout/VerticalCurvedList"/>
    <dgm:cxn modelId="{AF378BFD-27A4-43AE-91C7-BBC043C997DB}" type="presOf" srcId="{DABEA892-51BC-4CA9-9973-16546B1DC13D}" destId="{5C2310F8-0823-4EDE-989A-AF5EC16760CF}" srcOrd="0" destOrd="0" presId="urn:microsoft.com/office/officeart/2008/layout/VerticalCurvedList"/>
    <dgm:cxn modelId="{565CCBF0-6717-4FDF-8433-BF4300823294}" type="presParOf" srcId="{5C2310F8-0823-4EDE-989A-AF5EC16760CF}" destId="{42C6FDEF-2EEE-4053-BBA2-FF68C7FD582E}" srcOrd="0" destOrd="0" presId="urn:microsoft.com/office/officeart/2008/layout/VerticalCurvedList"/>
    <dgm:cxn modelId="{71E739C8-9A37-4B7B-B2A1-5C0815F73B04}" type="presParOf" srcId="{42C6FDEF-2EEE-4053-BBA2-FF68C7FD582E}" destId="{DC13FDED-A77E-49CD-9683-D0D3D1AB27E5}" srcOrd="0" destOrd="0" presId="urn:microsoft.com/office/officeart/2008/layout/VerticalCurvedList"/>
    <dgm:cxn modelId="{9F3B97FE-BB8C-471F-8DED-96698F61D5AB}" type="presParOf" srcId="{DC13FDED-A77E-49CD-9683-D0D3D1AB27E5}" destId="{83DFD41C-BDE8-425C-9E74-EBC53521B5CE}" srcOrd="0" destOrd="0" presId="urn:microsoft.com/office/officeart/2008/layout/VerticalCurvedList"/>
    <dgm:cxn modelId="{3AD24B8D-17A4-4092-93A7-9CBB40835BAA}" type="presParOf" srcId="{DC13FDED-A77E-49CD-9683-D0D3D1AB27E5}" destId="{B9E2B2AC-3D9E-4095-AD74-25CAFABBF9D6}" srcOrd="1" destOrd="0" presId="urn:microsoft.com/office/officeart/2008/layout/VerticalCurvedList"/>
    <dgm:cxn modelId="{A0CBAFBE-5613-4C16-85A0-E47DFCA3F6F6}" type="presParOf" srcId="{DC13FDED-A77E-49CD-9683-D0D3D1AB27E5}" destId="{4C1883B2-07BE-4FDA-940C-F7A91800D5D3}" srcOrd="2" destOrd="0" presId="urn:microsoft.com/office/officeart/2008/layout/VerticalCurvedList"/>
    <dgm:cxn modelId="{960960FE-1640-47EA-A552-03E176084E8C}" type="presParOf" srcId="{DC13FDED-A77E-49CD-9683-D0D3D1AB27E5}" destId="{290D9429-B368-407C-BF12-DCF372771204}" srcOrd="3" destOrd="0" presId="urn:microsoft.com/office/officeart/2008/layout/VerticalCurvedList"/>
    <dgm:cxn modelId="{CC6B1084-A10C-4C38-9880-044D6FFF07AA}" type="presParOf" srcId="{42C6FDEF-2EEE-4053-BBA2-FF68C7FD582E}" destId="{FBE0B289-01DF-4C15-AD15-5403ED6F8505}" srcOrd="1" destOrd="0" presId="urn:microsoft.com/office/officeart/2008/layout/VerticalCurvedList"/>
    <dgm:cxn modelId="{E1A34C4C-861E-482F-B2D3-FC07E0738B34}" type="presParOf" srcId="{42C6FDEF-2EEE-4053-BBA2-FF68C7FD582E}" destId="{2F0B1AF5-1AAD-4F89-B971-2725DA24003C}" srcOrd="2" destOrd="0" presId="urn:microsoft.com/office/officeart/2008/layout/VerticalCurvedList"/>
    <dgm:cxn modelId="{498EE9C9-3DC4-4801-9B34-28581C333BFD}" type="presParOf" srcId="{2F0B1AF5-1AAD-4F89-B971-2725DA24003C}" destId="{7BD4AEB3-4112-4508-913C-58692C49D544}" srcOrd="0" destOrd="0" presId="urn:microsoft.com/office/officeart/2008/layout/VerticalCurvedList"/>
    <dgm:cxn modelId="{F1DA3D60-33E2-44B4-8C75-E6C2A0FC82B4}" type="presParOf" srcId="{42C6FDEF-2EEE-4053-BBA2-FF68C7FD582E}" destId="{FEE5A13A-CC8D-4A19-9681-77C231AC7770}" srcOrd="3" destOrd="0" presId="urn:microsoft.com/office/officeart/2008/layout/VerticalCurvedList"/>
    <dgm:cxn modelId="{C67B84DB-2D6C-4CEB-A659-BD9F8048DCA1}" type="presParOf" srcId="{42C6FDEF-2EEE-4053-BBA2-FF68C7FD582E}" destId="{D63FEF5E-B25A-4350-AD31-F4AC0FD8041F}" srcOrd="4" destOrd="0" presId="urn:microsoft.com/office/officeart/2008/layout/VerticalCurvedList"/>
    <dgm:cxn modelId="{D309863C-4144-4127-911F-F0E4566C68DC}" type="presParOf" srcId="{D63FEF5E-B25A-4350-AD31-F4AC0FD8041F}" destId="{2BB7E1A2-7670-45E2-9B26-4F94699B82EF}" srcOrd="0" destOrd="0" presId="urn:microsoft.com/office/officeart/2008/layout/VerticalCurvedList"/>
    <dgm:cxn modelId="{A2664A4F-BDA9-4887-B5FB-AC8AF6A8D6E2}" type="presParOf" srcId="{42C6FDEF-2EEE-4053-BBA2-FF68C7FD582E}" destId="{21525D14-EE54-471D-8381-7C7D018C0A21}" srcOrd="5" destOrd="0" presId="urn:microsoft.com/office/officeart/2008/layout/VerticalCurvedList"/>
    <dgm:cxn modelId="{153C297C-EB02-430C-B025-BF21E5729CD9}" type="presParOf" srcId="{42C6FDEF-2EEE-4053-BBA2-FF68C7FD582E}" destId="{24161860-8B83-43CE-B8BA-EDC0FB2BFA5F}" srcOrd="6" destOrd="0" presId="urn:microsoft.com/office/officeart/2008/layout/VerticalCurvedList"/>
    <dgm:cxn modelId="{E108A5EA-6E2C-4344-88A6-053F95C732EE}" type="presParOf" srcId="{24161860-8B83-43CE-B8BA-EDC0FB2BFA5F}" destId="{7AF26DE7-9A33-463A-931F-AE56E7EF6095}" srcOrd="0" destOrd="0" presId="urn:microsoft.com/office/officeart/2008/layout/VerticalCurvedList"/>
    <dgm:cxn modelId="{09F6D6C2-4B38-4E51-96F7-49632B438C8D}" type="presParOf" srcId="{42C6FDEF-2EEE-4053-BBA2-FF68C7FD582E}" destId="{3E51911D-5D76-4DCA-B4B0-75AF8A5308B7}" srcOrd="7" destOrd="0" presId="urn:microsoft.com/office/officeart/2008/layout/VerticalCurvedList"/>
    <dgm:cxn modelId="{5258F2A1-2ADC-439E-8047-9B518F8D3D12}" type="presParOf" srcId="{42C6FDEF-2EEE-4053-BBA2-FF68C7FD582E}" destId="{E631CCF4-F9AE-4A4B-9C7C-69F337BE08F1}" srcOrd="8" destOrd="0" presId="urn:microsoft.com/office/officeart/2008/layout/VerticalCurvedList"/>
    <dgm:cxn modelId="{B50FCF6C-C606-4669-BEF5-F03A878F4429}" type="presParOf" srcId="{E631CCF4-F9AE-4A4B-9C7C-69F337BE08F1}" destId="{7F124696-0C64-4849-8B75-71C28E7B6086}" srcOrd="0" destOrd="0" presId="urn:microsoft.com/office/officeart/2008/layout/VerticalCurvedList"/>
    <dgm:cxn modelId="{6848ACCF-24E8-42D5-91E0-B655ACE38D46}" type="presParOf" srcId="{42C6FDEF-2EEE-4053-BBA2-FF68C7FD582E}" destId="{336A8962-AB53-4EEE-AC10-2D62406B2465}" srcOrd="9" destOrd="0" presId="urn:microsoft.com/office/officeart/2008/layout/VerticalCurvedList"/>
    <dgm:cxn modelId="{CBE12C85-3901-48C8-B452-BF3C109F8DD3}" type="presParOf" srcId="{42C6FDEF-2EEE-4053-BBA2-FF68C7FD582E}" destId="{E9B735F4-B0D4-4E1F-A4B4-6F0D428A5C69}" srcOrd="10" destOrd="0" presId="urn:microsoft.com/office/officeart/2008/layout/VerticalCurvedList"/>
    <dgm:cxn modelId="{559C19F2-A832-4451-98A5-522614B79926}" type="presParOf" srcId="{E9B735F4-B0D4-4E1F-A4B4-6F0D428A5C69}" destId="{59BE1959-9F8F-4841-AC99-DF4BA44C766E}"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ABEA892-51BC-4CA9-9973-16546B1DC13D}" type="doc">
      <dgm:prSet loTypeId="urn:microsoft.com/office/officeart/2008/layout/VerticalCurvedList" loCatId="list" qsTypeId="urn:microsoft.com/office/officeart/2005/8/quickstyle/simple1" qsCatId="simple" csTypeId="urn:microsoft.com/office/officeart/2005/8/colors/accent1_2" csCatId="accent1" phldr="1"/>
      <dgm:spPr/>
      <dgm:t>
        <a:bodyPr/>
        <a:lstStyle/>
        <a:p>
          <a:endParaRPr lang="en-GB"/>
        </a:p>
      </dgm:t>
    </dgm:pt>
    <dgm:pt modelId="{8B644CC6-7E70-41C2-896F-047148AE0DD1}">
      <dgm:prSet phldrT="[Text]">
        <dgm:style>
          <a:lnRef idx="3">
            <a:schemeClr val="lt1"/>
          </a:lnRef>
          <a:fillRef idx="1">
            <a:schemeClr val="dk1"/>
          </a:fillRef>
          <a:effectRef idx="1">
            <a:schemeClr val="dk1"/>
          </a:effectRef>
          <a:fontRef idx="minor">
            <a:schemeClr val="lt1"/>
          </a:fontRef>
        </dgm:style>
      </dgm:prSet>
      <dgm:spPr/>
      <dgm:t>
        <a:bodyPr/>
        <a:lstStyle/>
        <a:p>
          <a:r>
            <a:rPr lang="en-GB" dirty="0"/>
            <a:t>PENODOL </a:t>
          </a:r>
        </a:p>
      </dgm:t>
    </dgm:pt>
    <dgm:pt modelId="{140AA2CE-854F-475F-80A8-53B0D3DA75F8}" type="parTrans" cxnId="{D1C3868C-5B69-4471-B2D1-BF6B6CE7613D}">
      <dgm:prSet/>
      <dgm:spPr/>
      <dgm:t>
        <a:bodyPr/>
        <a:lstStyle/>
        <a:p>
          <a:endParaRPr lang="en-GB"/>
        </a:p>
      </dgm:t>
    </dgm:pt>
    <dgm:pt modelId="{FCCF07BD-D3D2-440C-BFFE-01C429284B4A}" type="sibTrans" cxnId="{D1C3868C-5B69-4471-B2D1-BF6B6CE7613D}">
      <dgm:prSet/>
      <dgm:spPr/>
      <dgm:t>
        <a:bodyPr/>
        <a:lstStyle/>
        <a:p>
          <a:endParaRPr lang="en-GB"/>
        </a:p>
      </dgm:t>
    </dgm:pt>
    <dgm:pt modelId="{0C8954D3-9ED0-4DB6-AD3B-0BFD550B8E7F}">
      <dgm:prSet phldrT="[Text]">
        <dgm:style>
          <a:lnRef idx="2">
            <a:schemeClr val="dk1">
              <a:shade val="15000"/>
            </a:schemeClr>
          </a:lnRef>
          <a:fillRef idx="1">
            <a:schemeClr val="dk1"/>
          </a:fillRef>
          <a:effectRef idx="0">
            <a:schemeClr val="dk1"/>
          </a:effectRef>
          <a:fontRef idx="minor">
            <a:schemeClr val="lt1"/>
          </a:fontRef>
        </dgm:style>
      </dgm:prSet>
      <dgm:spPr/>
      <dgm:t>
        <a:bodyPr/>
        <a:lstStyle/>
        <a:p>
          <a:r>
            <a:rPr lang="en-GB" dirty="0"/>
            <a:t>MESURADWY</a:t>
          </a:r>
        </a:p>
      </dgm:t>
    </dgm:pt>
    <dgm:pt modelId="{BF1B5F0A-21C6-4A44-94C5-D4E16B8F50FC}" type="parTrans" cxnId="{24CAAAA3-86A6-4EDD-894A-77A3DC6C89D3}">
      <dgm:prSet/>
      <dgm:spPr/>
      <dgm:t>
        <a:bodyPr/>
        <a:lstStyle/>
        <a:p>
          <a:endParaRPr lang="en-GB"/>
        </a:p>
      </dgm:t>
    </dgm:pt>
    <dgm:pt modelId="{A8CEBA93-D131-4855-9CC6-29A553D4B171}" type="sibTrans" cxnId="{24CAAAA3-86A6-4EDD-894A-77A3DC6C89D3}">
      <dgm:prSet/>
      <dgm:spPr/>
      <dgm:t>
        <a:bodyPr/>
        <a:lstStyle/>
        <a:p>
          <a:endParaRPr lang="en-GB"/>
        </a:p>
      </dgm:t>
    </dgm:pt>
    <dgm:pt modelId="{6468C860-A784-4A5C-84BB-B969B097905E}">
      <dgm:prSet phldrT="[Text]">
        <dgm:style>
          <a:lnRef idx="2">
            <a:schemeClr val="dk1">
              <a:shade val="15000"/>
            </a:schemeClr>
          </a:lnRef>
          <a:fillRef idx="1">
            <a:schemeClr val="dk1"/>
          </a:fillRef>
          <a:effectRef idx="0">
            <a:schemeClr val="dk1"/>
          </a:effectRef>
          <a:fontRef idx="minor">
            <a:schemeClr val="lt1"/>
          </a:fontRef>
        </dgm:style>
      </dgm:prSet>
      <dgm:spPr/>
      <dgm:t>
        <a:bodyPr/>
        <a:lstStyle/>
        <a:p>
          <a:r>
            <a:rPr lang="en-GB" dirty="0"/>
            <a:t>CYRAEDDADWY </a:t>
          </a:r>
        </a:p>
      </dgm:t>
    </dgm:pt>
    <dgm:pt modelId="{680E53F2-0084-488B-9480-ADC813726384}" type="parTrans" cxnId="{6054C576-A99A-4B9F-913F-31D0D08D47B5}">
      <dgm:prSet/>
      <dgm:spPr/>
      <dgm:t>
        <a:bodyPr/>
        <a:lstStyle/>
        <a:p>
          <a:endParaRPr lang="en-GB"/>
        </a:p>
      </dgm:t>
    </dgm:pt>
    <dgm:pt modelId="{506B1ED4-CBFE-4ED1-822F-1ED1F2C55D24}" type="sibTrans" cxnId="{6054C576-A99A-4B9F-913F-31D0D08D47B5}">
      <dgm:prSet/>
      <dgm:spPr/>
      <dgm:t>
        <a:bodyPr/>
        <a:lstStyle/>
        <a:p>
          <a:endParaRPr lang="en-GB"/>
        </a:p>
      </dgm:t>
    </dgm:pt>
    <dgm:pt modelId="{FC972149-D4D2-4118-B1FF-30249AECF232}">
      <dgm:prSet phldrT="[Text]">
        <dgm:style>
          <a:lnRef idx="2">
            <a:schemeClr val="dk1">
              <a:shade val="15000"/>
            </a:schemeClr>
          </a:lnRef>
          <a:fillRef idx="1">
            <a:schemeClr val="dk1"/>
          </a:fillRef>
          <a:effectRef idx="0">
            <a:schemeClr val="dk1"/>
          </a:effectRef>
          <a:fontRef idx="minor">
            <a:schemeClr val="lt1"/>
          </a:fontRef>
        </dgm:style>
      </dgm:prSet>
      <dgm:spPr/>
      <dgm:t>
        <a:bodyPr/>
        <a:lstStyle/>
        <a:p>
          <a:r>
            <a:rPr lang="en-GB" dirty="0"/>
            <a:t>PERTHNASOL </a:t>
          </a:r>
        </a:p>
      </dgm:t>
    </dgm:pt>
    <dgm:pt modelId="{26FCFAE6-B5C3-49BB-8344-3D23B59BEB98}" type="parTrans" cxnId="{3F0AE61D-6CE5-4D33-A849-E3C2E2D6899D}">
      <dgm:prSet/>
      <dgm:spPr/>
      <dgm:t>
        <a:bodyPr/>
        <a:lstStyle/>
        <a:p>
          <a:endParaRPr lang="en-GB"/>
        </a:p>
      </dgm:t>
    </dgm:pt>
    <dgm:pt modelId="{9C6E2D24-DDF3-4D48-B0AD-865472FA3232}" type="sibTrans" cxnId="{3F0AE61D-6CE5-4D33-A849-E3C2E2D6899D}">
      <dgm:prSet/>
      <dgm:spPr/>
      <dgm:t>
        <a:bodyPr/>
        <a:lstStyle/>
        <a:p>
          <a:endParaRPr lang="en-GB"/>
        </a:p>
      </dgm:t>
    </dgm:pt>
    <dgm:pt modelId="{D1B5DE9E-6FCF-4186-A626-62DA8E9EA61E}">
      <dgm:prSet phldrT="[Text]">
        <dgm:style>
          <a:lnRef idx="2">
            <a:schemeClr val="dk1">
              <a:shade val="15000"/>
            </a:schemeClr>
          </a:lnRef>
          <a:fillRef idx="1">
            <a:schemeClr val="dk1"/>
          </a:fillRef>
          <a:effectRef idx="0">
            <a:schemeClr val="dk1"/>
          </a:effectRef>
          <a:fontRef idx="minor">
            <a:schemeClr val="lt1"/>
          </a:fontRef>
        </dgm:style>
      </dgm:prSet>
      <dgm:spPr/>
      <dgm:t>
        <a:bodyPr/>
        <a:lstStyle/>
        <a:p>
          <a:r>
            <a:rPr lang="en-GB" dirty="0"/>
            <a:t>AMSER</a:t>
          </a:r>
        </a:p>
      </dgm:t>
    </dgm:pt>
    <dgm:pt modelId="{39B468EE-70EB-482D-9B53-ADBC742082B8}" type="parTrans" cxnId="{1EED8941-63D7-442D-A15C-0924D22E65B4}">
      <dgm:prSet/>
      <dgm:spPr/>
      <dgm:t>
        <a:bodyPr/>
        <a:lstStyle/>
        <a:p>
          <a:endParaRPr lang="en-GB"/>
        </a:p>
      </dgm:t>
    </dgm:pt>
    <dgm:pt modelId="{4D9B614E-8C3F-43E4-9066-046BE94BFAB1}" type="sibTrans" cxnId="{1EED8941-63D7-442D-A15C-0924D22E65B4}">
      <dgm:prSet/>
      <dgm:spPr/>
      <dgm:t>
        <a:bodyPr/>
        <a:lstStyle/>
        <a:p>
          <a:endParaRPr lang="en-GB"/>
        </a:p>
      </dgm:t>
    </dgm:pt>
    <dgm:pt modelId="{5C2310F8-0823-4EDE-989A-AF5EC16760CF}" type="pres">
      <dgm:prSet presAssocID="{DABEA892-51BC-4CA9-9973-16546B1DC13D}" presName="Name0" presStyleCnt="0">
        <dgm:presLayoutVars>
          <dgm:chMax val="7"/>
          <dgm:chPref val="7"/>
          <dgm:dir/>
        </dgm:presLayoutVars>
      </dgm:prSet>
      <dgm:spPr/>
    </dgm:pt>
    <dgm:pt modelId="{42C6FDEF-2EEE-4053-BBA2-FF68C7FD582E}" type="pres">
      <dgm:prSet presAssocID="{DABEA892-51BC-4CA9-9973-16546B1DC13D}" presName="Name1" presStyleCnt="0"/>
      <dgm:spPr/>
    </dgm:pt>
    <dgm:pt modelId="{DC13FDED-A77E-49CD-9683-D0D3D1AB27E5}" type="pres">
      <dgm:prSet presAssocID="{DABEA892-51BC-4CA9-9973-16546B1DC13D}" presName="cycle" presStyleCnt="0"/>
      <dgm:spPr/>
    </dgm:pt>
    <dgm:pt modelId="{83DFD41C-BDE8-425C-9E74-EBC53521B5CE}" type="pres">
      <dgm:prSet presAssocID="{DABEA892-51BC-4CA9-9973-16546B1DC13D}" presName="srcNode" presStyleLbl="node1" presStyleIdx="0" presStyleCnt="5"/>
      <dgm:spPr/>
    </dgm:pt>
    <dgm:pt modelId="{B9E2B2AC-3D9E-4095-AD74-25CAFABBF9D6}" type="pres">
      <dgm:prSet presAssocID="{DABEA892-51BC-4CA9-9973-16546B1DC13D}" presName="conn" presStyleLbl="parChTrans1D2" presStyleIdx="0" presStyleCnt="1"/>
      <dgm:spPr/>
    </dgm:pt>
    <dgm:pt modelId="{4C1883B2-07BE-4FDA-940C-F7A91800D5D3}" type="pres">
      <dgm:prSet presAssocID="{DABEA892-51BC-4CA9-9973-16546B1DC13D}" presName="extraNode" presStyleLbl="node1" presStyleIdx="0" presStyleCnt="5"/>
      <dgm:spPr/>
    </dgm:pt>
    <dgm:pt modelId="{290D9429-B368-407C-BF12-DCF372771204}" type="pres">
      <dgm:prSet presAssocID="{DABEA892-51BC-4CA9-9973-16546B1DC13D}" presName="dstNode" presStyleLbl="node1" presStyleIdx="0" presStyleCnt="5"/>
      <dgm:spPr/>
    </dgm:pt>
    <dgm:pt modelId="{FBE0B289-01DF-4C15-AD15-5403ED6F8505}" type="pres">
      <dgm:prSet presAssocID="{8B644CC6-7E70-41C2-896F-047148AE0DD1}" presName="text_1" presStyleLbl="node1" presStyleIdx="0" presStyleCnt="5">
        <dgm:presLayoutVars>
          <dgm:bulletEnabled val="1"/>
        </dgm:presLayoutVars>
      </dgm:prSet>
      <dgm:spPr/>
    </dgm:pt>
    <dgm:pt modelId="{2F0B1AF5-1AAD-4F89-B971-2725DA24003C}" type="pres">
      <dgm:prSet presAssocID="{8B644CC6-7E70-41C2-896F-047148AE0DD1}" presName="accent_1" presStyleCnt="0"/>
      <dgm:spPr/>
    </dgm:pt>
    <dgm:pt modelId="{7BD4AEB3-4112-4508-913C-58692C49D544}" type="pres">
      <dgm:prSet presAssocID="{8B644CC6-7E70-41C2-896F-047148AE0DD1}" presName="accentRepeatNode" presStyleLbl="solidFgAcc1" presStyleIdx="0" presStyleCnt="5"/>
      <dgm:spPr/>
    </dgm:pt>
    <dgm:pt modelId="{FEE5A13A-CC8D-4A19-9681-77C231AC7770}" type="pres">
      <dgm:prSet presAssocID="{0C8954D3-9ED0-4DB6-AD3B-0BFD550B8E7F}" presName="text_2" presStyleLbl="node1" presStyleIdx="1" presStyleCnt="5">
        <dgm:presLayoutVars>
          <dgm:bulletEnabled val="1"/>
        </dgm:presLayoutVars>
      </dgm:prSet>
      <dgm:spPr/>
    </dgm:pt>
    <dgm:pt modelId="{D63FEF5E-B25A-4350-AD31-F4AC0FD8041F}" type="pres">
      <dgm:prSet presAssocID="{0C8954D3-9ED0-4DB6-AD3B-0BFD550B8E7F}" presName="accent_2" presStyleCnt="0"/>
      <dgm:spPr/>
    </dgm:pt>
    <dgm:pt modelId="{2BB7E1A2-7670-45E2-9B26-4F94699B82EF}" type="pres">
      <dgm:prSet presAssocID="{0C8954D3-9ED0-4DB6-AD3B-0BFD550B8E7F}" presName="accentRepeatNode" presStyleLbl="solidFgAcc1" presStyleIdx="1" presStyleCnt="5"/>
      <dgm:spPr/>
    </dgm:pt>
    <dgm:pt modelId="{21525D14-EE54-471D-8381-7C7D018C0A21}" type="pres">
      <dgm:prSet presAssocID="{6468C860-A784-4A5C-84BB-B969B097905E}" presName="text_3" presStyleLbl="node1" presStyleIdx="2" presStyleCnt="5">
        <dgm:presLayoutVars>
          <dgm:bulletEnabled val="1"/>
        </dgm:presLayoutVars>
      </dgm:prSet>
      <dgm:spPr/>
    </dgm:pt>
    <dgm:pt modelId="{24161860-8B83-43CE-B8BA-EDC0FB2BFA5F}" type="pres">
      <dgm:prSet presAssocID="{6468C860-A784-4A5C-84BB-B969B097905E}" presName="accent_3" presStyleCnt="0"/>
      <dgm:spPr/>
    </dgm:pt>
    <dgm:pt modelId="{7AF26DE7-9A33-463A-931F-AE56E7EF6095}" type="pres">
      <dgm:prSet presAssocID="{6468C860-A784-4A5C-84BB-B969B097905E}" presName="accentRepeatNode" presStyleLbl="solidFgAcc1" presStyleIdx="2" presStyleCnt="5"/>
      <dgm:spPr/>
    </dgm:pt>
    <dgm:pt modelId="{3E51911D-5D76-4DCA-B4B0-75AF8A5308B7}" type="pres">
      <dgm:prSet presAssocID="{FC972149-D4D2-4118-B1FF-30249AECF232}" presName="text_4" presStyleLbl="node1" presStyleIdx="3" presStyleCnt="5">
        <dgm:presLayoutVars>
          <dgm:bulletEnabled val="1"/>
        </dgm:presLayoutVars>
      </dgm:prSet>
      <dgm:spPr/>
    </dgm:pt>
    <dgm:pt modelId="{E631CCF4-F9AE-4A4B-9C7C-69F337BE08F1}" type="pres">
      <dgm:prSet presAssocID="{FC972149-D4D2-4118-B1FF-30249AECF232}" presName="accent_4" presStyleCnt="0"/>
      <dgm:spPr/>
    </dgm:pt>
    <dgm:pt modelId="{7F124696-0C64-4849-8B75-71C28E7B6086}" type="pres">
      <dgm:prSet presAssocID="{FC972149-D4D2-4118-B1FF-30249AECF232}" presName="accentRepeatNode" presStyleLbl="solidFgAcc1" presStyleIdx="3" presStyleCnt="5"/>
      <dgm:spPr/>
    </dgm:pt>
    <dgm:pt modelId="{336A8962-AB53-4EEE-AC10-2D62406B2465}" type="pres">
      <dgm:prSet presAssocID="{D1B5DE9E-6FCF-4186-A626-62DA8E9EA61E}" presName="text_5" presStyleLbl="node1" presStyleIdx="4" presStyleCnt="5">
        <dgm:presLayoutVars>
          <dgm:bulletEnabled val="1"/>
        </dgm:presLayoutVars>
      </dgm:prSet>
      <dgm:spPr/>
    </dgm:pt>
    <dgm:pt modelId="{E9B735F4-B0D4-4E1F-A4B4-6F0D428A5C69}" type="pres">
      <dgm:prSet presAssocID="{D1B5DE9E-6FCF-4186-A626-62DA8E9EA61E}" presName="accent_5" presStyleCnt="0"/>
      <dgm:spPr/>
    </dgm:pt>
    <dgm:pt modelId="{59BE1959-9F8F-4841-AC99-DF4BA44C766E}" type="pres">
      <dgm:prSet presAssocID="{D1B5DE9E-6FCF-4186-A626-62DA8E9EA61E}" presName="accentRepeatNode" presStyleLbl="solidFgAcc1" presStyleIdx="4" presStyleCnt="5"/>
      <dgm:spPr/>
    </dgm:pt>
  </dgm:ptLst>
  <dgm:cxnLst>
    <dgm:cxn modelId="{3F0AE61D-6CE5-4D33-A849-E3C2E2D6899D}" srcId="{DABEA892-51BC-4CA9-9973-16546B1DC13D}" destId="{FC972149-D4D2-4118-B1FF-30249AECF232}" srcOrd="3" destOrd="0" parTransId="{26FCFAE6-B5C3-49BB-8344-3D23B59BEB98}" sibTransId="{9C6E2D24-DDF3-4D48-B0AD-865472FA3232}"/>
    <dgm:cxn modelId="{1EED8941-63D7-442D-A15C-0924D22E65B4}" srcId="{DABEA892-51BC-4CA9-9973-16546B1DC13D}" destId="{D1B5DE9E-6FCF-4186-A626-62DA8E9EA61E}" srcOrd="4" destOrd="0" parTransId="{39B468EE-70EB-482D-9B53-ADBC742082B8}" sibTransId="{4D9B614E-8C3F-43E4-9066-046BE94BFAB1}"/>
    <dgm:cxn modelId="{366CD746-4110-4A22-9338-C79F48F3E814}" type="presOf" srcId="{FC972149-D4D2-4118-B1FF-30249AECF232}" destId="{3E51911D-5D76-4DCA-B4B0-75AF8A5308B7}" srcOrd="0" destOrd="0" presId="urn:microsoft.com/office/officeart/2008/layout/VerticalCurvedList"/>
    <dgm:cxn modelId="{6054C576-A99A-4B9F-913F-31D0D08D47B5}" srcId="{DABEA892-51BC-4CA9-9973-16546B1DC13D}" destId="{6468C860-A784-4A5C-84BB-B969B097905E}" srcOrd="2" destOrd="0" parTransId="{680E53F2-0084-488B-9480-ADC813726384}" sibTransId="{506B1ED4-CBFE-4ED1-822F-1ED1F2C55D24}"/>
    <dgm:cxn modelId="{4CF7167B-7743-4CF7-8EC7-3B8C55E7F10A}" type="presOf" srcId="{0C8954D3-9ED0-4DB6-AD3B-0BFD550B8E7F}" destId="{FEE5A13A-CC8D-4A19-9681-77C231AC7770}" srcOrd="0" destOrd="0" presId="urn:microsoft.com/office/officeart/2008/layout/VerticalCurvedList"/>
    <dgm:cxn modelId="{1E9EC17C-697B-4B00-B11B-09ED038391ED}" type="presOf" srcId="{6468C860-A784-4A5C-84BB-B969B097905E}" destId="{21525D14-EE54-471D-8381-7C7D018C0A21}" srcOrd="0" destOrd="0" presId="urn:microsoft.com/office/officeart/2008/layout/VerticalCurvedList"/>
    <dgm:cxn modelId="{D1C3868C-5B69-4471-B2D1-BF6B6CE7613D}" srcId="{DABEA892-51BC-4CA9-9973-16546B1DC13D}" destId="{8B644CC6-7E70-41C2-896F-047148AE0DD1}" srcOrd="0" destOrd="0" parTransId="{140AA2CE-854F-475F-80A8-53B0D3DA75F8}" sibTransId="{FCCF07BD-D3D2-440C-BFFE-01C429284B4A}"/>
    <dgm:cxn modelId="{9ADBF896-0EBC-4A37-AB0F-F40F9C8B4DF8}" type="presOf" srcId="{D1B5DE9E-6FCF-4186-A626-62DA8E9EA61E}" destId="{336A8962-AB53-4EEE-AC10-2D62406B2465}" srcOrd="0" destOrd="0" presId="urn:microsoft.com/office/officeart/2008/layout/VerticalCurvedList"/>
    <dgm:cxn modelId="{24CAAAA3-86A6-4EDD-894A-77A3DC6C89D3}" srcId="{DABEA892-51BC-4CA9-9973-16546B1DC13D}" destId="{0C8954D3-9ED0-4DB6-AD3B-0BFD550B8E7F}" srcOrd="1" destOrd="0" parTransId="{BF1B5F0A-21C6-4A44-94C5-D4E16B8F50FC}" sibTransId="{A8CEBA93-D131-4855-9CC6-29A553D4B171}"/>
    <dgm:cxn modelId="{43EC35B7-6069-4BC2-A5EE-EB1EDF8CA244}" type="presOf" srcId="{8B644CC6-7E70-41C2-896F-047148AE0DD1}" destId="{FBE0B289-01DF-4C15-AD15-5403ED6F8505}" srcOrd="0" destOrd="0" presId="urn:microsoft.com/office/officeart/2008/layout/VerticalCurvedList"/>
    <dgm:cxn modelId="{18D28AD3-4B94-486C-9CA7-27398E247B01}" type="presOf" srcId="{FCCF07BD-D3D2-440C-BFFE-01C429284B4A}" destId="{B9E2B2AC-3D9E-4095-AD74-25CAFABBF9D6}" srcOrd="0" destOrd="0" presId="urn:microsoft.com/office/officeart/2008/layout/VerticalCurvedList"/>
    <dgm:cxn modelId="{AF378BFD-27A4-43AE-91C7-BBC043C997DB}" type="presOf" srcId="{DABEA892-51BC-4CA9-9973-16546B1DC13D}" destId="{5C2310F8-0823-4EDE-989A-AF5EC16760CF}" srcOrd="0" destOrd="0" presId="urn:microsoft.com/office/officeart/2008/layout/VerticalCurvedList"/>
    <dgm:cxn modelId="{565CCBF0-6717-4FDF-8433-BF4300823294}" type="presParOf" srcId="{5C2310F8-0823-4EDE-989A-AF5EC16760CF}" destId="{42C6FDEF-2EEE-4053-BBA2-FF68C7FD582E}" srcOrd="0" destOrd="0" presId="urn:microsoft.com/office/officeart/2008/layout/VerticalCurvedList"/>
    <dgm:cxn modelId="{71E739C8-9A37-4B7B-B2A1-5C0815F73B04}" type="presParOf" srcId="{42C6FDEF-2EEE-4053-BBA2-FF68C7FD582E}" destId="{DC13FDED-A77E-49CD-9683-D0D3D1AB27E5}" srcOrd="0" destOrd="0" presId="urn:microsoft.com/office/officeart/2008/layout/VerticalCurvedList"/>
    <dgm:cxn modelId="{9F3B97FE-BB8C-471F-8DED-96698F61D5AB}" type="presParOf" srcId="{DC13FDED-A77E-49CD-9683-D0D3D1AB27E5}" destId="{83DFD41C-BDE8-425C-9E74-EBC53521B5CE}" srcOrd="0" destOrd="0" presId="urn:microsoft.com/office/officeart/2008/layout/VerticalCurvedList"/>
    <dgm:cxn modelId="{3AD24B8D-17A4-4092-93A7-9CBB40835BAA}" type="presParOf" srcId="{DC13FDED-A77E-49CD-9683-D0D3D1AB27E5}" destId="{B9E2B2AC-3D9E-4095-AD74-25CAFABBF9D6}" srcOrd="1" destOrd="0" presId="urn:microsoft.com/office/officeart/2008/layout/VerticalCurvedList"/>
    <dgm:cxn modelId="{A0CBAFBE-5613-4C16-85A0-E47DFCA3F6F6}" type="presParOf" srcId="{DC13FDED-A77E-49CD-9683-D0D3D1AB27E5}" destId="{4C1883B2-07BE-4FDA-940C-F7A91800D5D3}" srcOrd="2" destOrd="0" presId="urn:microsoft.com/office/officeart/2008/layout/VerticalCurvedList"/>
    <dgm:cxn modelId="{960960FE-1640-47EA-A552-03E176084E8C}" type="presParOf" srcId="{DC13FDED-A77E-49CD-9683-D0D3D1AB27E5}" destId="{290D9429-B368-407C-BF12-DCF372771204}" srcOrd="3" destOrd="0" presId="urn:microsoft.com/office/officeart/2008/layout/VerticalCurvedList"/>
    <dgm:cxn modelId="{CC6B1084-A10C-4C38-9880-044D6FFF07AA}" type="presParOf" srcId="{42C6FDEF-2EEE-4053-BBA2-FF68C7FD582E}" destId="{FBE0B289-01DF-4C15-AD15-5403ED6F8505}" srcOrd="1" destOrd="0" presId="urn:microsoft.com/office/officeart/2008/layout/VerticalCurvedList"/>
    <dgm:cxn modelId="{E1A34C4C-861E-482F-B2D3-FC07E0738B34}" type="presParOf" srcId="{42C6FDEF-2EEE-4053-BBA2-FF68C7FD582E}" destId="{2F0B1AF5-1AAD-4F89-B971-2725DA24003C}" srcOrd="2" destOrd="0" presId="urn:microsoft.com/office/officeart/2008/layout/VerticalCurvedList"/>
    <dgm:cxn modelId="{498EE9C9-3DC4-4801-9B34-28581C333BFD}" type="presParOf" srcId="{2F0B1AF5-1AAD-4F89-B971-2725DA24003C}" destId="{7BD4AEB3-4112-4508-913C-58692C49D544}" srcOrd="0" destOrd="0" presId="urn:microsoft.com/office/officeart/2008/layout/VerticalCurvedList"/>
    <dgm:cxn modelId="{F1DA3D60-33E2-44B4-8C75-E6C2A0FC82B4}" type="presParOf" srcId="{42C6FDEF-2EEE-4053-BBA2-FF68C7FD582E}" destId="{FEE5A13A-CC8D-4A19-9681-77C231AC7770}" srcOrd="3" destOrd="0" presId="urn:microsoft.com/office/officeart/2008/layout/VerticalCurvedList"/>
    <dgm:cxn modelId="{C67B84DB-2D6C-4CEB-A659-BD9F8048DCA1}" type="presParOf" srcId="{42C6FDEF-2EEE-4053-BBA2-FF68C7FD582E}" destId="{D63FEF5E-B25A-4350-AD31-F4AC0FD8041F}" srcOrd="4" destOrd="0" presId="urn:microsoft.com/office/officeart/2008/layout/VerticalCurvedList"/>
    <dgm:cxn modelId="{D309863C-4144-4127-911F-F0E4566C68DC}" type="presParOf" srcId="{D63FEF5E-B25A-4350-AD31-F4AC0FD8041F}" destId="{2BB7E1A2-7670-45E2-9B26-4F94699B82EF}" srcOrd="0" destOrd="0" presId="urn:microsoft.com/office/officeart/2008/layout/VerticalCurvedList"/>
    <dgm:cxn modelId="{A2664A4F-BDA9-4887-B5FB-AC8AF6A8D6E2}" type="presParOf" srcId="{42C6FDEF-2EEE-4053-BBA2-FF68C7FD582E}" destId="{21525D14-EE54-471D-8381-7C7D018C0A21}" srcOrd="5" destOrd="0" presId="urn:microsoft.com/office/officeart/2008/layout/VerticalCurvedList"/>
    <dgm:cxn modelId="{153C297C-EB02-430C-B025-BF21E5729CD9}" type="presParOf" srcId="{42C6FDEF-2EEE-4053-BBA2-FF68C7FD582E}" destId="{24161860-8B83-43CE-B8BA-EDC0FB2BFA5F}" srcOrd="6" destOrd="0" presId="urn:microsoft.com/office/officeart/2008/layout/VerticalCurvedList"/>
    <dgm:cxn modelId="{E108A5EA-6E2C-4344-88A6-053F95C732EE}" type="presParOf" srcId="{24161860-8B83-43CE-B8BA-EDC0FB2BFA5F}" destId="{7AF26DE7-9A33-463A-931F-AE56E7EF6095}" srcOrd="0" destOrd="0" presId="urn:microsoft.com/office/officeart/2008/layout/VerticalCurvedList"/>
    <dgm:cxn modelId="{09F6D6C2-4B38-4E51-96F7-49632B438C8D}" type="presParOf" srcId="{42C6FDEF-2EEE-4053-BBA2-FF68C7FD582E}" destId="{3E51911D-5D76-4DCA-B4B0-75AF8A5308B7}" srcOrd="7" destOrd="0" presId="urn:microsoft.com/office/officeart/2008/layout/VerticalCurvedList"/>
    <dgm:cxn modelId="{5258F2A1-2ADC-439E-8047-9B518F8D3D12}" type="presParOf" srcId="{42C6FDEF-2EEE-4053-BBA2-FF68C7FD582E}" destId="{E631CCF4-F9AE-4A4B-9C7C-69F337BE08F1}" srcOrd="8" destOrd="0" presId="urn:microsoft.com/office/officeart/2008/layout/VerticalCurvedList"/>
    <dgm:cxn modelId="{B50FCF6C-C606-4669-BEF5-F03A878F4429}" type="presParOf" srcId="{E631CCF4-F9AE-4A4B-9C7C-69F337BE08F1}" destId="{7F124696-0C64-4849-8B75-71C28E7B6086}" srcOrd="0" destOrd="0" presId="urn:microsoft.com/office/officeart/2008/layout/VerticalCurvedList"/>
    <dgm:cxn modelId="{6848ACCF-24E8-42D5-91E0-B655ACE38D46}" type="presParOf" srcId="{42C6FDEF-2EEE-4053-BBA2-FF68C7FD582E}" destId="{336A8962-AB53-4EEE-AC10-2D62406B2465}" srcOrd="9" destOrd="0" presId="urn:microsoft.com/office/officeart/2008/layout/VerticalCurvedList"/>
    <dgm:cxn modelId="{CBE12C85-3901-48C8-B452-BF3C109F8DD3}" type="presParOf" srcId="{42C6FDEF-2EEE-4053-BBA2-FF68C7FD582E}" destId="{E9B735F4-B0D4-4E1F-A4B4-6F0D428A5C69}" srcOrd="10" destOrd="0" presId="urn:microsoft.com/office/officeart/2008/layout/VerticalCurvedList"/>
    <dgm:cxn modelId="{559C19F2-A832-4451-98A5-522614B79926}" type="presParOf" srcId="{E9B735F4-B0D4-4E1F-A4B4-6F0D428A5C69}" destId="{59BE1959-9F8F-4841-AC99-DF4BA44C766E}" srcOrd="0" destOrd="0" presId="urn:microsoft.com/office/officeart/2008/layout/VerticalCurvedLis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E2B2AC-3D9E-4095-AD74-25CAFABBF9D6}">
      <dsp:nvSpPr>
        <dsp:cNvPr id="0" name=""/>
        <dsp:cNvSpPr/>
      </dsp:nvSpPr>
      <dsp:spPr>
        <a:xfrm>
          <a:off x="-4594335" y="-704407"/>
          <a:ext cx="5472816" cy="5472816"/>
        </a:xfrm>
        <a:prstGeom prst="blockArc">
          <a:avLst>
            <a:gd name="adj1" fmla="val 18900000"/>
            <a:gd name="adj2" fmla="val 2700000"/>
            <a:gd name="adj3" fmla="val 395"/>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BE0B289-01DF-4C15-AD15-5403ED6F8505}">
      <dsp:nvSpPr>
        <dsp:cNvPr id="0" name=""/>
        <dsp:cNvSpPr/>
      </dsp:nvSpPr>
      <dsp:spPr>
        <a:xfrm>
          <a:off x="384538" y="253918"/>
          <a:ext cx="3186344" cy="50816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3354" tIns="66040" rIns="66040" bIns="66040" numCol="1" spcCol="1270" anchor="ctr" anchorCtr="0">
          <a:noAutofit/>
        </a:bodyPr>
        <a:lstStyle/>
        <a:p>
          <a:pPr marL="0" lvl="0" indent="0" algn="l" defTabSz="1155700">
            <a:lnSpc>
              <a:spcPct val="90000"/>
            </a:lnSpc>
            <a:spcBef>
              <a:spcPct val="0"/>
            </a:spcBef>
            <a:spcAft>
              <a:spcPct val="35000"/>
            </a:spcAft>
            <a:buNone/>
          </a:pPr>
          <a:r>
            <a:rPr lang="en-GB" sz="2600" kern="1200" dirty="0"/>
            <a:t>SPECIFIC </a:t>
          </a:r>
        </a:p>
      </dsp:txBody>
      <dsp:txXfrm>
        <a:off x="384538" y="253918"/>
        <a:ext cx="3186344" cy="508162"/>
      </dsp:txXfrm>
    </dsp:sp>
    <dsp:sp modelId="{7BD4AEB3-4112-4508-913C-58692C49D544}">
      <dsp:nvSpPr>
        <dsp:cNvPr id="0" name=""/>
        <dsp:cNvSpPr/>
      </dsp:nvSpPr>
      <dsp:spPr>
        <a:xfrm>
          <a:off x="66936" y="190398"/>
          <a:ext cx="635203" cy="635203"/>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EE5A13A-CC8D-4A19-9681-77C231AC7770}">
      <dsp:nvSpPr>
        <dsp:cNvPr id="0" name=""/>
        <dsp:cNvSpPr/>
      </dsp:nvSpPr>
      <dsp:spPr>
        <a:xfrm>
          <a:off x="748672" y="1015918"/>
          <a:ext cx="2822209" cy="50816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3354" tIns="66040" rIns="66040" bIns="66040" numCol="1" spcCol="1270" anchor="ctr" anchorCtr="0">
          <a:noAutofit/>
        </a:bodyPr>
        <a:lstStyle/>
        <a:p>
          <a:pPr marL="0" lvl="0" indent="0" algn="l" defTabSz="1155700">
            <a:lnSpc>
              <a:spcPct val="90000"/>
            </a:lnSpc>
            <a:spcBef>
              <a:spcPct val="0"/>
            </a:spcBef>
            <a:spcAft>
              <a:spcPct val="35000"/>
            </a:spcAft>
            <a:buNone/>
          </a:pPr>
          <a:r>
            <a:rPr lang="en-GB" sz="2600" kern="1200" dirty="0"/>
            <a:t>MEASURABLE</a:t>
          </a:r>
        </a:p>
      </dsp:txBody>
      <dsp:txXfrm>
        <a:off x="748672" y="1015918"/>
        <a:ext cx="2822209" cy="508162"/>
      </dsp:txXfrm>
    </dsp:sp>
    <dsp:sp modelId="{2BB7E1A2-7670-45E2-9B26-4F94699B82EF}">
      <dsp:nvSpPr>
        <dsp:cNvPr id="0" name=""/>
        <dsp:cNvSpPr/>
      </dsp:nvSpPr>
      <dsp:spPr>
        <a:xfrm>
          <a:off x="431071" y="952398"/>
          <a:ext cx="635203" cy="635203"/>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1525D14-EE54-471D-8381-7C7D018C0A21}">
      <dsp:nvSpPr>
        <dsp:cNvPr id="0" name=""/>
        <dsp:cNvSpPr/>
      </dsp:nvSpPr>
      <dsp:spPr>
        <a:xfrm>
          <a:off x="860432" y="1777918"/>
          <a:ext cx="2710449" cy="50816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3354" tIns="66040" rIns="66040" bIns="66040" numCol="1" spcCol="1270" anchor="ctr" anchorCtr="0">
          <a:noAutofit/>
        </a:bodyPr>
        <a:lstStyle/>
        <a:p>
          <a:pPr marL="0" lvl="0" indent="0" algn="l" defTabSz="1155700">
            <a:lnSpc>
              <a:spcPct val="90000"/>
            </a:lnSpc>
            <a:spcBef>
              <a:spcPct val="0"/>
            </a:spcBef>
            <a:spcAft>
              <a:spcPct val="35000"/>
            </a:spcAft>
            <a:buNone/>
          </a:pPr>
          <a:r>
            <a:rPr lang="en-GB" sz="2600" kern="1200" dirty="0"/>
            <a:t>ACHEIVABLE </a:t>
          </a:r>
        </a:p>
      </dsp:txBody>
      <dsp:txXfrm>
        <a:off x="860432" y="1777918"/>
        <a:ext cx="2710449" cy="508162"/>
      </dsp:txXfrm>
    </dsp:sp>
    <dsp:sp modelId="{7AF26DE7-9A33-463A-931F-AE56E7EF6095}">
      <dsp:nvSpPr>
        <dsp:cNvPr id="0" name=""/>
        <dsp:cNvSpPr/>
      </dsp:nvSpPr>
      <dsp:spPr>
        <a:xfrm>
          <a:off x="542831" y="1714398"/>
          <a:ext cx="635203" cy="635203"/>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E51911D-5D76-4DCA-B4B0-75AF8A5308B7}">
      <dsp:nvSpPr>
        <dsp:cNvPr id="0" name=""/>
        <dsp:cNvSpPr/>
      </dsp:nvSpPr>
      <dsp:spPr>
        <a:xfrm>
          <a:off x="748672" y="2539918"/>
          <a:ext cx="2822209" cy="50816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3354" tIns="66040" rIns="66040" bIns="66040" numCol="1" spcCol="1270" anchor="ctr" anchorCtr="0">
          <a:noAutofit/>
        </a:bodyPr>
        <a:lstStyle/>
        <a:p>
          <a:pPr marL="0" lvl="0" indent="0" algn="l" defTabSz="1155700">
            <a:lnSpc>
              <a:spcPct val="90000"/>
            </a:lnSpc>
            <a:spcBef>
              <a:spcPct val="0"/>
            </a:spcBef>
            <a:spcAft>
              <a:spcPct val="35000"/>
            </a:spcAft>
            <a:buNone/>
          </a:pPr>
          <a:r>
            <a:rPr lang="en-GB" sz="2600" kern="1200" dirty="0"/>
            <a:t>RELEVANT </a:t>
          </a:r>
        </a:p>
      </dsp:txBody>
      <dsp:txXfrm>
        <a:off x="748672" y="2539918"/>
        <a:ext cx="2822209" cy="508162"/>
      </dsp:txXfrm>
    </dsp:sp>
    <dsp:sp modelId="{7F124696-0C64-4849-8B75-71C28E7B6086}">
      <dsp:nvSpPr>
        <dsp:cNvPr id="0" name=""/>
        <dsp:cNvSpPr/>
      </dsp:nvSpPr>
      <dsp:spPr>
        <a:xfrm>
          <a:off x="431071" y="2476398"/>
          <a:ext cx="635203" cy="635203"/>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36A8962-AB53-4EEE-AC10-2D62406B2465}">
      <dsp:nvSpPr>
        <dsp:cNvPr id="0" name=""/>
        <dsp:cNvSpPr/>
      </dsp:nvSpPr>
      <dsp:spPr>
        <a:xfrm>
          <a:off x="384538" y="3301918"/>
          <a:ext cx="3186344" cy="50816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3354" tIns="66040" rIns="66040" bIns="66040" numCol="1" spcCol="1270" anchor="ctr" anchorCtr="0">
          <a:noAutofit/>
        </a:bodyPr>
        <a:lstStyle/>
        <a:p>
          <a:pPr marL="0" lvl="0" indent="0" algn="l" defTabSz="1155700">
            <a:lnSpc>
              <a:spcPct val="90000"/>
            </a:lnSpc>
            <a:spcBef>
              <a:spcPct val="0"/>
            </a:spcBef>
            <a:spcAft>
              <a:spcPct val="35000"/>
            </a:spcAft>
            <a:buNone/>
          </a:pPr>
          <a:r>
            <a:rPr lang="en-GB" sz="2600" kern="1200" dirty="0"/>
            <a:t>TIME-BOUND</a:t>
          </a:r>
        </a:p>
      </dsp:txBody>
      <dsp:txXfrm>
        <a:off x="384538" y="3301918"/>
        <a:ext cx="3186344" cy="508162"/>
      </dsp:txXfrm>
    </dsp:sp>
    <dsp:sp modelId="{59BE1959-9F8F-4841-AC99-DF4BA44C766E}">
      <dsp:nvSpPr>
        <dsp:cNvPr id="0" name=""/>
        <dsp:cNvSpPr/>
      </dsp:nvSpPr>
      <dsp:spPr>
        <a:xfrm>
          <a:off x="66936" y="3238398"/>
          <a:ext cx="635203" cy="635203"/>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E2B2AC-3D9E-4095-AD74-25CAFABBF9D6}">
      <dsp:nvSpPr>
        <dsp:cNvPr id="0" name=""/>
        <dsp:cNvSpPr/>
      </dsp:nvSpPr>
      <dsp:spPr>
        <a:xfrm>
          <a:off x="-4594335" y="-704407"/>
          <a:ext cx="5472816" cy="5472816"/>
        </a:xfrm>
        <a:prstGeom prst="blockArc">
          <a:avLst>
            <a:gd name="adj1" fmla="val 18900000"/>
            <a:gd name="adj2" fmla="val 2700000"/>
            <a:gd name="adj3" fmla="val 395"/>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BE0B289-01DF-4C15-AD15-5403ED6F8505}">
      <dsp:nvSpPr>
        <dsp:cNvPr id="0" name=""/>
        <dsp:cNvSpPr/>
      </dsp:nvSpPr>
      <dsp:spPr>
        <a:xfrm>
          <a:off x="384538" y="253918"/>
          <a:ext cx="3186344" cy="508162"/>
        </a:xfrm>
        <a:prstGeom prst="rect">
          <a:avLst/>
        </a:prstGeom>
        <a:solidFill>
          <a:schemeClr val="dk1"/>
        </a:solidFill>
        <a:ln w="19050" cap="flat" cmpd="sng" algn="ctr">
          <a:solidFill>
            <a:schemeClr val="lt1"/>
          </a:solidFill>
          <a:prstDash val="solid"/>
          <a:miter lim="800000"/>
        </a:ln>
        <a:effectLst/>
      </dsp:spPr>
      <dsp:style>
        <a:lnRef idx="3">
          <a:schemeClr val="lt1"/>
        </a:lnRef>
        <a:fillRef idx="1">
          <a:schemeClr val="dk1"/>
        </a:fillRef>
        <a:effectRef idx="1">
          <a:schemeClr val="dk1"/>
        </a:effectRef>
        <a:fontRef idx="minor">
          <a:schemeClr val="lt1"/>
        </a:fontRef>
      </dsp:style>
      <dsp:txBody>
        <a:bodyPr spcFirstLastPara="0" vert="horz" wrap="square" lIns="403354" tIns="66040" rIns="66040" bIns="66040" numCol="1" spcCol="1270" anchor="ctr" anchorCtr="0">
          <a:noAutofit/>
        </a:bodyPr>
        <a:lstStyle/>
        <a:p>
          <a:pPr marL="0" lvl="0" indent="0" algn="l" defTabSz="1155700">
            <a:lnSpc>
              <a:spcPct val="90000"/>
            </a:lnSpc>
            <a:spcBef>
              <a:spcPct val="0"/>
            </a:spcBef>
            <a:spcAft>
              <a:spcPct val="35000"/>
            </a:spcAft>
            <a:buNone/>
          </a:pPr>
          <a:r>
            <a:rPr lang="en-GB" sz="2600" kern="1200" dirty="0"/>
            <a:t>PENODOL </a:t>
          </a:r>
        </a:p>
      </dsp:txBody>
      <dsp:txXfrm>
        <a:off x="384538" y="253918"/>
        <a:ext cx="3186344" cy="508162"/>
      </dsp:txXfrm>
    </dsp:sp>
    <dsp:sp modelId="{7BD4AEB3-4112-4508-913C-58692C49D544}">
      <dsp:nvSpPr>
        <dsp:cNvPr id="0" name=""/>
        <dsp:cNvSpPr/>
      </dsp:nvSpPr>
      <dsp:spPr>
        <a:xfrm>
          <a:off x="66936" y="190398"/>
          <a:ext cx="635203" cy="635203"/>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EE5A13A-CC8D-4A19-9681-77C231AC7770}">
      <dsp:nvSpPr>
        <dsp:cNvPr id="0" name=""/>
        <dsp:cNvSpPr/>
      </dsp:nvSpPr>
      <dsp:spPr>
        <a:xfrm>
          <a:off x="748672" y="1015918"/>
          <a:ext cx="2822209" cy="508162"/>
        </a:xfrm>
        <a:prstGeom prst="rect">
          <a:avLst/>
        </a:prstGeom>
        <a:solidFill>
          <a:schemeClr val="dk1"/>
        </a:solidFill>
        <a:ln w="12700" cap="flat" cmpd="sng" algn="ctr">
          <a:solidFill>
            <a:schemeClr val="dk1">
              <a:shade val="15000"/>
            </a:schemeClr>
          </a:solidFill>
          <a:prstDash val="solid"/>
          <a:miter lim="800000"/>
        </a:ln>
        <a:effectLst/>
      </dsp:spPr>
      <dsp:style>
        <a:lnRef idx="2">
          <a:schemeClr val="dk1">
            <a:shade val="15000"/>
          </a:schemeClr>
        </a:lnRef>
        <a:fillRef idx="1">
          <a:schemeClr val="dk1"/>
        </a:fillRef>
        <a:effectRef idx="0">
          <a:schemeClr val="dk1"/>
        </a:effectRef>
        <a:fontRef idx="minor">
          <a:schemeClr val="lt1"/>
        </a:fontRef>
      </dsp:style>
      <dsp:txBody>
        <a:bodyPr spcFirstLastPara="0" vert="horz" wrap="square" lIns="403354" tIns="66040" rIns="66040" bIns="66040" numCol="1" spcCol="1270" anchor="ctr" anchorCtr="0">
          <a:noAutofit/>
        </a:bodyPr>
        <a:lstStyle/>
        <a:p>
          <a:pPr marL="0" lvl="0" indent="0" algn="l" defTabSz="1155700">
            <a:lnSpc>
              <a:spcPct val="90000"/>
            </a:lnSpc>
            <a:spcBef>
              <a:spcPct val="0"/>
            </a:spcBef>
            <a:spcAft>
              <a:spcPct val="35000"/>
            </a:spcAft>
            <a:buNone/>
          </a:pPr>
          <a:r>
            <a:rPr lang="en-GB" sz="2600" kern="1200" dirty="0"/>
            <a:t>MESURADWY</a:t>
          </a:r>
        </a:p>
      </dsp:txBody>
      <dsp:txXfrm>
        <a:off x="748672" y="1015918"/>
        <a:ext cx="2822209" cy="508162"/>
      </dsp:txXfrm>
    </dsp:sp>
    <dsp:sp modelId="{2BB7E1A2-7670-45E2-9B26-4F94699B82EF}">
      <dsp:nvSpPr>
        <dsp:cNvPr id="0" name=""/>
        <dsp:cNvSpPr/>
      </dsp:nvSpPr>
      <dsp:spPr>
        <a:xfrm>
          <a:off x="431071" y="952398"/>
          <a:ext cx="635203" cy="635203"/>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1525D14-EE54-471D-8381-7C7D018C0A21}">
      <dsp:nvSpPr>
        <dsp:cNvPr id="0" name=""/>
        <dsp:cNvSpPr/>
      </dsp:nvSpPr>
      <dsp:spPr>
        <a:xfrm>
          <a:off x="860432" y="1777918"/>
          <a:ext cx="2710449" cy="508162"/>
        </a:xfrm>
        <a:prstGeom prst="rect">
          <a:avLst/>
        </a:prstGeom>
        <a:solidFill>
          <a:schemeClr val="dk1"/>
        </a:solidFill>
        <a:ln w="12700" cap="flat" cmpd="sng" algn="ctr">
          <a:solidFill>
            <a:schemeClr val="dk1">
              <a:shade val="15000"/>
            </a:schemeClr>
          </a:solidFill>
          <a:prstDash val="solid"/>
          <a:miter lim="800000"/>
        </a:ln>
        <a:effectLst/>
      </dsp:spPr>
      <dsp:style>
        <a:lnRef idx="2">
          <a:schemeClr val="dk1">
            <a:shade val="15000"/>
          </a:schemeClr>
        </a:lnRef>
        <a:fillRef idx="1">
          <a:schemeClr val="dk1"/>
        </a:fillRef>
        <a:effectRef idx="0">
          <a:schemeClr val="dk1"/>
        </a:effectRef>
        <a:fontRef idx="minor">
          <a:schemeClr val="lt1"/>
        </a:fontRef>
      </dsp:style>
      <dsp:txBody>
        <a:bodyPr spcFirstLastPara="0" vert="horz" wrap="square" lIns="403354" tIns="66040" rIns="66040" bIns="66040" numCol="1" spcCol="1270" anchor="ctr" anchorCtr="0">
          <a:noAutofit/>
        </a:bodyPr>
        <a:lstStyle/>
        <a:p>
          <a:pPr marL="0" lvl="0" indent="0" algn="l" defTabSz="1155700">
            <a:lnSpc>
              <a:spcPct val="90000"/>
            </a:lnSpc>
            <a:spcBef>
              <a:spcPct val="0"/>
            </a:spcBef>
            <a:spcAft>
              <a:spcPct val="35000"/>
            </a:spcAft>
            <a:buNone/>
          </a:pPr>
          <a:r>
            <a:rPr lang="en-GB" sz="2600" kern="1200" dirty="0"/>
            <a:t>CYRAEDDADWY </a:t>
          </a:r>
        </a:p>
      </dsp:txBody>
      <dsp:txXfrm>
        <a:off x="860432" y="1777918"/>
        <a:ext cx="2710449" cy="508162"/>
      </dsp:txXfrm>
    </dsp:sp>
    <dsp:sp modelId="{7AF26DE7-9A33-463A-931F-AE56E7EF6095}">
      <dsp:nvSpPr>
        <dsp:cNvPr id="0" name=""/>
        <dsp:cNvSpPr/>
      </dsp:nvSpPr>
      <dsp:spPr>
        <a:xfrm>
          <a:off x="542831" y="1714398"/>
          <a:ext cx="635203" cy="635203"/>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E51911D-5D76-4DCA-B4B0-75AF8A5308B7}">
      <dsp:nvSpPr>
        <dsp:cNvPr id="0" name=""/>
        <dsp:cNvSpPr/>
      </dsp:nvSpPr>
      <dsp:spPr>
        <a:xfrm>
          <a:off x="748672" y="2539918"/>
          <a:ext cx="2822209" cy="508162"/>
        </a:xfrm>
        <a:prstGeom prst="rect">
          <a:avLst/>
        </a:prstGeom>
        <a:solidFill>
          <a:schemeClr val="dk1"/>
        </a:solidFill>
        <a:ln w="12700" cap="flat" cmpd="sng" algn="ctr">
          <a:solidFill>
            <a:schemeClr val="dk1">
              <a:shade val="15000"/>
            </a:schemeClr>
          </a:solidFill>
          <a:prstDash val="solid"/>
          <a:miter lim="800000"/>
        </a:ln>
        <a:effectLst/>
      </dsp:spPr>
      <dsp:style>
        <a:lnRef idx="2">
          <a:schemeClr val="dk1">
            <a:shade val="15000"/>
          </a:schemeClr>
        </a:lnRef>
        <a:fillRef idx="1">
          <a:schemeClr val="dk1"/>
        </a:fillRef>
        <a:effectRef idx="0">
          <a:schemeClr val="dk1"/>
        </a:effectRef>
        <a:fontRef idx="minor">
          <a:schemeClr val="lt1"/>
        </a:fontRef>
      </dsp:style>
      <dsp:txBody>
        <a:bodyPr spcFirstLastPara="0" vert="horz" wrap="square" lIns="403354" tIns="66040" rIns="66040" bIns="66040" numCol="1" spcCol="1270" anchor="ctr" anchorCtr="0">
          <a:noAutofit/>
        </a:bodyPr>
        <a:lstStyle/>
        <a:p>
          <a:pPr marL="0" lvl="0" indent="0" algn="l" defTabSz="1155700">
            <a:lnSpc>
              <a:spcPct val="90000"/>
            </a:lnSpc>
            <a:spcBef>
              <a:spcPct val="0"/>
            </a:spcBef>
            <a:spcAft>
              <a:spcPct val="35000"/>
            </a:spcAft>
            <a:buNone/>
          </a:pPr>
          <a:r>
            <a:rPr lang="en-GB" sz="2600" kern="1200" dirty="0"/>
            <a:t>PERTHNASOL </a:t>
          </a:r>
        </a:p>
      </dsp:txBody>
      <dsp:txXfrm>
        <a:off x="748672" y="2539918"/>
        <a:ext cx="2822209" cy="508162"/>
      </dsp:txXfrm>
    </dsp:sp>
    <dsp:sp modelId="{7F124696-0C64-4849-8B75-71C28E7B6086}">
      <dsp:nvSpPr>
        <dsp:cNvPr id="0" name=""/>
        <dsp:cNvSpPr/>
      </dsp:nvSpPr>
      <dsp:spPr>
        <a:xfrm>
          <a:off x="431071" y="2476398"/>
          <a:ext cx="635203" cy="635203"/>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36A8962-AB53-4EEE-AC10-2D62406B2465}">
      <dsp:nvSpPr>
        <dsp:cNvPr id="0" name=""/>
        <dsp:cNvSpPr/>
      </dsp:nvSpPr>
      <dsp:spPr>
        <a:xfrm>
          <a:off x="384538" y="3301918"/>
          <a:ext cx="3186344" cy="508162"/>
        </a:xfrm>
        <a:prstGeom prst="rect">
          <a:avLst/>
        </a:prstGeom>
        <a:solidFill>
          <a:schemeClr val="dk1"/>
        </a:solidFill>
        <a:ln w="12700" cap="flat" cmpd="sng" algn="ctr">
          <a:solidFill>
            <a:schemeClr val="dk1">
              <a:shade val="15000"/>
            </a:schemeClr>
          </a:solidFill>
          <a:prstDash val="solid"/>
          <a:miter lim="800000"/>
        </a:ln>
        <a:effectLst/>
      </dsp:spPr>
      <dsp:style>
        <a:lnRef idx="2">
          <a:schemeClr val="dk1">
            <a:shade val="15000"/>
          </a:schemeClr>
        </a:lnRef>
        <a:fillRef idx="1">
          <a:schemeClr val="dk1"/>
        </a:fillRef>
        <a:effectRef idx="0">
          <a:schemeClr val="dk1"/>
        </a:effectRef>
        <a:fontRef idx="minor">
          <a:schemeClr val="lt1"/>
        </a:fontRef>
      </dsp:style>
      <dsp:txBody>
        <a:bodyPr spcFirstLastPara="0" vert="horz" wrap="square" lIns="403354" tIns="66040" rIns="66040" bIns="66040" numCol="1" spcCol="1270" anchor="ctr" anchorCtr="0">
          <a:noAutofit/>
        </a:bodyPr>
        <a:lstStyle/>
        <a:p>
          <a:pPr marL="0" lvl="0" indent="0" algn="l" defTabSz="1155700">
            <a:lnSpc>
              <a:spcPct val="90000"/>
            </a:lnSpc>
            <a:spcBef>
              <a:spcPct val="0"/>
            </a:spcBef>
            <a:spcAft>
              <a:spcPct val="35000"/>
            </a:spcAft>
            <a:buNone/>
          </a:pPr>
          <a:r>
            <a:rPr lang="en-GB" sz="2600" kern="1200" dirty="0"/>
            <a:t>AMSER</a:t>
          </a:r>
        </a:p>
      </dsp:txBody>
      <dsp:txXfrm>
        <a:off x="384538" y="3301918"/>
        <a:ext cx="3186344" cy="508162"/>
      </dsp:txXfrm>
    </dsp:sp>
    <dsp:sp modelId="{59BE1959-9F8F-4841-AC99-DF4BA44C766E}">
      <dsp:nvSpPr>
        <dsp:cNvPr id="0" name=""/>
        <dsp:cNvSpPr/>
      </dsp:nvSpPr>
      <dsp:spPr>
        <a:xfrm>
          <a:off x="66936" y="3238398"/>
          <a:ext cx="635203" cy="635203"/>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2.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3/25/2025</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files.eric.ed.gov/fulltext/ED471201.pdf" TargetMode="External"/><Relationship Id="rId2" Type="http://schemas.openxmlformats.org/officeDocument/2006/relationships/slide" Target="../slides/slide6.xml"/><Relationship Id="rId1" Type="http://schemas.openxmlformats.org/officeDocument/2006/relationships/notesMaster" Target="../notesMasters/notesMaster1.xml"/><Relationship Id="rId4" Type="http://schemas.openxmlformats.org/officeDocument/2006/relationships/hyperlink" Target="https://eur-lex.europa.eu/legal-content/EN/ALL/?uri=CELEX:52006DC0614" TargetMode="Externa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Remember part 1 of your assignment is to create a PDP of 500 words</a:t>
            </a:r>
          </a:p>
          <a:p>
            <a:r>
              <a:rPr lang="en-GB" dirty="0"/>
              <a:t>Reflect on your personal and professional practice and development, where are you currently? How do you want to develop? What do you want to develop? Do you want to learn new skills? Do you want to gain new qualifications or CPD certificates? Do you want to develop your personal attributes such as confidence or communication skills? This will be personal to your own development, so everyone's PDP will be different. References are not required for this section. </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515506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PDP is a structured and supported process undertaken by a learner to reflect upon their own learning, performance and/or achievement and to plan for their personal, educational and career development.</a:t>
            </a:r>
          </a:p>
          <a:p>
            <a:endParaRPr lang="en-GB" dirty="0"/>
          </a:p>
          <a:p>
            <a:r>
              <a:rPr lang="en-GB" dirty="0"/>
              <a:t>PDPs help you focus in on what you want to achieve, they help you set realistic goals and can also be used as a way of keeping track of all of your CPD opportunities to add to your CV. </a:t>
            </a:r>
          </a:p>
        </p:txBody>
      </p:sp>
      <p:sp>
        <p:nvSpPr>
          <p:cNvPr id="4" name="Slide Number Placeholder 3"/>
          <p:cNvSpPr>
            <a:spLocks noGrp="1"/>
          </p:cNvSpPr>
          <p:nvPr>
            <p:ph type="sldNum" sz="quarter" idx="5"/>
          </p:nvPr>
        </p:nvSpPr>
        <p:spPr/>
        <p:txBody>
          <a:bodyPr/>
          <a:lstStyle/>
          <a:p>
            <a:fld id="{05FFDD11-B3EC-214B-B984-1798BFAD033A}" type="slidenum">
              <a:rPr lang="en-US" smtClean="0"/>
              <a:t>5</a:t>
            </a:fld>
            <a:endParaRPr lang="en-US"/>
          </a:p>
        </p:txBody>
      </p:sp>
    </p:spTree>
    <p:extLst>
      <p:ext uri="{BB962C8B-B14F-4D97-AF65-F5344CB8AC3E}">
        <p14:creationId xmlns:p14="http://schemas.microsoft.com/office/powerpoint/2010/main" val="21486727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33333"/>
                </a:solidFill>
                <a:effectLst/>
                <a:latin typeface="Helvetica Neue"/>
              </a:rPr>
              <a:t>Lifelong learning is broadly defined as the </a:t>
            </a:r>
            <a:r>
              <a:rPr lang="en-GB" b="0" i="1" u="sng" dirty="0">
                <a:solidFill>
                  <a:srgbClr val="090909"/>
                </a:solidFill>
                <a:effectLst/>
                <a:latin typeface="Helvetica Neue"/>
                <a:hlinkClick r:id="rId3"/>
              </a:rPr>
              <a:t>ongoing, voluntary, and self-motivated</a:t>
            </a:r>
            <a:r>
              <a:rPr lang="en-GB" b="0" i="1" dirty="0">
                <a:solidFill>
                  <a:srgbClr val="333333"/>
                </a:solidFill>
                <a:effectLst/>
                <a:latin typeface="Helvetica Neue"/>
              </a:rPr>
              <a:t> pursuit of knowledge for either personal or professional reasons. It is important for an individual’s competitiveness and employability, but also enhances </a:t>
            </a:r>
            <a:r>
              <a:rPr lang="en-GB" b="0" i="1" u="sng" dirty="0">
                <a:solidFill>
                  <a:srgbClr val="090909"/>
                </a:solidFill>
                <a:effectLst/>
                <a:latin typeface="Helvetica Neue"/>
                <a:hlinkClick r:id="rId4"/>
              </a:rPr>
              <a:t>social inclusion, active citizenship, and personal development</a:t>
            </a:r>
            <a:r>
              <a:rPr lang="en-GB" b="0" i="1" dirty="0">
                <a:solidFill>
                  <a:srgbClr val="333333"/>
                </a:solidFill>
                <a:effectLst/>
                <a:latin typeface="Helvetica Neue"/>
              </a:rPr>
              <a:t>.</a:t>
            </a:r>
            <a:r>
              <a:rPr lang="en-GB" b="0" i="0" dirty="0">
                <a:solidFill>
                  <a:srgbClr val="333333"/>
                </a:solidFill>
                <a:effectLst/>
                <a:latin typeface="Helvetica Neue"/>
              </a:rPr>
              <a:t>”</a:t>
            </a:r>
          </a:p>
          <a:p>
            <a:endParaRPr lang="en-GB" b="0" i="0" dirty="0">
              <a:solidFill>
                <a:srgbClr val="333333"/>
              </a:solidFill>
              <a:effectLst/>
              <a:latin typeface="Helvetica Neue"/>
            </a:endParaRPr>
          </a:p>
          <a:p>
            <a:r>
              <a:rPr lang="en-GB" b="0" i="0" dirty="0">
                <a:solidFill>
                  <a:srgbClr val="333333"/>
                </a:solidFill>
                <a:effectLst/>
                <a:latin typeface="Helvetica Neue"/>
              </a:rPr>
              <a:t>No matter what sector you work in there is always more to learn, particularly in the field of EY and education. Policy, practice, research, curriculum and legislation are constantly being updated or developed to best meet the needs of children in a fast paced and ever evolving world. It is paramount that EYP stay up to date with these changes and develop their personal, educational and career skill sets accordingly. A PDP or Personal Development plan can support people in setting out and achieving their goals. </a:t>
            </a: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6</a:t>
            </a:fld>
            <a:endParaRPr lang="en-US"/>
          </a:p>
        </p:txBody>
      </p:sp>
    </p:spTree>
    <p:extLst>
      <p:ext uri="{BB962C8B-B14F-4D97-AF65-F5344CB8AC3E}">
        <p14:creationId xmlns:p14="http://schemas.microsoft.com/office/powerpoint/2010/main" val="33497743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Link to short video 2.5 minutes </a:t>
            </a:r>
          </a:p>
        </p:txBody>
      </p:sp>
      <p:sp>
        <p:nvSpPr>
          <p:cNvPr id="4" name="Slide Number Placeholder 3"/>
          <p:cNvSpPr>
            <a:spLocks noGrp="1"/>
          </p:cNvSpPr>
          <p:nvPr>
            <p:ph type="sldNum" sz="quarter" idx="5"/>
          </p:nvPr>
        </p:nvSpPr>
        <p:spPr/>
        <p:txBody>
          <a:bodyPr/>
          <a:lstStyle/>
          <a:p>
            <a:fld id="{05FFDD11-B3EC-214B-B984-1798BFAD033A}" type="slidenum">
              <a:rPr lang="en-US" smtClean="0"/>
              <a:t>7</a:t>
            </a:fld>
            <a:endParaRPr lang="en-US"/>
          </a:p>
        </p:txBody>
      </p:sp>
    </p:spTree>
    <p:extLst>
      <p:ext uri="{BB962C8B-B14F-4D97-AF65-F5344CB8AC3E}">
        <p14:creationId xmlns:p14="http://schemas.microsoft.com/office/powerpoint/2010/main" val="34943400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essence of CPD is about achieving professionalism in everything you do; it is a personal commitment to continuously updating knowledge and skills. CPD values the whole spectrum of learning experiences which may include on the job development, formal training and qualifications as well as informal and experiential learning.</a:t>
            </a:r>
          </a:p>
        </p:txBody>
      </p:sp>
      <p:sp>
        <p:nvSpPr>
          <p:cNvPr id="4" name="Slide Number Placeholder 3"/>
          <p:cNvSpPr>
            <a:spLocks noGrp="1"/>
          </p:cNvSpPr>
          <p:nvPr>
            <p:ph type="sldNum" sz="quarter" idx="5"/>
          </p:nvPr>
        </p:nvSpPr>
        <p:spPr/>
        <p:txBody>
          <a:bodyPr/>
          <a:lstStyle/>
          <a:p>
            <a:fld id="{05FFDD11-B3EC-214B-B984-1798BFAD033A}" type="slidenum">
              <a:rPr lang="en-US" smtClean="0"/>
              <a:t>8</a:t>
            </a:fld>
            <a:endParaRPr lang="en-US"/>
          </a:p>
        </p:txBody>
      </p:sp>
    </p:spTree>
    <p:extLst>
      <p:ext uri="{BB962C8B-B14F-4D97-AF65-F5344CB8AC3E}">
        <p14:creationId xmlns:p14="http://schemas.microsoft.com/office/powerpoint/2010/main" val="17100497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202020"/>
                </a:solidFill>
                <a:effectLst/>
                <a:latin typeface="Museo"/>
              </a:rPr>
              <a:t>Continuing professional development is a fundamental part of our lives in the ever-changing world of work. We need to be agile and respond swiftly to challenges.</a:t>
            </a:r>
          </a:p>
          <a:p>
            <a:pPr algn="l"/>
            <a:r>
              <a:rPr lang="en-GB" b="0" i="0" dirty="0">
                <a:solidFill>
                  <a:srgbClr val="202020"/>
                </a:solidFill>
                <a:effectLst/>
                <a:latin typeface="Museo"/>
              </a:rPr>
              <a:t>Through CPD we build up and maintain our knowledge and expertise, apply insights to add value to our organizations and uphold the high standards of our profession.</a:t>
            </a:r>
          </a:p>
          <a:p>
            <a:pPr algn="l"/>
            <a:r>
              <a:rPr lang="en-GB" b="0" i="0" dirty="0">
                <a:solidFill>
                  <a:srgbClr val="202020"/>
                </a:solidFill>
                <a:effectLst/>
                <a:latin typeface="Museo"/>
              </a:rPr>
              <a:t>CPD isn't about the number of hours you clock up or a tick box exercise it's about investing in yourself and managing your own learning and growth, ensuring relevance in the present and preparing for the future. From seminars and podcasts, to community work and networking, CPD helps build professional confidence and support you throughout your career.</a:t>
            </a:r>
          </a:p>
          <a:p>
            <a:r>
              <a:rPr lang="en-GB" dirty="0"/>
              <a:t>It doesn’t have to be a specific course or qualification it can be anything that help you develop and improve your professional practice. This can include building on your strengths, as well as developing yourself where you have capability gaps. </a:t>
            </a:r>
          </a:p>
        </p:txBody>
      </p:sp>
      <p:sp>
        <p:nvSpPr>
          <p:cNvPr id="4" name="Slide Number Placeholder 3"/>
          <p:cNvSpPr>
            <a:spLocks noGrp="1"/>
          </p:cNvSpPr>
          <p:nvPr>
            <p:ph type="sldNum" sz="quarter" idx="5"/>
          </p:nvPr>
        </p:nvSpPr>
        <p:spPr/>
        <p:txBody>
          <a:bodyPr/>
          <a:lstStyle/>
          <a:p>
            <a:fld id="{05FFDD11-B3EC-214B-B984-1798BFAD033A}" type="slidenum">
              <a:rPr lang="en-US" smtClean="0"/>
              <a:t>9</a:t>
            </a:fld>
            <a:endParaRPr lang="en-US"/>
          </a:p>
        </p:txBody>
      </p:sp>
    </p:spTree>
    <p:extLst>
      <p:ext uri="{BB962C8B-B14F-4D97-AF65-F5344CB8AC3E}">
        <p14:creationId xmlns:p14="http://schemas.microsoft.com/office/powerpoint/2010/main" val="37060204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CPD of practitioners beyond their induction and initial training/qualifications is an area of crucial importance for organisations, their staff, for children, young people and their families for the following reasons: • enable staff to keep knowledge of the sector up-to-date • develop a qualified and bilingual workforce • continue to improve standards • value practitioners by furthering and sustaining their competence and skills • improve recruitment and retention of practitioners • ensure the sector meet relevant requirements • increase knowledge, experience, understanding, improve performance and contribute to lifelong learning</a:t>
            </a:r>
          </a:p>
        </p:txBody>
      </p:sp>
      <p:sp>
        <p:nvSpPr>
          <p:cNvPr id="4" name="Slide Number Placeholder 3"/>
          <p:cNvSpPr>
            <a:spLocks noGrp="1"/>
          </p:cNvSpPr>
          <p:nvPr>
            <p:ph type="sldNum" sz="quarter" idx="5"/>
          </p:nvPr>
        </p:nvSpPr>
        <p:spPr/>
        <p:txBody>
          <a:bodyPr/>
          <a:lstStyle/>
          <a:p>
            <a:fld id="{05FFDD11-B3EC-214B-B984-1798BFAD033A}" type="slidenum">
              <a:rPr lang="en-US" smtClean="0"/>
              <a:t>11</a:t>
            </a:fld>
            <a:endParaRPr lang="en-US"/>
          </a:p>
        </p:txBody>
      </p:sp>
    </p:spTree>
    <p:extLst>
      <p:ext uri="{BB962C8B-B14F-4D97-AF65-F5344CB8AC3E}">
        <p14:creationId xmlns:p14="http://schemas.microsoft.com/office/powerpoint/2010/main" val="5791036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needs of children and young people are central to the principles of CPD and reflect the Welsh Government’s seven core aims for children and young people in Wales: When considering your own CPD, do your goals and objectives help contribute to any of the core aims – the answer is probably yes! </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12</a:t>
            </a:fld>
            <a:endParaRPr lang="en-US"/>
          </a:p>
        </p:txBody>
      </p:sp>
    </p:spTree>
    <p:extLst>
      <p:ext uri="{BB962C8B-B14F-4D97-AF65-F5344CB8AC3E}">
        <p14:creationId xmlns:p14="http://schemas.microsoft.com/office/powerpoint/2010/main" val="21502404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a:t>
            </a:r>
            <a:r>
              <a:rPr lang="en-GB" sz="1200" i="1" dirty="0">
                <a:solidFill>
                  <a:srgbClr val="0070C0"/>
                </a:solidFill>
                <a:latin typeface="Arial" panose="020B0604020202020204" pitchFamily="34" charset="0"/>
              </a:rPr>
              <a:t>Chartered Institute of Personal and Development (no date) breaks down the process of  CPD into 6 stages: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1" dirty="0">
              <a:solidFill>
                <a:srgbClr val="0070C0"/>
              </a:solidFill>
              <a:effectLst/>
              <a:latin typeface="Arial" panose="020B0604020202020204" pitchFamily="34" charset="0"/>
            </a:endParaRPr>
          </a:p>
          <a:p>
            <a:pPr marL="228600" indent="-228600">
              <a:buAutoNum type="arabicPeriod"/>
            </a:pPr>
            <a:r>
              <a:rPr lang="en-GB" dirty="0"/>
              <a:t>Identify and Plan: </a:t>
            </a:r>
            <a:r>
              <a:rPr lang="en-GB" b="0" i="0" dirty="0">
                <a:solidFill>
                  <a:srgbClr val="202020"/>
                </a:solidFill>
                <a:effectLst/>
                <a:latin typeface="Museo"/>
              </a:rPr>
              <a:t>The CPD cycle is a cyclical process, and your learning is continuously evolving. However, it’s important to identify what learning you want and/or need, that supports your aspirations and plan how you’ll do this – This is where a self-assessment tool such as PDP template is useful!</a:t>
            </a:r>
          </a:p>
          <a:p>
            <a:pPr marL="228600" indent="-228600">
              <a:buAutoNum type="arabicPeriod"/>
            </a:pPr>
            <a:r>
              <a:rPr lang="en-GB" dirty="0"/>
              <a:t>Act - It's likely that your plan will include a mixture of keeping up to date with your area of expertise, learning about the external environment and developing new skills. These may be a set training course or things you do every day.</a:t>
            </a:r>
          </a:p>
          <a:p>
            <a:pPr marL="228600" indent="-228600">
              <a:buAutoNum type="arabicPeriod"/>
            </a:pPr>
            <a:r>
              <a:rPr lang="en-GB" b="0" i="0" dirty="0">
                <a:solidFill>
                  <a:srgbClr val="202020"/>
                </a:solidFill>
                <a:effectLst/>
                <a:latin typeface="Museo"/>
              </a:rPr>
              <a:t>Reflect - Learning reflection is a proven way to help embed your learning and enhance your professional practice. Consider what you’ve learned, through to how that learning could have a wider positive impact. (video on next slide). </a:t>
            </a:r>
          </a:p>
          <a:p>
            <a:pPr marL="228600" indent="-228600">
              <a:buAutoNum type="arabicPeriod"/>
            </a:pPr>
            <a:r>
              <a:rPr lang="en-GB" dirty="0"/>
              <a:t>Apply - If you’ve been following the CPD cycle, you will have been continually reflecting upon your learning. Now is the time to develop a strategy for how you will apply the learning. Embedding learning requires repetition, so creating opportunities where you can continually revisit learning through application will ensure the benefits are long lasting. This might mean starting a new project at work, volunteering for new challenges outside your comfort zone or simply a case of continually seeking feedback from those you work with. You’ll also find that there will be aspects of your learning that aren’t quite ready to be put into action or applied to your work. It’s important to note that learning happens incrementally and so there will be things that will likely need to be revisited in your next iteration of the CPD cycle.</a:t>
            </a:r>
          </a:p>
          <a:p>
            <a:pPr marL="228600" indent="-228600">
              <a:buAutoNum type="arabicPeriod"/>
            </a:pPr>
            <a:r>
              <a:rPr lang="en-GB" dirty="0"/>
              <a:t>Share - </a:t>
            </a:r>
            <a:r>
              <a:rPr lang="en-GB" b="0" i="0" dirty="0">
                <a:solidFill>
                  <a:srgbClr val="202020"/>
                </a:solidFill>
                <a:effectLst/>
                <a:latin typeface="Museo"/>
              </a:rPr>
              <a:t>This stage involves sharing your learning in communities of practice in order to generate greater insight and benefit from the support of your community. The great thing about this stage is that it’s a very natural progression from application, you most likely do it already. Think about the last time you had an insight; you probably shared it with a colleague, friend or family member, whether it was to benefit them or simply because you were excited to have learned something new. Learning is an inherently social process, and the learning doesn’t end once we’ve applied it. There are still many lessons to be learned through feedback and iteration. Sharing learning is a great way to collaborate with others, build networks and exchange ideas.</a:t>
            </a:r>
          </a:p>
          <a:p>
            <a:pPr marL="228600" indent="-228600">
              <a:buAutoNum type="arabicPeriod"/>
            </a:pPr>
            <a:r>
              <a:rPr lang="en-GB" b="0" i="0" dirty="0">
                <a:solidFill>
                  <a:srgbClr val="202020"/>
                </a:solidFill>
                <a:effectLst/>
                <a:latin typeface="Museo"/>
              </a:rPr>
              <a:t>Impact - Impact is created through having a robust approach to your professional development and building the habitual behaviours that support effective CPD. Take the time to celebrate the impact you've created and think about ways you can ensure greater impact in the future.</a:t>
            </a:r>
          </a:p>
          <a:p>
            <a:pPr marL="228600" indent="-228600">
              <a:buAutoNum type="arabicPeriod"/>
            </a:pP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13</a:t>
            </a:fld>
            <a:endParaRPr lang="en-US"/>
          </a:p>
        </p:txBody>
      </p:sp>
    </p:spTree>
    <p:extLst>
      <p:ext uri="{BB962C8B-B14F-4D97-AF65-F5344CB8AC3E}">
        <p14:creationId xmlns:p14="http://schemas.microsoft.com/office/powerpoint/2010/main" val="25672901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Short video clip 2.5 minutes </a:t>
            </a:r>
          </a:p>
        </p:txBody>
      </p:sp>
      <p:sp>
        <p:nvSpPr>
          <p:cNvPr id="4" name="Slide Number Placeholder 3"/>
          <p:cNvSpPr>
            <a:spLocks noGrp="1"/>
          </p:cNvSpPr>
          <p:nvPr>
            <p:ph type="sldNum" sz="quarter" idx="5"/>
          </p:nvPr>
        </p:nvSpPr>
        <p:spPr/>
        <p:txBody>
          <a:bodyPr/>
          <a:lstStyle/>
          <a:p>
            <a:fld id="{05FFDD11-B3EC-214B-B984-1798BFAD033A}" type="slidenum">
              <a:rPr lang="en-US" smtClean="0"/>
              <a:t>14</a:t>
            </a:fld>
            <a:endParaRPr lang="en-US"/>
          </a:p>
        </p:txBody>
      </p:sp>
    </p:spTree>
    <p:extLst>
      <p:ext uri="{BB962C8B-B14F-4D97-AF65-F5344CB8AC3E}">
        <p14:creationId xmlns:p14="http://schemas.microsoft.com/office/powerpoint/2010/main" val="115563889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CPD is not a tick box exercise, CPD shouldn’t be done just because someone has told you have to do it. Of course, there are mandatory training and qualifications that are needed to be an EYP but effective and impactful CPD should be Personal to you, Increase knowledge, experience and understanding in an area you are passionate about and Contribute to lifelong learning. For these reasons it should be reflected upon and reviewed regularly, this can be done as part of mandatory appraisals but should be encouraged and promoted on a more regular basis, you can do this independently or as part of a team. Likewise, CPD opportunities should be reflected upon and evaluated in an effort to improve standards and quality. </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15</a:t>
            </a:fld>
            <a:endParaRPr lang="en-US"/>
          </a:p>
        </p:txBody>
      </p:sp>
    </p:spTree>
    <p:extLst>
      <p:ext uri="{BB962C8B-B14F-4D97-AF65-F5344CB8AC3E}">
        <p14:creationId xmlns:p14="http://schemas.microsoft.com/office/powerpoint/2010/main" val="153731522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Reflect on your professionalism and think about areas you wish to develop; do you have any gaps in skills that you want to achieve?</a:t>
            </a:r>
          </a:p>
          <a:p>
            <a:r>
              <a:rPr lang="en-GB" dirty="0"/>
              <a:t>Use these as subheadings to think of some developmental goals that are personal to you.</a:t>
            </a:r>
          </a:p>
          <a:p>
            <a:r>
              <a:rPr lang="en-GB" b="1" dirty="0"/>
              <a:t>For example:</a:t>
            </a:r>
          </a:p>
          <a:p>
            <a:r>
              <a:rPr lang="en-GB" dirty="0"/>
              <a:t>Personal – to develop in confidence or to have better time management skills </a:t>
            </a:r>
          </a:p>
          <a:p>
            <a:r>
              <a:rPr lang="en-GB" dirty="0"/>
              <a:t>Educational – To achieve a 2:1 or first class in my degree and to achieve EYPS</a:t>
            </a:r>
          </a:p>
          <a:p>
            <a:r>
              <a:rPr lang="en-GB" dirty="0"/>
              <a:t>Career – To gain a level 3 safeguarding certificate or to undertake forest school training or to develop better parental partnerships </a:t>
            </a:r>
          </a:p>
        </p:txBody>
      </p:sp>
      <p:sp>
        <p:nvSpPr>
          <p:cNvPr id="4" name="Slide Number Placeholder 3"/>
          <p:cNvSpPr>
            <a:spLocks noGrp="1"/>
          </p:cNvSpPr>
          <p:nvPr>
            <p:ph type="sldNum" sz="quarter" idx="5"/>
          </p:nvPr>
        </p:nvSpPr>
        <p:spPr/>
        <p:txBody>
          <a:bodyPr/>
          <a:lstStyle/>
          <a:p>
            <a:fld id="{05FFDD11-B3EC-214B-B984-1798BFAD033A}" type="slidenum">
              <a:rPr lang="en-US" smtClean="0"/>
              <a:t>17</a:t>
            </a:fld>
            <a:endParaRPr lang="en-US"/>
          </a:p>
        </p:txBody>
      </p:sp>
    </p:spTree>
    <p:extLst>
      <p:ext uri="{BB962C8B-B14F-4D97-AF65-F5344CB8AC3E}">
        <p14:creationId xmlns:p14="http://schemas.microsoft.com/office/powerpoint/2010/main" val="315419157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effectLst/>
                <a:latin typeface="Libre Franklin" panose="020F0502020204030204" pitchFamily="2" charset="0"/>
              </a:rPr>
              <a:t>When thinking of your goals and objectives To make sure they are clear, realistic and reachable, you can use the SMART goal idea</a:t>
            </a:r>
          </a:p>
          <a:p>
            <a:r>
              <a:rPr lang="en-GB" b="0" i="0" dirty="0">
                <a:effectLst/>
                <a:latin typeface="Libre Franklin" panose="020F0502020204030204" pitchFamily="2" charset="0"/>
              </a:rPr>
              <a:t>each one should be:</a:t>
            </a:r>
          </a:p>
          <a:p>
            <a:pPr algn="l">
              <a:buFont typeface="Arial" panose="020B0604020202020204" pitchFamily="34" charset="0"/>
              <a:buChar char="•"/>
            </a:pPr>
            <a:r>
              <a:rPr lang="en-GB" b="1" i="0" dirty="0">
                <a:effectLst/>
                <a:latin typeface="Libre Franklin" pitchFamily="2" charset="0"/>
              </a:rPr>
              <a:t>S</a:t>
            </a:r>
            <a:r>
              <a:rPr lang="en-GB" b="0" i="0" dirty="0">
                <a:effectLst/>
                <a:latin typeface="Libre Franklin" pitchFamily="2" charset="0"/>
              </a:rPr>
              <a:t>pecific (simple, sensible, significant).</a:t>
            </a:r>
          </a:p>
          <a:p>
            <a:pPr algn="l">
              <a:buFont typeface="Arial" panose="020B0604020202020204" pitchFamily="34" charset="0"/>
              <a:buChar char="•"/>
            </a:pPr>
            <a:r>
              <a:rPr lang="en-GB" b="1" i="0" dirty="0">
                <a:effectLst/>
                <a:latin typeface="Libre Franklin" pitchFamily="2" charset="0"/>
              </a:rPr>
              <a:t>M</a:t>
            </a:r>
            <a:r>
              <a:rPr lang="en-GB" b="0" i="0" dirty="0">
                <a:effectLst/>
                <a:latin typeface="Libre Franklin" pitchFamily="2" charset="0"/>
              </a:rPr>
              <a:t>easurable (meaningful, motivating).</a:t>
            </a:r>
          </a:p>
          <a:p>
            <a:pPr algn="l">
              <a:buFont typeface="Arial" panose="020B0604020202020204" pitchFamily="34" charset="0"/>
              <a:buChar char="•"/>
            </a:pPr>
            <a:r>
              <a:rPr lang="en-GB" b="1" i="0" dirty="0">
                <a:effectLst/>
                <a:latin typeface="Libre Franklin" pitchFamily="2" charset="0"/>
              </a:rPr>
              <a:t>A</a:t>
            </a:r>
            <a:r>
              <a:rPr lang="en-GB" b="0" i="0" dirty="0">
                <a:effectLst/>
                <a:latin typeface="Libre Franklin" pitchFamily="2" charset="0"/>
              </a:rPr>
              <a:t>chievable (agreed, attainable).</a:t>
            </a:r>
          </a:p>
          <a:p>
            <a:pPr algn="l">
              <a:buFont typeface="Arial" panose="020B0604020202020204" pitchFamily="34" charset="0"/>
              <a:buChar char="•"/>
            </a:pPr>
            <a:r>
              <a:rPr lang="en-GB" b="1" i="0" dirty="0">
                <a:effectLst/>
                <a:latin typeface="Libre Franklin" pitchFamily="2" charset="0"/>
              </a:rPr>
              <a:t>R</a:t>
            </a:r>
            <a:r>
              <a:rPr lang="en-GB" b="0" i="0" dirty="0">
                <a:effectLst/>
                <a:latin typeface="Libre Franklin" pitchFamily="2" charset="0"/>
              </a:rPr>
              <a:t>elevant (reasonable, realistic and resourced, results-based).</a:t>
            </a:r>
          </a:p>
          <a:p>
            <a:pPr algn="l">
              <a:buFont typeface="Arial" panose="020B0604020202020204" pitchFamily="34" charset="0"/>
              <a:buChar char="•"/>
            </a:pPr>
            <a:r>
              <a:rPr lang="en-GB" b="1" i="0" dirty="0">
                <a:effectLst/>
                <a:latin typeface="Libre Franklin" pitchFamily="2" charset="0"/>
              </a:rPr>
              <a:t>T</a:t>
            </a:r>
            <a:r>
              <a:rPr lang="en-GB" b="0" i="0" dirty="0">
                <a:effectLst/>
                <a:latin typeface="Libre Franklin" pitchFamily="2" charset="0"/>
              </a:rPr>
              <a:t>ime bound (time-based, time limited, time/cost limited, timely, time-sensitive).</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18</a:t>
            </a:fld>
            <a:endParaRPr lang="en-US"/>
          </a:p>
        </p:txBody>
      </p:sp>
    </p:spTree>
    <p:extLst>
      <p:ext uri="{BB962C8B-B14F-4D97-AF65-F5344CB8AC3E}">
        <p14:creationId xmlns:p14="http://schemas.microsoft.com/office/powerpoint/2010/main" val="269899617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Example of Template from Moodle </a:t>
            </a:r>
          </a:p>
        </p:txBody>
      </p:sp>
      <p:sp>
        <p:nvSpPr>
          <p:cNvPr id="4" name="Slide Number Placeholder 3"/>
          <p:cNvSpPr>
            <a:spLocks noGrp="1"/>
          </p:cNvSpPr>
          <p:nvPr>
            <p:ph type="sldNum" sz="quarter" idx="5"/>
          </p:nvPr>
        </p:nvSpPr>
        <p:spPr/>
        <p:txBody>
          <a:bodyPr/>
          <a:lstStyle/>
          <a:p>
            <a:fld id="{05FFDD11-B3EC-214B-B984-1798BFAD033A}" type="slidenum">
              <a:rPr lang="en-US" smtClean="0"/>
              <a:t>19</a:t>
            </a:fld>
            <a:endParaRPr lang="en-US"/>
          </a:p>
        </p:txBody>
      </p:sp>
    </p:spTree>
    <p:extLst>
      <p:ext uri="{BB962C8B-B14F-4D97-AF65-F5344CB8AC3E}">
        <p14:creationId xmlns:p14="http://schemas.microsoft.com/office/powerpoint/2010/main" val="213250472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Social care Wales (2018) template </a:t>
            </a:r>
          </a:p>
        </p:txBody>
      </p:sp>
      <p:sp>
        <p:nvSpPr>
          <p:cNvPr id="4" name="Slide Number Placeholder 3"/>
          <p:cNvSpPr>
            <a:spLocks noGrp="1"/>
          </p:cNvSpPr>
          <p:nvPr>
            <p:ph type="sldNum" sz="quarter" idx="5"/>
          </p:nvPr>
        </p:nvSpPr>
        <p:spPr/>
        <p:txBody>
          <a:bodyPr/>
          <a:lstStyle/>
          <a:p>
            <a:fld id="{05FFDD11-B3EC-214B-B984-1798BFAD033A}" type="slidenum">
              <a:rPr lang="en-US" smtClean="0"/>
              <a:t>20</a:t>
            </a:fld>
            <a:endParaRPr lang="en-US"/>
          </a:p>
        </p:txBody>
      </p:sp>
    </p:spTree>
    <p:extLst>
      <p:ext uri="{BB962C8B-B14F-4D97-AF65-F5344CB8AC3E}">
        <p14:creationId xmlns:p14="http://schemas.microsoft.com/office/powerpoint/2010/main" val="261234759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Example of template from Moodle </a:t>
            </a:r>
          </a:p>
        </p:txBody>
      </p:sp>
      <p:sp>
        <p:nvSpPr>
          <p:cNvPr id="4" name="Slide Number Placeholder 3"/>
          <p:cNvSpPr>
            <a:spLocks noGrp="1"/>
          </p:cNvSpPr>
          <p:nvPr>
            <p:ph type="sldNum" sz="quarter" idx="5"/>
          </p:nvPr>
        </p:nvSpPr>
        <p:spPr/>
        <p:txBody>
          <a:bodyPr/>
          <a:lstStyle/>
          <a:p>
            <a:fld id="{05FFDD11-B3EC-214B-B984-1798BFAD033A}" type="slidenum">
              <a:rPr lang="en-US" smtClean="0"/>
              <a:t>21</a:t>
            </a:fld>
            <a:endParaRPr lang="en-US"/>
          </a:p>
        </p:txBody>
      </p:sp>
    </p:spTree>
    <p:extLst>
      <p:ext uri="{BB962C8B-B14F-4D97-AF65-F5344CB8AC3E}">
        <p14:creationId xmlns:p14="http://schemas.microsoft.com/office/powerpoint/2010/main" val="10038314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9.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9.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9.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9.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9.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9.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2351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866627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401840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6857530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BEA70-4940-D592-AC62-AB810A6EF5D2}"/>
              </a:ext>
            </a:extLst>
          </p:cNvPr>
          <p:cNvSpPr>
            <a:spLocks noGrp="1"/>
          </p:cNvSpPr>
          <p:nvPr>
            <p:ph type="title"/>
          </p:nvPr>
        </p:nvSpPr>
        <p:spPr>
          <a:xfrm>
            <a:off x="630238" y="1561270"/>
            <a:ext cx="2949575" cy="665922"/>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C828AF0D-A05B-AF88-5915-E69F8BEE1755}"/>
              </a:ext>
            </a:extLst>
          </p:cNvPr>
          <p:cNvSpPr>
            <a:spLocks noGrp="1"/>
          </p:cNvSpPr>
          <p:nvPr>
            <p:ph idx="1"/>
          </p:nvPr>
        </p:nvSpPr>
        <p:spPr>
          <a:xfrm>
            <a:off x="4969564" y="457201"/>
            <a:ext cx="3547373" cy="602311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879CAC06-0927-A9C8-09BD-9B592740833B}"/>
              </a:ext>
            </a:extLst>
          </p:cNvPr>
          <p:cNvSpPr>
            <a:spLocks noGrp="1"/>
          </p:cNvSpPr>
          <p:nvPr>
            <p:ph type="body" sz="half" idx="2"/>
          </p:nvPr>
        </p:nvSpPr>
        <p:spPr>
          <a:xfrm>
            <a:off x="630238" y="2474842"/>
            <a:ext cx="2949575" cy="339414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7095176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35CEC-3B3B-56F9-12BB-7A487E023686}"/>
              </a:ext>
            </a:extLst>
          </p:cNvPr>
          <p:cNvSpPr>
            <a:spLocks noGrp="1"/>
          </p:cNvSpPr>
          <p:nvPr>
            <p:ph type="title"/>
          </p:nvPr>
        </p:nvSpPr>
        <p:spPr>
          <a:xfrm>
            <a:off x="630238" y="1351722"/>
            <a:ext cx="3405049" cy="1232452"/>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C2EC170B-1B58-644E-EBE8-4856263925D4}"/>
              </a:ext>
            </a:extLst>
          </p:cNvPr>
          <p:cNvSpPr>
            <a:spLocks noGrp="1"/>
          </p:cNvSpPr>
          <p:nvPr>
            <p:ph type="pic" idx="1"/>
          </p:nvPr>
        </p:nvSpPr>
        <p:spPr>
          <a:xfrm>
            <a:off x="4572000" y="0"/>
            <a:ext cx="4572000" cy="68579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E0EA9FE-49DA-4A15-4518-937208E579ED}"/>
              </a:ext>
            </a:extLst>
          </p:cNvPr>
          <p:cNvSpPr>
            <a:spLocks noGrp="1"/>
          </p:cNvSpPr>
          <p:nvPr>
            <p:ph type="body" sz="half" idx="2"/>
          </p:nvPr>
        </p:nvSpPr>
        <p:spPr>
          <a:xfrm>
            <a:off x="630238" y="2584174"/>
            <a:ext cx="3405049" cy="32848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0631704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5025682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477759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1290159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89004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0670562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6008399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1FF9F-02F8-A5B3-C51A-D6FE51BFA5E3}"/>
              </a:ext>
            </a:extLst>
          </p:cNvPr>
          <p:cNvSpPr>
            <a:spLocks noGrp="1"/>
          </p:cNvSpPr>
          <p:nvPr>
            <p:ph type="title"/>
          </p:nvPr>
        </p:nvSpPr>
        <p:spPr>
          <a:xfrm>
            <a:off x="628650" y="1053548"/>
            <a:ext cx="7886700" cy="955192"/>
          </a:xfr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457CD38-2C06-5866-E1FF-C383D60132F7}"/>
              </a:ext>
            </a:extLst>
          </p:cNvPr>
          <p:cNvSpPr>
            <a:spLocks noGrp="1"/>
          </p:cNvSpPr>
          <p:nvPr>
            <p:ph idx="1"/>
          </p:nvPr>
        </p:nvSpPr>
        <p:spPr>
          <a:xfrm>
            <a:off x="628650" y="2156791"/>
            <a:ext cx="7886700" cy="4338224"/>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04271086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8558C-5292-4EC4-8238-428E383FBBFE}"/>
              </a:ext>
            </a:extLst>
          </p:cNvPr>
          <p:cNvSpPr>
            <a:spLocks noGrp="1"/>
          </p:cNvSpPr>
          <p:nvPr>
            <p:ph type="title"/>
          </p:nvPr>
        </p:nvSpPr>
        <p:spPr>
          <a:xfrm>
            <a:off x="623888" y="1709738"/>
            <a:ext cx="78867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5B021A43-5FF3-60FF-D71B-3EAFF0C12463}"/>
              </a:ext>
            </a:extLst>
          </p:cNvPr>
          <p:cNvSpPr>
            <a:spLocks noGrp="1"/>
          </p:cNvSpPr>
          <p:nvPr>
            <p:ph type="body" idx="1"/>
          </p:nvPr>
        </p:nvSpPr>
        <p:spPr>
          <a:xfrm>
            <a:off x="623888" y="4589463"/>
            <a:ext cx="78867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Tree>
    <p:extLst>
      <p:ext uri="{BB962C8B-B14F-4D97-AF65-F5344CB8AC3E}">
        <p14:creationId xmlns:p14="http://schemas.microsoft.com/office/powerpoint/2010/main" val="20232305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1C5F8-CC69-1188-F22A-7B08BE829CCB}"/>
              </a:ext>
            </a:extLst>
          </p:cNvPr>
          <p:cNvSpPr>
            <a:spLocks noGrp="1"/>
          </p:cNvSpPr>
          <p:nvPr>
            <p:ph type="title"/>
          </p:nvPr>
        </p:nvSpPr>
        <p:spPr>
          <a:xfrm>
            <a:off x="628650" y="1200012"/>
            <a:ext cx="7886700" cy="1325563"/>
          </a:xfr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785991C-DACC-A4A3-9A47-33BB91F2A800}"/>
              </a:ext>
            </a:extLst>
          </p:cNvPr>
          <p:cNvSpPr>
            <a:spLocks noGrp="1"/>
          </p:cNvSpPr>
          <p:nvPr>
            <p:ph sz="half" idx="1"/>
          </p:nvPr>
        </p:nvSpPr>
        <p:spPr>
          <a:xfrm>
            <a:off x="628650" y="2660512"/>
            <a:ext cx="3867150" cy="375022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98C733C-D5AF-DB75-B88B-527D81FDFCEE}"/>
              </a:ext>
            </a:extLst>
          </p:cNvPr>
          <p:cNvSpPr>
            <a:spLocks noGrp="1"/>
          </p:cNvSpPr>
          <p:nvPr>
            <p:ph sz="half" idx="2"/>
          </p:nvPr>
        </p:nvSpPr>
        <p:spPr>
          <a:xfrm>
            <a:off x="4648200" y="2660512"/>
            <a:ext cx="3867150" cy="3750227"/>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61782584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9B0E4-06F1-30A2-F336-67F04330C131}"/>
              </a:ext>
            </a:extLst>
          </p:cNvPr>
          <p:cNvSpPr>
            <a:spLocks noGrp="1"/>
          </p:cNvSpPr>
          <p:nvPr>
            <p:ph type="title"/>
          </p:nvPr>
        </p:nvSpPr>
        <p:spPr>
          <a:xfrm>
            <a:off x="630238" y="1331843"/>
            <a:ext cx="2949575" cy="126227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9817EDC-F9C3-6323-F2D9-230ADB8974A1}"/>
              </a:ext>
            </a:extLst>
          </p:cNvPr>
          <p:cNvSpPr>
            <a:spLocks noGrp="1"/>
          </p:cNvSpPr>
          <p:nvPr>
            <p:ph idx="1"/>
          </p:nvPr>
        </p:nvSpPr>
        <p:spPr>
          <a:xfrm>
            <a:off x="3887788" y="1331844"/>
            <a:ext cx="4629150"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1F34F67-4827-868C-FD0E-CC547C7A04CB}"/>
              </a:ext>
            </a:extLst>
          </p:cNvPr>
          <p:cNvSpPr>
            <a:spLocks noGrp="1"/>
          </p:cNvSpPr>
          <p:nvPr>
            <p:ph type="body" sz="half" idx="2"/>
          </p:nvPr>
        </p:nvSpPr>
        <p:spPr>
          <a:xfrm>
            <a:off x="630238" y="2594113"/>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424626399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0D953-C340-6F8D-2603-5DF05DF3CD29}"/>
              </a:ext>
            </a:extLst>
          </p:cNvPr>
          <p:cNvSpPr>
            <a:spLocks noGrp="1"/>
          </p:cNvSpPr>
          <p:nvPr>
            <p:ph type="title"/>
          </p:nvPr>
        </p:nvSpPr>
        <p:spPr>
          <a:xfrm>
            <a:off x="630238" y="1272208"/>
            <a:ext cx="2949575" cy="1302025"/>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1BE0AB81-55FA-8360-C31A-9BD4AAEE1BFE}"/>
              </a:ext>
            </a:extLst>
          </p:cNvPr>
          <p:cNvSpPr>
            <a:spLocks noGrp="1"/>
          </p:cNvSpPr>
          <p:nvPr>
            <p:ph type="pic" idx="1"/>
          </p:nvPr>
        </p:nvSpPr>
        <p:spPr>
          <a:xfrm>
            <a:off x="3887788" y="1272209"/>
            <a:ext cx="4629150" cy="510567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EF85040-948B-2347-8006-513AEAE65FD5}"/>
              </a:ext>
            </a:extLst>
          </p:cNvPr>
          <p:cNvSpPr>
            <a:spLocks noGrp="1"/>
          </p:cNvSpPr>
          <p:nvPr>
            <p:ph type="body" sz="half" idx="2"/>
          </p:nvPr>
        </p:nvSpPr>
        <p:spPr>
          <a:xfrm>
            <a:off x="630238" y="2574234"/>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84339987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5B7B2-79C3-BE94-DB53-55C0B2DBEF7F}"/>
              </a:ext>
            </a:extLst>
          </p:cNvPr>
          <p:cNvSpPr>
            <a:spLocks noGrp="1"/>
          </p:cNvSpPr>
          <p:nvPr>
            <p:ph type="ctrTitle"/>
          </p:nvPr>
        </p:nvSpPr>
        <p:spPr>
          <a:xfrm>
            <a:off x="3028949" y="1122363"/>
            <a:ext cx="5618093"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9F7F4753-F2B4-8D0E-578A-48E28E45C093}"/>
              </a:ext>
            </a:extLst>
          </p:cNvPr>
          <p:cNvSpPr>
            <a:spLocks noGrp="1"/>
          </p:cNvSpPr>
          <p:nvPr>
            <p:ph type="subTitle" idx="1"/>
          </p:nvPr>
        </p:nvSpPr>
        <p:spPr>
          <a:xfrm>
            <a:off x="3028949" y="3602038"/>
            <a:ext cx="5618093"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166037170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D2342-C5C3-FED9-FC5D-DCF89A2329D9}"/>
              </a:ext>
            </a:extLst>
          </p:cNvPr>
          <p:cNvSpPr>
            <a:spLocks noGrp="1"/>
          </p:cNvSpPr>
          <p:nvPr>
            <p:ph type="title"/>
          </p:nvPr>
        </p:nvSpPr>
        <p:spPr>
          <a:xfrm>
            <a:off x="3180522" y="365125"/>
            <a:ext cx="5334828" cy="1325563"/>
          </a:xfrm>
        </p:spPr>
        <p:txBody>
          <a:bodyPr/>
          <a:lstStyle/>
          <a:p>
            <a:r>
              <a:rPr lang="en-GB"/>
              <a:t>Click to edit Master title style</a:t>
            </a:r>
            <a:endParaRPr lang="en-US"/>
          </a:p>
        </p:txBody>
      </p:sp>
      <p:sp>
        <p:nvSpPr>
          <p:cNvPr id="4" name="Content Placeholder 3">
            <a:extLst>
              <a:ext uri="{FF2B5EF4-FFF2-40B4-BE49-F238E27FC236}">
                <a16:creationId xmlns:a16="http://schemas.microsoft.com/office/drawing/2014/main" id="{40303191-5F18-D7CF-355E-5FA52C478EAB}"/>
              </a:ext>
            </a:extLst>
          </p:cNvPr>
          <p:cNvSpPr>
            <a:spLocks noGrp="1"/>
          </p:cNvSpPr>
          <p:nvPr>
            <p:ph sz="half" idx="2"/>
          </p:nvPr>
        </p:nvSpPr>
        <p:spPr>
          <a:xfrm>
            <a:off x="3180522" y="1825625"/>
            <a:ext cx="5334828"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9991172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381761" y="1152938"/>
            <a:ext cx="1834666" cy="1401419"/>
          </a:xfrm>
        </p:spPr>
        <p:txBody>
          <a:bodyPr anchor="b"/>
          <a:lstStyle>
            <a:lvl1pPr>
              <a:defRPr sz="3200"/>
            </a:lvl1pPr>
          </a:lstStyle>
          <a:p>
            <a:r>
              <a:rPr lang="en-GB" dirty="0"/>
              <a:t>Click to edit Master title style</a:t>
            </a:r>
            <a:endParaRPr lang="en-US" dirty="0"/>
          </a:p>
        </p:txBody>
      </p:sp>
      <p:sp>
        <p:nvSpPr>
          <p:cNvPr id="3" name="Content Placeholder 2">
            <a:extLst>
              <a:ext uri="{FF2B5EF4-FFF2-40B4-BE49-F238E27FC236}">
                <a16:creationId xmlns:a16="http://schemas.microsoft.com/office/drawing/2014/main" id="{BDEF96F8-EB8E-0F61-17F0-E834D089503B}"/>
              </a:ext>
            </a:extLst>
          </p:cNvPr>
          <p:cNvSpPr>
            <a:spLocks noGrp="1"/>
          </p:cNvSpPr>
          <p:nvPr>
            <p:ph idx="1"/>
          </p:nvPr>
        </p:nvSpPr>
        <p:spPr>
          <a:xfrm>
            <a:off x="3120887" y="795131"/>
            <a:ext cx="5396051"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381759" y="2771425"/>
            <a:ext cx="1834667"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31400508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381761" y="1152938"/>
            <a:ext cx="1834666" cy="1401419"/>
          </a:xfrm>
        </p:spPr>
        <p:txBody>
          <a:bodyPr anchor="b"/>
          <a:lstStyle>
            <a:lvl1pPr>
              <a:defRPr sz="3200"/>
            </a:lvl1pPr>
          </a:lstStyle>
          <a:p>
            <a:r>
              <a:rPr lang="en-GB" dirty="0"/>
              <a:t>Click to edit Master title style</a:t>
            </a:r>
            <a:endParaRPr lang="en-US" dirty="0"/>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381759" y="2771425"/>
            <a:ext cx="1834667"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Picture Placeholder 2">
            <a:extLst>
              <a:ext uri="{FF2B5EF4-FFF2-40B4-BE49-F238E27FC236}">
                <a16:creationId xmlns:a16="http://schemas.microsoft.com/office/drawing/2014/main" id="{CE01CBC5-5195-B11F-E379-13B055950D46}"/>
              </a:ext>
            </a:extLst>
          </p:cNvPr>
          <p:cNvSpPr>
            <a:spLocks noGrp="1"/>
          </p:cNvSpPr>
          <p:nvPr>
            <p:ph type="pic" idx="10"/>
          </p:nvPr>
        </p:nvSpPr>
        <p:spPr>
          <a:xfrm>
            <a:off x="3120886" y="896040"/>
            <a:ext cx="5396052" cy="506592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Tree>
    <p:extLst>
      <p:ext uri="{BB962C8B-B14F-4D97-AF65-F5344CB8AC3E}">
        <p14:creationId xmlns:p14="http://schemas.microsoft.com/office/powerpoint/2010/main" val="233912254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66153928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70168677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1782687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03177740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70150359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25424276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12042642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61002105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screenshot&#10;&#10;Description automatically generated">
            <a:extLst>
              <a:ext uri="{FF2B5EF4-FFF2-40B4-BE49-F238E27FC236}">
                <a16:creationId xmlns:a16="http://schemas.microsoft.com/office/drawing/2014/main" id="{CB666C83-FBE5-ACA6-584C-F45D604FACE1}"/>
              </a:ext>
            </a:extLst>
          </p:cNvPr>
          <p:cNvPicPr>
            <a:picLocks noChangeAspect="1"/>
          </p:cNvPicPr>
          <p:nvPr userDrawn="1"/>
        </p:nvPicPr>
        <p:blipFill>
          <a:blip r:embed="rId2"/>
          <a:stretch>
            <a:fillRect/>
          </a:stretch>
        </p:blipFill>
        <p:spPr>
          <a:xfrm>
            <a:off x="-1" y="-1"/>
            <a:ext cx="9223513" cy="6917635"/>
          </a:xfrm>
          <a:prstGeom prst="rect">
            <a:avLst/>
          </a:prstGeom>
        </p:spPr>
      </p:pic>
    </p:spTree>
    <p:extLst>
      <p:ext uri="{BB962C8B-B14F-4D97-AF65-F5344CB8AC3E}">
        <p14:creationId xmlns:p14="http://schemas.microsoft.com/office/powerpoint/2010/main" val="398388874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screenshot&#10;&#10;Description automatically generated">
            <a:extLst>
              <a:ext uri="{FF2B5EF4-FFF2-40B4-BE49-F238E27FC236}">
                <a16:creationId xmlns:a16="http://schemas.microsoft.com/office/drawing/2014/main" id="{6323031A-1941-C4FF-D8B7-1CEC9639BEF8}"/>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283959387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white, design&#10;&#10;Description automatically generated">
            <a:extLst>
              <a:ext uri="{FF2B5EF4-FFF2-40B4-BE49-F238E27FC236}">
                <a16:creationId xmlns:a16="http://schemas.microsoft.com/office/drawing/2014/main" id="{62833C6B-FB99-2353-061A-3B753BE63B67}"/>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340525212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white, design&#10;&#10;Description automatically generated">
            <a:extLst>
              <a:ext uri="{FF2B5EF4-FFF2-40B4-BE49-F238E27FC236}">
                <a16:creationId xmlns:a16="http://schemas.microsoft.com/office/drawing/2014/main" id="{A6653FF1-05A1-088B-DD83-29E688DDE40C}"/>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35662873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a:extLst>
              <a:ext uri="{FF2B5EF4-FFF2-40B4-BE49-F238E27FC236}">
                <a16:creationId xmlns:a16="http://schemas.microsoft.com/office/drawing/2014/main" id="{A818634A-2EDC-FB89-083F-8502AE59A3D9}"/>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74088254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white background with black text&#10;&#10;Description automatically generated with low confidence">
            <a:extLst>
              <a:ext uri="{FF2B5EF4-FFF2-40B4-BE49-F238E27FC236}">
                <a16:creationId xmlns:a16="http://schemas.microsoft.com/office/drawing/2014/main" id="{B0D9AD90-1BAB-85D1-E23A-8B07C4815913}"/>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35803116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white background with black text&#10;&#10;Description automatically generated with low confidence">
            <a:extLst>
              <a:ext uri="{FF2B5EF4-FFF2-40B4-BE49-F238E27FC236}">
                <a16:creationId xmlns:a16="http://schemas.microsoft.com/office/drawing/2014/main" id="{EDC8067F-B93D-833B-C01E-F66BFEA872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6484105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white background with black text&#10;&#10;Description automatically generated with low confidence">
            <a:extLst>
              <a:ext uri="{FF2B5EF4-FFF2-40B4-BE49-F238E27FC236}">
                <a16:creationId xmlns:a16="http://schemas.microsoft.com/office/drawing/2014/main" id="{4BB500ED-8749-05C0-69FF-9116AAF45AB1}"/>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1464724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3.xml"/></Relationships>
</file>

<file path=ppt/slideMasters/_rels/slideMaster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5.xml"/><Relationship Id="rId1" Type="http://schemas.openxmlformats.org/officeDocument/2006/relationships/slideLayout" Target="../slideLayouts/slideLayout4.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7.xml"/><Relationship Id="rId1" Type="http://schemas.openxmlformats.org/officeDocument/2006/relationships/slideLayout" Target="../slideLayouts/slideLayout6.xml"/><Relationship Id="rId4" Type="http://schemas.openxmlformats.org/officeDocument/2006/relationships/image" Target="../media/image7.png"/></Relationships>
</file>

<file path=ppt/slideMasters/_rels/slideMaster8.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10.xml"/><Relationship Id="rId7" Type="http://schemas.openxmlformats.org/officeDocument/2006/relationships/theme" Target="../theme/theme8.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5" Type="http://schemas.openxmlformats.org/officeDocument/2006/relationships/slideLayout" Target="../slideLayouts/slideLayout12.xml"/><Relationship Id="rId4" Type="http://schemas.openxmlformats.org/officeDocument/2006/relationships/slideLayout" Target="../slideLayouts/slideLayout11.xml"/></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16.xml"/><Relationship Id="rId7" Type="http://schemas.openxmlformats.org/officeDocument/2006/relationships/image" Target="../media/image9.png"/><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theme" Target="../theme/theme9.xml"/><Relationship Id="rId5" Type="http://schemas.openxmlformats.org/officeDocument/2006/relationships/slideLayout" Target="../slideLayouts/slideLayout18.xml"/><Relationship Id="rId4" Type="http://schemas.openxmlformats.org/officeDocument/2006/relationships/slideLayout" Target="../slideLayouts/slideLayout17.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image" Target="../media/image10.png"/><Relationship Id="rId5" Type="http://schemas.openxmlformats.org/officeDocument/2006/relationships/theme" Target="../theme/theme10.xml"/><Relationship Id="rId4" Type="http://schemas.openxmlformats.org/officeDocument/2006/relationships/slideLayout" Target="../slideLayouts/slideLayout22.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23.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24.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25.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26.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27.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28.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7.xml"/><Relationship Id="rId1" Type="http://schemas.openxmlformats.org/officeDocument/2006/relationships/slideLayout" Target="../slideLayouts/slideLayout29.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theme" Target="../theme/theme18.xml"/><Relationship Id="rId1" Type="http://schemas.openxmlformats.org/officeDocument/2006/relationships/slideLayout" Target="../slideLayouts/slideLayout30.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38.xml"/><Relationship Id="rId3" Type="http://schemas.openxmlformats.org/officeDocument/2006/relationships/slideLayout" Target="../slideLayouts/slideLayout33.xml"/><Relationship Id="rId7" Type="http://schemas.openxmlformats.org/officeDocument/2006/relationships/slideLayout" Target="../slideLayouts/slideLayout37.xml"/><Relationship Id="rId2" Type="http://schemas.openxmlformats.org/officeDocument/2006/relationships/slideLayout" Target="../slideLayouts/slideLayout32.xml"/><Relationship Id="rId1" Type="http://schemas.openxmlformats.org/officeDocument/2006/relationships/slideLayout" Target="../slideLayouts/slideLayout31.xml"/><Relationship Id="rId6" Type="http://schemas.openxmlformats.org/officeDocument/2006/relationships/slideLayout" Target="../slideLayouts/slideLayout36.xml"/><Relationship Id="rId5" Type="http://schemas.openxmlformats.org/officeDocument/2006/relationships/slideLayout" Target="../slideLayouts/slideLayout35.xml"/><Relationship Id="rId4" Type="http://schemas.openxmlformats.org/officeDocument/2006/relationships/slideLayout" Target="../slideLayouts/slideLayout34.xml"/><Relationship Id="rId9" Type="http://schemas.openxmlformats.org/officeDocument/2006/relationships/theme" Target="../theme/theme1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262974614"/>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adge&#10;&#10;Description automatically generated with low confidence">
            <a:extLst>
              <a:ext uri="{FF2B5EF4-FFF2-40B4-BE49-F238E27FC236}">
                <a16:creationId xmlns:a16="http://schemas.microsoft.com/office/drawing/2014/main" id="{321E63E8-38CD-D033-DCAF-C35E9D59516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rochure&#10;&#10;Description automatically generated with low confidence">
            <a:extLst>
              <a:ext uri="{FF2B5EF4-FFF2-40B4-BE49-F238E27FC236}">
                <a16:creationId xmlns:a16="http://schemas.microsoft.com/office/drawing/2014/main" id="{70687FFB-C9C8-95F0-A402-046B0732843F}"/>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design&#10;&#10;Description automatically generated">
            <a:extLst>
              <a:ext uri="{FF2B5EF4-FFF2-40B4-BE49-F238E27FC236}">
                <a16:creationId xmlns:a16="http://schemas.microsoft.com/office/drawing/2014/main" id="{551FA688-2EBA-93E0-797B-8D53F6900817}"/>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288790940"/>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font&#10;&#10;Description automatically generated">
            <a:extLst>
              <a:ext uri="{FF2B5EF4-FFF2-40B4-BE49-F238E27FC236}">
                <a16:creationId xmlns:a16="http://schemas.microsoft.com/office/drawing/2014/main" id="{D259B7C1-A8D7-F339-5012-17BB3E13611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2072882-04A7-81FA-9B72-31A75EA69DB2}"/>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1052F98-7DF4-A192-B728-147244B3300A}"/>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0284395-6374-AB31-AF9D-382FDE7013AB}"/>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8A36118-7BF1-CF45-BFA8-FA276C99FDDF}" type="datetimeFigureOut">
              <a:rPr lang="en-US" smtClean="0"/>
              <a:t>3/25/2025</a:t>
            </a:fld>
            <a:endParaRPr lang="en-US"/>
          </a:p>
        </p:txBody>
      </p:sp>
      <p:sp>
        <p:nvSpPr>
          <p:cNvPr id="5" name="Footer Placeholder 4">
            <a:extLst>
              <a:ext uri="{FF2B5EF4-FFF2-40B4-BE49-F238E27FC236}">
                <a16:creationId xmlns:a16="http://schemas.microsoft.com/office/drawing/2014/main" id="{FF9C0C8A-902B-C63B-7952-A955B0F082F0}"/>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BCCDC71-5CEA-F845-8B51-C43F200EB479}"/>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1D35AB9-6D5B-AC45-9E33-55949C484B0D}" type="slidenum">
              <a:rPr lang="en-US" smtClean="0"/>
              <a:t>‹#›</a:t>
            </a:fld>
            <a:endParaRPr lang="en-US"/>
          </a:p>
        </p:txBody>
      </p:sp>
      <p:pic>
        <p:nvPicPr>
          <p:cNvPr id="8" name="Picture 7" descr="A blue and white rectangle with text&#10;&#10;Description automatically generated with low confidence">
            <a:extLst>
              <a:ext uri="{FF2B5EF4-FFF2-40B4-BE49-F238E27FC236}">
                <a16:creationId xmlns:a16="http://schemas.microsoft.com/office/drawing/2014/main" id="{9B1CDA6B-D961-FD74-502A-BF4908F23BA1}"/>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3434983733"/>
      </p:ext>
    </p:extLst>
  </p:cSld>
  <p:clrMap bg1="lt1" tx1="dk1" bg2="lt2" tx2="dk2" accent1="accent1" accent2="accent2" accent3="accent3" accent4="accent4" accent5="accent5" accent6="accent6" hlink="hlink" folHlink="folHlink"/>
  <p:sldLayoutIdLst>
    <p:sldLayoutId id="2147483776" r:id="rId1"/>
    <p:sldLayoutId id="2147483777"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3/25/2025</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2993608276"/>
      </p:ext>
    </p:extLst>
  </p:cSld>
  <p:clrMap bg1="lt1" tx1="dk1" bg2="lt2" tx2="dk2" accent1="accent1" accent2="accent2" accent3="accent3" accent4="accent4" accent5="accent5" accent6="accent6" hlink="hlink" folHlink="folHlink"/>
  <p:sldLayoutIdLst>
    <p:sldLayoutId id="2147483779" r:id="rId1"/>
    <p:sldLayoutId id="2147483780" r:id="rId2"/>
    <p:sldLayoutId id="2147483782" r:id="rId3"/>
    <p:sldLayoutId id="2147483783" r:id="rId4"/>
    <p:sldLayoutId id="2147483786" r:id="rId5"/>
    <p:sldLayoutId id="2147483787"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C8ADDB-4CD2-D6E8-2B92-98BD8128D3C7}"/>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F0402FC-D2C5-ADEC-598D-65F067C8CE19}"/>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66ABB4C-E960-19FF-F31F-15F5AC22F3BD}"/>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9B1BE68-91E7-DA4C-83CE-33EC89C398B1}" type="datetimeFigureOut">
              <a:rPr lang="en-US" smtClean="0"/>
              <a:t>3/25/2025</a:t>
            </a:fld>
            <a:endParaRPr lang="en-US"/>
          </a:p>
        </p:txBody>
      </p:sp>
      <p:sp>
        <p:nvSpPr>
          <p:cNvPr id="5" name="Footer Placeholder 4">
            <a:extLst>
              <a:ext uri="{FF2B5EF4-FFF2-40B4-BE49-F238E27FC236}">
                <a16:creationId xmlns:a16="http://schemas.microsoft.com/office/drawing/2014/main" id="{5785A56C-A0F2-BE11-34C4-E5FD71605AF1}"/>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CD82E0D-BA34-08F9-BDA8-709E34BB7EA5}"/>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6B3232-9A32-EF49-9B20-B096A72524DB}" type="slidenum">
              <a:rPr lang="en-US" smtClean="0"/>
              <a:t>‹#›</a:t>
            </a:fld>
            <a:endParaRPr lang="en-US"/>
          </a:p>
        </p:txBody>
      </p:sp>
      <p:pic>
        <p:nvPicPr>
          <p:cNvPr id="8" name="Picture 7" descr="A screenshot of a computer&#10;&#10;Description automatically generated with medium confidence">
            <a:extLst>
              <a:ext uri="{FF2B5EF4-FFF2-40B4-BE49-F238E27FC236}">
                <a16:creationId xmlns:a16="http://schemas.microsoft.com/office/drawing/2014/main" id="{F9A22DF0-EDE3-A1A0-00A9-D55CE3CAAF5A}"/>
              </a:ext>
            </a:extLst>
          </p:cNvPr>
          <p:cNvPicPr>
            <a:picLocks noChangeAspect="1"/>
          </p:cNvPicPr>
          <p:nvPr userDrawn="1"/>
        </p:nvPicPr>
        <p:blipFill>
          <a:blip r:embed="rId7"/>
          <a:stretch>
            <a:fillRect/>
          </a:stretch>
        </p:blipFill>
        <p:spPr>
          <a:xfrm>
            <a:off x="0" y="0"/>
            <a:ext cx="9144000" cy="6858000"/>
          </a:xfrm>
          <a:prstGeom prst="rect">
            <a:avLst/>
          </a:prstGeom>
        </p:spPr>
      </p:pic>
    </p:spTree>
    <p:extLst>
      <p:ext uri="{BB962C8B-B14F-4D97-AF65-F5344CB8AC3E}">
        <p14:creationId xmlns:p14="http://schemas.microsoft.com/office/powerpoint/2010/main" val="1609168057"/>
      </p:ext>
    </p:extLst>
  </p:cSld>
  <p:clrMap bg1="lt1" tx1="dk1" bg2="lt2" tx2="dk2" accent1="accent1" accent2="accent2" accent3="accent3" accent4="accent4" accent5="accent5" accent6="accent6" hlink="hlink" folHlink="folHlink"/>
  <p:sldLayoutIdLst>
    <p:sldLayoutId id="2147483790" r:id="rId1"/>
    <p:sldLayoutId id="2147483791" r:id="rId2"/>
    <p:sldLayoutId id="2147483792" r:id="rId3"/>
    <p:sldLayoutId id="2147483796" r:id="rId4"/>
    <p:sldLayoutId id="2147483797"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CB11D39-7B6E-11D7-36E6-0D0E70121B7D}"/>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9423326-8B27-E4CB-710F-2B855F8FF55B}"/>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BB7A764-EAEB-1C25-26BE-3DA3A32367F7}"/>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47BD182-C8A7-6A47-A0EA-95C60C4E7E9A}" type="datetimeFigureOut">
              <a:rPr lang="en-US" smtClean="0"/>
              <a:t>3/25/2025</a:t>
            </a:fld>
            <a:endParaRPr lang="en-US"/>
          </a:p>
        </p:txBody>
      </p:sp>
      <p:sp>
        <p:nvSpPr>
          <p:cNvPr id="5" name="Footer Placeholder 4">
            <a:extLst>
              <a:ext uri="{FF2B5EF4-FFF2-40B4-BE49-F238E27FC236}">
                <a16:creationId xmlns:a16="http://schemas.microsoft.com/office/drawing/2014/main" id="{45455734-81B6-EAA4-CC09-3A53A8478ADF}"/>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C76ED48-6C24-3E31-F8DA-C315C5FC9BB6}"/>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67DBB9-009E-8E41-8A89-2FE77F41EB92}" type="slidenum">
              <a:rPr lang="en-US" smtClean="0"/>
              <a:t>‹#›</a:t>
            </a:fld>
            <a:endParaRPr lang="en-US"/>
          </a:p>
        </p:txBody>
      </p:sp>
      <p:pic>
        <p:nvPicPr>
          <p:cNvPr id="8" name="Picture 7" descr="A picture containing text, screenshot, design&#10;&#10;Description automatically generated">
            <a:extLst>
              <a:ext uri="{FF2B5EF4-FFF2-40B4-BE49-F238E27FC236}">
                <a16:creationId xmlns:a16="http://schemas.microsoft.com/office/drawing/2014/main" id="{D630895B-A68E-8D65-8264-EDF2522426F9}"/>
              </a:ext>
            </a:extLst>
          </p:cNvPr>
          <p:cNvPicPr>
            <a:picLocks noChangeAspect="1"/>
          </p:cNvPicPr>
          <p:nvPr userDrawn="1"/>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2492456996"/>
      </p:ext>
    </p:extLst>
  </p:cSld>
  <p:clrMap bg1="lt1" tx1="dk1" bg2="lt2" tx2="dk2" accent1="accent1" accent2="accent2" accent3="accent3" accent4="accent4" accent5="accent5" accent6="accent6" hlink="hlink" folHlink="folHlink"/>
  <p:sldLayoutIdLst>
    <p:sldLayoutId id="2147483799" r:id="rId1"/>
    <p:sldLayoutId id="2147483802" r:id="rId2"/>
    <p:sldLayoutId id="2147483806" r:id="rId3"/>
    <p:sldLayoutId id="2147483810"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tree, cloud, house, sky&#10;&#10;Description automatically generated">
            <a:extLst>
              <a:ext uri="{FF2B5EF4-FFF2-40B4-BE49-F238E27FC236}">
                <a16:creationId xmlns:a16="http://schemas.microsoft.com/office/drawing/2014/main" id="{7D3A0B8D-8F1B-BBD7-763E-306A1918458B}"/>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474841858"/>
      </p:ext>
    </p:extLst>
  </p:cSld>
  <p:clrMap bg1="lt1" tx1="dk1" bg2="lt2" tx2="dk2" accent1="accent1" accent2="accent2" accent3="accent3" accent4="accent4" accent5="accent5" accent6="accent6" hlink="hlink" folHlink="folHlink"/>
  <p:sldLayoutIdLst>
    <p:sldLayoutId id="214748375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cloud, grass, text&#10;&#10;Description automatically generated">
            <a:extLst>
              <a:ext uri="{FF2B5EF4-FFF2-40B4-BE49-F238E27FC236}">
                <a16:creationId xmlns:a16="http://schemas.microsoft.com/office/drawing/2014/main" id="{FD64A1D8-C4BB-C68E-DD4E-12E4B52E658B}"/>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681636072"/>
      </p:ext>
    </p:extLst>
  </p:cSld>
  <p:clrMap bg1="lt1" tx1="dk1" bg2="lt2" tx2="dk2" accent1="accent1" accent2="accent2" accent3="accent3" accent4="accent4" accent5="accent5" accent6="accent6" hlink="hlink" folHlink="folHlink"/>
  <p:sldLayoutIdLst>
    <p:sldLayoutId id="214748375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cloud&#10;&#10;Description automatically generated">
            <a:extLst>
              <a:ext uri="{FF2B5EF4-FFF2-40B4-BE49-F238E27FC236}">
                <a16:creationId xmlns:a16="http://schemas.microsoft.com/office/drawing/2014/main" id="{B6E7C2A9-67AF-B453-A32C-8398FDC3064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506151876"/>
      </p:ext>
    </p:extLst>
  </p:cSld>
  <p:clrMap bg1="lt1" tx1="dk1" bg2="lt2" tx2="dk2" accent1="accent1" accent2="accent2" accent3="accent3" accent4="accent4" accent5="accent5" accent6="accent6" hlink="hlink" folHlink="folHlink"/>
  <p:sldLayoutIdLst>
    <p:sldLayoutId id="214748375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uilding&#10;&#10;Description automatically generated with low confidence">
            <a:extLst>
              <a:ext uri="{FF2B5EF4-FFF2-40B4-BE49-F238E27FC236}">
                <a16:creationId xmlns:a16="http://schemas.microsoft.com/office/drawing/2014/main" id="{EC565704-B489-D021-F781-93D2D4B3EEFE}"/>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078632150"/>
      </p:ext>
    </p:extLst>
  </p:cSld>
  <p:clrMap bg1="lt1" tx1="dk1" bg2="lt2" tx2="dk2" accent1="accent1" accent2="accent2" accent3="accent3" accent4="accent4" accent5="accent5" accent6="accent6" hlink="hlink" folHlink="folHlink"/>
  <p:sldLayoutIdLst>
    <p:sldLayoutId id="214748375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screenshot&#10;&#10;Description automatically generated">
            <a:extLst>
              <a:ext uri="{FF2B5EF4-FFF2-40B4-BE49-F238E27FC236}">
                <a16:creationId xmlns:a16="http://schemas.microsoft.com/office/drawing/2014/main" id="{8C16B6D9-FB9C-49F3-2582-C99E877F12B9}"/>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267377243"/>
      </p:ext>
    </p:extLst>
  </p:cSld>
  <p:clrMap bg1="lt1" tx1="dk1" bg2="lt2" tx2="dk2" accent1="accent1" accent2="accent2" accent3="accent3" accent4="accent4" accent5="accent5" accent6="accent6" hlink="hlink" folHlink="folHlink"/>
  <p:sldLayoutIdLst>
    <p:sldLayoutId id="21474837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text, screenshot, building&#10;&#10;Description automatically generated">
            <a:extLst>
              <a:ext uri="{FF2B5EF4-FFF2-40B4-BE49-F238E27FC236}">
                <a16:creationId xmlns:a16="http://schemas.microsoft.com/office/drawing/2014/main" id="{42885A91-394F-610C-FB99-7E0485978FE1}"/>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394821867"/>
      </p:ext>
    </p:extLst>
  </p:cSld>
  <p:clrMap bg1="lt1" tx1="dk1" bg2="lt2" tx2="dk2" accent1="accent1" accent2="accent2" accent3="accent3" accent4="accent4" accent5="accent5" accent6="accent6" hlink="hlink" folHlink="folHlink"/>
  <p:sldLayoutIdLst>
    <p:sldLayoutId id="214748376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close-up of a building&#10;&#10;Description automatically generated with low confidence">
            <a:extLst>
              <a:ext uri="{FF2B5EF4-FFF2-40B4-BE49-F238E27FC236}">
                <a16:creationId xmlns:a16="http://schemas.microsoft.com/office/drawing/2014/main" id="{80BB21EE-854B-4A5D-4B38-92F4066580F7}"/>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716903093"/>
      </p:ext>
    </p:extLst>
  </p:cSld>
  <p:clrMap bg1="lt1" tx1="dk1" bg2="lt2" tx2="dk2" accent1="accent1" accent2="accent2" accent3="accent3" accent4="accent4" accent5="accent5" accent6="accent6" hlink="hlink" folHlink="folHlink"/>
  <p:sldLayoutIdLst>
    <p:sldLayoutId id="214748376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ky, tree, plant&#10;&#10;Description automatically generated">
            <a:extLst>
              <a:ext uri="{FF2B5EF4-FFF2-40B4-BE49-F238E27FC236}">
                <a16:creationId xmlns:a16="http://schemas.microsoft.com/office/drawing/2014/main" id="{A6CE6DCC-5EFF-0C9E-9F78-1881B15D3240}"/>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107452737"/>
      </p:ext>
    </p:extLst>
  </p:cSld>
  <p:clrMap bg1="lt1" tx1="dk1" bg2="lt2" tx2="dk2" accent1="accent1" accent2="accent2" accent3="accent3" accent4="accent4" accent5="accent5" accent6="accent6" hlink="hlink" folHlink="folHlink"/>
  <p:sldLayoutIdLst>
    <p:sldLayoutId id="21474837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9703660"/>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6" r:id="rId3"/>
    <p:sldLayoutId id="2147483747" r:id="rId4"/>
    <p:sldLayoutId id="2147483750" r:id="rId5"/>
    <p:sldLayoutId id="2147483751" r:id="rId6"/>
    <p:sldLayoutId id="2147483748" r:id="rId7"/>
    <p:sldLayoutId id="214748374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3" Type="http://schemas.openxmlformats.org/officeDocument/2006/relationships/hyperlink" Target="https://help.open.ac.uk/pdp#:~:text=Personal%20development%20planning%20or%20PDP,personal%20development%20options%20and%20goals" TargetMode="External"/><Relationship Id="rId2" Type="http://schemas.openxmlformats.org/officeDocument/2006/relationships/notesSlide" Target="../notesSlides/notesSlide4.xml"/><Relationship Id="rId1" Type="http://schemas.openxmlformats.org/officeDocument/2006/relationships/slideLayout" Target="../slideLayouts/slideLayout9.xml"/><Relationship Id="rId4" Type="http://schemas.openxmlformats.org/officeDocument/2006/relationships/image" Target="../media/image26.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0.xml"/><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0.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0.xml"/></Relationships>
</file>

<file path=ppt/slides/_rels/slide18.xml.rels><?xml version="1.0" encoding="UTF-8" standalone="yes"?>
<Relationships xmlns="http://schemas.openxmlformats.org/package/2006/relationships"><Relationship Id="rId8" Type="http://schemas.openxmlformats.org/officeDocument/2006/relationships/diagramData" Target="../diagrams/data2.xml"/><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notesSlide" Target="../notesSlides/notesSlide13.xml"/><Relationship Id="rId1" Type="http://schemas.openxmlformats.org/officeDocument/2006/relationships/slideLayout" Target="../slideLayouts/slideLayout10.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4.xml"/><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5.xml"/><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6.xml"/><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4.xml.rels><?xml version="1.0" encoding="UTF-8" standalone="yes"?>
<Relationships xmlns="http://schemas.openxmlformats.org/package/2006/relationships"><Relationship Id="rId3" Type="http://schemas.openxmlformats.org/officeDocument/2006/relationships/hyperlink" Target="https://www.pacey.org.uk/Pacey/media/Website-files/PACEY%20member%20practice%20guides%20(PDFs)/PG04-self-reflective-practice.pdf" TargetMode="External"/><Relationship Id="rId7" Type="http://schemas.openxmlformats.org/officeDocument/2006/relationships/hyperlink" Target="https://www.gov.wales/sites/default/files/statistics-and-research/2019-07/151211-children-young-people-wellbeing-monitor-2015-summary-en.pdf" TargetMode="External"/><Relationship Id="rId2" Type="http://schemas.openxmlformats.org/officeDocument/2006/relationships/hyperlink" Target="https://www.cipd.org/uk/learning/cpd/about/" TargetMode="External"/><Relationship Id="rId1" Type="http://schemas.openxmlformats.org/officeDocument/2006/relationships/slideLayout" Target="../slideLayouts/slideLayout9.xml"/><Relationship Id="rId6" Type="http://schemas.openxmlformats.org/officeDocument/2006/relationships/hyperlink" Target="https://socialcare.wales/cms-assets/documents/Early-years-CPD-principles.pdf" TargetMode="External"/><Relationship Id="rId5" Type="http://schemas.openxmlformats.org/officeDocument/2006/relationships/hyperlink" Target="https://www.qaa.ac.uk/docs/qaas/enhancement-and-development/pdp-guidance-for-institutional-policy-and-practice.pdf?sfvrsn=4145f581_8" TargetMode="External"/><Relationship Id="rId4" Type="http://schemas.openxmlformats.org/officeDocument/2006/relationships/hyperlink" Target="https://help.open.ac.uk/pdp#:~:text=Personal%20development%20planning%20or%20PDP,personal%20development%20options%20and%20goal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7037449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BEE9DB-5B30-6AB9-D106-343A24194470}"/>
              </a:ext>
            </a:extLst>
          </p:cNvPr>
          <p:cNvSpPr>
            <a:spLocks noGrp="1"/>
          </p:cNvSpPr>
          <p:nvPr>
            <p:ph type="title"/>
          </p:nvPr>
        </p:nvSpPr>
        <p:spPr>
          <a:xfrm>
            <a:off x="384285" y="1358165"/>
            <a:ext cx="3880287" cy="4090135"/>
          </a:xfrm>
        </p:spPr>
        <p:txBody>
          <a:bodyPr/>
          <a:lstStyle/>
          <a:p>
            <a:r>
              <a:rPr kumimoji="0" lang="en-GB" sz="400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ECEY4009C: </a:t>
            </a:r>
            <a:r>
              <a:rPr kumimoji="0" lang="en-GB" sz="4000" i="1" u="none" strike="noStrike" kern="1200" cap="none" spc="0" normalizeH="0" baseline="0" noProof="0" dirty="0" err="1">
                <a:ln>
                  <a:noFill/>
                </a:ln>
                <a:solidFill>
                  <a:prstClr val="white"/>
                </a:solidFill>
                <a:effectLst/>
                <a:uLnTx/>
                <a:uFillTx/>
                <a:latin typeface="Arial" panose="020B0604020202020204" pitchFamily="34" charset="0"/>
                <a:ea typeface="+mn-ea"/>
                <a:cs typeface="Arial" panose="020B0604020202020204" pitchFamily="34" charset="0"/>
              </a:rPr>
              <a:t>Ymarferydd</a:t>
            </a:r>
            <a:r>
              <a:rPr kumimoji="0" lang="en-GB" sz="400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a:t>
            </a:r>
            <a:r>
              <a:rPr kumimoji="0" lang="en-GB" sz="4000" i="1" u="none" strike="noStrike" kern="1200" cap="none" spc="0" normalizeH="0" baseline="0" noProof="0" dirty="0" err="1">
                <a:ln>
                  <a:noFill/>
                </a:ln>
                <a:solidFill>
                  <a:prstClr val="white"/>
                </a:solidFill>
                <a:effectLst/>
                <a:uLnTx/>
                <a:uFillTx/>
                <a:latin typeface="Arial" panose="020B0604020202020204" pitchFamily="34" charset="0"/>
                <a:ea typeface="+mn-ea"/>
                <a:cs typeface="Arial" panose="020B0604020202020204" pitchFamily="34" charset="0"/>
              </a:rPr>
              <a:t>Proffesiynol</a:t>
            </a:r>
            <a:br>
              <a:rPr kumimoji="0" lang="en-GB" sz="400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br>
            <a:br>
              <a:rPr kumimoji="0" lang="en-GB" sz="400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br>
            <a:r>
              <a:rPr lang="en-GB" sz="4000" i="1" dirty="0">
                <a:solidFill>
                  <a:srgbClr val="FFFFFF"/>
                </a:solidFill>
                <a:latin typeface="Arial" panose="020B0604020202020204" pitchFamily="34" charset="0"/>
                <a:cs typeface="Arial" panose="020B0604020202020204" pitchFamily="34" charset="0"/>
              </a:rPr>
              <a:t>ECEY4009: Professional Practitioner</a:t>
            </a:r>
            <a:br>
              <a:rPr lang="en-GB" sz="2800" b="1" dirty="0">
                <a:solidFill>
                  <a:srgbClr val="FFFFFF"/>
                </a:solidFill>
                <a:latin typeface="Arial" panose="020B0604020202020204" pitchFamily="34" charset="0"/>
                <a:cs typeface="Arial" panose="020B0604020202020204" pitchFamily="34" charset="0"/>
              </a:rPr>
            </a:br>
            <a:br>
              <a:rPr kumimoji="0" lang="en-GB" sz="28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br>
            <a:endParaRPr lang="en-GB" dirty="0"/>
          </a:p>
        </p:txBody>
      </p:sp>
    </p:spTree>
    <p:extLst>
      <p:ext uri="{BB962C8B-B14F-4D97-AF65-F5344CB8AC3E}">
        <p14:creationId xmlns:p14="http://schemas.microsoft.com/office/powerpoint/2010/main" val="19894322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2F3CD1-0BDD-1C85-D5F6-228A2FD1B50C}"/>
              </a:ext>
            </a:extLst>
          </p:cNvPr>
          <p:cNvSpPr>
            <a:spLocks noGrp="1"/>
          </p:cNvSpPr>
          <p:nvPr>
            <p:ph type="title"/>
          </p:nvPr>
        </p:nvSpPr>
        <p:spPr>
          <a:xfrm>
            <a:off x="274864" y="283029"/>
            <a:ext cx="7886700" cy="1186544"/>
          </a:xfrm>
        </p:spPr>
        <p:txBody>
          <a:bodyPr>
            <a:normAutofit fontScale="90000"/>
          </a:bodyPr>
          <a:lstStyle/>
          <a:p>
            <a:r>
              <a:rPr lang="en-GB" sz="4400" b="1" dirty="0" err="1">
                <a:effectLst/>
                <a:latin typeface="Arial" panose="020B0604020202020204" pitchFamily="34" charset="0"/>
                <a:ea typeface="Times New Roman" panose="02020603050405020304" pitchFamily="18" charset="0"/>
              </a:rPr>
              <a:t>Rhan</a:t>
            </a:r>
            <a:r>
              <a:rPr lang="en-GB" sz="4400" b="1" dirty="0">
                <a:effectLst/>
                <a:latin typeface="Arial" panose="020B0604020202020204" pitchFamily="34" charset="0"/>
                <a:ea typeface="Times New Roman" panose="02020603050405020304" pitchFamily="18" charset="0"/>
              </a:rPr>
              <a:t> / </a:t>
            </a:r>
            <a:r>
              <a:rPr lang="en-GB" sz="4400" b="1" dirty="0">
                <a:solidFill>
                  <a:srgbClr val="0070C0"/>
                </a:solidFill>
                <a:effectLst/>
                <a:latin typeface="Arial" panose="020B0604020202020204" pitchFamily="34" charset="0"/>
                <a:ea typeface="Times New Roman" panose="02020603050405020304" pitchFamily="18" charset="0"/>
              </a:rPr>
              <a:t>Part 1:</a:t>
            </a:r>
            <a:br>
              <a:rPr lang="en-GB" sz="4400" dirty="0">
                <a:effectLst/>
                <a:latin typeface="Times New Roman" panose="02020603050405020304" pitchFamily="18" charset="0"/>
                <a:ea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DE1C8CB7-6361-32F1-7356-C0F187B2CDB6}"/>
              </a:ext>
            </a:extLst>
          </p:cNvPr>
          <p:cNvSpPr>
            <a:spLocks noGrp="1"/>
          </p:cNvSpPr>
          <p:nvPr>
            <p:ph idx="1"/>
          </p:nvPr>
        </p:nvSpPr>
        <p:spPr>
          <a:xfrm>
            <a:off x="274864" y="1306286"/>
            <a:ext cx="8460921" cy="4105808"/>
          </a:xfrm>
        </p:spPr>
        <p:txBody>
          <a:bodyPr>
            <a:normAutofit/>
          </a:bodyPr>
          <a:lstStyle/>
          <a:p>
            <a:pPr algn="just" fontAlgn="base" hangingPunct="0">
              <a:lnSpc>
                <a:spcPct val="107000"/>
              </a:lnSpc>
              <a:spcAft>
                <a:spcPts val="800"/>
              </a:spcAft>
            </a:pPr>
            <a:r>
              <a:rPr lang="cy-GB" sz="2800" dirty="0">
                <a:effectLst/>
                <a:latin typeface="Arial" panose="020B0604020202020204" pitchFamily="34" charset="0"/>
                <a:ea typeface="Times New Roman" panose="02020603050405020304" pitchFamily="18" charset="0"/>
                <a:cs typeface="Arial" panose="020B0604020202020204" pitchFamily="34" charset="0"/>
              </a:rPr>
              <a:t>Creu cynllun datblygiad proffesiynol parhaus (DPP) sydd yn cynnwys amcanion personol a proffesiynol I helpu datblygu eich sgiliau fel ymarferydd proffesiynol (500 gair).</a:t>
            </a:r>
            <a:endParaRPr lang="en-GB" sz="24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2800" dirty="0">
                <a:solidFill>
                  <a:srgbClr val="0070C0"/>
                </a:solidFill>
                <a:effectLst/>
                <a:latin typeface="Arial" panose="020B0604020202020204" pitchFamily="34" charset="0"/>
                <a:ea typeface="DengXian" panose="02010600030101010101" pitchFamily="2" charset="-122"/>
                <a:cs typeface="Arial" panose="020B0604020202020204" pitchFamily="34" charset="0"/>
              </a:rPr>
              <a:t>Create a reflective personal development plan (PDP) that includes personal and professional aims to help develop your professional practitioner skills, including a personal reflection  (500 words)</a:t>
            </a:r>
            <a:endParaRPr lang="en-GB" sz="2400" dirty="0">
              <a:effectLst/>
              <a:latin typeface="Calibri" panose="020F050202020403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39626937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7C4F91-F68C-FBF6-BE89-62ABDE618252}"/>
              </a:ext>
            </a:extLst>
          </p:cNvPr>
          <p:cNvSpPr>
            <a:spLocks noGrp="1"/>
          </p:cNvSpPr>
          <p:nvPr>
            <p:ph type="title"/>
          </p:nvPr>
        </p:nvSpPr>
        <p:spPr>
          <a:xfrm>
            <a:off x="79780" y="-3100"/>
            <a:ext cx="7886700" cy="1325563"/>
          </a:xfrm>
        </p:spPr>
        <p:txBody>
          <a:bodyPr/>
          <a:lstStyle/>
          <a:p>
            <a:r>
              <a:rPr lang="en-GB" dirty="0">
                <a:latin typeface="Arial" panose="020B0604020202020204" pitchFamily="34" charset="0"/>
                <a:cs typeface="Arial" panose="020B0604020202020204" pitchFamily="34" charset="0"/>
              </a:rPr>
              <a:t>CDP</a:t>
            </a:r>
          </a:p>
        </p:txBody>
      </p:sp>
      <p:sp>
        <p:nvSpPr>
          <p:cNvPr id="3" name="Content Placeholder 2">
            <a:extLst>
              <a:ext uri="{FF2B5EF4-FFF2-40B4-BE49-F238E27FC236}">
                <a16:creationId xmlns:a16="http://schemas.microsoft.com/office/drawing/2014/main" id="{AD2421E1-0AE5-7B38-A1BF-79B36185594C}"/>
              </a:ext>
            </a:extLst>
          </p:cNvPr>
          <p:cNvSpPr>
            <a:spLocks noGrp="1"/>
          </p:cNvSpPr>
          <p:nvPr>
            <p:ph idx="1"/>
          </p:nvPr>
        </p:nvSpPr>
        <p:spPr>
          <a:xfrm>
            <a:off x="0" y="1123055"/>
            <a:ext cx="9144000" cy="4860435"/>
          </a:xfrm>
        </p:spPr>
        <p:txBody>
          <a:bodyPr>
            <a:normAutofit fontScale="85000" lnSpcReduction="10000"/>
          </a:bodyPr>
          <a:lstStyle/>
          <a:p>
            <a:pPr marL="0" indent="0">
              <a:lnSpc>
                <a:spcPct val="107000"/>
              </a:lnSpc>
              <a:spcAft>
                <a:spcPts val="800"/>
              </a:spcAft>
              <a:buNone/>
            </a:pPr>
            <a:r>
              <a:rPr lang="cy-GB" kern="100" dirty="0">
                <a:effectLst/>
                <a:latin typeface="Arial" panose="020B0604020202020204" pitchFamily="34" charset="0"/>
                <a:ea typeface="DengXian" panose="02010600030101010101" pitchFamily="2" charset="-122"/>
                <a:cs typeface="Arial" panose="020B0604020202020204" pitchFamily="34" charset="0"/>
              </a:rPr>
              <a:t>Mae cynllunio datblygiad personol neu CDP yn fframwaith strwythuredig y gallwch ei ddefnyddio i:</a:t>
            </a:r>
            <a:endParaRPr lang="en-GB"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Bef>
                <a:spcPts val="600"/>
              </a:spcBef>
              <a:spcAft>
                <a:spcPts val="600"/>
              </a:spcAft>
              <a:buFont typeface="Arial" panose="020B0604020202020204" pitchFamily="34" charset="0"/>
              <a:buChar char="•"/>
              <a:tabLst>
                <a:tab pos="457200" algn="l"/>
              </a:tabLst>
            </a:pPr>
            <a:r>
              <a:rPr lang="cy-GB" sz="2600" kern="100" dirty="0">
                <a:effectLst/>
                <a:latin typeface="Arial" panose="020B0604020202020204" pitchFamily="34" charset="0"/>
                <a:ea typeface="DengXian" panose="02010600030101010101" pitchFamily="2" charset="-122"/>
                <a:cs typeface="Arial" panose="020B0604020202020204" pitchFamily="34" charset="0"/>
              </a:rPr>
              <a:t>ddod yn ymwybodol o’r sgiliau sydd gennych</a:t>
            </a:r>
            <a:endParaRPr lang="en-GB" sz="26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Bef>
                <a:spcPts val="600"/>
              </a:spcBef>
              <a:spcAft>
                <a:spcPts val="600"/>
              </a:spcAft>
              <a:buFont typeface="Arial" panose="020B0604020202020204" pitchFamily="34" charset="0"/>
              <a:buChar char="•"/>
              <a:tabLst>
                <a:tab pos="457200" algn="l"/>
              </a:tabLst>
            </a:pPr>
            <a:r>
              <a:rPr lang="cy-GB" sz="2600" kern="100" dirty="0">
                <a:effectLst/>
                <a:latin typeface="Arial" panose="020B0604020202020204" pitchFamily="34" charset="0"/>
                <a:ea typeface="DengXian" panose="02010600030101010101" pitchFamily="2" charset="-122"/>
                <a:cs typeface="Arial" panose="020B0604020202020204" pitchFamily="34" charset="0"/>
              </a:rPr>
              <a:t>nodi a datblygu’r sgiliau sydd eu hangen arnoch</a:t>
            </a:r>
            <a:endParaRPr lang="en-GB" sz="26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Bef>
                <a:spcPts val="600"/>
              </a:spcBef>
              <a:spcAft>
                <a:spcPts val="600"/>
              </a:spcAft>
              <a:buFont typeface="Arial" panose="020B0604020202020204" pitchFamily="34" charset="0"/>
              <a:buChar char="•"/>
              <a:tabLst>
                <a:tab pos="457200" algn="l"/>
              </a:tabLst>
            </a:pPr>
            <a:r>
              <a:rPr lang="cy-GB" sz="2600" kern="100" dirty="0">
                <a:effectLst/>
                <a:latin typeface="Arial" panose="020B0604020202020204" pitchFamily="34" charset="0"/>
                <a:ea typeface="DengXian" panose="02010600030101010101" pitchFamily="2" charset="-122"/>
                <a:cs typeface="Arial" panose="020B0604020202020204" pitchFamily="34" charset="0"/>
              </a:rPr>
              <a:t>gweithio allan beth rydych chi eisiau ei gyflawni a sut i’w gyflawni</a:t>
            </a:r>
            <a:endParaRPr lang="en-GB" sz="26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Bef>
                <a:spcPts val="600"/>
              </a:spcBef>
              <a:spcAft>
                <a:spcPts val="600"/>
              </a:spcAft>
              <a:buFont typeface="Arial" panose="020B0604020202020204" pitchFamily="34" charset="0"/>
              <a:buChar char="•"/>
              <a:tabLst>
                <a:tab pos="457200" algn="l"/>
              </a:tabLst>
            </a:pPr>
            <a:r>
              <a:rPr lang="cy-GB" sz="2600" kern="100" dirty="0">
                <a:effectLst/>
                <a:latin typeface="Arial" panose="020B0604020202020204" pitchFamily="34" charset="0"/>
                <a:ea typeface="DengXian" panose="02010600030101010101" pitchFamily="2" charset="-122"/>
                <a:cs typeface="Arial" panose="020B0604020202020204" pitchFamily="34" charset="0"/>
              </a:rPr>
              <a:t>canolbwyntio ar astudiaeth bosibl, opsiynau a nodau datblygu personol a gyrfa</a:t>
            </a:r>
            <a:endParaRPr lang="en-GB" sz="26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Bef>
                <a:spcPts val="600"/>
              </a:spcBef>
              <a:spcAft>
                <a:spcPts val="600"/>
              </a:spcAft>
              <a:buFont typeface="Arial" panose="020B0604020202020204" pitchFamily="34" charset="0"/>
              <a:buChar char="•"/>
              <a:tabLst>
                <a:tab pos="457200" algn="l"/>
              </a:tabLst>
            </a:pPr>
            <a:r>
              <a:rPr lang="cy-GB" sz="2600" kern="100" dirty="0">
                <a:effectLst/>
                <a:latin typeface="Arial" panose="020B0604020202020204" pitchFamily="34" charset="0"/>
                <a:ea typeface="DengXian" panose="02010600030101010101" pitchFamily="2" charset="-122"/>
                <a:cs typeface="Arial" panose="020B0604020202020204" pitchFamily="34" charset="0"/>
              </a:rPr>
              <a:t>datblygu ffynhonnell o wybodaeth ar gyfer </a:t>
            </a:r>
            <a:r>
              <a:rPr lang="cy-GB" sz="2600" kern="100" dirty="0" err="1">
                <a:effectLst/>
                <a:latin typeface="Arial" panose="020B0604020202020204" pitchFamily="34" charset="0"/>
                <a:ea typeface="DengXian" panose="02010600030101010101" pitchFamily="2" charset="-122"/>
                <a:cs typeface="Arial" panose="020B0604020202020204" pitchFamily="34" charset="0"/>
              </a:rPr>
              <a:t>CVs</a:t>
            </a:r>
            <a:r>
              <a:rPr lang="cy-GB" sz="2600" kern="100" dirty="0">
                <a:effectLst/>
                <a:latin typeface="Arial" panose="020B0604020202020204" pitchFamily="34" charset="0"/>
                <a:ea typeface="DengXian" panose="02010600030101010101" pitchFamily="2" charset="-122"/>
                <a:cs typeface="Arial" panose="020B0604020202020204" pitchFamily="34" charset="0"/>
              </a:rPr>
              <a:t>, ceisiadau swyddi, cyfweliadau ac arfarniadau yn y gwaith</a:t>
            </a:r>
            <a:endParaRPr lang="en-GB" sz="26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Bef>
                <a:spcPts val="600"/>
              </a:spcBef>
              <a:spcAft>
                <a:spcPts val="600"/>
              </a:spcAft>
              <a:buFont typeface="Arial" panose="020B0604020202020204" pitchFamily="34" charset="0"/>
              <a:buChar char="•"/>
              <a:tabLst>
                <a:tab pos="457200" algn="l"/>
              </a:tabLst>
            </a:pPr>
            <a:r>
              <a:rPr lang="cy-GB" sz="2600" kern="100" dirty="0">
                <a:effectLst/>
                <a:latin typeface="Arial" panose="020B0604020202020204" pitchFamily="34" charset="0"/>
                <a:ea typeface="DengXian" panose="02010600030101010101" pitchFamily="2" charset="-122"/>
                <a:cs typeface="Arial" panose="020B0604020202020204" pitchFamily="34" charset="0"/>
              </a:rPr>
              <a:t>arddangos eich parodrwydd am ddyrchafiad neu gyfleoedd datblygu.</a:t>
            </a:r>
            <a:endParaRPr lang="en-GB" sz="2600" kern="100" dirty="0">
              <a:effectLst/>
              <a:latin typeface="Arial" panose="020B0604020202020204" pitchFamily="34" charset="0"/>
              <a:ea typeface="DengXian" panose="02010600030101010101" pitchFamily="2" charset="-122"/>
              <a:cs typeface="Arial" panose="020B0604020202020204" pitchFamily="34" charset="0"/>
            </a:endParaRPr>
          </a:p>
          <a:p>
            <a:endParaRPr lang="en-GB" dirty="0"/>
          </a:p>
        </p:txBody>
      </p:sp>
      <p:sp>
        <p:nvSpPr>
          <p:cNvPr id="5" name="TextBox 4">
            <a:extLst>
              <a:ext uri="{FF2B5EF4-FFF2-40B4-BE49-F238E27FC236}">
                <a16:creationId xmlns:a16="http://schemas.microsoft.com/office/drawing/2014/main" id="{AF3611D4-A087-DF8C-12D9-843B3EF95249}"/>
              </a:ext>
            </a:extLst>
          </p:cNvPr>
          <p:cNvSpPr txBox="1"/>
          <p:nvPr/>
        </p:nvSpPr>
        <p:spPr>
          <a:xfrm>
            <a:off x="4179238" y="5503833"/>
            <a:ext cx="5047610" cy="369332"/>
          </a:xfrm>
          <a:prstGeom prst="rect">
            <a:avLst/>
          </a:prstGeom>
          <a:noFill/>
        </p:spPr>
        <p:txBody>
          <a:bodyPr wrap="square">
            <a:spAutoFit/>
          </a:bodyPr>
          <a:lstStyle/>
          <a:p>
            <a:pPr marL="1828800" lvl="4" indent="0">
              <a:buNone/>
            </a:pPr>
            <a:r>
              <a:rPr lang="en-GB" sz="1800" i="1" dirty="0">
                <a:solidFill>
                  <a:srgbClr val="0070C0"/>
                </a:solidFill>
                <a:latin typeface="Arial" panose="020B0604020202020204" pitchFamily="34" charset="0"/>
              </a:rPr>
              <a:t>The Open University (2021) </a:t>
            </a:r>
            <a:endParaRPr lang="en-GB" sz="1800" b="0" i="1" dirty="0">
              <a:solidFill>
                <a:srgbClr val="0070C0"/>
              </a:solidFill>
              <a:effectLst/>
              <a:latin typeface="Arial" panose="020B0604020202020204" pitchFamily="34" charset="0"/>
            </a:endParaRPr>
          </a:p>
        </p:txBody>
      </p:sp>
    </p:spTree>
    <p:extLst>
      <p:ext uri="{BB962C8B-B14F-4D97-AF65-F5344CB8AC3E}">
        <p14:creationId xmlns:p14="http://schemas.microsoft.com/office/powerpoint/2010/main" val="28557859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314F81-F415-35F4-7CD7-BE02E8391834}"/>
              </a:ext>
            </a:extLst>
          </p:cNvPr>
          <p:cNvSpPr>
            <a:spLocks noGrp="1"/>
          </p:cNvSpPr>
          <p:nvPr>
            <p:ph type="title"/>
          </p:nvPr>
        </p:nvSpPr>
        <p:spPr>
          <a:xfrm>
            <a:off x="199697" y="365125"/>
            <a:ext cx="8555420" cy="1325563"/>
          </a:xfrm>
        </p:spPr>
        <p:txBody>
          <a:bodyPr>
            <a:normAutofit fontScale="90000"/>
          </a:bodyPr>
          <a:lstStyle/>
          <a:p>
            <a:r>
              <a:rPr lang="en-GB" b="1" i="0" dirty="0">
                <a:solidFill>
                  <a:srgbClr val="0070C0"/>
                </a:solidFill>
                <a:effectLst/>
                <a:latin typeface="Arial" panose="020B0604020202020204" pitchFamily="34" charset="0"/>
              </a:rPr>
              <a:t>Personal Development </a:t>
            </a:r>
            <a:r>
              <a:rPr lang="en-GB" b="1" dirty="0">
                <a:solidFill>
                  <a:srgbClr val="0070C0"/>
                </a:solidFill>
                <a:latin typeface="Arial" panose="020B0604020202020204" pitchFamily="34" charset="0"/>
              </a:rPr>
              <a:t>P</a:t>
            </a:r>
            <a:r>
              <a:rPr lang="en-GB" b="1" i="0" dirty="0">
                <a:solidFill>
                  <a:srgbClr val="0070C0"/>
                </a:solidFill>
                <a:effectLst/>
                <a:latin typeface="Arial" panose="020B0604020202020204" pitchFamily="34" charset="0"/>
              </a:rPr>
              <a:t>lan (PDP)</a:t>
            </a:r>
            <a:br>
              <a:rPr lang="en-GB" b="1" i="0" dirty="0">
                <a:effectLst/>
                <a:latin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FF945889-2B4C-D441-9803-0D05212155F9}"/>
              </a:ext>
            </a:extLst>
          </p:cNvPr>
          <p:cNvSpPr>
            <a:spLocks noGrp="1"/>
          </p:cNvSpPr>
          <p:nvPr>
            <p:ph idx="1"/>
          </p:nvPr>
        </p:nvSpPr>
        <p:spPr>
          <a:xfrm>
            <a:off x="124153" y="1405212"/>
            <a:ext cx="8555420" cy="4375478"/>
          </a:xfrm>
        </p:spPr>
        <p:txBody>
          <a:bodyPr>
            <a:normAutofit fontScale="77500" lnSpcReduction="20000"/>
          </a:bodyPr>
          <a:lstStyle/>
          <a:p>
            <a:pPr marL="0" indent="0" algn="l">
              <a:buNone/>
            </a:pPr>
            <a:r>
              <a:rPr lang="en-GB" sz="3100" dirty="0">
                <a:solidFill>
                  <a:srgbClr val="0070C0"/>
                </a:solidFill>
                <a:latin typeface="Arial" panose="020B0604020202020204" pitchFamily="34" charset="0"/>
              </a:rPr>
              <a:t>P</a:t>
            </a:r>
            <a:r>
              <a:rPr lang="en-GB" sz="3100" b="0" i="0" dirty="0">
                <a:solidFill>
                  <a:srgbClr val="0070C0"/>
                </a:solidFill>
                <a:effectLst/>
                <a:latin typeface="Arial" panose="020B0604020202020204" pitchFamily="34" charset="0"/>
              </a:rPr>
              <a:t>ersonal development planning or PDP is a structured framework you can use to:</a:t>
            </a:r>
          </a:p>
          <a:p>
            <a:pPr algn="l">
              <a:buFont typeface="Arial" panose="020B0604020202020204" pitchFamily="34" charset="0"/>
              <a:buChar char="•"/>
            </a:pPr>
            <a:r>
              <a:rPr lang="en-GB" sz="3100" b="0" i="0" dirty="0">
                <a:solidFill>
                  <a:srgbClr val="0070C0"/>
                </a:solidFill>
                <a:effectLst/>
                <a:latin typeface="Arial" panose="020B0604020202020204" pitchFamily="34" charset="0"/>
              </a:rPr>
              <a:t>become aware of skills you have</a:t>
            </a:r>
          </a:p>
          <a:p>
            <a:pPr algn="l">
              <a:buFont typeface="Arial" panose="020B0604020202020204" pitchFamily="34" charset="0"/>
              <a:buChar char="•"/>
            </a:pPr>
            <a:r>
              <a:rPr lang="en-GB" sz="3100" b="0" i="0" dirty="0">
                <a:solidFill>
                  <a:srgbClr val="0070C0"/>
                </a:solidFill>
                <a:effectLst/>
                <a:latin typeface="Arial" panose="020B0604020202020204" pitchFamily="34" charset="0"/>
              </a:rPr>
              <a:t>identify and develop skills you need</a:t>
            </a:r>
          </a:p>
          <a:p>
            <a:pPr algn="l">
              <a:buFont typeface="Arial" panose="020B0604020202020204" pitchFamily="34" charset="0"/>
              <a:buChar char="•"/>
            </a:pPr>
            <a:r>
              <a:rPr lang="en-GB" sz="3100" b="0" i="0" dirty="0">
                <a:solidFill>
                  <a:srgbClr val="0070C0"/>
                </a:solidFill>
                <a:effectLst/>
                <a:latin typeface="Arial" panose="020B0604020202020204" pitchFamily="34" charset="0"/>
              </a:rPr>
              <a:t>work out what you want to achieve and how to achieve it</a:t>
            </a:r>
          </a:p>
          <a:p>
            <a:pPr algn="l">
              <a:buFont typeface="Arial" panose="020B0604020202020204" pitchFamily="34" charset="0"/>
              <a:buChar char="•"/>
            </a:pPr>
            <a:r>
              <a:rPr lang="en-GB" sz="3100" b="0" i="0" dirty="0">
                <a:solidFill>
                  <a:srgbClr val="0070C0"/>
                </a:solidFill>
                <a:effectLst/>
                <a:latin typeface="Arial" panose="020B0604020202020204" pitchFamily="34" charset="0"/>
              </a:rPr>
              <a:t>focus on potential study, career and personal development options and goals</a:t>
            </a:r>
          </a:p>
          <a:p>
            <a:pPr algn="l">
              <a:buFont typeface="Arial" panose="020B0604020202020204" pitchFamily="34" charset="0"/>
              <a:buChar char="•"/>
            </a:pPr>
            <a:r>
              <a:rPr lang="en-GB" sz="3100" b="0" i="0" dirty="0">
                <a:solidFill>
                  <a:srgbClr val="0070C0"/>
                </a:solidFill>
                <a:effectLst/>
                <a:latin typeface="Arial" panose="020B0604020202020204" pitchFamily="34" charset="0"/>
              </a:rPr>
              <a:t>develop a source of information for CVs, job applications, interviews and appraisals at work</a:t>
            </a:r>
          </a:p>
          <a:p>
            <a:pPr algn="l">
              <a:buFont typeface="Arial" panose="020B0604020202020204" pitchFamily="34" charset="0"/>
              <a:buChar char="•"/>
            </a:pPr>
            <a:r>
              <a:rPr lang="en-GB" sz="3100" b="0" i="0" dirty="0">
                <a:solidFill>
                  <a:srgbClr val="0070C0"/>
                </a:solidFill>
                <a:effectLst/>
                <a:latin typeface="Arial" panose="020B0604020202020204" pitchFamily="34" charset="0"/>
              </a:rPr>
              <a:t>demonstrate your readiness for promotion or for development opportunities.</a:t>
            </a:r>
          </a:p>
          <a:p>
            <a:pPr marL="0" indent="0" algn="l">
              <a:buNone/>
            </a:pPr>
            <a:endParaRPr lang="en-GB" sz="3100" b="0" i="0" dirty="0">
              <a:solidFill>
                <a:srgbClr val="0070C0"/>
              </a:solidFill>
              <a:effectLst/>
              <a:latin typeface="Arial" panose="020B0604020202020204" pitchFamily="34" charset="0"/>
            </a:endParaRPr>
          </a:p>
          <a:p>
            <a:pPr marL="1828800" lvl="4" indent="0">
              <a:buNone/>
            </a:pPr>
            <a:r>
              <a:rPr lang="en-GB" sz="3100" dirty="0">
                <a:solidFill>
                  <a:srgbClr val="0070C0"/>
                </a:solidFill>
                <a:latin typeface="Arial" panose="020B0604020202020204" pitchFamily="34" charset="0"/>
              </a:rPr>
              <a:t>		</a:t>
            </a:r>
            <a:r>
              <a:rPr lang="en-GB" sz="3100" i="1" dirty="0">
                <a:solidFill>
                  <a:srgbClr val="0070C0"/>
                </a:solidFill>
                <a:latin typeface="Arial" panose="020B0604020202020204" pitchFamily="34" charset="0"/>
              </a:rPr>
              <a:t>The Open University (2021) </a:t>
            </a:r>
            <a:endParaRPr lang="en-GB" sz="3100" b="0" i="1" dirty="0">
              <a:solidFill>
                <a:srgbClr val="0070C0"/>
              </a:solidFill>
              <a:effectLst/>
              <a:latin typeface="Arial" panose="020B0604020202020204" pitchFamily="34" charset="0"/>
            </a:endParaRPr>
          </a:p>
          <a:p>
            <a:pPr algn="l">
              <a:buFont typeface="Arial" panose="020B0604020202020204" pitchFamily="34" charset="0"/>
              <a:buChar char="•"/>
            </a:pPr>
            <a:endParaRPr lang="en-GB" b="0" i="0" dirty="0">
              <a:solidFill>
                <a:srgbClr val="262626"/>
              </a:solidFill>
              <a:effectLst/>
              <a:latin typeface="Arial" panose="020B0604020202020204" pitchFamily="34" charset="0"/>
            </a:endParaRPr>
          </a:p>
          <a:p>
            <a:endParaRPr lang="en-GB" dirty="0"/>
          </a:p>
        </p:txBody>
      </p:sp>
    </p:spTree>
    <p:extLst>
      <p:ext uri="{BB962C8B-B14F-4D97-AF65-F5344CB8AC3E}">
        <p14:creationId xmlns:p14="http://schemas.microsoft.com/office/powerpoint/2010/main" val="5682079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05AC7-DAFE-AC3D-8207-545F36C7E224}"/>
              </a:ext>
            </a:extLst>
          </p:cNvPr>
          <p:cNvSpPr>
            <a:spLocks noGrp="1"/>
          </p:cNvSpPr>
          <p:nvPr>
            <p:ph type="title"/>
          </p:nvPr>
        </p:nvSpPr>
        <p:spPr>
          <a:xfrm>
            <a:off x="210206" y="228492"/>
            <a:ext cx="8389226" cy="696420"/>
          </a:xfrm>
        </p:spPr>
        <p:txBody>
          <a:bodyPr>
            <a:normAutofit fontScale="90000"/>
          </a:bodyPr>
          <a:lstStyle/>
          <a:p>
            <a:r>
              <a:rPr lang="en-GB" dirty="0" err="1">
                <a:latin typeface="Arial" panose="020B0604020202020204" pitchFamily="34" charset="0"/>
                <a:cs typeface="Arial" panose="020B0604020202020204" pitchFamily="34" charset="0"/>
              </a:rPr>
              <a:t>Dysgu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Gydol</a:t>
            </a:r>
            <a:r>
              <a:rPr lang="en-GB" dirty="0">
                <a:latin typeface="Arial" panose="020B0604020202020204" pitchFamily="34" charset="0"/>
                <a:cs typeface="Arial" panose="020B0604020202020204" pitchFamily="34" charset="0"/>
              </a:rPr>
              <a:t> Oes /</a:t>
            </a:r>
            <a:r>
              <a:rPr lang="en-GB" dirty="0">
                <a:solidFill>
                  <a:srgbClr val="0070C0"/>
                </a:solidFill>
                <a:latin typeface="Arial" panose="020B0604020202020204" pitchFamily="34" charset="0"/>
                <a:cs typeface="Arial" panose="020B0604020202020204" pitchFamily="34" charset="0"/>
              </a:rPr>
              <a:t> Lifelong learning </a:t>
            </a:r>
          </a:p>
        </p:txBody>
      </p:sp>
      <p:sp>
        <p:nvSpPr>
          <p:cNvPr id="3" name="Content Placeholder 2">
            <a:extLst>
              <a:ext uri="{FF2B5EF4-FFF2-40B4-BE49-F238E27FC236}">
                <a16:creationId xmlns:a16="http://schemas.microsoft.com/office/drawing/2014/main" id="{3B673153-5393-BC93-D03A-9B584423CFD2}"/>
              </a:ext>
            </a:extLst>
          </p:cNvPr>
          <p:cNvSpPr>
            <a:spLocks noGrp="1"/>
          </p:cNvSpPr>
          <p:nvPr>
            <p:ph sz="half" idx="1"/>
          </p:nvPr>
        </p:nvSpPr>
        <p:spPr>
          <a:xfrm>
            <a:off x="628650" y="1418897"/>
            <a:ext cx="3867150" cy="4216590"/>
          </a:xfrm>
        </p:spPr>
        <p:txBody>
          <a:bodyPr>
            <a:normAutofit fontScale="85000" lnSpcReduction="20000"/>
          </a:bodyPr>
          <a:lstStyle/>
          <a:p>
            <a:pPr marL="0" indent="0">
              <a:lnSpc>
                <a:spcPct val="107000"/>
              </a:lnSpc>
              <a:spcAft>
                <a:spcPts val="800"/>
              </a:spcAft>
              <a:buNone/>
            </a:pPr>
            <a:r>
              <a:rPr lang="cy-GB" sz="2800" kern="100" dirty="0">
                <a:effectLst/>
                <a:latin typeface="Arial" panose="020B0604020202020204" pitchFamily="34" charset="0"/>
                <a:ea typeface="DengXian" panose="02010600030101010101" pitchFamily="2" charset="-122"/>
                <a:cs typeface="Arial" panose="020B0604020202020204" pitchFamily="34" charset="0"/>
              </a:rPr>
              <a:t>Mae CDP yn cefnogi’r syniad bod dysgu’n weithgaredd gydol oes ac ar draws bywyd. Gall y broses o CDP gryfhau gallu dysgwyr i adfyfyrio ar eu dysgu a’u cyflawniad eu hunain ac i gynllunio ar gyfer eu datblygiad personol, addysgol a’u gyrfa.</a:t>
            </a:r>
            <a:endParaRPr lang="en-GB" sz="2800" kern="100" dirty="0">
              <a:effectLst/>
              <a:latin typeface="Arial" panose="020B0604020202020204" pitchFamily="34" charset="0"/>
              <a:ea typeface="DengXian" panose="02010600030101010101" pitchFamily="2" charset="-122"/>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EE4810AC-E880-7D43-3AA6-2F06BE0C3AC9}"/>
              </a:ext>
            </a:extLst>
          </p:cNvPr>
          <p:cNvSpPr>
            <a:spLocks noGrp="1"/>
          </p:cNvSpPr>
          <p:nvPr>
            <p:ph sz="half" idx="2"/>
          </p:nvPr>
        </p:nvSpPr>
        <p:spPr>
          <a:xfrm>
            <a:off x="4648200" y="1418897"/>
            <a:ext cx="3867150" cy="4216590"/>
          </a:xfrm>
        </p:spPr>
        <p:txBody>
          <a:bodyPr>
            <a:normAutofit fontScale="85000" lnSpcReduction="20000"/>
          </a:bodyPr>
          <a:lstStyle/>
          <a:p>
            <a:pPr marL="0" indent="0">
              <a:buNone/>
            </a:pPr>
            <a:r>
              <a:rPr lang="en-GB" b="0" i="0" dirty="0">
                <a:solidFill>
                  <a:srgbClr val="0070C0"/>
                </a:solidFill>
                <a:effectLst/>
                <a:latin typeface="Arial" panose="020B0604020202020204" pitchFamily="34" charset="0"/>
              </a:rPr>
              <a:t>PDP supports the idea that learning is a lifelong and life-wide activity. The process of PDP can strengthen the capacity of learners to reflect upon their own learning and achievement and to plan for their own personal, educational and career development.</a:t>
            </a:r>
          </a:p>
          <a:p>
            <a:pPr marL="0" indent="0">
              <a:buNone/>
            </a:pPr>
            <a:endParaRPr lang="en-GB" i="1" dirty="0"/>
          </a:p>
          <a:p>
            <a:pPr marL="0" indent="0">
              <a:buNone/>
            </a:pPr>
            <a:r>
              <a:rPr lang="en-GB" i="1" dirty="0"/>
              <a:t>The Quality Assurance Agency for Higher Education (2009)</a:t>
            </a:r>
          </a:p>
        </p:txBody>
      </p:sp>
    </p:spTree>
    <p:extLst>
      <p:ext uri="{BB962C8B-B14F-4D97-AF65-F5344CB8AC3E}">
        <p14:creationId xmlns:p14="http://schemas.microsoft.com/office/powerpoint/2010/main" val="21974303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F0AAB8E-45DD-13AF-197D-33F23324C353}"/>
              </a:ext>
            </a:extLst>
          </p:cNvPr>
          <p:cNvSpPr>
            <a:spLocks noGrp="1"/>
          </p:cNvSpPr>
          <p:nvPr>
            <p:ph idx="1"/>
          </p:nvPr>
        </p:nvSpPr>
        <p:spPr>
          <a:xfrm>
            <a:off x="628650" y="4824248"/>
            <a:ext cx="7886700" cy="693684"/>
          </a:xfrm>
        </p:spPr>
        <p:txBody>
          <a:bodyPr>
            <a:normAutofit/>
          </a:bodyPr>
          <a:lstStyle/>
          <a:p>
            <a:pPr marL="0" indent="0" algn="ctr">
              <a:buNone/>
            </a:pPr>
            <a:r>
              <a:rPr lang="en-GB" sz="1800" dirty="0">
                <a:hlinkClick r:id="rId3"/>
              </a:rPr>
              <a:t>https://help.open.ac.uk/pdp#:~:text=Personal%20development%20planning%20or%20PDP,personal%20development%20options%20and%20goals</a:t>
            </a:r>
            <a:r>
              <a:rPr lang="en-GB" sz="1800" dirty="0"/>
              <a:t> </a:t>
            </a:r>
          </a:p>
        </p:txBody>
      </p:sp>
      <p:pic>
        <p:nvPicPr>
          <p:cNvPr id="5" name="Picture 4">
            <a:extLst>
              <a:ext uri="{FF2B5EF4-FFF2-40B4-BE49-F238E27FC236}">
                <a16:creationId xmlns:a16="http://schemas.microsoft.com/office/drawing/2014/main" id="{53F42597-2F63-8AB2-6154-EF34339EC121}"/>
              </a:ext>
            </a:extLst>
          </p:cNvPr>
          <p:cNvPicPr>
            <a:picLocks noChangeAspect="1"/>
          </p:cNvPicPr>
          <p:nvPr/>
        </p:nvPicPr>
        <p:blipFill rotWithShape="1">
          <a:blip r:embed="rId4"/>
          <a:srcRect l="53728" t="22849" r="13431" b="20818"/>
          <a:stretch/>
        </p:blipFill>
        <p:spPr>
          <a:xfrm>
            <a:off x="1602828" y="444797"/>
            <a:ext cx="5938344" cy="3990568"/>
          </a:xfrm>
          <a:prstGeom prst="rect">
            <a:avLst/>
          </a:prstGeom>
        </p:spPr>
      </p:pic>
    </p:spTree>
    <p:extLst>
      <p:ext uri="{BB962C8B-B14F-4D97-AF65-F5344CB8AC3E}">
        <p14:creationId xmlns:p14="http://schemas.microsoft.com/office/powerpoint/2010/main" val="21793413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D6068D-1DAB-F1F7-B03A-0591E7771552}"/>
              </a:ext>
            </a:extLst>
          </p:cNvPr>
          <p:cNvSpPr>
            <a:spLocks noGrp="1"/>
          </p:cNvSpPr>
          <p:nvPr>
            <p:ph type="title"/>
          </p:nvPr>
        </p:nvSpPr>
        <p:spPr/>
        <p:txBody>
          <a:bodyPr/>
          <a:lstStyle/>
          <a:p>
            <a:r>
              <a:rPr lang="en-GB" b="0" i="0" dirty="0">
                <a:solidFill>
                  <a:srgbClr val="0070C0"/>
                </a:solidFill>
                <a:effectLst/>
                <a:latin typeface="Arial" panose="020B0604020202020204" pitchFamily="34" charset="0"/>
              </a:rPr>
              <a:t>Continuing professional development (CPD)</a:t>
            </a:r>
            <a:endParaRPr lang="en-GB" dirty="0"/>
          </a:p>
        </p:txBody>
      </p:sp>
      <p:sp>
        <p:nvSpPr>
          <p:cNvPr id="3" name="Content Placeholder 2">
            <a:extLst>
              <a:ext uri="{FF2B5EF4-FFF2-40B4-BE49-F238E27FC236}">
                <a16:creationId xmlns:a16="http://schemas.microsoft.com/office/drawing/2014/main" id="{D8FBBB64-886B-F12A-F135-E5626B33E6BA}"/>
              </a:ext>
            </a:extLst>
          </p:cNvPr>
          <p:cNvSpPr>
            <a:spLocks noGrp="1"/>
          </p:cNvSpPr>
          <p:nvPr>
            <p:ph sz="half" idx="1"/>
          </p:nvPr>
        </p:nvSpPr>
        <p:spPr>
          <a:xfrm>
            <a:off x="155980" y="1929952"/>
            <a:ext cx="4416020" cy="4133317"/>
          </a:xfrm>
        </p:spPr>
        <p:txBody>
          <a:bodyPr>
            <a:normAutofit fontScale="70000" lnSpcReduction="20000"/>
          </a:bodyPr>
          <a:lstStyle/>
          <a:p>
            <a:pPr marL="342900" lvl="0" indent="-342900" rtl="0">
              <a:lnSpc>
                <a:spcPct val="107000"/>
              </a:lnSpc>
              <a:spcAft>
                <a:spcPts val="800"/>
              </a:spcAft>
              <a:buFont typeface="Arial" panose="020B0604020202020204" pitchFamily="34" charset="0"/>
              <a:buChar char="•"/>
              <a:tabLst>
                <a:tab pos="457200" algn="l"/>
              </a:tabLst>
            </a:pPr>
            <a:r>
              <a:rPr lang="cy-GB" sz="3400" kern="100" dirty="0">
                <a:effectLst/>
                <a:latin typeface="Arial" panose="020B0604020202020204" pitchFamily="34" charset="0"/>
                <a:ea typeface="DengXian" panose="02010600030101010101" pitchFamily="2" charset="-122"/>
                <a:cs typeface="Arial" panose="020B0604020202020204" pitchFamily="34" charset="0"/>
              </a:rPr>
              <a:t>Datblygiad proffesiynol parhaus (DPP) yw’r dysgu a’r datblygu rydych chi’n ymgymryd ag ef sy’n cyfrannu at fod yn effeithiol yn eich proffesiwn.</a:t>
            </a:r>
            <a:endParaRPr lang="en-GB" sz="34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cy-GB" sz="3400" kern="100" dirty="0">
                <a:effectLst/>
                <a:latin typeface="Arial" panose="020B0604020202020204" pitchFamily="34" charset="0"/>
                <a:ea typeface="DengXian" panose="02010600030101010101" pitchFamily="2" charset="-122"/>
                <a:cs typeface="Arial" panose="020B0604020202020204" pitchFamily="34" charset="0"/>
              </a:rPr>
              <a:t>Cyhyd â’u bod yn ychwanegu gwerth at eich gwaith, gall amrywiaeth eithaf eang o weithgareddau gyfrannu at eich DPP.</a:t>
            </a:r>
            <a:endParaRPr lang="en-GB" sz="3400" kern="100" dirty="0">
              <a:effectLst/>
              <a:latin typeface="Arial" panose="020B0604020202020204" pitchFamily="34" charset="0"/>
              <a:ea typeface="DengXian" panose="02010600030101010101" pitchFamily="2" charset="-122"/>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D50797BE-D928-BF59-A763-6560BA6E61F9}"/>
              </a:ext>
            </a:extLst>
          </p:cNvPr>
          <p:cNvSpPr>
            <a:spLocks noGrp="1"/>
          </p:cNvSpPr>
          <p:nvPr>
            <p:ph sz="half" idx="2"/>
          </p:nvPr>
        </p:nvSpPr>
        <p:spPr>
          <a:xfrm>
            <a:off x="4832307" y="1987351"/>
            <a:ext cx="3867150" cy="3809862"/>
          </a:xfrm>
        </p:spPr>
        <p:txBody>
          <a:bodyPr>
            <a:normAutofit fontScale="70000" lnSpcReduction="20000"/>
          </a:bodyPr>
          <a:lstStyle/>
          <a:p>
            <a:pPr algn="l"/>
            <a:r>
              <a:rPr lang="en-GB" sz="3400" b="0" i="0" dirty="0">
                <a:solidFill>
                  <a:srgbClr val="0070C0"/>
                </a:solidFill>
                <a:effectLst/>
                <a:latin typeface="Arial" panose="020B0604020202020204" pitchFamily="34" charset="0"/>
              </a:rPr>
              <a:t>Continuing professional development (CPD) is the learning and development you undertake that contributes to being effective in your profession.</a:t>
            </a:r>
          </a:p>
          <a:p>
            <a:pPr algn="l"/>
            <a:r>
              <a:rPr lang="en-GB" sz="3400" b="0" i="0" dirty="0">
                <a:solidFill>
                  <a:srgbClr val="0070C0"/>
                </a:solidFill>
                <a:effectLst/>
                <a:latin typeface="Arial" panose="020B0604020202020204" pitchFamily="34" charset="0"/>
              </a:rPr>
              <a:t>So long as they add value to your work, quite a range of activities can contribute to your CPD</a:t>
            </a:r>
          </a:p>
          <a:p>
            <a:pPr marL="0" indent="0">
              <a:buNone/>
            </a:pPr>
            <a:endParaRPr lang="en-GB" dirty="0"/>
          </a:p>
        </p:txBody>
      </p:sp>
    </p:spTree>
    <p:extLst>
      <p:ext uri="{BB962C8B-B14F-4D97-AF65-F5344CB8AC3E}">
        <p14:creationId xmlns:p14="http://schemas.microsoft.com/office/powerpoint/2010/main" val="28471334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C17576-B4F2-EA10-B28A-883F0E24E7D1}"/>
              </a:ext>
            </a:extLst>
          </p:cNvPr>
          <p:cNvSpPr>
            <a:spLocks noGrp="1"/>
          </p:cNvSpPr>
          <p:nvPr>
            <p:ph type="title"/>
          </p:nvPr>
        </p:nvSpPr>
        <p:spPr>
          <a:xfrm>
            <a:off x="103133" y="-270010"/>
            <a:ext cx="7886700" cy="1325563"/>
          </a:xfrm>
        </p:spPr>
        <p:txBody>
          <a:bodyPr/>
          <a:lstStyle/>
          <a:p>
            <a:pPr algn="ctr"/>
            <a:r>
              <a:rPr lang="en-GB" dirty="0">
                <a:latin typeface="Arial" panose="020B0604020202020204" pitchFamily="34" charset="0"/>
                <a:cs typeface="Arial" panose="020B0604020202020204" pitchFamily="34" charset="0"/>
              </a:rPr>
              <a:t>DPP</a:t>
            </a:r>
            <a:r>
              <a:rPr lang="en-GB" dirty="0">
                <a:solidFill>
                  <a:srgbClr val="0070C0"/>
                </a:solidFill>
                <a:latin typeface="Arial" panose="020B0604020202020204" pitchFamily="34" charset="0"/>
                <a:cs typeface="Arial" panose="020B0604020202020204" pitchFamily="34" charset="0"/>
              </a:rPr>
              <a:t> / CPD</a:t>
            </a:r>
          </a:p>
        </p:txBody>
      </p:sp>
      <p:sp>
        <p:nvSpPr>
          <p:cNvPr id="3" name="Content Placeholder 2">
            <a:extLst>
              <a:ext uri="{FF2B5EF4-FFF2-40B4-BE49-F238E27FC236}">
                <a16:creationId xmlns:a16="http://schemas.microsoft.com/office/drawing/2014/main" id="{C18DB440-CCBE-F6ED-C96B-5D9A274B839A}"/>
              </a:ext>
            </a:extLst>
          </p:cNvPr>
          <p:cNvSpPr>
            <a:spLocks noGrp="1"/>
          </p:cNvSpPr>
          <p:nvPr>
            <p:ph sz="half" idx="1"/>
          </p:nvPr>
        </p:nvSpPr>
        <p:spPr>
          <a:xfrm>
            <a:off x="168254" y="827818"/>
            <a:ext cx="4403746" cy="5150930"/>
          </a:xfrm>
        </p:spPr>
        <p:txBody>
          <a:bodyPr>
            <a:normAutofit fontScale="25000" lnSpcReduction="20000"/>
          </a:bodyPr>
          <a:lstStyle/>
          <a:p>
            <a:pPr marL="0" indent="0">
              <a:lnSpc>
                <a:spcPct val="107000"/>
              </a:lnSpc>
              <a:spcBef>
                <a:spcPts val="0"/>
              </a:spcBef>
              <a:buNone/>
            </a:pPr>
            <a:r>
              <a:rPr lang="cy-GB" sz="9600" b="1" kern="100" dirty="0">
                <a:effectLst/>
                <a:latin typeface="Arial" panose="020B0604020202020204" pitchFamily="34" charset="0"/>
                <a:ea typeface="DengXian" panose="02010600030101010101" pitchFamily="2" charset="-122"/>
                <a:cs typeface="Arial" panose="020B0604020202020204" pitchFamily="34" charset="0"/>
              </a:rPr>
              <a:t>Gall DPP gynnwys: </a:t>
            </a:r>
            <a:endParaRPr lang="en-GB" sz="96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buFont typeface="Arial" panose="020B0604020202020204" pitchFamily="34" charset="0"/>
              <a:buChar char="•"/>
              <a:tabLst>
                <a:tab pos="457200" algn="l"/>
              </a:tabLst>
            </a:pPr>
            <a:r>
              <a:rPr lang="cy-GB" sz="9600" kern="100" dirty="0">
                <a:effectLst/>
                <a:latin typeface="Arial" panose="020B0604020202020204" pitchFamily="34" charset="0"/>
                <a:ea typeface="DengXian" panose="02010600030101010101" pitchFamily="2" charset="-122"/>
                <a:cs typeface="Arial" panose="020B0604020202020204" pitchFamily="34" charset="0"/>
              </a:rPr>
              <a:t>hyfforddiant mewnol neu allanol</a:t>
            </a:r>
            <a:endParaRPr lang="en-GB" sz="96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buFont typeface="Arial" panose="020B0604020202020204" pitchFamily="34" charset="0"/>
              <a:buChar char="•"/>
              <a:tabLst>
                <a:tab pos="457200" algn="l"/>
              </a:tabLst>
            </a:pPr>
            <a:r>
              <a:rPr lang="cy-GB" sz="9600" kern="100" dirty="0">
                <a:effectLst/>
                <a:latin typeface="Arial" panose="020B0604020202020204" pitchFamily="34" charset="0"/>
                <a:ea typeface="DengXian" panose="02010600030101010101" pitchFamily="2" charset="-122"/>
                <a:cs typeface="Arial" panose="020B0604020202020204" pitchFamily="34" charset="0"/>
              </a:rPr>
              <a:t>astudiaeth sy’n arwain at gymhwyster, a all fod yn alwedigaethol</a:t>
            </a:r>
            <a:endParaRPr lang="en-GB" sz="96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buFont typeface="Arial" panose="020B0604020202020204" pitchFamily="34" charset="0"/>
              <a:buChar char="•"/>
              <a:tabLst>
                <a:tab pos="457200" algn="l"/>
              </a:tabLst>
            </a:pPr>
            <a:r>
              <a:rPr lang="cy-GB" sz="9600" kern="100" dirty="0">
                <a:effectLst/>
                <a:latin typeface="Arial" panose="020B0604020202020204" pitchFamily="34" charset="0"/>
                <a:ea typeface="DengXian" panose="02010600030101010101" pitchFamily="2" charset="-122"/>
                <a:cs typeface="Arial" panose="020B0604020202020204" pitchFamily="34" charset="0"/>
              </a:rPr>
              <a:t>cynadleddau, gweithdai a seminarau</a:t>
            </a:r>
            <a:endParaRPr lang="en-GB" sz="96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buFont typeface="Arial" panose="020B0604020202020204" pitchFamily="34" charset="0"/>
              <a:buChar char="•"/>
              <a:tabLst>
                <a:tab pos="457200" algn="l"/>
              </a:tabLst>
            </a:pPr>
            <a:r>
              <a:rPr lang="cy-GB" sz="9600" kern="100" dirty="0">
                <a:effectLst/>
                <a:latin typeface="Arial" panose="020B0604020202020204" pitchFamily="34" charset="0"/>
                <a:ea typeface="DengXian" panose="02010600030101010101" pitchFamily="2" charset="-122"/>
                <a:cs typeface="Arial" panose="020B0604020202020204" pitchFamily="34" charset="0"/>
              </a:rPr>
              <a:t>aelodaeth o grŵp cynllunio neu bwyllgor</a:t>
            </a:r>
            <a:endParaRPr lang="en-GB" sz="96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buFont typeface="Arial" panose="020B0604020202020204" pitchFamily="34" charset="0"/>
              <a:buChar char="•"/>
              <a:tabLst>
                <a:tab pos="457200" algn="l"/>
              </a:tabLst>
            </a:pPr>
            <a:r>
              <a:rPr lang="cy-GB" sz="9600" kern="100" dirty="0">
                <a:effectLst/>
                <a:latin typeface="Arial" panose="020B0604020202020204" pitchFamily="34" charset="0"/>
                <a:ea typeface="DengXian" panose="02010600030101010101" pitchFamily="2" charset="-122"/>
                <a:cs typeface="Arial" panose="020B0604020202020204" pitchFamily="34" charset="0"/>
              </a:rPr>
              <a:t>ymchwil seiliedig ar waith </a:t>
            </a:r>
            <a:endParaRPr lang="en-GB" sz="96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buFont typeface="Arial" panose="020B0604020202020204" pitchFamily="34" charset="0"/>
              <a:buChar char="•"/>
              <a:tabLst>
                <a:tab pos="457200" algn="l"/>
              </a:tabLst>
            </a:pPr>
            <a:r>
              <a:rPr lang="cy-GB" sz="9600" kern="100" dirty="0">
                <a:effectLst/>
                <a:latin typeface="Arial" panose="020B0604020202020204" pitchFamily="34" charset="0"/>
                <a:ea typeface="DengXian" panose="02010600030101010101" pitchFamily="2" charset="-122"/>
                <a:cs typeface="Arial" panose="020B0604020202020204" pitchFamily="34" charset="0"/>
              </a:rPr>
              <a:t>darllen cylchgronau a chyfnodolion proffesiynol</a:t>
            </a:r>
            <a:endParaRPr lang="en-GB" sz="96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buFont typeface="Arial" panose="020B0604020202020204" pitchFamily="34" charset="0"/>
              <a:buChar char="•"/>
              <a:tabLst>
                <a:tab pos="457200" algn="l"/>
              </a:tabLst>
            </a:pPr>
            <a:r>
              <a:rPr lang="cy-GB" sz="9600" kern="100" dirty="0">
                <a:effectLst/>
                <a:latin typeface="Arial" panose="020B0604020202020204" pitchFamily="34" charset="0"/>
                <a:ea typeface="DengXian" panose="02010600030101010101" pitchFamily="2" charset="-122"/>
                <a:cs typeface="Arial" panose="020B0604020202020204" pitchFamily="34" charset="0"/>
              </a:rPr>
              <a:t>hobïau, gweithgareddau hamdden a gwaith gwirfoddol perthnasol.</a:t>
            </a:r>
            <a:endParaRPr lang="en-GB" sz="9600" kern="100" dirty="0">
              <a:effectLst/>
              <a:latin typeface="Arial" panose="020B0604020202020204" pitchFamily="34" charset="0"/>
              <a:ea typeface="DengXian" panose="02010600030101010101" pitchFamily="2" charset="-122"/>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08A10867-D610-A8BC-43CB-C723AEC16FFD}"/>
              </a:ext>
            </a:extLst>
          </p:cNvPr>
          <p:cNvSpPr>
            <a:spLocks noGrp="1"/>
          </p:cNvSpPr>
          <p:nvPr>
            <p:ph sz="half" idx="2"/>
          </p:nvPr>
        </p:nvSpPr>
        <p:spPr>
          <a:xfrm>
            <a:off x="4648200" y="926674"/>
            <a:ext cx="4495800" cy="5043201"/>
          </a:xfrm>
        </p:spPr>
        <p:txBody>
          <a:bodyPr>
            <a:normAutofit fontScale="25000" lnSpcReduction="20000"/>
          </a:bodyPr>
          <a:lstStyle/>
          <a:p>
            <a:pPr marL="0" indent="0" algn="l">
              <a:buNone/>
            </a:pPr>
            <a:r>
              <a:rPr lang="en-GB" sz="9600" b="1" i="0" dirty="0">
                <a:solidFill>
                  <a:srgbClr val="0070C0"/>
                </a:solidFill>
                <a:effectLst/>
                <a:latin typeface="Arial" panose="020B0604020202020204" pitchFamily="34" charset="0"/>
              </a:rPr>
              <a:t>CPD can include: </a:t>
            </a:r>
          </a:p>
          <a:p>
            <a:pPr algn="l">
              <a:buFont typeface="Arial" panose="020B0604020202020204" pitchFamily="34" charset="0"/>
              <a:buChar char="•"/>
            </a:pPr>
            <a:r>
              <a:rPr lang="en-GB" sz="9600" b="0" i="0" dirty="0">
                <a:solidFill>
                  <a:srgbClr val="0070C0"/>
                </a:solidFill>
                <a:effectLst/>
                <a:latin typeface="Arial" panose="020B0604020202020204" pitchFamily="34" charset="0"/>
              </a:rPr>
              <a:t>in-house or external training</a:t>
            </a:r>
          </a:p>
          <a:p>
            <a:pPr algn="l">
              <a:buFont typeface="Arial" panose="020B0604020202020204" pitchFamily="34" charset="0"/>
              <a:buChar char="•"/>
            </a:pPr>
            <a:r>
              <a:rPr lang="en-GB" sz="9600" b="0" i="0" dirty="0">
                <a:solidFill>
                  <a:srgbClr val="0070C0"/>
                </a:solidFill>
                <a:effectLst/>
                <a:latin typeface="Arial" panose="020B0604020202020204" pitchFamily="34" charset="0"/>
              </a:rPr>
              <a:t>study leading to a qualification, which may be vocational</a:t>
            </a:r>
          </a:p>
          <a:p>
            <a:pPr algn="l">
              <a:buFont typeface="Arial" panose="020B0604020202020204" pitchFamily="34" charset="0"/>
              <a:buChar char="•"/>
            </a:pPr>
            <a:r>
              <a:rPr lang="en-GB" sz="9600" b="0" i="0" dirty="0">
                <a:solidFill>
                  <a:srgbClr val="0070C0"/>
                </a:solidFill>
                <a:effectLst/>
                <a:latin typeface="Arial" panose="020B0604020202020204" pitchFamily="34" charset="0"/>
              </a:rPr>
              <a:t>conferences, workshops and seminars</a:t>
            </a:r>
          </a:p>
          <a:p>
            <a:pPr algn="l">
              <a:buFont typeface="Arial" panose="020B0604020202020204" pitchFamily="34" charset="0"/>
              <a:buChar char="•"/>
            </a:pPr>
            <a:r>
              <a:rPr lang="en-GB" sz="9600" b="0" i="0" dirty="0">
                <a:solidFill>
                  <a:srgbClr val="0070C0"/>
                </a:solidFill>
                <a:effectLst/>
                <a:latin typeface="Arial" panose="020B0604020202020204" pitchFamily="34" charset="0"/>
              </a:rPr>
              <a:t>membership of a planning group or committee</a:t>
            </a:r>
          </a:p>
          <a:p>
            <a:pPr algn="l">
              <a:buFont typeface="Arial" panose="020B0604020202020204" pitchFamily="34" charset="0"/>
              <a:buChar char="•"/>
            </a:pPr>
            <a:r>
              <a:rPr lang="en-GB" sz="9600" b="0" i="0" dirty="0">
                <a:solidFill>
                  <a:srgbClr val="0070C0"/>
                </a:solidFill>
                <a:effectLst/>
                <a:latin typeface="Arial" panose="020B0604020202020204" pitchFamily="34" charset="0"/>
              </a:rPr>
              <a:t>work-based research</a:t>
            </a:r>
          </a:p>
          <a:p>
            <a:pPr algn="l">
              <a:buFont typeface="Arial" panose="020B0604020202020204" pitchFamily="34" charset="0"/>
              <a:buChar char="•"/>
            </a:pPr>
            <a:r>
              <a:rPr lang="en-GB" sz="9600" b="0" i="0" dirty="0">
                <a:solidFill>
                  <a:srgbClr val="0070C0"/>
                </a:solidFill>
                <a:effectLst/>
                <a:latin typeface="Arial" panose="020B0604020202020204" pitchFamily="34" charset="0"/>
              </a:rPr>
              <a:t>reading professional magazines and journals</a:t>
            </a:r>
          </a:p>
          <a:p>
            <a:pPr algn="l">
              <a:buFont typeface="Arial" panose="020B0604020202020204" pitchFamily="34" charset="0"/>
              <a:buChar char="•"/>
            </a:pPr>
            <a:r>
              <a:rPr lang="en-GB" sz="9600" b="0" i="0" dirty="0">
                <a:solidFill>
                  <a:srgbClr val="0070C0"/>
                </a:solidFill>
                <a:effectLst/>
                <a:latin typeface="Arial" panose="020B0604020202020204" pitchFamily="34" charset="0"/>
              </a:rPr>
              <a:t>relevant hobbies, leisure activities and voluntary work.</a:t>
            </a:r>
          </a:p>
          <a:p>
            <a:pPr marL="0" indent="0" algn="l">
              <a:buNone/>
            </a:pPr>
            <a:r>
              <a:rPr lang="en-GB" sz="7200" i="1" dirty="0">
                <a:solidFill>
                  <a:srgbClr val="0070C0"/>
                </a:solidFill>
                <a:latin typeface="Arial" panose="020B0604020202020204" pitchFamily="34" charset="0"/>
              </a:rPr>
              <a:t>Chartered Institute of Personal and Development (no date)</a:t>
            </a:r>
            <a:endParaRPr lang="en-GB" sz="7200" b="0" i="1" dirty="0">
              <a:solidFill>
                <a:srgbClr val="0070C0"/>
              </a:solidFill>
              <a:effectLst/>
              <a:latin typeface="Arial" panose="020B0604020202020204" pitchFamily="34" charset="0"/>
            </a:endParaRPr>
          </a:p>
          <a:p>
            <a:endParaRPr lang="en-GB" dirty="0"/>
          </a:p>
        </p:txBody>
      </p:sp>
    </p:spTree>
    <p:extLst>
      <p:ext uri="{BB962C8B-B14F-4D97-AF65-F5344CB8AC3E}">
        <p14:creationId xmlns:p14="http://schemas.microsoft.com/office/powerpoint/2010/main" val="23446425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0609D9-D284-173B-41D4-A65F94D2F840}"/>
              </a:ext>
            </a:extLst>
          </p:cNvPr>
          <p:cNvSpPr>
            <a:spLocks noGrp="1"/>
          </p:cNvSpPr>
          <p:nvPr>
            <p:ph type="title"/>
          </p:nvPr>
        </p:nvSpPr>
        <p:spPr>
          <a:xfrm>
            <a:off x="268759" y="-222520"/>
            <a:ext cx="7886700" cy="1325563"/>
          </a:xfrm>
        </p:spPr>
        <p:txBody>
          <a:bodyPr/>
          <a:lstStyle/>
          <a:p>
            <a:r>
              <a:rPr lang="en-GB" dirty="0">
                <a:latin typeface="Arial" panose="020B0604020202020204" pitchFamily="34" charset="0"/>
                <a:cs typeface="Arial" panose="020B0604020202020204" pitchFamily="34" charset="0"/>
              </a:rPr>
              <a:t>DPP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Blynyddoedd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Cynnar</a:t>
            </a:r>
            <a:r>
              <a:rPr lang="en-GB" dirty="0">
                <a:latin typeface="Arial" panose="020B0604020202020204" pitchFamily="34" charset="0"/>
                <a:cs typeface="Arial" panose="020B0604020202020204" pitchFamily="34" charset="0"/>
              </a:rPr>
              <a:t> </a:t>
            </a:r>
          </a:p>
        </p:txBody>
      </p:sp>
      <p:sp>
        <p:nvSpPr>
          <p:cNvPr id="3" name="Content Placeholder 2">
            <a:extLst>
              <a:ext uri="{FF2B5EF4-FFF2-40B4-BE49-F238E27FC236}">
                <a16:creationId xmlns:a16="http://schemas.microsoft.com/office/drawing/2014/main" id="{821B87BB-78F8-67D0-2E64-FF512D06C86B}"/>
              </a:ext>
            </a:extLst>
          </p:cNvPr>
          <p:cNvSpPr>
            <a:spLocks noGrp="1"/>
          </p:cNvSpPr>
          <p:nvPr>
            <p:ph idx="1"/>
          </p:nvPr>
        </p:nvSpPr>
        <p:spPr>
          <a:xfrm>
            <a:off x="128875" y="1037137"/>
            <a:ext cx="9144000" cy="4694739"/>
          </a:xfrm>
        </p:spPr>
        <p:txBody>
          <a:bodyPr>
            <a:noAutofit/>
          </a:bodyPr>
          <a:lstStyle/>
          <a:p>
            <a:pPr marL="0" indent="0">
              <a:lnSpc>
                <a:spcPct val="107000"/>
              </a:lnSpc>
              <a:spcBef>
                <a:spcPts val="0"/>
              </a:spcBef>
              <a:buNone/>
            </a:pPr>
            <a:r>
              <a:rPr lang="cy-GB" sz="2400" kern="100" dirty="0">
                <a:effectLst/>
                <a:latin typeface="Arial" panose="020B0604020202020204" pitchFamily="34" charset="0"/>
                <a:ea typeface="DengXian" panose="02010600030101010101" pitchFamily="2" charset="-122"/>
                <a:cs typeface="Arial" panose="020B0604020202020204" pitchFamily="34" charset="0"/>
              </a:rPr>
              <a:t>Mae datblygiad proffesiynol parhaus yn bwysig am ei fod yn sicrhau eich bod yn parhau i fod yn gymwys yn eich proffesiwn. Mae DPP ymarferwyr yn hanfodol i:  </a:t>
            </a:r>
            <a:endParaRPr lang="en-GB" sz="24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buFont typeface="Arial" panose="020B0604020202020204" pitchFamily="34" charset="0"/>
              <a:buChar char="•"/>
              <a:tabLst>
                <a:tab pos="457200" algn="l"/>
              </a:tabLst>
            </a:pPr>
            <a:r>
              <a:rPr lang="en-GB" sz="2400" kern="100" dirty="0">
                <a:effectLst/>
                <a:latin typeface="Arial" panose="020B0604020202020204" pitchFamily="34" charset="0"/>
                <a:ea typeface="DengXian" panose="02010600030101010101" pitchFamily="2" charset="-122"/>
                <a:cs typeface="Arial" panose="020B0604020202020204" pitchFamily="34" charset="0"/>
              </a:rPr>
              <a:t> </a:t>
            </a:r>
            <a:r>
              <a:rPr lang="cy-GB" sz="2400" kern="100" dirty="0">
                <a:effectLst/>
                <a:latin typeface="Arial" panose="020B0604020202020204" pitchFamily="34" charset="0"/>
                <a:ea typeface="DengXian" panose="02010600030101010101" pitchFamily="2" charset="-122"/>
                <a:cs typeface="Arial" panose="020B0604020202020204" pitchFamily="34" charset="0"/>
              </a:rPr>
              <a:t>alluogi staff i </a:t>
            </a:r>
            <a:r>
              <a:rPr lang="cy-GB" sz="2400" kern="100" dirty="0" err="1">
                <a:effectLst/>
                <a:latin typeface="Arial" panose="020B0604020202020204" pitchFamily="34" charset="0"/>
                <a:ea typeface="DengXian" panose="02010600030101010101" pitchFamily="2" charset="-122"/>
                <a:cs typeface="Arial" panose="020B0604020202020204" pitchFamily="34" charset="0"/>
              </a:rPr>
              <a:t>gadw’u</a:t>
            </a:r>
            <a:r>
              <a:rPr lang="cy-GB" sz="2400" kern="100" dirty="0">
                <a:effectLst/>
                <a:latin typeface="Arial" panose="020B0604020202020204" pitchFamily="34" charset="0"/>
                <a:ea typeface="DengXian" panose="02010600030101010101" pitchFamily="2" charset="-122"/>
                <a:cs typeface="Arial" panose="020B0604020202020204" pitchFamily="34" charset="0"/>
              </a:rPr>
              <a:t> gwybodaeth am y sector yn gyfredol</a:t>
            </a:r>
            <a:endParaRPr lang="en-GB" sz="24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buFont typeface="Arial" panose="020B0604020202020204" pitchFamily="34" charset="0"/>
              <a:buChar char="•"/>
              <a:tabLst>
                <a:tab pos="457200" algn="l"/>
              </a:tabLst>
            </a:pPr>
            <a:r>
              <a:rPr lang="cy-GB" sz="2400" kern="100" dirty="0">
                <a:effectLst/>
                <a:latin typeface="Arial" panose="020B0604020202020204" pitchFamily="34" charset="0"/>
                <a:ea typeface="DengXian" panose="02010600030101010101" pitchFamily="2" charset="-122"/>
                <a:cs typeface="Arial" panose="020B0604020202020204" pitchFamily="34" charset="0"/>
              </a:rPr>
              <a:t>datblygu gweithlu cymwys a dwyieithog</a:t>
            </a:r>
            <a:endParaRPr lang="en-GB" sz="24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buFont typeface="Arial" panose="020B0604020202020204" pitchFamily="34" charset="0"/>
              <a:buChar char="•"/>
              <a:tabLst>
                <a:tab pos="457200" algn="l"/>
              </a:tabLst>
            </a:pPr>
            <a:r>
              <a:rPr lang="cy-GB" sz="2400" kern="100" dirty="0">
                <a:effectLst/>
                <a:latin typeface="Arial" panose="020B0604020202020204" pitchFamily="34" charset="0"/>
                <a:ea typeface="DengXian" panose="02010600030101010101" pitchFamily="2" charset="-122"/>
                <a:cs typeface="Arial" panose="020B0604020202020204" pitchFamily="34" charset="0"/>
              </a:rPr>
              <a:t>parhau i wella safonau</a:t>
            </a:r>
            <a:endParaRPr lang="en-GB" sz="24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buFont typeface="Arial" panose="020B0604020202020204" pitchFamily="34" charset="0"/>
              <a:buChar char="•"/>
              <a:tabLst>
                <a:tab pos="457200" algn="l"/>
              </a:tabLst>
            </a:pPr>
            <a:r>
              <a:rPr lang="cy-GB" sz="2400" kern="100" dirty="0">
                <a:effectLst/>
                <a:latin typeface="Arial" panose="020B0604020202020204" pitchFamily="34" charset="0"/>
                <a:ea typeface="DengXian" panose="02010600030101010101" pitchFamily="2" charset="-122"/>
                <a:cs typeface="Arial" panose="020B0604020202020204" pitchFamily="34" charset="0"/>
              </a:rPr>
              <a:t>rhoi gwerth i ymarferwyr trwy hybu a chynnal eu gallu a’u sgiliau</a:t>
            </a:r>
            <a:endParaRPr lang="en-GB" sz="24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buFont typeface="Arial" panose="020B0604020202020204" pitchFamily="34" charset="0"/>
              <a:buChar char="•"/>
              <a:tabLst>
                <a:tab pos="457200" algn="l"/>
              </a:tabLst>
            </a:pPr>
            <a:r>
              <a:rPr lang="cy-GB" sz="2400" kern="100" dirty="0">
                <a:effectLst/>
                <a:latin typeface="Arial" panose="020B0604020202020204" pitchFamily="34" charset="0"/>
                <a:ea typeface="DengXian" panose="02010600030101010101" pitchFamily="2" charset="-122"/>
                <a:cs typeface="Arial" panose="020B0604020202020204" pitchFamily="34" charset="0"/>
              </a:rPr>
              <a:t>gwella recriwtio a chadw ymarferwyr</a:t>
            </a:r>
            <a:endParaRPr lang="en-GB" sz="24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buFont typeface="Arial" panose="020B0604020202020204" pitchFamily="34" charset="0"/>
              <a:buChar char="•"/>
              <a:tabLst>
                <a:tab pos="457200" algn="l"/>
              </a:tabLst>
            </a:pPr>
            <a:r>
              <a:rPr lang="cy-GB" sz="2400" kern="100" dirty="0">
                <a:effectLst/>
                <a:latin typeface="Arial" panose="020B0604020202020204" pitchFamily="34" charset="0"/>
                <a:ea typeface="DengXian" panose="02010600030101010101" pitchFamily="2" charset="-122"/>
                <a:cs typeface="Arial" panose="020B0604020202020204" pitchFamily="34" charset="0"/>
              </a:rPr>
              <a:t>sicrhau bod y sector yn bodloni gofynion perthnasol</a:t>
            </a:r>
            <a:endParaRPr lang="en-GB" sz="24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buFont typeface="Arial" panose="020B0604020202020204" pitchFamily="34" charset="0"/>
              <a:buChar char="•"/>
              <a:tabLst>
                <a:tab pos="457200" algn="l"/>
              </a:tabLst>
            </a:pPr>
            <a:r>
              <a:rPr lang="cy-GB" sz="2400" kern="100" dirty="0">
                <a:effectLst/>
                <a:latin typeface="Arial" panose="020B0604020202020204" pitchFamily="34" charset="0"/>
                <a:ea typeface="DengXian" panose="02010600030101010101" pitchFamily="2" charset="-122"/>
                <a:cs typeface="Arial" panose="020B0604020202020204" pitchFamily="34" charset="0"/>
              </a:rPr>
              <a:t>cynyddu gwybodaeth, profiad, dealltwriaeth, gwella perfformiad a chyfrannu at ddysgu gydol oes</a:t>
            </a:r>
            <a:endParaRPr lang="en-GB" sz="2400" kern="100" dirty="0">
              <a:effectLst/>
              <a:latin typeface="Arial" panose="020B0604020202020204" pitchFamily="34" charset="0"/>
              <a:ea typeface="DengXian" panose="02010600030101010101" pitchFamily="2" charset="-122"/>
              <a:cs typeface="Arial" panose="020B0604020202020204" pitchFamily="34" charset="0"/>
            </a:endParaRPr>
          </a:p>
        </p:txBody>
      </p:sp>
      <p:sp>
        <p:nvSpPr>
          <p:cNvPr id="5" name="TextBox 4">
            <a:extLst>
              <a:ext uri="{FF2B5EF4-FFF2-40B4-BE49-F238E27FC236}">
                <a16:creationId xmlns:a16="http://schemas.microsoft.com/office/drawing/2014/main" id="{5C41176A-010D-A00A-F4B6-D74E3DB53050}"/>
              </a:ext>
            </a:extLst>
          </p:cNvPr>
          <p:cNvSpPr txBox="1"/>
          <p:nvPr/>
        </p:nvSpPr>
        <p:spPr>
          <a:xfrm>
            <a:off x="5655164" y="5636197"/>
            <a:ext cx="4670190" cy="369332"/>
          </a:xfrm>
          <a:prstGeom prst="rect">
            <a:avLst/>
          </a:prstGeom>
          <a:noFill/>
        </p:spPr>
        <p:txBody>
          <a:bodyPr wrap="square">
            <a:spAutoFit/>
          </a:bodyPr>
          <a:lstStyle/>
          <a:p>
            <a:r>
              <a:rPr lang="en-GB" i="1" dirty="0">
                <a:solidFill>
                  <a:srgbClr val="0070C0"/>
                </a:solidFill>
                <a:latin typeface="Arial" panose="020B0604020202020204" pitchFamily="34" charset="0"/>
                <a:cs typeface="Arial" panose="020B0604020202020204" pitchFamily="34" charset="0"/>
              </a:rPr>
              <a:t>Social Care Wales (2016)</a:t>
            </a:r>
            <a:endParaRPr lang="en-GB" dirty="0"/>
          </a:p>
        </p:txBody>
      </p:sp>
    </p:spTree>
    <p:extLst>
      <p:ext uri="{BB962C8B-B14F-4D97-AF65-F5344CB8AC3E}">
        <p14:creationId xmlns:p14="http://schemas.microsoft.com/office/powerpoint/2010/main" val="42340003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9DED87-1A68-24E9-BE59-B0589883DBF6}"/>
              </a:ext>
            </a:extLst>
          </p:cNvPr>
          <p:cNvSpPr>
            <a:spLocks noGrp="1"/>
          </p:cNvSpPr>
          <p:nvPr>
            <p:ph type="title"/>
          </p:nvPr>
        </p:nvSpPr>
        <p:spPr>
          <a:xfrm>
            <a:off x="231228" y="239000"/>
            <a:ext cx="7886700" cy="670146"/>
          </a:xfrm>
        </p:spPr>
        <p:txBody>
          <a:bodyPr>
            <a:noAutofit/>
          </a:bodyPr>
          <a:lstStyle/>
          <a:p>
            <a:r>
              <a:rPr lang="en-GB" dirty="0">
                <a:solidFill>
                  <a:srgbClr val="0070C0"/>
                </a:solidFill>
                <a:latin typeface="Arial" panose="020B0604020202020204" pitchFamily="34" charset="0"/>
                <a:cs typeface="Arial" panose="020B0604020202020204" pitchFamily="34" charset="0"/>
              </a:rPr>
              <a:t>CPD in Early Years </a:t>
            </a:r>
          </a:p>
        </p:txBody>
      </p:sp>
      <p:sp>
        <p:nvSpPr>
          <p:cNvPr id="4" name="Content Placeholder 3">
            <a:extLst>
              <a:ext uri="{FF2B5EF4-FFF2-40B4-BE49-F238E27FC236}">
                <a16:creationId xmlns:a16="http://schemas.microsoft.com/office/drawing/2014/main" id="{3B2179D5-3AC3-8F52-B287-4CD1A67E4A80}"/>
              </a:ext>
            </a:extLst>
          </p:cNvPr>
          <p:cNvSpPr>
            <a:spLocks noGrp="1"/>
          </p:cNvSpPr>
          <p:nvPr>
            <p:ph sz="half" idx="2"/>
          </p:nvPr>
        </p:nvSpPr>
        <p:spPr>
          <a:xfrm>
            <a:off x="136635" y="1201282"/>
            <a:ext cx="8492358" cy="4585685"/>
          </a:xfrm>
        </p:spPr>
        <p:txBody>
          <a:bodyPr>
            <a:normAutofit fontScale="85000" lnSpcReduction="20000"/>
          </a:bodyPr>
          <a:lstStyle/>
          <a:p>
            <a:pPr marL="0" indent="0">
              <a:buNone/>
            </a:pPr>
            <a:r>
              <a:rPr lang="en-GB" dirty="0">
                <a:solidFill>
                  <a:srgbClr val="0070C0"/>
                </a:solidFill>
                <a:latin typeface="Arial" panose="020B0604020202020204" pitchFamily="34" charset="0"/>
                <a:cs typeface="Arial" panose="020B0604020202020204" pitchFamily="34" charset="0"/>
              </a:rPr>
              <a:t>Continuing professional development is important because it ensures you continue to be competent in your profession. The CPD of practitioners is crucial to:  </a:t>
            </a:r>
          </a:p>
          <a:p>
            <a:r>
              <a:rPr lang="en-GB" dirty="0">
                <a:solidFill>
                  <a:srgbClr val="0070C0"/>
                </a:solidFill>
                <a:latin typeface="Arial" panose="020B0604020202020204" pitchFamily="34" charset="0"/>
                <a:cs typeface="Arial" panose="020B0604020202020204" pitchFamily="34" charset="0"/>
              </a:rPr>
              <a:t> enable staff to keep knowledge of the sector up-to-date</a:t>
            </a:r>
          </a:p>
          <a:p>
            <a:r>
              <a:rPr lang="en-GB" dirty="0">
                <a:solidFill>
                  <a:srgbClr val="0070C0"/>
                </a:solidFill>
                <a:latin typeface="Arial" panose="020B0604020202020204" pitchFamily="34" charset="0"/>
                <a:cs typeface="Arial" panose="020B0604020202020204" pitchFamily="34" charset="0"/>
              </a:rPr>
              <a:t>develop a qualified and bilingual workforce</a:t>
            </a:r>
          </a:p>
          <a:p>
            <a:r>
              <a:rPr lang="en-GB" dirty="0">
                <a:solidFill>
                  <a:srgbClr val="0070C0"/>
                </a:solidFill>
                <a:latin typeface="Arial" panose="020B0604020202020204" pitchFamily="34" charset="0"/>
                <a:cs typeface="Arial" panose="020B0604020202020204" pitchFamily="34" charset="0"/>
              </a:rPr>
              <a:t>continue to improve standards</a:t>
            </a:r>
          </a:p>
          <a:p>
            <a:r>
              <a:rPr lang="en-GB" dirty="0">
                <a:solidFill>
                  <a:srgbClr val="0070C0"/>
                </a:solidFill>
                <a:latin typeface="Arial" panose="020B0604020202020204" pitchFamily="34" charset="0"/>
                <a:cs typeface="Arial" panose="020B0604020202020204" pitchFamily="34" charset="0"/>
              </a:rPr>
              <a:t>value practitioners by furthering and sustaining their competence and skills</a:t>
            </a:r>
          </a:p>
          <a:p>
            <a:r>
              <a:rPr lang="en-GB" dirty="0">
                <a:solidFill>
                  <a:srgbClr val="0070C0"/>
                </a:solidFill>
                <a:latin typeface="Arial" panose="020B0604020202020204" pitchFamily="34" charset="0"/>
                <a:cs typeface="Arial" panose="020B0604020202020204" pitchFamily="34" charset="0"/>
              </a:rPr>
              <a:t>improve recruitment and retention of practitioners</a:t>
            </a:r>
          </a:p>
          <a:p>
            <a:r>
              <a:rPr lang="en-GB" dirty="0">
                <a:solidFill>
                  <a:srgbClr val="0070C0"/>
                </a:solidFill>
                <a:latin typeface="Arial" panose="020B0604020202020204" pitchFamily="34" charset="0"/>
                <a:cs typeface="Arial" panose="020B0604020202020204" pitchFamily="34" charset="0"/>
              </a:rPr>
              <a:t>ensure the sector meet relevant requirements</a:t>
            </a:r>
          </a:p>
          <a:p>
            <a:r>
              <a:rPr lang="en-GB" dirty="0">
                <a:solidFill>
                  <a:srgbClr val="0070C0"/>
                </a:solidFill>
                <a:latin typeface="Arial" panose="020B0604020202020204" pitchFamily="34" charset="0"/>
                <a:cs typeface="Arial" panose="020B0604020202020204" pitchFamily="34" charset="0"/>
              </a:rPr>
              <a:t>increase knowledge, experience, understanding, improve performance and contribute to lifelong learning</a:t>
            </a:r>
          </a:p>
          <a:p>
            <a:pPr marL="0" indent="0">
              <a:buNone/>
            </a:pPr>
            <a:r>
              <a:rPr lang="en-GB" dirty="0">
                <a:solidFill>
                  <a:srgbClr val="0070C0"/>
                </a:solidFill>
                <a:latin typeface="Arial" panose="020B0604020202020204" pitchFamily="34" charset="0"/>
                <a:cs typeface="Arial" panose="020B0604020202020204" pitchFamily="34" charset="0"/>
              </a:rPr>
              <a:t>					</a:t>
            </a:r>
            <a:r>
              <a:rPr lang="en-GB" i="1" dirty="0">
                <a:solidFill>
                  <a:srgbClr val="0070C0"/>
                </a:solidFill>
                <a:latin typeface="Arial" panose="020B0604020202020204" pitchFamily="34" charset="0"/>
                <a:cs typeface="Arial" panose="020B0604020202020204" pitchFamily="34" charset="0"/>
              </a:rPr>
              <a:t>Social Care Wales (2016)</a:t>
            </a:r>
          </a:p>
        </p:txBody>
      </p:sp>
    </p:spTree>
    <p:extLst>
      <p:ext uri="{BB962C8B-B14F-4D97-AF65-F5344CB8AC3E}">
        <p14:creationId xmlns:p14="http://schemas.microsoft.com/office/powerpoint/2010/main" val="17174728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D436F1-00DC-4DB4-EB69-09237EE745ED}"/>
              </a:ext>
            </a:extLst>
          </p:cNvPr>
          <p:cNvSpPr>
            <a:spLocks noGrp="1"/>
          </p:cNvSpPr>
          <p:nvPr>
            <p:ph type="title"/>
          </p:nvPr>
        </p:nvSpPr>
        <p:spPr>
          <a:xfrm>
            <a:off x="1" y="-198143"/>
            <a:ext cx="9017876" cy="1001220"/>
          </a:xfrm>
        </p:spPr>
        <p:txBody>
          <a:bodyPr/>
          <a:lstStyle/>
          <a:p>
            <a:r>
              <a:rPr lang="en-GB" dirty="0">
                <a:latin typeface="Arial" panose="020B0604020202020204" pitchFamily="34" charset="0"/>
                <a:cs typeface="Arial" panose="020B0604020202020204" pitchFamily="34" charset="0"/>
              </a:rPr>
              <a:t>Saith nod </a:t>
            </a:r>
            <a:r>
              <a:rPr lang="en-GB" dirty="0" err="1">
                <a:latin typeface="Arial" panose="020B0604020202020204" pitchFamily="34" charset="0"/>
                <a:cs typeface="Arial" panose="020B0604020202020204" pitchFamily="34" charset="0"/>
              </a:rPr>
              <a:t>craidd</a:t>
            </a:r>
            <a:r>
              <a:rPr lang="en-GB" dirty="0">
                <a:latin typeface="Arial" panose="020B0604020202020204" pitchFamily="34" charset="0"/>
                <a:cs typeface="Arial" panose="020B0604020202020204" pitchFamily="34" charset="0"/>
              </a:rPr>
              <a:t>  </a:t>
            </a:r>
            <a:r>
              <a:rPr lang="en-GB" dirty="0">
                <a:solidFill>
                  <a:srgbClr val="0070C0"/>
                </a:solidFill>
                <a:latin typeface="Arial" panose="020B0604020202020204" pitchFamily="34" charset="0"/>
                <a:cs typeface="Arial" panose="020B0604020202020204" pitchFamily="34" charset="0"/>
              </a:rPr>
              <a:t>Seven core aims </a:t>
            </a:r>
          </a:p>
        </p:txBody>
      </p:sp>
      <p:sp>
        <p:nvSpPr>
          <p:cNvPr id="3" name="Content Placeholder 2">
            <a:extLst>
              <a:ext uri="{FF2B5EF4-FFF2-40B4-BE49-F238E27FC236}">
                <a16:creationId xmlns:a16="http://schemas.microsoft.com/office/drawing/2014/main" id="{0655203D-EC30-3938-8E74-DC243BC50DCB}"/>
              </a:ext>
            </a:extLst>
          </p:cNvPr>
          <p:cNvSpPr>
            <a:spLocks noGrp="1"/>
          </p:cNvSpPr>
          <p:nvPr>
            <p:ph sz="half" idx="1"/>
          </p:nvPr>
        </p:nvSpPr>
        <p:spPr>
          <a:xfrm>
            <a:off x="1" y="865305"/>
            <a:ext cx="4430850" cy="5299189"/>
          </a:xfrm>
        </p:spPr>
        <p:txBody>
          <a:bodyPr>
            <a:normAutofit fontScale="25000" lnSpcReduction="20000"/>
          </a:bodyPr>
          <a:lstStyle/>
          <a:p>
            <a:pPr marL="0" indent="0">
              <a:lnSpc>
                <a:spcPct val="107000"/>
              </a:lnSpc>
              <a:spcBef>
                <a:spcPts val="0"/>
              </a:spcBef>
              <a:buNone/>
            </a:pPr>
            <a:r>
              <a:rPr lang="cy-GB" sz="8000" b="1" kern="100" dirty="0">
                <a:effectLst/>
                <a:latin typeface="Arial" panose="020B0604020202020204" pitchFamily="34" charset="0"/>
                <a:ea typeface="DengXian" panose="02010600030101010101" pitchFamily="2" charset="-122"/>
                <a:cs typeface="Arial" panose="020B0604020202020204" pitchFamily="34" charset="0"/>
              </a:rPr>
              <a:t>Nodau craidd:</a:t>
            </a:r>
            <a:endParaRPr lang="en-GB" sz="8000" b="1" kern="100" dirty="0">
              <a:effectLst/>
              <a:latin typeface="Arial" panose="020B0604020202020204" pitchFamily="34" charset="0"/>
              <a:ea typeface="DengXian" panose="02010600030101010101" pitchFamily="2" charset="-122"/>
              <a:cs typeface="Arial" panose="020B0604020202020204" pitchFamily="34" charset="0"/>
            </a:endParaRPr>
          </a:p>
          <a:p>
            <a:pPr>
              <a:lnSpc>
                <a:spcPct val="107000"/>
              </a:lnSpc>
              <a:spcBef>
                <a:spcPts val="0"/>
              </a:spcBef>
              <a:tabLst>
                <a:tab pos="457200" algn="l"/>
              </a:tabLst>
            </a:pPr>
            <a:r>
              <a:rPr lang="cy-GB" sz="8000" kern="100" dirty="0">
                <a:effectLst/>
                <a:latin typeface="Arial" panose="020B0604020202020204" pitchFamily="34" charset="0"/>
                <a:ea typeface="DengXian" panose="02010600030101010101" pitchFamily="2" charset="-122"/>
                <a:cs typeface="Arial" panose="020B0604020202020204" pitchFamily="34" charset="0"/>
              </a:rPr>
              <a:t>1 - cael dechrau teg mewn bywyd </a:t>
            </a:r>
            <a:endParaRPr lang="en-GB" sz="8000" kern="100" dirty="0">
              <a:latin typeface="Arial" panose="020B0604020202020204" pitchFamily="34" charset="0"/>
              <a:ea typeface="DengXian" panose="02010600030101010101" pitchFamily="2" charset="-122"/>
              <a:cs typeface="Arial" panose="020B0604020202020204" pitchFamily="34" charset="0"/>
            </a:endParaRPr>
          </a:p>
          <a:p>
            <a:pPr>
              <a:lnSpc>
                <a:spcPct val="107000"/>
              </a:lnSpc>
              <a:spcBef>
                <a:spcPts val="0"/>
              </a:spcBef>
              <a:tabLst>
                <a:tab pos="457200" algn="l"/>
              </a:tabLst>
            </a:pPr>
            <a:r>
              <a:rPr lang="cy-GB" sz="8000" kern="100" dirty="0">
                <a:effectLst/>
                <a:latin typeface="Arial" panose="020B0604020202020204" pitchFamily="34" charset="0"/>
                <a:ea typeface="DengXian" panose="02010600030101010101" pitchFamily="2" charset="-122"/>
                <a:cs typeface="Arial" panose="020B0604020202020204" pitchFamily="34" charset="0"/>
              </a:rPr>
              <a:t>2 - cael amrywiaeth gynhwysfawr o gyfleoedd addysg a dysgu </a:t>
            </a:r>
            <a:endParaRPr lang="en-GB" sz="8000" kern="100" dirty="0">
              <a:latin typeface="Arial" panose="020B0604020202020204" pitchFamily="34" charset="0"/>
              <a:ea typeface="DengXian" panose="02010600030101010101" pitchFamily="2" charset="-122"/>
              <a:cs typeface="Arial" panose="020B0604020202020204" pitchFamily="34" charset="0"/>
            </a:endParaRPr>
          </a:p>
          <a:p>
            <a:pPr>
              <a:lnSpc>
                <a:spcPct val="107000"/>
              </a:lnSpc>
              <a:spcBef>
                <a:spcPts val="0"/>
              </a:spcBef>
              <a:tabLst>
                <a:tab pos="457200" algn="l"/>
              </a:tabLst>
            </a:pPr>
            <a:r>
              <a:rPr lang="cy-GB" sz="8000" kern="100" dirty="0">
                <a:effectLst/>
                <a:latin typeface="Arial" panose="020B0604020202020204" pitchFamily="34" charset="0"/>
                <a:ea typeface="DengXian" panose="02010600030101010101" pitchFamily="2" charset="-122"/>
                <a:cs typeface="Arial" panose="020B0604020202020204" pitchFamily="34" charset="0"/>
              </a:rPr>
              <a:t>3 - mwynhau’r iechyd gorau posibl gan osgoi cael eu cam-drin, eu fictimeiddio na’u hecsbloetio </a:t>
            </a:r>
            <a:endParaRPr lang="en-GB" sz="8000" kern="100" dirty="0">
              <a:latin typeface="Arial" panose="020B0604020202020204" pitchFamily="34" charset="0"/>
              <a:ea typeface="DengXian" panose="02010600030101010101" pitchFamily="2" charset="-122"/>
              <a:cs typeface="Arial" panose="020B0604020202020204" pitchFamily="34" charset="0"/>
            </a:endParaRPr>
          </a:p>
          <a:p>
            <a:pPr>
              <a:lnSpc>
                <a:spcPct val="107000"/>
              </a:lnSpc>
              <a:spcBef>
                <a:spcPts val="0"/>
              </a:spcBef>
              <a:tabLst>
                <a:tab pos="457200" algn="l"/>
              </a:tabLst>
            </a:pPr>
            <a:r>
              <a:rPr lang="cy-GB" sz="8000" kern="100" dirty="0">
                <a:effectLst/>
                <a:latin typeface="Arial" panose="020B0604020202020204" pitchFamily="34" charset="0"/>
                <a:ea typeface="DengXian" panose="02010600030101010101" pitchFamily="2" charset="-122"/>
                <a:cs typeface="Arial" panose="020B0604020202020204" pitchFamily="34" charset="0"/>
              </a:rPr>
              <a:t>4 - cael mynediad at weithgareddau chwarae, hamdden, chwaraeon a diwylliant </a:t>
            </a:r>
            <a:endParaRPr lang="en-GB" sz="8000" kern="100" dirty="0">
              <a:latin typeface="Arial" panose="020B0604020202020204" pitchFamily="34" charset="0"/>
              <a:ea typeface="DengXian" panose="02010600030101010101" pitchFamily="2" charset="-122"/>
              <a:cs typeface="Arial" panose="020B0604020202020204" pitchFamily="34" charset="0"/>
            </a:endParaRPr>
          </a:p>
          <a:p>
            <a:pPr>
              <a:lnSpc>
                <a:spcPct val="107000"/>
              </a:lnSpc>
              <a:spcBef>
                <a:spcPts val="0"/>
              </a:spcBef>
              <a:tabLst>
                <a:tab pos="457200" algn="l"/>
              </a:tabLst>
            </a:pPr>
            <a:r>
              <a:rPr lang="cy-GB" sz="8000" kern="100" dirty="0">
                <a:effectLst/>
                <a:latin typeface="Arial" panose="020B0604020202020204" pitchFamily="34" charset="0"/>
                <a:ea typeface="DengXian" panose="02010600030101010101" pitchFamily="2" charset="-122"/>
                <a:cs typeface="Arial" panose="020B0604020202020204" pitchFamily="34" charset="0"/>
              </a:rPr>
              <a:t>5 - cael eu clywed, eu trin â pharch, a bod eu hil a’u hunaniaeth ddiwylliannol yn cael eu cydnabod </a:t>
            </a:r>
            <a:endParaRPr lang="en-GB" sz="8000" kern="100" dirty="0">
              <a:latin typeface="Arial" panose="020B0604020202020204" pitchFamily="34" charset="0"/>
              <a:ea typeface="DengXian" panose="02010600030101010101" pitchFamily="2" charset="-122"/>
              <a:cs typeface="Arial" panose="020B0604020202020204" pitchFamily="34" charset="0"/>
            </a:endParaRPr>
          </a:p>
          <a:p>
            <a:pPr>
              <a:lnSpc>
                <a:spcPct val="107000"/>
              </a:lnSpc>
              <a:spcBef>
                <a:spcPts val="0"/>
              </a:spcBef>
              <a:tabLst>
                <a:tab pos="457200" algn="l"/>
              </a:tabLst>
            </a:pPr>
            <a:r>
              <a:rPr lang="cy-GB" sz="8000" kern="100" dirty="0">
                <a:effectLst/>
                <a:latin typeface="Arial" panose="020B0604020202020204" pitchFamily="34" charset="0"/>
                <a:ea typeface="DengXian" panose="02010600030101010101" pitchFamily="2" charset="-122"/>
                <a:cs typeface="Arial" panose="020B0604020202020204" pitchFamily="34" charset="0"/>
              </a:rPr>
              <a:t>6 - cael cartref diogel a chymuned sy’n cefnogi lles corfforol ac emosiynol </a:t>
            </a:r>
            <a:endParaRPr lang="en-GB" sz="8000" kern="100" dirty="0">
              <a:latin typeface="Arial" panose="020B0604020202020204" pitchFamily="34" charset="0"/>
              <a:ea typeface="DengXian" panose="02010600030101010101" pitchFamily="2" charset="-122"/>
              <a:cs typeface="Arial" panose="020B0604020202020204" pitchFamily="34" charset="0"/>
            </a:endParaRPr>
          </a:p>
          <a:p>
            <a:pPr>
              <a:lnSpc>
                <a:spcPct val="107000"/>
              </a:lnSpc>
              <a:spcBef>
                <a:spcPts val="0"/>
              </a:spcBef>
              <a:tabLst>
                <a:tab pos="457200" algn="l"/>
              </a:tabLst>
            </a:pPr>
            <a:r>
              <a:rPr lang="cy-GB" sz="8000" kern="100" dirty="0">
                <a:effectLst/>
                <a:latin typeface="Arial" panose="020B0604020202020204" pitchFamily="34" charset="0"/>
                <a:ea typeface="DengXian" panose="02010600030101010101" pitchFamily="2" charset="-122"/>
                <a:cs typeface="Arial" panose="020B0604020202020204" pitchFamily="34" charset="0"/>
              </a:rPr>
              <a:t>7 - osgoi dioddef anfantais oherwydd tlodi</a:t>
            </a:r>
            <a:endParaRPr lang="en-GB" sz="8000" kern="100" dirty="0">
              <a:effectLst/>
              <a:latin typeface="Arial" panose="020B0604020202020204" pitchFamily="34" charset="0"/>
              <a:ea typeface="DengXian" panose="02010600030101010101" pitchFamily="2" charset="-122"/>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6090E40A-DC4F-ED5A-427A-000AF8F41195}"/>
              </a:ext>
            </a:extLst>
          </p:cNvPr>
          <p:cNvSpPr>
            <a:spLocks noGrp="1"/>
          </p:cNvSpPr>
          <p:nvPr>
            <p:ph sz="half" idx="2"/>
          </p:nvPr>
        </p:nvSpPr>
        <p:spPr>
          <a:xfrm>
            <a:off x="4774517" y="803077"/>
            <a:ext cx="4369481" cy="5177309"/>
          </a:xfrm>
        </p:spPr>
        <p:txBody>
          <a:bodyPr>
            <a:noAutofit/>
          </a:bodyPr>
          <a:lstStyle/>
          <a:p>
            <a:pPr marL="0" indent="0">
              <a:spcBef>
                <a:spcPts val="0"/>
              </a:spcBef>
              <a:buNone/>
            </a:pPr>
            <a:r>
              <a:rPr lang="en-GB" sz="2000" b="1" dirty="0">
                <a:solidFill>
                  <a:srgbClr val="0070C0"/>
                </a:solidFill>
                <a:latin typeface="Arial" panose="020B0604020202020204" pitchFamily="34" charset="0"/>
                <a:cs typeface="Arial" panose="020B0604020202020204" pitchFamily="34" charset="0"/>
              </a:rPr>
              <a:t>Core Aims:</a:t>
            </a:r>
          </a:p>
          <a:p>
            <a:pPr>
              <a:spcBef>
                <a:spcPts val="0"/>
              </a:spcBef>
            </a:pPr>
            <a:r>
              <a:rPr lang="en-GB" sz="2000" dirty="0">
                <a:solidFill>
                  <a:srgbClr val="0070C0"/>
                </a:solidFill>
                <a:latin typeface="Arial" panose="020B0604020202020204" pitchFamily="34" charset="0"/>
                <a:cs typeface="Arial" panose="020B0604020202020204" pitchFamily="34" charset="0"/>
              </a:rPr>
              <a:t>1 - have a flying start in life </a:t>
            </a:r>
          </a:p>
          <a:p>
            <a:pPr>
              <a:spcBef>
                <a:spcPts val="0"/>
              </a:spcBef>
            </a:pPr>
            <a:r>
              <a:rPr lang="en-GB" sz="2000" dirty="0">
                <a:solidFill>
                  <a:srgbClr val="0070C0"/>
                </a:solidFill>
                <a:latin typeface="Arial" panose="020B0604020202020204" pitchFamily="34" charset="0"/>
                <a:cs typeface="Arial" panose="020B0604020202020204" pitchFamily="34" charset="0"/>
              </a:rPr>
              <a:t>2 - have a comprehensive range of education and learning opportunities </a:t>
            </a:r>
          </a:p>
          <a:p>
            <a:pPr>
              <a:spcBef>
                <a:spcPts val="0"/>
              </a:spcBef>
            </a:pPr>
            <a:r>
              <a:rPr lang="en-GB" sz="2000" dirty="0">
                <a:solidFill>
                  <a:srgbClr val="0070C0"/>
                </a:solidFill>
                <a:latin typeface="Arial" panose="020B0604020202020204" pitchFamily="34" charset="0"/>
                <a:cs typeface="Arial" panose="020B0604020202020204" pitchFamily="34" charset="0"/>
              </a:rPr>
              <a:t>3 - enjoy the best possible health and are free from abuse, victimisation and exploitation </a:t>
            </a:r>
          </a:p>
          <a:p>
            <a:pPr>
              <a:spcBef>
                <a:spcPts val="0"/>
              </a:spcBef>
            </a:pPr>
            <a:r>
              <a:rPr lang="en-GB" sz="2000" dirty="0">
                <a:solidFill>
                  <a:srgbClr val="0070C0"/>
                </a:solidFill>
                <a:latin typeface="Arial" panose="020B0604020202020204" pitchFamily="34" charset="0"/>
                <a:cs typeface="Arial" panose="020B0604020202020204" pitchFamily="34" charset="0"/>
              </a:rPr>
              <a:t>4 - have access to play, leisure, sporting and cultural activities </a:t>
            </a:r>
          </a:p>
          <a:p>
            <a:pPr>
              <a:spcBef>
                <a:spcPts val="0"/>
              </a:spcBef>
            </a:pPr>
            <a:r>
              <a:rPr lang="en-GB" sz="2000" dirty="0">
                <a:solidFill>
                  <a:srgbClr val="0070C0"/>
                </a:solidFill>
                <a:latin typeface="Arial" panose="020B0604020202020204" pitchFamily="34" charset="0"/>
                <a:cs typeface="Arial" panose="020B0604020202020204" pitchFamily="34" charset="0"/>
              </a:rPr>
              <a:t>5 - are listened to, treated with respect, and have their race and cultural identity recognized </a:t>
            </a:r>
          </a:p>
          <a:p>
            <a:pPr>
              <a:spcBef>
                <a:spcPts val="0"/>
              </a:spcBef>
            </a:pPr>
            <a:r>
              <a:rPr lang="en-GB" sz="2000" dirty="0">
                <a:solidFill>
                  <a:srgbClr val="0070C0"/>
                </a:solidFill>
                <a:latin typeface="Arial" panose="020B0604020202020204" pitchFamily="34" charset="0"/>
                <a:cs typeface="Arial" panose="020B0604020202020204" pitchFamily="34" charset="0"/>
              </a:rPr>
              <a:t>6 - have a safe home and a community which supports physical and emotional wellbeing </a:t>
            </a:r>
          </a:p>
          <a:p>
            <a:pPr>
              <a:spcBef>
                <a:spcPts val="0"/>
              </a:spcBef>
            </a:pPr>
            <a:r>
              <a:rPr lang="en-GB" sz="2000" dirty="0">
                <a:solidFill>
                  <a:srgbClr val="0070C0"/>
                </a:solidFill>
                <a:latin typeface="Arial" panose="020B0604020202020204" pitchFamily="34" charset="0"/>
                <a:cs typeface="Arial" panose="020B0604020202020204" pitchFamily="34" charset="0"/>
              </a:rPr>
              <a:t>7 - are not disadvantaged by poverty</a:t>
            </a:r>
            <a:endParaRPr lang="en-GB" sz="2000" i="1"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E5640F7E-9B1C-0416-D4BE-08D199A7717C}"/>
              </a:ext>
            </a:extLst>
          </p:cNvPr>
          <p:cNvSpPr txBox="1"/>
          <p:nvPr/>
        </p:nvSpPr>
        <p:spPr>
          <a:xfrm>
            <a:off x="6287814" y="5661602"/>
            <a:ext cx="2635469" cy="369332"/>
          </a:xfrm>
          <a:prstGeom prst="rect">
            <a:avLst/>
          </a:prstGeom>
          <a:noFill/>
        </p:spPr>
        <p:txBody>
          <a:bodyPr wrap="square">
            <a:spAutoFit/>
          </a:bodyPr>
          <a:lstStyle/>
          <a:p>
            <a:r>
              <a:rPr lang="en-GB" sz="1800" i="1" dirty="0"/>
              <a:t>(Welsh Government 2015)</a:t>
            </a:r>
            <a:endParaRPr lang="en-GB" dirty="0"/>
          </a:p>
        </p:txBody>
      </p:sp>
    </p:spTree>
    <p:extLst>
      <p:ext uri="{BB962C8B-B14F-4D97-AF65-F5344CB8AC3E}">
        <p14:creationId xmlns:p14="http://schemas.microsoft.com/office/powerpoint/2010/main" val="13146228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ontinuing Professional Development (CPD) | CIPD">
            <a:extLst>
              <a:ext uri="{FF2B5EF4-FFF2-40B4-BE49-F238E27FC236}">
                <a16:creationId xmlns:a16="http://schemas.microsoft.com/office/drawing/2014/main" id="{85D8A7B1-B653-D808-1A73-1599C4286CA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89338" y="241738"/>
            <a:ext cx="8965324" cy="512904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AFEBF13B-12D5-00DE-8A10-60F8B600F6A4}"/>
              </a:ext>
            </a:extLst>
          </p:cNvPr>
          <p:cNvSpPr txBox="1"/>
          <p:nvPr/>
        </p:nvSpPr>
        <p:spPr>
          <a:xfrm>
            <a:off x="2764220" y="5539605"/>
            <a:ext cx="6295697" cy="369332"/>
          </a:xfrm>
          <a:prstGeom prst="rect">
            <a:avLst/>
          </a:prstGeom>
          <a:noFill/>
        </p:spPr>
        <p:txBody>
          <a:bodyPr wrap="square">
            <a:spAutoFit/>
          </a:bodyPr>
          <a:lstStyle/>
          <a:p>
            <a:pPr marL="0" indent="0" algn="l">
              <a:buNone/>
            </a:pPr>
            <a:r>
              <a:rPr lang="en-GB" sz="1800" i="1" dirty="0">
                <a:solidFill>
                  <a:srgbClr val="0070C0"/>
                </a:solidFill>
                <a:latin typeface="Arial" panose="020B0604020202020204" pitchFamily="34" charset="0"/>
              </a:rPr>
              <a:t>Chartered Institute of Personal and Development (no date)</a:t>
            </a:r>
            <a:endParaRPr lang="en-GB" sz="1800" b="0" i="1" dirty="0">
              <a:solidFill>
                <a:srgbClr val="0070C0"/>
              </a:solidFill>
              <a:effectLst/>
              <a:latin typeface="Arial" panose="020B0604020202020204" pitchFamily="34" charset="0"/>
            </a:endParaRPr>
          </a:p>
        </p:txBody>
      </p:sp>
    </p:spTree>
    <p:extLst>
      <p:ext uri="{BB962C8B-B14F-4D97-AF65-F5344CB8AC3E}">
        <p14:creationId xmlns:p14="http://schemas.microsoft.com/office/powerpoint/2010/main" val="9402692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F43FE0-717B-59A7-D47F-E503196E5A2F}"/>
              </a:ext>
            </a:extLst>
          </p:cNvPr>
          <p:cNvSpPr>
            <a:spLocks noGrp="1"/>
          </p:cNvSpPr>
          <p:nvPr>
            <p:ph type="title"/>
          </p:nvPr>
        </p:nvSpPr>
        <p:spPr>
          <a:xfrm>
            <a:off x="178675" y="123751"/>
            <a:ext cx="8786648" cy="1325563"/>
          </a:xfrm>
        </p:spPr>
        <p:txBody>
          <a:bodyPr>
            <a:normAutofit/>
          </a:bodyPr>
          <a:lstStyle/>
          <a:p>
            <a:r>
              <a:rPr lang="en-GB" dirty="0" err="1">
                <a:latin typeface="Arial" panose="020B0604020202020204" pitchFamily="34" charset="0"/>
                <a:cs typeface="Arial" panose="020B0604020202020204" pitchFamily="34" charset="0"/>
              </a:rPr>
              <a:t>Pwysigrwydd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Myfyrio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mewn</a:t>
            </a:r>
            <a:r>
              <a:rPr lang="en-GB" dirty="0">
                <a:latin typeface="Arial" panose="020B0604020202020204" pitchFamily="34" charset="0"/>
                <a:cs typeface="Arial" panose="020B0604020202020204" pitchFamily="34" charset="0"/>
              </a:rPr>
              <a:t> DPP / </a:t>
            </a:r>
            <a:r>
              <a:rPr lang="en-GB" dirty="0">
                <a:solidFill>
                  <a:srgbClr val="0070C0"/>
                </a:solidFill>
                <a:latin typeface="Arial" panose="020B0604020202020204" pitchFamily="34" charset="0"/>
                <a:cs typeface="Arial" panose="020B0604020202020204" pitchFamily="34" charset="0"/>
              </a:rPr>
              <a:t>Importance of Reflection in CDP</a:t>
            </a:r>
          </a:p>
        </p:txBody>
      </p:sp>
      <p:sp>
        <p:nvSpPr>
          <p:cNvPr id="5" name="TextBox 4">
            <a:extLst>
              <a:ext uri="{FF2B5EF4-FFF2-40B4-BE49-F238E27FC236}">
                <a16:creationId xmlns:a16="http://schemas.microsoft.com/office/drawing/2014/main" id="{D09BA6EB-1372-BB94-926A-CDF036C1A6DC}"/>
              </a:ext>
            </a:extLst>
          </p:cNvPr>
          <p:cNvSpPr txBox="1"/>
          <p:nvPr/>
        </p:nvSpPr>
        <p:spPr>
          <a:xfrm>
            <a:off x="2737945" y="5408685"/>
            <a:ext cx="4572000" cy="369332"/>
          </a:xfrm>
          <a:prstGeom prst="rect">
            <a:avLst/>
          </a:prstGeom>
          <a:noFill/>
        </p:spPr>
        <p:txBody>
          <a:bodyPr wrap="square">
            <a:spAutoFit/>
          </a:bodyPr>
          <a:lstStyle/>
          <a:p>
            <a:r>
              <a:rPr lang="en-GB" dirty="0"/>
              <a:t>https://youtu.be/M9hyWVEG2x0</a:t>
            </a:r>
          </a:p>
        </p:txBody>
      </p:sp>
      <p:pic>
        <p:nvPicPr>
          <p:cNvPr id="7" name="Picture 6">
            <a:extLst>
              <a:ext uri="{FF2B5EF4-FFF2-40B4-BE49-F238E27FC236}">
                <a16:creationId xmlns:a16="http://schemas.microsoft.com/office/drawing/2014/main" id="{BA78139E-18B0-F563-3C25-358940A24CEE}"/>
              </a:ext>
            </a:extLst>
          </p:cNvPr>
          <p:cNvPicPr>
            <a:picLocks noChangeAspect="1"/>
          </p:cNvPicPr>
          <p:nvPr/>
        </p:nvPicPr>
        <p:blipFill rotWithShape="1">
          <a:blip r:embed="rId3"/>
          <a:srcRect l="43104" t="22934" r="21264" b="26014"/>
          <a:stretch/>
        </p:blipFill>
        <p:spPr>
          <a:xfrm>
            <a:off x="1413641" y="1656244"/>
            <a:ext cx="6316717" cy="3545511"/>
          </a:xfrm>
          <a:prstGeom prst="rect">
            <a:avLst/>
          </a:prstGeom>
        </p:spPr>
      </p:pic>
    </p:spTree>
    <p:extLst>
      <p:ext uri="{BB962C8B-B14F-4D97-AF65-F5344CB8AC3E}">
        <p14:creationId xmlns:p14="http://schemas.microsoft.com/office/powerpoint/2010/main" val="26896205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7EEC44-0F08-0E35-67E2-E3038E801A89}"/>
              </a:ext>
            </a:extLst>
          </p:cNvPr>
          <p:cNvSpPr>
            <a:spLocks noGrp="1"/>
          </p:cNvSpPr>
          <p:nvPr>
            <p:ph type="title"/>
          </p:nvPr>
        </p:nvSpPr>
        <p:spPr>
          <a:xfrm>
            <a:off x="89338" y="91856"/>
            <a:ext cx="8965324" cy="1325563"/>
          </a:xfrm>
        </p:spPr>
        <p:txBody>
          <a:bodyPr>
            <a:normAutofit/>
          </a:bodyPr>
          <a:lstStyle/>
          <a:p>
            <a:r>
              <a:rPr lang="en-GB" dirty="0" err="1">
                <a:latin typeface="Arial" panose="020B0604020202020204" pitchFamily="34" charset="0"/>
                <a:cs typeface="Arial" panose="020B0604020202020204" pitchFamily="34" charset="0"/>
              </a:rPr>
              <a:t>Pwysigrwydd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Myfyrio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mewn</a:t>
            </a:r>
            <a:r>
              <a:rPr lang="en-GB" dirty="0">
                <a:latin typeface="Arial" panose="020B0604020202020204" pitchFamily="34" charset="0"/>
                <a:cs typeface="Arial" panose="020B0604020202020204" pitchFamily="34" charset="0"/>
              </a:rPr>
              <a:t> DPP / </a:t>
            </a:r>
            <a:r>
              <a:rPr lang="en-GB" dirty="0">
                <a:solidFill>
                  <a:srgbClr val="0070C0"/>
                </a:solidFill>
                <a:latin typeface="Arial" panose="020B0604020202020204" pitchFamily="34" charset="0"/>
                <a:cs typeface="Arial" panose="020B0604020202020204" pitchFamily="34" charset="0"/>
              </a:rPr>
              <a:t>Importance of Reflection in CDP</a:t>
            </a:r>
            <a:endParaRPr lang="en-GB" dirty="0"/>
          </a:p>
        </p:txBody>
      </p:sp>
      <p:sp>
        <p:nvSpPr>
          <p:cNvPr id="3" name="Content Placeholder 2">
            <a:extLst>
              <a:ext uri="{FF2B5EF4-FFF2-40B4-BE49-F238E27FC236}">
                <a16:creationId xmlns:a16="http://schemas.microsoft.com/office/drawing/2014/main" id="{C3F919DD-6715-5BF3-9A72-D0E2139F8375}"/>
              </a:ext>
            </a:extLst>
          </p:cNvPr>
          <p:cNvSpPr>
            <a:spLocks noGrp="1"/>
          </p:cNvSpPr>
          <p:nvPr>
            <p:ph sz="half" idx="1"/>
          </p:nvPr>
        </p:nvSpPr>
        <p:spPr>
          <a:xfrm>
            <a:off x="288862" y="1664653"/>
            <a:ext cx="3867150" cy="3809862"/>
          </a:xfrm>
        </p:spPr>
        <p:txBody>
          <a:bodyPr>
            <a:normAutofit fontScale="92500" lnSpcReduction="20000"/>
          </a:bodyPr>
          <a:lstStyle/>
          <a:p>
            <a:pPr marL="0" indent="0">
              <a:lnSpc>
                <a:spcPct val="107000"/>
              </a:lnSpc>
              <a:spcBef>
                <a:spcPts val="0"/>
              </a:spcBef>
              <a:spcAft>
                <a:spcPts val="600"/>
              </a:spcAft>
              <a:buNone/>
            </a:pPr>
            <a:r>
              <a:rPr lang="cy-GB" sz="2600" kern="100" dirty="0">
                <a:effectLst/>
                <a:latin typeface="Arial" panose="020B0604020202020204" pitchFamily="34" charset="0"/>
                <a:ea typeface="DengXian" panose="02010600030101010101" pitchFamily="2" charset="-122"/>
                <a:cs typeface="Arial" panose="020B0604020202020204" pitchFamily="34" charset="0"/>
              </a:rPr>
              <a:t>Dylai DPP:</a:t>
            </a:r>
            <a:endParaRPr lang="en-GB" sz="26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spcAft>
                <a:spcPts val="600"/>
              </a:spcAft>
              <a:buFont typeface="Arial" panose="020B0604020202020204" pitchFamily="34" charset="0"/>
              <a:buChar char="•"/>
              <a:tabLst>
                <a:tab pos="457200" algn="l"/>
              </a:tabLst>
            </a:pPr>
            <a:r>
              <a:rPr lang="cy-GB" sz="2600" kern="100" dirty="0">
                <a:effectLst/>
                <a:latin typeface="Arial" panose="020B0604020202020204" pitchFamily="34" charset="0"/>
                <a:ea typeface="DengXian" panose="02010600030101010101" pitchFamily="2" charset="-122"/>
                <a:cs typeface="Arial" panose="020B0604020202020204" pitchFamily="34" charset="0"/>
              </a:rPr>
              <a:t>Gael ei adolygu’n rheolaidd </a:t>
            </a:r>
            <a:endParaRPr lang="en-GB" sz="26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spcAft>
                <a:spcPts val="600"/>
              </a:spcAft>
              <a:buFont typeface="Arial" panose="020B0604020202020204" pitchFamily="34" charset="0"/>
              <a:buChar char="•"/>
              <a:tabLst>
                <a:tab pos="457200" algn="l"/>
              </a:tabLst>
            </a:pPr>
            <a:r>
              <a:rPr lang="cy-GB" sz="2600" kern="100" dirty="0">
                <a:effectLst/>
                <a:latin typeface="Arial" panose="020B0604020202020204" pitchFamily="34" charset="0"/>
                <a:ea typeface="DengXian" panose="02010600030101010101" pitchFamily="2" charset="-122"/>
                <a:cs typeface="Arial" panose="020B0604020202020204" pitchFamily="34" charset="0"/>
              </a:rPr>
              <a:t>Cael ei werthuso am ei effaith </a:t>
            </a:r>
            <a:endParaRPr lang="en-GB" sz="26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spcAft>
                <a:spcPts val="600"/>
              </a:spcAft>
              <a:buFont typeface="Arial" panose="020B0604020202020204" pitchFamily="34" charset="0"/>
              <a:buChar char="•"/>
              <a:tabLst>
                <a:tab pos="457200" algn="l"/>
              </a:tabLst>
            </a:pPr>
            <a:r>
              <a:rPr lang="cy-GB" sz="2600" kern="100" dirty="0">
                <a:effectLst/>
                <a:latin typeface="Arial" panose="020B0604020202020204" pitchFamily="34" charset="0"/>
                <a:ea typeface="DengXian" panose="02010600030101010101" pitchFamily="2" charset="-122"/>
                <a:cs typeface="Arial" panose="020B0604020202020204" pitchFamily="34" charset="0"/>
              </a:rPr>
              <a:t>Bod yn bersonol i chi</a:t>
            </a:r>
            <a:endParaRPr lang="en-GB" sz="26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spcAft>
                <a:spcPts val="600"/>
              </a:spcAft>
              <a:buFont typeface="Arial" panose="020B0604020202020204" pitchFamily="34" charset="0"/>
              <a:buChar char="•"/>
              <a:tabLst>
                <a:tab pos="457200" algn="l"/>
              </a:tabLst>
            </a:pPr>
            <a:r>
              <a:rPr lang="cy-GB" sz="2600" kern="100" dirty="0">
                <a:effectLst/>
                <a:latin typeface="Arial" panose="020B0604020202020204" pitchFamily="34" charset="0"/>
                <a:ea typeface="DengXian" panose="02010600030101010101" pitchFamily="2" charset="-122"/>
                <a:cs typeface="Arial" panose="020B0604020202020204" pitchFamily="34" charset="0"/>
              </a:rPr>
              <a:t>Cynyddu gwybodaeth, profiad a dealltwriaeth</a:t>
            </a:r>
            <a:endParaRPr lang="en-GB" sz="26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spcAft>
                <a:spcPts val="600"/>
              </a:spcAft>
              <a:buFont typeface="Arial" panose="020B0604020202020204" pitchFamily="34" charset="0"/>
              <a:buChar char="•"/>
              <a:tabLst>
                <a:tab pos="457200" algn="l"/>
              </a:tabLst>
            </a:pPr>
            <a:r>
              <a:rPr lang="cy-GB" sz="2600" kern="100" dirty="0">
                <a:effectLst/>
                <a:latin typeface="Arial" panose="020B0604020202020204" pitchFamily="34" charset="0"/>
                <a:ea typeface="DengXian" panose="02010600030101010101" pitchFamily="2" charset="-122"/>
                <a:cs typeface="Arial" panose="020B0604020202020204" pitchFamily="34" charset="0"/>
              </a:rPr>
              <a:t>Cyfrannu at ddysgu gydol oes </a:t>
            </a:r>
            <a:endParaRPr lang="en-GB" sz="2600" kern="100" dirty="0">
              <a:effectLst/>
              <a:latin typeface="Arial" panose="020B0604020202020204" pitchFamily="34" charset="0"/>
              <a:ea typeface="DengXian" panose="02010600030101010101" pitchFamily="2" charset="-122"/>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EE11B7D5-4539-5BAD-8822-73E209E5118D}"/>
              </a:ext>
            </a:extLst>
          </p:cNvPr>
          <p:cNvSpPr>
            <a:spLocks noGrp="1"/>
          </p:cNvSpPr>
          <p:nvPr>
            <p:ph sz="half" idx="2"/>
          </p:nvPr>
        </p:nvSpPr>
        <p:spPr>
          <a:xfrm>
            <a:off x="4691158" y="1664653"/>
            <a:ext cx="3867150" cy="3809862"/>
          </a:xfrm>
        </p:spPr>
        <p:txBody>
          <a:bodyPr>
            <a:normAutofit fontScale="92500" lnSpcReduction="20000"/>
          </a:bodyPr>
          <a:lstStyle/>
          <a:p>
            <a:pPr marL="0" indent="0">
              <a:buNone/>
            </a:pPr>
            <a:r>
              <a:rPr lang="en-GB" dirty="0">
                <a:solidFill>
                  <a:srgbClr val="0070C0"/>
                </a:solidFill>
                <a:latin typeface="Arial" panose="020B0604020202020204" pitchFamily="34" charset="0"/>
                <a:cs typeface="Arial" panose="020B0604020202020204" pitchFamily="34" charset="0"/>
              </a:rPr>
              <a:t>CPD should be:</a:t>
            </a:r>
          </a:p>
          <a:p>
            <a:r>
              <a:rPr lang="en-GB" dirty="0">
                <a:solidFill>
                  <a:srgbClr val="0070C0"/>
                </a:solidFill>
                <a:latin typeface="Arial" panose="020B0604020202020204" pitchFamily="34" charset="0"/>
                <a:cs typeface="Arial" panose="020B0604020202020204" pitchFamily="34" charset="0"/>
              </a:rPr>
              <a:t>Regularly reviewed </a:t>
            </a:r>
          </a:p>
          <a:p>
            <a:r>
              <a:rPr lang="en-GB" dirty="0">
                <a:solidFill>
                  <a:srgbClr val="0070C0"/>
                </a:solidFill>
                <a:latin typeface="Arial" panose="020B0604020202020204" pitchFamily="34" charset="0"/>
                <a:cs typeface="Arial" panose="020B0604020202020204" pitchFamily="34" charset="0"/>
              </a:rPr>
              <a:t>Evaluated for impact </a:t>
            </a:r>
          </a:p>
          <a:p>
            <a:r>
              <a:rPr lang="en-GB" dirty="0">
                <a:solidFill>
                  <a:srgbClr val="0070C0"/>
                </a:solidFill>
                <a:latin typeface="Arial" panose="020B0604020202020204" pitchFamily="34" charset="0"/>
                <a:cs typeface="Arial" panose="020B0604020202020204" pitchFamily="34" charset="0"/>
              </a:rPr>
              <a:t>Personal to you</a:t>
            </a:r>
          </a:p>
          <a:p>
            <a:r>
              <a:rPr lang="en-GB" dirty="0">
                <a:solidFill>
                  <a:srgbClr val="0070C0"/>
                </a:solidFill>
                <a:latin typeface="Arial" panose="020B0604020202020204" pitchFamily="34" charset="0"/>
                <a:cs typeface="Arial" panose="020B0604020202020204" pitchFamily="34" charset="0"/>
              </a:rPr>
              <a:t>Increase knowledge, experience and understanding</a:t>
            </a:r>
          </a:p>
          <a:p>
            <a:r>
              <a:rPr lang="en-GB" dirty="0">
                <a:solidFill>
                  <a:srgbClr val="0070C0"/>
                </a:solidFill>
                <a:latin typeface="Arial" panose="020B0604020202020204" pitchFamily="34" charset="0"/>
                <a:cs typeface="Arial" panose="020B0604020202020204" pitchFamily="34" charset="0"/>
              </a:rPr>
              <a:t>Contribute to lifelong learning </a:t>
            </a:r>
          </a:p>
        </p:txBody>
      </p:sp>
    </p:spTree>
    <p:extLst>
      <p:ext uri="{BB962C8B-B14F-4D97-AF65-F5344CB8AC3E}">
        <p14:creationId xmlns:p14="http://schemas.microsoft.com/office/powerpoint/2010/main" val="38927094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F4A2E6-CB05-B0CE-E814-537DB2736B8F}"/>
              </a:ext>
            </a:extLst>
          </p:cNvPr>
          <p:cNvSpPr>
            <a:spLocks noGrp="1"/>
          </p:cNvSpPr>
          <p:nvPr>
            <p:ph type="title"/>
          </p:nvPr>
        </p:nvSpPr>
        <p:spPr>
          <a:xfrm>
            <a:off x="0" y="18284"/>
            <a:ext cx="9144000" cy="1325563"/>
          </a:xfrm>
        </p:spPr>
        <p:txBody>
          <a:bodyPr/>
          <a:lstStyle/>
          <a:p>
            <a:pPr algn="ctr"/>
            <a:r>
              <a:rPr lang="en-GB" dirty="0" err="1">
                <a:latin typeface="Arial" panose="020B0604020202020204" pitchFamily="34" charset="0"/>
                <a:cs typeface="Arial" panose="020B0604020202020204" pitchFamily="34" charset="0"/>
              </a:rPr>
              <a:t>Myfyrio</a:t>
            </a:r>
            <a:r>
              <a:rPr lang="en-GB" dirty="0">
                <a:latin typeface="Arial" panose="020B0604020202020204" pitchFamily="34" charset="0"/>
                <a:cs typeface="Arial" panose="020B0604020202020204" pitchFamily="34" charset="0"/>
              </a:rPr>
              <a:t> ag </a:t>
            </a:r>
            <a:r>
              <a:rPr lang="en-GB" dirty="0" err="1">
                <a:latin typeface="Arial" panose="020B0604020202020204" pitchFamily="34" charset="0"/>
                <a:cs typeface="Arial" panose="020B0604020202020204" pitchFamily="34" charset="0"/>
              </a:rPr>
              <a:t>eraill</a:t>
            </a:r>
            <a:r>
              <a:rPr lang="en-GB" dirty="0">
                <a:latin typeface="Arial" panose="020B0604020202020204" pitchFamily="34" charset="0"/>
                <a:cs typeface="Arial" panose="020B0604020202020204" pitchFamily="34" charset="0"/>
              </a:rPr>
              <a:t> </a:t>
            </a:r>
            <a:br>
              <a:rPr lang="en-GB" dirty="0">
                <a:latin typeface="Arial" panose="020B0604020202020204" pitchFamily="34" charset="0"/>
                <a:cs typeface="Arial" panose="020B0604020202020204" pitchFamily="34" charset="0"/>
              </a:rPr>
            </a:br>
            <a:r>
              <a:rPr lang="en-GB" dirty="0">
                <a:solidFill>
                  <a:srgbClr val="0070C0"/>
                </a:solidFill>
                <a:latin typeface="Arial" panose="020B0604020202020204" pitchFamily="34" charset="0"/>
                <a:cs typeface="Arial" panose="020B0604020202020204" pitchFamily="34" charset="0"/>
              </a:rPr>
              <a:t>Reflecting with others </a:t>
            </a:r>
          </a:p>
        </p:txBody>
      </p:sp>
      <p:sp>
        <p:nvSpPr>
          <p:cNvPr id="3" name="Content Placeholder 2">
            <a:extLst>
              <a:ext uri="{FF2B5EF4-FFF2-40B4-BE49-F238E27FC236}">
                <a16:creationId xmlns:a16="http://schemas.microsoft.com/office/drawing/2014/main" id="{D7AC8C52-11C5-FF88-9904-D741B360AAE8}"/>
              </a:ext>
            </a:extLst>
          </p:cNvPr>
          <p:cNvSpPr>
            <a:spLocks noGrp="1"/>
          </p:cNvSpPr>
          <p:nvPr>
            <p:ph sz="half" idx="1"/>
          </p:nvPr>
        </p:nvSpPr>
        <p:spPr>
          <a:xfrm>
            <a:off x="235887" y="1746745"/>
            <a:ext cx="4085896" cy="3967621"/>
          </a:xfrm>
        </p:spPr>
        <p:txBody>
          <a:bodyPr>
            <a:normAutofit fontScale="85000" lnSpcReduction="10000"/>
          </a:bodyPr>
          <a:lstStyle/>
          <a:p>
            <a:r>
              <a:rPr lang="cy-GB" kern="100" dirty="0">
                <a:effectLst/>
                <a:latin typeface="Arial" panose="020B0604020202020204" pitchFamily="34" charset="0"/>
                <a:ea typeface="DengXian" panose="02010600030101010101" pitchFamily="2" charset="-122"/>
                <a:cs typeface="Arial" panose="020B0604020202020204" pitchFamily="34" charset="0"/>
              </a:rPr>
              <a:t>Gall siarad ag eraill fod yn gyfrwng grymus i adfyfyrio oherwydd gallwch siarad am eich arfer, rhannu syniadau a chefnogi eich gilydd. Bydd cysylltiadau cadarnhaol gyda gweithwyr proffesiynol eraill lle byddwch yn adfyfyrio gyda’ch gilydd yn eich cefnogi gyda syniadau newydd i ymestyn eich arfer. </a:t>
            </a:r>
            <a:endParaRPr lang="en-GB" kern="100" dirty="0">
              <a:effectLst/>
              <a:latin typeface="Arial" panose="020B0604020202020204" pitchFamily="34" charset="0"/>
              <a:ea typeface="DengXian" panose="02010600030101010101" pitchFamily="2" charset="-122"/>
              <a:cs typeface="Arial" panose="020B0604020202020204" pitchFamily="34" charset="0"/>
            </a:endParaRPr>
          </a:p>
          <a:p>
            <a:pPr marL="0" indent="0">
              <a:buNone/>
            </a:pPr>
            <a:endParaRPr lang="en-GB" dirty="0"/>
          </a:p>
        </p:txBody>
      </p:sp>
      <p:sp>
        <p:nvSpPr>
          <p:cNvPr id="4" name="Content Placeholder 3">
            <a:extLst>
              <a:ext uri="{FF2B5EF4-FFF2-40B4-BE49-F238E27FC236}">
                <a16:creationId xmlns:a16="http://schemas.microsoft.com/office/drawing/2014/main" id="{8E91A644-2BF8-DDB3-3479-9D13DD5024BC}"/>
              </a:ext>
            </a:extLst>
          </p:cNvPr>
          <p:cNvSpPr>
            <a:spLocks noGrp="1"/>
          </p:cNvSpPr>
          <p:nvPr>
            <p:ph sz="half" idx="2"/>
          </p:nvPr>
        </p:nvSpPr>
        <p:spPr>
          <a:xfrm>
            <a:off x="4648199" y="1746745"/>
            <a:ext cx="4085897" cy="3809862"/>
          </a:xfrm>
        </p:spPr>
        <p:txBody>
          <a:bodyPr>
            <a:normAutofit fontScale="85000" lnSpcReduction="10000"/>
          </a:bodyPr>
          <a:lstStyle/>
          <a:p>
            <a:r>
              <a:rPr lang="en-GB" dirty="0">
                <a:solidFill>
                  <a:srgbClr val="0070C0"/>
                </a:solidFill>
                <a:latin typeface="Arial" panose="020B0604020202020204" pitchFamily="34" charset="0"/>
                <a:cs typeface="Arial" panose="020B0604020202020204" pitchFamily="34" charset="0"/>
              </a:rPr>
              <a:t>Talking to others can be a powerful vehicle for reflection as you can talk about your practice, share ideas and support each other. Positive relationships with other professionals where you reflect together will support you with new ideas to extend your practice. </a:t>
            </a:r>
          </a:p>
          <a:p>
            <a:pPr marL="0" indent="0">
              <a:buNone/>
            </a:pPr>
            <a:r>
              <a:rPr lang="en-GB" dirty="0">
                <a:solidFill>
                  <a:srgbClr val="0070C0"/>
                </a:solidFill>
                <a:latin typeface="Arial" panose="020B0604020202020204" pitchFamily="34" charset="0"/>
                <a:cs typeface="Arial" panose="020B0604020202020204" pitchFamily="34" charset="0"/>
              </a:rPr>
              <a:t>		PACEY (2016) </a:t>
            </a:r>
          </a:p>
        </p:txBody>
      </p:sp>
    </p:spTree>
    <p:extLst>
      <p:ext uri="{BB962C8B-B14F-4D97-AF65-F5344CB8AC3E}">
        <p14:creationId xmlns:p14="http://schemas.microsoft.com/office/powerpoint/2010/main" val="20445669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23DFF9-05ED-B36E-553A-9B905F2BA123}"/>
              </a:ext>
            </a:extLst>
          </p:cNvPr>
          <p:cNvSpPr>
            <a:spLocks noGrp="1"/>
          </p:cNvSpPr>
          <p:nvPr>
            <p:ph type="title"/>
          </p:nvPr>
        </p:nvSpPr>
        <p:spPr>
          <a:xfrm>
            <a:off x="451945" y="365125"/>
            <a:ext cx="8063405" cy="1325563"/>
          </a:xfrm>
        </p:spPr>
        <p:txBody>
          <a:bodyPr/>
          <a:lstStyle/>
          <a:p>
            <a:r>
              <a:rPr lang="en-GB" dirty="0">
                <a:latin typeface="Arial" panose="020B0604020202020204" pitchFamily="34" charset="0"/>
                <a:cs typeface="Arial" panose="020B0604020202020204" pitchFamily="34" charset="0"/>
              </a:rPr>
              <a:t>DPP </a:t>
            </a:r>
            <a:r>
              <a:rPr lang="en-GB" dirty="0" err="1">
                <a:latin typeface="Arial" panose="020B0604020202020204" pitchFamily="34" charset="0"/>
                <a:cs typeface="Arial" panose="020B0604020202020204" pitchFamily="34" charset="0"/>
              </a:rPr>
              <a:t>tasg</a:t>
            </a:r>
            <a:r>
              <a:rPr lang="en-GB" dirty="0">
                <a:latin typeface="Arial" panose="020B0604020202020204" pitchFamily="34" charset="0"/>
                <a:cs typeface="Arial" panose="020B0604020202020204" pitchFamily="34" charset="0"/>
              </a:rPr>
              <a:t>            </a:t>
            </a:r>
            <a:r>
              <a:rPr lang="en-GB" dirty="0">
                <a:solidFill>
                  <a:srgbClr val="0070C0"/>
                </a:solidFill>
                <a:latin typeface="Arial" panose="020B0604020202020204" pitchFamily="34" charset="0"/>
                <a:cs typeface="Arial" panose="020B0604020202020204" pitchFamily="34" charset="0"/>
              </a:rPr>
              <a:t>PDP task </a:t>
            </a:r>
          </a:p>
        </p:txBody>
      </p:sp>
      <p:sp>
        <p:nvSpPr>
          <p:cNvPr id="3" name="Content Placeholder 2">
            <a:extLst>
              <a:ext uri="{FF2B5EF4-FFF2-40B4-BE49-F238E27FC236}">
                <a16:creationId xmlns:a16="http://schemas.microsoft.com/office/drawing/2014/main" id="{9910B91E-0DBC-0941-A956-E14F6EDB929A}"/>
              </a:ext>
            </a:extLst>
          </p:cNvPr>
          <p:cNvSpPr>
            <a:spLocks noGrp="1"/>
          </p:cNvSpPr>
          <p:nvPr>
            <p:ph sz="half" idx="1"/>
          </p:nvPr>
        </p:nvSpPr>
        <p:spPr>
          <a:xfrm>
            <a:off x="250277" y="2330122"/>
            <a:ext cx="3867150" cy="3809862"/>
          </a:xfrm>
        </p:spPr>
        <p:txBody>
          <a:bodyPr/>
          <a:lstStyle/>
          <a:p>
            <a:r>
              <a:rPr lang="cy-GB" dirty="0">
                <a:effectLst/>
                <a:latin typeface="Arial" panose="020B0604020202020204" pitchFamily="34" charset="0"/>
                <a:cs typeface="Arial" panose="020B0604020202020204" pitchFamily="34" charset="0"/>
              </a:rPr>
              <a:t>Datblygiad personol</a:t>
            </a:r>
          </a:p>
          <a:p>
            <a:r>
              <a:rPr lang="cy-GB" dirty="0">
                <a:effectLst/>
                <a:latin typeface="Arial" panose="020B0604020202020204" pitchFamily="34" charset="0"/>
                <a:cs typeface="Arial" panose="020B0604020202020204" pitchFamily="34" charset="0"/>
              </a:rPr>
              <a:t>Datblygiad addysgol</a:t>
            </a:r>
          </a:p>
          <a:p>
            <a:r>
              <a:rPr lang="cy-GB" dirty="0">
                <a:effectLst/>
                <a:latin typeface="Arial" panose="020B0604020202020204" pitchFamily="34" charset="0"/>
                <a:cs typeface="Arial" panose="020B0604020202020204" pitchFamily="34" charset="0"/>
              </a:rPr>
              <a:t>Datblygu gyrfa </a:t>
            </a:r>
            <a:endParaRPr lang="en-GB"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ED284918-A22B-2F44-8DF4-319225A1080F}"/>
              </a:ext>
            </a:extLst>
          </p:cNvPr>
          <p:cNvSpPr>
            <a:spLocks noGrp="1"/>
          </p:cNvSpPr>
          <p:nvPr>
            <p:ph sz="half" idx="2"/>
          </p:nvPr>
        </p:nvSpPr>
        <p:spPr>
          <a:xfrm>
            <a:off x="4447847" y="2330122"/>
            <a:ext cx="4445876" cy="3809862"/>
          </a:xfrm>
        </p:spPr>
        <p:txBody>
          <a:bodyPr/>
          <a:lstStyle/>
          <a:p>
            <a:r>
              <a:rPr lang="en-GB" dirty="0">
                <a:solidFill>
                  <a:srgbClr val="0070C0"/>
                </a:solidFill>
                <a:latin typeface="Arial" panose="020B0604020202020204" pitchFamily="34" charset="0"/>
                <a:cs typeface="Arial" panose="020B0604020202020204" pitchFamily="34" charset="0"/>
              </a:rPr>
              <a:t>Personal development</a:t>
            </a:r>
          </a:p>
          <a:p>
            <a:r>
              <a:rPr lang="en-GB" dirty="0">
                <a:solidFill>
                  <a:srgbClr val="0070C0"/>
                </a:solidFill>
                <a:latin typeface="Arial" panose="020B0604020202020204" pitchFamily="34" charset="0"/>
                <a:cs typeface="Arial" panose="020B0604020202020204" pitchFamily="34" charset="0"/>
              </a:rPr>
              <a:t>Educational development</a:t>
            </a:r>
          </a:p>
          <a:p>
            <a:r>
              <a:rPr lang="en-GB" dirty="0">
                <a:solidFill>
                  <a:srgbClr val="0070C0"/>
                </a:solidFill>
                <a:latin typeface="Arial" panose="020B0604020202020204" pitchFamily="34" charset="0"/>
                <a:cs typeface="Arial" panose="020B0604020202020204" pitchFamily="34" charset="0"/>
              </a:rPr>
              <a:t>Career development </a:t>
            </a:r>
          </a:p>
        </p:txBody>
      </p:sp>
    </p:spTree>
    <p:extLst>
      <p:ext uri="{BB962C8B-B14F-4D97-AF65-F5344CB8AC3E}">
        <p14:creationId xmlns:p14="http://schemas.microsoft.com/office/powerpoint/2010/main" val="25992900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09EDCE-7B43-C67B-BD35-0AED8F5FC2DE}"/>
              </a:ext>
            </a:extLst>
          </p:cNvPr>
          <p:cNvSpPr>
            <a:spLocks noGrp="1"/>
          </p:cNvSpPr>
          <p:nvPr>
            <p:ph type="title"/>
          </p:nvPr>
        </p:nvSpPr>
        <p:spPr>
          <a:xfrm>
            <a:off x="155685" y="144408"/>
            <a:ext cx="7886700" cy="1325563"/>
          </a:xfrm>
        </p:spPr>
        <p:txBody>
          <a:bodyPr/>
          <a:lstStyle/>
          <a:p>
            <a:r>
              <a:rPr lang="en-GB" dirty="0">
                <a:latin typeface="Arial" panose="020B0604020202020204" pitchFamily="34" charset="0"/>
                <a:cs typeface="Arial" panose="020B0604020202020204" pitchFamily="34" charset="0"/>
              </a:rPr>
              <a:t>PMCPA </a:t>
            </a:r>
            <a:r>
              <a:rPr lang="en-GB" dirty="0" err="1">
                <a:latin typeface="Arial" panose="020B0604020202020204" pitchFamily="34" charset="0"/>
                <a:cs typeface="Arial" panose="020B0604020202020204" pitchFamily="34" charset="0"/>
              </a:rPr>
              <a:t>nodau</a:t>
            </a:r>
            <a:r>
              <a:rPr lang="en-GB" dirty="0">
                <a:solidFill>
                  <a:srgbClr val="0070C0"/>
                </a:solidFill>
                <a:latin typeface="Arial" panose="020B0604020202020204" pitchFamily="34" charset="0"/>
                <a:cs typeface="Arial" panose="020B0604020202020204" pitchFamily="34" charset="0"/>
              </a:rPr>
              <a:t> / SMART goals </a:t>
            </a:r>
          </a:p>
        </p:txBody>
      </p:sp>
      <p:graphicFrame>
        <p:nvGraphicFramePr>
          <p:cNvPr id="8" name="Diagram 7">
            <a:extLst>
              <a:ext uri="{FF2B5EF4-FFF2-40B4-BE49-F238E27FC236}">
                <a16:creationId xmlns:a16="http://schemas.microsoft.com/office/drawing/2014/main" id="{B0B34EE4-83A8-09F8-7B17-9EE246EF195E}"/>
              </a:ext>
            </a:extLst>
          </p:cNvPr>
          <p:cNvGraphicFramePr/>
          <p:nvPr>
            <p:extLst>
              <p:ext uri="{D42A27DB-BD31-4B8C-83A1-F6EECF244321}">
                <p14:modId xmlns:p14="http://schemas.microsoft.com/office/powerpoint/2010/main" val="2606127242"/>
              </p:ext>
            </p:extLst>
          </p:nvPr>
        </p:nvGraphicFramePr>
        <p:xfrm>
          <a:off x="4677104" y="1438166"/>
          <a:ext cx="3626069"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9" name="Diagram 8">
            <a:extLst>
              <a:ext uri="{FF2B5EF4-FFF2-40B4-BE49-F238E27FC236}">
                <a16:creationId xmlns:a16="http://schemas.microsoft.com/office/drawing/2014/main" id="{1D564FCA-9D97-DAF0-2C23-A231809EAD2C}"/>
              </a:ext>
            </a:extLst>
          </p:cNvPr>
          <p:cNvGraphicFramePr/>
          <p:nvPr>
            <p:extLst>
              <p:ext uri="{D42A27DB-BD31-4B8C-83A1-F6EECF244321}">
                <p14:modId xmlns:p14="http://schemas.microsoft.com/office/powerpoint/2010/main" val="1505537334"/>
              </p:ext>
            </p:extLst>
          </p:nvPr>
        </p:nvGraphicFramePr>
        <p:xfrm>
          <a:off x="341587" y="1454069"/>
          <a:ext cx="3626069" cy="406400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1801505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703AF16-14E1-3592-3F36-81A74C10079B}"/>
              </a:ext>
            </a:extLst>
          </p:cNvPr>
          <p:cNvPicPr>
            <a:picLocks noChangeAspect="1"/>
          </p:cNvPicPr>
          <p:nvPr/>
        </p:nvPicPr>
        <p:blipFill rotWithShape="1">
          <a:blip r:embed="rId3"/>
          <a:srcRect l="47356" t="17945" r="6436" b="5182"/>
          <a:stretch/>
        </p:blipFill>
        <p:spPr>
          <a:xfrm>
            <a:off x="0" y="-1"/>
            <a:ext cx="9208269" cy="6001407"/>
          </a:xfrm>
          <a:prstGeom prst="rect">
            <a:avLst/>
          </a:prstGeom>
        </p:spPr>
      </p:pic>
    </p:spTree>
    <p:extLst>
      <p:ext uri="{BB962C8B-B14F-4D97-AF65-F5344CB8AC3E}">
        <p14:creationId xmlns:p14="http://schemas.microsoft.com/office/powerpoint/2010/main" val="26432957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EFA56A7-3294-8EF2-AB89-82941868674D}"/>
              </a:ext>
            </a:extLst>
          </p:cNvPr>
          <p:cNvPicPr>
            <a:picLocks noChangeAspect="1"/>
          </p:cNvPicPr>
          <p:nvPr/>
        </p:nvPicPr>
        <p:blipFill rotWithShape="1">
          <a:blip r:embed="rId3"/>
          <a:srcRect l="48619" t="21759" r="7817" b="16038"/>
          <a:stretch/>
        </p:blipFill>
        <p:spPr>
          <a:xfrm>
            <a:off x="15492" y="388881"/>
            <a:ext cx="9113015" cy="5097517"/>
          </a:xfrm>
          <a:prstGeom prst="rect">
            <a:avLst/>
          </a:prstGeom>
        </p:spPr>
      </p:pic>
    </p:spTree>
    <p:extLst>
      <p:ext uri="{BB962C8B-B14F-4D97-AF65-F5344CB8AC3E}">
        <p14:creationId xmlns:p14="http://schemas.microsoft.com/office/powerpoint/2010/main" val="199680904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8BF3193-E1C9-B0E3-1FE0-846F77FE135B}"/>
              </a:ext>
            </a:extLst>
          </p:cNvPr>
          <p:cNvPicPr>
            <a:picLocks noChangeAspect="1"/>
          </p:cNvPicPr>
          <p:nvPr/>
        </p:nvPicPr>
        <p:blipFill rotWithShape="1">
          <a:blip r:embed="rId3"/>
          <a:srcRect l="44483" t="13544" r="2184" b="16038"/>
          <a:stretch/>
        </p:blipFill>
        <p:spPr>
          <a:xfrm>
            <a:off x="0" y="325819"/>
            <a:ext cx="9144000" cy="5304882"/>
          </a:xfrm>
          <a:prstGeom prst="rect">
            <a:avLst/>
          </a:prstGeom>
        </p:spPr>
      </p:pic>
    </p:spTree>
    <p:extLst>
      <p:ext uri="{BB962C8B-B14F-4D97-AF65-F5344CB8AC3E}">
        <p14:creationId xmlns:p14="http://schemas.microsoft.com/office/powerpoint/2010/main" val="305947575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CB80E-DB2D-3A6C-042D-E50B06980ACC}"/>
              </a:ext>
            </a:extLst>
          </p:cNvPr>
          <p:cNvSpPr>
            <a:spLocks noGrp="1"/>
          </p:cNvSpPr>
          <p:nvPr>
            <p:ph type="title"/>
          </p:nvPr>
        </p:nvSpPr>
        <p:spPr>
          <a:xfrm>
            <a:off x="278846" y="-9237"/>
            <a:ext cx="7886700" cy="1325563"/>
          </a:xfrm>
        </p:spPr>
        <p:txBody>
          <a:bodyPr/>
          <a:lstStyle/>
          <a:p>
            <a:r>
              <a:rPr lang="en-GB" dirty="0" err="1">
                <a:latin typeface="Arial" panose="020B0604020202020204" pitchFamily="34" charset="0"/>
                <a:cs typeface="Arial" panose="020B0604020202020204" pitchFamily="34" charset="0"/>
              </a:rPr>
              <a:t>Tasg</a:t>
            </a:r>
            <a:r>
              <a:rPr lang="en-GB" dirty="0">
                <a:latin typeface="Arial" panose="020B0604020202020204" pitchFamily="34" charset="0"/>
                <a:cs typeface="Arial" panose="020B0604020202020204" pitchFamily="34" charset="0"/>
              </a:rPr>
              <a:t> </a:t>
            </a:r>
          </a:p>
        </p:txBody>
      </p:sp>
      <p:sp>
        <p:nvSpPr>
          <p:cNvPr id="3" name="Content Placeholder 2">
            <a:extLst>
              <a:ext uri="{FF2B5EF4-FFF2-40B4-BE49-F238E27FC236}">
                <a16:creationId xmlns:a16="http://schemas.microsoft.com/office/drawing/2014/main" id="{F1E024B6-99D6-A2BA-1A07-F2F5C6E87273}"/>
              </a:ext>
            </a:extLst>
          </p:cNvPr>
          <p:cNvSpPr>
            <a:spLocks noGrp="1"/>
          </p:cNvSpPr>
          <p:nvPr>
            <p:ph idx="1"/>
          </p:nvPr>
        </p:nvSpPr>
        <p:spPr>
          <a:xfrm>
            <a:off x="104328" y="1589461"/>
            <a:ext cx="8689868" cy="4234469"/>
          </a:xfrm>
        </p:spPr>
        <p:txBody>
          <a:bodyPr>
            <a:normAutofit lnSpcReduction="10000"/>
          </a:bodyPr>
          <a:lstStyle/>
          <a:p>
            <a:pPr marL="0" indent="0">
              <a:lnSpc>
                <a:spcPct val="107000"/>
              </a:lnSpc>
              <a:spcAft>
                <a:spcPts val="800"/>
              </a:spcAft>
              <a:buNone/>
            </a:pPr>
            <a:r>
              <a:rPr lang="cy-GB" sz="2400" kern="100" dirty="0">
                <a:effectLst/>
                <a:latin typeface="Arial" panose="020B0604020202020204" pitchFamily="34" charset="0"/>
                <a:ea typeface="DengXian" panose="02010600030101010101" pitchFamily="2" charset="-122"/>
                <a:cs typeface="Arial" panose="020B0604020202020204" pitchFamily="34" charset="0"/>
              </a:rPr>
              <a:t>Dechreuwch lunio eich PDP, a cheisiwch gynnwys:</a:t>
            </a:r>
            <a:endParaRPr lang="en-GB" sz="24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Times New Roman" panose="02020603050405020304" pitchFamily="18" charset="0"/>
              <a:buChar char="-"/>
              <a:tabLst>
                <a:tab pos="457200" algn="l"/>
              </a:tabLst>
            </a:pPr>
            <a:r>
              <a:rPr lang="cy-GB" sz="2400" kern="100" dirty="0">
                <a:effectLst/>
                <a:latin typeface="Arial" panose="020B0604020202020204" pitchFamily="34" charset="0"/>
                <a:ea typeface="DengXian" panose="02010600030101010101" pitchFamily="2" charset="-122"/>
                <a:cs typeface="Arial" panose="020B0604020202020204" pitchFamily="34" charset="0"/>
              </a:rPr>
              <a:t>Nodau/amcanion/sgiliau rydych chi eisiau eu datblygu </a:t>
            </a:r>
            <a:endParaRPr lang="en-GB" sz="24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Times New Roman" panose="02020603050405020304" pitchFamily="18" charset="0"/>
              <a:buChar char="-"/>
              <a:tabLst>
                <a:tab pos="457200" algn="l"/>
              </a:tabLst>
            </a:pPr>
            <a:r>
              <a:rPr lang="cy-GB" sz="2400" kern="100" dirty="0">
                <a:effectLst/>
                <a:latin typeface="Arial" panose="020B0604020202020204" pitchFamily="34" charset="0"/>
                <a:ea typeface="DengXian" panose="02010600030101010101" pitchFamily="2" charset="-122"/>
                <a:cs typeface="Arial" panose="020B0604020202020204" pitchFamily="34" charset="0"/>
              </a:rPr>
              <a:t>Sut byddwch chi’n cyflawni’r nodau hyn? </a:t>
            </a:r>
            <a:endParaRPr lang="en-GB" sz="24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Times New Roman" panose="02020603050405020304" pitchFamily="18" charset="0"/>
              <a:buChar char="-"/>
              <a:tabLst>
                <a:tab pos="457200" algn="l"/>
              </a:tabLst>
            </a:pPr>
            <a:r>
              <a:rPr lang="cy-GB" sz="2400" kern="100" dirty="0">
                <a:effectLst/>
                <a:latin typeface="Arial" panose="020B0604020202020204" pitchFamily="34" charset="0"/>
                <a:ea typeface="DengXian" panose="02010600030101010101" pitchFamily="2" charset="-122"/>
                <a:cs typeface="Arial" panose="020B0604020202020204" pitchFamily="34" charset="0"/>
              </a:rPr>
              <a:t>Pa gefnogaeth ac adnoddau sydd eu hangen </a:t>
            </a:r>
            <a:endParaRPr lang="en-GB" sz="24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Times New Roman" panose="02020603050405020304" pitchFamily="18" charset="0"/>
              <a:buChar char="-"/>
              <a:tabLst>
                <a:tab pos="457200" algn="l"/>
              </a:tabLst>
            </a:pPr>
            <a:r>
              <a:rPr lang="cy-GB" sz="2400" kern="100" dirty="0">
                <a:effectLst/>
                <a:latin typeface="Arial" panose="020B0604020202020204" pitchFamily="34" charset="0"/>
                <a:ea typeface="DengXian" panose="02010600030101010101" pitchFamily="2" charset="-122"/>
                <a:cs typeface="Arial" panose="020B0604020202020204" pitchFamily="34" charset="0"/>
              </a:rPr>
              <a:t>Dyddiad targed </a:t>
            </a:r>
            <a:endParaRPr lang="en-GB" sz="24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Times New Roman" panose="02020603050405020304" pitchFamily="18" charset="0"/>
              <a:buChar char="-"/>
              <a:tabLst>
                <a:tab pos="457200" algn="l"/>
              </a:tabLst>
            </a:pPr>
            <a:r>
              <a:rPr lang="cy-GB" sz="2400" kern="100" dirty="0">
                <a:effectLst/>
                <a:latin typeface="Arial" panose="020B0604020202020204" pitchFamily="34" charset="0"/>
                <a:ea typeface="DengXian" panose="02010600030101010101" pitchFamily="2" charset="-122"/>
                <a:cs typeface="Arial" panose="020B0604020202020204" pitchFamily="34" charset="0"/>
              </a:rPr>
              <a:t>Sut byddwch chi’n gwybod eich bod wedi cyflawni eich nod?</a:t>
            </a:r>
            <a:endParaRPr lang="en-GB" sz="24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Times New Roman" panose="02020603050405020304" pitchFamily="18" charset="0"/>
              <a:buChar char="-"/>
              <a:tabLst>
                <a:tab pos="457200" algn="l"/>
              </a:tabLst>
            </a:pPr>
            <a:r>
              <a:rPr lang="cy-GB" sz="2400" kern="100" dirty="0">
                <a:effectLst/>
                <a:latin typeface="Arial" panose="020B0604020202020204" pitchFamily="34" charset="0"/>
                <a:ea typeface="DengXian" panose="02010600030101010101" pitchFamily="2" charset="-122"/>
                <a:cs typeface="Arial" panose="020B0604020202020204" pitchFamily="34" charset="0"/>
              </a:rPr>
              <a:t>Sut byddwch chi’n adolygu eich nod? </a:t>
            </a:r>
            <a:endParaRPr lang="en-GB" sz="2400" kern="100" dirty="0">
              <a:effectLst/>
              <a:latin typeface="Arial" panose="020B060402020202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96795525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8E2321-8A3F-A85D-C6C9-B236D92BE17C}"/>
              </a:ext>
            </a:extLst>
          </p:cNvPr>
          <p:cNvSpPr>
            <a:spLocks noGrp="1"/>
          </p:cNvSpPr>
          <p:nvPr>
            <p:ph type="title"/>
          </p:nvPr>
        </p:nvSpPr>
        <p:spPr/>
        <p:txBody>
          <a:bodyPr/>
          <a:lstStyle/>
          <a:p>
            <a:r>
              <a:rPr lang="en-GB" dirty="0">
                <a:solidFill>
                  <a:srgbClr val="0070C0"/>
                </a:solidFill>
                <a:latin typeface="Arial" panose="020B0604020202020204" pitchFamily="34" charset="0"/>
                <a:cs typeface="Arial" panose="020B0604020202020204" pitchFamily="34" charset="0"/>
              </a:rPr>
              <a:t>Task </a:t>
            </a:r>
          </a:p>
        </p:txBody>
      </p:sp>
      <p:sp>
        <p:nvSpPr>
          <p:cNvPr id="3" name="Content Placeholder 2">
            <a:extLst>
              <a:ext uri="{FF2B5EF4-FFF2-40B4-BE49-F238E27FC236}">
                <a16:creationId xmlns:a16="http://schemas.microsoft.com/office/drawing/2014/main" id="{09A0067F-D4AE-DC8D-609C-12590758C232}"/>
              </a:ext>
            </a:extLst>
          </p:cNvPr>
          <p:cNvSpPr>
            <a:spLocks noGrp="1"/>
          </p:cNvSpPr>
          <p:nvPr>
            <p:ph idx="1"/>
          </p:nvPr>
        </p:nvSpPr>
        <p:spPr>
          <a:xfrm>
            <a:off x="470994" y="1690688"/>
            <a:ext cx="7886700" cy="3640897"/>
          </a:xfrm>
        </p:spPr>
        <p:txBody>
          <a:bodyPr>
            <a:normAutofit lnSpcReduction="10000"/>
          </a:bodyPr>
          <a:lstStyle/>
          <a:p>
            <a:pPr marL="0" indent="0">
              <a:buNone/>
            </a:pPr>
            <a:r>
              <a:rPr lang="en-GB" dirty="0">
                <a:solidFill>
                  <a:srgbClr val="0070C0"/>
                </a:solidFill>
                <a:latin typeface="Arial" panose="020B0604020202020204" pitchFamily="34" charset="0"/>
                <a:cs typeface="Arial" panose="020B0604020202020204" pitchFamily="34" charset="0"/>
              </a:rPr>
              <a:t>Start to construct your PDP, aim to include:</a:t>
            </a:r>
          </a:p>
          <a:p>
            <a:pPr>
              <a:buFontTx/>
              <a:buChar char="-"/>
            </a:pPr>
            <a:r>
              <a:rPr lang="en-GB" dirty="0">
                <a:solidFill>
                  <a:srgbClr val="0070C0"/>
                </a:solidFill>
                <a:latin typeface="Arial" panose="020B0604020202020204" pitchFamily="34" charset="0"/>
                <a:cs typeface="Arial" panose="020B0604020202020204" pitchFamily="34" charset="0"/>
              </a:rPr>
              <a:t>Goals/objectives/skills you want to develop </a:t>
            </a:r>
          </a:p>
          <a:p>
            <a:pPr>
              <a:buFontTx/>
              <a:buChar char="-"/>
            </a:pPr>
            <a:r>
              <a:rPr lang="en-GB" dirty="0">
                <a:solidFill>
                  <a:srgbClr val="0070C0"/>
                </a:solidFill>
                <a:latin typeface="Arial" panose="020B0604020202020204" pitchFamily="34" charset="0"/>
                <a:cs typeface="Arial" panose="020B0604020202020204" pitchFamily="34" charset="0"/>
              </a:rPr>
              <a:t>How will you achieve these goals? </a:t>
            </a:r>
          </a:p>
          <a:p>
            <a:pPr>
              <a:buFontTx/>
              <a:buChar char="-"/>
            </a:pPr>
            <a:r>
              <a:rPr lang="en-GB" dirty="0">
                <a:solidFill>
                  <a:srgbClr val="0070C0"/>
                </a:solidFill>
                <a:latin typeface="Arial" panose="020B0604020202020204" pitchFamily="34" charset="0"/>
                <a:cs typeface="Arial" panose="020B0604020202020204" pitchFamily="34" charset="0"/>
              </a:rPr>
              <a:t>What support and resources are needed </a:t>
            </a:r>
          </a:p>
          <a:p>
            <a:pPr>
              <a:buFontTx/>
              <a:buChar char="-"/>
            </a:pPr>
            <a:r>
              <a:rPr lang="en-GB" dirty="0">
                <a:solidFill>
                  <a:srgbClr val="0070C0"/>
                </a:solidFill>
                <a:latin typeface="Arial" panose="020B0604020202020204" pitchFamily="34" charset="0"/>
                <a:cs typeface="Arial" panose="020B0604020202020204" pitchFamily="34" charset="0"/>
              </a:rPr>
              <a:t>Target date </a:t>
            </a:r>
          </a:p>
          <a:p>
            <a:pPr>
              <a:buFontTx/>
              <a:buChar char="-"/>
            </a:pPr>
            <a:r>
              <a:rPr lang="en-GB" dirty="0">
                <a:solidFill>
                  <a:srgbClr val="0070C0"/>
                </a:solidFill>
                <a:latin typeface="Arial" panose="020B0604020202020204" pitchFamily="34" charset="0"/>
                <a:cs typeface="Arial" panose="020B0604020202020204" pitchFamily="34" charset="0"/>
              </a:rPr>
              <a:t>How will you know you have achieved your goal?</a:t>
            </a:r>
          </a:p>
          <a:p>
            <a:pPr>
              <a:buFontTx/>
              <a:buChar char="-"/>
            </a:pPr>
            <a:r>
              <a:rPr lang="en-GB" dirty="0">
                <a:solidFill>
                  <a:srgbClr val="0070C0"/>
                </a:solidFill>
                <a:latin typeface="Arial" panose="020B0604020202020204" pitchFamily="34" charset="0"/>
                <a:cs typeface="Arial" panose="020B0604020202020204" pitchFamily="34" charset="0"/>
              </a:rPr>
              <a:t>How will you review your goal? </a:t>
            </a:r>
          </a:p>
        </p:txBody>
      </p:sp>
    </p:spTree>
    <p:extLst>
      <p:ext uri="{BB962C8B-B14F-4D97-AF65-F5344CB8AC3E}">
        <p14:creationId xmlns:p14="http://schemas.microsoft.com/office/powerpoint/2010/main" val="58001529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180A2D-BECB-14C3-8B85-107B7AABE5E6}"/>
              </a:ext>
            </a:extLst>
          </p:cNvPr>
          <p:cNvSpPr>
            <a:spLocks noGrp="1"/>
          </p:cNvSpPr>
          <p:nvPr>
            <p:ph type="title"/>
          </p:nvPr>
        </p:nvSpPr>
        <p:spPr>
          <a:xfrm>
            <a:off x="0" y="1"/>
            <a:ext cx="7886700" cy="840828"/>
          </a:xfrm>
        </p:spPr>
        <p:txBody>
          <a:bodyPr/>
          <a:lstStyle/>
          <a:p>
            <a:r>
              <a:rPr lang="en-GB" sz="4400" dirty="0" err="1"/>
              <a:t>Cyfeirnodau</a:t>
            </a:r>
            <a:r>
              <a:rPr lang="en-GB" sz="4400" dirty="0"/>
              <a:t> / </a:t>
            </a:r>
            <a:r>
              <a:rPr lang="en-GB" dirty="0">
                <a:solidFill>
                  <a:srgbClr val="0070C0"/>
                </a:solidFill>
              </a:rPr>
              <a:t>References:</a:t>
            </a:r>
          </a:p>
        </p:txBody>
      </p:sp>
      <p:sp>
        <p:nvSpPr>
          <p:cNvPr id="3" name="Content Placeholder 2">
            <a:extLst>
              <a:ext uri="{FF2B5EF4-FFF2-40B4-BE49-F238E27FC236}">
                <a16:creationId xmlns:a16="http://schemas.microsoft.com/office/drawing/2014/main" id="{B27C8FE4-C1C8-86ED-EC31-26E629C1EF10}"/>
              </a:ext>
            </a:extLst>
          </p:cNvPr>
          <p:cNvSpPr>
            <a:spLocks noGrp="1"/>
          </p:cNvSpPr>
          <p:nvPr>
            <p:ph idx="1"/>
          </p:nvPr>
        </p:nvSpPr>
        <p:spPr>
          <a:xfrm>
            <a:off x="0" y="924910"/>
            <a:ext cx="9144000" cy="4981904"/>
          </a:xfrm>
        </p:spPr>
        <p:txBody>
          <a:bodyPr>
            <a:normAutofit fontScale="92500" lnSpcReduction="20000"/>
          </a:bodyPr>
          <a:lstStyle/>
          <a:p>
            <a:r>
              <a:rPr lang="en-GB" sz="2000" dirty="0"/>
              <a:t>Chartered Institute of Personal and Development (no date) </a:t>
            </a:r>
            <a:r>
              <a:rPr lang="en-GB" sz="2000" i="1" dirty="0"/>
              <a:t>About CPD</a:t>
            </a:r>
            <a:r>
              <a:rPr lang="en-GB" sz="2000" dirty="0"/>
              <a:t>. Available at: </a:t>
            </a:r>
            <a:r>
              <a:rPr lang="en-GB" sz="2000" dirty="0">
                <a:hlinkClick r:id="rId2"/>
              </a:rPr>
              <a:t>https://www.cipd.org/uk/learning/cpd/about/</a:t>
            </a:r>
            <a:r>
              <a:rPr lang="en-GB" sz="2000" dirty="0"/>
              <a:t> (Accessed: 25</a:t>
            </a:r>
            <a:r>
              <a:rPr lang="en-GB" sz="2000" baseline="30000" dirty="0"/>
              <a:t>th</a:t>
            </a:r>
            <a:r>
              <a:rPr lang="en-GB" sz="2000" dirty="0"/>
              <a:t> July 2023). </a:t>
            </a:r>
          </a:p>
          <a:p>
            <a:r>
              <a:rPr lang="en-GB" sz="2000" dirty="0"/>
              <a:t>PACEY (2016) </a:t>
            </a:r>
            <a:r>
              <a:rPr lang="en-GB" sz="2000" i="1" dirty="0"/>
              <a:t>Developing Self Reflective Practice</a:t>
            </a:r>
            <a:r>
              <a:rPr lang="en-GB" sz="2000" dirty="0"/>
              <a:t>. Available at: </a:t>
            </a:r>
            <a:r>
              <a:rPr lang="en-GB" sz="2000" dirty="0">
                <a:hlinkClick r:id="rId3"/>
              </a:rPr>
              <a:t>https://www.pacey.org.uk/Pacey/media/Website-files/PACEY%20member%20practice%20guides%20(PDFs)/PG04-self-reflective-practice.pdf</a:t>
            </a:r>
            <a:r>
              <a:rPr lang="en-GB" sz="2000" dirty="0"/>
              <a:t> (Accessed: 25</a:t>
            </a:r>
            <a:r>
              <a:rPr lang="en-GB" sz="2000" baseline="30000" dirty="0"/>
              <a:t>th</a:t>
            </a:r>
            <a:r>
              <a:rPr lang="en-GB" sz="2000" dirty="0"/>
              <a:t> July 2023). </a:t>
            </a:r>
          </a:p>
          <a:p>
            <a:r>
              <a:rPr lang="en-GB" sz="2000" dirty="0"/>
              <a:t>The Open University (2021) </a:t>
            </a:r>
            <a:r>
              <a:rPr lang="en-GB" sz="2000" i="1" dirty="0"/>
              <a:t>Develop your career</a:t>
            </a:r>
            <a:r>
              <a:rPr lang="en-GB" sz="2000" dirty="0"/>
              <a:t>. Available at: </a:t>
            </a:r>
            <a:r>
              <a:rPr lang="en-GB" sz="2000" dirty="0">
                <a:hlinkClick r:id="rId4"/>
              </a:rPr>
              <a:t>https://help.open.ac.uk/pdp#:~:text=Personal%20development%20planning%20or%20PDP,personal%20development%20options%20and%20goals</a:t>
            </a:r>
            <a:r>
              <a:rPr lang="en-GB" sz="2000" dirty="0"/>
              <a:t> (Accessed: 25</a:t>
            </a:r>
            <a:r>
              <a:rPr lang="en-GB" sz="2000" baseline="30000" dirty="0"/>
              <a:t>th</a:t>
            </a:r>
            <a:r>
              <a:rPr lang="en-GB" sz="2000" dirty="0"/>
              <a:t> July 2023). </a:t>
            </a:r>
          </a:p>
          <a:p>
            <a:r>
              <a:rPr lang="en-GB" sz="2000" dirty="0"/>
              <a:t>The Quality Assurance Agency for Higher Education (2009) </a:t>
            </a:r>
            <a:r>
              <a:rPr lang="en-GB" sz="2000" i="1" dirty="0"/>
              <a:t>Personal development planning: guidance for institutional policy and practice in higher education</a:t>
            </a:r>
            <a:r>
              <a:rPr lang="en-GB" sz="2000" dirty="0"/>
              <a:t>. Available at: </a:t>
            </a:r>
            <a:r>
              <a:rPr lang="en-GB" sz="2000" dirty="0">
                <a:hlinkClick r:id="rId5"/>
              </a:rPr>
              <a:t>https://www.qaa.ac.uk/docs/qaas/enhancement-and-development/pdp-guidance-for-institutional-policy-and-practice.pdf?sfvrsn=4145f581_8</a:t>
            </a:r>
            <a:r>
              <a:rPr lang="en-GB" sz="2000" dirty="0"/>
              <a:t> (Accessed: 25</a:t>
            </a:r>
            <a:r>
              <a:rPr lang="en-GB" sz="2000" baseline="30000" dirty="0"/>
              <a:t>th</a:t>
            </a:r>
            <a:r>
              <a:rPr lang="en-GB" sz="2000" dirty="0"/>
              <a:t> July 2023). </a:t>
            </a:r>
          </a:p>
          <a:p>
            <a:r>
              <a:rPr lang="en-GB" sz="2000" dirty="0"/>
              <a:t>Social Care Wales. (2016) </a:t>
            </a:r>
            <a:r>
              <a:rPr lang="en-GB" sz="2000" i="1" dirty="0"/>
              <a:t>Early Years CPD Principles</a:t>
            </a:r>
            <a:r>
              <a:rPr lang="en-GB" sz="2000" dirty="0"/>
              <a:t>. Available at: </a:t>
            </a:r>
            <a:r>
              <a:rPr lang="en-GB" sz="2000" dirty="0">
                <a:hlinkClick r:id="rId6"/>
              </a:rPr>
              <a:t>https://socialcare.wales/cms-assets/documents/Early-years-CPD-principles.pdf</a:t>
            </a:r>
            <a:r>
              <a:rPr lang="en-GB" sz="2000" dirty="0"/>
              <a:t> (Accessed:25th July 2023). </a:t>
            </a:r>
          </a:p>
          <a:p>
            <a:r>
              <a:rPr lang="en-GB" sz="2000" dirty="0"/>
              <a:t>Welsh Government (2015) Children and Young People Wellbeing Monitor for Wales 2015. Available at: </a:t>
            </a:r>
            <a:r>
              <a:rPr lang="en-GB" sz="2000" dirty="0">
                <a:hlinkClick r:id="rId7"/>
              </a:rPr>
              <a:t>https://www.gov.wales/sites/default/files/statistics-and-research/2019-07/151211-children-young-people-wellbeing-monitor-2015-summary-en.pdf</a:t>
            </a:r>
            <a:r>
              <a:rPr lang="en-GB" sz="2000" dirty="0"/>
              <a:t> (Accessed: 25</a:t>
            </a:r>
            <a:r>
              <a:rPr lang="en-GB" sz="2000" baseline="30000" dirty="0"/>
              <a:t>th</a:t>
            </a:r>
            <a:r>
              <a:rPr lang="en-GB" sz="2000" dirty="0"/>
              <a:t> July 2023). </a:t>
            </a:r>
          </a:p>
          <a:p>
            <a:endParaRPr lang="en-GB" sz="2000" dirty="0"/>
          </a:p>
        </p:txBody>
      </p:sp>
    </p:spTree>
    <p:extLst>
      <p:ext uri="{BB962C8B-B14F-4D97-AF65-F5344CB8AC3E}">
        <p14:creationId xmlns:p14="http://schemas.microsoft.com/office/powerpoint/2010/main" val="2686358558"/>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Accessib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Accessib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Accessib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1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2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3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4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5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6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7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8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Place full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TotalTime>
  <Words>3132</Words>
  <Application>Microsoft Office PowerPoint</Application>
  <PresentationFormat>On-screen Show (4:3)</PresentationFormat>
  <Paragraphs>209</Paragraphs>
  <Slides>24</Slides>
  <Notes>16</Notes>
  <HiddenSlides>0</HiddenSlides>
  <MMClips>0</MMClips>
  <ScaleCrop>false</ScaleCrop>
  <HeadingPairs>
    <vt:vector size="6" baseType="variant">
      <vt:variant>
        <vt:lpstr>Fonts Used</vt:lpstr>
      </vt:variant>
      <vt:variant>
        <vt:i4>7</vt:i4>
      </vt:variant>
      <vt:variant>
        <vt:lpstr>Theme</vt:lpstr>
      </vt:variant>
      <vt:variant>
        <vt:i4>19</vt:i4>
      </vt:variant>
      <vt:variant>
        <vt:lpstr>Slide Titles</vt:lpstr>
      </vt:variant>
      <vt:variant>
        <vt:i4>24</vt:i4>
      </vt:variant>
    </vt:vector>
  </HeadingPairs>
  <TitlesOfParts>
    <vt:vector size="50" baseType="lpstr">
      <vt:lpstr>Helvetica Neue</vt:lpstr>
      <vt:lpstr>Museo</vt:lpstr>
      <vt:lpstr>Arial</vt:lpstr>
      <vt:lpstr>Calibri</vt:lpstr>
      <vt:lpstr>Calibri Light</vt:lpstr>
      <vt:lpstr>Libre Franklin</vt:lpstr>
      <vt:lpstr>Times New Roman</vt:lpstr>
      <vt:lpstr>Holding PAge</vt:lpstr>
      <vt:lpstr>Title Slide 1</vt:lpstr>
      <vt:lpstr>Title Slide 2</vt:lpstr>
      <vt:lpstr>Title Slide 3</vt:lpstr>
      <vt:lpstr>Title Slide 4</vt:lpstr>
      <vt:lpstr>Sub Title 1</vt:lpstr>
      <vt:lpstr>Accessible 1</vt:lpstr>
      <vt:lpstr>Accessible 2</vt:lpstr>
      <vt:lpstr>Accessible 3</vt:lpstr>
      <vt:lpstr>Accessible 4</vt:lpstr>
      <vt:lpstr>1_Sub Title 3</vt:lpstr>
      <vt:lpstr>2_Sub Title 3</vt:lpstr>
      <vt:lpstr>3_Sub Title 3</vt:lpstr>
      <vt:lpstr>4_Sub Title 3</vt:lpstr>
      <vt:lpstr>5_Sub Title 3</vt:lpstr>
      <vt:lpstr>6_Sub Title 3</vt:lpstr>
      <vt:lpstr>7_Sub Title 3</vt:lpstr>
      <vt:lpstr>8_Sub Title 3</vt:lpstr>
      <vt:lpstr>Place full Image in Background</vt:lpstr>
      <vt:lpstr>PowerPoint Presentation</vt:lpstr>
      <vt:lpstr>ECEY4009C: Ymarferydd Proffesiynol  ECEY4009: Professional Practitioner  </vt:lpstr>
      <vt:lpstr>Rhan / Part 1: </vt:lpstr>
      <vt:lpstr>CDP</vt:lpstr>
      <vt:lpstr>Personal Development Plan (PDP) </vt:lpstr>
      <vt:lpstr>Dysgu Gydol Oes / Lifelong learning </vt:lpstr>
      <vt:lpstr>PowerPoint Presentation</vt:lpstr>
      <vt:lpstr>Continuing professional development (CPD)</vt:lpstr>
      <vt:lpstr>DPP / CPD</vt:lpstr>
      <vt:lpstr>DPP yn y Blynyddoedd Cynnar </vt:lpstr>
      <vt:lpstr>CPD in Early Years </vt:lpstr>
      <vt:lpstr>Saith nod craidd  Seven core aims </vt:lpstr>
      <vt:lpstr>PowerPoint Presentation</vt:lpstr>
      <vt:lpstr>Pwysigrwydd Myfyrio mewn DPP / Importance of Reflection in CDP</vt:lpstr>
      <vt:lpstr>Pwysigrwydd Myfyrio mewn DPP / Importance of Reflection in CDP</vt:lpstr>
      <vt:lpstr>Myfyrio ag eraill  Reflecting with others </vt:lpstr>
      <vt:lpstr>DPP tasg            PDP task </vt:lpstr>
      <vt:lpstr>PMCPA nodau / SMART goals </vt:lpstr>
      <vt:lpstr>PowerPoint Presentation</vt:lpstr>
      <vt:lpstr>PowerPoint Presentation</vt:lpstr>
      <vt:lpstr>PowerPoint Presentation</vt:lpstr>
      <vt:lpstr>Tasg </vt:lpstr>
      <vt:lpstr>Task </vt:lpstr>
      <vt:lpstr>Cyfeirnodau /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Paul Darby</cp:lastModifiedBy>
  <cp:revision>9</cp:revision>
  <dcterms:created xsi:type="dcterms:W3CDTF">2021-03-10T12:10:47Z</dcterms:created>
  <dcterms:modified xsi:type="dcterms:W3CDTF">2025-03-25T14:53:16Z</dcterms:modified>
</cp:coreProperties>
</file>